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147469666" r:id="rId7"/>
    <p:sldId id="2147469669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18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A7FC7-D4DB-4B0E-B3DE-BFCEB13AEC17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7A05-0A49-4564-8349-7E0FCFCC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CF8755-D0A1-4F70-A2E4-481883D66560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79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410083"/>
            <a:ext cx="53850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Thursday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August 3,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</a:t>
            </a:r>
            <a:r>
              <a:rPr lang="en-US" sz="1200" b="1" spc="-20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 err="1"/>
              <a:t>M</a:t>
            </a:r>
            <a:r>
              <a:rPr lang="en-US" dirty="0" err="1"/>
              <a:t>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274590"/>
            <a:ext cx="656272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US" sz="1800" spc="-10" dirty="0" err="1">
                <a:latin typeface="Calibri"/>
                <a:cs typeface="Calibri"/>
              </a:rPr>
              <a:t>Mpox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en-US" spc="10" dirty="0">
                <a:latin typeface="Calibri"/>
                <a:cs typeface="Calibri"/>
              </a:rPr>
              <a:t>monthly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spc="-55" dirty="0">
                <a:latin typeface="Calibri"/>
                <a:cs typeface="Calibri"/>
              </a:rPr>
              <a:t>the first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r>
              <a:rPr lang="en-US" sz="1800" spc="-10" dirty="0">
                <a:solidFill>
                  <a:schemeClr val="tx1"/>
                </a:solidFill>
                <a:latin typeface="Calibri"/>
                <a:cs typeface="Calibri"/>
              </a:rPr>
              <a:t> of the month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467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mpox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8/2/2023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has been </a:t>
            </a:r>
            <a:r>
              <a:rPr lang="en-US" sz="1600" b="1" dirty="0">
                <a:latin typeface="Arial"/>
                <a:cs typeface="Arial"/>
              </a:rPr>
              <a:t>6</a:t>
            </a:r>
            <a:r>
              <a:rPr lang="en-US" sz="1600" dirty="0">
                <a:latin typeface="Arial"/>
                <a:cs typeface="Arial"/>
              </a:rPr>
              <a:t> new cases since the last report on </a:t>
            </a:r>
            <a:r>
              <a:rPr lang="en-US" sz="1600" spc="-25" dirty="0">
                <a:latin typeface="Arial"/>
                <a:cs typeface="Arial"/>
              </a:rPr>
              <a:t>7/6/2023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6" name="Picture 5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60" y="1362696"/>
            <a:ext cx="7667625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5" name="Picture 4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869442"/>
            <a:ext cx="8001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" y="945642"/>
            <a:ext cx="789432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5" name="Picture 4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8229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Vaccines</a:t>
            </a:r>
          </a:p>
        </p:txBody>
      </p:sp>
      <p:sp>
        <p:nvSpPr>
          <p:cNvPr id="11" name="Subtitle 1">
            <a:extLst>
              <a:ext uri="{FF2B5EF4-FFF2-40B4-BE49-F238E27FC236}">
                <a16:creationId xmlns:a16="http://schemas.microsoft.com/office/drawing/2014/main" id="{B51084D6-7C4F-48B6-8553-376EDAE9C391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36,615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21,502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6,401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15,101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315DA9-FB0B-4CD6-84DF-E05B2D8726CE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of 08/02/2023 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FC32426-3F36-4BE3-AAE5-EAE218EC4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495014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19,674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1,743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5,557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6,422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3,341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2,593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1,108</a:t>
                      </a:r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4" name="Subtitle 1">
            <a:extLst>
              <a:ext uri="{FF2B5EF4-FFF2-40B4-BE49-F238E27FC236}">
                <a16:creationId xmlns:a16="http://schemas.microsoft.com/office/drawing/2014/main" id="{A44787B7-CA28-45B4-839F-90FBA4A9DCD6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11" name="Subtitle 1">
            <a:extLst>
              <a:ext uri="{FF2B5EF4-FFF2-40B4-BE49-F238E27FC236}">
                <a16:creationId xmlns:a16="http://schemas.microsoft.com/office/drawing/2014/main" id="{7085A2F4-B5EA-4301-863B-89D907D7CA37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Since June 1, 2022, providers have reported treating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210*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people with TPOXX to the Department of Public Health.</a:t>
            </a: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TPOXX is a prescription antiviral medication that may help treat monkeypox virus infection.</a:t>
            </a: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Not everyone with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mpox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should be treated but it may help reduce severe disease.</a:t>
            </a:r>
            <a:endParaRPr 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048553-1F13-4719-A4E4-BFC023CF5681}"/>
              </a:ext>
            </a:extLst>
          </p:cNvPr>
          <p:cNvSpPr txBox="1"/>
          <p:nvPr/>
        </p:nvSpPr>
        <p:spPr>
          <a:xfrm>
            <a:off x="2" y="6515043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kern="0" dirty="0">
                <a:solidFill>
                  <a:prstClr val="black"/>
                </a:solidFill>
                <a:latin typeface="Calibri"/>
              </a:rPr>
              <a:t>Data as of 08/03/2023 and subject to change</a:t>
            </a:r>
            <a:endParaRPr lang="en-US" sz="1200" b="1" kern="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504BB32-BA56-47C7-8FA1-D545313DFD24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519671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4" name="Subtitle 1">
            <a:extLst>
              <a:ext uri="{FF2B5EF4-FFF2-40B4-BE49-F238E27FC236}">
                <a16:creationId xmlns:a16="http://schemas.microsoft.com/office/drawing/2014/main" id="{AC67838D-A237-4B36-B33F-D65E7A77BF8D}"/>
              </a:ext>
            </a:extLst>
          </p:cNvPr>
          <p:cNvSpPr txBox="1">
            <a:spLocks/>
          </p:cNvSpPr>
          <p:nvPr/>
        </p:nvSpPr>
        <p:spPr>
          <a:xfrm>
            <a:off x="5374257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algn="r" defTabSz="9144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*Includes multi-race, non-Hispanic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026E89-9DA5-4D0B-A379-9C90A91F30C8}"/>
              </a:ext>
            </a:extLst>
          </p:cNvPr>
          <p:cNvSpPr txBox="1"/>
          <p:nvPr/>
        </p:nvSpPr>
        <p:spPr>
          <a:xfrm>
            <a:off x="268457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196342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4832</TotalTime>
  <Words>547</Words>
  <Application>Microsoft Office PowerPoint</Application>
  <PresentationFormat>On-screen Show (4:3)</PresentationFormat>
  <Paragraphs>144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Mpox Cases and People Vaccinated by Age, Sex and Race/Ethnicity  </vt:lpstr>
      <vt:lpstr>Mpox Cases – Epidemic Curve</vt:lpstr>
      <vt:lpstr>Mpox Cases by Sex</vt:lpstr>
      <vt:lpstr>Mpox Cases by Age Group</vt:lpstr>
      <vt:lpstr>Mpox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Brown, Catherine (DPH)</cp:lastModifiedBy>
  <cp:revision>84</cp:revision>
  <dcterms:created xsi:type="dcterms:W3CDTF">2022-09-01T14:50:09Z</dcterms:created>
  <dcterms:modified xsi:type="dcterms:W3CDTF">2023-08-03T15:51:55Z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