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147469666" r:id="rId7"/>
    <p:sldId id="2147469669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46EB2F-3FE5-5787-6B60-81639671EF77}" name="Sudders, Marylou (EHS)" initials="SM(" userId="S::Marylou.Sudders@mass.gov::fb55bd95-4951-4d3e-bbfa-043df7d28f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7FC7-D4DB-4B0E-B3DE-BFCEB13AEC17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7A05-0A49-4564-8349-7E0FCFCC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F8755-D0A1-4F70-A2E4-481883D66560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79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456" y="273558"/>
            <a:ext cx="4673091" cy="350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8524" y="1661795"/>
            <a:ext cx="6193790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200" y="410083"/>
            <a:ext cx="53850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Massachusetts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Department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Public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Health–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lang="en-US" sz="1200" b="1" spc="-10" dirty="0">
                <a:latin typeface="Arial"/>
                <a:cs typeface="Arial"/>
              </a:rPr>
              <a:t>Thursday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lang="en-US" sz="1200" b="1" dirty="0">
                <a:latin typeface="Arial"/>
                <a:cs typeface="Arial"/>
              </a:rPr>
              <a:t> June 1,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202</a:t>
            </a:r>
            <a:r>
              <a:rPr lang="en-US" sz="1200" b="1" spc="-20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420" y="967181"/>
            <a:ext cx="6341745" cy="130740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dirty="0" err="1"/>
              <a:t>M</a:t>
            </a:r>
            <a:r>
              <a:rPr lang="en-US" dirty="0" err="1"/>
              <a:t>pox</a:t>
            </a:r>
            <a:r>
              <a:rPr spc="-95" dirty="0"/>
              <a:t> </a:t>
            </a:r>
            <a:r>
              <a:rPr dirty="0"/>
              <a:t>Cases</a:t>
            </a:r>
            <a:r>
              <a:rPr spc="-8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People</a:t>
            </a:r>
            <a:r>
              <a:rPr spc="-55" dirty="0"/>
              <a:t> </a:t>
            </a:r>
            <a:r>
              <a:rPr spc="-10" dirty="0"/>
              <a:t>Vaccinated</a:t>
            </a:r>
            <a:r>
              <a:rPr spc="-35" dirty="0"/>
              <a:t> </a:t>
            </a:r>
            <a:r>
              <a:rPr dirty="0"/>
              <a:t>by</a:t>
            </a:r>
            <a:r>
              <a:rPr spc="-150" dirty="0"/>
              <a:t> </a:t>
            </a:r>
            <a:r>
              <a:rPr spc="-20" dirty="0"/>
              <a:t>Age,</a:t>
            </a:r>
          </a:p>
          <a:p>
            <a:pPr marL="7620" algn="ctr">
              <a:lnSpc>
                <a:spcPct val="100000"/>
              </a:lnSpc>
            </a:pPr>
            <a:r>
              <a:rPr dirty="0"/>
              <a:t>Sex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Race/Ethnicity</a:t>
            </a:r>
            <a:br>
              <a:rPr lang="en-US" spc="-10" dirty="0"/>
            </a:br>
            <a:br>
              <a:rPr lang="en-US" spc="-10" dirty="0"/>
            </a:b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450975" y="2274590"/>
            <a:ext cx="656272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lang="en-US" sz="1800" spc="-10" dirty="0" err="1">
                <a:latin typeface="Calibri"/>
                <a:cs typeface="Calibri"/>
              </a:rPr>
              <a:t>Mpox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 and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People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Vaccinated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Sex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Race/Ethnicity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Report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updated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10" dirty="0">
                <a:latin typeface="Calibri"/>
                <a:cs typeface="Calibri"/>
              </a:rPr>
              <a:t>monthly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spc="-55" dirty="0">
                <a:latin typeface="Calibri"/>
                <a:cs typeface="Calibri"/>
              </a:rPr>
              <a:t>the first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Thursday</a:t>
            </a:r>
            <a:r>
              <a:rPr lang="en-US" sz="1800" spc="-10" dirty="0">
                <a:solidFill>
                  <a:schemeClr val="tx1"/>
                </a:solidFill>
                <a:latin typeface="Calibri"/>
                <a:cs typeface="Calibri"/>
              </a:rPr>
              <a:t> of the month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3325114"/>
            <a:ext cx="6485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preliminary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subject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change.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healthcare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laboratories 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case </a:t>
            </a:r>
            <a:r>
              <a:rPr sz="1200" dirty="0">
                <a:latin typeface="Calibri"/>
                <a:cs typeface="Calibri"/>
              </a:rPr>
              <a:t>interviews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entered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Massachusetts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Disease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Surveillance System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(MAVEN).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vaccinated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Massachusetts </a:t>
            </a:r>
            <a:r>
              <a:rPr sz="1200" dirty="0">
                <a:latin typeface="Calibri"/>
                <a:cs typeface="Calibri"/>
              </a:rPr>
              <a:t>Immunization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System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(MIIS).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6847" y="4596384"/>
            <a:ext cx="1670303" cy="17007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277368"/>
            <a:ext cx="1200912" cy="1225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7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Epidemic</a:t>
            </a:r>
            <a:r>
              <a:rPr spc="-65" dirty="0"/>
              <a:t> </a:t>
            </a:r>
            <a:r>
              <a:rPr spc="-10" dirty="0"/>
              <a:t>Curve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31" y="721263"/>
            <a:ext cx="8681085" cy="543739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5400" rIns="0" bIns="0" rtlCol="0">
            <a:spAutoFit/>
          </a:bodyPr>
          <a:lstStyle/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b="1" spc="-35" dirty="0">
                <a:latin typeface="Arial"/>
                <a:cs typeface="Arial"/>
              </a:rPr>
              <a:t>461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confirmed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probable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cases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lang="en-US" sz="1600" spc="-15" dirty="0">
                <a:latin typeface="Arial"/>
                <a:cs typeface="Arial"/>
              </a:rPr>
              <a:t>mpox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reported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MA</a:t>
            </a:r>
            <a:r>
              <a:rPr lang="en-US" sz="1600" spc="-25" dirty="0">
                <a:latin typeface="Arial"/>
                <a:cs typeface="Arial"/>
              </a:rPr>
              <a:t> as of 5/31/2023</a:t>
            </a:r>
          </a:p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dirty="0">
                <a:latin typeface="Arial"/>
                <a:cs typeface="Arial"/>
              </a:rPr>
              <a:t>There has been </a:t>
            </a:r>
            <a:r>
              <a:rPr lang="en-US" sz="1600" b="1" dirty="0">
                <a:latin typeface="Arial"/>
                <a:cs typeface="Arial"/>
              </a:rPr>
              <a:t>0</a:t>
            </a:r>
            <a:r>
              <a:rPr lang="en-US" sz="1600" dirty="0">
                <a:latin typeface="Arial"/>
                <a:cs typeface="Arial"/>
              </a:rPr>
              <a:t> new cases since the last report on </a:t>
            </a:r>
            <a:r>
              <a:rPr lang="en-US" sz="1600" spc="-25" dirty="0">
                <a:latin typeface="Arial"/>
                <a:cs typeface="Arial"/>
              </a:rPr>
              <a:t>5/3/2023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6" name="Picture 5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93" y="1289470"/>
            <a:ext cx="768096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25" dirty="0"/>
              <a:t>Sex</a:t>
            </a:r>
          </a:p>
        </p:txBody>
      </p:sp>
      <p:pic>
        <p:nvPicPr>
          <p:cNvPr id="5" name="Picture 4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" y="1143000"/>
            <a:ext cx="778764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5" dirty="0"/>
              <a:t> </a:t>
            </a:r>
            <a:r>
              <a:rPr dirty="0"/>
              <a:t>Cases</a:t>
            </a:r>
            <a:r>
              <a:rPr spc="-100" dirty="0"/>
              <a:t> </a:t>
            </a:r>
            <a:r>
              <a:rPr dirty="0"/>
              <a:t>by</a:t>
            </a:r>
            <a:r>
              <a:rPr spc="-125" dirty="0"/>
              <a:t> </a:t>
            </a:r>
            <a:r>
              <a:rPr dirty="0"/>
              <a:t>Age</a:t>
            </a:r>
            <a:r>
              <a:rPr spc="10" dirty="0"/>
              <a:t> </a:t>
            </a:r>
            <a:r>
              <a:rPr spc="-10" dirty="0"/>
              <a:t>Group</a:t>
            </a:r>
          </a:p>
        </p:txBody>
      </p:sp>
      <p:pic>
        <p:nvPicPr>
          <p:cNvPr id="5" name="Picture 4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945642"/>
            <a:ext cx="789432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10" dirty="0"/>
              <a:t>Race/Ethnicity</a:t>
            </a:r>
          </a:p>
        </p:txBody>
      </p:sp>
      <p:pic>
        <p:nvPicPr>
          <p:cNvPr id="5" name="Picture 4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10" y="1204722"/>
            <a:ext cx="8069580" cy="53797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Vaccines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240FA97D-360E-44A1-B124-B1360BC95238}"/>
              </a:ext>
            </a:extLst>
          </p:cNvPr>
          <p:cNvSpPr txBox="1">
            <a:spLocks/>
          </p:cNvSpPr>
          <p:nvPr/>
        </p:nvSpPr>
        <p:spPr>
          <a:xfrm>
            <a:off x="268455" y="658119"/>
            <a:ext cx="8681658" cy="896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dk1"/>
              </a:solidFill>
              <a:effectLst/>
              <a:ea typeface="+mn-ea"/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Since June 1, 2022,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35,637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JYNNEOS vaccine doses have been administered to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20,941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people.</a:t>
            </a:r>
            <a:endParaRPr lang="en-US" sz="1600" dirty="0">
              <a:solidFill>
                <a:schemeClr val="dk1"/>
              </a:solidFill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6,254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 people have received only one dose of vaccine and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14,678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have received two doses.</a:t>
            </a:r>
          </a:p>
          <a:p>
            <a:pPr marL="171450" indent="-171450" defTabSz="914400"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0" dirty="0">
              <a:solidFill>
                <a:schemeClr val="dk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E9AA4B-5BD2-42BD-8655-6051D25B042E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/>
              <a:t>Data as </a:t>
            </a:r>
            <a:r>
              <a:rPr lang="en-US" sz="1200"/>
              <a:t>of 05/31/2023 </a:t>
            </a:r>
            <a:r>
              <a:rPr lang="en-US" sz="1200" dirty="0"/>
              <a:t>and subject to change</a:t>
            </a:r>
            <a:endParaRPr lang="en-US" sz="1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endParaRPr lang="en-US" sz="11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2D86895-52A7-4A00-82DE-72AEF0447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053284"/>
              </p:ext>
            </p:extLst>
          </p:nvPr>
        </p:nvGraphicFramePr>
        <p:xfrm>
          <a:off x="1404850" y="1668186"/>
          <a:ext cx="6181138" cy="4672082"/>
        </p:xfrm>
        <a:graphic>
          <a:graphicData uri="http://schemas.openxmlformats.org/drawingml/2006/table">
            <a:tbl>
              <a:tblPr/>
              <a:tblGrid>
                <a:gridCol w="3386925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1306385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487828">
                  <a:extLst>
                    <a:ext uri="{9D8B030D-6E8A-4147-A177-3AD203B41FA5}">
                      <a16:colId xmlns:a16="http://schemas.microsoft.com/office/drawing/2014/main" val="996275824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19,198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1,670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31397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6,252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3,270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3,287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2,530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1,073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2, 914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4" name="Subtitle 1">
            <a:extLst>
              <a:ext uri="{FF2B5EF4-FFF2-40B4-BE49-F238E27FC236}">
                <a16:creationId xmlns:a16="http://schemas.microsoft.com/office/drawing/2014/main" id="{4B340AA9-6312-4D55-89FC-846B3C8E0BE6}"/>
              </a:ext>
            </a:extLst>
          </p:cNvPr>
          <p:cNvSpPr txBox="1">
            <a:spLocks/>
          </p:cNvSpPr>
          <p:nvPr/>
        </p:nvSpPr>
        <p:spPr>
          <a:xfrm>
            <a:off x="5461462" y="6515041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cs typeface="+mn-cs"/>
              </a:rPr>
              <a:t>*Includes multi-race,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0024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TPOXX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4F9C2AFE-7314-4262-BD35-4524D653777E}"/>
              </a:ext>
            </a:extLst>
          </p:cNvPr>
          <p:cNvSpPr txBox="1">
            <a:spLocks/>
          </p:cNvSpPr>
          <p:nvPr/>
        </p:nvSpPr>
        <p:spPr>
          <a:xfrm>
            <a:off x="268455" y="718008"/>
            <a:ext cx="8681658" cy="7297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Since June 1, 2022, providers have reported treating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210*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people with TPOXX to the Department of Public Health.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TPOXX is a prescription antiviral medication that may help treat monkeypox virus infection.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Not everyone with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should be treated but it may help reduce severe disease.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572BC7-962B-42A7-8C10-9F40099D9027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as of 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2/2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/2023 and subject to change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DC1445-5027-429F-9A90-88204345EA1B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19669"/>
          <a:ext cx="6629400" cy="4620323"/>
        </p:xfrm>
        <a:graphic>
          <a:graphicData uri="http://schemas.openxmlformats.org/drawingml/2006/table">
            <a:tbl>
              <a:tblPr/>
              <a:tblGrid>
                <a:gridCol w="3362612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2047588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5466460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Treated with TPOXX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Treated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2622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0" name="Subtitle 1">
            <a:extLst>
              <a:ext uri="{FF2B5EF4-FFF2-40B4-BE49-F238E27FC236}">
                <a16:creationId xmlns:a16="http://schemas.microsoft.com/office/drawing/2014/main" id="{A4127A4D-0FCB-4218-AEE1-01CA7E3D50EC}"/>
              </a:ext>
            </a:extLst>
          </p:cNvPr>
          <p:cNvSpPr txBox="1">
            <a:spLocks/>
          </p:cNvSpPr>
          <p:nvPr/>
        </p:nvSpPr>
        <p:spPr>
          <a:xfrm>
            <a:off x="5374255" y="6474182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*Includes multi-race, non-Hispanic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54DCE-8E4A-4897-AEBE-5BFE9B21E749}"/>
              </a:ext>
            </a:extLst>
          </p:cNvPr>
          <p:cNvSpPr txBox="1"/>
          <p:nvPr/>
        </p:nvSpPr>
        <p:spPr>
          <a:xfrm>
            <a:off x="268455" y="6172200"/>
            <a:ext cx="849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*Includes out of state residents not included in Massachusetts case counts and presumptive treatment of patients prior to testing in accordance with CDC guidelines.</a:t>
            </a:r>
          </a:p>
        </p:txBody>
      </p:sp>
    </p:spTree>
    <p:extLst>
      <p:ext uri="{BB962C8B-B14F-4D97-AF65-F5344CB8AC3E}">
        <p14:creationId xmlns:p14="http://schemas.microsoft.com/office/powerpoint/2010/main" val="196342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3653</TotalTime>
  <Words>549</Words>
  <Application>Microsoft Office PowerPoint</Application>
  <PresentationFormat>On-screen Show (4:3)</PresentationFormat>
  <Paragraphs>144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Mpox Cases and People Vaccinated by Age, Sex and Race/Ethnicity  </vt:lpstr>
      <vt:lpstr>Mpox Cases – Epidemic Curve</vt:lpstr>
      <vt:lpstr>Mpox Cases by Sex</vt:lpstr>
      <vt:lpstr>Mpox Cases by Age Group</vt:lpstr>
      <vt:lpstr>Mpox Cases by Race/Ethnicity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structure and update</dc:title>
  <dc:creator>Aaron Senior</dc:creator>
  <cp:lastModifiedBy>Schubert, Petra L. (DPH)</cp:lastModifiedBy>
  <cp:revision>78</cp:revision>
  <dcterms:created xsi:type="dcterms:W3CDTF">2022-09-01T14:50:09Z</dcterms:created>
  <dcterms:modified xsi:type="dcterms:W3CDTF">2023-06-01T15:53:55Z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2022-09-01T00:00:00Z</vt:filetime>
  </property>
  <property fmtid="{D5CDD505-2E9C-101B-9397-08002B2CF9AE}" pid="5" name="Producer">
    <vt:lpwstr>Microsoft® PowerPoint® for Microsoft 365</vt:lpwstr>
  </property>
</Properties>
</file>