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147469666" r:id="rId7"/>
    <p:sldId id="2147469669" r:id="rId8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346EB2F-3FE5-5787-6B60-81639671EF77}" name="Sudders, Marylou (EHS)" initials="SM(" userId="S::Marylou.Sudders@mass.gov::fb55bd95-4951-4d3e-bbfa-043df7d28f8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354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A7FC7-D4DB-4B0E-B3DE-BFCEB13AEC17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F7A05-0A49-4564-8349-7E0FCFCC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176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CF8755-D0A1-4F70-A2E4-481883D66560}" type="slidenum"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547926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7456" y="273558"/>
            <a:ext cx="4673091" cy="350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8524" y="1661795"/>
            <a:ext cx="6193790" cy="4536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05200" y="410083"/>
            <a:ext cx="5385053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Arial"/>
                <a:cs typeface="Arial"/>
              </a:rPr>
              <a:t>Massachusetts</a:t>
            </a:r>
            <a:r>
              <a:rPr sz="1200" b="1" spc="-6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Department </a:t>
            </a:r>
            <a:r>
              <a:rPr sz="1200" b="1" dirty="0">
                <a:latin typeface="Arial"/>
                <a:cs typeface="Arial"/>
              </a:rPr>
              <a:t>of</a:t>
            </a:r>
            <a:r>
              <a:rPr sz="1200" b="1" spc="-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Public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Health–</a:t>
            </a:r>
            <a:r>
              <a:rPr sz="1200" b="1" spc="-35" dirty="0">
                <a:latin typeface="Arial"/>
                <a:cs typeface="Arial"/>
              </a:rPr>
              <a:t> </a:t>
            </a:r>
            <a:r>
              <a:rPr lang="en-US" sz="1200" b="1" spc="-10" dirty="0">
                <a:latin typeface="Arial"/>
                <a:cs typeface="Arial"/>
              </a:rPr>
              <a:t>Thursday</a:t>
            </a:r>
            <a:r>
              <a:rPr sz="1200" b="1" dirty="0">
                <a:latin typeface="Arial"/>
                <a:cs typeface="Arial"/>
              </a:rPr>
              <a:t>,</a:t>
            </a:r>
            <a:r>
              <a:rPr lang="en-US" sz="1200" b="1" dirty="0">
                <a:latin typeface="Arial"/>
                <a:cs typeface="Arial"/>
              </a:rPr>
              <a:t> March 2,</a:t>
            </a:r>
            <a:r>
              <a:rPr sz="1200" b="1" spc="-10" dirty="0">
                <a:latin typeface="Arial"/>
                <a:cs typeface="Arial"/>
              </a:rPr>
              <a:t> </a:t>
            </a:r>
            <a:r>
              <a:rPr sz="1200" b="1" spc="-20" dirty="0">
                <a:latin typeface="Arial"/>
                <a:cs typeface="Arial"/>
              </a:rPr>
              <a:t>202</a:t>
            </a:r>
            <a:r>
              <a:rPr lang="en-US" sz="1200" b="1" spc="-20" dirty="0">
                <a:latin typeface="Arial"/>
                <a:cs typeface="Arial"/>
              </a:rPr>
              <a:t>3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44420" y="967181"/>
            <a:ext cx="6341745" cy="1307409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5"/>
              </a:spcBef>
            </a:pPr>
            <a:r>
              <a:rPr dirty="0" err="1"/>
              <a:t>M</a:t>
            </a:r>
            <a:r>
              <a:rPr lang="en-US" dirty="0" err="1"/>
              <a:t>pox</a:t>
            </a:r>
            <a:r>
              <a:rPr spc="-95" dirty="0"/>
              <a:t> </a:t>
            </a:r>
            <a:r>
              <a:rPr dirty="0"/>
              <a:t>Cases</a:t>
            </a:r>
            <a:r>
              <a:rPr spc="-80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dirty="0"/>
              <a:t>People</a:t>
            </a:r>
            <a:r>
              <a:rPr spc="-55" dirty="0"/>
              <a:t> </a:t>
            </a:r>
            <a:r>
              <a:rPr spc="-10" dirty="0"/>
              <a:t>Vaccinated</a:t>
            </a:r>
            <a:r>
              <a:rPr spc="-35" dirty="0"/>
              <a:t> </a:t>
            </a:r>
            <a:r>
              <a:rPr dirty="0"/>
              <a:t>by</a:t>
            </a:r>
            <a:r>
              <a:rPr spc="-150" dirty="0"/>
              <a:t> </a:t>
            </a:r>
            <a:r>
              <a:rPr spc="-20" dirty="0"/>
              <a:t>Age,</a:t>
            </a:r>
          </a:p>
          <a:p>
            <a:pPr marL="7620" algn="ctr">
              <a:lnSpc>
                <a:spcPct val="100000"/>
              </a:lnSpc>
            </a:pPr>
            <a:r>
              <a:rPr dirty="0"/>
              <a:t>Sex</a:t>
            </a:r>
            <a:r>
              <a:rPr spc="-25" dirty="0"/>
              <a:t> </a:t>
            </a:r>
            <a:r>
              <a:rPr dirty="0"/>
              <a:t>and</a:t>
            </a:r>
            <a:r>
              <a:rPr spc="-20" dirty="0"/>
              <a:t> </a:t>
            </a:r>
            <a:r>
              <a:rPr spc="-10" dirty="0"/>
              <a:t>Race/Ethnicity</a:t>
            </a:r>
            <a:br>
              <a:rPr lang="en-US" spc="-10" dirty="0"/>
            </a:br>
            <a:br>
              <a:rPr lang="en-US" spc="-10" dirty="0"/>
            </a:br>
            <a:endParaRPr spc="-10" dirty="0"/>
          </a:p>
        </p:txBody>
      </p:sp>
      <p:sp>
        <p:nvSpPr>
          <p:cNvPr id="4" name="object 4"/>
          <p:cNvSpPr txBox="1"/>
          <p:nvPr/>
        </p:nvSpPr>
        <p:spPr>
          <a:xfrm>
            <a:off x="1450975" y="2274590"/>
            <a:ext cx="6562725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The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lang="en-US" sz="1800" spc="-10" dirty="0" err="1">
                <a:latin typeface="Calibri"/>
                <a:cs typeface="Calibri"/>
              </a:rPr>
              <a:t>Mpox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Cases and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People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Vaccinated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Age,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Sex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and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Race/Ethnicity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Report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lang="en-US" sz="1800" dirty="0">
                <a:latin typeface="Calibri"/>
                <a:cs typeface="Calibri"/>
              </a:rPr>
              <a:t>is </a:t>
            </a:r>
            <a:r>
              <a:rPr sz="1800" dirty="0">
                <a:latin typeface="Calibri"/>
                <a:cs typeface="Calibri"/>
              </a:rPr>
              <a:t>updated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lang="en-US" spc="10" dirty="0">
                <a:latin typeface="Calibri"/>
                <a:cs typeface="Calibri"/>
              </a:rPr>
              <a:t>monthly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posted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lang="en-US" sz="1800" spc="-55" dirty="0">
                <a:latin typeface="Calibri"/>
                <a:cs typeface="Calibri"/>
              </a:rPr>
              <a:t>the first </a:t>
            </a:r>
            <a:r>
              <a:rPr sz="1800" spc="-10" dirty="0">
                <a:solidFill>
                  <a:schemeClr val="tx1"/>
                </a:solidFill>
                <a:latin typeface="Calibri"/>
                <a:cs typeface="Calibri"/>
              </a:rPr>
              <a:t>Thursday</a:t>
            </a:r>
            <a:r>
              <a:rPr lang="en-US" sz="1800" spc="-10" dirty="0">
                <a:solidFill>
                  <a:schemeClr val="tx1"/>
                </a:solidFill>
                <a:latin typeface="Calibri"/>
                <a:cs typeface="Calibri"/>
              </a:rPr>
              <a:t> of the month</a:t>
            </a:r>
            <a:endParaRPr sz="1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0975" y="3325114"/>
            <a:ext cx="648589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alibri"/>
                <a:cs typeface="Calibri"/>
              </a:rPr>
              <a:t>All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included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this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are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preliminary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subject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to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change.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demographics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cases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is </a:t>
            </a:r>
            <a:r>
              <a:rPr sz="1200" dirty="0">
                <a:latin typeface="Calibri"/>
                <a:cs typeface="Calibri"/>
              </a:rPr>
              <a:t>obtained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electronic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by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healthcare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providers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laboratories and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from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cases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during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case </a:t>
            </a:r>
            <a:r>
              <a:rPr sz="1200" dirty="0">
                <a:latin typeface="Calibri"/>
                <a:cs typeface="Calibri"/>
              </a:rPr>
              <a:t>interviews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entered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Massachusetts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Electronic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Disease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Surveillance System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(MAVEN).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Data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on </a:t>
            </a:r>
            <a:r>
              <a:rPr sz="1200" dirty="0">
                <a:latin typeface="Calibri"/>
                <a:cs typeface="Calibri"/>
              </a:rPr>
              <a:t>demographics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people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vaccinated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obtained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through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provider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reports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into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the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Massachusetts </a:t>
            </a:r>
            <a:r>
              <a:rPr sz="1200" dirty="0">
                <a:latin typeface="Calibri"/>
                <a:cs typeface="Calibri"/>
              </a:rPr>
              <a:t>Immunization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Information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System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(MIIS).</a:t>
            </a:r>
            <a:endParaRPr sz="1200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6847" y="4596384"/>
            <a:ext cx="1670303" cy="170078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5175" y="277368"/>
            <a:ext cx="1200912" cy="12252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75" dirty="0"/>
              <a:t> </a:t>
            </a:r>
            <a:r>
              <a:rPr dirty="0"/>
              <a:t>–</a:t>
            </a:r>
            <a:r>
              <a:rPr spc="-25" dirty="0"/>
              <a:t> </a:t>
            </a:r>
            <a:r>
              <a:rPr dirty="0"/>
              <a:t>Epidemic</a:t>
            </a:r>
            <a:r>
              <a:rPr spc="-65" dirty="0"/>
              <a:t> </a:t>
            </a:r>
            <a:r>
              <a:rPr spc="-10" dirty="0"/>
              <a:t>Curve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8431" y="721263"/>
            <a:ext cx="8681085" cy="543739"/>
          </a:xfrm>
          <a:prstGeom prst="rect">
            <a:avLst/>
          </a:prstGeom>
          <a:solidFill>
            <a:srgbClr val="F1F1F1"/>
          </a:solidFill>
        </p:spPr>
        <p:txBody>
          <a:bodyPr vert="horz" wrap="square" lIns="0" tIns="25400" rIns="0" bIns="0" rtlCol="0">
            <a:spAutoFit/>
          </a:bodyPr>
          <a:lstStyle/>
          <a:p>
            <a:pPr marL="376555" indent="-287020">
              <a:lnSpc>
                <a:spcPct val="100000"/>
              </a:lnSpc>
              <a:spcBef>
                <a:spcPts val="200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lang="en-US" sz="1600" b="1" spc="-35" dirty="0">
                <a:latin typeface="Arial"/>
                <a:cs typeface="Arial"/>
              </a:rPr>
              <a:t>460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confirmed</a:t>
            </a:r>
            <a:r>
              <a:rPr sz="1600" spc="-9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and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probable</a:t>
            </a:r>
            <a:r>
              <a:rPr sz="1600" spc="-5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cases</a:t>
            </a:r>
            <a:r>
              <a:rPr sz="1600" spc="-5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of</a:t>
            </a:r>
            <a:r>
              <a:rPr sz="1600" spc="-15" dirty="0">
                <a:latin typeface="Arial"/>
                <a:cs typeface="Arial"/>
              </a:rPr>
              <a:t> </a:t>
            </a:r>
            <a:r>
              <a:rPr lang="en-US" sz="1600" spc="-15" dirty="0">
                <a:latin typeface="Arial"/>
                <a:cs typeface="Arial"/>
              </a:rPr>
              <a:t>mpox</a:t>
            </a:r>
            <a:r>
              <a:rPr sz="1600" spc="-7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have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been</a:t>
            </a:r>
            <a:r>
              <a:rPr sz="1600" spc="-30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reported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in</a:t>
            </a:r>
            <a:r>
              <a:rPr sz="1600" spc="-45" dirty="0">
                <a:latin typeface="Arial"/>
                <a:cs typeface="Arial"/>
              </a:rPr>
              <a:t> </a:t>
            </a:r>
            <a:r>
              <a:rPr sz="1600" spc="-25" dirty="0">
                <a:latin typeface="Arial"/>
                <a:cs typeface="Arial"/>
              </a:rPr>
              <a:t>MA</a:t>
            </a:r>
            <a:r>
              <a:rPr lang="en-US" sz="1600" spc="-25" dirty="0">
                <a:latin typeface="Arial"/>
                <a:cs typeface="Arial"/>
              </a:rPr>
              <a:t> as of 3/1/2023</a:t>
            </a:r>
          </a:p>
          <a:p>
            <a:pPr marL="376555" indent="-287020">
              <a:lnSpc>
                <a:spcPct val="100000"/>
              </a:lnSpc>
              <a:spcBef>
                <a:spcPts val="200"/>
              </a:spcBef>
              <a:buFont typeface="Wingdings"/>
              <a:buChar char=""/>
              <a:tabLst>
                <a:tab pos="376555" algn="l"/>
                <a:tab pos="377190" algn="l"/>
              </a:tabLst>
            </a:pPr>
            <a:r>
              <a:rPr lang="en-US" sz="1600" dirty="0">
                <a:latin typeface="Arial"/>
                <a:cs typeface="Arial"/>
              </a:rPr>
              <a:t>There has been </a:t>
            </a:r>
            <a:r>
              <a:rPr lang="en-US" sz="1600" b="1" dirty="0">
                <a:latin typeface="Arial"/>
                <a:cs typeface="Arial"/>
              </a:rPr>
              <a:t>1</a:t>
            </a:r>
            <a:r>
              <a:rPr lang="en-US" sz="1600" dirty="0">
                <a:latin typeface="Arial"/>
                <a:cs typeface="Arial"/>
              </a:rPr>
              <a:t> new case since the last report on </a:t>
            </a:r>
            <a:r>
              <a:rPr lang="en-US" sz="1600" spc="-25" dirty="0">
                <a:latin typeface="Arial"/>
                <a:cs typeface="Arial"/>
              </a:rPr>
              <a:t>2/2/2023</a:t>
            </a:r>
            <a:endParaRPr sz="1600" dirty="0">
              <a:latin typeface="Arial"/>
              <a:cs typeface="Arial"/>
            </a:endParaRPr>
          </a:p>
        </p:txBody>
      </p:sp>
      <p:pic>
        <p:nvPicPr>
          <p:cNvPr id="5" name="Picture 4" descr="The SGPlot Procedure" title="The SGPlot Procedure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345918"/>
            <a:ext cx="768096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90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spc="-25" dirty="0"/>
              <a:t>Sex</a:t>
            </a:r>
          </a:p>
        </p:txBody>
      </p:sp>
      <p:pic>
        <p:nvPicPr>
          <p:cNvPr id="4" name="Picture 3" descr="The SGPie Procedure" title="The SGPie Procedure">
            <a:extLst>
              <a:ext uri="{FF2B5EF4-FFF2-40B4-BE49-F238E27FC236}">
                <a16:creationId xmlns:a16="http://schemas.microsoft.com/office/drawing/2014/main" id="{00000000-0008-0000-0800-000003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560" y="1043114"/>
            <a:ext cx="7802880" cy="557348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5" dirty="0"/>
              <a:t> </a:t>
            </a:r>
            <a:r>
              <a:rPr dirty="0"/>
              <a:t>Cases</a:t>
            </a:r>
            <a:r>
              <a:rPr spc="-100" dirty="0"/>
              <a:t> </a:t>
            </a:r>
            <a:r>
              <a:rPr dirty="0"/>
              <a:t>by</a:t>
            </a:r>
            <a:r>
              <a:rPr spc="-125" dirty="0"/>
              <a:t> </a:t>
            </a:r>
            <a:r>
              <a:rPr dirty="0"/>
              <a:t>Age</a:t>
            </a:r>
            <a:r>
              <a:rPr spc="10" dirty="0"/>
              <a:t> </a:t>
            </a:r>
            <a:r>
              <a:rPr spc="-10" dirty="0"/>
              <a:t>Group</a:t>
            </a:r>
          </a:p>
        </p:txBody>
      </p:sp>
      <p:pic>
        <p:nvPicPr>
          <p:cNvPr id="4" name="Picture 3" descr="The SGPlot Procedure" title="The SGPlot Procedure">
            <a:extLst>
              <a:ext uri="{FF2B5EF4-FFF2-40B4-BE49-F238E27FC236}">
                <a16:creationId xmlns:a16="http://schemas.microsoft.com/office/drawing/2014/main" id="{00000000-0008-0000-0800-000004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" y="914400"/>
            <a:ext cx="7894320" cy="5638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2384">
              <a:lnSpc>
                <a:spcPct val="100000"/>
              </a:lnSpc>
              <a:spcBef>
                <a:spcPts val="110"/>
              </a:spcBef>
            </a:pPr>
            <a:r>
              <a:rPr dirty="0" err="1"/>
              <a:t>Mpox</a:t>
            </a:r>
            <a:r>
              <a:rPr spc="-80" dirty="0"/>
              <a:t> </a:t>
            </a:r>
            <a:r>
              <a:rPr dirty="0"/>
              <a:t>Cases</a:t>
            </a:r>
            <a:r>
              <a:rPr spc="-90" dirty="0"/>
              <a:t> </a:t>
            </a:r>
            <a:r>
              <a:rPr dirty="0"/>
              <a:t>by</a:t>
            </a:r>
            <a:r>
              <a:rPr spc="-20" dirty="0"/>
              <a:t> </a:t>
            </a:r>
            <a:r>
              <a:rPr spc="-10" dirty="0"/>
              <a:t>Race/Ethnicity</a:t>
            </a:r>
          </a:p>
        </p:txBody>
      </p:sp>
      <p:pic>
        <p:nvPicPr>
          <p:cNvPr id="4" name="Picture 3" descr="The SGPie Procedure" title="The SGPie Procedure">
            <a:extLst>
              <a:ext uri="{FF2B5EF4-FFF2-40B4-BE49-F238E27FC236}">
                <a16:creationId xmlns:a16="http://schemas.microsoft.com/office/drawing/2014/main" id="{00000000-0008-0000-0800-000005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155" y="1125982"/>
            <a:ext cx="8187690" cy="54584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737686-82F8-4447-9011-62A90C5D1B0D}"/>
              </a:ext>
            </a:extLst>
          </p:cNvPr>
          <p:cNvSpPr txBox="1"/>
          <p:nvPr/>
        </p:nvSpPr>
        <p:spPr>
          <a:xfrm>
            <a:off x="268455" y="252113"/>
            <a:ext cx="67938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Mpox</a:t>
            </a: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Vaccines</a:t>
            </a:r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2FB4DC33-3236-48B3-AFAD-939E36F2A72B}"/>
              </a:ext>
            </a:extLst>
          </p:cNvPr>
          <p:cNvSpPr txBox="1">
            <a:spLocks/>
          </p:cNvSpPr>
          <p:nvPr/>
        </p:nvSpPr>
        <p:spPr>
          <a:xfrm>
            <a:off x="268455" y="658119"/>
            <a:ext cx="8681658" cy="8968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dirty="0">
              <a:solidFill>
                <a:schemeClr val="dk1"/>
              </a:solidFill>
              <a:effectLst/>
              <a:ea typeface="+mn-ea"/>
              <a:cs typeface="+mn-cs"/>
            </a:endParaRP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Since June 1, 2022,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34,873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JYNNEOS vaccine doses have been administered to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20,572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people.</a:t>
            </a:r>
            <a:endParaRPr lang="en-US" sz="1600" dirty="0">
              <a:solidFill>
                <a:schemeClr val="dk1"/>
              </a:solidFill>
              <a:cs typeface="+mn-cs"/>
            </a:endParaRPr>
          </a:p>
          <a:p>
            <a:pPr marL="285750" indent="-285750" defTabSz="9144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6,280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 people have received only one dose of vaccine and </a:t>
            </a:r>
            <a:r>
              <a:rPr lang="en-US" sz="1600" b="1" dirty="0">
                <a:solidFill>
                  <a:schemeClr val="dk1"/>
                </a:solidFill>
                <a:effectLst/>
                <a:ea typeface="+mn-ea"/>
                <a:cs typeface="+mn-cs"/>
              </a:rPr>
              <a:t>14,292 </a:t>
            </a:r>
            <a:r>
              <a:rPr lang="en-US" sz="1600" dirty="0">
                <a:solidFill>
                  <a:schemeClr val="dk1"/>
                </a:solidFill>
                <a:effectLst/>
                <a:ea typeface="+mn-ea"/>
                <a:cs typeface="+mn-cs"/>
              </a:rPr>
              <a:t>have received two doses.</a:t>
            </a:r>
          </a:p>
          <a:p>
            <a:pPr marL="171450" indent="-171450" defTabSz="914400">
              <a:spcBef>
                <a:spcPts val="0"/>
              </a:spcBef>
              <a:spcAft>
                <a:spcPts val="0"/>
              </a:spcAft>
              <a:defRPr/>
            </a:pPr>
            <a:endParaRPr lang="en-US" sz="1200" baseline="0" dirty="0">
              <a:solidFill>
                <a:schemeClr val="dk1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5A8A1C-53BF-472F-BB42-31A9B4845CD0}"/>
              </a:ext>
            </a:extLst>
          </p:cNvPr>
          <p:cNvSpPr txBox="1"/>
          <p:nvPr/>
        </p:nvSpPr>
        <p:spPr>
          <a:xfrm>
            <a:off x="0" y="6515041"/>
            <a:ext cx="5175849" cy="225397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dirty="0"/>
              <a:t>Data as of 03/01/2023 and subject to change</a:t>
            </a:r>
            <a:endParaRPr lang="en-US" sz="1200" b="1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effectLst/>
              <a:latin typeface="Calibri" panose="020F0502020204030204" pitchFamily="34" charset="0"/>
            </a:endParaRPr>
          </a:p>
          <a:p>
            <a:endParaRPr lang="en-US" sz="11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88EEA81-4ECA-4247-8F60-AF7101C763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415734"/>
              </p:ext>
            </p:extLst>
          </p:nvPr>
        </p:nvGraphicFramePr>
        <p:xfrm>
          <a:off x="1404850" y="1668186"/>
          <a:ext cx="6181138" cy="4672082"/>
        </p:xfrm>
        <a:graphic>
          <a:graphicData uri="http://schemas.openxmlformats.org/drawingml/2006/table">
            <a:tbl>
              <a:tblPr/>
              <a:tblGrid>
                <a:gridCol w="3386925">
                  <a:extLst>
                    <a:ext uri="{9D8B030D-6E8A-4147-A177-3AD203B41FA5}">
                      <a16:colId xmlns:a16="http://schemas.microsoft.com/office/drawing/2014/main" val="1536136114"/>
                    </a:ext>
                  </a:extLst>
                </a:gridCol>
                <a:gridCol w="1306385">
                  <a:extLst>
                    <a:ext uri="{9D8B030D-6E8A-4147-A177-3AD203B41FA5}">
                      <a16:colId xmlns:a16="http://schemas.microsoft.com/office/drawing/2014/main" val="2983482547"/>
                    </a:ext>
                  </a:extLst>
                </a:gridCol>
                <a:gridCol w="1487828">
                  <a:extLst>
                    <a:ext uri="{9D8B030D-6E8A-4147-A177-3AD203B41FA5}">
                      <a16:colId xmlns:a16="http://schemas.microsoft.com/office/drawing/2014/main" val="996275824"/>
                    </a:ext>
                  </a:extLst>
                </a:gridCol>
              </a:tblGrid>
              <a:tr h="4829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Number of People Vaccinated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Percentage of Total Vaccinated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538386"/>
                  </a:ext>
                </a:extLst>
              </a:tr>
              <a:tr h="195248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SEX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01640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18,864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98922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Female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1,631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84018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68751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784975"/>
                  </a:ext>
                </a:extLst>
              </a:tr>
              <a:tr h="313979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AGE GROUP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8389840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0-19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47974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20-29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5,262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09083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30-39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6,140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52260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40-49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3,216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77581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50-59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3,233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17885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60+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2,502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536029"/>
                  </a:ext>
                </a:extLst>
              </a:tr>
              <a:tr h="16440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RACE/ETHNICITY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587628"/>
                  </a:ext>
                </a:extLst>
              </a:tr>
              <a:tr h="2370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American Indian or Alaskan Native,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7485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Asian,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1,316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80114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Black or African American,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1,043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7614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2,786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891972"/>
                  </a:ext>
                </a:extLst>
              </a:tr>
              <a:tr h="21093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Native Hawaiian or Pacific Islander,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04027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 race, non-Hispanic*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1,364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40349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White,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12,901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99736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Unknown, missing or refused to answer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412766"/>
                  </a:ext>
                </a:extLst>
              </a:tr>
            </a:tbl>
          </a:graphicData>
        </a:graphic>
      </p:graphicFrame>
      <p:sp>
        <p:nvSpPr>
          <p:cNvPr id="10" name="Subtitle 1">
            <a:extLst>
              <a:ext uri="{FF2B5EF4-FFF2-40B4-BE49-F238E27FC236}">
                <a16:creationId xmlns:a16="http://schemas.microsoft.com/office/drawing/2014/main" id="{DBFD0EE8-C3DB-449A-81BC-952E9CDB9820}"/>
              </a:ext>
            </a:extLst>
          </p:cNvPr>
          <p:cNvSpPr txBox="1">
            <a:spLocks/>
          </p:cNvSpPr>
          <p:nvPr/>
        </p:nvSpPr>
        <p:spPr>
          <a:xfrm>
            <a:off x="5461462" y="6515041"/>
            <a:ext cx="3599411" cy="305176"/>
          </a:xfrm>
          <a:prstGeom prst="rect">
            <a:avLst/>
          </a:prstGeom>
          <a:noFill/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dk1"/>
                </a:solidFill>
                <a:cs typeface="+mn-cs"/>
              </a:rPr>
              <a:t>*Includes multi-race, non-Hispanic</a:t>
            </a:r>
          </a:p>
        </p:txBody>
      </p:sp>
    </p:spTree>
    <p:extLst>
      <p:ext uri="{BB962C8B-B14F-4D97-AF65-F5344CB8AC3E}">
        <p14:creationId xmlns:p14="http://schemas.microsoft.com/office/powerpoint/2010/main" val="3002462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2737686-82F8-4447-9011-62A90C5D1B0D}"/>
              </a:ext>
            </a:extLst>
          </p:cNvPr>
          <p:cNvSpPr txBox="1"/>
          <p:nvPr/>
        </p:nvSpPr>
        <p:spPr>
          <a:xfrm>
            <a:off x="268455" y="252113"/>
            <a:ext cx="67938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TPOXX</a:t>
            </a:r>
          </a:p>
        </p:txBody>
      </p:sp>
      <p:sp>
        <p:nvSpPr>
          <p:cNvPr id="7" name="Subtitle 1">
            <a:extLst>
              <a:ext uri="{FF2B5EF4-FFF2-40B4-BE49-F238E27FC236}">
                <a16:creationId xmlns:a16="http://schemas.microsoft.com/office/drawing/2014/main" id="{4F9C2AFE-7314-4262-BD35-4524D653777E}"/>
              </a:ext>
            </a:extLst>
          </p:cNvPr>
          <p:cNvSpPr txBox="1">
            <a:spLocks/>
          </p:cNvSpPr>
          <p:nvPr/>
        </p:nvSpPr>
        <p:spPr>
          <a:xfrm>
            <a:off x="268455" y="718008"/>
            <a:ext cx="8681658" cy="7297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Since June 1, 2022, providers have reported treating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210*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people with TPOXX to the Department of Public Health.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TPOXX is a prescription antiviral medication that may help treat monkeypox virus infection.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Not everyone with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mpox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should be treated but it may help reduce severe disease.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572BC7-962B-42A7-8C10-9F40099D9027}"/>
              </a:ext>
            </a:extLst>
          </p:cNvPr>
          <p:cNvSpPr txBox="1"/>
          <p:nvPr/>
        </p:nvSpPr>
        <p:spPr>
          <a:xfrm>
            <a:off x="0" y="6515041"/>
            <a:ext cx="5175849" cy="225397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bg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Data as of 3/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1</a:t>
            </a: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/2023 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subject to change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6DC1445-5027-429F-9A90-88204345EA1B}"/>
              </a:ext>
            </a:extLst>
          </p:cNvPr>
          <p:cNvGraphicFramePr>
            <a:graphicFrameLocks noGrp="1"/>
          </p:cNvGraphicFramePr>
          <p:nvPr/>
        </p:nvGraphicFramePr>
        <p:xfrm>
          <a:off x="1371600" y="1519669"/>
          <a:ext cx="6629400" cy="4620323"/>
        </p:xfrm>
        <a:graphic>
          <a:graphicData uri="http://schemas.openxmlformats.org/drawingml/2006/table">
            <a:tbl>
              <a:tblPr/>
              <a:tblGrid>
                <a:gridCol w="3362612">
                  <a:extLst>
                    <a:ext uri="{9D8B030D-6E8A-4147-A177-3AD203B41FA5}">
                      <a16:colId xmlns:a16="http://schemas.microsoft.com/office/drawing/2014/main" val="1536136114"/>
                    </a:ext>
                  </a:extLst>
                </a:gridCol>
                <a:gridCol w="2047588">
                  <a:extLst>
                    <a:ext uri="{9D8B030D-6E8A-4147-A177-3AD203B41FA5}">
                      <a16:colId xmlns:a16="http://schemas.microsoft.com/office/drawing/2014/main" val="298348254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015466460"/>
                    </a:ext>
                  </a:extLst>
                </a:gridCol>
              </a:tblGrid>
              <a:tr h="4829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Number of People Treated with TPOXX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Percentage of Total Treated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538386"/>
                  </a:ext>
                </a:extLst>
              </a:tr>
              <a:tr h="195248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SEX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1640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202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98922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Female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84018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&lt;1%</a:t>
                      </a: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68751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200" b="0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784975"/>
                  </a:ext>
                </a:extLst>
              </a:tr>
              <a:tr h="262220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AGE GROUP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89840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0-19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47974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20-29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090839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30-39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52260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40-49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77581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50-59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17885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60+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536029"/>
                  </a:ext>
                </a:extLst>
              </a:tr>
              <a:tr h="16440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RACE/ETHNICITY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endParaRPr lang="en-US" sz="1200" b="1" i="0" u="none" strike="noStrike" dirty="0">
                        <a:solidFill>
                          <a:srgbClr val="201F1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587628"/>
                  </a:ext>
                </a:extLst>
              </a:tr>
              <a:tr h="237051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American Indian or Alaskan Native,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7485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Asian,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801148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Black or African American,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761464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891972"/>
                  </a:ext>
                </a:extLst>
              </a:tr>
              <a:tr h="21093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Native Hawaiian or Pacific Islander,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04027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Other race, non-Hispanic*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403493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White, non-Hispanic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1997367"/>
                  </a:ext>
                </a:extLst>
              </a:tr>
              <a:tr h="1644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201F1E"/>
                          </a:solidFill>
                          <a:effectLst/>
                          <a:latin typeface="Arial" panose="020B0604020202020204" pitchFamily="34" charset="0"/>
                        </a:rPr>
                        <a:t>Unknown, missing or refused to answer</a:t>
                      </a:r>
                    </a:p>
                  </a:txBody>
                  <a:tcPr marL="1731" marR="1731" marT="17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9412766"/>
                  </a:ext>
                </a:extLst>
              </a:tr>
            </a:tbl>
          </a:graphicData>
        </a:graphic>
      </p:graphicFrame>
      <p:sp>
        <p:nvSpPr>
          <p:cNvPr id="10" name="Subtitle 1">
            <a:extLst>
              <a:ext uri="{FF2B5EF4-FFF2-40B4-BE49-F238E27FC236}">
                <a16:creationId xmlns:a16="http://schemas.microsoft.com/office/drawing/2014/main" id="{A4127A4D-0FCB-4218-AEE1-01CA7E3D50EC}"/>
              </a:ext>
            </a:extLst>
          </p:cNvPr>
          <p:cNvSpPr txBox="1">
            <a:spLocks/>
          </p:cNvSpPr>
          <p:nvPr/>
        </p:nvSpPr>
        <p:spPr>
          <a:xfrm>
            <a:off x="5374255" y="6474182"/>
            <a:ext cx="3599411" cy="305176"/>
          </a:xfrm>
          <a:prstGeom prst="rect">
            <a:avLst/>
          </a:prstGeom>
          <a:noFill/>
        </p:spPr>
        <p:txBody>
          <a:bodyPr lIns="91440" tIns="91440" bIns="91440" anchor="ctr"/>
          <a:lstStyle>
            <a:lvl1pPr marL="0" indent="0" algn="l" defTabSz="685783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228600" indent="-22542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Wingdings" panose="05000000000000000000" pitchFamily="2" charset="2"/>
              <a:buChar char="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442913" indent="-214313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000000"/>
              </a:buClr>
              <a:buSzPct val="110000"/>
              <a:buFont typeface="Arial" panose="020B0604020202020204" pitchFamily="34" charset="0"/>
              <a:buChar char="‒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598488" indent="-152400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817563" indent="-147638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̶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6pPr>
            <a:lvl7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7pPr>
            <a:lvl8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8pPr>
            <a:lvl9pPr marL="859536" indent="-128585" algn="l" defTabSz="685783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25"/>
              </a:spcAft>
              <a:buSzPct val="100000"/>
              <a:buFont typeface="Arial" panose="020B0604020202020204" pitchFamily="34" charset="0"/>
              <a:buChar char="▫"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*Includes multi-race, non-Hispanic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F54DCE-8E4A-4897-AEBE-5BFE9B21E749}"/>
              </a:ext>
            </a:extLst>
          </p:cNvPr>
          <p:cNvSpPr txBox="1"/>
          <p:nvPr/>
        </p:nvSpPr>
        <p:spPr>
          <a:xfrm>
            <a:off x="268455" y="6172200"/>
            <a:ext cx="8494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*Includes out of state residents not included in Massachusetts case counts and presumptive treatment of patients prior to testing in accordance with CDC guidelines.</a:t>
            </a:r>
          </a:p>
        </p:txBody>
      </p:sp>
    </p:spTree>
    <p:extLst>
      <p:ext uri="{BB962C8B-B14F-4D97-AF65-F5344CB8AC3E}">
        <p14:creationId xmlns:p14="http://schemas.microsoft.com/office/powerpoint/2010/main" val="1963422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2266</TotalTime>
  <Words>547</Words>
  <Application>Microsoft Office PowerPoint</Application>
  <PresentationFormat>On-screen Show (4:3)</PresentationFormat>
  <Paragraphs>144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Segoe UI</vt:lpstr>
      <vt:lpstr>Wingdings</vt:lpstr>
      <vt:lpstr>Office Theme</vt:lpstr>
      <vt:lpstr>Mpox Cases and People Vaccinated by Age, Sex and Race/Ethnicity  </vt:lpstr>
      <vt:lpstr>Mpox Cases – Epidemic Curve</vt:lpstr>
      <vt:lpstr>Mpox Cases by Sex</vt:lpstr>
      <vt:lpstr>Mpox Cases by Age Group</vt:lpstr>
      <vt:lpstr>Mpox Cases by Race/Ethnicity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CCC structure and update</dc:title>
  <dc:creator>Aaron Senior</dc:creator>
  <cp:lastModifiedBy>Brown, Catherine (DPH)</cp:lastModifiedBy>
  <cp:revision>71</cp:revision>
  <dcterms:created xsi:type="dcterms:W3CDTF">2022-09-01T14:50:09Z</dcterms:created>
  <dcterms:modified xsi:type="dcterms:W3CDTF">2023-03-02T17:31:15Z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2022-09-01T00:00:00Z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2022-09-01T00:00:00Z</vt:filetime>
  </property>
  <property fmtid="{D5CDD505-2E9C-101B-9397-08002B2CF9AE}" pid="5" name="Producer">
    <vt:lpwstr>Microsoft® PowerPoint® for Microsoft 365</vt:lpwstr>
  </property>
</Properties>
</file>