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147469666" r:id="rId7"/>
    <p:sldId id="2147469669" r:id="rId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346EB2F-3FE5-5787-6B60-81639671EF77}" name="Sudders, Marylou (EHS)" initials="SM(" userId="S::Marylou.Sudders@mass.gov::fb55bd95-4951-4d3e-bbfa-043df7d28f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182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A7FC7-D4DB-4B0E-B3DE-BFCEB13AEC17}" type="datetimeFigureOut">
              <a:rPr lang="en-US" smtClean="0"/>
              <a:t>9/7/2023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F7A05-0A49-4564-8349-7E0FCFCC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7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CF8755-D0A1-4F70-A2E4-481883D66560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47926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456" y="273558"/>
            <a:ext cx="4673091" cy="350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8524" y="1661795"/>
            <a:ext cx="6193790" cy="453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9000" y="410083"/>
            <a:ext cx="546125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Massachusetts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Department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Public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Health</a:t>
            </a:r>
            <a:r>
              <a:rPr lang="en-US" sz="1200" b="1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–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lang="en-US" sz="1200" b="1" spc="-10" dirty="0">
                <a:latin typeface="Arial"/>
                <a:cs typeface="Arial"/>
              </a:rPr>
              <a:t>Thursday</a:t>
            </a:r>
            <a:r>
              <a:rPr sz="1200" b="1" dirty="0">
                <a:latin typeface="Arial"/>
                <a:cs typeface="Arial"/>
              </a:rPr>
              <a:t>,</a:t>
            </a:r>
            <a:r>
              <a:rPr lang="en-US" sz="1200" b="1" dirty="0">
                <a:latin typeface="Arial"/>
                <a:cs typeface="Arial"/>
              </a:rPr>
              <a:t> September 7,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202</a:t>
            </a:r>
            <a:r>
              <a:rPr lang="en-US" sz="1200" b="1" spc="-20" dirty="0">
                <a:latin typeface="Arial"/>
                <a:cs typeface="Arial"/>
              </a:rPr>
              <a:t>3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44420" y="967181"/>
            <a:ext cx="6341745" cy="130740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5"/>
              </a:spcBef>
            </a:pPr>
            <a:r>
              <a:rPr dirty="0" err="1"/>
              <a:t>M</a:t>
            </a:r>
            <a:r>
              <a:rPr lang="en-US" dirty="0" err="1"/>
              <a:t>pox</a:t>
            </a:r>
            <a:r>
              <a:rPr spc="-95" dirty="0"/>
              <a:t> </a:t>
            </a:r>
            <a:r>
              <a:rPr dirty="0"/>
              <a:t>Cases</a:t>
            </a:r>
            <a:r>
              <a:rPr spc="-8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People</a:t>
            </a:r>
            <a:r>
              <a:rPr spc="-55" dirty="0"/>
              <a:t> </a:t>
            </a:r>
            <a:r>
              <a:rPr spc="-10" dirty="0"/>
              <a:t>Vaccinated</a:t>
            </a:r>
            <a:r>
              <a:rPr spc="-35" dirty="0"/>
              <a:t> </a:t>
            </a:r>
            <a:r>
              <a:rPr dirty="0"/>
              <a:t>by</a:t>
            </a:r>
            <a:r>
              <a:rPr spc="-150" dirty="0"/>
              <a:t> </a:t>
            </a:r>
            <a:r>
              <a:rPr spc="-20" dirty="0"/>
              <a:t>Age,</a:t>
            </a:r>
          </a:p>
          <a:p>
            <a:pPr marL="7620" algn="ctr">
              <a:lnSpc>
                <a:spcPct val="100000"/>
              </a:lnSpc>
            </a:pPr>
            <a:r>
              <a:rPr dirty="0"/>
              <a:t>Sex</a:t>
            </a:r>
            <a:r>
              <a:rPr spc="-2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Race/Ethnicity</a:t>
            </a:r>
            <a:br>
              <a:rPr lang="en-US" spc="-10" dirty="0"/>
            </a:br>
            <a:br>
              <a:rPr lang="en-US" spc="-10" dirty="0"/>
            </a:b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1450975" y="2274590"/>
            <a:ext cx="656272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lang="en-US" sz="1800" spc="-10" dirty="0" err="1">
                <a:latin typeface="Calibri"/>
                <a:cs typeface="Calibri"/>
              </a:rPr>
              <a:t>Mpox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Cases and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People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Vaccinated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Age,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Sex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and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Race/Ethnicity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Report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dirty="0">
                <a:latin typeface="Calibri"/>
                <a:cs typeface="Calibri"/>
              </a:rPr>
              <a:t>is </a:t>
            </a:r>
            <a:r>
              <a:rPr sz="1800" dirty="0">
                <a:latin typeface="Calibri"/>
                <a:cs typeface="Calibri"/>
              </a:rPr>
              <a:t>updated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lang="en-US" spc="10" dirty="0">
                <a:latin typeface="Calibri"/>
                <a:cs typeface="Calibri"/>
              </a:rPr>
              <a:t>monthly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posted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spc="-55" dirty="0">
                <a:latin typeface="Calibri"/>
                <a:cs typeface="Calibri"/>
              </a:rPr>
              <a:t>the first </a:t>
            </a:r>
            <a:r>
              <a:rPr sz="1800" spc="-10" dirty="0">
                <a:solidFill>
                  <a:schemeClr val="tx1"/>
                </a:solidFill>
                <a:latin typeface="Calibri"/>
                <a:cs typeface="Calibri"/>
              </a:rPr>
              <a:t>Thursday</a:t>
            </a:r>
            <a:r>
              <a:rPr lang="en-US" sz="1800" spc="-10" dirty="0">
                <a:solidFill>
                  <a:schemeClr val="tx1"/>
                </a:solidFill>
                <a:latin typeface="Calibri"/>
                <a:cs typeface="Calibri"/>
              </a:rPr>
              <a:t> of the month</a:t>
            </a:r>
            <a:endParaRPr sz="1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975" y="3325114"/>
            <a:ext cx="648589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All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included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preliminary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subject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change.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is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healthcare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laboratories 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during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case </a:t>
            </a:r>
            <a:r>
              <a:rPr sz="1200" dirty="0">
                <a:latin typeface="Calibri"/>
                <a:cs typeface="Calibri"/>
              </a:rPr>
              <a:t>interviews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entered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Massachusetts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Disease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Surveillance System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(MAVEN).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on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people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vaccinated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Massachusetts </a:t>
            </a:r>
            <a:r>
              <a:rPr sz="1200" dirty="0">
                <a:latin typeface="Calibri"/>
                <a:cs typeface="Calibri"/>
              </a:rPr>
              <a:t>Immunization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Information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System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(MIIS).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6847" y="4596384"/>
            <a:ext cx="1670303" cy="170078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5" y="277368"/>
            <a:ext cx="1200912" cy="12252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7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Epidemic</a:t>
            </a:r>
            <a:r>
              <a:rPr spc="-65" dirty="0"/>
              <a:t> </a:t>
            </a:r>
            <a:r>
              <a:rPr spc="-10" dirty="0"/>
              <a:t>Curve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8431" y="721263"/>
            <a:ext cx="8681085" cy="543739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25400" rIns="0" bIns="0" rtlCol="0">
            <a:spAutoFit/>
          </a:bodyPr>
          <a:lstStyle/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b="1" spc="-35" dirty="0">
                <a:latin typeface="Arial"/>
                <a:cs typeface="Arial"/>
              </a:rPr>
              <a:t>468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confirmed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probable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cases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lang="en-US" sz="1600" spc="-15" dirty="0">
                <a:latin typeface="Arial"/>
                <a:cs typeface="Arial"/>
              </a:rPr>
              <a:t>mpox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have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been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reported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MA</a:t>
            </a:r>
            <a:r>
              <a:rPr lang="en-US" sz="1600" spc="-25" dirty="0">
                <a:latin typeface="Arial"/>
                <a:cs typeface="Arial"/>
              </a:rPr>
              <a:t> as of 9/6/2023</a:t>
            </a:r>
          </a:p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dirty="0">
                <a:latin typeface="Arial"/>
                <a:cs typeface="Arial"/>
              </a:rPr>
              <a:t>There has been </a:t>
            </a:r>
            <a:r>
              <a:rPr lang="en-US" sz="1600" b="1" dirty="0">
                <a:latin typeface="Arial"/>
                <a:cs typeface="Arial"/>
              </a:rPr>
              <a:t>1</a:t>
            </a:r>
            <a:r>
              <a:rPr lang="en-US" sz="1600" dirty="0">
                <a:latin typeface="Arial"/>
                <a:cs typeface="Arial"/>
              </a:rPr>
              <a:t> new case since the last report on </a:t>
            </a:r>
            <a:r>
              <a:rPr lang="en-US" sz="1600" spc="-25" dirty="0">
                <a:latin typeface="Arial"/>
                <a:cs typeface="Arial"/>
              </a:rPr>
              <a:t>8/3/2023</a:t>
            </a:r>
            <a:endParaRPr lang="en-US" sz="1600" dirty="0">
              <a:latin typeface="Arial"/>
              <a:cs typeface="Arial"/>
            </a:endParaRPr>
          </a:p>
        </p:txBody>
      </p:sp>
      <p:pic>
        <p:nvPicPr>
          <p:cNvPr id="5" name="Picture 4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493" y="1276886"/>
            <a:ext cx="768096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25" dirty="0"/>
              <a:t>Sex</a:t>
            </a:r>
          </a:p>
        </p:txBody>
      </p:sp>
      <p:pic>
        <p:nvPicPr>
          <p:cNvPr id="4" name="Picture 3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3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990600"/>
            <a:ext cx="768096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5" dirty="0"/>
              <a:t> </a:t>
            </a:r>
            <a:r>
              <a:rPr dirty="0"/>
              <a:t>Cases</a:t>
            </a:r>
            <a:r>
              <a:rPr spc="-100" dirty="0"/>
              <a:t> </a:t>
            </a:r>
            <a:r>
              <a:rPr dirty="0"/>
              <a:t>by</a:t>
            </a:r>
            <a:r>
              <a:rPr spc="-125" dirty="0"/>
              <a:t> </a:t>
            </a:r>
            <a:r>
              <a:rPr dirty="0"/>
              <a:t>Age</a:t>
            </a:r>
            <a:r>
              <a:rPr spc="10" dirty="0"/>
              <a:t> </a:t>
            </a:r>
            <a:r>
              <a:rPr spc="-10" dirty="0"/>
              <a:t>Group</a:t>
            </a:r>
          </a:p>
        </p:txBody>
      </p:sp>
      <p:pic>
        <p:nvPicPr>
          <p:cNvPr id="4" name="Picture 3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4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970" y="914400"/>
            <a:ext cx="7938059" cy="567004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10" dirty="0"/>
              <a:t>Race/Ethnicity</a:t>
            </a:r>
          </a:p>
        </p:txBody>
      </p:sp>
      <p:pic>
        <p:nvPicPr>
          <p:cNvPr id="4" name="Picture 3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143000"/>
            <a:ext cx="7886700" cy="5257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62BE822-BBF5-4389-BB09-C1F6055DDF8B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Mpox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Vaccines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B89A69C7-23F9-4908-9193-85E96DA62B08}"/>
              </a:ext>
            </a:extLst>
          </p:cNvPr>
          <p:cNvSpPr txBox="1">
            <a:spLocks/>
          </p:cNvSpPr>
          <p:nvPr/>
        </p:nvSpPr>
        <p:spPr>
          <a:xfrm>
            <a:off x="268455" y="658119"/>
            <a:ext cx="8681658" cy="8968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dirty="0">
              <a:solidFill>
                <a:schemeClr val="dk1"/>
              </a:solidFill>
              <a:effectLst/>
              <a:ea typeface="+mn-ea"/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Since June 1, 2022,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36,949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JYNNEOS vaccine doses have been administered to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21,671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people.</a:t>
            </a:r>
            <a:endParaRPr lang="en-US" sz="1600" dirty="0">
              <a:solidFill>
                <a:schemeClr val="dk1"/>
              </a:solidFill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6,405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people have received only one dose of vaccine and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15,266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have received two doses.</a:t>
            </a:r>
          </a:p>
          <a:p>
            <a:pPr marL="171450" indent="-171450" defTabSz="914400">
              <a:spcBef>
                <a:spcPts val="0"/>
              </a:spcBef>
              <a:spcAft>
                <a:spcPts val="0"/>
              </a:spcAft>
              <a:defRPr/>
            </a:pPr>
            <a:endParaRPr lang="en-US" sz="1200" baseline="0" dirty="0">
              <a:solidFill>
                <a:schemeClr val="dk1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1D2DB0-98CE-47CA-91A4-94C8265F88B7}"/>
              </a:ext>
            </a:extLst>
          </p:cNvPr>
          <p:cNvSpPr txBox="1"/>
          <p:nvPr/>
        </p:nvSpPr>
        <p:spPr>
          <a:xfrm>
            <a:off x="0" y="6515041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dirty="0"/>
              <a:t>Data as of 09/06/2023 and subject to change</a:t>
            </a:r>
            <a:endParaRPr lang="en-US" sz="12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</a:endParaRPr>
          </a:p>
          <a:p>
            <a:endParaRPr lang="en-US" sz="1100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14BD967-7785-4A8D-81DB-0CBB1EDF22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790952"/>
              </p:ext>
            </p:extLst>
          </p:nvPr>
        </p:nvGraphicFramePr>
        <p:xfrm>
          <a:off x="1404850" y="1668186"/>
          <a:ext cx="6181138" cy="4672082"/>
        </p:xfrm>
        <a:graphic>
          <a:graphicData uri="http://schemas.openxmlformats.org/drawingml/2006/table">
            <a:tbl>
              <a:tblPr/>
              <a:tblGrid>
                <a:gridCol w="3386925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1306385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487828">
                  <a:extLst>
                    <a:ext uri="{9D8B030D-6E8A-4147-A177-3AD203B41FA5}">
                      <a16:colId xmlns:a16="http://schemas.microsoft.com/office/drawing/2014/main" val="996275824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19,841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1,751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313979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5,598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6,478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3,376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3,379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2,606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1,403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3,051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1,429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13,615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5" name="Subtitle 1">
            <a:extLst>
              <a:ext uri="{FF2B5EF4-FFF2-40B4-BE49-F238E27FC236}">
                <a16:creationId xmlns:a16="http://schemas.microsoft.com/office/drawing/2014/main" id="{39A0665D-415E-4EAC-BD76-F7D27538D532}"/>
              </a:ext>
            </a:extLst>
          </p:cNvPr>
          <p:cNvSpPr txBox="1">
            <a:spLocks/>
          </p:cNvSpPr>
          <p:nvPr/>
        </p:nvSpPr>
        <p:spPr>
          <a:xfrm>
            <a:off x="5461462" y="6515041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dk1"/>
                </a:solidFill>
                <a:cs typeface="+mn-cs"/>
              </a:rPr>
              <a:t>*Includes multi-race, non-Hispanic</a:t>
            </a:r>
          </a:p>
        </p:txBody>
      </p:sp>
    </p:spTree>
    <p:extLst>
      <p:ext uri="{BB962C8B-B14F-4D97-AF65-F5344CB8AC3E}">
        <p14:creationId xmlns:p14="http://schemas.microsoft.com/office/powerpoint/2010/main" val="3002462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TPOXX</a:t>
            </a:r>
          </a:p>
        </p:txBody>
      </p:sp>
      <p:sp>
        <p:nvSpPr>
          <p:cNvPr id="11" name="Subtitle 1">
            <a:extLst>
              <a:ext uri="{FF2B5EF4-FFF2-40B4-BE49-F238E27FC236}">
                <a16:creationId xmlns:a16="http://schemas.microsoft.com/office/drawing/2014/main" id="{7085A2F4-B5EA-4301-863B-89D907D7CA37}"/>
              </a:ext>
            </a:extLst>
          </p:cNvPr>
          <p:cNvSpPr txBox="1">
            <a:spLocks/>
          </p:cNvSpPr>
          <p:nvPr/>
        </p:nvSpPr>
        <p:spPr>
          <a:xfrm>
            <a:off x="268455" y="718008"/>
            <a:ext cx="8681658" cy="7297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Since June 1, 2022, providers have reported treating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211*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people with TPOXX to the Department of Public Health.</a:t>
            </a: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TPOXX is a prescription antiviral medication that may help treat monkeypox virus infection.</a:t>
            </a: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Not everyone with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mpox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should be treated but it may help reduce severe disease.</a:t>
            </a:r>
            <a:endParaRPr lang="en-US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048553-1F13-4719-A4E4-BFC023CF5681}"/>
              </a:ext>
            </a:extLst>
          </p:cNvPr>
          <p:cNvSpPr txBox="1"/>
          <p:nvPr/>
        </p:nvSpPr>
        <p:spPr>
          <a:xfrm>
            <a:off x="2" y="6515043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kern="0" dirty="0">
                <a:solidFill>
                  <a:prstClr val="black"/>
                </a:solidFill>
                <a:latin typeface="Calibri"/>
              </a:rPr>
              <a:t>Data as of 09/06/2023 and subject to change</a:t>
            </a:r>
            <a:endParaRPr lang="en-US" sz="1200" b="1" kern="0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en-US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504BB32-BA56-47C7-8FA1-D545313DF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836653"/>
              </p:ext>
            </p:extLst>
          </p:nvPr>
        </p:nvGraphicFramePr>
        <p:xfrm>
          <a:off x="1371600" y="1519671"/>
          <a:ext cx="6629400" cy="4620323"/>
        </p:xfrm>
        <a:graphic>
          <a:graphicData uri="http://schemas.openxmlformats.org/drawingml/2006/table">
            <a:tbl>
              <a:tblPr/>
              <a:tblGrid>
                <a:gridCol w="3362612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2047588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15466460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Treated with TPOXX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Treated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203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&lt;1%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262220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4" name="Subtitle 1">
            <a:extLst>
              <a:ext uri="{FF2B5EF4-FFF2-40B4-BE49-F238E27FC236}">
                <a16:creationId xmlns:a16="http://schemas.microsoft.com/office/drawing/2014/main" id="{AC67838D-A237-4B36-B33F-D65E7A77BF8D}"/>
              </a:ext>
            </a:extLst>
          </p:cNvPr>
          <p:cNvSpPr txBox="1">
            <a:spLocks/>
          </p:cNvSpPr>
          <p:nvPr/>
        </p:nvSpPr>
        <p:spPr>
          <a:xfrm>
            <a:off x="5374257" y="6474182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algn="r" defTabSz="9144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*Includes multi-race, non-Hispanic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026E89-9DA5-4D0B-A379-9C90A91F30C8}"/>
              </a:ext>
            </a:extLst>
          </p:cNvPr>
          <p:cNvSpPr txBox="1"/>
          <p:nvPr/>
        </p:nvSpPr>
        <p:spPr>
          <a:xfrm>
            <a:off x="268457" y="6172200"/>
            <a:ext cx="8494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000" kern="0" dirty="0">
                <a:solidFill>
                  <a:sysClr val="windowText" lastClr="000000"/>
                </a:solidFill>
              </a:rPr>
              <a:t>*Includes out of state residents not included in Massachusetts case counts and presumptive treatment of patients prior to testing in accordance with CDC guidelines.</a:t>
            </a:r>
          </a:p>
        </p:txBody>
      </p:sp>
    </p:spTree>
    <p:extLst>
      <p:ext uri="{BB962C8B-B14F-4D97-AF65-F5344CB8AC3E}">
        <p14:creationId xmlns:p14="http://schemas.microsoft.com/office/powerpoint/2010/main" val="1963422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4997</TotalTime>
  <Words>547</Words>
  <Application>Microsoft Office PowerPoint</Application>
  <PresentationFormat>On-screen Show (4:3)</PresentationFormat>
  <Paragraphs>144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Wingdings</vt:lpstr>
      <vt:lpstr>Office Theme</vt:lpstr>
      <vt:lpstr>Mpox Cases and People Vaccinated by Age, Sex and Race/Ethnicity  </vt:lpstr>
      <vt:lpstr>Mpox Cases – Epidemic Curve</vt:lpstr>
      <vt:lpstr>Mpox Cases by Sex</vt:lpstr>
      <vt:lpstr>Mpox Cases by Age Group</vt:lpstr>
      <vt:lpstr>Mpox Cases by Race/Ethnicity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CCC structure and update</dc:title>
  <dc:creator>Aaron Senior</dc:creator>
  <cp:lastModifiedBy>Brown, Catherine (DPH)</cp:lastModifiedBy>
  <cp:revision>86</cp:revision>
  <dcterms:created xsi:type="dcterms:W3CDTF">2022-09-01T14:50:09Z</dcterms:created>
  <dcterms:modified xsi:type="dcterms:W3CDTF">2023-09-07T16:26:37Z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2022-09-01T00:00:00Z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2022-09-01T00:00:00Z</vt:filetime>
  </property>
  <property fmtid="{D5CDD505-2E9C-101B-9397-08002B2CF9AE}" pid="5" name="Producer">
    <vt:lpwstr>Microsoft® PowerPoint® for Microsoft 365</vt:lpwstr>
  </property>
</Properties>
</file>