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3" r:id="rId5"/>
    <p:sldMasterId id="2147483660" r:id="rId6"/>
  </p:sldMasterIdLst>
  <p:notesMasterIdLst>
    <p:notesMasterId r:id="rId13"/>
  </p:notesMasterIdLst>
  <p:sldIdLst>
    <p:sldId id="2147482296" r:id="rId7"/>
    <p:sldId id="2147482218" r:id="rId8"/>
    <p:sldId id="2147482318" r:id="rId9"/>
    <p:sldId id="2147482312" r:id="rId10"/>
    <p:sldId id="258" r:id="rId11"/>
    <p:sldId id="214748231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121B03-1BDB-130D-9389-DF997D42D17E}" name="Gaboton, Claude M (DTA)" initials="CG" userId="S::Claude.M.Gaboton@mass.gov::cfce6d1f-ff47-4d34-9570-9efb5fafba80" providerId="AD"/>
  <p188:author id="{AAA77407-DFC1-ECCC-3E18-43D4AB68EEEA}" name="Blank, Brett (EHS)" initials="BB" userId="S::brett.j.blank@mass.gov::2c5b29b4-d4f9-48fb-ba6d-ca0e4cee7bed" providerId="AD"/>
  <p188:author id="{7A278407-1370-AD47-6801-C4D2D5C27520}" name="Kang, Stephanie (DPH)" initials="KS" userId="S::stephanie.kang@mass.gov::8f4a3664-2333-425b-abc9-4237a0dffb57" providerId="AD"/>
  <p188:author id="{9F89C70D-10CD-DCD1-4470-1F8843740D45}" name="Constan, Ted" initials="TC" userId="Constan, Ted" providerId="None"/>
  <p188:author id="{4503911B-A54D-57B5-85AE-E554D9DC7010}" name="Wheeler, Andrew (DTA)" initials="AW" userId="S::Andrew.Wheeler4@mass.gov::c776453b-09b7-4935-9b26-916f88db3647" providerId="AD"/>
  <p188:author id="{8040E61C-ADA3-67E0-F8CE-1358CBF55380}" name="Basheer, Aditya W. (A&amp;F)" initials="B(" userId="S::aditya.w.basheer@mass.gov::bcde0754-384d-47eb-b387-c9ec5e4f4c2c" providerId="AD"/>
  <p188:author id="{2626683C-5682-7481-68E0-EC346AD955ED}" name="Brett Blank (EHS)" initials="BJB" userId="Brett Blank (EHS)" providerId="None"/>
  <p188:author id="{0F91E23D-93BF-ADE6-C0CA-9BC9F0E04EC0}" name="Venguer, Nicole (A&amp;F)" initials="VN" userId="S::nicole.venguer@mass.gov::cd936947-338e-46e3-89ec-0bf8cee7be15" providerId="AD"/>
  <p188:author id="{ACC93150-00BB-B8AC-3F67-E749FA13B25D}" name="Diop, Hafsatou (DPH)" initials="DH" userId="S::hafsatou.diop@mass.gov::1bbcda23-642a-4ac9-9ceb-429df002bc8b" providerId="AD"/>
  <p188:author id="{D09AD253-5EEF-71AF-8EB4-E049F9F2FE4F}" name="Sudireddy, Sreya R (EHS)" initials="SS" userId="S::Sreya.R.Sudireddy@mass.gov::a07ab04d-0796-4c7c-bab9-650357b189b1" providerId="AD"/>
  <p188:author id="{67040557-585E-8F8E-3F2E-3D3A3B60BAF2}" name="Bovell-Ammon, Allison (EHS)" initials="AB" userId="S::Allison.Bovell-Ammon@mass.gov::da08f1d4-9db9-46ed-8dfd-818427b61db8" providerId="AD"/>
  <p188:author id="{8E353758-D134-1982-8DDD-55B4327444E4}" name="Sudireddy, Sreya R (EHS)" initials="S(" userId="S::sreya.r.sudireddy@mass.gov::a07ab04d-0796-4c7c-bab9-650357b189b1" providerId="AD"/>
  <p188:author id="{87E24259-9BE1-BE3C-94DD-990DE6AE1860}" name="Cole, Michael (DTA)" initials="CM" userId="S::michael.cole@mass.gov::e53a83e0-212c-49d7-a0c5-d139b0ee4774" providerId="AD"/>
  <p188:author id="{BCD1D26C-47D4-C2C0-6207-C2AF28F9D752}" name="Leahy, Brooke (DTA)" initials="LB" userId="S::brooke.leahy2@mass.gov::67237d0c-4233-47a2-97f7-5c4971bb02af" providerId="AD"/>
  <p188:author id="{C5528E6F-8EB3-1F15-9F8B-2DD786CEBF79}" name="Cohen, Gabriel R. (EHS)" initials="GC" userId="S::Gabriel.R.Cohen@mass.gov::e20ddc8d-0929-4427-8e44-0c6a2a0adacf" providerId="AD"/>
  <p188:author id="{623F3683-D039-2B54-5E20-E65BF6D5202A}" name="Davidson, Alana (EOE)" initials="AD" userId="S::Alana.Davidson2@mass.gov::af6807de-b9ff-45cb-8290-ea421560da05" providerId="AD"/>
  <p188:author id="{10634585-942A-9061-F196-C16539795295}" name="Tisinger, Katie (A&amp;F)" initials="KT" userId="S::Katie.Tisinger@mass.gov::b780e063-053f-4353-8f63-23391e333ac0" providerId="AD"/>
  <p188:author id="{824EA685-621D-038D-D525-8D49259CC383}" name="Hay, Jeremiah (DTA)" initials="JH" userId="S::Jeremiah.Hay2@mass.gov::7aff3ae6-72b3-40f3-be27-493ba435da4b" providerId="AD"/>
  <p188:author id="{A6C22E8F-3CAE-655A-6CD5-05E1390BC8DA}" name="Hobby, Imogen (A&amp;F)" initials="HI" userId="S::imogen.hobby@mass.gov::3f5a7441-bac6-4a5b-9ee2-f3a0a42d4e24" providerId="AD"/>
  <p188:author id="{F331F490-590A-C298-7EAF-32478BA9F1D2}" name="Picone, Lauren (DTA)" initials="LP" userId="S::lauren.picone@mass.gov::5c80fc68-aac0-4aa3-8d07-73a695f6791c" providerId="AD"/>
  <p188:author id="{F412FF93-373D-EC44-778A-EFD77F8B1F70}" name="Wheeler, Andrew (DTA)" initials="WA" userId="S::andrew.wheeler4@mass.gov::c776453b-09b7-4935-9b26-916f88db3647" providerId="AD"/>
  <p188:author id="{326D6194-D96C-E926-0C55-D7D7490DAD04}" name="Basheer, Aditya W. (A&amp;F)" initials="AB" userId="S::Aditya.W.Basheer@mass.gov::bcde0754-384d-47eb-b387-c9ec5e4f4c2c" providerId="AD"/>
  <p188:author id="{0554E298-1924-0B7B-6339-CA0A94763854}" name="Goldstein, Rachel L (DTA)" initials="G(" userId="S::rachel.l.goldstein2@mass.gov::6e4cab92-9554-4796-adb6-680b1857d850" providerId="AD"/>
  <p188:author id="{982A2D9A-592B-8B8D-D614-3E045B7D4DE5}" name="Hornby, Catharine (EHS)" initials="HC" userId="S::catharine.hornby2@mass.gov::f3bb99c2-90ad-479a-91ee-44c6e246eca9" providerId="AD"/>
  <p188:author id="{FE89B4AC-5CBE-334A-F614-F509FCE0CF5D}" name="Quinn, Erin (DTA)" initials="EQ" userId="S::erin.quinn@mass.gov::74a64ed2-5a8b-4d75-9238-0abc7928e736" providerId="AD"/>
  <p188:author id="{AB6B13AD-4064-51F4-4D23-9ABB26FC1AC1}" name="Hobby, Imogen (A&amp;F)" initials="IH" userId="S::Imogen.Hobby@mass.gov::3f5a7441-bac6-4a5b-9ee2-f3a0a42d4e24" providerId="AD"/>
  <p188:author id="{12205BB2-0B1C-E536-AA47-49CDF5EFC7AA}" name="Kajubi, Birabwa (DTA)" initials="KB" userId="S::birabwa.kajubi@mass.gov::457660e3-8bd5-4390-931c-ca9f452d1145" providerId="AD"/>
  <p188:author id="{919E60BC-A335-DEE7-DF9E-326699DF7C1E}" name="Parr, Kimberly A. (GOV)" initials="P(" userId="S::kimberly.a.parr@mass.gov::9680b74d-ddde-41fd-8161-5974a5fa34ea" providerId="AD"/>
  <p188:author id="{442E55BF-A777-3AB3-F84E-016014610B67}" name="Bovell-Ammon, Allison (EHS)" initials="BA" userId="S::allison.bovell-ammon@mass.gov::da08f1d4-9db9-46ed-8dfd-818427b61db8" providerId="AD"/>
  <p188:author id="{D802CFC9-83BA-5CDF-28F6-D54A35E9FD91}" name="Hay, Jeremiah (DTA)" initials="HJ" userId="S::jeremiah.hay2@mass.gov::7aff3ae6-72b3-40f3-be27-493ba435da4b" providerId="AD"/>
  <p188:author id="{58D0C7CD-4DAD-7A33-7287-5718DBFF7398}" name="Randle, Ashley (AGR)" initials="RA" userId="S::ashley.randle@mass.gov::64e8fc8f-17bc-4605-8dd0-d0b10b74dd60" providerId="AD"/>
  <p188:author id="{50EB10D1-9309-BB10-CE80-7C239113D942}" name="Pouv, Kevin (DTA)" initials="PK" userId="S::kevin.pouv@mass.gov::5ff4ca31-d7d4-4d54-9dd9-92f4af118a76" providerId="AD"/>
  <p188:author id="{73E609E0-2D98-9E96-83C3-FBC97A2ECA0C}" name="Hornby, Catharine (EHS)" initials="CH" userId="S::Catharine.Hornby2@mass.gov::f3bb99c2-90ad-479a-91ee-44c6e246eca9" providerId="AD"/>
  <p188:author id="{B12383F5-46AC-081A-8C06-692FA050966D}" name="Boyle, Sharon (EHS)" initials="BS" userId="S::sharon.c.boyle@mass.gov::8b469dec-7147-429f-b0ee-5d8ba48dc37e" providerId="AD"/>
  <p188:author id="{82196FFE-646E-AFB8-DC95-2AA77FCCEF48}" name="Parr, Kimberly A. (GOV)" initials="KP" userId="S::Kimberly.A.Parr@mass.gov::9680b74d-ddde-41fd-8161-5974a5fa34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88557"/>
    <a:srgbClr val="FDF3D1"/>
    <a:srgbClr val="E5E5E5"/>
    <a:srgbClr val="D2ECDC"/>
    <a:srgbClr val="D8E9F5"/>
    <a:srgbClr val="FFC9C9"/>
    <a:srgbClr val="820404"/>
    <a:srgbClr val="406843"/>
    <a:srgbClr val="CC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B876A-2B36-4547-9151-C746298DEA3A}" v="126" dt="2026-06-01T14:39:37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456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Gabriel R. (EHS)" userId="e20ddc8d-0929-4427-8e44-0c6a2a0adacf" providerId="ADAL" clId="{B64742A9-C2D4-4B0E-AE17-D16252B5D51D}"/>
    <pc:docChg chg="delSld modSld">
      <pc:chgData name="Cohen, Gabriel R. (EHS)" userId="e20ddc8d-0929-4427-8e44-0c6a2a0adacf" providerId="ADAL" clId="{B64742A9-C2D4-4B0E-AE17-D16252B5D51D}" dt="2026-06-01T14:40:19.809" v="139" actId="255"/>
      <pc:docMkLst>
        <pc:docMk/>
      </pc:docMkLst>
      <pc:sldChg chg="addSp delSp modSp mod">
        <pc:chgData name="Cohen, Gabriel R. (EHS)" userId="e20ddc8d-0929-4427-8e44-0c6a2a0adacf" providerId="ADAL" clId="{B64742A9-C2D4-4B0E-AE17-D16252B5D51D}" dt="2026-06-01T14:40:19.809" v="139" actId="255"/>
        <pc:sldMkLst>
          <pc:docMk/>
          <pc:sldMk cId="724730712" sldId="2147482296"/>
        </pc:sldMkLst>
        <pc:spChg chg="del">
          <ac:chgData name="Cohen, Gabriel R. (EHS)" userId="e20ddc8d-0929-4427-8e44-0c6a2a0adacf" providerId="ADAL" clId="{B64742A9-C2D4-4B0E-AE17-D16252B5D51D}" dt="2026-06-01T14:38:39.817" v="4" actId="478"/>
          <ac:spMkLst>
            <pc:docMk/>
            <pc:sldMk cId="724730712" sldId="2147482296"/>
            <ac:spMk id="2" creationId="{ED07AE56-CB06-C7B4-0E57-A0A906D294D4}"/>
          </ac:spMkLst>
        </pc:spChg>
        <pc:spChg chg="mod">
          <ac:chgData name="Cohen, Gabriel R. (EHS)" userId="e20ddc8d-0929-4427-8e44-0c6a2a0adacf" providerId="ADAL" clId="{B64742A9-C2D4-4B0E-AE17-D16252B5D51D}" dt="2026-06-01T14:40:19.809" v="139" actId="255"/>
          <ac:spMkLst>
            <pc:docMk/>
            <pc:sldMk cId="724730712" sldId="2147482296"/>
            <ac:spMk id="3" creationId="{4DEBAF52-7A63-1CFD-6286-44AB2F6FD5E7}"/>
          </ac:spMkLst>
        </pc:spChg>
        <pc:spChg chg="mod">
          <ac:chgData name="Cohen, Gabriel R. (EHS)" userId="e20ddc8d-0929-4427-8e44-0c6a2a0adacf" providerId="ADAL" clId="{B64742A9-C2D4-4B0E-AE17-D16252B5D51D}" dt="2026-06-01T14:38:59.357" v="113" actId="1035"/>
          <ac:spMkLst>
            <pc:docMk/>
            <pc:sldMk cId="724730712" sldId="2147482296"/>
            <ac:spMk id="4" creationId="{2FAD980F-B2A9-9FB8-5207-C7462D0155D9}"/>
          </ac:spMkLst>
        </pc:spChg>
        <pc:spChg chg="add del mod">
          <ac:chgData name="Cohen, Gabriel R. (EHS)" userId="e20ddc8d-0929-4427-8e44-0c6a2a0adacf" providerId="ADAL" clId="{B64742A9-C2D4-4B0E-AE17-D16252B5D51D}" dt="2026-06-01T14:38:42.355" v="5" actId="478"/>
          <ac:spMkLst>
            <pc:docMk/>
            <pc:sldMk cId="724730712" sldId="2147482296"/>
            <ac:spMk id="5" creationId="{A077CE97-9E33-35D4-4A03-2412038D1077}"/>
          </ac:spMkLst>
        </pc:spChg>
      </pc:sldChg>
      <pc:sldChg chg="del">
        <pc:chgData name="Cohen, Gabriel R. (EHS)" userId="e20ddc8d-0929-4427-8e44-0c6a2a0adacf" providerId="ADAL" clId="{B64742A9-C2D4-4B0E-AE17-D16252B5D51D}" dt="2026-06-01T14:37:14.697" v="0" actId="47"/>
        <pc:sldMkLst>
          <pc:docMk/>
          <pc:sldMk cId="2397076969" sldId="2147482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701D06C8-0085-4116-99D4-FAC17CBBCF2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9C6DAB54-300A-476E-BF79-D1A4D147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67">
              <a:defRPr/>
            </a:pPr>
            <a:fld id="{B7119F48-20BC-4D0E-8672-35A76F7F3F94}" type="slidenum">
              <a:rPr lang="en-US" sz="1400">
                <a:solidFill>
                  <a:prstClr val="black"/>
                </a:solidFill>
                <a:latin typeface="Aptos" panose="02110004020202020204"/>
              </a:rPr>
              <a:pPr defTabSz="933167">
                <a:defRPr/>
              </a:pPr>
              <a:t>2</a:t>
            </a:fld>
            <a:endParaRPr lang="en-US" sz="14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007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DAB54-300A-476E-BF79-D1A4D1472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0E5B-87B1-4AFC-98B5-5B2D2099D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991A4-E793-E3E8-34DD-AC32CDFB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8DD00-69C0-AAFD-38ED-B141A7287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61891-D9FD-360F-D021-A9E1527A5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8174F-74C4-24EA-9C95-627A324A1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DAB54-300A-476E-BF79-D1A4D1472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7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image" Target="../media/image3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4.xml"/><Relationship Id="rId7" Type="http://schemas.openxmlformats.org/officeDocument/2006/relationships/oleObject" Target="../embeddings/oleObject2.bin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10" Type="http://schemas.openxmlformats.org/officeDocument/2006/relationships/image" Target="../media/image5.png"/><Relationship Id="rId4" Type="http://schemas.openxmlformats.org/officeDocument/2006/relationships/tags" Target="../tags/tag75.xml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9.xml"/><Relationship Id="rId7" Type="http://schemas.openxmlformats.org/officeDocument/2006/relationships/oleObject" Target="../embeddings/oleObject2.bin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5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4.xml"/><Relationship Id="rId10" Type="http://schemas.openxmlformats.org/officeDocument/2006/relationships/image" Target="../media/image5.png"/><Relationship Id="rId4" Type="http://schemas.openxmlformats.org/officeDocument/2006/relationships/tags" Target="../tags/tag123.xml"/><Relationship Id="rId9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1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.emf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.emf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5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53467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417487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1B6A2-DEF9-4691-3103-90B198605908}"/>
              </a:ext>
            </a:extLst>
          </p:cNvPr>
          <p:cNvSpPr/>
          <p:nvPr userDrawn="1"/>
        </p:nvSpPr>
        <p:spPr>
          <a:xfrm>
            <a:off x="0" y="0"/>
            <a:ext cx="2744636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2050" name="Picture 2" descr="the Massachusetts state seal">
            <a:extLst>
              <a:ext uri="{FF2B5EF4-FFF2-40B4-BE49-F238E27FC236}">
                <a16:creationId xmlns:a16="http://schemas.microsoft.com/office/drawing/2014/main" id="{04D50552-FF53-1384-B94C-7DED38707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0" y="19144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39503" y="4002226"/>
            <a:ext cx="2203172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090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ATTORNEY-CLIENT PRIVILEGED: CONFIDENTIAL DRAFT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26011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2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8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3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ATTORNEY-CLIENT PRIVILEGED: CONFIDENTIAL DRAFT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5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8D04-682E-43A0-B0F9-9298489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3ED335DC-F84E-CC7A-DF16-21A5B6E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6487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FF48C-67ED-ECED-D1B0-CEE24A07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D8B51E-5D06-2B19-531C-85447ACA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789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11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EB373-5F79-1C5F-9FDD-7354CE14716A}"/>
              </a:ext>
            </a:extLst>
          </p:cNvPr>
          <p:cNvSpPr txBox="1"/>
          <p:nvPr userDrawn="1"/>
        </p:nvSpPr>
        <p:spPr>
          <a:xfrm>
            <a:off x="3428999" y="2560107"/>
            <a:ext cx="724585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313F86-45E3-71FC-1433-515A5DA2C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8999" y="2610660"/>
            <a:ext cx="6234112" cy="5847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b="1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313A8-3E0B-E675-9229-89A6341D7F0C}"/>
              </a:ext>
            </a:extLst>
          </p:cNvPr>
          <p:cNvSpPr txBox="1"/>
          <p:nvPr userDrawn="1"/>
        </p:nvSpPr>
        <p:spPr>
          <a:xfrm>
            <a:off x="3428999" y="3429000"/>
            <a:ext cx="623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Executive Office of Health and Human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EDF18D-AC77-7DC1-329C-3D61F04905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8998" y="3750385"/>
            <a:ext cx="5433647" cy="707886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F90A9-60A1-F702-8C02-443420FF3D8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58129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53467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232673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8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31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71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2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8D04-682E-43A0-B0F9-9298489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3ED335DC-F84E-CC7A-DF16-21A5B6E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6487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FF48C-67ED-ECED-D1B0-CEE24A07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D8B51E-5D06-2B19-531C-85447ACA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52866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| 1-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4C4116-BA97-9046-A0A5-0ACD8AFA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42114"/>
            <a:ext cx="10820399" cy="48009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AFA34-1E4A-0C4D-910A-CB6E4BBAA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01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85FC7118-5FC7-6265-D28F-4FE4B676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183774"/>
            <a:ext cx="10825770" cy="54684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9C306-FC5C-3ADD-AB3F-4958DD1AD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18671"/>
          <a:stretch/>
        </p:blipFill>
        <p:spPr>
          <a:xfrm>
            <a:off x="11027060" y="-34726"/>
            <a:ext cx="952280" cy="983848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477EAA8-897F-BFDD-EC13-26F2E1582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3841" y="983848"/>
            <a:ext cx="11735499" cy="545928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33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5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XX,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session - Food security infrastructure grant program </a:t>
            </a:r>
          </a:p>
        </p:txBody>
      </p:sp>
    </p:spTree>
    <p:extLst>
      <p:ext uri="{BB962C8B-B14F-4D97-AF65-F5344CB8AC3E}">
        <p14:creationId xmlns:p14="http://schemas.microsoft.com/office/powerpoint/2010/main" val="364345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4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1E87-CC54-AD8F-E73D-F3E93814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D1B4-F6BA-1D84-EA3F-0E3819E28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1FA8-32CC-4431-8357-5DE9DEF9C0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0B8F76-F21D-2F2D-6076-7B3E8367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5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9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tags" Target="../tags/tag1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6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10" Type="http://schemas.openxmlformats.org/officeDocument/2006/relationships/theme" Target="../theme/theme2.xml"/><Relationship Id="rId19" Type="http://schemas.openxmlformats.org/officeDocument/2006/relationships/tags" Target="../tags/tag61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09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112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10" Type="http://schemas.openxmlformats.org/officeDocument/2006/relationships/slideLayout" Target="../slideLayouts/slideLayout29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13" imgH="416" progId="TCLayout.ActiveDocument.1">
                  <p:embed/>
                </p:oleObj>
              </mc:Choice>
              <mc:Fallback>
                <p:oleObj name="think-cell Slide" r:id="rId3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442832"/>
            <a:ext cx="1060241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94C19-BEED-3F5A-3D65-F92DFA814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6D1FA8-32CC-4431-8357-5DE9DEF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3" imgH="416" progId="TCLayout.ActiveDocument.1">
                  <p:embed/>
                </p:oleObj>
              </mc:Choice>
              <mc:Fallback>
                <p:oleObj name="think-cell Slide" r:id="rId3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ATTORNEY-CLIENT PRIVILEGED: CONFIDENTIAL DRAFT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2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3" imgH="416" progId="TCLayout.ActiveDocument.1">
                  <p:embed/>
                </p:oleObj>
              </mc:Choice>
              <mc:Fallback>
                <p:oleObj name="think-cell Slide" r:id="rId3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442832"/>
            <a:ext cx="1060241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shattuck-campus-morton-street-vision-plan/download" TargetMode="External"/><Relationship Id="rId2" Type="http://schemas.openxmlformats.org/officeDocument/2006/relationships/hyperlink" Target="https://www.mass.gov/doc/shattuck-campus-public-health-needs-and-opportunities-assessment-final/downloa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EBAF52-7A63-1CFD-6286-44AB2F6FD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677" y="4666269"/>
            <a:ext cx="6173979" cy="1954381"/>
          </a:xfrm>
        </p:spPr>
        <p:txBody>
          <a:bodyPr/>
          <a:lstStyle/>
          <a:p>
            <a:r>
              <a:rPr lang="en-US" dirty="0"/>
              <a:t>Public Listening Sessions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cs typeface="Arial"/>
              </a:rPr>
              <a:t>February 26, 2026</a:t>
            </a:r>
          </a:p>
          <a:p>
            <a:r>
              <a:rPr lang="en-US" sz="1800" dirty="0">
                <a:cs typeface="Arial"/>
              </a:rPr>
              <a:t>April 15, 2026</a:t>
            </a:r>
          </a:p>
          <a:p>
            <a:r>
              <a:rPr lang="en-US" sz="1800" dirty="0">
                <a:cs typeface="Arial"/>
              </a:rPr>
              <a:t>May 8, 2026</a:t>
            </a:r>
          </a:p>
          <a:p>
            <a:r>
              <a:rPr lang="en-US" sz="1800" dirty="0">
                <a:cs typeface="Arial"/>
              </a:rPr>
              <a:t>May 19, 2026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AD980F-B2A9-9FB8-5207-C7462D01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41" y="2610570"/>
            <a:ext cx="6173979" cy="1846659"/>
          </a:xfrm>
        </p:spPr>
        <p:txBody>
          <a:bodyPr/>
          <a:lstStyle/>
          <a:p>
            <a:r>
              <a:rPr lang="en-US" sz="4000" dirty="0"/>
              <a:t>Redevelopment of Shattuck Hospital Site on Morton Street</a:t>
            </a:r>
          </a:p>
        </p:txBody>
      </p:sp>
    </p:spTree>
    <p:extLst>
      <p:ext uri="{BB962C8B-B14F-4D97-AF65-F5344CB8AC3E}">
        <p14:creationId xmlns:p14="http://schemas.microsoft.com/office/powerpoint/2010/main" val="7247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FF2F6-6460-7D1A-0E4B-85AAAAEC1930}"/>
              </a:ext>
            </a:extLst>
          </p:cNvPr>
          <p:cNvSpPr txBox="1"/>
          <p:nvPr/>
        </p:nvSpPr>
        <p:spPr>
          <a:xfrm>
            <a:off x="2893929" y="3333009"/>
            <a:ext cx="8311896" cy="241860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91440" tIns="0" rIns="0" bIns="0" rtlCol="0" anchor="ctr">
            <a:no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en-US" sz="2000" b="1">
                <a:solidFill>
                  <a:srgbClr val="000099"/>
                </a:solidFill>
                <a:latin typeface="Arial"/>
              </a:rPr>
              <a:t>Welcome and Introductions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en-US" sz="2000" b="1">
                <a:solidFill>
                  <a:srgbClr val="000099"/>
                </a:solidFill>
                <a:latin typeface="Arial"/>
              </a:rPr>
              <a:t>Past – Present – Future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AutoNum type="arabicPeriod"/>
              <a:defRPr/>
            </a:pPr>
            <a:r>
              <a:rPr lang="en-US" sz="2000" b="1">
                <a:solidFill>
                  <a:srgbClr val="000099"/>
                </a:solidFill>
                <a:latin typeface="Arial"/>
              </a:rPr>
              <a:t>Seeking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Input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CA898A-D63F-F25C-750B-DE64459A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000099"/>
                </a:solidFill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32B45-83EF-683B-472B-C98AC2E9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746" y="1036490"/>
            <a:ext cx="4645442" cy="5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D0F0-B747-18D6-31DB-5121D617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Shattuck Hospital Site on Morton Street Has a Long History</a:t>
            </a:r>
            <a:endParaRPr lang="en-US" b="0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EB95B-9002-97C2-3405-CDA757BFF691}"/>
              </a:ext>
            </a:extLst>
          </p:cNvPr>
          <p:cNvSpPr txBox="1"/>
          <p:nvPr/>
        </p:nvSpPr>
        <p:spPr>
          <a:xfrm>
            <a:off x="549511" y="1264785"/>
            <a:ext cx="11199962" cy="148502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1949: </a:t>
            </a:r>
            <a:r>
              <a:rPr lang="en-US" sz="1600"/>
              <a:t>City of Boston transfers the site to the Commonwealth for public health use  (Chapter 770).</a:t>
            </a:r>
            <a:br>
              <a:rPr lang="en-US" sz="1600"/>
            </a:br>
            <a:endParaRPr lang="en-US" sz="1600">
              <a:cs typeface="Arial"/>
            </a:endParaRPr>
          </a:p>
          <a:p>
            <a:r>
              <a:rPr lang="en-US" sz="1600" b="1"/>
              <a:t>1954: </a:t>
            </a:r>
            <a:r>
              <a:rPr lang="en-US" sz="1600"/>
              <a:t>Shattuck Hospital opens. For 70+ years, the campus has served public health needs.</a:t>
            </a:r>
            <a:br>
              <a:rPr lang="en-US" sz="1600"/>
            </a:br>
            <a:endParaRPr lang="en-US" sz="1600" i="1">
              <a:cs typeface="Arial"/>
            </a:endParaRPr>
          </a:p>
          <a:p>
            <a:r>
              <a:rPr lang="en-US" sz="1600" i="1"/>
              <a:t>Over time, the building deteriorated. Renovation was determined to be too costly.</a:t>
            </a:r>
            <a:endParaRPr lang="en-US" sz="1600" i="1">
              <a:cs typeface="Arial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40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4429-4605-F50D-65BB-6C289D785A84}"/>
              </a:ext>
            </a:extLst>
          </p:cNvPr>
          <p:cNvSpPr txBox="1"/>
          <p:nvPr/>
        </p:nvSpPr>
        <p:spPr>
          <a:xfrm>
            <a:off x="549511" y="6266793"/>
            <a:ext cx="11443567" cy="35538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/>
              <a:t>Public Health Assessment is here: </a:t>
            </a:r>
            <a:r>
              <a:rPr lang="en-US" sz="1100">
                <a:hlinkClick r:id="rId2"/>
              </a:rPr>
              <a:t>https://www.mass.gov/doc/shattuck-campus-public-health-needs-and-opportunities-assessment-final/download</a:t>
            </a:r>
            <a:r>
              <a:rPr lang="en-US" sz="1100"/>
              <a:t>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/>
              <a:t>Vision Plan is here: </a:t>
            </a:r>
            <a:r>
              <a:rPr lang="en-US" sz="1100">
                <a:hlinkClick r:id="rId3"/>
              </a:rPr>
              <a:t>https://www.mass.gov/doc/shattuck-campus-morton-street-vision-plan/download</a:t>
            </a:r>
            <a:r>
              <a:rPr lang="en-US" sz="1100"/>
              <a:t>.</a:t>
            </a:r>
            <a:endParaRPr lang="en-US" sz="1100">
              <a:cs typeface="Arial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D86BB-EE17-077B-181C-88A5AF9605EC}"/>
              </a:ext>
            </a:extLst>
          </p:cNvPr>
          <p:cNvSpPr txBox="1"/>
          <p:nvPr/>
        </p:nvSpPr>
        <p:spPr>
          <a:xfrm>
            <a:off x="906522" y="2707765"/>
            <a:ext cx="2501900" cy="3331681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  <a:p>
            <a:pPr algn="ctr"/>
            <a:r>
              <a:rPr lang="en-US" b="1"/>
              <a:t>Planning Timeline (2018–2025)</a:t>
            </a:r>
            <a:br>
              <a:rPr lang="en-US" b="1">
                <a:cs typeface="Arial"/>
              </a:rPr>
            </a:br>
            <a:br>
              <a:rPr lang="en-US"/>
            </a:br>
            <a:r>
              <a:rPr lang="en-US"/>
              <a:t>This timeline shows the major planning steps and decisions related to the future of the Morton Street campus.</a:t>
            </a:r>
            <a:endParaRPr lang="en-US">
              <a:cs typeface="Arial"/>
            </a:endParaRPr>
          </a:p>
          <a:p>
            <a:pPr algn="l">
              <a:buNone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AEB35E-F926-EFF4-7036-5D3B44BA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58" t="21739" r="6984" b="23497"/>
          <a:stretch>
            <a:fillRect/>
          </a:stretch>
        </p:blipFill>
        <p:spPr>
          <a:xfrm>
            <a:off x="3435501" y="2706443"/>
            <a:ext cx="7750575" cy="33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1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D6BA-58EE-C448-435E-35598B26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Want to Hear from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E8C2-552B-65B5-C20C-CF6DDF6BB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79778"/>
            <a:ext cx="11082528" cy="2769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This is a listening process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F191F-60D2-0CA8-D43D-47A0EAE26263}"/>
              </a:ext>
            </a:extLst>
          </p:cNvPr>
          <p:cNvSpPr txBox="1"/>
          <p:nvPr/>
        </p:nvSpPr>
        <p:spPr>
          <a:xfrm>
            <a:off x="395737" y="1719714"/>
            <a:ext cx="5657455" cy="480131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u="sng" dirty="0">
                <a:ea typeface="+mn-lt"/>
                <a:cs typeface="+mn-lt"/>
              </a:rPr>
              <a:t>We are seeking input on:</a:t>
            </a:r>
            <a:endParaRPr lang="en-US" b="1" u="sng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</a:t>
            </a:r>
            <a:r>
              <a:rPr lang="en-US" b="1" dirty="0">
                <a:ea typeface="+mn-lt"/>
                <a:cs typeface="+mn-lt"/>
              </a:rPr>
              <a:t>process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</a:t>
            </a:r>
            <a:r>
              <a:rPr lang="en-US" b="1" dirty="0">
                <a:ea typeface="+mn-lt"/>
                <a:cs typeface="+mn-lt"/>
              </a:rPr>
              <a:t>future use of the site</a:t>
            </a:r>
            <a:endParaRPr lang="en-US" dirty="0">
              <a:cs typeface="Arial"/>
            </a:endParaRPr>
          </a:p>
          <a:p>
            <a:br>
              <a:rPr lang="en-US" dirty="0"/>
            </a:br>
            <a:r>
              <a:rPr lang="en-US" b="1" u="sng" dirty="0"/>
              <a:t>How to participate</a:t>
            </a:r>
            <a:endParaRPr lang="en-US" b="1" u="sng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Multiple listening sessions to accommodate various schedules and preferences: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Thurs, Feb 26, 6:00-7:30 – Brooke High School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Wed, April 15, 6:00-7:30 pm – Zoom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Fri, May 8, 12:00-1:30 pm – Zoom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Tues, May 19, 6:00-7:30 pm – Zoom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Written testimony is welcome</a:t>
            </a:r>
          </a:p>
          <a:p>
            <a:endParaRPr lang="en-US" i="1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b="1" u="sng" dirty="0">
                <a:ea typeface="+mn-lt"/>
                <a:cs typeface="+mn-lt"/>
              </a:rPr>
              <a:t>Want to stay involved?</a:t>
            </a: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Email us to be added to our distribution list to receive updates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58D07-5189-4CB9-04C1-7F433F0E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75" y="1667773"/>
            <a:ext cx="5628737" cy="36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5455-CE6A-820E-C7F3-0C75A93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99" y="381837"/>
            <a:ext cx="11036059" cy="523396"/>
          </a:xfrm>
        </p:spPr>
        <p:txBody>
          <a:bodyPr>
            <a:normAutofit/>
          </a:bodyPr>
          <a:lstStyle/>
          <a:p>
            <a:r>
              <a:rPr lang="en-US"/>
              <a:t>What We Have Heard: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F61A1C-18A2-B156-B48F-A33054B9E03B}"/>
              </a:ext>
            </a:extLst>
          </p:cNvPr>
          <p:cNvSpPr/>
          <p:nvPr/>
        </p:nvSpPr>
        <p:spPr>
          <a:xfrm>
            <a:off x="6814864" y="1953884"/>
            <a:ext cx="2139351" cy="21479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Feeling Included: Process &amp; Equity Concerns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241DB4-3E14-A191-0C8D-F5480BF1E130}"/>
              </a:ext>
            </a:extLst>
          </p:cNvPr>
          <p:cNvSpPr/>
          <p:nvPr/>
        </p:nvSpPr>
        <p:spPr>
          <a:xfrm>
            <a:off x="9504153" y="1166196"/>
            <a:ext cx="2370106" cy="21479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Support for the Emerald Necklace Vision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ED0CB-3EC0-3F63-428A-DDD01FC2C87A}"/>
              </a:ext>
            </a:extLst>
          </p:cNvPr>
          <p:cNvSpPr/>
          <p:nvPr/>
        </p:nvSpPr>
        <p:spPr>
          <a:xfrm>
            <a:off x="8954215" y="4325183"/>
            <a:ext cx="2139351" cy="22892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Access to Care: Mental Health &amp; SUD Services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2ECF5F7-9774-7D72-D9CD-A940B0392E0E}"/>
              </a:ext>
            </a:extLst>
          </p:cNvPr>
          <p:cNvSpPr/>
          <p:nvPr/>
        </p:nvSpPr>
        <p:spPr>
          <a:xfrm>
            <a:off x="317741" y="1699231"/>
            <a:ext cx="2255439" cy="214797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Housing that Works for Residents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86EECE8-6059-F7B6-4192-26619303C81E}"/>
              </a:ext>
            </a:extLst>
          </p:cNvPr>
          <p:cNvSpPr/>
          <p:nvPr/>
        </p:nvSpPr>
        <p:spPr>
          <a:xfrm>
            <a:off x="3543660" y="1241678"/>
            <a:ext cx="2370106" cy="214797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Franklin Park &amp; Neighborhood Impact 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A09C979-9844-0D77-A0E6-B2A09842C6FD}"/>
              </a:ext>
            </a:extLst>
          </p:cNvPr>
          <p:cNvSpPr/>
          <p:nvPr/>
        </p:nvSpPr>
        <p:spPr>
          <a:xfrm>
            <a:off x="1288222" y="4368184"/>
            <a:ext cx="2255438" cy="2289208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Fair Distribution of Services: Equity Across Communities 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9E13EA-4B97-5136-9BB0-F3B2DA5831C3}"/>
              </a:ext>
            </a:extLst>
          </p:cNvPr>
          <p:cNvSpPr/>
          <p:nvPr/>
        </p:nvSpPr>
        <p:spPr>
          <a:xfrm>
            <a:off x="4910947" y="4325183"/>
            <a:ext cx="2370106" cy="2289207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Protect Public Health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295423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5A686-5A46-A5BB-F85A-E6F92BD9D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0DE4-ECCA-5A74-7259-A6068ED1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Want Your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E3794-AEBC-8C4D-C34A-D7002D93E0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082528" cy="276999"/>
          </a:xfrm>
        </p:spPr>
        <p:txBody>
          <a:bodyPr/>
          <a:lstStyle/>
          <a:p>
            <a:r>
              <a:rPr lang="en-US"/>
              <a:t>Community input sought on process and substance alike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52E37-410D-05F4-9DF7-49D5842462E2}"/>
              </a:ext>
            </a:extLst>
          </p:cNvPr>
          <p:cNvSpPr txBox="1"/>
          <p:nvPr/>
        </p:nvSpPr>
        <p:spPr>
          <a:xfrm>
            <a:off x="8752076" y="1478400"/>
            <a:ext cx="3057525" cy="213904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i="1"/>
              <a:t>“Rules of the Road”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Be respectful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/>
              <a:t>One voice at a time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Stay on topic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i="1"/>
              <a:t>Be concise (&lt;4 minutes)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Stay solution oriented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DBB31-DECB-3F26-3BAF-6C50E0FC8A5A}"/>
              </a:ext>
            </a:extLst>
          </p:cNvPr>
          <p:cNvSpPr txBox="1"/>
          <p:nvPr/>
        </p:nvSpPr>
        <p:spPr>
          <a:xfrm>
            <a:off x="554037" y="1591406"/>
            <a:ext cx="8022071" cy="31239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1800" b="1" dirty="0"/>
              <a:t>Prompts for speakers’ consideration: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Please start by identifying yourself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 should the state engage with your community?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Should the state establish something similar to the previous Community Advisory Board?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Who should be represented on it?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How should the Board’s members be selected?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 can this site best serve the public health needs of your community?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do you want to see coming out of this process?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769B3-C585-AA0D-3073-D224973B720A}"/>
              </a:ext>
            </a:extLst>
          </p:cNvPr>
          <p:cNvSpPr/>
          <p:nvPr/>
        </p:nvSpPr>
        <p:spPr>
          <a:xfrm>
            <a:off x="8690075" y="1244490"/>
            <a:ext cx="3162300" cy="2491850"/>
          </a:xfrm>
          <a:prstGeom prst="rect">
            <a:avLst/>
          </a:prstGeom>
          <a:noFill/>
          <a:ln w="19050" cap="sq">
            <a:solidFill>
              <a:srgbClr val="00009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2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HHS_General">
  <a:themeElements>
    <a:clrScheme name="McKinsey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Presentation1" id="{216F9DB0-2FCF-4CC5-AEB8-1968856BFEB5}" vid="{EAF9C52B-749D-48D4-992D-4E9E8EA49661}"/>
    </a:ext>
  </a:extLst>
</a:theme>
</file>

<file path=ppt/theme/theme2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3.xml><?xml version="1.0" encoding="utf-8"?>
<a:theme xmlns:a="http://schemas.openxmlformats.org/drawingml/2006/main" name="HHS_General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3.12.25 Shelter System Weekly Status" id="{F413A3F9-1782-40B7-B0F7-3A6594678B8C}" vid="{D6194ECA-1FFD-4985-B54B-38EBE953F3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1769b4-566a-48b6-be37-a09127960f64" xsi:nil="true"/>
    <lcf76f155ced4ddcb4097134ff3c332f xmlns="72d87e29-e9ab-4d10-a015-ec6f3af3a5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44E2221D82D4D9446A379F8723F1C" ma:contentTypeVersion="15" ma:contentTypeDescription="Create a new document." ma:contentTypeScope="" ma:versionID="10150a8e134b09f2b2388c1bc0db41ae">
  <xsd:schema xmlns:xsd="http://www.w3.org/2001/XMLSchema" xmlns:xs="http://www.w3.org/2001/XMLSchema" xmlns:p="http://schemas.microsoft.com/office/2006/metadata/properties" xmlns:ns2="72d87e29-e9ab-4d10-a015-ec6f3af3a585" xmlns:ns3="e41769b4-566a-48b6-be37-a09127960f64" targetNamespace="http://schemas.microsoft.com/office/2006/metadata/properties" ma:root="true" ma:fieldsID="be161bcf158f505b592dd2a1d5769221" ns2:_="" ns3:_="">
    <xsd:import namespace="72d87e29-e9ab-4d10-a015-ec6f3af3a585"/>
    <xsd:import namespace="e41769b4-566a-48b6-be37-a09127960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87e29-e9ab-4d10-a015-ec6f3af3a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769b4-566a-48b6-be37-a09127960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d21bc3b-7afa-40d6-a010-45bdfc1c1c98}" ma:internalName="TaxCatchAll" ma:showField="CatchAllData" ma:web="e41769b4-566a-48b6-be37-a09127960f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44A5C-C015-4C8B-9C01-51F8FE03168B}">
  <ds:schemaRefs>
    <ds:schemaRef ds:uri="http://schemas.microsoft.com/office/2006/documentManagement/types"/>
    <ds:schemaRef ds:uri="e41769b4-566a-48b6-be37-a09127960f64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72d87e29-e9ab-4d10-a015-ec6f3af3a585"/>
  </ds:schemaRefs>
</ds:datastoreItem>
</file>

<file path=customXml/itemProps2.xml><?xml version="1.0" encoding="utf-8"?>
<ds:datastoreItem xmlns:ds="http://schemas.openxmlformats.org/officeDocument/2006/customXml" ds:itemID="{4E7FC1AE-D110-4036-B20C-848B167CB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A5FBA-3E91-4206-BC77-85212DB7F7B6}">
  <ds:schemaRefs>
    <ds:schemaRef ds:uri="72d87e29-e9ab-4d10-a015-ec6f3af3a585"/>
    <ds:schemaRef ds:uri="e41769b4-566a-48b6-be37-a09127960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432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Gill Sans MT</vt:lpstr>
      <vt:lpstr>Segoe UI</vt:lpstr>
      <vt:lpstr>Wingdings</vt:lpstr>
      <vt:lpstr>HHS_General</vt:lpstr>
      <vt:lpstr>White</vt:lpstr>
      <vt:lpstr>HHS_General</vt:lpstr>
      <vt:lpstr>think-cell Slide</vt:lpstr>
      <vt:lpstr>Redevelopment of Shattuck Hospital Site on Morton Street</vt:lpstr>
      <vt:lpstr>Agenda</vt:lpstr>
      <vt:lpstr>Shattuck Hospital Site on Morton Street Has a Long History</vt:lpstr>
      <vt:lpstr>We Want to Hear from You</vt:lpstr>
      <vt:lpstr>What We Have Heard: </vt:lpstr>
      <vt:lpstr>We Want Your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Morton St Listening Session Feb 26</dc:title>
  <dc:creator>Cohen, Gabriel R. (EHS)</dc:creator>
  <cp:lastModifiedBy>Cohen, Gabriel R. (EHS)</cp:lastModifiedBy>
  <cp:revision>5</cp:revision>
  <cp:lastPrinted>2026-01-27T12:28:11Z</cp:lastPrinted>
  <dcterms:created xsi:type="dcterms:W3CDTF">2025-10-14T17:46:17Z</dcterms:created>
  <dcterms:modified xsi:type="dcterms:W3CDTF">2026-06-01T14:40:23Z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0x01010021344E2221D82D4D9446A379F8723F1C</vt:lpwstr>
  </property>
  <property fmtid="{D5CDD505-2E9C-101B-9397-08002B2CF9AE}" pid="3" name="MediaServiceImageTags">
    <vt:lpwstr/>
  </property>
</Properties>
</file>