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4"/>
  </p:sldMasterIdLst>
  <p:notesMasterIdLst>
    <p:notesMasterId r:id="rId76"/>
  </p:notesMasterIdLst>
  <p:handoutMasterIdLst>
    <p:handoutMasterId r:id="rId77"/>
  </p:handoutMasterIdLst>
  <p:sldIdLst>
    <p:sldId id="256" r:id="rId5"/>
    <p:sldId id="311" r:id="rId6"/>
    <p:sldId id="400" r:id="rId7"/>
    <p:sldId id="472" r:id="rId8"/>
    <p:sldId id="428" r:id="rId9"/>
    <p:sldId id="405" r:id="rId10"/>
    <p:sldId id="398" r:id="rId11"/>
    <p:sldId id="406" r:id="rId12"/>
    <p:sldId id="408" r:id="rId13"/>
    <p:sldId id="407" r:id="rId14"/>
    <p:sldId id="409" r:id="rId15"/>
    <p:sldId id="426" r:id="rId16"/>
    <p:sldId id="430" r:id="rId17"/>
    <p:sldId id="427" r:id="rId18"/>
    <p:sldId id="485" r:id="rId19"/>
    <p:sldId id="410" r:id="rId20"/>
    <p:sldId id="431" r:id="rId21"/>
    <p:sldId id="433" r:id="rId22"/>
    <p:sldId id="432" r:id="rId23"/>
    <p:sldId id="411" r:id="rId24"/>
    <p:sldId id="434" r:id="rId25"/>
    <p:sldId id="435" r:id="rId26"/>
    <p:sldId id="437" r:id="rId27"/>
    <p:sldId id="436" r:id="rId28"/>
    <p:sldId id="438" r:id="rId29"/>
    <p:sldId id="439" r:id="rId30"/>
    <p:sldId id="480" r:id="rId31"/>
    <p:sldId id="483" r:id="rId32"/>
    <p:sldId id="482" r:id="rId33"/>
    <p:sldId id="440" r:id="rId34"/>
    <p:sldId id="451" r:id="rId35"/>
    <p:sldId id="443" r:id="rId36"/>
    <p:sldId id="444" r:id="rId37"/>
    <p:sldId id="341" r:id="rId38"/>
    <p:sldId id="342" r:id="rId39"/>
    <p:sldId id="452" r:id="rId40"/>
    <p:sldId id="445" r:id="rId41"/>
    <p:sldId id="446" r:id="rId42"/>
    <p:sldId id="447" r:id="rId43"/>
    <p:sldId id="448" r:id="rId44"/>
    <p:sldId id="449" r:id="rId45"/>
    <p:sldId id="415" r:id="rId46"/>
    <p:sldId id="453" r:id="rId47"/>
    <p:sldId id="454" r:id="rId48"/>
    <p:sldId id="455" r:id="rId49"/>
    <p:sldId id="460" r:id="rId50"/>
    <p:sldId id="461" r:id="rId51"/>
    <p:sldId id="465" r:id="rId52"/>
    <p:sldId id="462" r:id="rId53"/>
    <p:sldId id="463" r:id="rId54"/>
    <p:sldId id="464" r:id="rId55"/>
    <p:sldId id="456" r:id="rId56"/>
    <p:sldId id="458" r:id="rId57"/>
    <p:sldId id="466" r:id="rId58"/>
    <p:sldId id="459" r:id="rId59"/>
    <p:sldId id="467" r:id="rId60"/>
    <p:sldId id="478" r:id="rId61"/>
    <p:sldId id="479" r:id="rId62"/>
    <p:sldId id="468" r:id="rId63"/>
    <p:sldId id="469" r:id="rId64"/>
    <p:sldId id="470" r:id="rId65"/>
    <p:sldId id="473" r:id="rId66"/>
    <p:sldId id="471" r:id="rId67"/>
    <p:sldId id="416" r:id="rId68"/>
    <p:sldId id="474" r:id="rId69"/>
    <p:sldId id="475" r:id="rId70"/>
    <p:sldId id="476" r:id="rId71"/>
    <p:sldId id="477" r:id="rId72"/>
    <p:sldId id="417" r:id="rId73"/>
    <p:sldId id="484" r:id="rId74"/>
    <p:sldId id="278" r:id="rId7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tier, Thomas (EOL)" initials="CT(" lastIdx="1" clrIdx="0">
    <p:extLst>
      <p:ext uri="{19B8F6BF-5375-455C-9EA6-DF929625EA0E}">
        <p15:presenceInfo xmlns:p15="http://schemas.microsoft.com/office/powerpoint/2012/main" userId="S::Thomas.M.Cartier@detma.org::0eaa2424-5aa2-4e0b-960d-de12abb9d6f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3651"/>
    <a:srgbClr val="139876"/>
    <a:srgbClr val="7D3379"/>
    <a:srgbClr val="53A4CF"/>
    <a:srgbClr val="112638"/>
    <a:srgbClr val="45A78E"/>
    <a:srgbClr val="042B4A"/>
    <a:srgbClr val="426480"/>
    <a:srgbClr val="42647F"/>
    <a:srgbClr val="FAA7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7F3502-698A-4E8E-9B4F-4410D553C6D3}" v="783" dt="2025-09-24T15:37:55.8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83" autoAdjust="0"/>
    <p:restoredTop sz="94660"/>
  </p:normalViewPr>
  <p:slideViewPr>
    <p:cSldViewPr snapToGrid="0" snapToObjects="1">
      <p:cViewPr varScale="1">
        <p:scale>
          <a:sx n="59" d="100"/>
          <a:sy n="59" d="100"/>
        </p:scale>
        <p:origin x="1616"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39" d="100"/>
          <a:sy n="139" d="100"/>
        </p:scale>
        <p:origin x="132" y="103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51798B2-8A4B-2446-B6F0-7A9B9C158E37}" type="datetimeFigureOut">
              <a:rPr lang="en-US" smtClean="0"/>
              <a:t>9/25/2025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C943C99-E074-C04C-AF52-066428F31260}" type="slidenum">
              <a:rPr lang="en-US" smtClean="0"/>
              <a:t>‹#›</a:t>
            </a:fld>
            <a:endParaRPr lang="en-US"/>
          </a:p>
        </p:txBody>
      </p:sp>
    </p:spTree>
    <p:extLst>
      <p:ext uri="{BB962C8B-B14F-4D97-AF65-F5344CB8AC3E}">
        <p14:creationId xmlns:p14="http://schemas.microsoft.com/office/powerpoint/2010/main" val="810204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0FE1118-A4E6-2B4A-AF18-287D336DCF6C}" type="datetimeFigureOut">
              <a:rPr lang="en-US" smtClean="0"/>
              <a:t>9/25/2025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683126A-5919-944C-8385-AD187C64D85E}" type="slidenum">
              <a:rPr lang="en-US" smtClean="0"/>
              <a:t>‹#›</a:t>
            </a:fld>
            <a:endParaRPr lang="en-US"/>
          </a:p>
        </p:txBody>
      </p:sp>
    </p:spTree>
    <p:extLst>
      <p:ext uri="{BB962C8B-B14F-4D97-AF65-F5344CB8AC3E}">
        <p14:creationId xmlns:p14="http://schemas.microsoft.com/office/powerpoint/2010/main" val="33968002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8C1F03A-B355-48EF-B3C6-03A03D38C0F6}" type="slidenum">
              <a:rPr lang="en-US" altLang="en-US" sz="1300" smtClean="0"/>
              <a:pPr>
                <a:spcBef>
                  <a:spcPct val="0"/>
                </a:spcBef>
              </a:pPr>
              <a:t>2</a:t>
            </a:fld>
            <a:endParaRPr lang="en-US" altLang="en-US" sz="13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xfrm>
            <a:off x="974725" y="4560888"/>
            <a:ext cx="5365750" cy="4319587"/>
          </a:xfrm>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28038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51375" cy="3487737"/>
          </a:xfrm>
        </p:spPr>
      </p:sp>
      <p:sp>
        <p:nvSpPr>
          <p:cNvPr id="3" name="Notes Placeholder 2"/>
          <p:cNvSpPr>
            <a:spLocks noGrp="1"/>
          </p:cNvSpPr>
          <p:nvPr>
            <p:ph type="body" idx="1"/>
          </p:nvPr>
        </p:nvSpPr>
        <p:spPr/>
        <p:txBody>
          <a:bodyPr/>
          <a:lstStyle/>
          <a:p>
            <a:r>
              <a:rPr lang="en-US">
                <a:cs typeface="Calibri"/>
              </a:rPr>
              <a:t>Employment services goals have not been negotiated as of yet, but are being tracked to establish future goals. </a:t>
            </a:r>
          </a:p>
        </p:txBody>
      </p:sp>
      <p:sp>
        <p:nvSpPr>
          <p:cNvPr id="4" name="Slide Number Placeholder 3"/>
          <p:cNvSpPr>
            <a:spLocks noGrp="1"/>
          </p:cNvSpPr>
          <p:nvPr>
            <p:ph type="sldNum" sz="quarter" idx="5"/>
          </p:nvPr>
        </p:nvSpPr>
        <p:spPr/>
        <p:txBody>
          <a:bodyPr/>
          <a:lstStyle/>
          <a:p>
            <a:fld id="{1683126A-5919-944C-8385-AD187C64D85E}" type="slidenum">
              <a:rPr lang="en-US" smtClean="0"/>
              <a:t>3</a:t>
            </a:fld>
            <a:endParaRPr lang="en-US"/>
          </a:p>
        </p:txBody>
      </p:sp>
    </p:spTree>
    <p:extLst>
      <p:ext uri="{BB962C8B-B14F-4D97-AF65-F5344CB8AC3E}">
        <p14:creationId xmlns:p14="http://schemas.microsoft.com/office/powerpoint/2010/main" val="732372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51375" cy="3487737"/>
          </a:xfrm>
        </p:spPr>
      </p:sp>
      <p:sp>
        <p:nvSpPr>
          <p:cNvPr id="3" name="Notes Placeholder 2"/>
          <p:cNvSpPr>
            <a:spLocks noGrp="1"/>
          </p:cNvSpPr>
          <p:nvPr>
            <p:ph type="body" idx="1"/>
          </p:nvPr>
        </p:nvSpPr>
        <p:spPr/>
        <p:txBody>
          <a:bodyPr/>
          <a:lstStyle/>
          <a:p>
            <a:r>
              <a:rPr lang="en-US">
                <a:cs typeface="Calibri"/>
              </a:rPr>
              <a:t>Please keep in mind these are not blue bold services. Blue bold services will restart you’re your 12 month follow up clock. You also need to add notes in Moses to describe what type of follow up services you provided the customer. </a:t>
            </a:r>
          </a:p>
        </p:txBody>
      </p:sp>
      <p:sp>
        <p:nvSpPr>
          <p:cNvPr id="4" name="Slide Number Placeholder 3"/>
          <p:cNvSpPr>
            <a:spLocks noGrp="1"/>
          </p:cNvSpPr>
          <p:nvPr>
            <p:ph type="sldNum" sz="quarter" idx="5"/>
          </p:nvPr>
        </p:nvSpPr>
        <p:spPr/>
        <p:txBody>
          <a:bodyPr/>
          <a:lstStyle/>
          <a:p>
            <a:fld id="{1683126A-5919-944C-8385-AD187C64D85E}" type="slidenum">
              <a:rPr lang="en-US" smtClean="0"/>
              <a:t>4</a:t>
            </a:fld>
            <a:endParaRPr lang="en-US"/>
          </a:p>
        </p:txBody>
      </p:sp>
    </p:spTree>
    <p:extLst>
      <p:ext uri="{BB962C8B-B14F-4D97-AF65-F5344CB8AC3E}">
        <p14:creationId xmlns:p14="http://schemas.microsoft.com/office/powerpoint/2010/main" val="3892973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51375" cy="3487737"/>
          </a:xfrm>
        </p:spPr>
      </p:sp>
      <p:sp>
        <p:nvSpPr>
          <p:cNvPr id="3" name="Notes Placeholder 2"/>
          <p:cNvSpPr>
            <a:spLocks noGrp="1"/>
          </p:cNvSpPr>
          <p:nvPr>
            <p:ph type="body" idx="1"/>
          </p:nvPr>
        </p:nvSpPr>
        <p:spPr/>
        <p:txBody>
          <a:bodyPr/>
          <a:lstStyle/>
          <a:p>
            <a:r>
              <a:rPr lang="en-US">
                <a:cs typeface="Calibri"/>
              </a:rPr>
              <a:t>For employment, we will confirm employment through wage data. For the postsecondary education or training, this must be entered in Moses with notes as well. In the next couple of sides there are examples to clear this up a little more. </a:t>
            </a:r>
          </a:p>
        </p:txBody>
      </p:sp>
      <p:sp>
        <p:nvSpPr>
          <p:cNvPr id="4" name="Slide Number Placeholder 3"/>
          <p:cNvSpPr>
            <a:spLocks noGrp="1"/>
          </p:cNvSpPr>
          <p:nvPr>
            <p:ph type="sldNum" sz="quarter" idx="5"/>
          </p:nvPr>
        </p:nvSpPr>
        <p:spPr/>
        <p:txBody>
          <a:bodyPr/>
          <a:lstStyle/>
          <a:p>
            <a:fld id="{1683126A-5919-944C-8385-AD187C64D85E}" type="slidenum">
              <a:rPr lang="en-US" smtClean="0"/>
              <a:pPr/>
              <a:t>34</a:t>
            </a:fld>
            <a:endParaRPr lang="en-US"/>
          </a:p>
        </p:txBody>
      </p:sp>
    </p:spTree>
    <p:extLst>
      <p:ext uri="{BB962C8B-B14F-4D97-AF65-F5344CB8AC3E}">
        <p14:creationId xmlns:p14="http://schemas.microsoft.com/office/powerpoint/2010/main" val="1476303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51375" cy="34877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126A-5919-944C-8385-AD187C64D85E}" type="slidenum">
              <a:rPr lang="en-US" smtClean="0"/>
              <a:pPr/>
              <a:t>35</a:t>
            </a:fld>
            <a:endParaRPr lang="en-US"/>
          </a:p>
        </p:txBody>
      </p:sp>
    </p:spTree>
    <p:extLst>
      <p:ext uri="{BB962C8B-B14F-4D97-AF65-F5344CB8AC3E}">
        <p14:creationId xmlns:p14="http://schemas.microsoft.com/office/powerpoint/2010/main" val="75447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dirty="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Presenter Name</a:t>
            </a:r>
            <a:br>
              <a:rPr lang="en-US" dirty="0"/>
            </a:br>
            <a:r>
              <a:rPr lang="en-US" dirty="0"/>
              <a:t>Contact information</a:t>
            </a:r>
          </a:p>
          <a:p>
            <a:pPr lvl="0"/>
            <a:r>
              <a:rPr lang="en-US" dirty="0"/>
              <a:t>Email</a:t>
            </a:r>
            <a:br>
              <a:rPr lang="en-US" dirty="0"/>
            </a:br>
            <a:r>
              <a:rPr lang="en-US" dirty="0"/>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err="1">
                <a:solidFill>
                  <a:srgbClr val="042B4A"/>
                </a:solidFill>
                <a:latin typeface="+mn-lt"/>
                <a:cs typeface="Calibri"/>
              </a:rPr>
              <a:t>MassHireFallRiverCareers.org</a:t>
            </a:r>
            <a:endParaRPr lang="en-US" sz="1000" dirty="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3575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5CFCB9-2B9C-4839-B50B-6AA32CA790D5}"/>
              </a:ext>
            </a:extLst>
          </p:cNvPr>
          <p:cNvSpPr>
            <a:spLocks noGrp="1"/>
          </p:cNvSpPr>
          <p:nvPr>
            <p:ph type="dt" sz="half" idx="10"/>
          </p:nvPr>
        </p:nvSpPr>
        <p:spPr/>
        <p:txBody>
          <a:bodyPr/>
          <a:lstStyle/>
          <a:p>
            <a:fld id="{7C97BBA7-944D-4017-BDDD-D5145FAB140C}" type="datetimeFigureOut">
              <a:rPr lang="en-US" smtClean="0"/>
              <a:t>9/25/2025</a:t>
            </a:fld>
            <a:endParaRPr lang="en-US"/>
          </a:p>
        </p:txBody>
      </p:sp>
      <p:sp>
        <p:nvSpPr>
          <p:cNvPr id="3" name="Footer Placeholder 2">
            <a:extLst>
              <a:ext uri="{FF2B5EF4-FFF2-40B4-BE49-F238E27FC236}">
                <a16:creationId xmlns:a16="http://schemas.microsoft.com/office/drawing/2014/main" id="{EEA01CB2-7113-434E-B649-B423BA5F89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069133-654C-42D0-8769-D410872CAA3C}"/>
              </a:ext>
            </a:extLst>
          </p:cNvPr>
          <p:cNvSpPr>
            <a:spLocks noGrp="1"/>
          </p:cNvSpPr>
          <p:nvPr>
            <p:ph type="sldNum" sz="quarter" idx="12"/>
          </p:nvPr>
        </p:nvSpPr>
        <p:spPr/>
        <p:txBody>
          <a:bodyPr/>
          <a:lstStyle/>
          <a:p>
            <a:fld id="{52771ABB-4DFB-4A1A-8DFB-0C792B0BEC62}" type="slidenum">
              <a:rPr lang="en-US" smtClean="0"/>
              <a:t>‹#›</a:t>
            </a:fld>
            <a:endParaRPr lang="en-US"/>
          </a:p>
        </p:txBody>
      </p:sp>
    </p:spTree>
    <p:extLst>
      <p:ext uri="{BB962C8B-B14F-4D97-AF65-F5344CB8AC3E}">
        <p14:creationId xmlns:p14="http://schemas.microsoft.com/office/powerpoint/2010/main" val="4073396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271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ight Triangle 5"/>
          <p:cNvSpPr/>
          <p:nvPr userDrawn="1"/>
        </p:nvSpPr>
        <p:spPr>
          <a:xfrm>
            <a:off x="7926917" y="2"/>
            <a:ext cx="739678" cy="1217082"/>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18">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65" r:id="rId5"/>
    <p:sldLayoutId id="2147483659" r:id="rId6"/>
    <p:sldLayoutId id="2147483653" r:id="rId7"/>
    <p:sldLayoutId id="2147483660" r:id="rId8"/>
    <p:sldLayoutId id="2147483654" r:id="rId9"/>
    <p:sldLayoutId id="2147483663" r:id="rId10"/>
    <p:sldLayoutId id="2147483664" r:id="rId11"/>
    <p:sldLayoutId id="2147483656" r:id="rId12"/>
    <p:sldLayoutId id="2147483662" r:id="rId13"/>
    <p:sldLayoutId id="2147483661" r:id="rId14"/>
    <p:sldLayoutId id="2147483666" r:id="rId15"/>
    <p:sldLayoutId id="2147483668" r:id="rId16"/>
  </p:sldLayoutIdLst>
  <p:hf hdr="0" dt="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ass.gov/doc/dcs-policy-08-102-1-wioa-title-i-follow-up-services-for-adults-dislocated-workers-and-youth/download"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31" y="2706362"/>
            <a:ext cx="8686801" cy="1445276"/>
          </a:xfrm>
        </p:spPr>
        <p:txBody>
          <a:bodyPr/>
          <a:lstStyle/>
          <a:p>
            <a:pPr algn="ctr"/>
            <a:br>
              <a:rPr lang="en-US" dirty="0">
                <a:latin typeface="Gotham Rounded Medium" pitchFamily="50" charset="0"/>
              </a:rPr>
            </a:br>
            <a:br>
              <a:rPr lang="en-US" dirty="0">
                <a:latin typeface="Gotham Rounded Medium" pitchFamily="50" charset="0"/>
              </a:rPr>
            </a:br>
            <a:r>
              <a:rPr lang="en-US" sz="4400" dirty="0">
                <a:latin typeface="Calibri" panose="020F0502020204030204" pitchFamily="34" charset="0"/>
                <a:cs typeface="Calibri" panose="020F0502020204030204" pitchFamily="34" charset="0"/>
              </a:rPr>
              <a:t>MOSES Mini Clinic</a:t>
            </a:r>
            <a:br>
              <a:rPr lang="en-US" sz="4400" dirty="0">
                <a:latin typeface="Calibri" panose="020F0502020204030204" pitchFamily="34" charset="0"/>
                <a:cs typeface="Calibri" panose="020F0502020204030204" pitchFamily="34" charset="0"/>
              </a:rPr>
            </a:br>
            <a:br>
              <a:rPr lang="en-US" sz="44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Job Seeker </a:t>
            </a:r>
            <a:br>
              <a:rPr lang="en-US" sz="3600" dirty="0">
                <a:latin typeface="Calibri" panose="020F0502020204030204" pitchFamily="34" charset="0"/>
                <a:cs typeface="Calibri" panose="020F0502020204030204" pitchFamily="34" charset="0"/>
              </a:rPr>
            </a:br>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Follow Up and Retention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0726" y="5019792"/>
            <a:ext cx="4541178" cy="1359739"/>
          </a:xfrm>
          <a:prstGeom prst="rect">
            <a:avLst/>
          </a:prstGeom>
        </p:spPr>
      </p:pic>
    </p:spTree>
    <p:extLst>
      <p:ext uri="{BB962C8B-B14F-4D97-AF65-F5344CB8AC3E}">
        <p14:creationId xmlns:p14="http://schemas.microsoft.com/office/powerpoint/2010/main" val="2086715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2A0B-65FE-ABD7-E18D-ECC6B68A1202}"/>
              </a:ext>
            </a:extLst>
          </p:cNvPr>
          <p:cNvSpPr>
            <a:spLocks noGrp="1"/>
          </p:cNvSpPr>
          <p:nvPr>
            <p:ph type="title"/>
          </p:nvPr>
        </p:nvSpPr>
        <p:spPr/>
        <p:txBody>
          <a:bodyPr/>
          <a:lstStyle/>
          <a:p>
            <a:r>
              <a:rPr lang="en-US" dirty="0"/>
              <a:t>Employment Services – </a:t>
            </a:r>
            <a:br>
              <a:rPr lang="en-US" dirty="0"/>
            </a:br>
            <a:r>
              <a:rPr lang="en-US" dirty="0"/>
              <a:t>Follow Up</a:t>
            </a:r>
          </a:p>
        </p:txBody>
      </p:sp>
      <p:sp>
        <p:nvSpPr>
          <p:cNvPr id="3" name="Slide Number Placeholder 2">
            <a:extLst>
              <a:ext uri="{FF2B5EF4-FFF2-40B4-BE49-F238E27FC236}">
                <a16:creationId xmlns:a16="http://schemas.microsoft.com/office/drawing/2014/main" id="{B642BBEB-0BEF-15F1-D0CE-623C4B8FF630}"/>
              </a:ext>
            </a:extLst>
          </p:cNvPr>
          <p:cNvSpPr>
            <a:spLocks noGrp="1"/>
          </p:cNvSpPr>
          <p:nvPr>
            <p:ph type="sldNum" sz="quarter" idx="4"/>
          </p:nvPr>
        </p:nvSpPr>
        <p:spPr/>
        <p:txBody>
          <a:bodyPr/>
          <a:lstStyle/>
          <a:p>
            <a:fld id="{941BE8DD-6BA1-AD43-8321-0CEB068BCC7D}" type="slidenum">
              <a:rPr lang="en-US" smtClean="0"/>
              <a:pPr/>
              <a:t>10</a:t>
            </a:fld>
            <a:endParaRPr lang="en-US" dirty="0"/>
          </a:p>
        </p:txBody>
      </p:sp>
      <p:pic>
        <p:nvPicPr>
          <p:cNvPr id="5" name="Picture 4">
            <a:extLst>
              <a:ext uri="{FF2B5EF4-FFF2-40B4-BE49-F238E27FC236}">
                <a16:creationId xmlns:a16="http://schemas.microsoft.com/office/drawing/2014/main" id="{16DE54B9-EC9C-DCAB-25C5-892C3BCD5149}"/>
              </a:ext>
            </a:extLst>
          </p:cNvPr>
          <p:cNvPicPr>
            <a:picLocks noChangeAspect="1"/>
          </p:cNvPicPr>
          <p:nvPr/>
        </p:nvPicPr>
        <p:blipFill>
          <a:blip r:embed="rId2"/>
          <a:stretch>
            <a:fillRect/>
          </a:stretch>
        </p:blipFill>
        <p:spPr>
          <a:xfrm>
            <a:off x="1244007" y="1382233"/>
            <a:ext cx="6232655" cy="4620761"/>
          </a:xfrm>
          <a:prstGeom prst="rect">
            <a:avLst/>
          </a:prstGeom>
        </p:spPr>
      </p:pic>
      <p:sp>
        <p:nvSpPr>
          <p:cNvPr id="6" name="Rectangle 5">
            <a:extLst>
              <a:ext uri="{FF2B5EF4-FFF2-40B4-BE49-F238E27FC236}">
                <a16:creationId xmlns:a16="http://schemas.microsoft.com/office/drawing/2014/main" id="{D023A9C6-CE5A-B341-2950-B177C3082422}"/>
              </a:ext>
            </a:extLst>
          </p:cNvPr>
          <p:cNvSpPr/>
          <p:nvPr/>
        </p:nvSpPr>
        <p:spPr>
          <a:xfrm>
            <a:off x="1307805" y="2604978"/>
            <a:ext cx="6028661" cy="47846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697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5276C-2F65-29FE-C368-5CE9B1657325}"/>
              </a:ext>
            </a:extLst>
          </p:cNvPr>
          <p:cNvSpPr>
            <a:spLocks noGrp="1"/>
          </p:cNvSpPr>
          <p:nvPr>
            <p:ph type="title"/>
          </p:nvPr>
        </p:nvSpPr>
        <p:spPr/>
        <p:txBody>
          <a:bodyPr/>
          <a:lstStyle/>
          <a:p>
            <a:r>
              <a:rPr lang="en-US" dirty="0"/>
              <a:t>Employment Services – </a:t>
            </a:r>
            <a:br>
              <a:rPr lang="en-US" dirty="0"/>
            </a:br>
            <a:r>
              <a:rPr lang="en-US" dirty="0"/>
              <a:t>Follow Up</a:t>
            </a:r>
          </a:p>
        </p:txBody>
      </p:sp>
      <p:sp>
        <p:nvSpPr>
          <p:cNvPr id="3" name="Slide Number Placeholder 2">
            <a:extLst>
              <a:ext uri="{FF2B5EF4-FFF2-40B4-BE49-F238E27FC236}">
                <a16:creationId xmlns:a16="http://schemas.microsoft.com/office/drawing/2014/main" id="{11112FC2-B785-9951-9234-6D1057B27E65}"/>
              </a:ext>
            </a:extLst>
          </p:cNvPr>
          <p:cNvSpPr>
            <a:spLocks noGrp="1"/>
          </p:cNvSpPr>
          <p:nvPr>
            <p:ph type="sldNum" sz="quarter" idx="4"/>
          </p:nvPr>
        </p:nvSpPr>
        <p:spPr/>
        <p:txBody>
          <a:bodyPr/>
          <a:lstStyle/>
          <a:p>
            <a:fld id="{941BE8DD-6BA1-AD43-8321-0CEB068BCC7D}" type="slidenum">
              <a:rPr lang="en-US" smtClean="0"/>
              <a:pPr/>
              <a:t>11</a:t>
            </a:fld>
            <a:endParaRPr lang="en-US" dirty="0"/>
          </a:p>
        </p:txBody>
      </p:sp>
      <p:pic>
        <p:nvPicPr>
          <p:cNvPr id="6" name="Picture 5">
            <a:extLst>
              <a:ext uri="{FF2B5EF4-FFF2-40B4-BE49-F238E27FC236}">
                <a16:creationId xmlns:a16="http://schemas.microsoft.com/office/drawing/2014/main" id="{46D2F768-E8AE-CABB-3C8F-5ABB65C65275}"/>
              </a:ext>
            </a:extLst>
          </p:cNvPr>
          <p:cNvPicPr>
            <a:picLocks noChangeAspect="1"/>
          </p:cNvPicPr>
          <p:nvPr/>
        </p:nvPicPr>
        <p:blipFill>
          <a:blip r:embed="rId2"/>
          <a:stretch>
            <a:fillRect/>
          </a:stretch>
        </p:blipFill>
        <p:spPr>
          <a:xfrm>
            <a:off x="1733110" y="1582434"/>
            <a:ext cx="6993612" cy="4290739"/>
          </a:xfrm>
          <a:prstGeom prst="rect">
            <a:avLst/>
          </a:prstGeom>
        </p:spPr>
      </p:pic>
      <p:sp>
        <p:nvSpPr>
          <p:cNvPr id="4" name="TextBox 3">
            <a:extLst>
              <a:ext uri="{FF2B5EF4-FFF2-40B4-BE49-F238E27FC236}">
                <a16:creationId xmlns:a16="http://schemas.microsoft.com/office/drawing/2014/main" id="{8E239B41-BC72-53B9-0F09-F77DDC0A8489}"/>
              </a:ext>
            </a:extLst>
          </p:cNvPr>
          <p:cNvSpPr txBox="1"/>
          <p:nvPr/>
        </p:nvSpPr>
        <p:spPr>
          <a:xfrm>
            <a:off x="85060" y="2892055"/>
            <a:ext cx="1648050" cy="1200329"/>
          </a:xfrm>
          <a:prstGeom prst="rect">
            <a:avLst/>
          </a:prstGeom>
          <a:noFill/>
        </p:spPr>
        <p:txBody>
          <a:bodyPr wrap="square" rtlCol="0">
            <a:spAutoFit/>
          </a:bodyPr>
          <a:lstStyle/>
          <a:p>
            <a:r>
              <a:rPr lang="en-US" dirty="0"/>
              <a:t>“</a:t>
            </a:r>
            <a:r>
              <a:rPr lang="en-US" i="1" dirty="0"/>
              <a:t>Supplemental Data</a:t>
            </a:r>
            <a:r>
              <a:rPr lang="en-US" dirty="0"/>
              <a:t>”</a:t>
            </a:r>
          </a:p>
          <a:p>
            <a:endParaRPr lang="en-US" dirty="0"/>
          </a:p>
          <a:p>
            <a:r>
              <a:rPr lang="en-US" dirty="0"/>
              <a:t>is entered</a:t>
            </a:r>
          </a:p>
        </p:txBody>
      </p:sp>
    </p:spTree>
    <p:extLst>
      <p:ext uri="{BB962C8B-B14F-4D97-AF65-F5344CB8AC3E}">
        <p14:creationId xmlns:p14="http://schemas.microsoft.com/office/powerpoint/2010/main" val="2825352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DB9054-7F67-C1C2-0BDD-5580E8B728C6}"/>
              </a:ext>
            </a:extLst>
          </p:cNvPr>
          <p:cNvPicPr>
            <a:picLocks noChangeAspect="1"/>
          </p:cNvPicPr>
          <p:nvPr/>
        </p:nvPicPr>
        <p:blipFill>
          <a:blip r:embed="rId2"/>
          <a:stretch>
            <a:fillRect/>
          </a:stretch>
        </p:blipFill>
        <p:spPr>
          <a:xfrm>
            <a:off x="3083436" y="1722484"/>
            <a:ext cx="5736635" cy="4253022"/>
          </a:xfrm>
          <a:prstGeom prst="rect">
            <a:avLst/>
          </a:prstGeom>
        </p:spPr>
      </p:pic>
      <p:sp>
        <p:nvSpPr>
          <p:cNvPr id="2" name="Title 1">
            <a:extLst>
              <a:ext uri="{FF2B5EF4-FFF2-40B4-BE49-F238E27FC236}">
                <a16:creationId xmlns:a16="http://schemas.microsoft.com/office/drawing/2014/main" id="{73EAEF8B-7A9C-9725-5F19-DDAC4B5E1ECF}"/>
              </a:ext>
            </a:extLst>
          </p:cNvPr>
          <p:cNvSpPr>
            <a:spLocks noGrp="1"/>
          </p:cNvSpPr>
          <p:nvPr>
            <p:ph type="title"/>
          </p:nvPr>
        </p:nvSpPr>
        <p:spPr/>
        <p:txBody>
          <a:bodyPr/>
          <a:lstStyle/>
          <a:p>
            <a:r>
              <a:rPr lang="en-US" dirty="0"/>
              <a:t>Employment Services – </a:t>
            </a:r>
            <a:br>
              <a:rPr lang="en-US" dirty="0"/>
            </a:br>
            <a:r>
              <a:rPr lang="en-US" dirty="0"/>
              <a:t>Follow Up</a:t>
            </a:r>
          </a:p>
        </p:txBody>
      </p:sp>
      <p:sp>
        <p:nvSpPr>
          <p:cNvPr id="3" name="Slide Number Placeholder 2">
            <a:extLst>
              <a:ext uri="{FF2B5EF4-FFF2-40B4-BE49-F238E27FC236}">
                <a16:creationId xmlns:a16="http://schemas.microsoft.com/office/drawing/2014/main" id="{3C486638-8D1A-83A5-931E-917EEACADA94}"/>
              </a:ext>
            </a:extLst>
          </p:cNvPr>
          <p:cNvSpPr>
            <a:spLocks noGrp="1"/>
          </p:cNvSpPr>
          <p:nvPr>
            <p:ph type="sldNum" sz="quarter" idx="4"/>
          </p:nvPr>
        </p:nvSpPr>
        <p:spPr/>
        <p:txBody>
          <a:bodyPr/>
          <a:lstStyle/>
          <a:p>
            <a:fld id="{941BE8DD-6BA1-AD43-8321-0CEB068BCC7D}" type="slidenum">
              <a:rPr lang="en-US" smtClean="0"/>
              <a:pPr/>
              <a:t>12</a:t>
            </a:fld>
            <a:endParaRPr lang="en-US" dirty="0"/>
          </a:p>
        </p:txBody>
      </p:sp>
      <p:pic>
        <p:nvPicPr>
          <p:cNvPr id="8" name="Picture 7">
            <a:extLst>
              <a:ext uri="{FF2B5EF4-FFF2-40B4-BE49-F238E27FC236}">
                <a16:creationId xmlns:a16="http://schemas.microsoft.com/office/drawing/2014/main" id="{C73B1725-0729-35CE-4058-D530F1366413}"/>
              </a:ext>
            </a:extLst>
          </p:cNvPr>
          <p:cNvPicPr>
            <a:picLocks noChangeAspect="1"/>
          </p:cNvPicPr>
          <p:nvPr/>
        </p:nvPicPr>
        <p:blipFill>
          <a:blip r:embed="rId3"/>
          <a:stretch>
            <a:fillRect/>
          </a:stretch>
        </p:blipFill>
        <p:spPr>
          <a:xfrm>
            <a:off x="124691" y="2745465"/>
            <a:ext cx="2743860" cy="1686886"/>
          </a:xfrm>
          <a:prstGeom prst="rect">
            <a:avLst/>
          </a:prstGeom>
        </p:spPr>
      </p:pic>
      <p:sp>
        <p:nvSpPr>
          <p:cNvPr id="4" name="Rectangle 3">
            <a:extLst>
              <a:ext uri="{FF2B5EF4-FFF2-40B4-BE49-F238E27FC236}">
                <a16:creationId xmlns:a16="http://schemas.microsoft.com/office/drawing/2014/main" id="{27A083F4-73B4-ED28-C0AE-7DE20DFFB1B4}"/>
              </a:ext>
            </a:extLst>
          </p:cNvPr>
          <p:cNvSpPr/>
          <p:nvPr/>
        </p:nvSpPr>
        <p:spPr>
          <a:xfrm>
            <a:off x="124691" y="2745465"/>
            <a:ext cx="2743860" cy="168688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9C41A7F4-9080-A013-DA18-5654EA4EAD79}"/>
              </a:ext>
            </a:extLst>
          </p:cNvPr>
          <p:cNvCxnSpPr/>
          <p:nvPr/>
        </p:nvCxnSpPr>
        <p:spPr>
          <a:xfrm>
            <a:off x="2868551" y="2977116"/>
            <a:ext cx="491337" cy="0"/>
          </a:xfrm>
          <a:prstGeom prst="straightConnector1">
            <a:avLst/>
          </a:prstGeom>
          <a:ln w="190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AAB18670-3C7B-A1F8-DBA2-284CFB55C7BC}"/>
              </a:ext>
            </a:extLst>
          </p:cNvPr>
          <p:cNvSpPr/>
          <p:nvPr/>
        </p:nvSpPr>
        <p:spPr>
          <a:xfrm>
            <a:off x="6694714" y="2977116"/>
            <a:ext cx="1861457" cy="34301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4219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F8CB8-8F09-CA86-03B2-E1AFEE4883D3}"/>
              </a:ext>
            </a:extLst>
          </p:cNvPr>
          <p:cNvSpPr>
            <a:spLocks noGrp="1"/>
          </p:cNvSpPr>
          <p:nvPr>
            <p:ph type="title"/>
          </p:nvPr>
        </p:nvSpPr>
        <p:spPr/>
        <p:txBody>
          <a:bodyPr/>
          <a:lstStyle/>
          <a:p>
            <a:r>
              <a:rPr lang="en-US" dirty="0"/>
              <a:t>Employment Services – </a:t>
            </a:r>
            <a:br>
              <a:rPr lang="en-US" dirty="0"/>
            </a:br>
            <a:r>
              <a:rPr lang="en-US" dirty="0"/>
              <a:t>Follow Up</a:t>
            </a:r>
          </a:p>
        </p:txBody>
      </p:sp>
      <p:sp>
        <p:nvSpPr>
          <p:cNvPr id="3" name="Slide Number Placeholder 2">
            <a:extLst>
              <a:ext uri="{FF2B5EF4-FFF2-40B4-BE49-F238E27FC236}">
                <a16:creationId xmlns:a16="http://schemas.microsoft.com/office/drawing/2014/main" id="{7541AE85-658C-7594-AF66-1CFB5D33EE0A}"/>
              </a:ext>
            </a:extLst>
          </p:cNvPr>
          <p:cNvSpPr>
            <a:spLocks noGrp="1"/>
          </p:cNvSpPr>
          <p:nvPr>
            <p:ph type="sldNum" sz="quarter" idx="4"/>
          </p:nvPr>
        </p:nvSpPr>
        <p:spPr/>
        <p:txBody>
          <a:bodyPr/>
          <a:lstStyle/>
          <a:p>
            <a:fld id="{941BE8DD-6BA1-AD43-8321-0CEB068BCC7D}" type="slidenum">
              <a:rPr lang="en-US" smtClean="0"/>
              <a:pPr/>
              <a:t>13</a:t>
            </a:fld>
            <a:endParaRPr lang="en-US" dirty="0"/>
          </a:p>
        </p:txBody>
      </p:sp>
      <p:pic>
        <p:nvPicPr>
          <p:cNvPr id="6" name="Picture 5">
            <a:extLst>
              <a:ext uri="{FF2B5EF4-FFF2-40B4-BE49-F238E27FC236}">
                <a16:creationId xmlns:a16="http://schemas.microsoft.com/office/drawing/2014/main" id="{22B353EF-D358-FEB0-B256-C6C7E60F3AF1}"/>
              </a:ext>
            </a:extLst>
          </p:cNvPr>
          <p:cNvPicPr>
            <a:picLocks noChangeAspect="1"/>
          </p:cNvPicPr>
          <p:nvPr/>
        </p:nvPicPr>
        <p:blipFill>
          <a:blip r:embed="rId2"/>
          <a:stretch>
            <a:fillRect/>
          </a:stretch>
        </p:blipFill>
        <p:spPr>
          <a:xfrm>
            <a:off x="790380" y="1406119"/>
            <a:ext cx="7563239" cy="4648439"/>
          </a:xfrm>
          <a:prstGeom prst="rect">
            <a:avLst/>
          </a:prstGeom>
        </p:spPr>
      </p:pic>
      <p:sp>
        <p:nvSpPr>
          <p:cNvPr id="4" name="Rectangle 3">
            <a:extLst>
              <a:ext uri="{FF2B5EF4-FFF2-40B4-BE49-F238E27FC236}">
                <a16:creationId xmlns:a16="http://schemas.microsoft.com/office/drawing/2014/main" id="{2CB92365-ABC7-6E34-9C02-198FB0A09CF2}"/>
              </a:ext>
            </a:extLst>
          </p:cNvPr>
          <p:cNvSpPr/>
          <p:nvPr/>
        </p:nvSpPr>
        <p:spPr>
          <a:xfrm>
            <a:off x="935665" y="3284201"/>
            <a:ext cx="6652585" cy="19138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9337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40509E-AEB0-9865-A12C-815EBD4E1C24}"/>
              </a:ext>
            </a:extLst>
          </p:cNvPr>
          <p:cNvSpPr>
            <a:spLocks noGrp="1"/>
          </p:cNvSpPr>
          <p:nvPr>
            <p:ph type="sldNum" sz="quarter" idx="4"/>
          </p:nvPr>
        </p:nvSpPr>
        <p:spPr/>
        <p:txBody>
          <a:bodyPr/>
          <a:lstStyle/>
          <a:p>
            <a:fld id="{941BE8DD-6BA1-AD43-8321-0CEB068BCC7D}" type="slidenum">
              <a:rPr lang="en-US" smtClean="0"/>
              <a:pPr/>
              <a:t>14</a:t>
            </a:fld>
            <a:endParaRPr lang="en-US" dirty="0"/>
          </a:p>
        </p:txBody>
      </p:sp>
      <p:sp>
        <p:nvSpPr>
          <p:cNvPr id="6" name="Title 1">
            <a:extLst>
              <a:ext uri="{FF2B5EF4-FFF2-40B4-BE49-F238E27FC236}">
                <a16:creationId xmlns:a16="http://schemas.microsoft.com/office/drawing/2014/main" id="{54018767-8975-9C37-C6F1-F4223E025A7D}"/>
              </a:ext>
            </a:extLst>
          </p:cNvPr>
          <p:cNvSpPr>
            <a:spLocks noGrp="1"/>
          </p:cNvSpPr>
          <p:nvPr>
            <p:ph type="title"/>
          </p:nvPr>
        </p:nvSpPr>
        <p:spPr>
          <a:xfrm>
            <a:off x="457199" y="139614"/>
            <a:ext cx="8375073" cy="954348"/>
          </a:xfrm>
        </p:spPr>
        <p:txBody>
          <a:bodyPr/>
          <a:lstStyle/>
          <a:p>
            <a:r>
              <a:rPr lang="en-US" dirty="0"/>
              <a:t>Employment  Services -  Follow Up</a:t>
            </a:r>
            <a:br>
              <a:rPr lang="en-US" dirty="0"/>
            </a:br>
            <a:r>
              <a:rPr lang="en-US" dirty="0"/>
              <a:t>New Employment</a:t>
            </a:r>
          </a:p>
        </p:txBody>
      </p:sp>
    </p:spTree>
    <p:extLst>
      <p:ext uri="{BB962C8B-B14F-4D97-AF65-F5344CB8AC3E}">
        <p14:creationId xmlns:p14="http://schemas.microsoft.com/office/powerpoint/2010/main" val="2186727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7333E-7981-4076-E873-EF8A3D92C0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7CD597-3D91-C07C-265D-B54F553E5CA0}"/>
              </a:ext>
            </a:extLst>
          </p:cNvPr>
          <p:cNvSpPr>
            <a:spLocks noGrp="1"/>
          </p:cNvSpPr>
          <p:nvPr>
            <p:ph type="title"/>
          </p:nvPr>
        </p:nvSpPr>
        <p:spPr>
          <a:xfrm>
            <a:off x="457199" y="139614"/>
            <a:ext cx="8375073" cy="954348"/>
          </a:xfrm>
        </p:spPr>
        <p:txBody>
          <a:bodyPr/>
          <a:lstStyle/>
          <a:p>
            <a:r>
              <a:rPr lang="en-US" dirty="0"/>
              <a:t>Employment  Services -  Follow Up</a:t>
            </a:r>
            <a:br>
              <a:rPr lang="en-US" dirty="0"/>
            </a:br>
            <a:r>
              <a:rPr lang="en-US" dirty="0"/>
              <a:t>New Employment</a:t>
            </a:r>
          </a:p>
        </p:txBody>
      </p:sp>
      <p:sp>
        <p:nvSpPr>
          <p:cNvPr id="3" name="Slide Number Placeholder 2">
            <a:extLst>
              <a:ext uri="{FF2B5EF4-FFF2-40B4-BE49-F238E27FC236}">
                <a16:creationId xmlns:a16="http://schemas.microsoft.com/office/drawing/2014/main" id="{50A32A70-709F-619C-1FE2-34F6863B3A8E}"/>
              </a:ext>
            </a:extLst>
          </p:cNvPr>
          <p:cNvSpPr>
            <a:spLocks noGrp="1"/>
          </p:cNvSpPr>
          <p:nvPr>
            <p:ph type="sldNum" sz="quarter" idx="4"/>
          </p:nvPr>
        </p:nvSpPr>
        <p:spPr/>
        <p:txBody>
          <a:bodyPr/>
          <a:lstStyle/>
          <a:p>
            <a:fld id="{941BE8DD-6BA1-AD43-8321-0CEB068BCC7D}" type="slidenum">
              <a:rPr lang="en-US" smtClean="0"/>
              <a:pPr/>
              <a:t>15</a:t>
            </a:fld>
            <a:endParaRPr lang="en-US" dirty="0"/>
          </a:p>
        </p:txBody>
      </p:sp>
      <p:pic>
        <p:nvPicPr>
          <p:cNvPr id="7" name="Picture 6">
            <a:extLst>
              <a:ext uri="{FF2B5EF4-FFF2-40B4-BE49-F238E27FC236}">
                <a16:creationId xmlns:a16="http://schemas.microsoft.com/office/drawing/2014/main" id="{AB5DDD01-A6C7-48AE-B109-73F14A2559F1}"/>
              </a:ext>
            </a:extLst>
          </p:cNvPr>
          <p:cNvPicPr>
            <a:picLocks noChangeAspect="1"/>
          </p:cNvPicPr>
          <p:nvPr/>
        </p:nvPicPr>
        <p:blipFill>
          <a:blip r:embed="rId2"/>
          <a:stretch>
            <a:fillRect/>
          </a:stretch>
        </p:blipFill>
        <p:spPr>
          <a:xfrm>
            <a:off x="771329" y="1351927"/>
            <a:ext cx="7601341" cy="4667490"/>
          </a:xfrm>
          <a:prstGeom prst="rect">
            <a:avLst/>
          </a:prstGeom>
        </p:spPr>
      </p:pic>
      <p:sp>
        <p:nvSpPr>
          <p:cNvPr id="5" name="TextBox 4">
            <a:extLst>
              <a:ext uri="{FF2B5EF4-FFF2-40B4-BE49-F238E27FC236}">
                <a16:creationId xmlns:a16="http://schemas.microsoft.com/office/drawing/2014/main" id="{D34B3947-0A13-AE2B-4455-7E080FAD3803}"/>
              </a:ext>
            </a:extLst>
          </p:cNvPr>
          <p:cNvSpPr txBox="1"/>
          <p:nvPr/>
        </p:nvSpPr>
        <p:spPr>
          <a:xfrm>
            <a:off x="3428999" y="4103912"/>
            <a:ext cx="2035629" cy="369332"/>
          </a:xfrm>
          <a:prstGeom prst="rect">
            <a:avLst/>
          </a:prstGeom>
          <a:noFill/>
        </p:spPr>
        <p:txBody>
          <a:bodyPr wrap="square" rtlCol="0">
            <a:spAutoFit/>
          </a:bodyPr>
          <a:lstStyle/>
          <a:p>
            <a:pPr algn="ctr"/>
            <a:r>
              <a:rPr lang="en-US" b="1" dirty="0"/>
              <a:t>Employment at Exit </a:t>
            </a:r>
          </a:p>
        </p:txBody>
      </p:sp>
      <p:sp>
        <p:nvSpPr>
          <p:cNvPr id="6" name="Rectangle 5">
            <a:extLst>
              <a:ext uri="{FF2B5EF4-FFF2-40B4-BE49-F238E27FC236}">
                <a16:creationId xmlns:a16="http://schemas.microsoft.com/office/drawing/2014/main" id="{DCA32049-0EF1-3075-BC7A-578B45D461BF}"/>
              </a:ext>
            </a:extLst>
          </p:cNvPr>
          <p:cNvSpPr/>
          <p:nvPr/>
        </p:nvSpPr>
        <p:spPr>
          <a:xfrm>
            <a:off x="935665" y="3077367"/>
            <a:ext cx="6652585" cy="19138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6374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56BBC-8965-6935-1817-D557F2983C0E}"/>
              </a:ext>
            </a:extLst>
          </p:cNvPr>
          <p:cNvSpPr>
            <a:spLocks noGrp="1"/>
          </p:cNvSpPr>
          <p:nvPr>
            <p:ph type="title"/>
          </p:nvPr>
        </p:nvSpPr>
        <p:spPr>
          <a:xfrm>
            <a:off x="457199" y="139614"/>
            <a:ext cx="8375073" cy="954348"/>
          </a:xfrm>
        </p:spPr>
        <p:txBody>
          <a:bodyPr/>
          <a:lstStyle/>
          <a:p>
            <a:r>
              <a:rPr lang="en-US" dirty="0"/>
              <a:t>Employment  Services -  Follow Up</a:t>
            </a:r>
            <a:br>
              <a:rPr lang="en-US" dirty="0"/>
            </a:br>
            <a:r>
              <a:rPr lang="en-US" dirty="0"/>
              <a:t>New Employment</a:t>
            </a:r>
          </a:p>
        </p:txBody>
      </p:sp>
      <p:sp>
        <p:nvSpPr>
          <p:cNvPr id="3" name="Slide Number Placeholder 2">
            <a:extLst>
              <a:ext uri="{FF2B5EF4-FFF2-40B4-BE49-F238E27FC236}">
                <a16:creationId xmlns:a16="http://schemas.microsoft.com/office/drawing/2014/main" id="{25D0ED56-99BE-B42D-7872-C178ACB3B312}"/>
              </a:ext>
            </a:extLst>
          </p:cNvPr>
          <p:cNvSpPr>
            <a:spLocks noGrp="1"/>
          </p:cNvSpPr>
          <p:nvPr>
            <p:ph type="sldNum" sz="quarter" idx="4"/>
          </p:nvPr>
        </p:nvSpPr>
        <p:spPr/>
        <p:txBody>
          <a:bodyPr/>
          <a:lstStyle/>
          <a:p>
            <a:fld id="{941BE8DD-6BA1-AD43-8321-0CEB068BCC7D}" type="slidenum">
              <a:rPr lang="en-US" smtClean="0"/>
              <a:pPr/>
              <a:t>16</a:t>
            </a:fld>
            <a:endParaRPr lang="en-US" dirty="0"/>
          </a:p>
        </p:txBody>
      </p:sp>
      <p:pic>
        <p:nvPicPr>
          <p:cNvPr id="7" name="Picture 6">
            <a:extLst>
              <a:ext uri="{FF2B5EF4-FFF2-40B4-BE49-F238E27FC236}">
                <a16:creationId xmlns:a16="http://schemas.microsoft.com/office/drawing/2014/main" id="{18181B4D-8E2C-043F-58E2-80E2E0CF2323}"/>
              </a:ext>
            </a:extLst>
          </p:cNvPr>
          <p:cNvPicPr>
            <a:picLocks noChangeAspect="1"/>
          </p:cNvPicPr>
          <p:nvPr/>
        </p:nvPicPr>
        <p:blipFill>
          <a:blip r:embed="rId2"/>
          <a:stretch>
            <a:fillRect/>
          </a:stretch>
        </p:blipFill>
        <p:spPr>
          <a:xfrm>
            <a:off x="771329" y="1351927"/>
            <a:ext cx="7601341" cy="4667490"/>
          </a:xfrm>
          <a:prstGeom prst="rect">
            <a:avLst/>
          </a:prstGeom>
        </p:spPr>
      </p:pic>
      <p:sp>
        <p:nvSpPr>
          <p:cNvPr id="4" name="Rectangle 3">
            <a:extLst>
              <a:ext uri="{FF2B5EF4-FFF2-40B4-BE49-F238E27FC236}">
                <a16:creationId xmlns:a16="http://schemas.microsoft.com/office/drawing/2014/main" id="{F9B9B6D3-9027-69DC-7A84-1C48AD214208}"/>
              </a:ext>
            </a:extLst>
          </p:cNvPr>
          <p:cNvSpPr/>
          <p:nvPr/>
        </p:nvSpPr>
        <p:spPr>
          <a:xfrm>
            <a:off x="7581015" y="3508744"/>
            <a:ext cx="531628" cy="276447"/>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2441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05503-0307-9322-A332-D12321E0DE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660332-B7AA-A92E-C6C8-4DF942575B18}"/>
              </a:ext>
            </a:extLst>
          </p:cNvPr>
          <p:cNvSpPr>
            <a:spLocks noGrp="1"/>
          </p:cNvSpPr>
          <p:nvPr>
            <p:ph type="title"/>
          </p:nvPr>
        </p:nvSpPr>
        <p:spPr>
          <a:xfrm>
            <a:off x="457199" y="139614"/>
            <a:ext cx="8375073" cy="954348"/>
          </a:xfrm>
        </p:spPr>
        <p:txBody>
          <a:bodyPr/>
          <a:lstStyle/>
          <a:p>
            <a:r>
              <a:rPr lang="en-US" dirty="0"/>
              <a:t>Employment  Services -  Follow Up</a:t>
            </a:r>
            <a:br>
              <a:rPr lang="en-US" dirty="0"/>
            </a:br>
            <a:r>
              <a:rPr lang="en-US" dirty="0"/>
              <a:t>New Employment</a:t>
            </a:r>
          </a:p>
        </p:txBody>
      </p:sp>
      <p:sp>
        <p:nvSpPr>
          <p:cNvPr id="3" name="Slide Number Placeholder 2">
            <a:extLst>
              <a:ext uri="{FF2B5EF4-FFF2-40B4-BE49-F238E27FC236}">
                <a16:creationId xmlns:a16="http://schemas.microsoft.com/office/drawing/2014/main" id="{1857961D-C9B3-3CB9-21CB-EC75FF07E7F0}"/>
              </a:ext>
            </a:extLst>
          </p:cNvPr>
          <p:cNvSpPr>
            <a:spLocks noGrp="1"/>
          </p:cNvSpPr>
          <p:nvPr>
            <p:ph type="sldNum" sz="quarter" idx="4"/>
          </p:nvPr>
        </p:nvSpPr>
        <p:spPr/>
        <p:txBody>
          <a:bodyPr/>
          <a:lstStyle/>
          <a:p>
            <a:fld id="{941BE8DD-6BA1-AD43-8321-0CEB068BCC7D}" type="slidenum">
              <a:rPr lang="en-US" smtClean="0"/>
              <a:pPr/>
              <a:t>17</a:t>
            </a:fld>
            <a:endParaRPr lang="en-US" dirty="0"/>
          </a:p>
        </p:txBody>
      </p:sp>
      <p:pic>
        <p:nvPicPr>
          <p:cNvPr id="7" name="Picture 6">
            <a:extLst>
              <a:ext uri="{FF2B5EF4-FFF2-40B4-BE49-F238E27FC236}">
                <a16:creationId xmlns:a16="http://schemas.microsoft.com/office/drawing/2014/main" id="{4EF0F002-C2BF-2277-853A-CB2E7401D6D1}"/>
              </a:ext>
            </a:extLst>
          </p:cNvPr>
          <p:cNvPicPr>
            <a:picLocks noChangeAspect="1"/>
          </p:cNvPicPr>
          <p:nvPr/>
        </p:nvPicPr>
        <p:blipFill>
          <a:blip r:embed="rId2"/>
          <a:stretch>
            <a:fillRect/>
          </a:stretch>
        </p:blipFill>
        <p:spPr>
          <a:xfrm>
            <a:off x="1485583" y="1270308"/>
            <a:ext cx="6558898" cy="4877129"/>
          </a:xfrm>
          <a:prstGeom prst="rect">
            <a:avLst/>
          </a:prstGeom>
        </p:spPr>
      </p:pic>
      <p:sp>
        <p:nvSpPr>
          <p:cNvPr id="4" name="Rectangle 3">
            <a:extLst>
              <a:ext uri="{FF2B5EF4-FFF2-40B4-BE49-F238E27FC236}">
                <a16:creationId xmlns:a16="http://schemas.microsoft.com/office/drawing/2014/main" id="{AE6D536D-4BE5-BAA6-AC34-27E0BA669B47}"/>
              </a:ext>
            </a:extLst>
          </p:cNvPr>
          <p:cNvSpPr/>
          <p:nvPr/>
        </p:nvSpPr>
        <p:spPr>
          <a:xfrm>
            <a:off x="1828808" y="2594344"/>
            <a:ext cx="5943600" cy="244549"/>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159DDAB-C85F-C6F2-1CC0-E9C07E9F999D}"/>
              </a:ext>
            </a:extLst>
          </p:cNvPr>
          <p:cNvSpPr/>
          <p:nvPr/>
        </p:nvSpPr>
        <p:spPr>
          <a:xfrm>
            <a:off x="1552356" y="2977116"/>
            <a:ext cx="4476307" cy="1041992"/>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960BD7E-FAF2-9E44-6F30-6F31F13A98EE}"/>
              </a:ext>
            </a:extLst>
          </p:cNvPr>
          <p:cNvSpPr/>
          <p:nvPr/>
        </p:nvSpPr>
        <p:spPr>
          <a:xfrm>
            <a:off x="5837282" y="5847907"/>
            <a:ext cx="829339" cy="29953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C940DE6-958D-371C-99C0-45994679DCB0}"/>
              </a:ext>
            </a:extLst>
          </p:cNvPr>
          <p:cNvSpPr txBox="1"/>
          <p:nvPr/>
        </p:nvSpPr>
        <p:spPr>
          <a:xfrm>
            <a:off x="0" y="2158407"/>
            <a:ext cx="1485583" cy="4247317"/>
          </a:xfrm>
          <a:prstGeom prst="rect">
            <a:avLst/>
          </a:prstGeom>
          <a:noFill/>
        </p:spPr>
        <p:txBody>
          <a:bodyPr wrap="square" rtlCol="0">
            <a:spAutoFit/>
          </a:bodyPr>
          <a:lstStyle/>
          <a:p>
            <a:r>
              <a:rPr lang="en-US" dirty="0"/>
              <a:t>Enter the new employment  on </a:t>
            </a:r>
            <a:r>
              <a:rPr lang="en-US" i="1" dirty="0"/>
              <a:t>Employment Services Follow up</a:t>
            </a:r>
          </a:p>
          <a:p>
            <a:endParaRPr lang="en-US" dirty="0"/>
          </a:p>
          <a:p>
            <a:endParaRPr lang="en-US" dirty="0"/>
          </a:p>
          <a:p>
            <a:r>
              <a:rPr lang="en-US" dirty="0"/>
              <a:t>This Updates the </a:t>
            </a:r>
          </a:p>
          <a:p>
            <a:r>
              <a:rPr lang="en-US" i="1" dirty="0"/>
              <a:t>“Employment at Exit”</a:t>
            </a:r>
          </a:p>
          <a:p>
            <a:endParaRPr lang="en-US" dirty="0"/>
          </a:p>
          <a:p>
            <a:endParaRPr lang="en-US" dirty="0"/>
          </a:p>
        </p:txBody>
      </p:sp>
    </p:spTree>
    <p:extLst>
      <p:ext uri="{BB962C8B-B14F-4D97-AF65-F5344CB8AC3E}">
        <p14:creationId xmlns:p14="http://schemas.microsoft.com/office/powerpoint/2010/main" val="679070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05D37-78D0-0F9A-C462-487A9FC5C1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A722A1-BAC6-F493-301E-B77D3C5BF607}"/>
              </a:ext>
            </a:extLst>
          </p:cNvPr>
          <p:cNvSpPr>
            <a:spLocks noGrp="1"/>
          </p:cNvSpPr>
          <p:nvPr>
            <p:ph type="title"/>
          </p:nvPr>
        </p:nvSpPr>
        <p:spPr>
          <a:xfrm>
            <a:off x="457199" y="139614"/>
            <a:ext cx="8375073" cy="954348"/>
          </a:xfrm>
        </p:spPr>
        <p:txBody>
          <a:bodyPr/>
          <a:lstStyle/>
          <a:p>
            <a:r>
              <a:rPr lang="en-US" dirty="0"/>
              <a:t>Employment  Services -  Follow Up</a:t>
            </a:r>
            <a:br>
              <a:rPr lang="en-US" dirty="0"/>
            </a:br>
            <a:r>
              <a:rPr lang="en-US" dirty="0"/>
              <a:t>New Employment</a:t>
            </a:r>
          </a:p>
        </p:txBody>
      </p:sp>
      <p:sp>
        <p:nvSpPr>
          <p:cNvPr id="3" name="Slide Number Placeholder 2">
            <a:extLst>
              <a:ext uri="{FF2B5EF4-FFF2-40B4-BE49-F238E27FC236}">
                <a16:creationId xmlns:a16="http://schemas.microsoft.com/office/drawing/2014/main" id="{8C34F7EB-2161-B8A6-4BEA-A2EE4FE4AC9C}"/>
              </a:ext>
            </a:extLst>
          </p:cNvPr>
          <p:cNvSpPr>
            <a:spLocks noGrp="1"/>
          </p:cNvSpPr>
          <p:nvPr>
            <p:ph type="sldNum" sz="quarter" idx="4"/>
          </p:nvPr>
        </p:nvSpPr>
        <p:spPr/>
        <p:txBody>
          <a:bodyPr/>
          <a:lstStyle/>
          <a:p>
            <a:fld id="{941BE8DD-6BA1-AD43-8321-0CEB068BCC7D}" type="slidenum">
              <a:rPr lang="en-US" smtClean="0"/>
              <a:pPr/>
              <a:t>18</a:t>
            </a:fld>
            <a:endParaRPr lang="en-US" dirty="0"/>
          </a:p>
        </p:txBody>
      </p:sp>
      <p:pic>
        <p:nvPicPr>
          <p:cNvPr id="5" name="Picture 4">
            <a:extLst>
              <a:ext uri="{FF2B5EF4-FFF2-40B4-BE49-F238E27FC236}">
                <a16:creationId xmlns:a16="http://schemas.microsoft.com/office/drawing/2014/main" id="{1B6EEE3D-B67F-F499-1FAC-833FADA4F8C4}"/>
              </a:ext>
            </a:extLst>
          </p:cNvPr>
          <p:cNvPicPr>
            <a:picLocks noChangeAspect="1"/>
          </p:cNvPicPr>
          <p:nvPr/>
        </p:nvPicPr>
        <p:blipFill>
          <a:blip r:embed="rId2"/>
          <a:stretch>
            <a:fillRect/>
          </a:stretch>
        </p:blipFill>
        <p:spPr>
          <a:xfrm>
            <a:off x="901261" y="2534653"/>
            <a:ext cx="7587360" cy="1732547"/>
          </a:xfrm>
          <a:prstGeom prst="rect">
            <a:avLst/>
          </a:prstGeom>
          <a:ln w="38100">
            <a:solidFill>
              <a:srgbClr val="FF0000"/>
            </a:solidFill>
          </a:ln>
        </p:spPr>
      </p:pic>
      <p:sp>
        <p:nvSpPr>
          <p:cNvPr id="4" name="TextBox 3">
            <a:extLst>
              <a:ext uri="{FF2B5EF4-FFF2-40B4-BE49-F238E27FC236}">
                <a16:creationId xmlns:a16="http://schemas.microsoft.com/office/drawing/2014/main" id="{61F7213C-C17C-898F-7952-C4E2B28F00B4}"/>
              </a:ext>
            </a:extLst>
          </p:cNvPr>
          <p:cNvSpPr txBox="1"/>
          <p:nvPr/>
        </p:nvSpPr>
        <p:spPr>
          <a:xfrm>
            <a:off x="1105786" y="4976037"/>
            <a:ext cx="7284680" cy="461665"/>
          </a:xfrm>
          <a:prstGeom prst="rect">
            <a:avLst/>
          </a:prstGeom>
          <a:noFill/>
        </p:spPr>
        <p:txBody>
          <a:bodyPr wrap="square" rtlCol="0">
            <a:spAutoFit/>
          </a:bodyPr>
          <a:lstStyle/>
          <a:p>
            <a:pPr algn="ctr"/>
            <a:r>
              <a:rPr lang="en-US" sz="2400" dirty="0"/>
              <a:t>New Employer information Entered (</a:t>
            </a:r>
            <a:r>
              <a:rPr lang="en-US" sz="2400" i="1" dirty="0"/>
              <a:t>overwrite previous</a:t>
            </a:r>
            <a:r>
              <a:rPr lang="en-US" sz="2400" dirty="0"/>
              <a:t>) </a:t>
            </a:r>
          </a:p>
        </p:txBody>
      </p:sp>
    </p:spTree>
    <p:extLst>
      <p:ext uri="{BB962C8B-B14F-4D97-AF65-F5344CB8AC3E}">
        <p14:creationId xmlns:p14="http://schemas.microsoft.com/office/powerpoint/2010/main" val="3605061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E009A-975D-49C4-2AB3-BCBF691AEC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5EA8AC-F550-0AB4-A6A0-C847ACCD426A}"/>
              </a:ext>
            </a:extLst>
          </p:cNvPr>
          <p:cNvSpPr>
            <a:spLocks noGrp="1"/>
          </p:cNvSpPr>
          <p:nvPr>
            <p:ph type="title"/>
          </p:nvPr>
        </p:nvSpPr>
        <p:spPr>
          <a:xfrm>
            <a:off x="457199" y="139614"/>
            <a:ext cx="8375073" cy="954348"/>
          </a:xfrm>
        </p:spPr>
        <p:txBody>
          <a:bodyPr/>
          <a:lstStyle/>
          <a:p>
            <a:r>
              <a:rPr lang="en-US" dirty="0"/>
              <a:t>Employment  Services -  Follow Up</a:t>
            </a:r>
            <a:br>
              <a:rPr lang="en-US" dirty="0"/>
            </a:br>
            <a:r>
              <a:rPr lang="en-US" dirty="0"/>
              <a:t>New Employment</a:t>
            </a:r>
          </a:p>
        </p:txBody>
      </p:sp>
      <p:sp>
        <p:nvSpPr>
          <p:cNvPr id="3" name="Slide Number Placeholder 2">
            <a:extLst>
              <a:ext uri="{FF2B5EF4-FFF2-40B4-BE49-F238E27FC236}">
                <a16:creationId xmlns:a16="http://schemas.microsoft.com/office/drawing/2014/main" id="{3438166C-067E-F05B-C756-7287790966DE}"/>
              </a:ext>
            </a:extLst>
          </p:cNvPr>
          <p:cNvSpPr>
            <a:spLocks noGrp="1"/>
          </p:cNvSpPr>
          <p:nvPr>
            <p:ph type="sldNum" sz="quarter" idx="4"/>
          </p:nvPr>
        </p:nvSpPr>
        <p:spPr/>
        <p:txBody>
          <a:bodyPr/>
          <a:lstStyle/>
          <a:p>
            <a:fld id="{941BE8DD-6BA1-AD43-8321-0CEB068BCC7D}" type="slidenum">
              <a:rPr lang="en-US" smtClean="0"/>
              <a:pPr/>
              <a:t>19</a:t>
            </a:fld>
            <a:endParaRPr lang="en-US" dirty="0"/>
          </a:p>
        </p:txBody>
      </p:sp>
      <p:pic>
        <p:nvPicPr>
          <p:cNvPr id="5" name="Picture 4">
            <a:extLst>
              <a:ext uri="{FF2B5EF4-FFF2-40B4-BE49-F238E27FC236}">
                <a16:creationId xmlns:a16="http://schemas.microsoft.com/office/drawing/2014/main" id="{C5C85689-98C6-B297-050F-F5722708B825}"/>
              </a:ext>
            </a:extLst>
          </p:cNvPr>
          <p:cNvPicPr>
            <a:picLocks noChangeAspect="1"/>
          </p:cNvPicPr>
          <p:nvPr/>
        </p:nvPicPr>
        <p:blipFill>
          <a:blip r:embed="rId2"/>
          <a:stretch>
            <a:fillRect/>
          </a:stretch>
        </p:blipFill>
        <p:spPr>
          <a:xfrm>
            <a:off x="761804" y="1371310"/>
            <a:ext cx="7620392" cy="4692891"/>
          </a:xfrm>
          <a:prstGeom prst="rect">
            <a:avLst/>
          </a:prstGeom>
        </p:spPr>
      </p:pic>
      <p:cxnSp>
        <p:nvCxnSpPr>
          <p:cNvPr id="6" name="Straight Arrow Connector 5">
            <a:extLst>
              <a:ext uri="{FF2B5EF4-FFF2-40B4-BE49-F238E27FC236}">
                <a16:creationId xmlns:a16="http://schemas.microsoft.com/office/drawing/2014/main" id="{8F036615-03B4-968A-4981-2D76DEEFCBEE}"/>
              </a:ext>
            </a:extLst>
          </p:cNvPr>
          <p:cNvCxnSpPr>
            <a:cxnSpLocks/>
          </p:cNvCxnSpPr>
          <p:nvPr/>
        </p:nvCxnSpPr>
        <p:spPr>
          <a:xfrm>
            <a:off x="159484" y="3354569"/>
            <a:ext cx="818707" cy="0"/>
          </a:xfrm>
          <a:prstGeom prst="straightConnector1">
            <a:avLst/>
          </a:prstGeom>
          <a:ln w="190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2B679521-FD73-21BA-76CE-48E9BA686649}"/>
              </a:ext>
            </a:extLst>
          </p:cNvPr>
          <p:cNvSpPr/>
          <p:nvPr/>
        </p:nvSpPr>
        <p:spPr>
          <a:xfrm>
            <a:off x="946551" y="3262429"/>
            <a:ext cx="6652585" cy="19138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6890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76200"/>
            <a:ext cx="7772400" cy="1143000"/>
          </a:xfrm>
        </p:spPr>
        <p:txBody>
          <a:bodyPr/>
          <a:lstStyle/>
          <a:p>
            <a:pPr eaLnBrk="1" hangingPunct="1"/>
            <a:r>
              <a:rPr lang="en-US" altLang="en-US"/>
              <a:t>Housekeeping</a:t>
            </a:r>
          </a:p>
        </p:txBody>
      </p:sp>
      <p:sp>
        <p:nvSpPr>
          <p:cNvPr id="4099" name="Rectangle 3"/>
          <p:cNvSpPr>
            <a:spLocks noGrp="1" noChangeArrowheads="1"/>
          </p:cNvSpPr>
          <p:nvPr>
            <p:ph type="body" idx="1"/>
          </p:nvPr>
        </p:nvSpPr>
        <p:spPr>
          <a:xfrm>
            <a:off x="838200" y="1714135"/>
            <a:ext cx="7772400" cy="4112510"/>
          </a:xfrm>
        </p:spPr>
        <p:txBody>
          <a:bodyPr>
            <a:normAutofit/>
          </a:bodyPr>
          <a:lstStyle/>
          <a:p>
            <a:pPr eaLnBrk="1" hangingPunct="1">
              <a:lnSpc>
                <a:spcPct val="90000"/>
              </a:lnSpc>
              <a:buFont typeface="Wingdings" panose="05000000000000000000" pitchFamily="2" charset="2"/>
              <a:buChar char="§"/>
            </a:pPr>
            <a:r>
              <a:rPr lang="en-US" altLang="en-US" sz="2900" dirty="0"/>
              <a:t>Class time from 9:00 to 10:00 am</a:t>
            </a:r>
            <a:endParaRPr lang="en-US" altLang="en-US" sz="1800" dirty="0"/>
          </a:p>
          <a:p>
            <a:pPr eaLnBrk="1" hangingPunct="1">
              <a:lnSpc>
                <a:spcPct val="90000"/>
              </a:lnSpc>
              <a:buFont typeface="Wingdings" panose="05000000000000000000" pitchFamily="2" charset="2"/>
              <a:buChar char="§"/>
            </a:pPr>
            <a:r>
              <a:rPr lang="en-US" altLang="en-US" sz="2900" dirty="0"/>
              <a:t>Attendance is recorded / taken</a:t>
            </a:r>
          </a:p>
          <a:p>
            <a:pPr eaLnBrk="1" hangingPunct="1">
              <a:lnSpc>
                <a:spcPct val="90000"/>
              </a:lnSpc>
              <a:buFont typeface="Wingdings" panose="05000000000000000000" pitchFamily="2" charset="2"/>
              <a:buChar char="§"/>
            </a:pPr>
            <a:r>
              <a:rPr lang="en-US" altLang="en-US" sz="2900" dirty="0"/>
              <a:t>Please leave your camera on. </a:t>
            </a:r>
          </a:p>
          <a:p>
            <a:pPr eaLnBrk="1" hangingPunct="1">
              <a:lnSpc>
                <a:spcPct val="90000"/>
              </a:lnSpc>
              <a:buFont typeface="Wingdings" panose="05000000000000000000" pitchFamily="2" charset="2"/>
              <a:buChar char="§"/>
            </a:pPr>
            <a:r>
              <a:rPr lang="en-US" altLang="en-US" sz="2900" dirty="0"/>
              <a:t>Class is not muted, so ask questions</a:t>
            </a:r>
          </a:p>
          <a:p>
            <a:pPr eaLnBrk="1" hangingPunct="1">
              <a:lnSpc>
                <a:spcPct val="90000"/>
              </a:lnSpc>
              <a:buFont typeface="Wingdings" panose="05000000000000000000" pitchFamily="2" charset="2"/>
              <a:buChar char="§"/>
            </a:pPr>
            <a:r>
              <a:rPr lang="en-US" altLang="en-US" sz="2900" dirty="0"/>
              <a:t>Limit noise where you are (</a:t>
            </a:r>
            <a:r>
              <a:rPr lang="en-US" altLang="en-US" sz="2900" i="1" dirty="0"/>
              <a:t>or mute yourself</a:t>
            </a:r>
            <a:r>
              <a:rPr lang="en-US" altLang="en-US" sz="2900" dirty="0"/>
              <a:t>)</a:t>
            </a:r>
          </a:p>
          <a:p>
            <a:pPr>
              <a:buFont typeface="Wingdings" panose="05000000000000000000" pitchFamily="2" charset="2"/>
              <a:buChar char="§"/>
            </a:pPr>
            <a:endParaRPr lang="en-US" altLang="en-US" sz="2900" dirty="0"/>
          </a:p>
          <a:p>
            <a:pPr marL="0" indent="0" eaLnBrk="1" hangingPunct="1">
              <a:lnSpc>
                <a:spcPct val="90000"/>
              </a:lnSpc>
              <a:buNone/>
            </a:pPr>
            <a:endParaRPr lang="en-US" altLang="en-US" sz="2900" dirty="0"/>
          </a:p>
          <a:p>
            <a:pPr marL="0" indent="0" eaLnBrk="1" hangingPunct="1">
              <a:lnSpc>
                <a:spcPct val="90000"/>
              </a:lnSpc>
              <a:buNone/>
            </a:pPr>
            <a:endParaRPr lang="en-US" altLang="en-US" sz="2900" dirty="0"/>
          </a:p>
        </p:txBody>
      </p:sp>
    </p:spTree>
    <p:extLst>
      <p:ext uri="{BB962C8B-B14F-4D97-AF65-F5344CB8AC3E}">
        <p14:creationId xmlns:p14="http://schemas.microsoft.com/office/powerpoint/2010/main" val="144308404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25CC171-F17C-0201-2929-54A759803A3D}"/>
              </a:ext>
            </a:extLst>
          </p:cNvPr>
          <p:cNvSpPr>
            <a:spLocks noGrp="1"/>
          </p:cNvSpPr>
          <p:nvPr>
            <p:ph type="sldNum" sz="quarter" idx="4"/>
          </p:nvPr>
        </p:nvSpPr>
        <p:spPr/>
        <p:txBody>
          <a:bodyPr/>
          <a:lstStyle/>
          <a:p>
            <a:fld id="{941BE8DD-6BA1-AD43-8321-0CEB068BCC7D}" type="slidenum">
              <a:rPr lang="en-US" smtClean="0"/>
              <a:pPr/>
              <a:t>20</a:t>
            </a:fld>
            <a:endParaRPr lang="en-US" dirty="0"/>
          </a:p>
        </p:txBody>
      </p:sp>
      <p:sp>
        <p:nvSpPr>
          <p:cNvPr id="7" name="Title 1">
            <a:extLst>
              <a:ext uri="{FF2B5EF4-FFF2-40B4-BE49-F238E27FC236}">
                <a16:creationId xmlns:a16="http://schemas.microsoft.com/office/drawing/2014/main" id="{DADAD8AA-965E-64E5-725F-2F2C6A31665E}"/>
              </a:ext>
            </a:extLst>
          </p:cNvPr>
          <p:cNvSpPr>
            <a:spLocks noGrp="1"/>
          </p:cNvSpPr>
          <p:nvPr>
            <p:ph type="title"/>
          </p:nvPr>
        </p:nvSpPr>
        <p:spPr>
          <a:xfrm>
            <a:off x="457199" y="139614"/>
            <a:ext cx="8375073" cy="954348"/>
          </a:xfrm>
        </p:spPr>
        <p:txBody>
          <a:bodyPr/>
          <a:lstStyle/>
          <a:p>
            <a:r>
              <a:rPr lang="en-US" dirty="0"/>
              <a:t>Employment  Services -  Follow Up</a:t>
            </a:r>
            <a:br>
              <a:rPr lang="en-US" dirty="0"/>
            </a:br>
            <a:r>
              <a:rPr lang="en-US" dirty="0"/>
              <a:t>New Employment</a:t>
            </a:r>
          </a:p>
        </p:txBody>
      </p:sp>
      <p:pic>
        <p:nvPicPr>
          <p:cNvPr id="9" name="Picture 8">
            <a:extLst>
              <a:ext uri="{FF2B5EF4-FFF2-40B4-BE49-F238E27FC236}">
                <a16:creationId xmlns:a16="http://schemas.microsoft.com/office/drawing/2014/main" id="{E9DF05A4-47A4-A364-4FDD-8E7B13FF3450}"/>
              </a:ext>
            </a:extLst>
          </p:cNvPr>
          <p:cNvPicPr>
            <a:picLocks noChangeAspect="1"/>
          </p:cNvPicPr>
          <p:nvPr/>
        </p:nvPicPr>
        <p:blipFill>
          <a:blip r:embed="rId2"/>
          <a:stretch>
            <a:fillRect/>
          </a:stretch>
        </p:blipFill>
        <p:spPr>
          <a:xfrm>
            <a:off x="1660038" y="1229377"/>
            <a:ext cx="5824404" cy="4287905"/>
          </a:xfrm>
          <a:prstGeom prst="rect">
            <a:avLst/>
          </a:prstGeom>
        </p:spPr>
      </p:pic>
      <p:sp>
        <p:nvSpPr>
          <p:cNvPr id="2" name="TextBox 1">
            <a:extLst>
              <a:ext uri="{FF2B5EF4-FFF2-40B4-BE49-F238E27FC236}">
                <a16:creationId xmlns:a16="http://schemas.microsoft.com/office/drawing/2014/main" id="{8B9E6555-13D4-62B0-010A-1A89EC3DAB95}"/>
              </a:ext>
            </a:extLst>
          </p:cNvPr>
          <p:cNvSpPr txBox="1"/>
          <p:nvPr/>
        </p:nvSpPr>
        <p:spPr>
          <a:xfrm>
            <a:off x="598714" y="5472984"/>
            <a:ext cx="8233558" cy="830997"/>
          </a:xfrm>
          <a:prstGeom prst="rect">
            <a:avLst/>
          </a:prstGeom>
          <a:noFill/>
        </p:spPr>
        <p:txBody>
          <a:bodyPr wrap="square" rtlCol="0">
            <a:spAutoFit/>
          </a:bodyPr>
          <a:lstStyle/>
          <a:p>
            <a:pPr algn="ctr"/>
            <a:r>
              <a:rPr lang="en-US" sz="2400" dirty="0"/>
              <a:t>New Employer information is retained and displayed every time you enter Employment Follow Up</a:t>
            </a:r>
          </a:p>
        </p:txBody>
      </p:sp>
      <p:sp>
        <p:nvSpPr>
          <p:cNvPr id="4" name="Rectangle 3">
            <a:extLst>
              <a:ext uri="{FF2B5EF4-FFF2-40B4-BE49-F238E27FC236}">
                <a16:creationId xmlns:a16="http://schemas.microsoft.com/office/drawing/2014/main" id="{CAC7EFEE-28E4-8A09-B207-E48D5E7B9B53}"/>
              </a:ext>
            </a:extLst>
          </p:cNvPr>
          <p:cNvSpPr/>
          <p:nvPr/>
        </p:nvSpPr>
        <p:spPr>
          <a:xfrm>
            <a:off x="1828800" y="2775098"/>
            <a:ext cx="2147777" cy="43593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D2D2B6ED-A678-5B0C-7186-A260E38FD85D}"/>
              </a:ext>
            </a:extLst>
          </p:cNvPr>
          <p:cNvSpPr/>
          <p:nvPr/>
        </p:nvSpPr>
        <p:spPr>
          <a:xfrm>
            <a:off x="2636874" y="2445488"/>
            <a:ext cx="1807535" cy="21067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594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7A96D-8433-2323-498F-F0907902B18E}"/>
              </a:ext>
            </a:extLst>
          </p:cNvPr>
          <p:cNvSpPr>
            <a:spLocks noGrp="1"/>
          </p:cNvSpPr>
          <p:nvPr>
            <p:ph type="title"/>
          </p:nvPr>
        </p:nvSpPr>
        <p:spPr/>
        <p:txBody>
          <a:bodyPr/>
          <a:lstStyle/>
          <a:p>
            <a:r>
              <a:rPr lang="en-US" dirty="0"/>
              <a:t>General Services -   Follow Up</a:t>
            </a:r>
          </a:p>
        </p:txBody>
      </p:sp>
      <p:sp>
        <p:nvSpPr>
          <p:cNvPr id="3" name="Slide Number Placeholder 2">
            <a:extLst>
              <a:ext uri="{FF2B5EF4-FFF2-40B4-BE49-F238E27FC236}">
                <a16:creationId xmlns:a16="http://schemas.microsoft.com/office/drawing/2014/main" id="{672C6C51-B06D-F0F0-D320-39A872A377A9}"/>
              </a:ext>
            </a:extLst>
          </p:cNvPr>
          <p:cNvSpPr>
            <a:spLocks noGrp="1"/>
          </p:cNvSpPr>
          <p:nvPr>
            <p:ph type="sldNum" sz="quarter" idx="4"/>
          </p:nvPr>
        </p:nvSpPr>
        <p:spPr/>
        <p:txBody>
          <a:bodyPr/>
          <a:lstStyle/>
          <a:p>
            <a:fld id="{941BE8DD-6BA1-AD43-8321-0CEB068BCC7D}" type="slidenum">
              <a:rPr lang="en-US" smtClean="0"/>
              <a:pPr/>
              <a:t>21</a:t>
            </a:fld>
            <a:endParaRPr lang="en-US" dirty="0"/>
          </a:p>
        </p:txBody>
      </p:sp>
      <p:pic>
        <p:nvPicPr>
          <p:cNvPr id="6" name="Picture 5">
            <a:extLst>
              <a:ext uri="{FF2B5EF4-FFF2-40B4-BE49-F238E27FC236}">
                <a16:creationId xmlns:a16="http://schemas.microsoft.com/office/drawing/2014/main" id="{578A793F-F3F2-29CF-6BEB-AFA5CF05CB44}"/>
              </a:ext>
            </a:extLst>
          </p:cNvPr>
          <p:cNvPicPr>
            <a:picLocks noChangeAspect="1"/>
          </p:cNvPicPr>
          <p:nvPr/>
        </p:nvPicPr>
        <p:blipFill>
          <a:blip r:embed="rId2"/>
          <a:stretch>
            <a:fillRect/>
          </a:stretch>
        </p:blipFill>
        <p:spPr>
          <a:xfrm>
            <a:off x="771329" y="1395150"/>
            <a:ext cx="7601341" cy="4711942"/>
          </a:xfrm>
          <a:prstGeom prst="rect">
            <a:avLst/>
          </a:prstGeom>
        </p:spPr>
      </p:pic>
    </p:spTree>
    <p:extLst>
      <p:ext uri="{BB962C8B-B14F-4D97-AF65-F5344CB8AC3E}">
        <p14:creationId xmlns:p14="http://schemas.microsoft.com/office/powerpoint/2010/main" val="1489169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91A9E-CA84-A176-B518-A88BB032B552}"/>
              </a:ext>
            </a:extLst>
          </p:cNvPr>
          <p:cNvSpPr>
            <a:spLocks noGrp="1"/>
          </p:cNvSpPr>
          <p:nvPr>
            <p:ph type="title"/>
          </p:nvPr>
        </p:nvSpPr>
        <p:spPr/>
        <p:txBody>
          <a:bodyPr/>
          <a:lstStyle/>
          <a:p>
            <a:r>
              <a:rPr lang="en-US" dirty="0"/>
              <a:t>General Services -   Follow Up</a:t>
            </a:r>
          </a:p>
        </p:txBody>
      </p:sp>
      <p:sp>
        <p:nvSpPr>
          <p:cNvPr id="3" name="Slide Number Placeholder 2">
            <a:extLst>
              <a:ext uri="{FF2B5EF4-FFF2-40B4-BE49-F238E27FC236}">
                <a16:creationId xmlns:a16="http://schemas.microsoft.com/office/drawing/2014/main" id="{EB6FA62E-73F8-BF32-86C8-B3DA161BCA0A}"/>
              </a:ext>
            </a:extLst>
          </p:cNvPr>
          <p:cNvSpPr>
            <a:spLocks noGrp="1"/>
          </p:cNvSpPr>
          <p:nvPr>
            <p:ph type="sldNum" sz="quarter" idx="4"/>
          </p:nvPr>
        </p:nvSpPr>
        <p:spPr/>
        <p:txBody>
          <a:bodyPr/>
          <a:lstStyle/>
          <a:p>
            <a:fld id="{941BE8DD-6BA1-AD43-8321-0CEB068BCC7D}" type="slidenum">
              <a:rPr lang="en-US" smtClean="0"/>
              <a:pPr/>
              <a:t>22</a:t>
            </a:fld>
            <a:endParaRPr lang="en-US" dirty="0"/>
          </a:p>
        </p:txBody>
      </p:sp>
      <p:pic>
        <p:nvPicPr>
          <p:cNvPr id="6" name="Picture 5">
            <a:extLst>
              <a:ext uri="{FF2B5EF4-FFF2-40B4-BE49-F238E27FC236}">
                <a16:creationId xmlns:a16="http://schemas.microsoft.com/office/drawing/2014/main" id="{2C272DF0-DCA0-A2E7-096B-C9BC87889BAC}"/>
              </a:ext>
            </a:extLst>
          </p:cNvPr>
          <p:cNvPicPr>
            <a:picLocks noChangeAspect="1"/>
          </p:cNvPicPr>
          <p:nvPr/>
        </p:nvPicPr>
        <p:blipFill>
          <a:blip r:embed="rId2"/>
          <a:stretch>
            <a:fillRect/>
          </a:stretch>
        </p:blipFill>
        <p:spPr>
          <a:xfrm>
            <a:off x="777680" y="1428962"/>
            <a:ext cx="7588640" cy="4673840"/>
          </a:xfrm>
          <a:prstGeom prst="rect">
            <a:avLst/>
          </a:prstGeom>
        </p:spPr>
      </p:pic>
      <p:sp>
        <p:nvSpPr>
          <p:cNvPr id="4" name="Rectangle 3">
            <a:extLst>
              <a:ext uri="{FF2B5EF4-FFF2-40B4-BE49-F238E27FC236}">
                <a16:creationId xmlns:a16="http://schemas.microsoft.com/office/drawing/2014/main" id="{5083F96B-5D21-1FCC-0A95-C6F64187DFEC}"/>
              </a:ext>
            </a:extLst>
          </p:cNvPr>
          <p:cNvSpPr/>
          <p:nvPr/>
        </p:nvSpPr>
        <p:spPr>
          <a:xfrm>
            <a:off x="946298" y="2275367"/>
            <a:ext cx="489097" cy="255182"/>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A879BBE-8B4C-C98C-5AA0-A199F3DE05DE}"/>
              </a:ext>
            </a:extLst>
          </p:cNvPr>
          <p:cNvSpPr/>
          <p:nvPr/>
        </p:nvSpPr>
        <p:spPr>
          <a:xfrm>
            <a:off x="7616487" y="2704225"/>
            <a:ext cx="489097" cy="255182"/>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9610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7745F5-1024-E624-8D68-77E3D670FE1C}"/>
              </a:ext>
            </a:extLst>
          </p:cNvPr>
          <p:cNvSpPr>
            <a:spLocks noGrp="1"/>
          </p:cNvSpPr>
          <p:nvPr>
            <p:ph type="sldNum" sz="quarter" idx="4"/>
          </p:nvPr>
        </p:nvSpPr>
        <p:spPr/>
        <p:txBody>
          <a:bodyPr/>
          <a:lstStyle/>
          <a:p>
            <a:fld id="{941BE8DD-6BA1-AD43-8321-0CEB068BCC7D}" type="slidenum">
              <a:rPr lang="en-US" smtClean="0"/>
              <a:pPr/>
              <a:t>23</a:t>
            </a:fld>
            <a:endParaRPr lang="en-US" dirty="0"/>
          </a:p>
        </p:txBody>
      </p:sp>
      <p:sp>
        <p:nvSpPr>
          <p:cNvPr id="5" name="Title 1">
            <a:extLst>
              <a:ext uri="{FF2B5EF4-FFF2-40B4-BE49-F238E27FC236}">
                <a16:creationId xmlns:a16="http://schemas.microsoft.com/office/drawing/2014/main" id="{0F7FB15F-8CC2-15B3-4CC9-A82082904D8D}"/>
              </a:ext>
            </a:extLst>
          </p:cNvPr>
          <p:cNvSpPr>
            <a:spLocks noGrp="1"/>
          </p:cNvSpPr>
          <p:nvPr>
            <p:ph type="title"/>
          </p:nvPr>
        </p:nvSpPr>
        <p:spPr>
          <a:xfrm>
            <a:off x="457200" y="139614"/>
            <a:ext cx="7131050" cy="954348"/>
          </a:xfrm>
        </p:spPr>
        <p:txBody>
          <a:bodyPr/>
          <a:lstStyle/>
          <a:p>
            <a:r>
              <a:rPr lang="en-US" dirty="0"/>
              <a:t>General Services -   Follow Up</a:t>
            </a:r>
          </a:p>
        </p:txBody>
      </p:sp>
      <p:pic>
        <p:nvPicPr>
          <p:cNvPr id="11" name="Picture 10">
            <a:extLst>
              <a:ext uri="{FF2B5EF4-FFF2-40B4-BE49-F238E27FC236}">
                <a16:creationId xmlns:a16="http://schemas.microsoft.com/office/drawing/2014/main" id="{CBEF1301-FBD6-C1DA-8339-BEAAAA3101D7}"/>
              </a:ext>
            </a:extLst>
          </p:cNvPr>
          <p:cNvPicPr>
            <a:picLocks noChangeAspect="1"/>
          </p:cNvPicPr>
          <p:nvPr/>
        </p:nvPicPr>
        <p:blipFill>
          <a:blip r:embed="rId2"/>
          <a:stretch>
            <a:fillRect/>
          </a:stretch>
        </p:blipFill>
        <p:spPr>
          <a:xfrm>
            <a:off x="987241" y="1864500"/>
            <a:ext cx="7169518" cy="3606985"/>
          </a:xfrm>
          <a:prstGeom prst="rect">
            <a:avLst/>
          </a:prstGeom>
        </p:spPr>
      </p:pic>
      <p:sp>
        <p:nvSpPr>
          <p:cNvPr id="2" name="Rectangle 1">
            <a:extLst>
              <a:ext uri="{FF2B5EF4-FFF2-40B4-BE49-F238E27FC236}">
                <a16:creationId xmlns:a16="http://schemas.microsoft.com/office/drawing/2014/main" id="{260F7E65-134B-E8E5-48A5-E7AB34F26102}"/>
              </a:ext>
            </a:extLst>
          </p:cNvPr>
          <p:cNvSpPr/>
          <p:nvPr/>
        </p:nvSpPr>
        <p:spPr>
          <a:xfrm>
            <a:off x="2041453" y="4199858"/>
            <a:ext cx="1701208" cy="170123"/>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4789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312641-6604-9AC2-E0FE-0E9CE4618A81}"/>
              </a:ext>
            </a:extLst>
          </p:cNvPr>
          <p:cNvSpPr>
            <a:spLocks noGrp="1"/>
          </p:cNvSpPr>
          <p:nvPr>
            <p:ph type="sldNum" sz="quarter" idx="4"/>
          </p:nvPr>
        </p:nvSpPr>
        <p:spPr/>
        <p:txBody>
          <a:bodyPr/>
          <a:lstStyle/>
          <a:p>
            <a:fld id="{941BE8DD-6BA1-AD43-8321-0CEB068BCC7D}" type="slidenum">
              <a:rPr lang="en-US" smtClean="0"/>
              <a:pPr/>
              <a:t>24</a:t>
            </a:fld>
            <a:endParaRPr lang="en-US" dirty="0"/>
          </a:p>
        </p:txBody>
      </p:sp>
      <p:sp>
        <p:nvSpPr>
          <p:cNvPr id="5" name="Title 1">
            <a:extLst>
              <a:ext uri="{FF2B5EF4-FFF2-40B4-BE49-F238E27FC236}">
                <a16:creationId xmlns:a16="http://schemas.microsoft.com/office/drawing/2014/main" id="{9EC9164C-8CFE-72AB-D5AF-EB9D4361AB4C}"/>
              </a:ext>
            </a:extLst>
          </p:cNvPr>
          <p:cNvSpPr>
            <a:spLocks noGrp="1"/>
          </p:cNvSpPr>
          <p:nvPr>
            <p:ph type="title"/>
          </p:nvPr>
        </p:nvSpPr>
        <p:spPr>
          <a:xfrm>
            <a:off x="457200" y="139614"/>
            <a:ext cx="7131050" cy="954348"/>
          </a:xfrm>
        </p:spPr>
        <p:txBody>
          <a:bodyPr/>
          <a:lstStyle/>
          <a:p>
            <a:r>
              <a:rPr lang="en-US" dirty="0"/>
              <a:t>General Services -   Follow Up</a:t>
            </a:r>
          </a:p>
        </p:txBody>
      </p:sp>
      <p:pic>
        <p:nvPicPr>
          <p:cNvPr id="7" name="Picture 6">
            <a:extLst>
              <a:ext uri="{FF2B5EF4-FFF2-40B4-BE49-F238E27FC236}">
                <a16:creationId xmlns:a16="http://schemas.microsoft.com/office/drawing/2014/main" id="{E10290BF-78A2-90D5-24D2-1C0D797855DC}"/>
              </a:ext>
            </a:extLst>
          </p:cNvPr>
          <p:cNvPicPr>
            <a:picLocks noChangeAspect="1"/>
          </p:cNvPicPr>
          <p:nvPr/>
        </p:nvPicPr>
        <p:blipFill>
          <a:blip r:embed="rId2"/>
          <a:stretch>
            <a:fillRect/>
          </a:stretch>
        </p:blipFill>
        <p:spPr>
          <a:xfrm>
            <a:off x="996766" y="2054139"/>
            <a:ext cx="7150467" cy="3435527"/>
          </a:xfrm>
          <a:prstGeom prst="rect">
            <a:avLst/>
          </a:prstGeom>
        </p:spPr>
      </p:pic>
      <p:sp>
        <p:nvSpPr>
          <p:cNvPr id="2" name="Rectangle 1">
            <a:extLst>
              <a:ext uri="{FF2B5EF4-FFF2-40B4-BE49-F238E27FC236}">
                <a16:creationId xmlns:a16="http://schemas.microsoft.com/office/drawing/2014/main" id="{0B546D9E-2667-EDFA-1CD1-25F5B077B925}"/>
              </a:ext>
            </a:extLst>
          </p:cNvPr>
          <p:cNvSpPr/>
          <p:nvPr/>
        </p:nvSpPr>
        <p:spPr>
          <a:xfrm>
            <a:off x="4678326" y="3612412"/>
            <a:ext cx="3327990" cy="1877254"/>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6D7B980-EC8F-1D80-0FE1-EDFFDE1826D6}"/>
              </a:ext>
            </a:extLst>
          </p:cNvPr>
          <p:cNvSpPr/>
          <p:nvPr/>
        </p:nvSpPr>
        <p:spPr>
          <a:xfrm>
            <a:off x="2009554" y="3612412"/>
            <a:ext cx="1839432" cy="19138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29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72A7A-51C1-060A-1DB9-80548E146E1D}"/>
              </a:ext>
            </a:extLst>
          </p:cNvPr>
          <p:cNvSpPr>
            <a:spLocks noGrp="1"/>
          </p:cNvSpPr>
          <p:nvPr>
            <p:ph type="title"/>
          </p:nvPr>
        </p:nvSpPr>
        <p:spPr/>
        <p:txBody>
          <a:bodyPr/>
          <a:lstStyle/>
          <a:p>
            <a:r>
              <a:rPr lang="en-US" dirty="0"/>
              <a:t>General Services -   Follow Up</a:t>
            </a:r>
          </a:p>
        </p:txBody>
      </p:sp>
      <p:sp>
        <p:nvSpPr>
          <p:cNvPr id="3" name="Slide Number Placeholder 2">
            <a:extLst>
              <a:ext uri="{FF2B5EF4-FFF2-40B4-BE49-F238E27FC236}">
                <a16:creationId xmlns:a16="http://schemas.microsoft.com/office/drawing/2014/main" id="{DF7F5B09-0D6F-87DA-ADBA-F255CABF9780}"/>
              </a:ext>
            </a:extLst>
          </p:cNvPr>
          <p:cNvSpPr>
            <a:spLocks noGrp="1"/>
          </p:cNvSpPr>
          <p:nvPr>
            <p:ph type="sldNum" sz="quarter" idx="4"/>
          </p:nvPr>
        </p:nvSpPr>
        <p:spPr/>
        <p:txBody>
          <a:bodyPr/>
          <a:lstStyle/>
          <a:p>
            <a:fld id="{941BE8DD-6BA1-AD43-8321-0CEB068BCC7D}" type="slidenum">
              <a:rPr lang="en-US" smtClean="0"/>
              <a:pPr/>
              <a:t>25</a:t>
            </a:fld>
            <a:endParaRPr lang="en-US" dirty="0"/>
          </a:p>
        </p:txBody>
      </p:sp>
      <p:pic>
        <p:nvPicPr>
          <p:cNvPr id="6" name="Picture 5">
            <a:extLst>
              <a:ext uri="{FF2B5EF4-FFF2-40B4-BE49-F238E27FC236}">
                <a16:creationId xmlns:a16="http://schemas.microsoft.com/office/drawing/2014/main" id="{63C12893-3769-446A-963B-FDF7C149D92F}"/>
              </a:ext>
            </a:extLst>
          </p:cNvPr>
          <p:cNvPicPr>
            <a:picLocks noChangeAspect="1"/>
          </p:cNvPicPr>
          <p:nvPr/>
        </p:nvPicPr>
        <p:blipFill>
          <a:blip r:embed="rId2"/>
          <a:stretch>
            <a:fillRect/>
          </a:stretch>
        </p:blipFill>
        <p:spPr>
          <a:xfrm>
            <a:off x="771329" y="1423726"/>
            <a:ext cx="7601341" cy="4654789"/>
          </a:xfrm>
          <a:prstGeom prst="rect">
            <a:avLst/>
          </a:prstGeom>
        </p:spPr>
      </p:pic>
      <p:sp>
        <p:nvSpPr>
          <p:cNvPr id="4" name="Rectangle 3">
            <a:extLst>
              <a:ext uri="{FF2B5EF4-FFF2-40B4-BE49-F238E27FC236}">
                <a16:creationId xmlns:a16="http://schemas.microsoft.com/office/drawing/2014/main" id="{1CC113E8-9306-562A-081E-1F8C617033E7}"/>
              </a:ext>
            </a:extLst>
          </p:cNvPr>
          <p:cNvSpPr/>
          <p:nvPr/>
        </p:nvSpPr>
        <p:spPr>
          <a:xfrm>
            <a:off x="988830" y="2955865"/>
            <a:ext cx="5624623" cy="180742"/>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182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25CF2-59BA-11FE-19D4-888876DA7719}"/>
              </a:ext>
            </a:extLst>
          </p:cNvPr>
          <p:cNvSpPr>
            <a:spLocks noGrp="1"/>
          </p:cNvSpPr>
          <p:nvPr>
            <p:ph type="title"/>
          </p:nvPr>
        </p:nvSpPr>
        <p:spPr/>
        <p:txBody>
          <a:bodyPr/>
          <a:lstStyle/>
          <a:p>
            <a:r>
              <a:rPr lang="en-US" dirty="0"/>
              <a:t>General Services -   Follow Up</a:t>
            </a:r>
          </a:p>
        </p:txBody>
      </p:sp>
      <p:sp>
        <p:nvSpPr>
          <p:cNvPr id="3" name="Slide Number Placeholder 2">
            <a:extLst>
              <a:ext uri="{FF2B5EF4-FFF2-40B4-BE49-F238E27FC236}">
                <a16:creationId xmlns:a16="http://schemas.microsoft.com/office/drawing/2014/main" id="{6742B723-677B-51B5-DBC6-C7C0138C2D00}"/>
              </a:ext>
            </a:extLst>
          </p:cNvPr>
          <p:cNvSpPr>
            <a:spLocks noGrp="1"/>
          </p:cNvSpPr>
          <p:nvPr>
            <p:ph type="sldNum" sz="quarter" idx="4"/>
          </p:nvPr>
        </p:nvSpPr>
        <p:spPr/>
        <p:txBody>
          <a:bodyPr/>
          <a:lstStyle/>
          <a:p>
            <a:fld id="{941BE8DD-6BA1-AD43-8321-0CEB068BCC7D}" type="slidenum">
              <a:rPr lang="en-US" smtClean="0"/>
              <a:pPr/>
              <a:t>26</a:t>
            </a:fld>
            <a:endParaRPr lang="en-US" dirty="0"/>
          </a:p>
        </p:txBody>
      </p:sp>
      <p:pic>
        <p:nvPicPr>
          <p:cNvPr id="8" name="Picture 7">
            <a:extLst>
              <a:ext uri="{FF2B5EF4-FFF2-40B4-BE49-F238E27FC236}">
                <a16:creationId xmlns:a16="http://schemas.microsoft.com/office/drawing/2014/main" id="{D951EB2D-A758-3D26-EC7E-4AD4F3CAEB7B}"/>
              </a:ext>
            </a:extLst>
          </p:cNvPr>
          <p:cNvPicPr>
            <a:picLocks noChangeAspect="1"/>
          </p:cNvPicPr>
          <p:nvPr/>
        </p:nvPicPr>
        <p:blipFill>
          <a:blip r:embed="rId2"/>
          <a:stretch>
            <a:fillRect/>
          </a:stretch>
        </p:blipFill>
        <p:spPr>
          <a:xfrm>
            <a:off x="787205" y="1370906"/>
            <a:ext cx="7569589" cy="4635738"/>
          </a:xfrm>
          <a:prstGeom prst="rect">
            <a:avLst/>
          </a:prstGeom>
        </p:spPr>
      </p:pic>
      <p:sp>
        <p:nvSpPr>
          <p:cNvPr id="4" name="Rectangle 3">
            <a:extLst>
              <a:ext uri="{FF2B5EF4-FFF2-40B4-BE49-F238E27FC236}">
                <a16:creationId xmlns:a16="http://schemas.microsoft.com/office/drawing/2014/main" id="{93435C65-20E9-2EF6-BF93-E857EC28F4B3}"/>
              </a:ext>
            </a:extLst>
          </p:cNvPr>
          <p:cNvSpPr/>
          <p:nvPr/>
        </p:nvSpPr>
        <p:spPr>
          <a:xfrm>
            <a:off x="988830" y="2892067"/>
            <a:ext cx="5624623" cy="180742"/>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5406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BE259-D7F1-1F31-C082-C583B91CA159}"/>
              </a:ext>
            </a:extLst>
          </p:cNvPr>
          <p:cNvSpPr>
            <a:spLocks noGrp="1"/>
          </p:cNvSpPr>
          <p:nvPr>
            <p:ph type="title"/>
          </p:nvPr>
        </p:nvSpPr>
        <p:spPr/>
        <p:txBody>
          <a:bodyPr/>
          <a:lstStyle/>
          <a:p>
            <a:r>
              <a:rPr lang="en-US" dirty="0"/>
              <a:t>After Exit – Follow Up </a:t>
            </a:r>
          </a:p>
        </p:txBody>
      </p:sp>
      <p:sp>
        <p:nvSpPr>
          <p:cNvPr id="3" name="Slide Number Placeholder 2">
            <a:extLst>
              <a:ext uri="{FF2B5EF4-FFF2-40B4-BE49-F238E27FC236}">
                <a16:creationId xmlns:a16="http://schemas.microsoft.com/office/drawing/2014/main" id="{2478F15A-995E-833B-3A76-9EAE22F902FA}"/>
              </a:ext>
            </a:extLst>
          </p:cNvPr>
          <p:cNvSpPr>
            <a:spLocks noGrp="1"/>
          </p:cNvSpPr>
          <p:nvPr>
            <p:ph type="sldNum" sz="quarter" idx="4"/>
          </p:nvPr>
        </p:nvSpPr>
        <p:spPr/>
        <p:txBody>
          <a:bodyPr/>
          <a:lstStyle/>
          <a:p>
            <a:fld id="{941BE8DD-6BA1-AD43-8321-0CEB068BCC7D}" type="slidenum">
              <a:rPr lang="en-US" smtClean="0"/>
              <a:pPr/>
              <a:t>27</a:t>
            </a:fld>
            <a:endParaRPr lang="en-US" dirty="0"/>
          </a:p>
        </p:txBody>
      </p:sp>
    </p:spTree>
    <p:extLst>
      <p:ext uri="{BB962C8B-B14F-4D97-AF65-F5344CB8AC3E}">
        <p14:creationId xmlns:p14="http://schemas.microsoft.com/office/powerpoint/2010/main" val="931204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F1DC6-1A90-27B8-061B-478F8DB4EE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19C561-E9F5-F618-DA18-14DD997AA786}"/>
              </a:ext>
            </a:extLst>
          </p:cNvPr>
          <p:cNvSpPr>
            <a:spLocks noGrp="1"/>
          </p:cNvSpPr>
          <p:nvPr>
            <p:ph type="title"/>
          </p:nvPr>
        </p:nvSpPr>
        <p:spPr/>
        <p:txBody>
          <a:bodyPr/>
          <a:lstStyle/>
          <a:p>
            <a:r>
              <a:rPr lang="en-US" dirty="0"/>
              <a:t>After Exit – Follow Up</a:t>
            </a:r>
          </a:p>
        </p:txBody>
      </p:sp>
      <p:sp>
        <p:nvSpPr>
          <p:cNvPr id="3" name="Slide Number Placeholder 2">
            <a:extLst>
              <a:ext uri="{FF2B5EF4-FFF2-40B4-BE49-F238E27FC236}">
                <a16:creationId xmlns:a16="http://schemas.microsoft.com/office/drawing/2014/main" id="{3D5C3236-6C18-AB4C-983F-2A9EF9976838}"/>
              </a:ext>
            </a:extLst>
          </p:cNvPr>
          <p:cNvSpPr>
            <a:spLocks noGrp="1"/>
          </p:cNvSpPr>
          <p:nvPr>
            <p:ph type="sldNum" sz="quarter" idx="4"/>
          </p:nvPr>
        </p:nvSpPr>
        <p:spPr/>
        <p:txBody>
          <a:bodyPr/>
          <a:lstStyle/>
          <a:p>
            <a:fld id="{941BE8DD-6BA1-AD43-8321-0CEB068BCC7D}" type="slidenum">
              <a:rPr lang="en-US" smtClean="0"/>
              <a:pPr/>
              <a:t>28</a:t>
            </a:fld>
            <a:endParaRPr lang="en-US" dirty="0"/>
          </a:p>
        </p:txBody>
      </p:sp>
      <p:pic>
        <p:nvPicPr>
          <p:cNvPr id="6" name="Picture 5">
            <a:extLst>
              <a:ext uri="{FF2B5EF4-FFF2-40B4-BE49-F238E27FC236}">
                <a16:creationId xmlns:a16="http://schemas.microsoft.com/office/drawing/2014/main" id="{21415890-81BD-3A3E-F391-092C4C4BED41}"/>
              </a:ext>
            </a:extLst>
          </p:cNvPr>
          <p:cNvPicPr>
            <a:picLocks noChangeAspect="1"/>
          </p:cNvPicPr>
          <p:nvPr/>
        </p:nvPicPr>
        <p:blipFill>
          <a:blip r:embed="rId2"/>
          <a:stretch>
            <a:fillRect/>
          </a:stretch>
        </p:blipFill>
        <p:spPr>
          <a:xfrm>
            <a:off x="115213" y="1301041"/>
            <a:ext cx="4339829" cy="1525271"/>
          </a:xfrm>
          <a:prstGeom prst="rect">
            <a:avLst/>
          </a:prstGeom>
        </p:spPr>
      </p:pic>
      <p:pic>
        <p:nvPicPr>
          <p:cNvPr id="8" name="Picture 7">
            <a:extLst>
              <a:ext uri="{FF2B5EF4-FFF2-40B4-BE49-F238E27FC236}">
                <a16:creationId xmlns:a16="http://schemas.microsoft.com/office/drawing/2014/main" id="{4B0D7906-8397-F893-F755-AA8FB7403606}"/>
              </a:ext>
            </a:extLst>
          </p:cNvPr>
          <p:cNvPicPr>
            <a:picLocks noChangeAspect="1"/>
          </p:cNvPicPr>
          <p:nvPr/>
        </p:nvPicPr>
        <p:blipFill>
          <a:blip r:embed="rId3"/>
          <a:stretch>
            <a:fillRect/>
          </a:stretch>
        </p:blipFill>
        <p:spPr>
          <a:xfrm>
            <a:off x="115213" y="3002232"/>
            <a:ext cx="4339829" cy="1527296"/>
          </a:xfrm>
          <a:prstGeom prst="rect">
            <a:avLst/>
          </a:prstGeom>
        </p:spPr>
      </p:pic>
      <p:pic>
        <p:nvPicPr>
          <p:cNvPr id="10" name="Picture 9">
            <a:extLst>
              <a:ext uri="{FF2B5EF4-FFF2-40B4-BE49-F238E27FC236}">
                <a16:creationId xmlns:a16="http://schemas.microsoft.com/office/drawing/2014/main" id="{451D5DD3-18D4-5768-126A-71AC195F46B1}"/>
              </a:ext>
            </a:extLst>
          </p:cNvPr>
          <p:cNvPicPr>
            <a:picLocks noChangeAspect="1"/>
          </p:cNvPicPr>
          <p:nvPr/>
        </p:nvPicPr>
        <p:blipFill>
          <a:blip r:embed="rId4"/>
          <a:stretch>
            <a:fillRect/>
          </a:stretch>
        </p:blipFill>
        <p:spPr>
          <a:xfrm>
            <a:off x="4588105" y="1319395"/>
            <a:ext cx="4351341" cy="1525271"/>
          </a:xfrm>
          <a:prstGeom prst="rect">
            <a:avLst/>
          </a:prstGeom>
        </p:spPr>
      </p:pic>
      <p:pic>
        <p:nvPicPr>
          <p:cNvPr id="12" name="Picture 11">
            <a:extLst>
              <a:ext uri="{FF2B5EF4-FFF2-40B4-BE49-F238E27FC236}">
                <a16:creationId xmlns:a16="http://schemas.microsoft.com/office/drawing/2014/main" id="{F2E5D0C9-6E5A-CACA-165B-85D2C1FDFCDD}"/>
              </a:ext>
            </a:extLst>
          </p:cNvPr>
          <p:cNvPicPr>
            <a:picLocks noChangeAspect="1"/>
          </p:cNvPicPr>
          <p:nvPr/>
        </p:nvPicPr>
        <p:blipFill>
          <a:blip r:embed="rId5"/>
          <a:stretch>
            <a:fillRect/>
          </a:stretch>
        </p:blipFill>
        <p:spPr>
          <a:xfrm>
            <a:off x="4614529" y="3006674"/>
            <a:ext cx="4324917" cy="1520030"/>
          </a:xfrm>
          <a:prstGeom prst="rect">
            <a:avLst/>
          </a:prstGeom>
        </p:spPr>
      </p:pic>
      <p:sp>
        <p:nvSpPr>
          <p:cNvPr id="13" name="TextBox 12">
            <a:extLst>
              <a:ext uri="{FF2B5EF4-FFF2-40B4-BE49-F238E27FC236}">
                <a16:creationId xmlns:a16="http://schemas.microsoft.com/office/drawing/2014/main" id="{E74FC612-173F-51BA-B61F-3CBF7B2E2902}"/>
              </a:ext>
            </a:extLst>
          </p:cNvPr>
          <p:cNvSpPr txBox="1"/>
          <p:nvPr/>
        </p:nvSpPr>
        <p:spPr>
          <a:xfrm>
            <a:off x="542260" y="5071726"/>
            <a:ext cx="8144539" cy="923330"/>
          </a:xfrm>
          <a:prstGeom prst="rect">
            <a:avLst/>
          </a:prstGeom>
          <a:noFill/>
        </p:spPr>
        <p:txBody>
          <a:bodyPr wrap="square" rtlCol="0">
            <a:spAutoFit/>
          </a:bodyPr>
          <a:lstStyle/>
          <a:p>
            <a:pPr algn="ctr"/>
            <a:r>
              <a:rPr lang="en-US" dirty="0"/>
              <a:t>Every   </a:t>
            </a:r>
            <a:r>
              <a:rPr lang="en-US" b="1" dirty="0"/>
              <a:t>General Service - Category   </a:t>
            </a:r>
            <a:r>
              <a:rPr lang="en-US" dirty="0"/>
              <a:t>has an    </a:t>
            </a:r>
            <a:r>
              <a:rPr lang="en-US" b="1" dirty="0"/>
              <a:t>After-Exit Follow Up     </a:t>
            </a:r>
            <a:r>
              <a:rPr lang="en-US" dirty="0"/>
              <a:t>service</a:t>
            </a:r>
          </a:p>
          <a:p>
            <a:pPr algn="ctr"/>
            <a:endParaRPr lang="en-US" dirty="0"/>
          </a:p>
          <a:p>
            <a:pPr algn="ctr"/>
            <a:r>
              <a:rPr lang="en-US" dirty="0"/>
              <a:t>These do not restart the Enrollment “clock” (</a:t>
            </a:r>
            <a:r>
              <a:rPr lang="en-US" i="1" dirty="0"/>
              <a:t>90 days auto exit</a:t>
            </a:r>
            <a:r>
              <a:rPr lang="en-US" dirty="0"/>
              <a:t>) </a:t>
            </a:r>
          </a:p>
        </p:txBody>
      </p:sp>
      <p:sp>
        <p:nvSpPr>
          <p:cNvPr id="14" name="Rectangle 13">
            <a:extLst>
              <a:ext uri="{FF2B5EF4-FFF2-40B4-BE49-F238E27FC236}">
                <a16:creationId xmlns:a16="http://schemas.microsoft.com/office/drawing/2014/main" id="{C906E0E2-C47B-9842-B4A9-20D451116338}"/>
              </a:ext>
            </a:extLst>
          </p:cNvPr>
          <p:cNvSpPr/>
          <p:nvPr/>
        </p:nvSpPr>
        <p:spPr>
          <a:xfrm>
            <a:off x="204555" y="2243469"/>
            <a:ext cx="4059102" cy="8630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ADF1A7F-F614-D112-3A0E-5DF8FFCAA08F}"/>
              </a:ext>
            </a:extLst>
          </p:cNvPr>
          <p:cNvSpPr/>
          <p:nvPr/>
        </p:nvSpPr>
        <p:spPr>
          <a:xfrm>
            <a:off x="261258" y="3969485"/>
            <a:ext cx="4059102" cy="8630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6D3C788-E7AF-CFFB-253E-221A6CA18718}"/>
              </a:ext>
            </a:extLst>
          </p:cNvPr>
          <p:cNvSpPr/>
          <p:nvPr/>
        </p:nvSpPr>
        <p:spPr>
          <a:xfrm>
            <a:off x="4716309" y="2278906"/>
            <a:ext cx="4059102" cy="8630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5D0A731-5C88-3DFE-6E6A-9C59B53CDBB1}"/>
              </a:ext>
            </a:extLst>
          </p:cNvPr>
          <p:cNvSpPr/>
          <p:nvPr/>
        </p:nvSpPr>
        <p:spPr>
          <a:xfrm>
            <a:off x="4695056" y="3958868"/>
            <a:ext cx="4059102" cy="8630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1176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B3F4F-7D70-17D1-F062-CFB2ACD2B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ED2FCC-4C3F-EA27-0D2E-7DABB815EB1F}"/>
              </a:ext>
            </a:extLst>
          </p:cNvPr>
          <p:cNvSpPr>
            <a:spLocks noGrp="1"/>
          </p:cNvSpPr>
          <p:nvPr>
            <p:ph type="title"/>
          </p:nvPr>
        </p:nvSpPr>
        <p:spPr/>
        <p:txBody>
          <a:bodyPr/>
          <a:lstStyle/>
          <a:p>
            <a:r>
              <a:rPr lang="en-US" dirty="0"/>
              <a:t>After Exit – Follow UP</a:t>
            </a:r>
          </a:p>
        </p:txBody>
      </p:sp>
      <p:sp>
        <p:nvSpPr>
          <p:cNvPr id="3" name="Slide Number Placeholder 2">
            <a:extLst>
              <a:ext uri="{FF2B5EF4-FFF2-40B4-BE49-F238E27FC236}">
                <a16:creationId xmlns:a16="http://schemas.microsoft.com/office/drawing/2014/main" id="{3425FC25-2684-2D63-D6E0-204735706E6C}"/>
              </a:ext>
            </a:extLst>
          </p:cNvPr>
          <p:cNvSpPr>
            <a:spLocks noGrp="1"/>
          </p:cNvSpPr>
          <p:nvPr>
            <p:ph type="sldNum" sz="quarter" idx="4"/>
          </p:nvPr>
        </p:nvSpPr>
        <p:spPr/>
        <p:txBody>
          <a:bodyPr/>
          <a:lstStyle/>
          <a:p>
            <a:fld id="{941BE8DD-6BA1-AD43-8321-0CEB068BCC7D}" type="slidenum">
              <a:rPr lang="en-US" smtClean="0"/>
              <a:pPr/>
              <a:t>29</a:t>
            </a:fld>
            <a:endParaRPr lang="en-US" dirty="0"/>
          </a:p>
        </p:txBody>
      </p:sp>
      <p:pic>
        <p:nvPicPr>
          <p:cNvPr id="6" name="Picture 5">
            <a:extLst>
              <a:ext uri="{FF2B5EF4-FFF2-40B4-BE49-F238E27FC236}">
                <a16:creationId xmlns:a16="http://schemas.microsoft.com/office/drawing/2014/main" id="{49D32235-33E0-5F43-953E-3E6DBBDA4931}"/>
              </a:ext>
            </a:extLst>
          </p:cNvPr>
          <p:cNvPicPr>
            <a:picLocks noChangeAspect="1"/>
          </p:cNvPicPr>
          <p:nvPr/>
        </p:nvPicPr>
        <p:blipFill>
          <a:blip r:embed="rId2"/>
          <a:stretch>
            <a:fillRect/>
          </a:stretch>
        </p:blipFill>
        <p:spPr>
          <a:xfrm>
            <a:off x="1053135" y="1540042"/>
            <a:ext cx="6874148" cy="4236897"/>
          </a:xfrm>
          <a:prstGeom prst="rect">
            <a:avLst/>
          </a:prstGeom>
        </p:spPr>
      </p:pic>
      <p:sp>
        <p:nvSpPr>
          <p:cNvPr id="7" name="Rectangle 6">
            <a:extLst>
              <a:ext uri="{FF2B5EF4-FFF2-40B4-BE49-F238E27FC236}">
                <a16:creationId xmlns:a16="http://schemas.microsoft.com/office/drawing/2014/main" id="{22D1916D-931B-87BE-DAF1-2D0C1DA8A5F9}"/>
              </a:ext>
            </a:extLst>
          </p:cNvPr>
          <p:cNvSpPr/>
          <p:nvPr/>
        </p:nvSpPr>
        <p:spPr>
          <a:xfrm>
            <a:off x="1235919" y="2892058"/>
            <a:ext cx="5101085" cy="20326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255C8C8-BA9C-F2BD-6193-7EEAE19D149C}"/>
              </a:ext>
            </a:extLst>
          </p:cNvPr>
          <p:cNvSpPr/>
          <p:nvPr/>
        </p:nvSpPr>
        <p:spPr>
          <a:xfrm>
            <a:off x="1239457" y="3214586"/>
            <a:ext cx="5101085" cy="20326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3437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17B44-FAB2-4A95-A431-BFCD73C7CFA1}"/>
              </a:ext>
            </a:extLst>
          </p:cNvPr>
          <p:cNvSpPr>
            <a:spLocks noGrp="1"/>
          </p:cNvSpPr>
          <p:nvPr>
            <p:ph type="title"/>
          </p:nvPr>
        </p:nvSpPr>
        <p:spPr>
          <a:xfrm>
            <a:off x="277238" y="318741"/>
            <a:ext cx="7520925" cy="715761"/>
          </a:xfrm>
        </p:spPr>
        <p:txBody>
          <a:bodyPr/>
          <a:lstStyle/>
          <a:p>
            <a:r>
              <a:rPr lang="en-US" dirty="0">
                <a:solidFill>
                  <a:schemeClr val="bg1"/>
                </a:solidFill>
              </a:rPr>
              <a:t>Follow-Up Service - </a:t>
            </a:r>
            <a:r>
              <a:rPr lang="en-US" i="1" dirty="0">
                <a:solidFill>
                  <a:schemeClr val="bg1"/>
                </a:solidFill>
              </a:rPr>
              <a:t>Types</a:t>
            </a:r>
          </a:p>
        </p:txBody>
      </p:sp>
      <p:sp>
        <p:nvSpPr>
          <p:cNvPr id="3" name="Content Placeholder 2">
            <a:extLst>
              <a:ext uri="{FF2B5EF4-FFF2-40B4-BE49-F238E27FC236}">
                <a16:creationId xmlns:a16="http://schemas.microsoft.com/office/drawing/2014/main" id="{6E65392B-E40D-43EC-864D-3E91265BC5E6}"/>
              </a:ext>
            </a:extLst>
          </p:cNvPr>
          <p:cNvSpPr>
            <a:spLocks noGrp="1"/>
          </p:cNvSpPr>
          <p:nvPr>
            <p:ph idx="1"/>
          </p:nvPr>
        </p:nvSpPr>
        <p:spPr>
          <a:xfrm>
            <a:off x="279508" y="1068654"/>
            <a:ext cx="7970874" cy="3789782"/>
          </a:xfrm>
        </p:spPr>
        <p:txBody>
          <a:bodyPr spcFirstLastPara="1" vert="horz" wrap="square" lIns="68580" tIns="34290" rIns="68580" bIns="34290" rtlCol="0" anchor="t" anchorCtr="0">
            <a:noAutofit/>
          </a:bodyPr>
          <a:lstStyle/>
          <a:p>
            <a:pPr marL="85725" indent="0">
              <a:buNone/>
            </a:pPr>
            <a:endParaRPr lang="en-US" sz="2000" dirty="0">
              <a:solidFill>
                <a:schemeClr val="accent6"/>
              </a:solidFill>
            </a:endParaRPr>
          </a:p>
          <a:p>
            <a:pPr lvl="1" indent="-215265"/>
            <a:r>
              <a:rPr lang="en-US" sz="2000" b="1" dirty="0">
                <a:solidFill>
                  <a:schemeClr val="accent6"/>
                </a:solidFill>
              </a:rPr>
              <a:t>Required 12 Month Follow-up (General Services) </a:t>
            </a:r>
          </a:p>
          <a:p>
            <a:pPr marL="817721" lvl="2"/>
            <a:r>
              <a:rPr lang="en-US" dirty="0">
                <a:solidFill>
                  <a:schemeClr val="accent6"/>
                </a:solidFill>
              </a:rPr>
              <a:t>Overarching, required by law</a:t>
            </a:r>
          </a:p>
          <a:p>
            <a:pPr marL="817721" lvl="2"/>
            <a:endParaRPr lang="en-US" dirty="0">
              <a:solidFill>
                <a:schemeClr val="accent6"/>
              </a:solidFill>
            </a:endParaRPr>
          </a:p>
          <a:p>
            <a:pPr lvl="1" indent="-215265"/>
            <a:r>
              <a:rPr lang="en-US" sz="2000" b="1" dirty="0">
                <a:solidFill>
                  <a:schemeClr val="accent6"/>
                </a:solidFill>
              </a:rPr>
              <a:t>Employment Follow-up Services     (Employment Services) </a:t>
            </a:r>
          </a:p>
          <a:p>
            <a:pPr marL="817721" lvl="2"/>
            <a:r>
              <a:rPr lang="en-US" dirty="0">
                <a:solidFill>
                  <a:schemeClr val="accent6"/>
                </a:solidFill>
              </a:rPr>
              <a:t>Possibly extremely important for federal performance</a:t>
            </a:r>
          </a:p>
          <a:p>
            <a:pPr marL="521335" lvl="1" indent="0">
              <a:buNone/>
            </a:pPr>
            <a:endParaRPr lang="en-US" sz="2000" b="1" dirty="0">
              <a:solidFill>
                <a:schemeClr val="accent6"/>
              </a:solidFill>
            </a:endParaRPr>
          </a:p>
          <a:p>
            <a:pPr lvl="1" indent="-215265"/>
            <a:r>
              <a:rPr lang="en-US" sz="2000" b="1" dirty="0">
                <a:solidFill>
                  <a:schemeClr val="accent6"/>
                </a:solidFill>
              </a:rPr>
              <a:t>Retention Services  (General Services) </a:t>
            </a:r>
          </a:p>
          <a:p>
            <a:pPr marL="817721" lvl="2"/>
            <a:r>
              <a:rPr lang="en-US" dirty="0">
                <a:solidFill>
                  <a:schemeClr val="accent6"/>
                </a:solidFill>
              </a:rPr>
              <a:t>Extremely Important for federal performance</a:t>
            </a:r>
          </a:p>
          <a:p>
            <a:pPr marL="817721" lvl="2"/>
            <a:endParaRPr lang="en-US" dirty="0">
              <a:solidFill>
                <a:schemeClr val="accent6"/>
              </a:solidFill>
            </a:endParaRPr>
          </a:p>
          <a:p>
            <a:pPr lvl="1" indent="-215265"/>
            <a:r>
              <a:rPr lang="en-US" sz="2000" b="1" dirty="0">
                <a:solidFill>
                  <a:schemeClr val="accent6"/>
                </a:solidFill>
              </a:rPr>
              <a:t>After Exit Follow-up Services   (General Services) </a:t>
            </a:r>
          </a:p>
          <a:p>
            <a:pPr marL="817721" lvl="2"/>
            <a:r>
              <a:rPr lang="en-US" dirty="0">
                <a:solidFill>
                  <a:schemeClr val="accent6"/>
                </a:solidFill>
              </a:rPr>
              <a:t>Specific services delivered after exit (e.g. Counseling)</a:t>
            </a:r>
          </a:p>
          <a:p>
            <a:pPr lvl="1" indent="-215265"/>
            <a:endParaRPr lang="en-US" sz="2000" b="1" dirty="0">
              <a:solidFill>
                <a:schemeClr val="accent6"/>
              </a:solidFill>
            </a:endParaRPr>
          </a:p>
        </p:txBody>
      </p:sp>
      <p:sp>
        <p:nvSpPr>
          <p:cNvPr id="5" name="Slide Number Placeholder 4">
            <a:extLst>
              <a:ext uri="{FF2B5EF4-FFF2-40B4-BE49-F238E27FC236}">
                <a16:creationId xmlns:a16="http://schemas.microsoft.com/office/drawing/2014/main" id="{335D18F8-D2EF-4E07-A51B-02A3ED87B0B0}"/>
              </a:ext>
            </a:extLst>
          </p:cNvPr>
          <p:cNvSpPr>
            <a:spLocks noGrp="1"/>
          </p:cNvSpPr>
          <p:nvPr>
            <p:ph type="sldNum" sz="quarter" idx="12"/>
          </p:nvPr>
        </p:nvSpPr>
        <p:spPr>
          <a:xfrm>
            <a:off x="11187289" y="6358002"/>
            <a:ext cx="395111" cy="365125"/>
          </a:xfrm>
          <a:prstGeom prst="rect">
            <a:avLst/>
          </a:prstGeom>
          <a:noFill/>
          <a:ln>
            <a:noFill/>
          </a:ln>
        </p:spPr>
        <p:txBody>
          <a:bodyPr spcFirstLastPara="1" wrap="square" lIns="0" tIns="45700" rIns="0"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9pPr>
          </a:lstStyle>
          <a:p>
            <a:pPr>
              <a:defRPr/>
            </a:pPr>
            <a:fld id="{00000000-1234-1234-1234-123412341234}" type="slidenum">
              <a:rPr lang="en-US" smtClean="0"/>
              <a:pPr>
                <a:defRPr/>
              </a:pPr>
              <a:t>3</a:t>
            </a:fld>
            <a:endParaRPr lang="en-US"/>
          </a:p>
        </p:txBody>
      </p:sp>
    </p:spTree>
    <p:extLst>
      <p:ext uri="{BB962C8B-B14F-4D97-AF65-F5344CB8AC3E}">
        <p14:creationId xmlns:p14="http://schemas.microsoft.com/office/powerpoint/2010/main" val="689049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22816-EEF1-4E5A-8A4E-19A395BDAFBC}"/>
              </a:ext>
            </a:extLst>
          </p:cNvPr>
          <p:cNvSpPr>
            <a:spLocks noGrp="1"/>
          </p:cNvSpPr>
          <p:nvPr>
            <p:ph type="title"/>
          </p:nvPr>
        </p:nvSpPr>
        <p:spPr/>
        <p:txBody>
          <a:bodyPr/>
          <a:lstStyle/>
          <a:p>
            <a:r>
              <a:rPr lang="en-US" dirty="0"/>
              <a:t>Follow Up</a:t>
            </a:r>
          </a:p>
        </p:txBody>
      </p:sp>
      <p:sp>
        <p:nvSpPr>
          <p:cNvPr id="3" name="Slide Number Placeholder 2">
            <a:extLst>
              <a:ext uri="{FF2B5EF4-FFF2-40B4-BE49-F238E27FC236}">
                <a16:creationId xmlns:a16="http://schemas.microsoft.com/office/drawing/2014/main" id="{34B70E28-2B6F-1AF2-6DB0-58371252C8D6}"/>
              </a:ext>
            </a:extLst>
          </p:cNvPr>
          <p:cNvSpPr>
            <a:spLocks noGrp="1"/>
          </p:cNvSpPr>
          <p:nvPr>
            <p:ph type="sldNum" sz="quarter" idx="4"/>
          </p:nvPr>
        </p:nvSpPr>
        <p:spPr/>
        <p:txBody>
          <a:bodyPr/>
          <a:lstStyle/>
          <a:p>
            <a:fld id="{941BE8DD-6BA1-AD43-8321-0CEB068BCC7D}" type="slidenum">
              <a:rPr lang="en-US" smtClean="0"/>
              <a:pPr/>
              <a:t>30</a:t>
            </a:fld>
            <a:endParaRPr lang="en-US" dirty="0"/>
          </a:p>
        </p:txBody>
      </p:sp>
      <p:sp>
        <p:nvSpPr>
          <p:cNvPr id="4" name="Content Placeholder 3">
            <a:extLst>
              <a:ext uri="{FF2B5EF4-FFF2-40B4-BE49-F238E27FC236}">
                <a16:creationId xmlns:a16="http://schemas.microsoft.com/office/drawing/2014/main" id="{CDCE8707-74E3-A872-175D-DE7480E196C3}"/>
              </a:ext>
            </a:extLst>
          </p:cNvPr>
          <p:cNvSpPr>
            <a:spLocks noGrp="1"/>
          </p:cNvSpPr>
          <p:nvPr>
            <p:ph sz="quarter" idx="10"/>
          </p:nvPr>
        </p:nvSpPr>
        <p:spPr/>
        <p:txBody>
          <a:bodyPr/>
          <a:lstStyle/>
          <a:p>
            <a:r>
              <a:rPr lang="en-US" dirty="0"/>
              <a:t>Questions  ??????</a:t>
            </a:r>
          </a:p>
          <a:p>
            <a:pPr marL="0" indent="0">
              <a:buNone/>
            </a:pPr>
            <a:br>
              <a:rPr lang="en-US" dirty="0"/>
            </a:br>
            <a:r>
              <a:rPr lang="en-US" dirty="0"/>
              <a:t>	General Services – Follow Up </a:t>
            </a:r>
          </a:p>
          <a:p>
            <a:pPr marL="0" indent="0">
              <a:buNone/>
            </a:pPr>
            <a:endParaRPr lang="en-US" dirty="0"/>
          </a:p>
          <a:p>
            <a:pPr marL="0" indent="0">
              <a:buNone/>
            </a:pPr>
            <a:r>
              <a:rPr lang="en-US" dirty="0"/>
              <a:t>	General Services -  After Exit Services </a:t>
            </a:r>
          </a:p>
          <a:p>
            <a:endParaRPr lang="en-US" dirty="0"/>
          </a:p>
          <a:p>
            <a:pPr marL="0" indent="0">
              <a:buNone/>
            </a:pPr>
            <a:r>
              <a:rPr lang="en-US" dirty="0"/>
              <a:t>	Employment Services – Follow Up</a:t>
            </a:r>
          </a:p>
        </p:txBody>
      </p:sp>
    </p:spTree>
    <p:extLst>
      <p:ext uri="{BB962C8B-B14F-4D97-AF65-F5344CB8AC3E}">
        <p14:creationId xmlns:p14="http://schemas.microsoft.com/office/powerpoint/2010/main" val="1235709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B3E4A-31F1-6A03-BFED-EF725382CE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6AAE1F-0D35-FD2C-C345-BE7F318D50BF}"/>
              </a:ext>
            </a:extLst>
          </p:cNvPr>
          <p:cNvSpPr>
            <a:spLocks noGrp="1"/>
          </p:cNvSpPr>
          <p:nvPr>
            <p:ph type="title"/>
          </p:nvPr>
        </p:nvSpPr>
        <p:spPr/>
        <p:txBody>
          <a:bodyPr/>
          <a:lstStyle/>
          <a:p>
            <a:r>
              <a:rPr lang="en-US" dirty="0"/>
              <a:t>RETENTION</a:t>
            </a:r>
          </a:p>
        </p:txBody>
      </p:sp>
      <p:sp>
        <p:nvSpPr>
          <p:cNvPr id="3" name="Slide Number Placeholder 2">
            <a:extLst>
              <a:ext uri="{FF2B5EF4-FFF2-40B4-BE49-F238E27FC236}">
                <a16:creationId xmlns:a16="http://schemas.microsoft.com/office/drawing/2014/main" id="{18733CF6-6717-2BE7-B7BA-AACAADFFD0B7}"/>
              </a:ext>
            </a:extLst>
          </p:cNvPr>
          <p:cNvSpPr>
            <a:spLocks noGrp="1"/>
          </p:cNvSpPr>
          <p:nvPr>
            <p:ph type="sldNum" sz="quarter" idx="4"/>
          </p:nvPr>
        </p:nvSpPr>
        <p:spPr/>
        <p:txBody>
          <a:bodyPr/>
          <a:lstStyle/>
          <a:p>
            <a:fld id="{941BE8DD-6BA1-AD43-8321-0CEB068BCC7D}" type="slidenum">
              <a:rPr lang="en-US" smtClean="0"/>
              <a:pPr/>
              <a:t>31</a:t>
            </a:fld>
            <a:endParaRPr lang="en-US" dirty="0"/>
          </a:p>
        </p:txBody>
      </p:sp>
      <p:sp>
        <p:nvSpPr>
          <p:cNvPr id="4" name="Content Placeholder 3">
            <a:extLst>
              <a:ext uri="{FF2B5EF4-FFF2-40B4-BE49-F238E27FC236}">
                <a16:creationId xmlns:a16="http://schemas.microsoft.com/office/drawing/2014/main" id="{A600E1DB-82D2-F808-CEB9-403864DDF48F}"/>
              </a:ext>
            </a:extLst>
          </p:cNvPr>
          <p:cNvSpPr>
            <a:spLocks noGrp="1"/>
          </p:cNvSpPr>
          <p:nvPr>
            <p:ph sz="quarter" idx="10"/>
          </p:nvPr>
        </p:nvSpPr>
        <p:spPr/>
        <p:txBody>
          <a:bodyPr/>
          <a:lstStyle/>
          <a:p>
            <a:endParaRPr lang="en-US" dirty="0"/>
          </a:p>
          <a:p>
            <a:endParaRPr lang="en-US" dirty="0"/>
          </a:p>
          <a:p>
            <a:endParaRPr lang="en-US" dirty="0"/>
          </a:p>
          <a:p>
            <a:pPr marL="0" indent="0" algn="ctr">
              <a:buNone/>
            </a:pPr>
            <a:r>
              <a:rPr lang="en-US" sz="3200" i="1" dirty="0"/>
              <a:t>RETENTION   is~   FOLLOW UP</a:t>
            </a:r>
          </a:p>
        </p:txBody>
      </p:sp>
    </p:spTree>
    <p:extLst>
      <p:ext uri="{BB962C8B-B14F-4D97-AF65-F5344CB8AC3E}">
        <p14:creationId xmlns:p14="http://schemas.microsoft.com/office/powerpoint/2010/main" val="983774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709BA-1401-59AD-379A-2EC18309CA7A}"/>
              </a:ext>
            </a:extLst>
          </p:cNvPr>
          <p:cNvSpPr>
            <a:spLocks noGrp="1"/>
          </p:cNvSpPr>
          <p:nvPr>
            <p:ph type="title"/>
          </p:nvPr>
        </p:nvSpPr>
        <p:spPr/>
        <p:txBody>
          <a:bodyPr/>
          <a:lstStyle/>
          <a:p>
            <a:r>
              <a:rPr lang="en-US" dirty="0"/>
              <a:t>Retention </a:t>
            </a:r>
          </a:p>
        </p:txBody>
      </p:sp>
      <p:sp>
        <p:nvSpPr>
          <p:cNvPr id="3" name="Slide Number Placeholder 2">
            <a:extLst>
              <a:ext uri="{FF2B5EF4-FFF2-40B4-BE49-F238E27FC236}">
                <a16:creationId xmlns:a16="http://schemas.microsoft.com/office/drawing/2014/main" id="{7F7674F1-CDB3-4122-FC10-F6A274E70CBF}"/>
              </a:ext>
            </a:extLst>
          </p:cNvPr>
          <p:cNvSpPr>
            <a:spLocks noGrp="1"/>
          </p:cNvSpPr>
          <p:nvPr>
            <p:ph type="sldNum" sz="quarter" idx="4"/>
          </p:nvPr>
        </p:nvSpPr>
        <p:spPr/>
        <p:txBody>
          <a:bodyPr/>
          <a:lstStyle/>
          <a:p>
            <a:fld id="{941BE8DD-6BA1-AD43-8321-0CEB068BCC7D}" type="slidenum">
              <a:rPr lang="en-US" smtClean="0"/>
              <a:pPr/>
              <a:t>32</a:t>
            </a:fld>
            <a:endParaRPr lang="en-US" dirty="0"/>
          </a:p>
        </p:txBody>
      </p:sp>
      <p:pic>
        <p:nvPicPr>
          <p:cNvPr id="6" name="Picture 5">
            <a:extLst>
              <a:ext uri="{FF2B5EF4-FFF2-40B4-BE49-F238E27FC236}">
                <a16:creationId xmlns:a16="http://schemas.microsoft.com/office/drawing/2014/main" id="{8992F8DD-C8CC-B471-853D-B8A780DA875C}"/>
              </a:ext>
            </a:extLst>
          </p:cNvPr>
          <p:cNvPicPr>
            <a:picLocks noChangeAspect="1"/>
          </p:cNvPicPr>
          <p:nvPr/>
        </p:nvPicPr>
        <p:blipFill>
          <a:blip r:embed="rId2"/>
          <a:stretch>
            <a:fillRect/>
          </a:stretch>
        </p:blipFill>
        <p:spPr>
          <a:xfrm>
            <a:off x="1713743" y="1492722"/>
            <a:ext cx="7131051" cy="4374109"/>
          </a:xfrm>
          <a:prstGeom prst="rect">
            <a:avLst/>
          </a:prstGeom>
        </p:spPr>
      </p:pic>
      <p:sp>
        <p:nvSpPr>
          <p:cNvPr id="4" name="TextBox 3">
            <a:extLst>
              <a:ext uri="{FF2B5EF4-FFF2-40B4-BE49-F238E27FC236}">
                <a16:creationId xmlns:a16="http://schemas.microsoft.com/office/drawing/2014/main" id="{411D0A39-E3B3-D54A-82B9-BA054DA42BB7}"/>
              </a:ext>
            </a:extLst>
          </p:cNvPr>
          <p:cNvSpPr txBox="1"/>
          <p:nvPr/>
        </p:nvSpPr>
        <p:spPr>
          <a:xfrm>
            <a:off x="170121" y="2339163"/>
            <a:ext cx="1382232" cy="2031325"/>
          </a:xfrm>
          <a:prstGeom prst="rect">
            <a:avLst/>
          </a:prstGeom>
          <a:noFill/>
        </p:spPr>
        <p:txBody>
          <a:bodyPr wrap="square" rtlCol="0">
            <a:spAutoFit/>
          </a:bodyPr>
          <a:lstStyle/>
          <a:p>
            <a:r>
              <a:rPr lang="en-US" dirty="0"/>
              <a:t>Outcome:</a:t>
            </a:r>
          </a:p>
          <a:p>
            <a:endParaRPr lang="en-US" dirty="0"/>
          </a:p>
          <a:p>
            <a:r>
              <a:rPr lang="en-US" i="1" dirty="0"/>
              <a:t>Completed Satisfactorily</a:t>
            </a:r>
          </a:p>
          <a:p>
            <a:endParaRPr lang="en-US" dirty="0"/>
          </a:p>
          <a:p>
            <a:r>
              <a:rPr lang="en-US" dirty="0" err="1"/>
              <a:t>HiSet</a:t>
            </a:r>
            <a:r>
              <a:rPr lang="en-US" dirty="0"/>
              <a:t>/GED program</a:t>
            </a:r>
          </a:p>
        </p:txBody>
      </p:sp>
    </p:spTree>
    <p:extLst>
      <p:ext uri="{BB962C8B-B14F-4D97-AF65-F5344CB8AC3E}">
        <p14:creationId xmlns:p14="http://schemas.microsoft.com/office/powerpoint/2010/main" val="2459566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5576-1625-E250-83BE-F4FC2E44E46A}"/>
              </a:ext>
            </a:extLst>
          </p:cNvPr>
          <p:cNvSpPr>
            <a:spLocks noGrp="1"/>
          </p:cNvSpPr>
          <p:nvPr>
            <p:ph type="title"/>
          </p:nvPr>
        </p:nvSpPr>
        <p:spPr/>
        <p:txBody>
          <a:bodyPr/>
          <a:lstStyle/>
          <a:p>
            <a:r>
              <a:rPr lang="en-US" dirty="0"/>
              <a:t>Youth Outcomes   (</a:t>
            </a:r>
            <a:r>
              <a:rPr lang="en-US" i="1" dirty="0"/>
              <a:t>Traditional/Standard</a:t>
            </a:r>
            <a:r>
              <a:rPr lang="en-US" dirty="0"/>
              <a:t>) </a:t>
            </a:r>
          </a:p>
        </p:txBody>
      </p:sp>
      <p:sp>
        <p:nvSpPr>
          <p:cNvPr id="3" name="Slide Number Placeholder 2">
            <a:extLst>
              <a:ext uri="{FF2B5EF4-FFF2-40B4-BE49-F238E27FC236}">
                <a16:creationId xmlns:a16="http://schemas.microsoft.com/office/drawing/2014/main" id="{A32822D5-9990-FE19-E3E2-3C7D520D612B}"/>
              </a:ext>
            </a:extLst>
          </p:cNvPr>
          <p:cNvSpPr>
            <a:spLocks noGrp="1"/>
          </p:cNvSpPr>
          <p:nvPr>
            <p:ph type="sldNum" sz="quarter" idx="4"/>
          </p:nvPr>
        </p:nvSpPr>
        <p:spPr/>
        <p:txBody>
          <a:bodyPr/>
          <a:lstStyle/>
          <a:p>
            <a:fld id="{941BE8DD-6BA1-AD43-8321-0CEB068BCC7D}" type="slidenum">
              <a:rPr lang="en-US" smtClean="0"/>
              <a:pPr/>
              <a:t>33</a:t>
            </a:fld>
            <a:endParaRPr lang="en-US" dirty="0"/>
          </a:p>
        </p:txBody>
      </p:sp>
      <p:sp>
        <p:nvSpPr>
          <p:cNvPr id="4" name="Content Placeholder 3">
            <a:extLst>
              <a:ext uri="{FF2B5EF4-FFF2-40B4-BE49-F238E27FC236}">
                <a16:creationId xmlns:a16="http://schemas.microsoft.com/office/drawing/2014/main" id="{89EADD5C-D446-E475-D82C-AF82B48306DE}"/>
              </a:ext>
            </a:extLst>
          </p:cNvPr>
          <p:cNvSpPr>
            <a:spLocks noGrp="1"/>
          </p:cNvSpPr>
          <p:nvPr>
            <p:ph sz="quarter" idx="10"/>
          </p:nvPr>
        </p:nvSpPr>
        <p:spPr>
          <a:xfrm>
            <a:off x="457200" y="1286541"/>
            <a:ext cx="8229600" cy="4685658"/>
          </a:xfrm>
        </p:spPr>
        <p:txBody>
          <a:bodyPr>
            <a:normAutofit fontScale="92500" lnSpcReduction="10000"/>
          </a:bodyPr>
          <a:lstStyle/>
          <a:p>
            <a:r>
              <a:rPr lang="en-US" dirty="0"/>
              <a:t>HiSet/GED      </a:t>
            </a:r>
            <a:r>
              <a:rPr lang="en-US" i="1" u="sng" dirty="0"/>
              <a:t>plus</a:t>
            </a:r>
            <a:br>
              <a:rPr lang="en-US" i="1" u="sng" dirty="0"/>
            </a:br>
            <a:endParaRPr lang="en-US" u="sng" dirty="0"/>
          </a:p>
          <a:p>
            <a:r>
              <a:rPr lang="en-US" i="1" dirty="0"/>
              <a:t>Other possible outcomes</a:t>
            </a:r>
          </a:p>
          <a:p>
            <a:pPr lvl="1"/>
            <a:r>
              <a:rPr lang="en-US" dirty="0"/>
              <a:t>Job    </a:t>
            </a:r>
            <a:br>
              <a:rPr lang="en-US" dirty="0"/>
            </a:br>
            <a:r>
              <a:rPr lang="en-US" dirty="0"/>
              <a:t>(</a:t>
            </a:r>
            <a:r>
              <a:rPr lang="en-US" i="1" dirty="0"/>
              <a:t>General Services – Employment Follow Up /  General Services  Follow Up services/  Wage Match</a:t>
            </a:r>
            <a:r>
              <a:rPr lang="en-US" dirty="0"/>
              <a:t>)</a:t>
            </a:r>
          </a:p>
          <a:p>
            <a:pPr lvl="1"/>
            <a:r>
              <a:rPr lang="en-US" dirty="0"/>
              <a:t>Attending Alternative School</a:t>
            </a:r>
          </a:p>
          <a:p>
            <a:pPr lvl="1"/>
            <a:r>
              <a:rPr lang="en-US" dirty="0"/>
              <a:t>Attending Secondary School</a:t>
            </a:r>
          </a:p>
          <a:p>
            <a:pPr lvl="1"/>
            <a:r>
              <a:rPr lang="en-US" dirty="0"/>
              <a:t>Entered Advanced Training</a:t>
            </a:r>
          </a:p>
          <a:p>
            <a:pPr lvl="1"/>
            <a:r>
              <a:rPr lang="en-US" dirty="0"/>
              <a:t>Entered Military Service</a:t>
            </a:r>
          </a:p>
          <a:p>
            <a:pPr lvl="1"/>
            <a:r>
              <a:rPr lang="en-US" dirty="0"/>
              <a:t>Entered Post-Secondary Education</a:t>
            </a:r>
          </a:p>
          <a:p>
            <a:pPr lvl="1"/>
            <a:r>
              <a:rPr lang="en-US" dirty="0"/>
              <a:t>Entered Qualified Apprenticeship</a:t>
            </a:r>
          </a:p>
          <a:p>
            <a:pPr lvl="1"/>
            <a:endParaRPr lang="en-US" dirty="0"/>
          </a:p>
        </p:txBody>
      </p:sp>
    </p:spTree>
    <p:extLst>
      <p:ext uri="{BB962C8B-B14F-4D97-AF65-F5344CB8AC3E}">
        <p14:creationId xmlns:p14="http://schemas.microsoft.com/office/powerpoint/2010/main" val="5304572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699B-59E0-4819-8DCA-D629F51E41AE}"/>
              </a:ext>
            </a:extLst>
          </p:cNvPr>
          <p:cNvSpPr>
            <a:spLocks noGrp="1"/>
          </p:cNvSpPr>
          <p:nvPr>
            <p:ph type="title"/>
          </p:nvPr>
        </p:nvSpPr>
        <p:spPr>
          <a:xfrm>
            <a:off x="197289" y="567103"/>
            <a:ext cx="7460811" cy="705781"/>
          </a:xfrm>
        </p:spPr>
        <p:txBody>
          <a:bodyPr spcFirstLastPara="1" vert="horz" wrap="square" lIns="68569" tIns="34275" rIns="68569" bIns="34275" rtlCol="0" anchor="ctr" anchorCtr="0">
            <a:noAutofit/>
          </a:bodyPr>
          <a:lstStyle/>
          <a:p>
            <a:r>
              <a:rPr lang="en-US" dirty="0">
                <a:solidFill>
                  <a:schemeClr val="bg1"/>
                </a:solidFill>
              </a:rPr>
              <a:t>Secondary School Diplomas/Equivalents</a:t>
            </a:r>
            <a:br>
              <a:rPr lang="en-US" dirty="0"/>
            </a:br>
            <a:r>
              <a:rPr lang="en-US" dirty="0">
                <a:solidFill>
                  <a:schemeClr val="bg1"/>
                </a:solidFill>
              </a:rPr>
              <a:t>Credential Attainment</a:t>
            </a:r>
          </a:p>
        </p:txBody>
      </p:sp>
      <p:sp>
        <p:nvSpPr>
          <p:cNvPr id="5" name="Slide Number Placeholder 4">
            <a:extLst>
              <a:ext uri="{FF2B5EF4-FFF2-40B4-BE49-F238E27FC236}">
                <a16:creationId xmlns:a16="http://schemas.microsoft.com/office/drawing/2014/main" id="{32B411F9-BE62-42E6-A846-84C0F52DB853}"/>
              </a:ext>
            </a:extLst>
          </p:cNvPr>
          <p:cNvSpPr>
            <a:spLocks noGrp="1"/>
          </p:cNvSpPr>
          <p:nvPr>
            <p:ph type="sldNum" sz="quarter" idx="12"/>
          </p:nvPr>
        </p:nvSpPr>
        <p:spPr>
          <a:xfrm>
            <a:off x="11187289" y="6358002"/>
            <a:ext cx="395111" cy="365125"/>
          </a:xfrm>
          <a:prstGeom prst="rect">
            <a:avLst/>
          </a:prstGeom>
          <a:noFill/>
          <a:ln>
            <a:noFill/>
          </a:ln>
        </p:spPr>
        <p:txBody>
          <a:bodyPr spcFirstLastPara="1" wrap="square" lIns="0" tIns="45700" rIns="0"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9pPr>
          </a:lstStyle>
          <a:p>
            <a:pPr>
              <a:defRPr/>
            </a:pPr>
            <a:fld id="{00000000-1234-1234-1234-123412341234}" type="slidenum">
              <a:rPr lang="en-US" smtClean="0"/>
              <a:pPr>
                <a:defRPr/>
              </a:pPr>
              <a:t>34</a:t>
            </a:fld>
            <a:endParaRPr lang="en-US">
              <a:latin typeface="Century Gothic"/>
            </a:endParaRPr>
          </a:p>
        </p:txBody>
      </p:sp>
      <p:sp>
        <p:nvSpPr>
          <p:cNvPr id="7" name="TextBox 6">
            <a:extLst>
              <a:ext uri="{FF2B5EF4-FFF2-40B4-BE49-F238E27FC236}">
                <a16:creationId xmlns:a16="http://schemas.microsoft.com/office/drawing/2014/main" id="{1222850E-0262-EBF8-9CC0-4C3C863F3AD3}"/>
              </a:ext>
            </a:extLst>
          </p:cNvPr>
          <p:cNvSpPr txBox="1"/>
          <p:nvPr/>
        </p:nvSpPr>
        <p:spPr>
          <a:xfrm>
            <a:off x="197289" y="1840363"/>
            <a:ext cx="8135979" cy="392415"/>
          </a:xfrm>
          <a:prstGeom prst="rect">
            <a:avLst/>
          </a:prstGeom>
          <a:noFill/>
        </p:spPr>
        <p:txBody>
          <a:bodyPr wrap="square" lIns="68580" tIns="34290" rIns="68580" bIns="34290" rtlCol="0" anchor="t">
            <a:spAutoFit/>
          </a:bodyPr>
          <a:lstStyle/>
          <a:p>
            <a:pPr defTabSz="342900"/>
            <a:r>
              <a:rPr lang="en-US" sz="2100" i="1">
                <a:solidFill>
                  <a:schemeClr val="accent6"/>
                </a:solidFill>
                <a:latin typeface="Calibri"/>
                <a:ea typeface="Calibri"/>
                <a:cs typeface="Calibri"/>
              </a:rPr>
              <a:t>For those attaining a high school equivalency or diploma:</a:t>
            </a:r>
          </a:p>
        </p:txBody>
      </p:sp>
      <p:sp>
        <p:nvSpPr>
          <p:cNvPr id="8" name="TextBox 7">
            <a:extLst>
              <a:ext uri="{FF2B5EF4-FFF2-40B4-BE49-F238E27FC236}">
                <a16:creationId xmlns:a16="http://schemas.microsoft.com/office/drawing/2014/main" id="{46636D0C-C297-960F-C2C8-224F6F3E0E26}"/>
              </a:ext>
            </a:extLst>
          </p:cNvPr>
          <p:cNvSpPr txBox="1"/>
          <p:nvPr/>
        </p:nvSpPr>
        <p:spPr>
          <a:xfrm>
            <a:off x="197289" y="2499709"/>
            <a:ext cx="8630393" cy="3901068"/>
          </a:xfrm>
          <a:prstGeom prst="rect">
            <a:avLst/>
          </a:prstGeom>
          <a:noFill/>
        </p:spPr>
        <p:txBody>
          <a:bodyPr wrap="square" lIns="68580" tIns="34290" rIns="68580" bIns="34290" rtlCol="0" anchor="t">
            <a:spAutoFit/>
          </a:bodyPr>
          <a:lstStyle/>
          <a:p>
            <a:pPr defTabSz="342900"/>
            <a:r>
              <a:rPr lang="en-US" sz="2100" dirty="0">
                <a:solidFill>
                  <a:schemeClr val="accent6"/>
                </a:solidFill>
                <a:latin typeface="Calibri"/>
                <a:ea typeface="Calibri"/>
                <a:cs typeface="Calibri"/>
              </a:rPr>
              <a:t>Only included as a positive outcome, if within one year after exit, the participant is:</a:t>
            </a:r>
          </a:p>
          <a:p>
            <a:pPr defTabSz="342900"/>
            <a:endParaRPr lang="en-US" sz="2100" dirty="0">
              <a:solidFill>
                <a:schemeClr val="accent6"/>
              </a:solidFill>
              <a:latin typeface="Calibri"/>
              <a:ea typeface="Calibri"/>
              <a:cs typeface="Calibri"/>
            </a:endParaRPr>
          </a:p>
          <a:p>
            <a:pPr marL="600075" lvl="1" indent="-257175" defTabSz="342900">
              <a:buFont typeface="Wingdings" panose="05000000000000000000" pitchFamily="2" charset="2"/>
              <a:buChar char="ü"/>
            </a:pPr>
            <a:r>
              <a:rPr lang="en-US" sz="2100" dirty="0">
                <a:solidFill>
                  <a:schemeClr val="accent6"/>
                </a:solidFill>
                <a:latin typeface="Calibri"/>
                <a:ea typeface="Calibri"/>
                <a:cs typeface="Calibri"/>
              </a:rPr>
              <a:t>Employed</a:t>
            </a:r>
            <a:br>
              <a:rPr lang="en-US" sz="2100" dirty="0">
                <a:solidFill>
                  <a:schemeClr val="accent6"/>
                </a:solidFill>
                <a:latin typeface="Calibri"/>
              </a:rPr>
            </a:br>
            <a:endParaRPr lang="en-US" sz="2100" dirty="0">
              <a:solidFill>
                <a:schemeClr val="accent6"/>
              </a:solidFill>
              <a:latin typeface="Calibri"/>
              <a:ea typeface="Calibri"/>
              <a:cs typeface="Calibri"/>
            </a:endParaRPr>
          </a:p>
          <a:p>
            <a:pPr marL="685800" lvl="2" defTabSz="342900"/>
            <a:r>
              <a:rPr lang="en-US" sz="2100" b="1" dirty="0">
                <a:solidFill>
                  <a:schemeClr val="accent6"/>
                </a:solidFill>
                <a:latin typeface="Calibri"/>
                <a:ea typeface="Calibri"/>
                <a:cs typeface="Calibri"/>
              </a:rPr>
              <a:t>OR</a:t>
            </a:r>
            <a:br>
              <a:rPr lang="en-US" sz="2100" b="1" dirty="0">
                <a:solidFill>
                  <a:schemeClr val="accent6"/>
                </a:solidFill>
                <a:latin typeface="Calibri"/>
              </a:rPr>
            </a:br>
            <a:endParaRPr lang="en-US" sz="2100" b="1" dirty="0">
              <a:solidFill>
                <a:schemeClr val="accent6"/>
              </a:solidFill>
              <a:latin typeface="Calibri"/>
              <a:ea typeface="Calibri"/>
              <a:cs typeface="Calibri"/>
            </a:endParaRPr>
          </a:p>
          <a:p>
            <a:pPr marL="600075" lvl="1" indent="-257175" defTabSz="342900">
              <a:buFont typeface="Wingdings" panose="05000000000000000000" pitchFamily="2" charset="2"/>
              <a:buChar char="ü"/>
            </a:pPr>
            <a:r>
              <a:rPr lang="en-US" sz="2100" dirty="0">
                <a:solidFill>
                  <a:schemeClr val="accent6"/>
                </a:solidFill>
                <a:latin typeface="Calibri"/>
                <a:ea typeface="Calibri"/>
                <a:cs typeface="Calibri"/>
              </a:rPr>
              <a:t>Enrolled in </a:t>
            </a:r>
            <a:r>
              <a:rPr lang="en-US" sz="2100" u="sng" dirty="0">
                <a:solidFill>
                  <a:schemeClr val="accent6"/>
                </a:solidFill>
                <a:latin typeface="Calibri"/>
                <a:ea typeface="Calibri"/>
                <a:cs typeface="Calibri"/>
              </a:rPr>
              <a:t>education</a:t>
            </a:r>
            <a:r>
              <a:rPr lang="en-US" sz="2100" dirty="0">
                <a:solidFill>
                  <a:schemeClr val="accent6"/>
                </a:solidFill>
                <a:latin typeface="Calibri"/>
                <a:ea typeface="Calibri"/>
                <a:cs typeface="Calibri"/>
              </a:rPr>
              <a:t> or </a:t>
            </a:r>
            <a:r>
              <a:rPr lang="en-US" sz="2100" u="sng" dirty="0">
                <a:solidFill>
                  <a:schemeClr val="accent6"/>
                </a:solidFill>
                <a:latin typeface="Calibri"/>
                <a:ea typeface="Calibri"/>
                <a:cs typeface="Calibri"/>
              </a:rPr>
              <a:t>training</a:t>
            </a:r>
            <a:r>
              <a:rPr lang="en-US" sz="2100" dirty="0">
                <a:solidFill>
                  <a:schemeClr val="accent6"/>
                </a:solidFill>
                <a:latin typeface="Calibri"/>
                <a:ea typeface="Calibri"/>
                <a:cs typeface="Calibri"/>
              </a:rPr>
              <a:t> leading to a postsecondary credential </a:t>
            </a:r>
          </a:p>
          <a:p>
            <a:pPr marL="600075" lvl="1" indent="-257175" defTabSz="342900">
              <a:buFont typeface="Wingdings" panose="05000000000000000000" pitchFamily="2" charset="2"/>
              <a:buChar char="ü"/>
            </a:pPr>
            <a:endParaRPr lang="en-US" sz="2100" dirty="0">
              <a:solidFill>
                <a:schemeClr val="accent6"/>
              </a:solidFill>
              <a:latin typeface="Calibri"/>
              <a:ea typeface="Calibri"/>
              <a:cs typeface="Calibri"/>
            </a:endParaRPr>
          </a:p>
          <a:p>
            <a:pPr marL="600075" lvl="1" indent="-257175" defTabSz="342900">
              <a:buFont typeface="Wingdings" panose="05000000000000000000" pitchFamily="2" charset="2"/>
              <a:buChar char="ü"/>
            </a:pPr>
            <a:endParaRPr lang="en-US" sz="2100" dirty="0">
              <a:solidFill>
                <a:schemeClr val="accent6"/>
              </a:solidFill>
              <a:latin typeface="Calibri"/>
              <a:ea typeface="Calibri"/>
              <a:cs typeface="Calibri"/>
            </a:endParaRPr>
          </a:p>
          <a:p>
            <a:pPr marL="342900" lvl="1" defTabSz="342900"/>
            <a:r>
              <a:rPr lang="en-US" sz="2100" dirty="0">
                <a:solidFill>
                  <a:schemeClr val="accent6"/>
                </a:solidFill>
                <a:latin typeface="Calibri"/>
                <a:ea typeface="Calibri"/>
                <a:cs typeface="Calibri"/>
              </a:rPr>
              <a:t>			(</a:t>
            </a:r>
            <a:r>
              <a:rPr lang="en-US" sz="2100" i="1" dirty="0">
                <a:solidFill>
                  <a:schemeClr val="accent6"/>
                </a:solidFill>
                <a:latin typeface="Calibri"/>
                <a:ea typeface="Calibri"/>
                <a:cs typeface="Calibri"/>
              </a:rPr>
              <a:t>From WIOA Training class for Youth Performance)</a:t>
            </a:r>
          </a:p>
          <a:p>
            <a:pPr marL="257175" indent="-257175" defTabSz="342900">
              <a:buFont typeface="Wingdings" panose="05000000000000000000" pitchFamily="2" charset="2"/>
              <a:buChar char="ü"/>
            </a:pPr>
            <a:endParaRPr lang="en-US" dirty="0">
              <a:solidFill>
                <a:srgbClr val="032B4A"/>
              </a:solidFill>
              <a:latin typeface="Century Gothic"/>
            </a:endParaRPr>
          </a:p>
        </p:txBody>
      </p:sp>
    </p:spTree>
    <p:extLst>
      <p:ext uri="{BB962C8B-B14F-4D97-AF65-F5344CB8AC3E}">
        <p14:creationId xmlns:p14="http://schemas.microsoft.com/office/powerpoint/2010/main" val="4161989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67463" y="378132"/>
            <a:ext cx="7490637" cy="628650"/>
          </a:xfrm>
        </p:spPr>
        <p:txBody>
          <a:bodyPr/>
          <a:lstStyle/>
          <a:p>
            <a:r>
              <a:rPr lang="en-US" altLang="en-US" dirty="0">
                <a:solidFill>
                  <a:schemeClr val="bg1"/>
                </a:solidFill>
              </a:rPr>
              <a:t>Credential Attainment </a:t>
            </a:r>
            <a:br>
              <a:rPr lang="en-US" altLang="en-US" dirty="0">
                <a:solidFill>
                  <a:schemeClr val="bg1"/>
                </a:solidFill>
              </a:rPr>
            </a:br>
            <a:r>
              <a:rPr lang="en-US" altLang="en-US" dirty="0">
                <a:solidFill>
                  <a:schemeClr val="bg1"/>
                </a:solidFill>
              </a:rPr>
              <a:t>Performance Measure </a:t>
            </a:r>
            <a:endParaRPr lang="en-US" sz="2700" dirty="0">
              <a:solidFill>
                <a:schemeClr val="bg1"/>
              </a:solidFill>
            </a:endParaRPr>
          </a:p>
        </p:txBody>
      </p:sp>
      <p:sp>
        <p:nvSpPr>
          <p:cNvPr id="3" name="Content Placeholder 2"/>
          <p:cNvSpPr>
            <a:spLocks noGrp="1"/>
          </p:cNvSpPr>
          <p:nvPr>
            <p:ph idx="1"/>
          </p:nvPr>
        </p:nvSpPr>
        <p:spPr>
          <a:xfrm>
            <a:off x="261909" y="1298864"/>
            <a:ext cx="8271716" cy="4759036"/>
          </a:xfrm>
        </p:spPr>
        <p:txBody>
          <a:bodyPr vert="horz" lIns="68580" tIns="34290" rIns="68580" bIns="34290" rtlCol="0" anchor="t">
            <a:normAutofit fontScale="85000" lnSpcReduction="20000"/>
          </a:bodyPr>
          <a:lstStyle/>
          <a:p>
            <a:pPr marL="0" indent="0">
              <a:buNone/>
            </a:pPr>
            <a:r>
              <a:rPr lang="en-US" b="1" dirty="0">
                <a:solidFill>
                  <a:schemeClr val="accent6"/>
                </a:solidFill>
              </a:rPr>
              <a:t>Credential Attainment:</a:t>
            </a:r>
          </a:p>
          <a:p>
            <a:pPr marL="338138" lvl="1" indent="0">
              <a:buNone/>
            </a:pPr>
            <a:r>
              <a:rPr lang="en-US" b="1" i="1" dirty="0">
                <a:solidFill>
                  <a:schemeClr val="accent6"/>
                </a:solidFill>
              </a:rPr>
              <a:t>Recognized Post Secondary Credential</a:t>
            </a:r>
            <a:endParaRPr lang="en-US" b="1" i="1" dirty="0">
              <a:solidFill>
                <a:schemeClr val="accent6"/>
              </a:solidFill>
              <a:cs typeface="Calibri"/>
            </a:endParaRPr>
          </a:p>
          <a:p>
            <a:pPr marL="681038" lvl="1" indent="-342900">
              <a:buFont typeface="+mj-lt"/>
              <a:buAutoNum type="arabicParenR"/>
            </a:pPr>
            <a:r>
              <a:rPr lang="en-US" dirty="0">
                <a:solidFill>
                  <a:schemeClr val="accent6"/>
                </a:solidFill>
              </a:rPr>
              <a:t>Add the </a:t>
            </a:r>
            <a:r>
              <a:rPr lang="en-US" i="1" dirty="0">
                <a:solidFill>
                  <a:schemeClr val="accent6"/>
                </a:solidFill>
              </a:rPr>
              <a:t>Attainment Service </a:t>
            </a:r>
            <a:r>
              <a:rPr lang="en-US" dirty="0">
                <a:solidFill>
                  <a:schemeClr val="accent6"/>
                </a:solidFill>
              </a:rPr>
              <a:t>on the General tab of MOSES. </a:t>
            </a:r>
          </a:p>
          <a:p>
            <a:pPr marL="338138" lvl="1" indent="0">
              <a:buNone/>
            </a:pPr>
            <a:endParaRPr lang="en-US" dirty="0">
              <a:solidFill>
                <a:schemeClr val="accent6"/>
              </a:solidFill>
            </a:endParaRPr>
          </a:p>
          <a:p>
            <a:pPr marL="338138" lvl="1" indent="0">
              <a:buNone/>
            </a:pPr>
            <a:r>
              <a:rPr lang="en-US" b="1" i="1" dirty="0">
                <a:solidFill>
                  <a:schemeClr val="accent6"/>
                </a:solidFill>
              </a:rPr>
              <a:t>High School Diploma/Equivalency</a:t>
            </a:r>
          </a:p>
          <a:p>
            <a:pPr marL="681038" lvl="1" indent="-342900">
              <a:buFont typeface="+mj-lt"/>
              <a:buAutoNum type="arabicParenR"/>
            </a:pPr>
            <a:r>
              <a:rPr lang="en-US" dirty="0">
                <a:solidFill>
                  <a:schemeClr val="accent6"/>
                </a:solidFill>
              </a:rPr>
              <a:t>Add the </a:t>
            </a:r>
            <a:r>
              <a:rPr lang="en-US" i="1" dirty="0">
                <a:solidFill>
                  <a:schemeClr val="accent6"/>
                </a:solidFill>
              </a:rPr>
              <a:t>Attainment Service </a:t>
            </a:r>
            <a:r>
              <a:rPr lang="en-US" dirty="0">
                <a:solidFill>
                  <a:schemeClr val="accent6"/>
                </a:solidFill>
              </a:rPr>
              <a:t>on the General tab of MOSES</a:t>
            </a:r>
          </a:p>
          <a:p>
            <a:pPr marL="681038" lvl="1" indent="-342900">
              <a:buAutoNum type="arabicParenR"/>
            </a:pPr>
            <a:r>
              <a:rPr lang="en-US" dirty="0">
                <a:solidFill>
                  <a:schemeClr val="accent6"/>
                </a:solidFill>
                <a:ea typeface="+mn-lt"/>
                <a:cs typeface="+mn-lt"/>
              </a:rPr>
              <a:t>Wage record (SWIS)</a:t>
            </a:r>
          </a:p>
          <a:p>
            <a:pPr marL="603409" lvl="2" indent="0">
              <a:buNone/>
            </a:pPr>
            <a:r>
              <a:rPr lang="en-US" sz="1800" b="1" dirty="0">
                <a:solidFill>
                  <a:schemeClr val="accent6"/>
                </a:solidFill>
                <a:ea typeface="+mn-lt"/>
                <a:cs typeface="+mn-lt"/>
              </a:rPr>
              <a:t>OR</a:t>
            </a:r>
            <a:r>
              <a:rPr lang="en-US" sz="1800" dirty="0">
                <a:solidFill>
                  <a:schemeClr val="accent6"/>
                </a:solidFill>
                <a:ea typeface="+mn-lt"/>
                <a:cs typeface="+mn-lt"/>
              </a:rPr>
              <a:t> </a:t>
            </a:r>
          </a:p>
          <a:p>
            <a:pPr marL="603409" lvl="2" indent="0">
              <a:buNone/>
            </a:pPr>
            <a:r>
              <a:rPr lang="en-US" sz="2400" dirty="0">
                <a:solidFill>
                  <a:schemeClr val="accent6"/>
                </a:solidFill>
                <a:ea typeface="+mn-lt"/>
                <a:cs typeface="+mn-lt"/>
              </a:rPr>
              <a:t>Add</a:t>
            </a:r>
            <a:r>
              <a:rPr lang="en-US" sz="2400" dirty="0">
                <a:solidFill>
                  <a:schemeClr val="accent6"/>
                </a:solidFill>
              </a:rPr>
              <a:t> </a:t>
            </a:r>
            <a:r>
              <a:rPr lang="en-US" sz="2400" b="1" i="1" dirty="0">
                <a:solidFill>
                  <a:schemeClr val="accent6"/>
                </a:solidFill>
              </a:rPr>
              <a:t>Retention</a:t>
            </a:r>
            <a:r>
              <a:rPr lang="en-US" sz="2400" b="1" dirty="0">
                <a:solidFill>
                  <a:schemeClr val="accent6"/>
                </a:solidFill>
              </a:rPr>
              <a:t> </a:t>
            </a:r>
            <a:r>
              <a:rPr lang="en-US" sz="2400" b="1" i="1" dirty="0">
                <a:solidFill>
                  <a:schemeClr val="accent6"/>
                </a:solidFill>
              </a:rPr>
              <a:t>Service</a:t>
            </a:r>
            <a:r>
              <a:rPr lang="en-US" sz="2400" b="1" dirty="0">
                <a:solidFill>
                  <a:schemeClr val="accent6"/>
                </a:solidFill>
              </a:rPr>
              <a:t> </a:t>
            </a:r>
            <a:r>
              <a:rPr lang="en-US" sz="2400" dirty="0">
                <a:solidFill>
                  <a:schemeClr val="accent6"/>
                </a:solidFill>
              </a:rPr>
              <a:t>on the General tab of MOSES if in Advanced Training or Post Secondary Education</a:t>
            </a:r>
            <a:endParaRPr lang="en-US" sz="2400" dirty="0">
              <a:solidFill>
                <a:schemeClr val="accent6"/>
              </a:solidFill>
              <a:cs typeface="Calibri"/>
            </a:endParaRPr>
          </a:p>
          <a:p>
            <a:pPr marL="338138" lvl="1" indent="0">
              <a:buNone/>
            </a:pPr>
            <a:endParaRPr lang="en-US" sz="1500" dirty="0">
              <a:hlinkClick r:id="" action="ppaction://noaction"/>
            </a:endParaRPr>
          </a:p>
          <a:p>
            <a:pPr marL="338138" lvl="1" indent="0">
              <a:buNone/>
            </a:pPr>
            <a:endParaRPr lang="en-US" sz="1500" dirty="0">
              <a:hlinkClick r:id="" action="ppaction://noaction"/>
            </a:endParaRPr>
          </a:p>
          <a:p>
            <a:pPr marL="338138" lvl="1" indent="0" algn="ctr">
              <a:buNone/>
            </a:pPr>
            <a:r>
              <a:rPr lang="en-US" dirty="0">
                <a:solidFill>
                  <a:schemeClr val="accent6"/>
                </a:solidFill>
                <a:ea typeface="Calibri"/>
                <a:cs typeface="Calibri"/>
              </a:rPr>
              <a:t>(</a:t>
            </a:r>
            <a:r>
              <a:rPr lang="en-US" i="1" dirty="0">
                <a:solidFill>
                  <a:schemeClr val="accent6"/>
                </a:solidFill>
                <a:ea typeface="Calibri"/>
                <a:cs typeface="Calibri"/>
              </a:rPr>
              <a:t>From WIOA Training class for Youth Performance)</a:t>
            </a:r>
          </a:p>
          <a:p>
            <a:pPr marL="338138" lvl="1" indent="0">
              <a:buNone/>
            </a:pPr>
            <a:endParaRPr lang="en-US" sz="1500" dirty="0">
              <a:hlinkClick r:id="" action="ppaction://noaction"/>
            </a:endParaRPr>
          </a:p>
          <a:p>
            <a:pPr marL="338138" lvl="1" indent="0">
              <a:buNone/>
            </a:pPr>
            <a:endParaRPr lang="en-US" sz="1500" dirty="0">
              <a:hlinkClick r:id="" action="ppaction://noaction"/>
            </a:endParaRPr>
          </a:p>
          <a:p>
            <a:pPr marL="338138" lvl="1" indent="0">
              <a:buNone/>
            </a:pPr>
            <a:r>
              <a:rPr lang="en-US" sz="1500" dirty="0">
                <a:hlinkClick r:id="" action="ppaction://noaction"/>
              </a:rPr>
              <a:t>Outlier Reports | Mass.gov</a:t>
            </a:r>
            <a:endParaRPr lang="en-US" sz="1500" dirty="0"/>
          </a:p>
          <a:p>
            <a:pPr marL="338138" lvl="1" indent="0">
              <a:buNone/>
            </a:pPr>
            <a:endParaRPr lang="en-US" sz="1575" dirty="0">
              <a:solidFill>
                <a:srgbClr val="032B4A"/>
              </a:solidFill>
              <a:latin typeface="Century Gothic"/>
              <a:cs typeface="Calibri"/>
            </a:endParaRPr>
          </a:p>
          <a:p>
            <a:pPr lvl="1" indent="-214313">
              <a:buFontTx/>
              <a:buChar char="-"/>
            </a:pPr>
            <a:endParaRPr lang="en-US" sz="1275" dirty="0">
              <a:latin typeface="Century Gothic"/>
              <a:cs typeface="Calibri"/>
            </a:endParaRPr>
          </a:p>
          <a:p>
            <a:pPr marL="817721" lvl="2" indent="-214313">
              <a:buFont typeface="Wingdings" panose="05000000000000000000" pitchFamily="2" charset="2"/>
              <a:buChar char="q"/>
            </a:pPr>
            <a:endParaRPr lang="en-US" sz="975" dirty="0">
              <a:latin typeface="Century Gothic"/>
              <a:cs typeface="Calibri"/>
            </a:endParaRPr>
          </a:p>
          <a:p>
            <a:pPr marL="0" indent="0">
              <a:buNone/>
            </a:pPr>
            <a:endParaRPr lang="en-US" sz="1650" b="1" dirty="0">
              <a:latin typeface="Century Gothic"/>
              <a:cs typeface="Calibri"/>
            </a:endParaRPr>
          </a:p>
          <a:p>
            <a:endParaRPr lang="en-US" dirty="0">
              <a:latin typeface="Century Gothic"/>
              <a:cs typeface="Calibri"/>
            </a:endParaRPr>
          </a:p>
        </p:txBody>
      </p:sp>
      <p:sp>
        <p:nvSpPr>
          <p:cNvPr id="6" name="Slide Number Placeholder 5"/>
          <p:cNvSpPr>
            <a:spLocks noGrp="1"/>
          </p:cNvSpPr>
          <p:nvPr>
            <p:ph type="sldNum" sz="quarter" idx="12"/>
          </p:nvPr>
        </p:nvSpPr>
        <p:spPr>
          <a:xfrm>
            <a:off x="11187289" y="6358002"/>
            <a:ext cx="395111" cy="365125"/>
          </a:xfrm>
          <a:prstGeom prst="rect">
            <a:avLst/>
          </a:prstGeom>
          <a:noFill/>
          <a:ln>
            <a:noFill/>
          </a:ln>
        </p:spPr>
        <p:txBody>
          <a:bodyPr spcFirstLastPara="1" wrap="square" lIns="0" tIns="45700" rIns="0"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9pPr>
          </a:lstStyle>
          <a:p>
            <a:pPr>
              <a:defRPr/>
            </a:pPr>
            <a:fld id="{00000000-1234-1234-1234-123412341234}" type="slidenum">
              <a:rPr lang="en-US" smtClean="0"/>
              <a:pPr>
                <a:defRPr/>
              </a:pPr>
              <a:t>35</a:t>
            </a:fld>
            <a:endParaRPr lang="en-US">
              <a:latin typeface="Century Gothic"/>
            </a:endParaRPr>
          </a:p>
        </p:txBody>
      </p:sp>
    </p:spTree>
    <p:extLst>
      <p:ext uri="{BB962C8B-B14F-4D97-AF65-F5344CB8AC3E}">
        <p14:creationId xmlns:p14="http://schemas.microsoft.com/office/powerpoint/2010/main" val="3263362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D1268-1CE8-5F5A-2846-1D5D088226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F66E8D-A771-7BDC-485B-41A948BB4EE4}"/>
              </a:ext>
            </a:extLst>
          </p:cNvPr>
          <p:cNvSpPr>
            <a:spLocks noGrp="1"/>
          </p:cNvSpPr>
          <p:nvPr>
            <p:ph type="title"/>
          </p:nvPr>
        </p:nvSpPr>
        <p:spPr/>
        <p:txBody>
          <a:bodyPr/>
          <a:lstStyle/>
          <a:p>
            <a:r>
              <a:rPr lang="en-US" dirty="0"/>
              <a:t>Attained HiSet/GED</a:t>
            </a:r>
          </a:p>
        </p:txBody>
      </p:sp>
      <p:sp>
        <p:nvSpPr>
          <p:cNvPr id="3" name="Slide Number Placeholder 2">
            <a:extLst>
              <a:ext uri="{FF2B5EF4-FFF2-40B4-BE49-F238E27FC236}">
                <a16:creationId xmlns:a16="http://schemas.microsoft.com/office/drawing/2014/main" id="{02B3815D-9D63-DC0A-CB9D-A50BF143D802}"/>
              </a:ext>
            </a:extLst>
          </p:cNvPr>
          <p:cNvSpPr>
            <a:spLocks noGrp="1"/>
          </p:cNvSpPr>
          <p:nvPr>
            <p:ph type="sldNum" sz="quarter" idx="4"/>
          </p:nvPr>
        </p:nvSpPr>
        <p:spPr/>
        <p:txBody>
          <a:bodyPr/>
          <a:lstStyle/>
          <a:p>
            <a:fld id="{941BE8DD-6BA1-AD43-8321-0CEB068BCC7D}" type="slidenum">
              <a:rPr lang="en-US" smtClean="0"/>
              <a:pPr/>
              <a:t>36</a:t>
            </a:fld>
            <a:endParaRPr lang="en-US" dirty="0"/>
          </a:p>
        </p:txBody>
      </p:sp>
      <p:pic>
        <p:nvPicPr>
          <p:cNvPr id="6" name="Picture 5">
            <a:extLst>
              <a:ext uri="{FF2B5EF4-FFF2-40B4-BE49-F238E27FC236}">
                <a16:creationId xmlns:a16="http://schemas.microsoft.com/office/drawing/2014/main" id="{334914A0-FBED-F53B-FECB-2C102526ECA0}"/>
              </a:ext>
            </a:extLst>
          </p:cNvPr>
          <p:cNvPicPr>
            <a:picLocks noChangeAspect="1"/>
          </p:cNvPicPr>
          <p:nvPr/>
        </p:nvPicPr>
        <p:blipFill>
          <a:blip r:embed="rId2"/>
          <a:stretch>
            <a:fillRect/>
          </a:stretch>
        </p:blipFill>
        <p:spPr>
          <a:xfrm>
            <a:off x="266520" y="1378380"/>
            <a:ext cx="4035350" cy="2475240"/>
          </a:xfrm>
          <a:prstGeom prst="rect">
            <a:avLst/>
          </a:prstGeom>
        </p:spPr>
      </p:pic>
      <p:pic>
        <p:nvPicPr>
          <p:cNvPr id="5" name="Picture 4">
            <a:extLst>
              <a:ext uri="{FF2B5EF4-FFF2-40B4-BE49-F238E27FC236}">
                <a16:creationId xmlns:a16="http://schemas.microsoft.com/office/drawing/2014/main" id="{DB404B31-7B4E-CCC6-636A-EAA54352A935}"/>
              </a:ext>
            </a:extLst>
          </p:cNvPr>
          <p:cNvPicPr>
            <a:picLocks noChangeAspect="1"/>
          </p:cNvPicPr>
          <p:nvPr/>
        </p:nvPicPr>
        <p:blipFill>
          <a:blip r:embed="rId3"/>
          <a:stretch>
            <a:fillRect/>
          </a:stretch>
        </p:blipFill>
        <p:spPr>
          <a:xfrm>
            <a:off x="4815303" y="1350818"/>
            <a:ext cx="4035349" cy="2501444"/>
          </a:xfrm>
          <a:prstGeom prst="rect">
            <a:avLst/>
          </a:prstGeom>
        </p:spPr>
      </p:pic>
      <p:pic>
        <p:nvPicPr>
          <p:cNvPr id="8" name="Picture 7">
            <a:extLst>
              <a:ext uri="{FF2B5EF4-FFF2-40B4-BE49-F238E27FC236}">
                <a16:creationId xmlns:a16="http://schemas.microsoft.com/office/drawing/2014/main" id="{85D08F3D-532A-20A3-AA97-70265B159940}"/>
              </a:ext>
            </a:extLst>
          </p:cNvPr>
          <p:cNvPicPr>
            <a:picLocks noChangeAspect="1"/>
          </p:cNvPicPr>
          <p:nvPr/>
        </p:nvPicPr>
        <p:blipFill>
          <a:blip r:embed="rId4"/>
          <a:stretch>
            <a:fillRect/>
          </a:stretch>
        </p:blipFill>
        <p:spPr>
          <a:xfrm>
            <a:off x="2725222" y="3927763"/>
            <a:ext cx="3682998" cy="2255527"/>
          </a:xfrm>
          <a:prstGeom prst="rect">
            <a:avLst/>
          </a:prstGeom>
        </p:spPr>
      </p:pic>
      <p:sp>
        <p:nvSpPr>
          <p:cNvPr id="4" name="Rectangle 3">
            <a:extLst>
              <a:ext uri="{FF2B5EF4-FFF2-40B4-BE49-F238E27FC236}">
                <a16:creationId xmlns:a16="http://schemas.microsoft.com/office/drawing/2014/main" id="{34198B32-B79F-D006-E870-3CD78FC1D34F}"/>
              </a:ext>
            </a:extLst>
          </p:cNvPr>
          <p:cNvSpPr/>
          <p:nvPr/>
        </p:nvSpPr>
        <p:spPr>
          <a:xfrm>
            <a:off x="381000" y="2198913"/>
            <a:ext cx="3276600" cy="2286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A8953DD-5720-2E8C-8195-DE79A569E405}"/>
              </a:ext>
            </a:extLst>
          </p:cNvPr>
          <p:cNvSpPr/>
          <p:nvPr/>
        </p:nvSpPr>
        <p:spPr>
          <a:xfrm>
            <a:off x="4920335" y="2046510"/>
            <a:ext cx="3276600" cy="2286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29156A8-D7BE-015D-D79F-8B4B388E287A}"/>
              </a:ext>
            </a:extLst>
          </p:cNvPr>
          <p:cNvSpPr/>
          <p:nvPr/>
        </p:nvSpPr>
        <p:spPr>
          <a:xfrm>
            <a:off x="2775856" y="4582890"/>
            <a:ext cx="3276600" cy="2286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6C0C2F7-21D5-95D8-19CC-EB27E63C6AC5}"/>
              </a:ext>
            </a:extLst>
          </p:cNvPr>
          <p:cNvSpPr txBox="1"/>
          <p:nvPr/>
        </p:nvSpPr>
        <p:spPr>
          <a:xfrm>
            <a:off x="5410198" y="2590794"/>
            <a:ext cx="2442432" cy="369332"/>
          </a:xfrm>
          <a:prstGeom prst="rect">
            <a:avLst/>
          </a:prstGeom>
          <a:noFill/>
        </p:spPr>
        <p:txBody>
          <a:bodyPr wrap="square" rtlCol="0">
            <a:spAutoFit/>
          </a:bodyPr>
          <a:lstStyle/>
          <a:p>
            <a:r>
              <a:rPr lang="en-US" b="1" dirty="0"/>
              <a:t>Added to Education Tab</a:t>
            </a:r>
          </a:p>
        </p:txBody>
      </p:sp>
      <p:sp>
        <p:nvSpPr>
          <p:cNvPr id="11" name="TextBox 10">
            <a:extLst>
              <a:ext uri="{FF2B5EF4-FFF2-40B4-BE49-F238E27FC236}">
                <a16:creationId xmlns:a16="http://schemas.microsoft.com/office/drawing/2014/main" id="{4ECBB9B1-267B-102A-4ABC-7AE559DA9EC5}"/>
              </a:ext>
            </a:extLst>
          </p:cNvPr>
          <p:cNvSpPr txBox="1"/>
          <p:nvPr/>
        </p:nvSpPr>
        <p:spPr>
          <a:xfrm>
            <a:off x="3091543" y="5116278"/>
            <a:ext cx="3058888" cy="923330"/>
          </a:xfrm>
          <a:prstGeom prst="rect">
            <a:avLst/>
          </a:prstGeom>
          <a:noFill/>
        </p:spPr>
        <p:txBody>
          <a:bodyPr wrap="square" rtlCol="0">
            <a:spAutoFit/>
          </a:bodyPr>
          <a:lstStyle/>
          <a:p>
            <a:r>
              <a:rPr lang="en-US" b="1" dirty="0"/>
              <a:t>Added to:  General Services – Outcome/Enhancement </a:t>
            </a:r>
          </a:p>
          <a:p>
            <a:r>
              <a:rPr lang="en-US" b="1" dirty="0"/>
              <a:t>Attained </a:t>
            </a:r>
            <a:r>
              <a:rPr lang="en-US" b="1" dirty="0" err="1"/>
              <a:t>HiSet</a:t>
            </a:r>
            <a:r>
              <a:rPr lang="en-US" b="1" dirty="0"/>
              <a:t>/Ged</a:t>
            </a:r>
          </a:p>
        </p:txBody>
      </p:sp>
      <p:sp>
        <p:nvSpPr>
          <p:cNvPr id="12" name="TextBox 11">
            <a:extLst>
              <a:ext uri="{FF2B5EF4-FFF2-40B4-BE49-F238E27FC236}">
                <a16:creationId xmlns:a16="http://schemas.microsoft.com/office/drawing/2014/main" id="{8C3A15CE-34EA-E52A-A6DF-1EC477E7D34E}"/>
              </a:ext>
            </a:extLst>
          </p:cNvPr>
          <p:cNvSpPr txBox="1"/>
          <p:nvPr/>
        </p:nvSpPr>
        <p:spPr>
          <a:xfrm>
            <a:off x="1110344" y="2569018"/>
            <a:ext cx="2442432" cy="646331"/>
          </a:xfrm>
          <a:prstGeom prst="rect">
            <a:avLst/>
          </a:prstGeom>
          <a:noFill/>
        </p:spPr>
        <p:txBody>
          <a:bodyPr wrap="square" rtlCol="0">
            <a:spAutoFit/>
          </a:bodyPr>
          <a:lstStyle/>
          <a:p>
            <a:r>
              <a:rPr lang="en-US" b="1" dirty="0"/>
              <a:t>Course:  Completed Satisfactorily</a:t>
            </a:r>
          </a:p>
        </p:txBody>
      </p:sp>
    </p:spTree>
    <p:extLst>
      <p:ext uri="{BB962C8B-B14F-4D97-AF65-F5344CB8AC3E}">
        <p14:creationId xmlns:p14="http://schemas.microsoft.com/office/powerpoint/2010/main" val="3147322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BE907-8A42-C9E0-70C5-4A083225311B}"/>
              </a:ext>
            </a:extLst>
          </p:cNvPr>
          <p:cNvSpPr>
            <a:spLocks noGrp="1"/>
          </p:cNvSpPr>
          <p:nvPr>
            <p:ph type="title"/>
          </p:nvPr>
        </p:nvSpPr>
        <p:spPr>
          <a:xfrm>
            <a:off x="457199" y="139614"/>
            <a:ext cx="8052955" cy="954348"/>
          </a:xfrm>
        </p:spPr>
        <p:txBody>
          <a:bodyPr/>
          <a:lstStyle/>
          <a:p>
            <a:r>
              <a:rPr lang="en-US" dirty="0"/>
              <a:t>No Employment :   Attending _____ at Exit</a:t>
            </a:r>
          </a:p>
        </p:txBody>
      </p:sp>
      <p:sp>
        <p:nvSpPr>
          <p:cNvPr id="3" name="Slide Number Placeholder 2">
            <a:extLst>
              <a:ext uri="{FF2B5EF4-FFF2-40B4-BE49-F238E27FC236}">
                <a16:creationId xmlns:a16="http://schemas.microsoft.com/office/drawing/2014/main" id="{2A988720-7AAA-A7A0-AB04-013646C13CE2}"/>
              </a:ext>
            </a:extLst>
          </p:cNvPr>
          <p:cNvSpPr>
            <a:spLocks noGrp="1"/>
          </p:cNvSpPr>
          <p:nvPr>
            <p:ph type="sldNum" sz="quarter" idx="4"/>
          </p:nvPr>
        </p:nvSpPr>
        <p:spPr/>
        <p:txBody>
          <a:bodyPr/>
          <a:lstStyle/>
          <a:p>
            <a:fld id="{941BE8DD-6BA1-AD43-8321-0CEB068BCC7D}" type="slidenum">
              <a:rPr lang="en-US" smtClean="0"/>
              <a:pPr/>
              <a:t>37</a:t>
            </a:fld>
            <a:endParaRPr lang="en-US" dirty="0"/>
          </a:p>
        </p:txBody>
      </p:sp>
      <p:pic>
        <p:nvPicPr>
          <p:cNvPr id="6" name="Picture 5">
            <a:extLst>
              <a:ext uri="{FF2B5EF4-FFF2-40B4-BE49-F238E27FC236}">
                <a16:creationId xmlns:a16="http://schemas.microsoft.com/office/drawing/2014/main" id="{8F9B4C6B-B128-5B37-A9E5-AF082DD47E6D}"/>
              </a:ext>
            </a:extLst>
          </p:cNvPr>
          <p:cNvPicPr>
            <a:picLocks noChangeAspect="1"/>
          </p:cNvPicPr>
          <p:nvPr/>
        </p:nvPicPr>
        <p:blipFill>
          <a:blip r:embed="rId2"/>
          <a:stretch>
            <a:fillRect/>
          </a:stretch>
        </p:blipFill>
        <p:spPr>
          <a:xfrm>
            <a:off x="1508521" y="1332566"/>
            <a:ext cx="6752255" cy="2409395"/>
          </a:xfrm>
          <a:prstGeom prst="rect">
            <a:avLst/>
          </a:prstGeom>
        </p:spPr>
      </p:pic>
      <p:pic>
        <p:nvPicPr>
          <p:cNvPr id="8" name="Picture 7">
            <a:extLst>
              <a:ext uri="{FF2B5EF4-FFF2-40B4-BE49-F238E27FC236}">
                <a16:creationId xmlns:a16="http://schemas.microsoft.com/office/drawing/2014/main" id="{0013B770-0E17-BA8A-F05C-0BE5CAB63544}"/>
              </a:ext>
            </a:extLst>
          </p:cNvPr>
          <p:cNvPicPr>
            <a:picLocks noChangeAspect="1"/>
          </p:cNvPicPr>
          <p:nvPr/>
        </p:nvPicPr>
        <p:blipFill>
          <a:blip r:embed="rId3"/>
          <a:stretch>
            <a:fillRect/>
          </a:stretch>
        </p:blipFill>
        <p:spPr>
          <a:xfrm>
            <a:off x="1509387" y="3839413"/>
            <a:ext cx="6761781" cy="2376725"/>
          </a:xfrm>
          <a:prstGeom prst="rect">
            <a:avLst/>
          </a:prstGeom>
        </p:spPr>
      </p:pic>
      <p:sp>
        <p:nvSpPr>
          <p:cNvPr id="4" name="Rectangle 3">
            <a:extLst>
              <a:ext uri="{FF2B5EF4-FFF2-40B4-BE49-F238E27FC236}">
                <a16:creationId xmlns:a16="http://schemas.microsoft.com/office/drawing/2014/main" id="{FEE3365C-236C-9EB4-3215-EFD6DDBA3949}"/>
              </a:ext>
            </a:extLst>
          </p:cNvPr>
          <p:cNvSpPr/>
          <p:nvPr/>
        </p:nvSpPr>
        <p:spPr>
          <a:xfrm>
            <a:off x="1665523" y="2786739"/>
            <a:ext cx="6313705" cy="2286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5C08531-E8F2-0AAE-C6E0-AA120E5AAE05}"/>
              </a:ext>
            </a:extLst>
          </p:cNvPr>
          <p:cNvSpPr/>
          <p:nvPr/>
        </p:nvSpPr>
        <p:spPr>
          <a:xfrm>
            <a:off x="1687291" y="5301337"/>
            <a:ext cx="6313705" cy="2286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03572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19352-2DCD-A546-7CFB-1A6D4C629E9D}"/>
              </a:ext>
            </a:extLst>
          </p:cNvPr>
          <p:cNvSpPr>
            <a:spLocks noGrp="1"/>
          </p:cNvSpPr>
          <p:nvPr>
            <p:ph type="title"/>
          </p:nvPr>
        </p:nvSpPr>
        <p:spPr/>
        <p:txBody>
          <a:bodyPr/>
          <a:lstStyle/>
          <a:p>
            <a:r>
              <a:rPr lang="en-US" dirty="0"/>
              <a:t>General Services -  Retention </a:t>
            </a:r>
          </a:p>
        </p:txBody>
      </p:sp>
      <p:sp>
        <p:nvSpPr>
          <p:cNvPr id="3" name="Slide Number Placeholder 2">
            <a:extLst>
              <a:ext uri="{FF2B5EF4-FFF2-40B4-BE49-F238E27FC236}">
                <a16:creationId xmlns:a16="http://schemas.microsoft.com/office/drawing/2014/main" id="{87674E68-9F5D-9AEC-6334-BFC66E3F5607}"/>
              </a:ext>
            </a:extLst>
          </p:cNvPr>
          <p:cNvSpPr>
            <a:spLocks noGrp="1"/>
          </p:cNvSpPr>
          <p:nvPr>
            <p:ph type="sldNum" sz="quarter" idx="4"/>
          </p:nvPr>
        </p:nvSpPr>
        <p:spPr/>
        <p:txBody>
          <a:bodyPr/>
          <a:lstStyle/>
          <a:p>
            <a:fld id="{941BE8DD-6BA1-AD43-8321-0CEB068BCC7D}" type="slidenum">
              <a:rPr lang="en-US" smtClean="0"/>
              <a:pPr/>
              <a:t>38</a:t>
            </a:fld>
            <a:endParaRPr lang="en-US" dirty="0"/>
          </a:p>
        </p:txBody>
      </p:sp>
      <p:pic>
        <p:nvPicPr>
          <p:cNvPr id="6" name="Picture 5">
            <a:extLst>
              <a:ext uri="{FF2B5EF4-FFF2-40B4-BE49-F238E27FC236}">
                <a16:creationId xmlns:a16="http://schemas.microsoft.com/office/drawing/2014/main" id="{7C2F7A53-1CEB-FFEF-CB3E-98E6B5784B0D}"/>
              </a:ext>
            </a:extLst>
          </p:cNvPr>
          <p:cNvPicPr>
            <a:picLocks noChangeAspect="1"/>
          </p:cNvPicPr>
          <p:nvPr/>
        </p:nvPicPr>
        <p:blipFill>
          <a:blip r:embed="rId2"/>
          <a:stretch>
            <a:fillRect/>
          </a:stretch>
        </p:blipFill>
        <p:spPr>
          <a:xfrm>
            <a:off x="768154" y="1334248"/>
            <a:ext cx="7607691" cy="4667490"/>
          </a:xfrm>
          <a:prstGeom prst="rect">
            <a:avLst/>
          </a:prstGeom>
        </p:spPr>
      </p:pic>
      <p:sp>
        <p:nvSpPr>
          <p:cNvPr id="4" name="Rectangle 3">
            <a:extLst>
              <a:ext uri="{FF2B5EF4-FFF2-40B4-BE49-F238E27FC236}">
                <a16:creationId xmlns:a16="http://schemas.microsoft.com/office/drawing/2014/main" id="{96097BD6-6B3F-E3A2-CA67-77109E2C296A}"/>
              </a:ext>
            </a:extLst>
          </p:cNvPr>
          <p:cNvSpPr/>
          <p:nvPr/>
        </p:nvSpPr>
        <p:spPr>
          <a:xfrm>
            <a:off x="1001499" y="2852055"/>
            <a:ext cx="6313705" cy="2286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ED88424-C6EC-FF6B-0ABE-6CE109AAF582}"/>
              </a:ext>
            </a:extLst>
          </p:cNvPr>
          <p:cNvSpPr/>
          <p:nvPr/>
        </p:nvSpPr>
        <p:spPr>
          <a:xfrm>
            <a:off x="7588250" y="2601686"/>
            <a:ext cx="554251" cy="250369"/>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583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6ED76-D5B6-A536-E103-6845D846F20A}"/>
              </a:ext>
            </a:extLst>
          </p:cNvPr>
          <p:cNvSpPr>
            <a:spLocks noGrp="1"/>
          </p:cNvSpPr>
          <p:nvPr>
            <p:ph type="title"/>
          </p:nvPr>
        </p:nvSpPr>
        <p:spPr/>
        <p:txBody>
          <a:bodyPr/>
          <a:lstStyle/>
          <a:p>
            <a:r>
              <a:rPr lang="en-US" dirty="0"/>
              <a:t>Retention</a:t>
            </a:r>
          </a:p>
        </p:txBody>
      </p:sp>
      <p:sp>
        <p:nvSpPr>
          <p:cNvPr id="3" name="Slide Number Placeholder 2">
            <a:extLst>
              <a:ext uri="{FF2B5EF4-FFF2-40B4-BE49-F238E27FC236}">
                <a16:creationId xmlns:a16="http://schemas.microsoft.com/office/drawing/2014/main" id="{C47FE315-97F9-CA50-5216-F386088C1AD9}"/>
              </a:ext>
            </a:extLst>
          </p:cNvPr>
          <p:cNvSpPr>
            <a:spLocks noGrp="1"/>
          </p:cNvSpPr>
          <p:nvPr>
            <p:ph type="sldNum" sz="quarter" idx="4"/>
          </p:nvPr>
        </p:nvSpPr>
        <p:spPr/>
        <p:txBody>
          <a:bodyPr/>
          <a:lstStyle/>
          <a:p>
            <a:fld id="{941BE8DD-6BA1-AD43-8321-0CEB068BCC7D}" type="slidenum">
              <a:rPr lang="en-US" smtClean="0"/>
              <a:pPr/>
              <a:t>39</a:t>
            </a:fld>
            <a:endParaRPr lang="en-US" dirty="0"/>
          </a:p>
        </p:txBody>
      </p:sp>
      <p:pic>
        <p:nvPicPr>
          <p:cNvPr id="6" name="Picture 5">
            <a:extLst>
              <a:ext uri="{FF2B5EF4-FFF2-40B4-BE49-F238E27FC236}">
                <a16:creationId xmlns:a16="http://schemas.microsoft.com/office/drawing/2014/main" id="{07C0202A-E509-261B-FD14-36B05E53BF3B}"/>
              </a:ext>
            </a:extLst>
          </p:cNvPr>
          <p:cNvPicPr>
            <a:picLocks noChangeAspect="1"/>
          </p:cNvPicPr>
          <p:nvPr/>
        </p:nvPicPr>
        <p:blipFill>
          <a:blip r:embed="rId2"/>
          <a:stretch>
            <a:fillRect/>
          </a:stretch>
        </p:blipFill>
        <p:spPr>
          <a:xfrm>
            <a:off x="3597964" y="2867891"/>
            <a:ext cx="2047461" cy="1070263"/>
          </a:xfrm>
          <a:prstGeom prst="rect">
            <a:avLst/>
          </a:prstGeom>
          <a:ln w="19050">
            <a:solidFill>
              <a:srgbClr val="FF0000"/>
            </a:solidFill>
          </a:ln>
        </p:spPr>
      </p:pic>
      <p:sp>
        <p:nvSpPr>
          <p:cNvPr id="7" name="TextBox 6">
            <a:extLst>
              <a:ext uri="{FF2B5EF4-FFF2-40B4-BE49-F238E27FC236}">
                <a16:creationId xmlns:a16="http://schemas.microsoft.com/office/drawing/2014/main" id="{099482FC-7C4F-32F9-CC3A-8B0BC1953418}"/>
              </a:ext>
            </a:extLst>
          </p:cNvPr>
          <p:cNvSpPr txBox="1"/>
          <p:nvPr/>
        </p:nvSpPr>
        <p:spPr>
          <a:xfrm>
            <a:off x="1693721" y="5018809"/>
            <a:ext cx="5881255" cy="461665"/>
          </a:xfrm>
          <a:prstGeom prst="rect">
            <a:avLst/>
          </a:prstGeom>
          <a:noFill/>
        </p:spPr>
        <p:txBody>
          <a:bodyPr wrap="square" rtlCol="0">
            <a:spAutoFit/>
          </a:bodyPr>
          <a:lstStyle/>
          <a:p>
            <a:pPr algn="ctr"/>
            <a:r>
              <a:rPr lang="en-US" sz="2400" dirty="0"/>
              <a:t>RETENTION   is~   FOLLOW UP</a:t>
            </a:r>
          </a:p>
        </p:txBody>
      </p:sp>
    </p:spTree>
    <p:extLst>
      <p:ext uri="{BB962C8B-B14F-4D97-AF65-F5344CB8AC3E}">
        <p14:creationId xmlns:p14="http://schemas.microsoft.com/office/powerpoint/2010/main" val="1751372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770" y="255223"/>
            <a:ext cx="7394330" cy="835819"/>
          </a:xfrm>
        </p:spPr>
        <p:txBody>
          <a:bodyPr/>
          <a:lstStyle/>
          <a:p>
            <a:r>
              <a:rPr lang="en-US" dirty="0">
                <a:solidFill>
                  <a:schemeClr val="bg1"/>
                </a:solidFill>
              </a:rPr>
              <a:t>Follow- Up Services  </a:t>
            </a:r>
          </a:p>
        </p:txBody>
      </p:sp>
      <p:sp>
        <p:nvSpPr>
          <p:cNvPr id="3" name="Content Placeholder 2"/>
          <p:cNvSpPr>
            <a:spLocks noGrp="1"/>
          </p:cNvSpPr>
          <p:nvPr>
            <p:ph idx="1"/>
          </p:nvPr>
        </p:nvSpPr>
        <p:spPr>
          <a:xfrm>
            <a:off x="263770" y="1104563"/>
            <a:ext cx="8748322" cy="3688829"/>
          </a:xfrm>
        </p:spPr>
        <p:txBody>
          <a:bodyPr spcFirstLastPara="1" vert="horz" wrap="square" lIns="68580" tIns="34290" rIns="68580" bIns="34290" rtlCol="0" anchor="t" anchorCtr="0">
            <a:normAutofit fontScale="25000" lnSpcReduction="20000"/>
          </a:bodyPr>
          <a:lstStyle/>
          <a:p>
            <a:pPr marL="0" indent="0">
              <a:buNone/>
            </a:pPr>
            <a:r>
              <a:rPr lang="en-US" sz="8000" b="1" dirty="0">
                <a:solidFill>
                  <a:schemeClr val="accent6"/>
                </a:solidFill>
              </a:rPr>
              <a:t>Follow-Up Services</a:t>
            </a:r>
            <a:r>
              <a:rPr lang="en-US" sz="8000" dirty="0">
                <a:solidFill>
                  <a:schemeClr val="accent6"/>
                </a:solidFill>
              </a:rPr>
              <a:t>: Provided for 12 months after the first day participants are placed in unsubsidized employment.  Local area policies must define appropriate follow-up services.</a:t>
            </a:r>
            <a:endParaRPr lang="en-US" sz="8000" dirty="0">
              <a:solidFill>
                <a:schemeClr val="accent6"/>
              </a:solidFill>
              <a:cs typeface="Calibri"/>
            </a:endParaRPr>
          </a:p>
          <a:p>
            <a:pPr marL="337185" lvl="1" indent="0">
              <a:buNone/>
            </a:pPr>
            <a:r>
              <a:rPr lang="en-US" sz="8000" i="1" dirty="0">
                <a:solidFill>
                  <a:schemeClr val="accent6"/>
                </a:solidFill>
              </a:rPr>
              <a:t>Follow-Up Services Include:</a:t>
            </a:r>
            <a:br>
              <a:rPr lang="en-US" sz="8000" i="1" dirty="0">
                <a:solidFill>
                  <a:schemeClr val="accent6"/>
                </a:solidFill>
              </a:rPr>
            </a:br>
            <a:endParaRPr lang="en-US" sz="8000" i="1" dirty="0">
              <a:solidFill>
                <a:schemeClr val="accent6"/>
              </a:solidFill>
            </a:endParaRPr>
          </a:p>
          <a:p>
            <a:pPr marL="817721" lvl="2"/>
            <a:r>
              <a:rPr lang="en-US" sz="8000" dirty="0">
                <a:solidFill>
                  <a:schemeClr val="accent6"/>
                </a:solidFill>
              </a:rPr>
              <a:t>Providing individuals counseling about the workplace </a:t>
            </a:r>
          </a:p>
          <a:p>
            <a:pPr marL="817721" lvl="2"/>
            <a:r>
              <a:rPr lang="en-US" sz="8000" dirty="0">
                <a:solidFill>
                  <a:schemeClr val="accent6"/>
                </a:solidFill>
              </a:rPr>
              <a:t>Career planning and counseling </a:t>
            </a:r>
          </a:p>
          <a:p>
            <a:pPr marL="817721" lvl="2"/>
            <a:r>
              <a:rPr lang="en-US" sz="8000" dirty="0">
                <a:solidFill>
                  <a:schemeClr val="accent6"/>
                </a:solidFill>
              </a:rPr>
              <a:t>Information about additional educational opportunities</a:t>
            </a:r>
          </a:p>
          <a:p>
            <a:pPr marL="817721" lvl="2"/>
            <a:r>
              <a:rPr lang="en-US" sz="8000" dirty="0">
                <a:solidFill>
                  <a:schemeClr val="accent6"/>
                </a:solidFill>
              </a:rPr>
              <a:t>Referral to support services available in the community and peer support groups</a:t>
            </a:r>
          </a:p>
          <a:p>
            <a:pPr marL="817721" lvl="2"/>
            <a:r>
              <a:rPr lang="en-US" sz="8000" dirty="0">
                <a:solidFill>
                  <a:schemeClr val="accent6"/>
                </a:solidFill>
              </a:rPr>
              <a:t>Case management administrative follow-up  </a:t>
            </a:r>
          </a:p>
          <a:p>
            <a:pPr marL="685800" lvl="2" indent="0">
              <a:buNone/>
            </a:pPr>
            <a:endParaRPr lang="en-US" sz="8000" dirty="0">
              <a:solidFill>
                <a:schemeClr val="accent6"/>
              </a:solidFill>
            </a:endParaRPr>
          </a:p>
          <a:p>
            <a:pPr marL="342900" lvl="2" indent="0">
              <a:buNone/>
            </a:pPr>
            <a:r>
              <a:rPr lang="en-US" sz="8000" dirty="0">
                <a:solidFill>
                  <a:schemeClr val="accent6"/>
                </a:solidFill>
              </a:rPr>
              <a:t>Follow-up services for case planning are not to be construed as follow up services required for performance reporting. </a:t>
            </a:r>
          </a:p>
          <a:p>
            <a:pPr marL="342900" lvl="2" indent="0">
              <a:buNone/>
            </a:pPr>
            <a:endParaRPr lang="en-US" sz="8000" i="1" dirty="0">
              <a:solidFill>
                <a:schemeClr val="accent6"/>
              </a:solidFill>
            </a:endParaRPr>
          </a:p>
          <a:p>
            <a:pPr marL="342900" lvl="2" indent="0" algn="ctr">
              <a:buNone/>
            </a:pPr>
            <a:r>
              <a:rPr lang="en-US" sz="7200" i="1" dirty="0">
                <a:solidFill>
                  <a:schemeClr val="accent6"/>
                </a:solidFill>
              </a:rPr>
              <a:t>100 DCS 08.102.1: WIOA Title I Follow Up Services Policy</a:t>
            </a:r>
          </a:p>
          <a:p>
            <a:pPr marL="171450" lvl="2" indent="0" algn="ctr">
              <a:buNone/>
            </a:pPr>
            <a:r>
              <a:rPr lang="en-US" sz="7200" b="1" i="1" dirty="0">
                <a:solidFill>
                  <a:srgbClr val="14558F"/>
                </a:solidFill>
                <a:hlinkClick r:id="rId3">
                  <a:extLst>
                    <a:ext uri="{A12FA001-AC4F-418D-AE19-62706E023703}">
                      <ahyp:hlinkClr xmlns:ahyp="http://schemas.microsoft.com/office/drawing/2018/hyperlinkcolor" val="tx"/>
                    </a:ext>
                  </a:extLst>
                </a:hlinkClick>
              </a:rPr>
              <a:t>WIOA Title I Follow-Up Services for Adults, Dislocated Workers, and Youth</a:t>
            </a:r>
            <a:endParaRPr lang="en-US" sz="7200" i="1" dirty="0"/>
          </a:p>
          <a:p>
            <a:pPr marL="171450" lvl="2" indent="0">
              <a:buNone/>
            </a:pPr>
            <a:r>
              <a:rPr lang="en-US" sz="1725" i="1" dirty="0">
                <a:latin typeface="Century Gothic"/>
              </a:rPr>
              <a:t>  </a:t>
            </a:r>
            <a:endParaRPr lang="en-US" sz="1725" i="1" dirty="0">
              <a:latin typeface="Century Gothic" panose="020B0502020202020204" pitchFamily="34" charset="0"/>
            </a:endParaRPr>
          </a:p>
          <a:p>
            <a:pPr marL="171450" lvl="2" indent="0">
              <a:buNone/>
            </a:pPr>
            <a:endParaRPr lang="en-US" sz="1050" i="1" dirty="0">
              <a:solidFill>
                <a:prstClr val="black"/>
              </a:solidFill>
            </a:endParaRPr>
          </a:p>
          <a:p>
            <a:pPr marL="685800" lvl="2" indent="0">
              <a:buNone/>
            </a:pPr>
            <a:endParaRPr lang="en-US" sz="1050" i="1" dirty="0">
              <a:solidFill>
                <a:prstClr val="black"/>
              </a:solidFill>
            </a:endParaRPr>
          </a:p>
          <a:p>
            <a:pPr marL="557213" lvl="2" indent="-214313">
              <a:buFont typeface="Wingdings" panose="05000000000000000000" pitchFamily="2" charset="2"/>
              <a:buChar char="v"/>
            </a:pPr>
            <a:endParaRPr lang="en-US" sz="1050" i="1" dirty="0">
              <a:solidFill>
                <a:prstClr val="black"/>
              </a:solidFill>
            </a:endParaRPr>
          </a:p>
          <a:p>
            <a:pPr marL="342900" lvl="1" indent="0">
              <a:buNone/>
            </a:pPr>
            <a:endParaRPr lang="en-US" sz="150" i="1" dirty="0">
              <a:solidFill>
                <a:prstClr val="black"/>
              </a:solidFill>
            </a:endParaRPr>
          </a:p>
          <a:p>
            <a:pPr lvl="1" indent="-215265"/>
            <a:endParaRPr lang="en-US" sz="150" i="1" dirty="0">
              <a:solidFill>
                <a:prstClr val="black"/>
              </a:solidFill>
            </a:endParaRPr>
          </a:p>
        </p:txBody>
      </p:sp>
      <p:sp>
        <p:nvSpPr>
          <p:cNvPr id="6" name="Slide Number Placeholder 5"/>
          <p:cNvSpPr>
            <a:spLocks noGrp="1"/>
          </p:cNvSpPr>
          <p:nvPr>
            <p:ph type="sldNum" sz="quarter" idx="12"/>
          </p:nvPr>
        </p:nvSpPr>
        <p:spPr>
          <a:xfrm>
            <a:off x="11187289" y="6358002"/>
            <a:ext cx="395111" cy="365125"/>
          </a:xfrm>
          <a:prstGeom prst="rect">
            <a:avLst/>
          </a:prstGeom>
          <a:noFill/>
          <a:ln>
            <a:noFill/>
          </a:ln>
        </p:spPr>
        <p:txBody>
          <a:bodyPr spcFirstLastPara="1" wrap="square" lIns="0" tIns="45700" rIns="0"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9pPr>
          </a:lstStyle>
          <a:p>
            <a:pPr>
              <a:defRPr/>
            </a:pPr>
            <a:fld id="{00000000-1234-1234-1234-123412341234}" type="slidenum">
              <a:rPr lang="en-US" smtClean="0"/>
              <a:pPr>
                <a:defRPr/>
              </a:pPr>
              <a:t>4</a:t>
            </a:fld>
            <a:endParaRPr lang="en-US"/>
          </a:p>
        </p:txBody>
      </p:sp>
    </p:spTree>
    <p:extLst>
      <p:ext uri="{BB962C8B-B14F-4D97-AF65-F5344CB8AC3E}">
        <p14:creationId xmlns:p14="http://schemas.microsoft.com/office/powerpoint/2010/main" val="2181404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2B0E3-31DD-5BA9-D35F-14970CE52A03}"/>
              </a:ext>
            </a:extLst>
          </p:cNvPr>
          <p:cNvSpPr>
            <a:spLocks noGrp="1"/>
          </p:cNvSpPr>
          <p:nvPr>
            <p:ph type="title"/>
          </p:nvPr>
        </p:nvSpPr>
        <p:spPr/>
        <p:txBody>
          <a:bodyPr/>
          <a:lstStyle/>
          <a:p>
            <a:r>
              <a:rPr lang="en-US" dirty="0"/>
              <a:t>Retention Service Detail</a:t>
            </a:r>
          </a:p>
        </p:txBody>
      </p:sp>
      <p:sp>
        <p:nvSpPr>
          <p:cNvPr id="3" name="Slide Number Placeholder 2">
            <a:extLst>
              <a:ext uri="{FF2B5EF4-FFF2-40B4-BE49-F238E27FC236}">
                <a16:creationId xmlns:a16="http://schemas.microsoft.com/office/drawing/2014/main" id="{3E228CAF-4B1A-87A0-4E7A-57C0EA76F8AD}"/>
              </a:ext>
            </a:extLst>
          </p:cNvPr>
          <p:cNvSpPr>
            <a:spLocks noGrp="1"/>
          </p:cNvSpPr>
          <p:nvPr>
            <p:ph type="sldNum" sz="quarter" idx="4"/>
          </p:nvPr>
        </p:nvSpPr>
        <p:spPr/>
        <p:txBody>
          <a:bodyPr/>
          <a:lstStyle/>
          <a:p>
            <a:fld id="{941BE8DD-6BA1-AD43-8321-0CEB068BCC7D}" type="slidenum">
              <a:rPr lang="en-US" smtClean="0"/>
              <a:pPr/>
              <a:t>40</a:t>
            </a:fld>
            <a:endParaRPr lang="en-US" dirty="0"/>
          </a:p>
        </p:txBody>
      </p:sp>
      <p:pic>
        <p:nvPicPr>
          <p:cNvPr id="8" name="Picture 7">
            <a:extLst>
              <a:ext uri="{FF2B5EF4-FFF2-40B4-BE49-F238E27FC236}">
                <a16:creationId xmlns:a16="http://schemas.microsoft.com/office/drawing/2014/main" id="{B7CC6866-A028-332B-6A67-6B6C19089FBA}"/>
              </a:ext>
            </a:extLst>
          </p:cNvPr>
          <p:cNvPicPr>
            <a:picLocks noChangeAspect="1"/>
          </p:cNvPicPr>
          <p:nvPr/>
        </p:nvPicPr>
        <p:blipFill>
          <a:blip r:embed="rId2"/>
          <a:stretch>
            <a:fillRect/>
          </a:stretch>
        </p:blipFill>
        <p:spPr>
          <a:xfrm>
            <a:off x="971365" y="1625507"/>
            <a:ext cx="7201270" cy="3606985"/>
          </a:xfrm>
          <a:prstGeom prst="rect">
            <a:avLst/>
          </a:prstGeom>
        </p:spPr>
      </p:pic>
      <p:sp>
        <p:nvSpPr>
          <p:cNvPr id="4" name="Rectangle 3">
            <a:extLst>
              <a:ext uri="{FF2B5EF4-FFF2-40B4-BE49-F238E27FC236}">
                <a16:creationId xmlns:a16="http://schemas.microsoft.com/office/drawing/2014/main" id="{E406276F-D6D3-DB48-5A63-3B3131B7ECC6}"/>
              </a:ext>
            </a:extLst>
          </p:cNvPr>
          <p:cNvSpPr/>
          <p:nvPr/>
        </p:nvSpPr>
        <p:spPr>
          <a:xfrm>
            <a:off x="1970314" y="3156857"/>
            <a:ext cx="1894115" cy="207563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60213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D56A0-7B7D-3CA4-E756-9A8DD37980F0}"/>
              </a:ext>
            </a:extLst>
          </p:cNvPr>
          <p:cNvSpPr>
            <a:spLocks noGrp="1"/>
          </p:cNvSpPr>
          <p:nvPr>
            <p:ph type="title"/>
          </p:nvPr>
        </p:nvSpPr>
        <p:spPr/>
        <p:txBody>
          <a:bodyPr/>
          <a:lstStyle/>
          <a:p>
            <a:r>
              <a:rPr lang="en-US" dirty="0"/>
              <a:t>Retention Service Detail</a:t>
            </a:r>
          </a:p>
        </p:txBody>
      </p:sp>
      <p:sp>
        <p:nvSpPr>
          <p:cNvPr id="3" name="Slide Number Placeholder 2">
            <a:extLst>
              <a:ext uri="{FF2B5EF4-FFF2-40B4-BE49-F238E27FC236}">
                <a16:creationId xmlns:a16="http://schemas.microsoft.com/office/drawing/2014/main" id="{761CD195-42A8-AF2B-8583-902CB7089E2F}"/>
              </a:ext>
            </a:extLst>
          </p:cNvPr>
          <p:cNvSpPr>
            <a:spLocks noGrp="1"/>
          </p:cNvSpPr>
          <p:nvPr>
            <p:ph type="sldNum" sz="quarter" idx="4"/>
          </p:nvPr>
        </p:nvSpPr>
        <p:spPr/>
        <p:txBody>
          <a:bodyPr/>
          <a:lstStyle/>
          <a:p>
            <a:fld id="{941BE8DD-6BA1-AD43-8321-0CEB068BCC7D}" type="slidenum">
              <a:rPr lang="en-US" smtClean="0"/>
              <a:pPr/>
              <a:t>41</a:t>
            </a:fld>
            <a:endParaRPr lang="en-US" dirty="0"/>
          </a:p>
        </p:txBody>
      </p:sp>
      <p:pic>
        <p:nvPicPr>
          <p:cNvPr id="6" name="Picture 5">
            <a:extLst>
              <a:ext uri="{FF2B5EF4-FFF2-40B4-BE49-F238E27FC236}">
                <a16:creationId xmlns:a16="http://schemas.microsoft.com/office/drawing/2014/main" id="{FAF0169E-22CB-FD9C-4F7C-2579E0BD0446}"/>
              </a:ext>
            </a:extLst>
          </p:cNvPr>
          <p:cNvPicPr>
            <a:picLocks noChangeAspect="1"/>
          </p:cNvPicPr>
          <p:nvPr/>
        </p:nvPicPr>
        <p:blipFill>
          <a:blip r:embed="rId2"/>
          <a:stretch>
            <a:fillRect/>
          </a:stretch>
        </p:blipFill>
        <p:spPr>
          <a:xfrm>
            <a:off x="977715" y="1939848"/>
            <a:ext cx="7188569" cy="2978303"/>
          </a:xfrm>
          <a:prstGeom prst="rect">
            <a:avLst/>
          </a:prstGeom>
        </p:spPr>
      </p:pic>
      <p:sp>
        <p:nvSpPr>
          <p:cNvPr id="4" name="Rectangle 3">
            <a:extLst>
              <a:ext uri="{FF2B5EF4-FFF2-40B4-BE49-F238E27FC236}">
                <a16:creationId xmlns:a16="http://schemas.microsoft.com/office/drawing/2014/main" id="{26AEABCC-1E9E-8F1D-4085-51B3B5F4BB18}"/>
              </a:ext>
            </a:extLst>
          </p:cNvPr>
          <p:cNvSpPr/>
          <p:nvPr/>
        </p:nvSpPr>
        <p:spPr>
          <a:xfrm>
            <a:off x="4680857" y="3505200"/>
            <a:ext cx="3331028" cy="141295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13515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2A180-7D2C-42E5-AF60-2D015C473ACC}"/>
              </a:ext>
            </a:extLst>
          </p:cNvPr>
          <p:cNvSpPr>
            <a:spLocks noGrp="1"/>
          </p:cNvSpPr>
          <p:nvPr>
            <p:ph type="title"/>
          </p:nvPr>
        </p:nvSpPr>
        <p:spPr/>
        <p:txBody>
          <a:bodyPr/>
          <a:lstStyle/>
          <a:p>
            <a:r>
              <a:rPr lang="en-US" dirty="0"/>
              <a:t>Retention Services</a:t>
            </a:r>
          </a:p>
        </p:txBody>
      </p:sp>
      <p:sp>
        <p:nvSpPr>
          <p:cNvPr id="3" name="Slide Number Placeholder 2">
            <a:extLst>
              <a:ext uri="{FF2B5EF4-FFF2-40B4-BE49-F238E27FC236}">
                <a16:creationId xmlns:a16="http://schemas.microsoft.com/office/drawing/2014/main" id="{C324C08E-386D-BAF6-2C87-A4BFB50213D0}"/>
              </a:ext>
            </a:extLst>
          </p:cNvPr>
          <p:cNvSpPr>
            <a:spLocks noGrp="1"/>
          </p:cNvSpPr>
          <p:nvPr>
            <p:ph type="sldNum" sz="quarter" idx="4"/>
          </p:nvPr>
        </p:nvSpPr>
        <p:spPr/>
        <p:txBody>
          <a:bodyPr/>
          <a:lstStyle/>
          <a:p>
            <a:fld id="{941BE8DD-6BA1-AD43-8321-0CEB068BCC7D}" type="slidenum">
              <a:rPr lang="en-US" smtClean="0"/>
              <a:pPr/>
              <a:t>42</a:t>
            </a:fld>
            <a:endParaRPr lang="en-US" dirty="0"/>
          </a:p>
        </p:txBody>
      </p:sp>
      <p:pic>
        <p:nvPicPr>
          <p:cNvPr id="6" name="Picture 5">
            <a:extLst>
              <a:ext uri="{FF2B5EF4-FFF2-40B4-BE49-F238E27FC236}">
                <a16:creationId xmlns:a16="http://schemas.microsoft.com/office/drawing/2014/main" id="{EF5B4DE5-D320-E941-31F5-8FEB3AC1F3D8}"/>
              </a:ext>
            </a:extLst>
          </p:cNvPr>
          <p:cNvPicPr>
            <a:picLocks noChangeAspect="1"/>
          </p:cNvPicPr>
          <p:nvPr/>
        </p:nvPicPr>
        <p:blipFill>
          <a:blip r:embed="rId2"/>
          <a:stretch>
            <a:fillRect/>
          </a:stretch>
        </p:blipFill>
        <p:spPr>
          <a:xfrm>
            <a:off x="777680" y="1382162"/>
            <a:ext cx="7588640" cy="4654789"/>
          </a:xfrm>
          <a:prstGeom prst="rect">
            <a:avLst/>
          </a:prstGeom>
        </p:spPr>
      </p:pic>
      <p:sp>
        <p:nvSpPr>
          <p:cNvPr id="4" name="Rectangle 3">
            <a:extLst>
              <a:ext uri="{FF2B5EF4-FFF2-40B4-BE49-F238E27FC236}">
                <a16:creationId xmlns:a16="http://schemas.microsoft.com/office/drawing/2014/main" id="{BFEE9F52-5724-8BAB-A099-4E63E3FA5817}"/>
              </a:ext>
            </a:extLst>
          </p:cNvPr>
          <p:cNvSpPr/>
          <p:nvPr/>
        </p:nvSpPr>
        <p:spPr>
          <a:xfrm>
            <a:off x="1001499" y="2873827"/>
            <a:ext cx="6313705" cy="2286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DFBD728-9984-8EB5-C703-A641C0ADCB5B}"/>
              </a:ext>
            </a:extLst>
          </p:cNvPr>
          <p:cNvSpPr/>
          <p:nvPr/>
        </p:nvSpPr>
        <p:spPr>
          <a:xfrm>
            <a:off x="1001499" y="4136575"/>
            <a:ext cx="6313705" cy="2286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FC37963B-06A3-5901-4E24-B6FC9AE76762}"/>
              </a:ext>
            </a:extLst>
          </p:cNvPr>
          <p:cNvCxnSpPr/>
          <p:nvPr/>
        </p:nvCxnSpPr>
        <p:spPr>
          <a:xfrm flipH="1">
            <a:off x="7315204" y="3788229"/>
            <a:ext cx="468082" cy="348346"/>
          </a:xfrm>
          <a:prstGeom prst="straightConnector1">
            <a:avLst/>
          </a:prstGeom>
          <a:ln w="190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2272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12F2C-7B4F-2C4F-3E93-0AB1A8AB93A7}"/>
              </a:ext>
            </a:extLst>
          </p:cNvPr>
          <p:cNvSpPr>
            <a:spLocks noGrp="1"/>
          </p:cNvSpPr>
          <p:nvPr>
            <p:ph type="title"/>
          </p:nvPr>
        </p:nvSpPr>
        <p:spPr/>
        <p:txBody>
          <a:bodyPr/>
          <a:lstStyle/>
          <a:p>
            <a:r>
              <a:rPr lang="en-US" dirty="0"/>
              <a:t>Retention Services</a:t>
            </a:r>
          </a:p>
        </p:txBody>
      </p:sp>
      <p:sp>
        <p:nvSpPr>
          <p:cNvPr id="3" name="Slide Number Placeholder 2">
            <a:extLst>
              <a:ext uri="{FF2B5EF4-FFF2-40B4-BE49-F238E27FC236}">
                <a16:creationId xmlns:a16="http://schemas.microsoft.com/office/drawing/2014/main" id="{70C04D8B-42E7-AD75-4DA0-39D785ED7EF4}"/>
              </a:ext>
            </a:extLst>
          </p:cNvPr>
          <p:cNvSpPr>
            <a:spLocks noGrp="1"/>
          </p:cNvSpPr>
          <p:nvPr>
            <p:ph type="sldNum" sz="quarter" idx="4"/>
          </p:nvPr>
        </p:nvSpPr>
        <p:spPr/>
        <p:txBody>
          <a:bodyPr/>
          <a:lstStyle/>
          <a:p>
            <a:fld id="{941BE8DD-6BA1-AD43-8321-0CEB068BCC7D}" type="slidenum">
              <a:rPr lang="en-US" smtClean="0"/>
              <a:pPr/>
              <a:t>43</a:t>
            </a:fld>
            <a:endParaRPr lang="en-US" dirty="0"/>
          </a:p>
        </p:txBody>
      </p:sp>
      <p:sp>
        <p:nvSpPr>
          <p:cNvPr id="4" name="Content Placeholder 3">
            <a:extLst>
              <a:ext uri="{FF2B5EF4-FFF2-40B4-BE49-F238E27FC236}">
                <a16:creationId xmlns:a16="http://schemas.microsoft.com/office/drawing/2014/main" id="{B6A33EAA-B4B1-D891-C83C-AE920C9EEE83}"/>
              </a:ext>
            </a:extLst>
          </p:cNvPr>
          <p:cNvSpPr>
            <a:spLocks noGrp="1"/>
          </p:cNvSpPr>
          <p:nvPr>
            <p:ph sz="quarter" idx="10"/>
          </p:nvPr>
        </p:nvSpPr>
        <p:spPr>
          <a:xfrm>
            <a:off x="457200" y="2351314"/>
            <a:ext cx="8229600" cy="3620884"/>
          </a:xfrm>
        </p:spPr>
        <p:txBody>
          <a:bodyPr/>
          <a:lstStyle/>
          <a:p>
            <a:r>
              <a:rPr lang="en-US" dirty="0"/>
              <a:t>The General Service - Retention Category is the “</a:t>
            </a:r>
            <a:r>
              <a:rPr lang="en-US" i="1" dirty="0"/>
              <a:t>supplemental data</a:t>
            </a:r>
            <a:r>
              <a:rPr lang="en-US" dirty="0"/>
              <a:t>” verifying that they are still attending school and participating in the program.</a:t>
            </a:r>
          </a:p>
          <a:p>
            <a:pPr marL="0" indent="0">
              <a:buNone/>
            </a:pPr>
            <a:endParaRPr lang="en-US" dirty="0"/>
          </a:p>
        </p:txBody>
      </p:sp>
    </p:spTree>
    <p:extLst>
      <p:ext uri="{BB962C8B-B14F-4D97-AF65-F5344CB8AC3E}">
        <p14:creationId xmlns:p14="http://schemas.microsoft.com/office/powerpoint/2010/main" val="21642366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F2CEC-8B40-92ED-9FFB-31C2ECAD16C0}"/>
              </a:ext>
            </a:extLst>
          </p:cNvPr>
          <p:cNvSpPr>
            <a:spLocks noGrp="1"/>
          </p:cNvSpPr>
          <p:nvPr>
            <p:ph type="title"/>
          </p:nvPr>
        </p:nvSpPr>
        <p:spPr>
          <a:xfrm>
            <a:off x="119743" y="139614"/>
            <a:ext cx="8850085" cy="954348"/>
          </a:xfrm>
        </p:spPr>
        <p:txBody>
          <a:bodyPr/>
          <a:lstStyle/>
          <a:p>
            <a:r>
              <a:rPr lang="en-US" dirty="0"/>
              <a:t>Other   “</a:t>
            </a:r>
            <a:r>
              <a:rPr lang="en-US" i="1" dirty="0"/>
              <a:t>Entered</a:t>
            </a:r>
            <a:r>
              <a:rPr lang="en-US" dirty="0"/>
              <a:t>” that need Retention Services</a:t>
            </a:r>
          </a:p>
        </p:txBody>
      </p:sp>
      <p:sp>
        <p:nvSpPr>
          <p:cNvPr id="3" name="Slide Number Placeholder 2">
            <a:extLst>
              <a:ext uri="{FF2B5EF4-FFF2-40B4-BE49-F238E27FC236}">
                <a16:creationId xmlns:a16="http://schemas.microsoft.com/office/drawing/2014/main" id="{447741F0-F948-7D6C-39F3-375C4CDE77DE}"/>
              </a:ext>
            </a:extLst>
          </p:cNvPr>
          <p:cNvSpPr>
            <a:spLocks noGrp="1"/>
          </p:cNvSpPr>
          <p:nvPr>
            <p:ph type="sldNum" sz="quarter" idx="4"/>
          </p:nvPr>
        </p:nvSpPr>
        <p:spPr/>
        <p:txBody>
          <a:bodyPr/>
          <a:lstStyle/>
          <a:p>
            <a:fld id="{941BE8DD-6BA1-AD43-8321-0CEB068BCC7D}" type="slidenum">
              <a:rPr lang="en-US" smtClean="0"/>
              <a:pPr/>
              <a:t>44</a:t>
            </a:fld>
            <a:endParaRPr lang="en-US" dirty="0"/>
          </a:p>
        </p:txBody>
      </p:sp>
      <p:sp>
        <p:nvSpPr>
          <p:cNvPr id="5" name="Content Placeholder 3">
            <a:extLst>
              <a:ext uri="{FF2B5EF4-FFF2-40B4-BE49-F238E27FC236}">
                <a16:creationId xmlns:a16="http://schemas.microsoft.com/office/drawing/2014/main" id="{A89EF1D0-F9E7-CFD8-D347-9EC86EF31F3B}"/>
              </a:ext>
            </a:extLst>
          </p:cNvPr>
          <p:cNvSpPr>
            <a:spLocks noGrp="1"/>
          </p:cNvSpPr>
          <p:nvPr>
            <p:ph sz="quarter" idx="10"/>
          </p:nvPr>
        </p:nvSpPr>
        <p:spPr>
          <a:xfrm>
            <a:off x="457200" y="1446235"/>
            <a:ext cx="8229600" cy="4525963"/>
          </a:xfrm>
        </p:spPr>
        <p:txBody>
          <a:bodyPr/>
          <a:lstStyle/>
          <a:p>
            <a:r>
              <a:rPr lang="en-US" i="1" dirty="0"/>
              <a:t>Other possible outcomes</a:t>
            </a:r>
          </a:p>
          <a:p>
            <a:pPr lvl="1"/>
            <a:r>
              <a:rPr lang="en-US" strike="sngStrike" dirty="0"/>
              <a:t>Job    (</a:t>
            </a:r>
            <a:r>
              <a:rPr lang="en-US" i="1" strike="sngStrike" dirty="0"/>
              <a:t>General Services – Follow Up / Wage Match</a:t>
            </a:r>
            <a:r>
              <a:rPr lang="en-US" strike="sngStrike" dirty="0"/>
              <a:t>)</a:t>
            </a:r>
          </a:p>
          <a:p>
            <a:pPr lvl="1"/>
            <a:r>
              <a:rPr lang="en-US" strike="sngStrike" dirty="0"/>
              <a:t>Attending Alternative School</a:t>
            </a:r>
          </a:p>
          <a:p>
            <a:pPr lvl="1"/>
            <a:r>
              <a:rPr lang="en-US" strike="sngStrike" dirty="0"/>
              <a:t>Attending Secondary School</a:t>
            </a:r>
          </a:p>
          <a:p>
            <a:pPr lvl="1"/>
            <a:r>
              <a:rPr lang="en-US" dirty="0"/>
              <a:t>Entered Advanced Training</a:t>
            </a:r>
          </a:p>
          <a:p>
            <a:pPr lvl="1"/>
            <a:r>
              <a:rPr lang="en-US" dirty="0"/>
              <a:t>Entered Military Service</a:t>
            </a:r>
          </a:p>
          <a:p>
            <a:pPr lvl="1"/>
            <a:r>
              <a:rPr lang="en-US" dirty="0"/>
              <a:t>Entered Post-Secondary Education</a:t>
            </a:r>
          </a:p>
          <a:p>
            <a:pPr lvl="1"/>
            <a:r>
              <a:rPr lang="en-US" dirty="0"/>
              <a:t>Entered Qualified Apprenticeship</a:t>
            </a:r>
          </a:p>
          <a:p>
            <a:pPr lvl="1"/>
            <a:endParaRPr lang="en-US" dirty="0"/>
          </a:p>
        </p:txBody>
      </p:sp>
    </p:spTree>
    <p:extLst>
      <p:ext uri="{BB962C8B-B14F-4D97-AF65-F5344CB8AC3E}">
        <p14:creationId xmlns:p14="http://schemas.microsoft.com/office/powerpoint/2010/main" val="35137295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6A209-1C6D-8972-1E02-ED86D5E8B2A8}"/>
              </a:ext>
            </a:extLst>
          </p:cNvPr>
          <p:cNvSpPr>
            <a:spLocks noGrp="1"/>
          </p:cNvSpPr>
          <p:nvPr>
            <p:ph type="title"/>
          </p:nvPr>
        </p:nvSpPr>
        <p:spPr/>
        <p:txBody>
          <a:bodyPr/>
          <a:lstStyle/>
          <a:p>
            <a:r>
              <a:rPr lang="en-US" dirty="0"/>
              <a:t>Other Retentions</a:t>
            </a:r>
          </a:p>
        </p:txBody>
      </p:sp>
      <p:sp>
        <p:nvSpPr>
          <p:cNvPr id="3" name="Slide Number Placeholder 2">
            <a:extLst>
              <a:ext uri="{FF2B5EF4-FFF2-40B4-BE49-F238E27FC236}">
                <a16:creationId xmlns:a16="http://schemas.microsoft.com/office/drawing/2014/main" id="{70E2165C-E48E-8722-A0BB-86205FDE3CE7}"/>
              </a:ext>
            </a:extLst>
          </p:cNvPr>
          <p:cNvSpPr>
            <a:spLocks noGrp="1"/>
          </p:cNvSpPr>
          <p:nvPr>
            <p:ph type="sldNum" sz="quarter" idx="4"/>
          </p:nvPr>
        </p:nvSpPr>
        <p:spPr/>
        <p:txBody>
          <a:bodyPr/>
          <a:lstStyle/>
          <a:p>
            <a:fld id="{941BE8DD-6BA1-AD43-8321-0CEB068BCC7D}" type="slidenum">
              <a:rPr lang="en-US" smtClean="0"/>
              <a:pPr/>
              <a:t>45</a:t>
            </a:fld>
            <a:endParaRPr lang="en-US" dirty="0"/>
          </a:p>
        </p:txBody>
      </p:sp>
      <p:pic>
        <p:nvPicPr>
          <p:cNvPr id="6" name="Picture 5">
            <a:extLst>
              <a:ext uri="{FF2B5EF4-FFF2-40B4-BE49-F238E27FC236}">
                <a16:creationId xmlns:a16="http://schemas.microsoft.com/office/drawing/2014/main" id="{776F7DD1-5B0A-4BB8-0786-E50C76F9C20C}"/>
              </a:ext>
            </a:extLst>
          </p:cNvPr>
          <p:cNvPicPr>
            <a:picLocks noChangeAspect="1"/>
          </p:cNvPicPr>
          <p:nvPr/>
        </p:nvPicPr>
        <p:blipFill>
          <a:blip r:embed="rId2"/>
          <a:stretch>
            <a:fillRect/>
          </a:stretch>
        </p:blipFill>
        <p:spPr>
          <a:xfrm>
            <a:off x="758629" y="1356761"/>
            <a:ext cx="7626742" cy="4705592"/>
          </a:xfrm>
          <a:prstGeom prst="rect">
            <a:avLst/>
          </a:prstGeom>
        </p:spPr>
      </p:pic>
      <p:sp>
        <p:nvSpPr>
          <p:cNvPr id="4" name="Rectangle 3">
            <a:extLst>
              <a:ext uri="{FF2B5EF4-FFF2-40B4-BE49-F238E27FC236}">
                <a16:creationId xmlns:a16="http://schemas.microsoft.com/office/drawing/2014/main" id="{5CDA4AD4-ED22-8B6B-BFF1-68142BFACBEF}"/>
              </a:ext>
            </a:extLst>
          </p:cNvPr>
          <p:cNvSpPr/>
          <p:nvPr/>
        </p:nvSpPr>
        <p:spPr>
          <a:xfrm>
            <a:off x="1001499" y="2873827"/>
            <a:ext cx="6313705" cy="2286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302F294-C528-7B59-845E-CCD16DE6DC80}"/>
              </a:ext>
            </a:extLst>
          </p:cNvPr>
          <p:cNvSpPr/>
          <p:nvPr/>
        </p:nvSpPr>
        <p:spPr>
          <a:xfrm>
            <a:off x="7588250" y="2656114"/>
            <a:ext cx="554251" cy="2286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19692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41F96-6086-780B-DC8A-AAB5B9C1052E}"/>
              </a:ext>
            </a:extLst>
          </p:cNvPr>
          <p:cNvSpPr>
            <a:spLocks noGrp="1"/>
          </p:cNvSpPr>
          <p:nvPr>
            <p:ph type="title"/>
          </p:nvPr>
        </p:nvSpPr>
        <p:spPr/>
        <p:txBody>
          <a:bodyPr/>
          <a:lstStyle/>
          <a:p>
            <a:r>
              <a:rPr lang="en-US" dirty="0"/>
              <a:t>Other  Retentions</a:t>
            </a:r>
          </a:p>
        </p:txBody>
      </p:sp>
      <p:sp>
        <p:nvSpPr>
          <p:cNvPr id="3" name="Slide Number Placeholder 2">
            <a:extLst>
              <a:ext uri="{FF2B5EF4-FFF2-40B4-BE49-F238E27FC236}">
                <a16:creationId xmlns:a16="http://schemas.microsoft.com/office/drawing/2014/main" id="{D5C1BE52-B823-66CC-1704-9D52433EE0CA}"/>
              </a:ext>
            </a:extLst>
          </p:cNvPr>
          <p:cNvSpPr>
            <a:spLocks noGrp="1"/>
          </p:cNvSpPr>
          <p:nvPr>
            <p:ph type="sldNum" sz="quarter" idx="4"/>
          </p:nvPr>
        </p:nvSpPr>
        <p:spPr/>
        <p:txBody>
          <a:bodyPr/>
          <a:lstStyle/>
          <a:p>
            <a:fld id="{941BE8DD-6BA1-AD43-8321-0CEB068BCC7D}" type="slidenum">
              <a:rPr lang="en-US" smtClean="0"/>
              <a:pPr/>
              <a:t>46</a:t>
            </a:fld>
            <a:endParaRPr lang="en-US" dirty="0"/>
          </a:p>
        </p:txBody>
      </p:sp>
      <p:pic>
        <p:nvPicPr>
          <p:cNvPr id="6" name="Picture 5">
            <a:extLst>
              <a:ext uri="{FF2B5EF4-FFF2-40B4-BE49-F238E27FC236}">
                <a16:creationId xmlns:a16="http://schemas.microsoft.com/office/drawing/2014/main" id="{8F81AACF-CADD-F859-019D-0C53EAFFCDE2}"/>
              </a:ext>
            </a:extLst>
          </p:cNvPr>
          <p:cNvPicPr>
            <a:picLocks noChangeAspect="1"/>
          </p:cNvPicPr>
          <p:nvPr/>
        </p:nvPicPr>
        <p:blipFill>
          <a:blip r:embed="rId2"/>
          <a:stretch>
            <a:fillRect/>
          </a:stretch>
        </p:blipFill>
        <p:spPr>
          <a:xfrm>
            <a:off x="790380" y="1331938"/>
            <a:ext cx="7563239" cy="4692891"/>
          </a:xfrm>
          <a:prstGeom prst="rect">
            <a:avLst/>
          </a:prstGeom>
        </p:spPr>
      </p:pic>
      <p:sp>
        <p:nvSpPr>
          <p:cNvPr id="4" name="Rectangle 3">
            <a:extLst>
              <a:ext uri="{FF2B5EF4-FFF2-40B4-BE49-F238E27FC236}">
                <a16:creationId xmlns:a16="http://schemas.microsoft.com/office/drawing/2014/main" id="{41DD189B-12DB-B101-568F-DC8FB158E48B}"/>
              </a:ext>
            </a:extLst>
          </p:cNvPr>
          <p:cNvSpPr/>
          <p:nvPr/>
        </p:nvSpPr>
        <p:spPr>
          <a:xfrm>
            <a:off x="1099473" y="4136563"/>
            <a:ext cx="2721413" cy="2286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947C37F-23E1-C10E-7B02-CD39F1B822EE}"/>
              </a:ext>
            </a:extLst>
          </p:cNvPr>
          <p:cNvSpPr/>
          <p:nvPr/>
        </p:nvSpPr>
        <p:spPr>
          <a:xfrm>
            <a:off x="4572000" y="4561114"/>
            <a:ext cx="3352800" cy="631372"/>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88436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4B43A-A514-9919-823A-AB1889647E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D9E038-EE3A-3273-8047-E246D06ADC85}"/>
              </a:ext>
            </a:extLst>
          </p:cNvPr>
          <p:cNvSpPr>
            <a:spLocks noGrp="1"/>
          </p:cNvSpPr>
          <p:nvPr>
            <p:ph type="title"/>
          </p:nvPr>
        </p:nvSpPr>
        <p:spPr/>
        <p:txBody>
          <a:bodyPr/>
          <a:lstStyle/>
          <a:p>
            <a:r>
              <a:rPr lang="en-US" dirty="0"/>
              <a:t>Other  Retentions</a:t>
            </a:r>
          </a:p>
        </p:txBody>
      </p:sp>
      <p:sp>
        <p:nvSpPr>
          <p:cNvPr id="3" name="Slide Number Placeholder 2">
            <a:extLst>
              <a:ext uri="{FF2B5EF4-FFF2-40B4-BE49-F238E27FC236}">
                <a16:creationId xmlns:a16="http://schemas.microsoft.com/office/drawing/2014/main" id="{671F73BD-7450-6251-8AB0-D75A2E4B23DD}"/>
              </a:ext>
            </a:extLst>
          </p:cNvPr>
          <p:cNvSpPr>
            <a:spLocks noGrp="1"/>
          </p:cNvSpPr>
          <p:nvPr>
            <p:ph type="sldNum" sz="quarter" idx="4"/>
          </p:nvPr>
        </p:nvSpPr>
        <p:spPr/>
        <p:txBody>
          <a:bodyPr/>
          <a:lstStyle/>
          <a:p>
            <a:fld id="{941BE8DD-6BA1-AD43-8321-0CEB068BCC7D}" type="slidenum">
              <a:rPr lang="en-US" smtClean="0"/>
              <a:pPr/>
              <a:t>47</a:t>
            </a:fld>
            <a:endParaRPr lang="en-US" dirty="0"/>
          </a:p>
        </p:txBody>
      </p:sp>
      <p:pic>
        <p:nvPicPr>
          <p:cNvPr id="6" name="Picture 5">
            <a:extLst>
              <a:ext uri="{FF2B5EF4-FFF2-40B4-BE49-F238E27FC236}">
                <a16:creationId xmlns:a16="http://schemas.microsoft.com/office/drawing/2014/main" id="{AAB2D309-68A1-5C97-E6A4-8AA926E68559}"/>
              </a:ext>
            </a:extLst>
          </p:cNvPr>
          <p:cNvPicPr>
            <a:picLocks noChangeAspect="1"/>
          </p:cNvPicPr>
          <p:nvPr/>
        </p:nvPicPr>
        <p:blipFill>
          <a:blip r:embed="rId2"/>
          <a:stretch>
            <a:fillRect/>
          </a:stretch>
        </p:blipFill>
        <p:spPr>
          <a:xfrm>
            <a:off x="768154" y="1373502"/>
            <a:ext cx="7607691" cy="4692891"/>
          </a:xfrm>
          <a:prstGeom prst="rect">
            <a:avLst/>
          </a:prstGeom>
        </p:spPr>
      </p:pic>
      <p:sp>
        <p:nvSpPr>
          <p:cNvPr id="4" name="Rectangle 3">
            <a:extLst>
              <a:ext uri="{FF2B5EF4-FFF2-40B4-BE49-F238E27FC236}">
                <a16:creationId xmlns:a16="http://schemas.microsoft.com/office/drawing/2014/main" id="{B8BF427F-933C-CE85-8741-12C6664CF297}"/>
              </a:ext>
            </a:extLst>
          </p:cNvPr>
          <p:cNvSpPr/>
          <p:nvPr/>
        </p:nvSpPr>
        <p:spPr>
          <a:xfrm>
            <a:off x="1001499" y="2873827"/>
            <a:ext cx="6313705" cy="2286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35878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CCC63-20CC-374D-C4E1-B76A58E7AC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824541-1F5D-D3DE-BC9C-2374B33DF107}"/>
              </a:ext>
            </a:extLst>
          </p:cNvPr>
          <p:cNvSpPr>
            <a:spLocks noGrp="1"/>
          </p:cNvSpPr>
          <p:nvPr>
            <p:ph type="title"/>
          </p:nvPr>
        </p:nvSpPr>
        <p:spPr/>
        <p:txBody>
          <a:bodyPr/>
          <a:lstStyle/>
          <a:p>
            <a:r>
              <a:rPr lang="en-US" dirty="0"/>
              <a:t>Other Retentions</a:t>
            </a:r>
          </a:p>
        </p:txBody>
      </p:sp>
      <p:sp>
        <p:nvSpPr>
          <p:cNvPr id="3" name="Slide Number Placeholder 2">
            <a:extLst>
              <a:ext uri="{FF2B5EF4-FFF2-40B4-BE49-F238E27FC236}">
                <a16:creationId xmlns:a16="http://schemas.microsoft.com/office/drawing/2014/main" id="{9FF01AA1-D158-5355-F9F6-D2934119B50A}"/>
              </a:ext>
            </a:extLst>
          </p:cNvPr>
          <p:cNvSpPr>
            <a:spLocks noGrp="1"/>
          </p:cNvSpPr>
          <p:nvPr>
            <p:ph type="sldNum" sz="quarter" idx="4"/>
          </p:nvPr>
        </p:nvSpPr>
        <p:spPr/>
        <p:txBody>
          <a:bodyPr/>
          <a:lstStyle/>
          <a:p>
            <a:fld id="{941BE8DD-6BA1-AD43-8321-0CEB068BCC7D}" type="slidenum">
              <a:rPr lang="en-US" smtClean="0"/>
              <a:pPr/>
              <a:t>48</a:t>
            </a:fld>
            <a:endParaRPr lang="en-US" dirty="0"/>
          </a:p>
        </p:txBody>
      </p:sp>
      <p:pic>
        <p:nvPicPr>
          <p:cNvPr id="6" name="Picture 5">
            <a:extLst>
              <a:ext uri="{FF2B5EF4-FFF2-40B4-BE49-F238E27FC236}">
                <a16:creationId xmlns:a16="http://schemas.microsoft.com/office/drawing/2014/main" id="{4324C1DB-4FD5-B08E-D016-451ED45203D6}"/>
              </a:ext>
            </a:extLst>
          </p:cNvPr>
          <p:cNvPicPr>
            <a:picLocks noChangeAspect="1"/>
          </p:cNvPicPr>
          <p:nvPr/>
        </p:nvPicPr>
        <p:blipFill>
          <a:blip r:embed="rId2"/>
          <a:stretch>
            <a:fillRect/>
          </a:stretch>
        </p:blipFill>
        <p:spPr>
          <a:xfrm>
            <a:off x="3597964" y="2867891"/>
            <a:ext cx="2047461" cy="1070263"/>
          </a:xfrm>
          <a:prstGeom prst="rect">
            <a:avLst/>
          </a:prstGeom>
          <a:ln w="22225">
            <a:solidFill>
              <a:srgbClr val="FF0000"/>
            </a:solidFill>
          </a:ln>
        </p:spPr>
      </p:pic>
      <p:sp>
        <p:nvSpPr>
          <p:cNvPr id="7" name="TextBox 6">
            <a:extLst>
              <a:ext uri="{FF2B5EF4-FFF2-40B4-BE49-F238E27FC236}">
                <a16:creationId xmlns:a16="http://schemas.microsoft.com/office/drawing/2014/main" id="{38E7775A-E2BC-C17B-0F42-BA89EE093FDB}"/>
              </a:ext>
            </a:extLst>
          </p:cNvPr>
          <p:cNvSpPr txBox="1"/>
          <p:nvPr/>
        </p:nvSpPr>
        <p:spPr>
          <a:xfrm>
            <a:off x="1693721" y="5018809"/>
            <a:ext cx="5881255" cy="461665"/>
          </a:xfrm>
          <a:prstGeom prst="rect">
            <a:avLst/>
          </a:prstGeom>
          <a:noFill/>
        </p:spPr>
        <p:txBody>
          <a:bodyPr wrap="square" rtlCol="0">
            <a:spAutoFit/>
          </a:bodyPr>
          <a:lstStyle/>
          <a:p>
            <a:pPr algn="ctr"/>
            <a:r>
              <a:rPr lang="en-US" sz="2400" dirty="0"/>
              <a:t>RETENTION   is~   FOLLOW UP</a:t>
            </a:r>
          </a:p>
        </p:txBody>
      </p:sp>
    </p:spTree>
    <p:extLst>
      <p:ext uri="{BB962C8B-B14F-4D97-AF65-F5344CB8AC3E}">
        <p14:creationId xmlns:p14="http://schemas.microsoft.com/office/powerpoint/2010/main" val="40193882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4FB95-53F4-22A7-F749-3FE005E05B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BA1753-000C-B9FD-65C4-7A82798E2BEF}"/>
              </a:ext>
            </a:extLst>
          </p:cNvPr>
          <p:cNvSpPr>
            <a:spLocks noGrp="1"/>
          </p:cNvSpPr>
          <p:nvPr>
            <p:ph type="title"/>
          </p:nvPr>
        </p:nvSpPr>
        <p:spPr/>
        <p:txBody>
          <a:bodyPr/>
          <a:lstStyle/>
          <a:p>
            <a:r>
              <a:rPr lang="en-US" dirty="0"/>
              <a:t>Other Retention</a:t>
            </a:r>
          </a:p>
        </p:txBody>
      </p:sp>
      <p:sp>
        <p:nvSpPr>
          <p:cNvPr id="3" name="Slide Number Placeholder 2">
            <a:extLst>
              <a:ext uri="{FF2B5EF4-FFF2-40B4-BE49-F238E27FC236}">
                <a16:creationId xmlns:a16="http://schemas.microsoft.com/office/drawing/2014/main" id="{EEB23A60-154B-114D-DCDB-C6F0A024DDD9}"/>
              </a:ext>
            </a:extLst>
          </p:cNvPr>
          <p:cNvSpPr>
            <a:spLocks noGrp="1"/>
          </p:cNvSpPr>
          <p:nvPr>
            <p:ph type="sldNum" sz="quarter" idx="4"/>
          </p:nvPr>
        </p:nvSpPr>
        <p:spPr/>
        <p:txBody>
          <a:bodyPr/>
          <a:lstStyle/>
          <a:p>
            <a:fld id="{941BE8DD-6BA1-AD43-8321-0CEB068BCC7D}" type="slidenum">
              <a:rPr lang="en-US" smtClean="0"/>
              <a:pPr/>
              <a:t>49</a:t>
            </a:fld>
            <a:endParaRPr lang="en-US" dirty="0"/>
          </a:p>
        </p:txBody>
      </p:sp>
      <p:pic>
        <p:nvPicPr>
          <p:cNvPr id="8" name="Picture 7">
            <a:extLst>
              <a:ext uri="{FF2B5EF4-FFF2-40B4-BE49-F238E27FC236}">
                <a16:creationId xmlns:a16="http://schemas.microsoft.com/office/drawing/2014/main" id="{F05C40F9-251E-394F-418D-B303CB51DDD6}"/>
              </a:ext>
            </a:extLst>
          </p:cNvPr>
          <p:cNvPicPr>
            <a:picLocks noChangeAspect="1"/>
          </p:cNvPicPr>
          <p:nvPr/>
        </p:nvPicPr>
        <p:blipFill>
          <a:blip r:embed="rId2"/>
          <a:stretch>
            <a:fillRect/>
          </a:stretch>
        </p:blipFill>
        <p:spPr>
          <a:xfrm>
            <a:off x="977715" y="1829865"/>
            <a:ext cx="7188569" cy="3530781"/>
          </a:xfrm>
          <a:prstGeom prst="rect">
            <a:avLst/>
          </a:prstGeom>
        </p:spPr>
      </p:pic>
      <p:sp>
        <p:nvSpPr>
          <p:cNvPr id="4" name="Rectangle 3">
            <a:extLst>
              <a:ext uri="{FF2B5EF4-FFF2-40B4-BE49-F238E27FC236}">
                <a16:creationId xmlns:a16="http://schemas.microsoft.com/office/drawing/2014/main" id="{52D31D8A-FC65-8A0C-853F-646D3F3F2FC1}"/>
              </a:ext>
            </a:extLst>
          </p:cNvPr>
          <p:cNvSpPr/>
          <p:nvPr/>
        </p:nvSpPr>
        <p:spPr>
          <a:xfrm>
            <a:off x="1981200" y="3429000"/>
            <a:ext cx="1850571" cy="193164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6661251-0073-C527-6C9E-F6F0E6EDEC82}"/>
              </a:ext>
            </a:extLst>
          </p:cNvPr>
          <p:cNvSpPr/>
          <p:nvPr/>
        </p:nvSpPr>
        <p:spPr>
          <a:xfrm>
            <a:off x="4615544" y="3592286"/>
            <a:ext cx="3189514" cy="206828"/>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6006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3E48B-2C6A-59E7-BDD1-2E064A2139FF}"/>
              </a:ext>
            </a:extLst>
          </p:cNvPr>
          <p:cNvSpPr>
            <a:spLocks noGrp="1"/>
          </p:cNvSpPr>
          <p:nvPr>
            <p:ph type="title"/>
          </p:nvPr>
        </p:nvSpPr>
        <p:spPr/>
        <p:txBody>
          <a:bodyPr/>
          <a:lstStyle/>
          <a:p>
            <a:r>
              <a:rPr lang="en-US" dirty="0"/>
              <a:t>Issuance</a:t>
            </a:r>
          </a:p>
        </p:txBody>
      </p:sp>
      <p:sp>
        <p:nvSpPr>
          <p:cNvPr id="3" name="Content Placeholder 2">
            <a:extLst>
              <a:ext uri="{FF2B5EF4-FFF2-40B4-BE49-F238E27FC236}">
                <a16:creationId xmlns:a16="http://schemas.microsoft.com/office/drawing/2014/main" id="{0443B651-E078-9E2A-A16A-F7EA3FA4244A}"/>
              </a:ext>
            </a:extLst>
          </p:cNvPr>
          <p:cNvSpPr>
            <a:spLocks noGrp="1"/>
          </p:cNvSpPr>
          <p:nvPr>
            <p:ph idx="1"/>
          </p:nvPr>
        </p:nvSpPr>
        <p:spPr>
          <a:xfrm>
            <a:off x="457200" y="1246909"/>
            <a:ext cx="8229600" cy="4873336"/>
          </a:xfrm>
        </p:spPr>
        <p:txBody>
          <a:bodyPr>
            <a:normAutofit fontScale="77500" lnSpcReduction="20000"/>
          </a:bodyPr>
          <a:lstStyle/>
          <a:p>
            <a:pPr marL="0" indent="0">
              <a:buNone/>
            </a:pPr>
            <a:r>
              <a:rPr lang="en-US" b="1" dirty="0"/>
              <a:t>FOLLOW UP</a:t>
            </a:r>
            <a:r>
              <a:rPr lang="en-US" dirty="0"/>
              <a:t>:</a:t>
            </a:r>
            <a:br>
              <a:rPr lang="en-US" dirty="0"/>
            </a:br>
            <a:endParaRPr lang="en-US" dirty="0"/>
          </a:p>
          <a:p>
            <a:pPr marL="0" indent="0">
              <a:buNone/>
            </a:pPr>
            <a:r>
              <a:rPr lang="en-US" dirty="0"/>
              <a:t>Follow-up services must be provided, as appropriate, including counseling regarding the workplace for 	participants in adult or dislocated worker workforce investment activities who are placed in unsubsidized employment, for up to 12 months after the first day of employment. </a:t>
            </a:r>
            <a:br>
              <a:rPr lang="en-US" dirty="0"/>
            </a:br>
            <a:r>
              <a:rPr lang="en-US" dirty="0"/>
              <a:t>	</a:t>
            </a:r>
          </a:p>
          <a:p>
            <a:pPr marL="0" indent="0">
              <a:buNone/>
            </a:pPr>
            <a:r>
              <a:rPr lang="en-US" dirty="0"/>
              <a:t>While follow-up services must be made available, not all of the adults and dislocated workers who are registered and 	placed into unsubsidized employment will need or want such services.</a:t>
            </a:r>
          </a:p>
          <a:p>
            <a:pPr marL="0" indent="0">
              <a:buNone/>
            </a:pPr>
            <a:endParaRPr lang="en-US" dirty="0"/>
          </a:p>
          <a:p>
            <a:pPr marL="0" indent="0" algn="ctr">
              <a:buNone/>
            </a:pPr>
            <a:r>
              <a:rPr lang="en-US" dirty="0"/>
              <a:t>If a customer declines follow up services, it must be recorded in MOSES and explained why in the accompanying NOTE in MOSES.</a:t>
            </a:r>
            <a:br>
              <a:rPr lang="en-US" dirty="0"/>
            </a:br>
            <a:br>
              <a:rPr lang="en-US" dirty="0"/>
            </a:br>
            <a:r>
              <a:rPr lang="en-US" dirty="0"/>
              <a:t>(</a:t>
            </a:r>
            <a:r>
              <a:rPr lang="en-US" i="1" dirty="0"/>
              <a:t>Issuance #08-112-3A Career Planning Elements Policy</a:t>
            </a:r>
            <a:r>
              <a:rPr lang="en-US" dirty="0"/>
              <a:t>)</a:t>
            </a:r>
          </a:p>
        </p:txBody>
      </p:sp>
    </p:spTree>
    <p:extLst>
      <p:ext uri="{BB962C8B-B14F-4D97-AF65-F5344CB8AC3E}">
        <p14:creationId xmlns:p14="http://schemas.microsoft.com/office/powerpoint/2010/main" val="10072580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C7F6C-249E-3FCD-480A-3024842CC7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B1E1F5-11B5-7B71-5B7A-4D7AC0323595}"/>
              </a:ext>
            </a:extLst>
          </p:cNvPr>
          <p:cNvSpPr>
            <a:spLocks noGrp="1"/>
          </p:cNvSpPr>
          <p:nvPr>
            <p:ph type="title"/>
          </p:nvPr>
        </p:nvSpPr>
        <p:spPr/>
        <p:txBody>
          <a:bodyPr/>
          <a:lstStyle/>
          <a:p>
            <a:r>
              <a:rPr lang="en-US" dirty="0"/>
              <a:t>Other Retention</a:t>
            </a:r>
          </a:p>
        </p:txBody>
      </p:sp>
      <p:sp>
        <p:nvSpPr>
          <p:cNvPr id="3" name="Slide Number Placeholder 2">
            <a:extLst>
              <a:ext uri="{FF2B5EF4-FFF2-40B4-BE49-F238E27FC236}">
                <a16:creationId xmlns:a16="http://schemas.microsoft.com/office/drawing/2014/main" id="{79E80736-D13F-9729-91FF-26F59B893CDE}"/>
              </a:ext>
            </a:extLst>
          </p:cNvPr>
          <p:cNvSpPr>
            <a:spLocks noGrp="1"/>
          </p:cNvSpPr>
          <p:nvPr>
            <p:ph type="sldNum" sz="quarter" idx="4"/>
          </p:nvPr>
        </p:nvSpPr>
        <p:spPr/>
        <p:txBody>
          <a:bodyPr/>
          <a:lstStyle/>
          <a:p>
            <a:fld id="{941BE8DD-6BA1-AD43-8321-0CEB068BCC7D}" type="slidenum">
              <a:rPr lang="en-US" smtClean="0"/>
              <a:pPr/>
              <a:t>50</a:t>
            </a:fld>
            <a:endParaRPr lang="en-US" dirty="0"/>
          </a:p>
        </p:txBody>
      </p:sp>
      <p:pic>
        <p:nvPicPr>
          <p:cNvPr id="6" name="Picture 5">
            <a:extLst>
              <a:ext uri="{FF2B5EF4-FFF2-40B4-BE49-F238E27FC236}">
                <a16:creationId xmlns:a16="http://schemas.microsoft.com/office/drawing/2014/main" id="{A510459A-A52D-D491-A3FA-EFB59A5612E0}"/>
              </a:ext>
            </a:extLst>
          </p:cNvPr>
          <p:cNvPicPr>
            <a:picLocks noChangeAspect="1"/>
          </p:cNvPicPr>
          <p:nvPr/>
        </p:nvPicPr>
        <p:blipFill>
          <a:blip r:embed="rId2"/>
          <a:stretch>
            <a:fillRect/>
          </a:stretch>
        </p:blipFill>
        <p:spPr>
          <a:xfrm>
            <a:off x="987241" y="1930323"/>
            <a:ext cx="7169518" cy="2997354"/>
          </a:xfrm>
          <a:prstGeom prst="rect">
            <a:avLst/>
          </a:prstGeom>
        </p:spPr>
      </p:pic>
      <p:sp>
        <p:nvSpPr>
          <p:cNvPr id="4" name="Rectangle 3">
            <a:extLst>
              <a:ext uri="{FF2B5EF4-FFF2-40B4-BE49-F238E27FC236}">
                <a16:creationId xmlns:a16="http://schemas.microsoft.com/office/drawing/2014/main" id="{DB12C51B-83C5-6CFE-77DE-510C76E541AB}"/>
              </a:ext>
            </a:extLst>
          </p:cNvPr>
          <p:cNvSpPr/>
          <p:nvPr/>
        </p:nvSpPr>
        <p:spPr>
          <a:xfrm>
            <a:off x="4659086" y="3429000"/>
            <a:ext cx="3352800" cy="139337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64474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64628-372B-15A1-1CA8-42FAF5F6D2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5ED0ED-1F1C-06B0-9ED7-6C1117B851A2}"/>
              </a:ext>
            </a:extLst>
          </p:cNvPr>
          <p:cNvSpPr>
            <a:spLocks noGrp="1"/>
          </p:cNvSpPr>
          <p:nvPr>
            <p:ph type="title"/>
          </p:nvPr>
        </p:nvSpPr>
        <p:spPr/>
        <p:txBody>
          <a:bodyPr/>
          <a:lstStyle/>
          <a:p>
            <a:r>
              <a:rPr lang="en-US" dirty="0"/>
              <a:t>Other Retention</a:t>
            </a:r>
          </a:p>
        </p:txBody>
      </p:sp>
      <p:sp>
        <p:nvSpPr>
          <p:cNvPr id="3" name="Slide Number Placeholder 2">
            <a:extLst>
              <a:ext uri="{FF2B5EF4-FFF2-40B4-BE49-F238E27FC236}">
                <a16:creationId xmlns:a16="http://schemas.microsoft.com/office/drawing/2014/main" id="{B9688F86-7CBB-6553-C5DB-088E66019B37}"/>
              </a:ext>
            </a:extLst>
          </p:cNvPr>
          <p:cNvSpPr>
            <a:spLocks noGrp="1"/>
          </p:cNvSpPr>
          <p:nvPr>
            <p:ph type="sldNum" sz="quarter" idx="4"/>
          </p:nvPr>
        </p:nvSpPr>
        <p:spPr/>
        <p:txBody>
          <a:bodyPr/>
          <a:lstStyle/>
          <a:p>
            <a:fld id="{941BE8DD-6BA1-AD43-8321-0CEB068BCC7D}" type="slidenum">
              <a:rPr lang="en-US" smtClean="0"/>
              <a:pPr/>
              <a:t>51</a:t>
            </a:fld>
            <a:endParaRPr lang="en-US" dirty="0"/>
          </a:p>
        </p:txBody>
      </p:sp>
      <p:pic>
        <p:nvPicPr>
          <p:cNvPr id="6" name="Picture 5">
            <a:extLst>
              <a:ext uri="{FF2B5EF4-FFF2-40B4-BE49-F238E27FC236}">
                <a16:creationId xmlns:a16="http://schemas.microsoft.com/office/drawing/2014/main" id="{BAA4760E-163F-8ED8-091C-2DF59DC2E400}"/>
              </a:ext>
            </a:extLst>
          </p:cNvPr>
          <p:cNvPicPr>
            <a:picLocks noChangeAspect="1"/>
          </p:cNvPicPr>
          <p:nvPr/>
        </p:nvPicPr>
        <p:blipFill>
          <a:blip r:embed="rId2"/>
          <a:stretch>
            <a:fillRect/>
          </a:stretch>
        </p:blipFill>
        <p:spPr>
          <a:xfrm>
            <a:off x="790380" y="1392553"/>
            <a:ext cx="7563239" cy="4654789"/>
          </a:xfrm>
          <a:prstGeom prst="rect">
            <a:avLst/>
          </a:prstGeom>
        </p:spPr>
      </p:pic>
      <p:sp>
        <p:nvSpPr>
          <p:cNvPr id="4" name="Rectangle 3">
            <a:extLst>
              <a:ext uri="{FF2B5EF4-FFF2-40B4-BE49-F238E27FC236}">
                <a16:creationId xmlns:a16="http://schemas.microsoft.com/office/drawing/2014/main" id="{1B2A7163-B859-8F19-A6B0-DB47FD940838}"/>
              </a:ext>
            </a:extLst>
          </p:cNvPr>
          <p:cNvSpPr/>
          <p:nvPr/>
        </p:nvSpPr>
        <p:spPr>
          <a:xfrm>
            <a:off x="1001499" y="2895599"/>
            <a:ext cx="6313705" cy="2286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31191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42583-8ACD-1725-0E3B-45B9A4F66083}"/>
              </a:ext>
            </a:extLst>
          </p:cNvPr>
          <p:cNvSpPr>
            <a:spLocks noGrp="1"/>
          </p:cNvSpPr>
          <p:nvPr>
            <p:ph type="title"/>
          </p:nvPr>
        </p:nvSpPr>
        <p:spPr/>
        <p:txBody>
          <a:bodyPr/>
          <a:lstStyle/>
          <a:p>
            <a:r>
              <a:rPr lang="en-US" dirty="0"/>
              <a:t>Retention </a:t>
            </a:r>
          </a:p>
        </p:txBody>
      </p:sp>
      <p:sp>
        <p:nvSpPr>
          <p:cNvPr id="3" name="Slide Number Placeholder 2">
            <a:extLst>
              <a:ext uri="{FF2B5EF4-FFF2-40B4-BE49-F238E27FC236}">
                <a16:creationId xmlns:a16="http://schemas.microsoft.com/office/drawing/2014/main" id="{A3BD5691-9294-CE1F-230E-3E6B764D286A}"/>
              </a:ext>
            </a:extLst>
          </p:cNvPr>
          <p:cNvSpPr>
            <a:spLocks noGrp="1"/>
          </p:cNvSpPr>
          <p:nvPr>
            <p:ph type="sldNum" sz="quarter" idx="4"/>
          </p:nvPr>
        </p:nvSpPr>
        <p:spPr/>
        <p:txBody>
          <a:bodyPr/>
          <a:lstStyle/>
          <a:p>
            <a:fld id="{941BE8DD-6BA1-AD43-8321-0CEB068BCC7D}" type="slidenum">
              <a:rPr lang="en-US" smtClean="0"/>
              <a:pPr/>
              <a:t>52</a:t>
            </a:fld>
            <a:endParaRPr lang="en-US" dirty="0"/>
          </a:p>
        </p:txBody>
      </p:sp>
      <p:sp>
        <p:nvSpPr>
          <p:cNvPr id="5" name="Content Placeholder 3">
            <a:extLst>
              <a:ext uri="{FF2B5EF4-FFF2-40B4-BE49-F238E27FC236}">
                <a16:creationId xmlns:a16="http://schemas.microsoft.com/office/drawing/2014/main" id="{601D2A13-7D45-02CB-95E9-4BEE2DB7F389}"/>
              </a:ext>
            </a:extLst>
          </p:cNvPr>
          <p:cNvSpPr>
            <a:spLocks noGrp="1"/>
          </p:cNvSpPr>
          <p:nvPr>
            <p:ph sz="quarter" idx="10"/>
          </p:nvPr>
        </p:nvSpPr>
        <p:spPr>
          <a:xfrm>
            <a:off x="457200" y="1446235"/>
            <a:ext cx="8229600" cy="4525963"/>
          </a:xfrm>
        </p:spPr>
        <p:txBody>
          <a:bodyPr/>
          <a:lstStyle/>
          <a:p>
            <a:r>
              <a:rPr lang="en-US" i="1" dirty="0"/>
              <a:t>Basic   RETENTION   for:</a:t>
            </a:r>
          </a:p>
          <a:p>
            <a:pPr marL="0" indent="0">
              <a:buNone/>
            </a:pPr>
            <a:endParaRPr lang="en-US" i="1" dirty="0"/>
          </a:p>
          <a:p>
            <a:pPr lvl="1"/>
            <a:r>
              <a:rPr lang="en-US" dirty="0"/>
              <a:t>Entered Advanced Training</a:t>
            </a:r>
            <a:br>
              <a:rPr lang="en-US" dirty="0"/>
            </a:br>
            <a:endParaRPr lang="en-US" dirty="0"/>
          </a:p>
          <a:p>
            <a:pPr lvl="1"/>
            <a:r>
              <a:rPr lang="en-US" dirty="0"/>
              <a:t>Entered Post-Secondary Education</a:t>
            </a:r>
          </a:p>
          <a:p>
            <a:pPr marL="449262" lvl="1" indent="0">
              <a:buNone/>
            </a:pPr>
            <a:endParaRPr lang="en-US" dirty="0"/>
          </a:p>
        </p:txBody>
      </p:sp>
    </p:spTree>
    <p:extLst>
      <p:ext uri="{BB962C8B-B14F-4D97-AF65-F5344CB8AC3E}">
        <p14:creationId xmlns:p14="http://schemas.microsoft.com/office/powerpoint/2010/main" val="38325956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972EC-8FB9-8E03-E448-19EB316049CD}"/>
              </a:ext>
            </a:extLst>
          </p:cNvPr>
          <p:cNvSpPr>
            <a:spLocks noGrp="1"/>
          </p:cNvSpPr>
          <p:nvPr>
            <p:ph type="title"/>
          </p:nvPr>
        </p:nvSpPr>
        <p:spPr/>
        <p:txBody>
          <a:bodyPr/>
          <a:lstStyle/>
          <a:p>
            <a:r>
              <a:rPr lang="en-US" dirty="0"/>
              <a:t>Retention    </a:t>
            </a:r>
            <a:r>
              <a:rPr lang="en-US" i="1" dirty="0"/>
              <a:t>Plus+</a:t>
            </a:r>
          </a:p>
        </p:txBody>
      </p:sp>
      <p:sp>
        <p:nvSpPr>
          <p:cNvPr id="3" name="Slide Number Placeholder 2">
            <a:extLst>
              <a:ext uri="{FF2B5EF4-FFF2-40B4-BE49-F238E27FC236}">
                <a16:creationId xmlns:a16="http://schemas.microsoft.com/office/drawing/2014/main" id="{E937D422-2BD8-6E53-CA68-37AB3C7074BB}"/>
              </a:ext>
            </a:extLst>
          </p:cNvPr>
          <p:cNvSpPr>
            <a:spLocks noGrp="1"/>
          </p:cNvSpPr>
          <p:nvPr>
            <p:ph type="sldNum" sz="quarter" idx="4"/>
          </p:nvPr>
        </p:nvSpPr>
        <p:spPr/>
        <p:txBody>
          <a:bodyPr/>
          <a:lstStyle/>
          <a:p>
            <a:fld id="{941BE8DD-6BA1-AD43-8321-0CEB068BCC7D}" type="slidenum">
              <a:rPr lang="en-US" smtClean="0"/>
              <a:pPr/>
              <a:t>53</a:t>
            </a:fld>
            <a:endParaRPr lang="en-US" dirty="0"/>
          </a:p>
        </p:txBody>
      </p:sp>
      <p:sp>
        <p:nvSpPr>
          <p:cNvPr id="5" name="Content Placeholder 3">
            <a:extLst>
              <a:ext uri="{FF2B5EF4-FFF2-40B4-BE49-F238E27FC236}">
                <a16:creationId xmlns:a16="http://schemas.microsoft.com/office/drawing/2014/main" id="{92A3C5A2-57BE-AC7F-7895-63F4FF563B3D}"/>
              </a:ext>
            </a:extLst>
          </p:cNvPr>
          <p:cNvSpPr>
            <a:spLocks noGrp="1"/>
          </p:cNvSpPr>
          <p:nvPr>
            <p:ph sz="quarter" idx="10"/>
          </p:nvPr>
        </p:nvSpPr>
        <p:spPr>
          <a:xfrm>
            <a:off x="457200" y="1446235"/>
            <a:ext cx="8229600" cy="4525963"/>
          </a:xfrm>
        </p:spPr>
        <p:txBody>
          <a:bodyPr/>
          <a:lstStyle/>
          <a:p>
            <a:r>
              <a:rPr lang="en-US" i="1" dirty="0"/>
              <a:t>Outcomes with extras</a:t>
            </a:r>
          </a:p>
          <a:p>
            <a:pPr marL="0" indent="0">
              <a:buNone/>
            </a:pPr>
            <a:endParaRPr lang="en-US" i="1" dirty="0"/>
          </a:p>
          <a:p>
            <a:pPr lvl="1"/>
            <a:r>
              <a:rPr lang="en-US" dirty="0"/>
              <a:t>Entered Military Service</a:t>
            </a:r>
          </a:p>
          <a:p>
            <a:pPr lvl="1"/>
            <a:endParaRPr lang="en-US" dirty="0"/>
          </a:p>
          <a:p>
            <a:pPr lvl="1"/>
            <a:r>
              <a:rPr lang="en-US" dirty="0"/>
              <a:t>Entered Qualified Apprenticeship</a:t>
            </a:r>
          </a:p>
          <a:p>
            <a:pPr lvl="1"/>
            <a:endParaRPr lang="en-US" dirty="0"/>
          </a:p>
        </p:txBody>
      </p:sp>
    </p:spTree>
    <p:extLst>
      <p:ext uri="{BB962C8B-B14F-4D97-AF65-F5344CB8AC3E}">
        <p14:creationId xmlns:p14="http://schemas.microsoft.com/office/powerpoint/2010/main" val="13169844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9A552-EFF9-CFBF-C3B7-B151272D71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158E85-9B61-31ED-E64E-5013106B9039}"/>
              </a:ext>
            </a:extLst>
          </p:cNvPr>
          <p:cNvSpPr>
            <a:spLocks noGrp="1"/>
          </p:cNvSpPr>
          <p:nvPr>
            <p:ph type="title"/>
          </p:nvPr>
        </p:nvSpPr>
        <p:spPr/>
        <p:txBody>
          <a:bodyPr/>
          <a:lstStyle/>
          <a:p>
            <a:r>
              <a:rPr lang="en-US" dirty="0"/>
              <a:t>Retention    </a:t>
            </a:r>
            <a:r>
              <a:rPr lang="en-US" i="1" dirty="0"/>
              <a:t>Plus+</a:t>
            </a:r>
          </a:p>
        </p:txBody>
      </p:sp>
      <p:sp>
        <p:nvSpPr>
          <p:cNvPr id="3" name="Slide Number Placeholder 2">
            <a:extLst>
              <a:ext uri="{FF2B5EF4-FFF2-40B4-BE49-F238E27FC236}">
                <a16:creationId xmlns:a16="http://schemas.microsoft.com/office/drawing/2014/main" id="{34AB121E-276D-5591-EB4D-3E1111B9508E}"/>
              </a:ext>
            </a:extLst>
          </p:cNvPr>
          <p:cNvSpPr>
            <a:spLocks noGrp="1"/>
          </p:cNvSpPr>
          <p:nvPr>
            <p:ph type="sldNum" sz="quarter" idx="4"/>
          </p:nvPr>
        </p:nvSpPr>
        <p:spPr/>
        <p:txBody>
          <a:bodyPr/>
          <a:lstStyle/>
          <a:p>
            <a:fld id="{941BE8DD-6BA1-AD43-8321-0CEB068BCC7D}" type="slidenum">
              <a:rPr lang="en-US" smtClean="0"/>
              <a:pPr/>
              <a:t>54</a:t>
            </a:fld>
            <a:endParaRPr lang="en-US" dirty="0"/>
          </a:p>
        </p:txBody>
      </p:sp>
      <p:pic>
        <p:nvPicPr>
          <p:cNvPr id="6" name="Picture 5">
            <a:extLst>
              <a:ext uri="{FF2B5EF4-FFF2-40B4-BE49-F238E27FC236}">
                <a16:creationId xmlns:a16="http://schemas.microsoft.com/office/drawing/2014/main" id="{D3CDE5D3-D292-33E4-C424-73866E2D25DE}"/>
              </a:ext>
            </a:extLst>
          </p:cNvPr>
          <p:cNvPicPr>
            <a:picLocks noChangeAspect="1"/>
          </p:cNvPicPr>
          <p:nvPr/>
        </p:nvPicPr>
        <p:blipFill>
          <a:blip r:embed="rId2"/>
          <a:stretch>
            <a:fillRect/>
          </a:stretch>
        </p:blipFill>
        <p:spPr>
          <a:xfrm>
            <a:off x="758629" y="1356761"/>
            <a:ext cx="7626742" cy="4705592"/>
          </a:xfrm>
          <a:prstGeom prst="rect">
            <a:avLst/>
          </a:prstGeom>
        </p:spPr>
      </p:pic>
      <p:sp>
        <p:nvSpPr>
          <p:cNvPr id="4" name="Rectangle 3">
            <a:extLst>
              <a:ext uri="{FF2B5EF4-FFF2-40B4-BE49-F238E27FC236}">
                <a16:creationId xmlns:a16="http://schemas.microsoft.com/office/drawing/2014/main" id="{405EB599-3C65-9366-955D-80B31BAB7E9E}"/>
              </a:ext>
            </a:extLst>
          </p:cNvPr>
          <p:cNvSpPr/>
          <p:nvPr/>
        </p:nvSpPr>
        <p:spPr>
          <a:xfrm>
            <a:off x="1001499" y="2873827"/>
            <a:ext cx="6313705" cy="2286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94120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D80A8-72A3-5A0E-820A-BE5373498A22}"/>
              </a:ext>
            </a:extLst>
          </p:cNvPr>
          <p:cNvSpPr>
            <a:spLocks noGrp="1"/>
          </p:cNvSpPr>
          <p:nvPr>
            <p:ph type="title"/>
          </p:nvPr>
        </p:nvSpPr>
        <p:spPr/>
        <p:txBody>
          <a:bodyPr/>
          <a:lstStyle/>
          <a:p>
            <a:r>
              <a:rPr lang="en-US" dirty="0"/>
              <a:t>Retention    Plus+</a:t>
            </a:r>
          </a:p>
        </p:txBody>
      </p:sp>
      <p:sp>
        <p:nvSpPr>
          <p:cNvPr id="3" name="Slide Number Placeholder 2">
            <a:extLst>
              <a:ext uri="{FF2B5EF4-FFF2-40B4-BE49-F238E27FC236}">
                <a16:creationId xmlns:a16="http://schemas.microsoft.com/office/drawing/2014/main" id="{DED29663-F4D6-6A7D-F120-9F800550BE61}"/>
              </a:ext>
            </a:extLst>
          </p:cNvPr>
          <p:cNvSpPr>
            <a:spLocks noGrp="1"/>
          </p:cNvSpPr>
          <p:nvPr>
            <p:ph type="sldNum" sz="quarter" idx="4"/>
          </p:nvPr>
        </p:nvSpPr>
        <p:spPr/>
        <p:txBody>
          <a:bodyPr/>
          <a:lstStyle/>
          <a:p>
            <a:fld id="{941BE8DD-6BA1-AD43-8321-0CEB068BCC7D}" type="slidenum">
              <a:rPr lang="en-US" smtClean="0"/>
              <a:pPr/>
              <a:t>55</a:t>
            </a:fld>
            <a:endParaRPr lang="en-US" dirty="0"/>
          </a:p>
        </p:txBody>
      </p:sp>
      <p:pic>
        <p:nvPicPr>
          <p:cNvPr id="8" name="Picture 7">
            <a:extLst>
              <a:ext uri="{FF2B5EF4-FFF2-40B4-BE49-F238E27FC236}">
                <a16:creationId xmlns:a16="http://schemas.microsoft.com/office/drawing/2014/main" id="{9DC8029D-7E12-D249-E6A9-7E1B987318CD}"/>
              </a:ext>
            </a:extLst>
          </p:cNvPr>
          <p:cNvPicPr>
            <a:picLocks noChangeAspect="1"/>
          </p:cNvPicPr>
          <p:nvPr/>
        </p:nvPicPr>
        <p:blipFill>
          <a:blip r:embed="rId2"/>
          <a:stretch>
            <a:fillRect/>
          </a:stretch>
        </p:blipFill>
        <p:spPr>
          <a:xfrm>
            <a:off x="342779" y="2150918"/>
            <a:ext cx="8458442" cy="2556164"/>
          </a:xfrm>
          <a:prstGeom prst="rect">
            <a:avLst/>
          </a:prstGeom>
        </p:spPr>
      </p:pic>
      <p:sp>
        <p:nvSpPr>
          <p:cNvPr id="4" name="Rectangle 3">
            <a:extLst>
              <a:ext uri="{FF2B5EF4-FFF2-40B4-BE49-F238E27FC236}">
                <a16:creationId xmlns:a16="http://schemas.microsoft.com/office/drawing/2014/main" id="{45A0BA06-10C0-A752-1FCF-F903A75F538F}"/>
              </a:ext>
            </a:extLst>
          </p:cNvPr>
          <p:cNvSpPr/>
          <p:nvPr/>
        </p:nvSpPr>
        <p:spPr>
          <a:xfrm>
            <a:off x="4659086" y="3973286"/>
            <a:ext cx="3731380" cy="17417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7C4055E-5DA2-6674-13E5-D245D3B41E69}"/>
              </a:ext>
            </a:extLst>
          </p:cNvPr>
          <p:cNvSpPr/>
          <p:nvPr/>
        </p:nvSpPr>
        <p:spPr>
          <a:xfrm>
            <a:off x="4659082" y="4158344"/>
            <a:ext cx="3731380" cy="17417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1BEF953-4C32-145D-0861-04C70BE5BAB2}"/>
              </a:ext>
            </a:extLst>
          </p:cNvPr>
          <p:cNvSpPr/>
          <p:nvPr/>
        </p:nvSpPr>
        <p:spPr>
          <a:xfrm>
            <a:off x="4691741" y="4495810"/>
            <a:ext cx="3731380" cy="17417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35375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FAC65-7ADA-2FCC-3284-A1BECEF4905F}"/>
              </a:ext>
            </a:extLst>
          </p:cNvPr>
          <p:cNvSpPr>
            <a:spLocks noGrp="1"/>
          </p:cNvSpPr>
          <p:nvPr>
            <p:ph type="title"/>
          </p:nvPr>
        </p:nvSpPr>
        <p:spPr/>
        <p:txBody>
          <a:bodyPr/>
          <a:lstStyle/>
          <a:p>
            <a:r>
              <a:rPr lang="en-US" dirty="0"/>
              <a:t>The    </a:t>
            </a:r>
            <a:r>
              <a:rPr lang="en-US" i="1" dirty="0"/>
              <a:t>Plus+</a:t>
            </a:r>
          </a:p>
        </p:txBody>
      </p:sp>
      <p:sp>
        <p:nvSpPr>
          <p:cNvPr id="3" name="Slide Number Placeholder 2">
            <a:extLst>
              <a:ext uri="{FF2B5EF4-FFF2-40B4-BE49-F238E27FC236}">
                <a16:creationId xmlns:a16="http://schemas.microsoft.com/office/drawing/2014/main" id="{698229E7-2CE9-2E48-24A1-477A732346E1}"/>
              </a:ext>
            </a:extLst>
          </p:cNvPr>
          <p:cNvSpPr>
            <a:spLocks noGrp="1"/>
          </p:cNvSpPr>
          <p:nvPr>
            <p:ph type="sldNum" sz="quarter" idx="4"/>
          </p:nvPr>
        </p:nvSpPr>
        <p:spPr/>
        <p:txBody>
          <a:bodyPr/>
          <a:lstStyle/>
          <a:p>
            <a:fld id="{941BE8DD-6BA1-AD43-8321-0CEB068BCC7D}" type="slidenum">
              <a:rPr lang="en-US" smtClean="0"/>
              <a:pPr/>
              <a:t>56</a:t>
            </a:fld>
            <a:endParaRPr lang="en-US" dirty="0"/>
          </a:p>
        </p:txBody>
      </p:sp>
      <p:pic>
        <p:nvPicPr>
          <p:cNvPr id="6" name="Picture 5">
            <a:extLst>
              <a:ext uri="{FF2B5EF4-FFF2-40B4-BE49-F238E27FC236}">
                <a16:creationId xmlns:a16="http://schemas.microsoft.com/office/drawing/2014/main" id="{C23D289D-7D97-6913-30F0-398CB28CAFC7}"/>
              </a:ext>
            </a:extLst>
          </p:cNvPr>
          <p:cNvPicPr>
            <a:picLocks noChangeAspect="1"/>
          </p:cNvPicPr>
          <p:nvPr/>
        </p:nvPicPr>
        <p:blipFill>
          <a:blip r:embed="rId2"/>
          <a:stretch>
            <a:fillRect/>
          </a:stretch>
        </p:blipFill>
        <p:spPr>
          <a:xfrm>
            <a:off x="1513084" y="2244436"/>
            <a:ext cx="6144902" cy="2358737"/>
          </a:xfrm>
          <a:prstGeom prst="rect">
            <a:avLst/>
          </a:prstGeom>
          <a:ln w="28575">
            <a:solidFill>
              <a:srgbClr val="FF0000"/>
            </a:solidFill>
          </a:ln>
        </p:spPr>
      </p:pic>
      <p:sp>
        <p:nvSpPr>
          <p:cNvPr id="4" name="TextBox 3">
            <a:extLst>
              <a:ext uri="{FF2B5EF4-FFF2-40B4-BE49-F238E27FC236}">
                <a16:creationId xmlns:a16="http://schemas.microsoft.com/office/drawing/2014/main" id="{408072CC-C7E6-1162-B3B2-917BC43CB8FA}"/>
              </a:ext>
            </a:extLst>
          </p:cNvPr>
          <p:cNvSpPr txBox="1"/>
          <p:nvPr/>
        </p:nvSpPr>
        <p:spPr>
          <a:xfrm>
            <a:off x="1142997" y="4691741"/>
            <a:ext cx="6803571" cy="1569660"/>
          </a:xfrm>
          <a:prstGeom prst="rect">
            <a:avLst/>
          </a:prstGeom>
          <a:noFill/>
        </p:spPr>
        <p:txBody>
          <a:bodyPr wrap="square" rtlCol="0">
            <a:spAutoFit/>
          </a:bodyPr>
          <a:lstStyle/>
          <a:p>
            <a:pPr algn="ctr"/>
            <a:r>
              <a:rPr lang="en-US" sz="2400" b="1" i="1" dirty="0"/>
              <a:t>Plus +    </a:t>
            </a:r>
            <a:r>
              <a:rPr lang="en-US" sz="2400" b="1" dirty="0"/>
              <a:t>=     Add Employment Outcome</a:t>
            </a:r>
            <a:br>
              <a:rPr lang="en-US" sz="2400" b="1" dirty="0"/>
            </a:br>
            <a:endParaRPr lang="en-US" sz="2400" b="1" dirty="0"/>
          </a:p>
          <a:p>
            <a:pPr algn="ctr"/>
            <a:r>
              <a:rPr lang="en-US" sz="2400" b="1" dirty="0"/>
              <a:t>Obtain Employment </a:t>
            </a:r>
          </a:p>
          <a:p>
            <a:pPr algn="ctr"/>
            <a:r>
              <a:rPr lang="en-US" sz="2400" b="1" dirty="0"/>
              <a:t>Work History</a:t>
            </a:r>
          </a:p>
        </p:txBody>
      </p:sp>
    </p:spTree>
    <p:extLst>
      <p:ext uri="{BB962C8B-B14F-4D97-AF65-F5344CB8AC3E}">
        <p14:creationId xmlns:p14="http://schemas.microsoft.com/office/powerpoint/2010/main" val="42809620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02D99-5146-6C18-CE4C-D9D18C6AE3A0}"/>
              </a:ext>
            </a:extLst>
          </p:cNvPr>
          <p:cNvSpPr>
            <a:spLocks noGrp="1"/>
          </p:cNvSpPr>
          <p:nvPr>
            <p:ph type="title"/>
          </p:nvPr>
        </p:nvSpPr>
        <p:spPr/>
        <p:txBody>
          <a:bodyPr/>
          <a:lstStyle/>
          <a:p>
            <a:r>
              <a:rPr lang="en-US" dirty="0"/>
              <a:t>Retention    </a:t>
            </a:r>
            <a:r>
              <a:rPr lang="en-US" i="1" dirty="0"/>
              <a:t>Plus+</a:t>
            </a:r>
          </a:p>
        </p:txBody>
      </p:sp>
      <p:sp>
        <p:nvSpPr>
          <p:cNvPr id="3" name="Slide Number Placeholder 2">
            <a:extLst>
              <a:ext uri="{FF2B5EF4-FFF2-40B4-BE49-F238E27FC236}">
                <a16:creationId xmlns:a16="http://schemas.microsoft.com/office/drawing/2014/main" id="{DCE143E4-05C4-2A15-597D-DC25AB5B744C}"/>
              </a:ext>
            </a:extLst>
          </p:cNvPr>
          <p:cNvSpPr>
            <a:spLocks noGrp="1"/>
          </p:cNvSpPr>
          <p:nvPr>
            <p:ph type="sldNum" sz="quarter" idx="4"/>
          </p:nvPr>
        </p:nvSpPr>
        <p:spPr/>
        <p:txBody>
          <a:bodyPr/>
          <a:lstStyle/>
          <a:p>
            <a:fld id="{941BE8DD-6BA1-AD43-8321-0CEB068BCC7D}" type="slidenum">
              <a:rPr lang="en-US" smtClean="0"/>
              <a:pPr/>
              <a:t>57</a:t>
            </a:fld>
            <a:endParaRPr lang="en-US" dirty="0"/>
          </a:p>
        </p:txBody>
      </p:sp>
      <p:pic>
        <p:nvPicPr>
          <p:cNvPr id="6" name="Picture 5">
            <a:extLst>
              <a:ext uri="{FF2B5EF4-FFF2-40B4-BE49-F238E27FC236}">
                <a16:creationId xmlns:a16="http://schemas.microsoft.com/office/drawing/2014/main" id="{BDAF46C9-9126-ED26-FA8A-F3341C0D0357}"/>
              </a:ext>
            </a:extLst>
          </p:cNvPr>
          <p:cNvPicPr>
            <a:picLocks noChangeAspect="1"/>
          </p:cNvPicPr>
          <p:nvPr/>
        </p:nvPicPr>
        <p:blipFill>
          <a:blip r:embed="rId2"/>
          <a:stretch>
            <a:fillRect/>
          </a:stretch>
        </p:blipFill>
        <p:spPr>
          <a:xfrm>
            <a:off x="1511266" y="1456660"/>
            <a:ext cx="5843550" cy="4306187"/>
          </a:xfrm>
          <a:prstGeom prst="rect">
            <a:avLst/>
          </a:prstGeom>
        </p:spPr>
      </p:pic>
      <p:sp>
        <p:nvSpPr>
          <p:cNvPr id="4" name="Rectangle 3">
            <a:extLst>
              <a:ext uri="{FF2B5EF4-FFF2-40B4-BE49-F238E27FC236}">
                <a16:creationId xmlns:a16="http://schemas.microsoft.com/office/drawing/2014/main" id="{F04B8A0E-E88F-75FD-6612-722508F6591A}"/>
              </a:ext>
            </a:extLst>
          </p:cNvPr>
          <p:cNvSpPr/>
          <p:nvPr/>
        </p:nvSpPr>
        <p:spPr>
          <a:xfrm>
            <a:off x="1511266" y="1456660"/>
            <a:ext cx="5843550" cy="4306187"/>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7EB71B0-F06D-504E-C13C-FE184CC5DB0D}"/>
              </a:ext>
            </a:extLst>
          </p:cNvPr>
          <p:cNvSpPr/>
          <p:nvPr/>
        </p:nvSpPr>
        <p:spPr>
          <a:xfrm>
            <a:off x="1894110" y="2677882"/>
            <a:ext cx="5268689" cy="17417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19880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82946-511D-092A-8411-5AF1A59917A5}"/>
              </a:ext>
            </a:extLst>
          </p:cNvPr>
          <p:cNvSpPr>
            <a:spLocks noGrp="1"/>
          </p:cNvSpPr>
          <p:nvPr>
            <p:ph type="title"/>
          </p:nvPr>
        </p:nvSpPr>
        <p:spPr/>
        <p:txBody>
          <a:bodyPr/>
          <a:lstStyle/>
          <a:p>
            <a:r>
              <a:rPr lang="en-US" dirty="0"/>
              <a:t>Retention    </a:t>
            </a:r>
            <a:r>
              <a:rPr lang="en-US" i="1" dirty="0"/>
              <a:t>Plus+</a:t>
            </a:r>
          </a:p>
        </p:txBody>
      </p:sp>
      <p:sp>
        <p:nvSpPr>
          <p:cNvPr id="3" name="Slide Number Placeholder 2">
            <a:extLst>
              <a:ext uri="{FF2B5EF4-FFF2-40B4-BE49-F238E27FC236}">
                <a16:creationId xmlns:a16="http://schemas.microsoft.com/office/drawing/2014/main" id="{7B0FCC11-D04A-5AA2-DB2D-B6E12F3D5FE3}"/>
              </a:ext>
            </a:extLst>
          </p:cNvPr>
          <p:cNvSpPr>
            <a:spLocks noGrp="1"/>
          </p:cNvSpPr>
          <p:nvPr>
            <p:ph type="sldNum" sz="quarter" idx="4"/>
          </p:nvPr>
        </p:nvSpPr>
        <p:spPr/>
        <p:txBody>
          <a:bodyPr/>
          <a:lstStyle/>
          <a:p>
            <a:fld id="{941BE8DD-6BA1-AD43-8321-0CEB068BCC7D}" type="slidenum">
              <a:rPr lang="en-US" smtClean="0"/>
              <a:pPr/>
              <a:t>58</a:t>
            </a:fld>
            <a:endParaRPr lang="en-US" dirty="0"/>
          </a:p>
        </p:txBody>
      </p:sp>
      <p:pic>
        <p:nvPicPr>
          <p:cNvPr id="6" name="Picture 5">
            <a:extLst>
              <a:ext uri="{FF2B5EF4-FFF2-40B4-BE49-F238E27FC236}">
                <a16:creationId xmlns:a16="http://schemas.microsoft.com/office/drawing/2014/main" id="{8301E885-15A6-97DF-98DA-3FF88E9A1390}"/>
              </a:ext>
            </a:extLst>
          </p:cNvPr>
          <p:cNvPicPr>
            <a:picLocks noChangeAspect="1"/>
          </p:cNvPicPr>
          <p:nvPr/>
        </p:nvPicPr>
        <p:blipFill>
          <a:blip r:embed="rId2"/>
          <a:stretch>
            <a:fillRect/>
          </a:stretch>
        </p:blipFill>
        <p:spPr>
          <a:xfrm>
            <a:off x="1137684" y="1356420"/>
            <a:ext cx="7283939" cy="4395794"/>
          </a:xfrm>
          <a:prstGeom prst="rect">
            <a:avLst/>
          </a:prstGeom>
        </p:spPr>
      </p:pic>
      <p:sp>
        <p:nvSpPr>
          <p:cNvPr id="4" name="Rectangle 3">
            <a:extLst>
              <a:ext uri="{FF2B5EF4-FFF2-40B4-BE49-F238E27FC236}">
                <a16:creationId xmlns:a16="http://schemas.microsoft.com/office/drawing/2014/main" id="{96F1EFE1-3336-EFDB-399D-01403DC6FB75}"/>
              </a:ext>
            </a:extLst>
          </p:cNvPr>
          <p:cNvSpPr/>
          <p:nvPr/>
        </p:nvSpPr>
        <p:spPr>
          <a:xfrm>
            <a:off x="1371592" y="2841161"/>
            <a:ext cx="6216658" cy="17417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7D87BB8-0371-6DAD-358C-8C8D749F0417}"/>
              </a:ext>
            </a:extLst>
          </p:cNvPr>
          <p:cNvSpPr txBox="1"/>
          <p:nvPr/>
        </p:nvSpPr>
        <p:spPr>
          <a:xfrm>
            <a:off x="3091543" y="3962400"/>
            <a:ext cx="3679372" cy="369332"/>
          </a:xfrm>
          <a:prstGeom prst="rect">
            <a:avLst/>
          </a:prstGeom>
          <a:noFill/>
        </p:spPr>
        <p:txBody>
          <a:bodyPr wrap="square" rtlCol="0">
            <a:spAutoFit/>
          </a:bodyPr>
          <a:lstStyle/>
          <a:p>
            <a:r>
              <a:rPr lang="en-US" b="1" dirty="0"/>
              <a:t>The Obtain Employment Service</a:t>
            </a:r>
          </a:p>
        </p:txBody>
      </p:sp>
    </p:spTree>
    <p:extLst>
      <p:ext uri="{BB962C8B-B14F-4D97-AF65-F5344CB8AC3E}">
        <p14:creationId xmlns:p14="http://schemas.microsoft.com/office/powerpoint/2010/main" val="8111636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D158D-11A3-8966-C0A5-E0513EFC53F4}"/>
              </a:ext>
            </a:extLst>
          </p:cNvPr>
          <p:cNvSpPr>
            <a:spLocks noGrp="1"/>
          </p:cNvSpPr>
          <p:nvPr>
            <p:ph type="title"/>
          </p:nvPr>
        </p:nvSpPr>
        <p:spPr/>
        <p:txBody>
          <a:bodyPr/>
          <a:lstStyle/>
          <a:p>
            <a:r>
              <a:rPr lang="en-US" dirty="0"/>
              <a:t>Retention    </a:t>
            </a:r>
            <a:r>
              <a:rPr lang="en-US" i="1" dirty="0"/>
              <a:t>Plus+</a:t>
            </a:r>
          </a:p>
        </p:txBody>
      </p:sp>
      <p:sp>
        <p:nvSpPr>
          <p:cNvPr id="3" name="Slide Number Placeholder 2">
            <a:extLst>
              <a:ext uri="{FF2B5EF4-FFF2-40B4-BE49-F238E27FC236}">
                <a16:creationId xmlns:a16="http://schemas.microsoft.com/office/drawing/2014/main" id="{92AF45AC-72E2-61D0-287A-ABCADABA7B6F}"/>
              </a:ext>
            </a:extLst>
          </p:cNvPr>
          <p:cNvSpPr>
            <a:spLocks noGrp="1"/>
          </p:cNvSpPr>
          <p:nvPr>
            <p:ph type="sldNum" sz="quarter" idx="4"/>
          </p:nvPr>
        </p:nvSpPr>
        <p:spPr/>
        <p:txBody>
          <a:bodyPr/>
          <a:lstStyle/>
          <a:p>
            <a:fld id="{941BE8DD-6BA1-AD43-8321-0CEB068BCC7D}" type="slidenum">
              <a:rPr lang="en-US" smtClean="0"/>
              <a:pPr/>
              <a:t>59</a:t>
            </a:fld>
            <a:endParaRPr lang="en-US" dirty="0"/>
          </a:p>
        </p:txBody>
      </p:sp>
      <p:pic>
        <p:nvPicPr>
          <p:cNvPr id="6" name="Picture 5">
            <a:extLst>
              <a:ext uri="{FF2B5EF4-FFF2-40B4-BE49-F238E27FC236}">
                <a16:creationId xmlns:a16="http://schemas.microsoft.com/office/drawing/2014/main" id="{3A22233A-A633-FCB2-5D9A-86599774190C}"/>
              </a:ext>
            </a:extLst>
          </p:cNvPr>
          <p:cNvPicPr>
            <a:picLocks noChangeAspect="1"/>
          </p:cNvPicPr>
          <p:nvPr/>
        </p:nvPicPr>
        <p:blipFill>
          <a:blip r:embed="rId2"/>
          <a:stretch>
            <a:fillRect/>
          </a:stretch>
        </p:blipFill>
        <p:spPr>
          <a:xfrm>
            <a:off x="1082495" y="1601248"/>
            <a:ext cx="6979009" cy="4216617"/>
          </a:xfrm>
          <a:prstGeom prst="rect">
            <a:avLst/>
          </a:prstGeom>
        </p:spPr>
      </p:pic>
      <p:sp>
        <p:nvSpPr>
          <p:cNvPr id="4" name="Rectangle 3">
            <a:extLst>
              <a:ext uri="{FF2B5EF4-FFF2-40B4-BE49-F238E27FC236}">
                <a16:creationId xmlns:a16="http://schemas.microsoft.com/office/drawing/2014/main" id="{593703FF-2B8F-FB83-AE9F-39BA17BA88D9}"/>
              </a:ext>
            </a:extLst>
          </p:cNvPr>
          <p:cNvSpPr/>
          <p:nvPr/>
        </p:nvSpPr>
        <p:spPr>
          <a:xfrm>
            <a:off x="1082495" y="1601248"/>
            <a:ext cx="6979009" cy="413552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57F41A7-53A5-8527-75F3-E57AF74AD68E}"/>
              </a:ext>
            </a:extLst>
          </p:cNvPr>
          <p:cNvSpPr/>
          <p:nvPr/>
        </p:nvSpPr>
        <p:spPr>
          <a:xfrm>
            <a:off x="1082495" y="1601248"/>
            <a:ext cx="1323248" cy="347295"/>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1159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6A111-F80D-D417-F69F-1405E3B5ED61}"/>
              </a:ext>
            </a:extLst>
          </p:cNvPr>
          <p:cNvSpPr>
            <a:spLocks noGrp="1"/>
          </p:cNvSpPr>
          <p:nvPr>
            <p:ph type="title"/>
          </p:nvPr>
        </p:nvSpPr>
        <p:spPr/>
        <p:txBody>
          <a:bodyPr/>
          <a:lstStyle/>
          <a:p>
            <a:r>
              <a:rPr lang="en-US" dirty="0"/>
              <a:t>Employment Services – </a:t>
            </a:r>
            <a:br>
              <a:rPr lang="en-US" dirty="0"/>
            </a:br>
            <a:r>
              <a:rPr lang="en-US" dirty="0"/>
              <a:t>Follow Up</a:t>
            </a:r>
          </a:p>
        </p:txBody>
      </p:sp>
      <p:sp>
        <p:nvSpPr>
          <p:cNvPr id="3" name="Slide Number Placeholder 2">
            <a:extLst>
              <a:ext uri="{FF2B5EF4-FFF2-40B4-BE49-F238E27FC236}">
                <a16:creationId xmlns:a16="http://schemas.microsoft.com/office/drawing/2014/main" id="{88890E35-CC6B-F079-AE2A-31635FDD38A5}"/>
              </a:ext>
            </a:extLst>
          </p:cNvPr>
          <p:cNvSpPr>
            <a:spLocks noGrp="1"/>
          </p:cNvSpPr>
          <p:nvPr>
            <p:ph type="sldNum" sz="quarter" idx="4"/>
          </p:nvPr>
        </p:nvSpPr>
        <p:spPr/>
        <p:txBody>
          <a:bodyPr/>
          <a:lstStyle/>
          <a:p>
            <a:fld id="{941BE8DD-6BA1-AD43-8321-0CEB068BCC7D}" type="slidenum">
              <a:rPr lang="en-US" smtClean="0"/>
              <a:pPr/>
              <a:t>6</a:t>
            </a:fld>
            <a:endParaRPr lang="en-US" dirty="0"/>
          </a:p>
        </p:txBody>
      </p:sp>
      <p:pic>
        <p:nvPicPr>
          <p:cNvPr id="6" name="Picture 5">
            <a:extLst>
              <a:ext uri="{FF2B5EF4-FFF2-40B4-BE49-F238E27FC236}">
                <a16:creationId xmlns:a16="http://schemas.microsoft.com/office/drawing/2014/main" id="{9AAB4207-1E4C-FE64-FB3E-EC4C126898E1}"/>
              </a:ext>
            </a:extLst>
          </p:cNvPr>
          <p:cNvPicPr>
            <a:picLocks noChangeAspect="1"/>
          </p:cNvPicPr>
          <p:nvPr/>
        </p:nvPicPr>
        <p:blipFill>
          <a:blip r:embed="rId2"/>
          <a:stretch>
            <a:fillRect/>
          </a:stretch>
        </p:blipFill>
        <p:spPr>
          <a:xfrm>
            <a:off x="771329" y="1374368"/>
            <a:ext cx="7601341" cy="4711942"/>
          </a:xfrm>
          <a:prstGeom prst="rect">
            <a:avLst/>
          </a:prstGeom>
        </p:spPr>
      </p:pic>
    </p:spTree>
    <p:extLst>
      <p:ext uri="{BB962C8B-B14F-4D97-AF65-F5344CB8AC3E}">
        <p14:creationId xmlns:p14="http://schemas.microsoft.com/office/powerpoint/2010/main" val="13248908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D231-DEA7-20BC-485B-E411355884DE}"/>
              </a:ext>
            </a:extLst>
          </p:cNvPr>
          <p:cNvSpPr>
            <a:spLocks noGrp="1"/>
          </p:cNvSpPr>
          <p:nvPr>
            <p:ph type="title"/>
          </p:nvPr>
        </p:nvSpPr>
        <p:spPr/>
        <p:txBody>
          <a:bodyPr/>
          <a:lstStyle/>
          <a:p>
            <a:r>
              <a:rPr lang="en-US" dirty="0"/>
              <a:t>Retention    </a:t>
            </a:r>
            <a:r>
              <a:rPr lang="en-US" i="1" dirty="0"/>
              <a:t>Plus+</a:t>
            </a:r>
          </a:p>
        </p:txBody>
      </p:sp>
      <p:sp>
        <p:nvSpPr>
          <p:cNvPr id="3" name="Slide Number Placeholder 2">
            <a:extLst>
              <a:ext uri="{FF2B5EF4-FFF2-40B4-BE49-F238E27FC236}">
                <a16:creationId xmlns:a16="http://schemas.microsoft.com/office/drawing/2014/main" id="{BD32E201-D7EB-BAA4-6037-1794EDA6AAFB}"/>
              </a:ext>
            </a:extLst>
          </p:cNvPr>
          <p:cNvSpPr>
            <a:spLocks noGrp="1"/>
          </p:cNvSpPr>
          <p:nvPr>
            <p:ph type="sldNum" sz="quarter" idx="4"/>
          </p:nvPr>
        </p:nvSpPr>
        <p:spPr/>
        <p:txBody>
          <a:bodyPr/>
          <a:lstStyle/>
          <a:p>
            <a:fld id="{941BE8DD-6BA1-AD43-8321-0CEB068BCC7D}" type="slidenum">
              <a:rPr lang="en-US" smtClean="0"/>
              <a:pPr/>
              <a:t>60</a:t>
            </a:fld>
            <a:endParaRPr lang="en-US" dirty="0"/>
          </a:p>
        </p:txBody>
      </p:sp>
      <p:pic>
        <p:nvPicPr>
          <p:cNvPr id="6" name="Picture 5">
            <a:extLst>
              <a:ext uri="{FF2B5EF4-FFF2-40B4-BE49-F238E27FC236}">
                <a16:creationId xmlns:a16="http://schemas.microsoft.com/office/drawing/2014/main" id="{416A1612-EEC9-2D14-B9E9-8BD63BFBB384}"/>
              </a:ext>
            </a:extLst>
          </p:cNvPr>
          <p:cNvPicPr>
            <a:picLocks noChangeAspect="1"/>
          </p:cNvPicPr>
          <p:nvPr/>
        </p:nvPicPr>
        <p:blipFill>
          <a:blip r:embed="rId2"/>
          <a:stretch>
            <a:fillRect/>
          </a:stretch>
        </p:blipFill>
        <p:spPr>
          <a:xfrm>
            <a:off x="780855" y="1372637"/>
            <a:ext cx="7582290" cy="4673840"/>
          </a:xfrm>
          <a:prstGeom prst="rect">
            <a:avLst/>
          </a:prstGeom>
        </p:spPr>
      </p:pic>
      <p:sp>
        <p:nvSpPr>
          <p:cNvPr id="4" name="Rectangle 3">
            <a:extLst>
              <a:ext uri="{FF2B5EF4-FFF2-40B4-BE49-F238E27FC236}">
                <a16:creationId xmlns:a16="http://schemas.microsoft.com/office/drawing/2014/main" id="{A003303D-DD74-AF84-69EC-E4EB73545EF7}"/>
              </a:ext>
            </a:extLst>
          </p:cNvPr>
          <p:cNvSpPr/>
          <p:nvPr/>
        </p:nvSpPr>
        <p:spPr>
          <a:xfrm>
            <a:off x="1088574" y="2721426"/>
            <a:ext cx="5921826" cy="17417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2016172-61D7-3E7D-66E4-7AB3D12FF03E}"/>
              </a:ext>
            </a:extLst>
          </p:cNvPr>
          <p:cNvSpPr txBox="1"/>
          <p:nvPr/>
        </p:nvSpPr>
        <p:spPr>
          <a:xfrm>
            <a:off x="3091543" y="3331024"/>
            <a:ext cx="3679372" cy="369332"/>
          </a:xfrm>
          <a:prstGeom prst="rect">
            <a:avLst/>
          </a:prstGeom>
          <a:noFill/>
        </p:spPr>
        <p:txBody>
          <a:bodyPr wrap="square" rtlCol="0">
            <a:spAutoFit/>
          </a:bodyPr>
          <a:lstStyle/>
          <a:p>
            <a:r>
              <a:rPr lang="en-US" b="1" dirty="0"/>
              <a:t>The Work History Updated </a:t>
            </a:r>
          </a:p>
        </p:txBody>
      </p:sp>
    </p:spTree>
    <p:extLst>
      <p:ext uri="{BB962C8B-B14F-4D97-AF65-F5344CB8AC3E}">
        <p14:creationId xmlns:p14="http://schemas.microsoft.com/office/powerpoint/2010/main" val="41268783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2CDF9-2842-2B2C-8F43-79AE142770F3}"/>
              </a:ext>
            </a:extLst>
          </p:cNvPr>
          <p:cNvSpPr>
            <a:spLocks noGrp="1"/>
          </p:cNvSpPr>
          <p:nvPr>
            <p:ph type="title"/>
          </p:nvPr>
        </p:nvSpPr>
        <p:spPr/>
        <p:txBody>
          <a:bodyPr/>
          <a:lstStyle/>
          <a:p>
            <a:r>
              <a:rPr lang="en-US" dirty="0"/>
              <a:t>Retention    </a:t>
            </a:r>
            <a:r>
              <a:rPr lang="en-US" i="1" dirty="0"/>
              <a:t>Plus+</a:t>
            </a:r>
          </a:p>
        </p:txBody>
      </p:sp>
      <p:sp>
        <p:nvSpPr>
          <p:cNvPr id="3" name="Slide Number Placeholder 2">
            <a:extLst>
              <a:ext uri="{FF2B5EF4-FFF2-40B4-BE49-F238E27FC236}">
                <a16:creationId xmlns:a16="http://schemas.microsoft.com/office/drawing/2014/main" id="{5E24A8F8-1F0B-4546-2FDC-82000DB704FE}"/>
              </a:ext>
            </a:extLst>
          </p:cNvPr>
          <p:cNvSpPr>
            <a:spLocks noGrp="1"/>
          </p:cNvSpPr>
          <p:nvPr>
            <p:ph type="sldNum" sz="quarter" idx="4"/>
          </p:nvPr>
        </p:nvSpPr>
        <p:spPr/>
        <p:txBody>
          <a:bodyPr/>
          <a:lstStyle/>
          <a:p>
            <a:fld id="{941BE8DD-6BA1-AD43-8321-0CEB068BCC7D}" type="slidenum">
              <a:rPr lang="en-US" smtClean="0"/>
              <a:pPr/>
              <a:t>61</a:t>
            </a:fld>
            <a:endParaRPr lang="en-US" dirty="0"/>
          </a:p>
        </p:txBody>
      </p:sp>
      <p:pic>
        <p:nvPicPr>
          <p:cNvPr id="6" name="Picture 5">
            <a:extLst>
              <a:ext uri="{FF2B5EF4-FFF2-40B4-BE49-F238E27FC236}">
                <a16:creationId xmlns:a16="http://schemas.microsoft.com/office/drawing/2014/main" id="{2DCD060C-AF16-FBB7-1FC9-FD237DC4157B}"/>
              </a:ext>
            </a:extLst>
          </p:cNvPr>
          <p:cNvPicPr>
            <a:picLocks noChangeAspect="1"/>
          </p:cNvPicPr>
          <p:nvPr/>
        </p:nvPicPr>
        <p:blipFill>
          <a:blip r:embed="rId2"/>
          <a:stretch>
            <a:fillRect/>
          </a:stretch>
        </p:blipFill>
        <p:spPr>
          <a:xfrm>
            <a:off x="770825" y="1464650"/>
            <a:ext cx="6980793" cy="4312696"/>
          </a:xfrm>
          <a:prstGeom prst="rect">
            <a:avLst/>
          </a:prstGeom>
        </p:spPr>
      </p:pic>
      <p:sp>
        <p:nvSpPr>
          <p:cNvPr id="5" name="Rectangle 4">
            <a:extLst>
              <a:ext uri="{FF2B5EF4-FFF2-40B4-BE49-F238E27FC236}">
                <a16:creationId xmlns:a16="http://schemas.microsoft.com/office/drawing/2014/main" id="{67A2E882-E7CC-A868-D421-2842C564AA06}"/>
              </a:ext>
            </a:extLst>
          </p:cNvPr>
          <p:cNvSpPr/>
          <p:nvPr/>
        </p:nvSpPr>
        <p:spPr>
          <a:xfrm>
            <a:off x="979714" y="2873830"/>
            <a:ext cx="5921826" cy="17417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8BA4927-7F1B-728E-D745-1F012CF8E35B}"/>
              </a:ext>
            </a:extLst>
          </p:cNvPr>
          <p:cNvSpPr/>
          <p:nvPr/>
        </p:nvSpPr>
        <p:spPr>
          <a:xfrm>
            <a:off x="7010400" y="3505200"/>
            <a:ext cx="489857" cy="21771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30101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F398F-9047-E259-2DA2-EA2F5F0D4A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A7FB96-EED0-4B01-B2D6-F0D8A6E6BA06}"/>
              </a:ext>
            </a:extLst>
          </p:cNvPr>
          <p:cNvSpPr>
            <a:spLocks noGrp="1"/>
          </p:cNvSpPr>
          <p:nvPr>
            <p:ph type="title"/>
          </p:nvPr>
        </p:nvSpPr>
        <p:spPr/>
        <p:txBody>
          <a:bodyPr/>
          <a:lstStyle/>
          <a:p>
            <a:r>
              <a:rPr lang="en-US" dirty="0"/>
              <a:t>Retention    </a:t>
            </a:r>
            <a:r>
              <a:rPr lang="en-US" i="1" dirty="0"/>
              <a:t>Plus+</a:t>
            </a:r>
          </a:p>
        </p:txBody>
      </p:sp>
      <p:sp>
        <p:nvSpPr>
          <p:cNvPr id="3" name="Slide Number Placeholder 2">
            <a:extLst>
              <a:ext uri="{FF2B5EF4-FFF2-40B4-BE49-F238E27FC236}">
                <a16:creationId xmlns:a16="http://schemas.microsoft.com/office/drawing/2014/main" id="{4B1E022D-DF9F-B08B-3F33-DE49AC49989D}"/>
              </a:ext>
            </a:extLst>
          </p:cNvPr>
          <p:cNvSpPr>
            <a:spLocks noGrp="1"/>
          </p:cNvSpPr>
          <p:nvPr>
            <p:ph type="sldNum" sz="quarter" idx="4"/>
          </p:nvPr>
        </p:nvSpPr>
        <p:spPr/>
        <p:txBody>
          <a:bodyPr/>
          <a:lstStyle/>
          <a:p>
            <a:fld id="{941BE8DD-6BA1-AD43-8321-0CEB068BCC7D}" type="slidenum">
              <a:rPr lang="en-US" smtClean="0"/>
              <a:pPr/>
              <a:t>62</a:t>
            </a:fld>
            <a:endParaRPr lang="en-US" dirty="0"/>
          </a:p>
        </p:txBody>
      </p:sp>
      <p:pic>
        <p:nvPicPr>
          <p:cNvPr id="6" name="Picture 5">
            <a:extLst>
              <a:ext uri="{FF2B5EF4-FFF2-40B4-BE49-F238E27FC236}">
                <a16:creationId xmlns:a16="http://schemas.microsoft.com/office/drawing/2014/main" id="{D50280F9-6253-8F68-88B6-EADA871F8B4B}"/>
              </a:ext>
            </a:extLst>
          </p:cNvPr>
          <p:cNvPicPr>
            <a:picLocks noChangeAspect="1"/>
          </p:cNvPicPr>
          <p:nvPr/>
        </p:nvPicPr>
        <p:blipFill>
          <a:blip r:embed="rId2"/>
          <a:stretch>
            <a:fillRect/>
          </a:stretch>
        </p:blipFill>
        <p:spPr>
          <a:xfrm>
            <a:off x="3597964" y="2867891"/>
            <a:ext cx="2047461" cy="1070263"/>
          </a:xfrm>
          <a:prstGeom prst="rect">
            <a:avLst/>
          </a:prstGeom>
          <a:ln w="28575">
            <a:solidFill>
              <a:srgbClr val="FF0000"/>
            </a:solidFill>
          </a:ln>
        </p:spPr>
      </p:pic>
      <p:sp>
        <p:nvSpPr>
          <p:cNvPr id="7" name="TextBox 6">
            <a:extLst>
              <a:ext uri="{FF2B5EF4-FFF2-40B4-BE49-F238E27FC236}">
                <a16:creationId xmlns:a16="http://schemas.microsoft.com/office/drawing/2014/main" id="{675E2172-E234-8502-C136-D5858C7CE001}"/>
              </a:ext>
            </a:extLst>
          </p:cNvPr>
          <p:cNvSpPr txBox="1"/>
          <p:nvPr/>
        </p:nvSpPr>
        <p:spPr>
          <a:xfrm>
            <a:off x="1693721" y="5018809"/>
            <a:ext cx="5881255" cy="461665"/>
          </a:xfrm>
          <a:prstGeom prst="rect">
            <a:avLst/>
          </a:prstGeom>
          <a:noFill/>
        </p:spPr>
        <p:txBody>
          <a:bodyPr wrap="square" rtlCol="0">
            <a:spAutoFit/>
          </a:bodyPr>
          <a:lstStyle/>
          <a:p>
            <a:pPr algn="ctr"/>
            <a:r>
              <a:rPr lang="en-US" sz="2400" dirty="0"/>
              <a:t>RETENTION   is~   FOLLOW UP</a:t>
            </a:r>
          </a:p>
        </p:txBody>
      </p:sp>
    </p:spTree>
    <p:extLst>
      <p:ext uri="{BB962C8B-B14F-4D97-AF65-F5344CB8AC3E}">
        <p14:creationId xmlns:p14="http://schemas.microsoft.com/office/powerpoint/2010/main" val="33432611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EE455-EBFE-DD1C-EEBC-5F53DB6F473C}"/>
              </a:ext>
            </a:extLst>
          </p:cNvPr>
          <p:cNvSpPr>
            <a:spLocks noGrp="1"/>
          </p:cNvSpPr>
          <p:nvPr>
            <p:ph type="title"/>
          </p:nvPr>
        </p:nvSpPr>
        <p:spPr/>
        <p:txBody>
          <a:bodyPr/>
          <a:lstStyle/>
          <a:p>
            <a:r>
              <a:rPr lang="en-US" dirty="0"/>
              <a:t>Retention    </a:t>
            </a:r>
            <a:r>
              <a:rPr lang="en-US" i="1" dirty="0"/>
              <a:t>Plus+</a:t>
            </a:r>
          </a:p>
        </p:txBody>
      </p:sp>
      <p:sp>
        <p:nvSpPr>
          <p:cNvPr id="3" name="Slide Number Placeholder 2">
            <a:extLst>
              <a:ext uri="{FF2B5EF4-FFF2-40B4-BE49-F238E27FC236}">
                <a16:creationId xmlns:a16="http://schemas.microsoft.com/office/drawing/2014/main" id="{AF673B2B-3D91-2C93-64F4-2E0C3A02704D}"/>
              </a:ext>
            </a:extLst>
          </p:cNvPr>
          <p:cNvSpPr>
            <a:spLocks noGrp="1"/>
          </p:cNvSpPr>
          <p:nvPr>
            <p:ph type="sldNum" sz="quarter" idx="4"/>
          </p:nvPr>
        </p:nvSpPr>
        <p:spPr/>
        <p:txBody>
          <a:bodyPr/>
          <a:lstStyle/>
          <a:p>
            <a:fld id="{941BE8DD-6BA1-AD43-8321-0CEB068BCC7D}" type="slidenum">
              <a:rPr lang="en-US" smtClean="0"/>
              <a:pPr/>
              <a:t>63</a:t>
            </a:fld>
            <a:endParaRPr lang="en-US" dirty="0"/>
          </a:p>
        </p:txBody>
      </p:sp>
      <p:pic>
        <p:nvPicPr>
          <p:cNvPr id="8" name="Picture 7">
            <a:extLst>
              <a:ext uri="{FF2B5EF4-FFF2-40B4-BE49-F238E27FC236}">
                <a16:creationId xmlns:a16="http://schemas.microsoft.com/office/drawing/2014/main" id="{E5A3A525-75F8-5F07-DAAE-803C462C0ABA}"/>
              </a:ext>
            </a:extLst>
          </p:cNvPr>
          <p:cNvPicPr>
            <a:picLocks noChangeAspect="1"/>
          </p:cNvPicPr>
          <p:nvPr/>
        </p:nvPicPr>
        <p:blipFill>
          <a:blip r:embed="rId2"/>
          <a:stretch>
            <a:fillRect/>
          </a:stretch>
        </p:blipFill>
        <p:spPr>
          <a:xfrm>
            <a:off x="327853" y="1395161"/>
            <a:ext cx="4788146" cy="2387723"/>
          </a:xfrm>
          <a:prstGeom prst="rect">
            <a:avLst/>
          </a:prstGeom>
        </p:spPr>
      </p:pic>
      <p:pic>
        <p:nvPicPr>
          <p:cNvPr id="10" name="Picture 9">
            <a:extLst>
              <a:ext uri="{FF2B5EF4-FFF2-40B4-BE49-F238E27FC236}">
                <a16:creationId xmlns:a16="http://schemas.microsoft.com/office/drawing/2014/main" id="{37A6A1FD-25D4-384D-E6D2-19C2EF75C292}"/>
              </a:ext>
            </a:extLst>
          </p:cNvPr>
          <p:cNvPicPr>
            <a:picLocks noChangeAspect="1"/>
          </p:cNvPicPr>
          <p:nvPr/>
        </p:nvPicPr>
        <p:blipFill>
          <a:blip r:embed="rId3"/>
          <a:stretch>
            <a:fillRect/>
          </a:stretch>
        </p:blipFill>
        <p:spPr>
          <a:xfrm>
            <a:off x="3836606" y="3890727"/>
            <a:ext cx="5225867" cy="2148566"/>
          </a:xfrm>
          <a:prstGeom prst="rect">
            <a:avLst/>
          </a:prstGeom>
        </p:spPr>
      </p:pic>
      <p:sp>
        <p:nvSpPr>
          <p:cNvPr id="4" name="Rectangle 3">
            <a:extLst>
              <a:ext uri="{FF2B5EF4-FFF2-40B4-BE49-F238E27FC236}">
                <a16:creationId xmlns:a16="http://schemas.microsoft.com/office/drawing/2014/main" id="{3A0045BB-7158-AA65-5DD8-C1D55096A437}"/>
              </a:ext>
            </a:extLst>
          </p:cNvPr>
          <p:cNvSpPr/>
          <p:nvPr/>
        </p:nvSpPr>
        <p:spPr>
          <a:xfrm>
            <a:off x="979714" y="2427514"/>
            <a:ext cx="1317172" cy="135537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67757B6-68E4-9F38-A168-7A294F7E70A8}"/>
              </a:ext>
            </a:extLst>
          </p:cNvPr>
          <p:cNvSpPr/>
          <p:nvPr/>
        </p:nvSpPr>
        <p:spPr>
          <a:xfrm>
            <a:off x="6531429" y="5040086"/>
            <a:ext cx="2427514" cy="999207"/>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00651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35342-3810-4932-2353-7C0E434C4A41}"/>
              </a:ext>
            </a:extLst>
          </p:cNvPr>
          <p:cNvSpPr>
            <a:spLocks noGrp="1"/>
          </p:cNvSpPr>
          <p:nvPr>
            <p:ph type="title"/>
          </p:nvPr>
        </p:nvSpPr>
        <p:spPr/>
        <p:txBody>
          <a:bodyPr/>
          <a:lstStyle/>
          <a:p>
            <a:r>
              <a:rPr lang="en-US" dirty="0"/>
              <a:t>Retention    </a:t>
            </a:r>
            <a:r>
              <a:rPr lang="en-US" i="1" dirty="0"/>
              <a:t>Plus+</a:t>
            </a:r>
          </a:p>
        </p:txBody>
      </p:sp>
      <p:sp>
        <p:nvSpPr>
          <p:cNvPr id="3" name="Slide Number Placeholder 2">
            <a:extLst>
              <a:ext uri="{FF2B5EF4-FFF2-40B4-BE49-F238E27FC236}">
                <a16:creationId xmlns:a16="http://schemas.microsoft.com/office/drawing/2014/main" id="{E04DE49E-7211-82C5-7324-9594BDC7EA29}"/>
              </a:ext>
            </a:extLst>
          </p:cNvPr>
          <p:cNvSpPr>
            <a:spLocks noGrp="1"/>
          </p:cNvSpPr>
          <p:nvPr>
            <p:ph type="sldNum" sz="quarter" idx="4"/>
          </p:nvPr>
        </p:nvSpPr>
        <p:spPr/>
        <p:txBody>
          <a:bodyPr/>
          <a:lstStyle/>
          <a:p>
            <a:fld id="{941BE8DD-6BA1-AD43-8321-0CEB068BCC7D}" type="slidenum">
              <a:rPr lang="en-US" smtClean="0"/>
              <a:pPr/>
              <a:t>64</a:t>
            </a:fld>
            <a:endParaRPr lang="en-US" dirty="0"/>
          </a:p>
        </p:txBody>
      </p:sp>
      <p:pic>
        <p:nvPicPr>
          <p:cNvPr id="6" name="Picture 5">
            <a:extLst>
              <a:ext uri="{FF2B5EF4-FFF2-40B4-BE49-F238E27FC236}">
                <a16:creationId xmlns:a16="http://schemas.microsoft.com/office/drawing/2014/main" id="{75E21D53-E95E-F166-B170-7E280B1D1FBC}"/>
              </a:ext>
            </a:extLst>
          </p:cNvPr>
          <p:cNvPicPr>
            <a:picLocks noChangeAspect="1"/>
          </p:cNvPicPr>
          <p:nvPr/>
        </p:nvPicPr>
        <p:blipFill>
          <a:blip r:embed="rId2"/>
          <a:stretch>
            <a:fillRect/>
          </a:stretch>
        </p:blipFill>
        <p:spPr>
          <a:xfrm>
            <a:off x="1069077" y="1484798"/>
            <a:ext cx="7245586" cy="4416271"/>
          </a:xfrm>
          <a:prstGeom prst="rect">
            <a:avLst/>
          </a:prstGeom>
        </p:spPr>
      </p:pic>
      <p:sp>
        <p:nvSpPr>
          <p:cNvPr id="4" name="Rectangle 3">
            <a:extLst>
              <a:ext uri="{FF2B5EF4-FFF2-40B4-BE49-F238E27FC236}">
                <a16:creationId xmlns:a16="http://schemas.microsoft.com/office/drawing/2014/main" id="{16D21388-D75D-1A36-0A5C-4847FBE1ED31}"/>
              </a:ext>
            </a:extLst>
          </p:cNvPr>
          <p:cNvSpPr/>
          <p:nvPr/>
        </p:nvSpPr>
        <p:spPr>
          <a:xfrm>
            <a:off x="1284513" y="2917374"/>
            <a:ext cx="5921826" cy="17417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9054929-7081-F9DC-0E57-5590C0CCE16E}"/>
              </a:ext>
            </a:extLst>
          </p:cNvPr>
          <p:cNvSpPr txBox="1"/>
          <p:nvPr/>
        </p:nvSpPr>
        <p:spPr>
          <a:xfrm>
            <a:off x="1981200" y="4669971"/>
            <a:ext cx="5083629" cy="370115"/>
          </a:xfrm>
          <a:prstGeom prst="rect">
            <a:avLst/>
          </a:prstGeom>
          <a:noFill/>
        </p:spPr>
        <p:txBody>
          <a:bodyPr wrap="square" rtlCol="0">
            <a:spAutoFit/>
          </a:bodyPr>
          <a:lstStyle/>
          <a:p>
            <a:pPr algn="ctr"/>
            <a:r>
              <a:rPr lang="en-US" b="1" dirty="0"/>
              <a:t>Retention Service in MOSES</a:t>
            </a:r>
          </a:p>
        </p:txBody>
      </p:sp>
    </p:spTree>
    <p:extLst>
      <p:ext uri="{BB962C8B-B14F-4D97-AF65-F5344CB8AC3E}">
        <p14:creationId xmlns:p14="http://schemas.microsoft.com/office/powerpoint/2010/main" val="17188031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57480-9E9B-1879-06AB-BD5CED8930D6}"/>
              </a:ext>
            </a:extLst>
          </p:cNvPr>
          <p:cNvSpPr>
            <a:spLocks noGrp="1"/>
          </p:cNvSpPr>
          <p:nvPr>
            <p:ph type="title"/>
          </p:nvPr>
        </p:nvSpPr>
        <p:spPr/>
        <p:txBody>
          <a:bodyPr/>
          <a:lstStyle/>
          <a:p>
            <a:r>
              <a:rPr lang="en-US" dirty="0"/>
              <a:t>Retention    </a:t>
            </a:r>
            <a:r>
              <a:rPr lang="en-US" i="1" dirty="0"/>
              <a:t>Plus+</a:t>
            </a:r>
          </a:p>
        </p:txBody>
      </p:sp>
      <p:sp>
        <p:nvSpPr>
          <p:cNvPr id="3" name="Slide Number Placeholder 2">
            <a:extLst>
              <a:ext uri="{FF2B5EF4-FFF2-40B4-BE49-F238E27FC236}">
                <a16:creationId xmlns:a16="http://schemas.microsoft.com/office/drawing/2014/main" id="{5A86990A-F8C8-8273-19A4-EA19D4074F01}"/>
              </a:ext>
            </a:extLst>
          </p:cNvPr>
          <p:cNvSpPr>
            <a:spLocks noGrp="1"/>
          </p:cNvSpPr>
          <p:nvPr>
            <p:ph type="sldNum" sz="quarter" idx="4"/>
          </p:nvPr>
        </p:nvSpPr>
        <p:spPr/>
        <p:txBody>
          <a:bodyPr/>
          <a:lstStyle/>
          <a:p>
            <a:fld id="{941BE8DD-6BA1-AD43-8321-0CEB068BCC7D}" type="slidenum">
              <a:rPr lang="en-US" smtClean="0"/>
              <a:pPr/>
              <a:t>65</a:t>
            </a:fld>
            <a:endParaRPr lang="en-US" dirty="0"/>
          </a:p>
        </p:txBody>
      </p:sp>
      <p:pic>
        <p:nvPicPr>
          <p:cNvPr id="6" name="Picture 5">
            <a:extLst>
              <a:ext uri="{FF2B5EF4-FFF2-40B4-BE49-F238E27FC236}">
                <a16:creationId xmlns:a16="http://schemas.microsoft.com/office/drawing/2014/main" id="{C73FE889-019B-631E-0F74-56BA217E73D2}"/>
              </a:ext>
            </a:extLst>
          </p:cNvPr>
          <p:cNvPicPr>
            <a:picLocks noChangeAspect="1"/>
          </p:cNvPicPr>
          <p:nvPr/>
        </p:nvPicPr>
        <p:blipFill>
          <a:blip r:embed="rId2"/>
          <a:stretch>
            <a:fillRect/>
          </a:stretch>
        </p:blipFill>
        <p:spPr>
          <a:xfrm>
            <a:off x="1953958" y="2454442"/>
            <a:ext cx="5990256" cy="2229853"/>
          </a:xfrm>
          <a:prstGeom prst="rect">
            <a:avLst/>
          </a:prstGeom>
          <a:ln w="28575">
            <a:solidFill>
              <a:srgbClr val="FF0000"/>
            </a:solidFill>
          </a:ln>
        </p:spPr>
      </p:pic>
    </p:spTree>
    <p:extLst>
      <p:ext uri="{BB962C8B-B14F-4D97-AF65-F5344CB8AC3E}">
        <p14:creationId xmlns:p14="http://schemas.microsoft.com/office/powerpoint/2010/main" val="38201763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689B6-22C2-7294-7359-67645E1D335F}"/>
              </a:ext>
            </a:extLst>
          </p:cNvPr>
          <p:cNvSpPr>
            <a:spLocks noGrp="1"/>
          </p:cNvSpPr>
          <p:nvPr>
            <p:ph type="title"/>
          </p:nvPr>
        </p:nvSpPr>
        <p:spPr/>
        <p:txBody>
          <a:bodyPr/>
          <a:lstStyle/>
          <a:p>
            <a:r>
              <a:rPr lang="en-US" dirty="0"/>
              <a:t>Retention    </a:t>
            </a:r>
            <a:r>
              <a:rPr lang="en-US" i="1" dirty="0"/>
              <a:t>Plus+</a:t>
            </a:r>
          </a:p>
        </p:txBody>
      </p:sp>
      <p:sp>
        <p:nvSpPr>
          <p:cNvPr id="3" name="Slide Number Placeholder 2">
            <a:extLst>
              <a:ext uri="{FF2B5EF4-FFF2-40B4-BE49-F238E27FC236}">
                <a16:creationId xmlns:a16="http://schemas.microsoft.com/office/drawing/2014/main" id="{EC9E7B9B-0F7B-9E62-ED7B-A7D04D7278C0}"/>
              </a:ext>
            </a:extLst>
          </p:cNvPr>
          <p:cNvSpPr>
            <a:spLocks noGrp="1"/>
          </p:cNvSpPr>
          <p:nvPr>
            <p:ph type="sldNum" sz="quarter" idx="4"/>
          </p:nvPr>
        </p:nvSpPr>
        <p:spPr/>
        <p:txBody>
          <a:bodyPr/>
          <a:lstStyle/>
          <a:p>
            <a:fld id="{941BE8DD-6BA1-AD43-8321-0CEB068BCC7D}" type="slidenum">
              <a:rPr lang="en-US" smtClean="0"/>
              <a:pPr/>
              <a:t>66</a:t>
            </a:fld>
            <a:endParaRPr lang="en-US" dirty="0"/>
          </a:p>
        </p:txBody>
      </p:sp>
      <p:pic>
        <p:nvPicPr>
          <p:cNvPr id="6" name="Picture 5">
            <a:extLst>
              <a:ext uri="{FF2B5EF4-FFF2-40B4-BE49-F238E27FC236}">
                <a16:creationId xmlns:a16="http://schemas.microsoft.com/office/drawing/2014/main" id="{3D49B4B0-50A8-06ED-211A-C31ABA83841D}"/>
              </a:ext>
            </a:extLst>
          </p:cNvPr>
          <p:cNvPicPr>
            <a:picLocks noChangeAspect="1"/>
          </p:cNvPicPr>
          <p:nvPr/>
        </p:nvPicPr>
        <p:blipFill>
          <a:blip r:embed="rId2"/>
          <a:stretch>
            <a:fillRect/>
          </a:stretch>
        </p:blipFill>
        <p:spPr>
          <a:xfrm>
            <a:off x="1058144" y="1531088"/>
            <a:ext cx="6855038" cy="4221125"/>
          </a:xfrm>
          <a:prstGeom prst="rect">
            <a:avLst/>
          </a:prstGeom>
        </p:spPr>
      </p:pic>
      <p:sp>
        <p:nvSpPr>
          <p:cNvPr id="4" name="Rectangle 3">
            <a:extLst>
              <a:ext uri="{FF2B5EF4-FFF2-40B4-BE49-F238E27FC236}">
                <a16:creationId xmlns:a16="http://schemas.microsoft.com/office/drawing/2014/main" id="{474F6A34-498F-0CC5-5A03-D6EE84F7B5DD}"/>
              </a:ext>
            </a:extLst>
          </p:cNvPr>
          <p:cNvSpPr/>
          <p:nvPr/>
        </p:nvSpPr>
        <p:spPr>
          <a:xfrm>
            <a:off x="1284513" y="2917374"/>
            <a:ext cx="5921826" cy="17417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06FD770-9D78-5557-FBB4-49FA159229E8}"/>
              </a:ext>
            </a:extLst>
          </p:cNvPr>
          <p:cNvSpPr/>
          <p:nvPr/>
        </p:nvSpPr>
        <p:spPr>
          <a:xfrm>
            <a:off x="1654629" y="2307771"/>
            <a:ext cx="609600" cy="20682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7E07E39-E9ED-4A06-1C95-9C4074265079}"/>
              </a:ext>
            </a:extLst>
          </p:cNvPr>
          <p:cNvSpPr/>
          <p:nvPr/>
        </p:nvSpPr>
        <p:spPr>
          <a:xfrm>
            <a:off x="7206350" y="3505206"/>
            <a:ext cx="468988" cy="22859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5625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275F-49CA-9460-2F40-6CC1B70270C6}"/>
              </a:ext>
            </a:extLst>
          </p:cNvPr>
          <p:cNvSpPr>
            <a:spLocks noGrp="1"/>
          </p:cNvSpPr>
          <p:nvPr>
            <p:ph type="title"/>
          </p:nvPr>
        </p:nvSpPr>
        <p:spPr/>
        <p:txBody>
          <a:bodyPr/>
          <a:lstStyle/>
          <a:p>
            <a:r>
              <a:rPr lang="en-US" dirty="0"/>
              <a:t>Retention    </a:t>
            </a:r>
            <a:r>
              <a:rPr lang="en-US" i="1" dirty="0"/>
              <a:t>Plus+</a:t>
            </a:r>
          </a:p>
        </p:txBody>
      </p:sp>
      <p:sp>
        <p:nvSpPr>
          <p:cNvPr id="3" name="Slide Number Placeholder 2">
            <a:extLst>
              <a:ext uri="{FF2B5EF4-FFF2-40B4-BE49-F238E27FC236}">
                <a16:creationId xmlns:a16="http://schemas.microsoft.com/office/drawing/2014/main" id="{68E308C2-BFEA-DF62-23C6-B858820828C3}"/>
              </a:ext>
            </a:extLst>
          </p:cNvPr>
          <p:cNvSpPr>
            <a:spLocks noGrp="1"/>
          </p:cNvSpPr>
          <p:nvPr>
            <p:ph type="sldNum" sz="quarter" idx="4"/>
          </p:nvPr>
        </p:nvSpPr>
        <p:spPr/>
        <p:txBody>
          <a:bodyPr/>
          <a:lstStyle/>
          <a:p>
            <a:fld id="{941BE8DD-6BA1-AD43-8321-0CEB068BCC7D}" type="slidenum">
              <a:rPr lang="en-US" smtClean="0"/>
              <a:pPr/>
              <a:t>67</a:t>
            </a:fld>
            <a:endParaRPr lang="en-US" dirty="0"/>
          </a:p>
        </p:txBody>
      </p:sp>
      <p:pic>
        <p:nvPicPr>
          <p:cNvPr id="6" name="Picture 5">
            <a:extLst>
              <a:ext uri="{FF2B5EF4-FFF2-40B4-BE49-F238E27FC236}">
                <a16:creationId xmlns:a16="http://schemas.microsoft.com/office/drawing/2014/main" id="{95C970A1-2F8E-FD2A-ACE5-F92CDD6004E0}"/>
              </a:ext>
            </a:extLst>
          </p:cNvPr>
          <p:cNvPicPr>
            <a:picLocks noChangeAspect="1"/>
          </p:cNvPicPr>
          <p:nvPr/>
        </p:nvPicPr>
        <p:blipFill>
          <a:blip r:embed="rId2"/>
          <a:stretch>
            <a:fillRect/>
          </a:stretch>
        </p:blipFill>
        <p:spPr>
          <a:xfrm>
            <a:off x="1181117" y="1285535"/>
            <a:ext cx="6293571" cy="4647432"/>
          </a:xfrm>
          <a:prstGeom prst="rect">
            <a:avLst/>
          </a:prstGeom>
        </p:spPr>
      </p:pic>
      <p:sp>
        <p:nvSpPr>
          <p:cNvPr id="4" name="Rectangle 3">
            <a:extLst>
              <a:ext uri="{FF2B5EF4-FFF2-40B4-BE49-F238E27FC236}">
                <a16:creationId xmlns:a16="http://schemas.microsoft.com/office/drawing/2014/main" id="{E3F0D994-EFED-ABA0-33A8-E215215E7219}"/>
              </a:ext>
            </a:extLst>
          </p:cNvPr>
          <p:cNvSpPr/>
          <p:nvPr/>
        </p:nvSpPr>
        <p:spPr>
          <a:xfrm>
            <a:off x="1382487" y="2590799"/>
            <a:ext cx="5921826" cy="17417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9A3C728-38FA-C63F-32C1-6740074DCC87}"/>
              </a:ext>
            </a:extLst>
          </p:cNvPr>
          <p:cNvSpPr/>
          <p:nvPr/>
        </p:nvSpPr>
        <p:spPr>
          <a:xfrm>
            <a:off x="1240969" y="1349829"/>
            <a:ext cx="1349831" cy="17417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34056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22FF5-B4D7-4677-4638-412FC3D000ED}"/>
              </a:ext>
            </a:extLst>
          </p:cNvPr>
          <p:cNvSpPr>
            <a:spLocks noGrp="1"/>
          </p:cNvSpPr>
          <p:nvPr>
            <p:ph type="title"/>
          </p:nvPr>
        </p:nvSpPr>
        <p:spPr/>
        <p:txBody>
          <a:bodyPr/>
          <a:lstStyle/>
          <a:p>
            <a:r>
              <a:rPr lang="en-US" dirty="0"/>
              <a:t>Retention    </a:t>
            </a:r>
            <a:r>
              <a:rPr lang="en-US" i="1" dirty="0"/>
              <a:t>Plus+</a:t>
            </a:r>
          </a:p>
        </p:txBody>
      </p:sp>
      <p:sp>
        <p:nvSpPr>
          <p:cNvPr id="3" name="Slide Number Placeholder 2">
            <a:extLst>
              <a:ext uri="{FF2B5EF4-FFF2-40B4-BE49-F238E27FC236}">
                <a16:creationId xmlns:a16="http://schemas.microsoft.com/office/drawing/2014/main" id="{CCF5D972-ED1C-E010-953D-E4762A57FDA5}"/>
              </a:ext>
            </a:extLst>
          </p:cNvPr>
          <p:cNvSpPr>
            <a:spLocks noGrp="1"/>
          </p:cNvSpPr>
          <p:nvPr>
            <p:ph type="sldNum" sz="quarter" idx="4"/>
          </p:nvPr>
        </p:nvSpPr>
        <p:spPr/>
        <p:txBody>
          <a:bodyPr/>
          <a:lstStyle/>
          <a:p>
            <a:fld id="{941BE8DD-6BA1-AD43-8321-0CEB068BCC7D}" type="slidenum">
              <a:rPr lang="en-US" smtClean="0"/>
              <a:pPr/>
              <a:t>68</a:t>
            </a:fld>
            <a:endParaRPr lang="en-US" dirty="0"/>
          </a:p>
        </p:txBody>
      </p:sp>
      <p:pic>
        <p:nvPicPr>
          <p:cNvPr id="6" name="Picture 5">
            <a:extLst>
              <a:ext uri="{FF2B5EF4-FFF2-40B4-BE49-F238E27FC236}">
                <a16:creationId xmlns:a16="http://schemas.microsoft.com/office/drawing/2014/main" id="{17156B46-381D-DF23-4FA1-94B4BB644D06}"/>
              </a:ext>
            </a:extLst>
          </p:cNvPr>
          <p:cNvPicPr>
            <a:picLocks noChangeAspect="1"/>
          </p:cNvPicPr>
          <p:nvPr/>
        </p:nvPicPr>
        <p:blipFill>
          <a:blip r:embed="rId2"/>
          <a:stretch>
            <a:fillRect/>
          </a:stretch>
        </p:blipFill>
        <p:spPr>
          <a:xfrm>
            <a:off x="1063301" y="1509827"/>
            <a:ext cx="7152022" cy="4348717"/>
          </a:xfrm>
          <a:prstGeom prst="rect">
            <a:avLst/>
          </a:prstGeom>
        </p:spPr>
      </p:pic>
      <p:sp>
        <p:nvSpPr>
          <p:cNvPr id="4" name="Rectangle 3">
            <a:extLst>
              <a:ext uri="{FF2B5EF4-FFF2-40B4-BE49-F238E27FC236}">
                <a16:creationId xmlns:a16="http://schemas.microsoft.com/office/drawing/2014/main" id="{963D1B9D-E034-34B1-AA09-2DD4C9AB91D5}"/>
              </a:ext>
            </a:extLst>
          </p:cNvPr>
          <p:cNvSpPr/>
          <p:nvPr/>
        </p:nvSpPr>
        <p:spPr>
          <a:xfrm>
            <a:off x="1317171" y="2960918"/>
            <a:ext cx="5921826" cy="17417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3549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E7EA5-446B-D29D-4DC4-2A43D8911BE5}"/>
              </a:ext>
            </a:extLst>
          </p:cNvPr>
          <p:cNvSpPr>
            <a:spLocks noGrp="1"/>
          </p:cNvSpPr>
          <p:nvPr>
            <p:ph type="title"/>
          </p:nvPr>
        </p:nvSpPr>
        <p:spPr/>
        <p:txBody>
          <a:bodyPr/>
          <a:lstStyle/>
          <a:p>
            <a:r>
              <a:rPr lang="en-US" dirty="0"/>
              <a:t>Retention    </a:t>
            </a:r>
            <a:r>
              <a:rPr lang="en-US" i="1" dirty="0"/>
              <a:t>Plus+</a:t>
            </a:r>
            <a:endParaRPr lang="en-US" dirty="0"/>
          </a:p>
        </p:txBody>
      </p:sp>
      <p:sp>
        <p:nvSpPr>
          <p:cNvPr id="3" name="Slide Number Placeholder 2">
            <a:extLst>
              <a:ext uri="{FF2B5EF4-FFF2-40B4-BE49-F238E27FC236}">
                <a16:creationId xmlns:a16="http://schemas.microsoft.com/office/drawing/2014/main" id="{11A9955B-3786-F334-EB45-726118FC5AAB}"/>
              </a:ext>
            </a:extLst>
          </p:cNvPr>
          <p:cNvSpPr>
            <a:spLocks noGrp="1"/>
          </p:cNvSpPr>
          <p:nvPr>
            <p:ph type="sldNum" sz="quarter" idx="4"/>
          </p:nvPr>
        </p:nvSpPr>
        <p:spPr/>
        <p:txBody>
          <a:bodyPr/>
          <a:lstStyle/>
          <a:p>
            <a:fld id="{941BE8DD-6BA1-AD43-8321-0CEB068BCC7D}" type="slidenum">
              <a:rPr lang="en-US" smtClean="0"/>
              <a:pPr/>
              <a:t>69</a:t>
            </a:fld>
            <a:endParaRPr lang="en-US" dirty="0"/>
          </a:p>
        </p:txBody>
      </p:sp>
      <p:sp>
        <p:nvSpPr>
          <p:cNvPr id="4" name="Content Placeholder 3">
            <a:extLst>
              <a:ext uri="{FF2B5EF4-FFF2-40B4-BE49-F238E27FC236}">
                <a16:creationId xmlns:a16="http://schemas.microsoft.com/office/drawing/2014/main" id="{037CCAC4-4904-2B5A-ED36-051A0DB40B19}"/>
              </a:ext>
            </a:extLst>
          </p:cNvPr>
          <p:cNvSpPr>
            <a:spLocks noGrp="1"/>
          </p:cNvSpPr>
          <p:nvPr>
            <p:ph sz="quarter" idx="10"/>
          </p:nvPr>
        </p:nvSpPr>
        <p:spPr/>
        <p:txBody>
          <a:bodyPr>
            <a:normAutofit fontScale="92500"/>
          </a:bodyPr>
          <a:lstStyle/>
          <a:p>
            <a:r>
              <a:rPr lang="en-US" dirty="0"/>
              <a:t>So this needs:</a:t>
            </a:r>
            <a:br>
              <a:rPr lang="en-US" dirty="0"/>
            </a:br>
            <a:endParaRPr lang="en-US" dirty="0"/>
          </a:p>
          <a:p>
            <a:r>
              <a:rPr lang="en-US" dirty="0"/>
              <a:t>General Services – </a:t>
            </a:r>
            <a:br>
              <a:rPr lang="en-US" dirty="0"/>
            </a:br>
            <a:r>
              <a:rPr lang="en-US" dirty="0"/>
              <a:t>Outcome Enhancements - </a:t>
            </a:r>
            <a:r>
              <a:rPr lang="en-US" i="1" dirty="0"/>
              <a:t>Retention Service (by month)</a:t>
            </a:r>
            <a:br>
              <a:rPr lang="en-US" dirty="0"/>
            </a:br>
            <a:endParaRPr lang="en-US" dirty="0"/>
          </a:p>
          <a:p>
            <a:r>
              <a:rPr lang="en-US" dirty="0"/>
              <a:t>Employment Services  - </a:t>
            </a:r>
            <a:br>
              <a:rPr lang="en-US" dirty="0"/>
            </a:br>
            <a:r>
              <a:rPr lang="en-US" i="1" dirty="0"/>
              <a:t>Follow Up Services   (by month)</a:t>
            </a:r>
            <a:br>
              <a:rPr lang="en-US" dirty="0"/>
            </a:br>
            <a:endParaRPr lang="en-US" dirty="0"/>
          </a:p>
          <a:p>
            <a:r>
              <a:rPr lang="en-US" dirty="0"/>
              <a:t>General Services –</a:t>
            </a:r>
            <a:br>
              <a:rPr lang="en-US" dirty="0"/>
            </a:br>
            <a:r>
              <a:rPr lang="en-US" i="1" dirty="0"/>
              <a:t>Follow Up (including WIOA Title I)   </a:t>
            </a:r>
          </a:p>
        </p:txBody>
      </p:sp>
    </p:spTree>
    <p:extLst>
      <p:ext uri="{BB962C8B-B14F-4D97-AF65-F5344CB8AC3E}">
        <p14:creationId xmlns:p14="http://schemas.microsoft.com/office/powerpoint/2010/main" val="455587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6B6DE-C6AB-5982-B3DC-B8B4ED5EAA33}"/>
              </a:ext>
            </a:extLst>
          </p:cNvPr>
          <p:cNvSpPr>
            <a:spLocks noGrp="1"/>
          </p:cNvSpPr>
          <p:nvPr>
            <p:ph type="title"/>
          </p:nvPr>
        </p:nvSpPr>
        <p:spPr>
          <a:xfrm>
            <a:off x="228601" y="290702"/>
            <a:ext cx="7131050" cy="715761"/>
          </a:xfrm>
        </p:spPr>
        <p:txBody>
          <a:bodyPr/>
          <a:lstStyle/>
          <a:p>
            <a:r>
              <a:rPr lang="en-US" dirty="0"/>
              <a:t>State Wage Interchange System (SWIS)</a:t>
            </a:r>
          </a:p>
        </p:txBody>
      </p:sp>
      <p:sp>
        <p:nvSpPr>
          <p:cNvPr id="4" name="Slide Number Placeholder 3">
            <a:extLst>
              <a:ext uri="{FF2B5EF4-FFF2-40B4-BE49-F238E27FC236}">
                <a16:creationId xmlns:a16="http://schemas.microsoft.com/office/drawing/2014/main" id="{8979E7D7-A870-70B5-3243-FFA51FDB7D6A}"/>
              </a:ext>
            </a:extLst>
          </p:cNvPr>
          <p:cNvSpPr>
            <a:spLocks noGrp="1"/>
          </p:cNvSpPr>
          <p:nvPr>
            <p:ph type="sldNum" idx="12"/>
          </p:nvPr>
        </p:nvSpPr>
        <p:spPr>
          <a:xfrm>
            <a:off x="11187289" y="6358002"/>
            <a:ext cx="395111" cy="365125"/>
          </a:xfrm>
          <a:prstGeom prst="rect">
            <a:avLst/>
          </a:prstGeom>
          <a:noFill/>
          <a:ln>
            <a:noFill/>
          </a:ln>
        </p:spPr>
        <p:txBody>
          <a:bodyPr spcFirstLastPara="1" wrap="square" lIns="0" tIns="45700" rIns="0"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000" b="0" i="0" u="none" strike="noStrike" cap="none">
                <a:solidFill>
                  <a:srgbClr val="042B4A"/>
                </a:solidFill>
                <a:latin typeface="Calibri"/>
                <a:ea typeface="Calibri"/>
                <a:cs typeface="Calibri"/>
                <a:sym typeface="Calibri"/>
              </a:defRPr>
            </a:lvl9pPr>
          </a:lstStyle>
          <a:p>
            <a:pPr algn="r"/>
            <a:fld id="{00000000-1234-1234-1234-123412341234}" type="slidenum">
              <a:rPr lang="en-US" smtClean="0"/>
              <a:pPr algn="r"/>
              <a:t>7</a:t>
            </a:fld>
            <a:endParaRPr lang="en-US"/>
          </a:p>
        </p:txBody>
      </p:sp>
      <p:pic>
        <p:nvPicPr>
          <p:cNvPr id="6" name="Picture 5">
            <a:extLst>
              <a:ext uri="{FF2B5EF4-FFF2-40B4-BE49-F238E27FC236}">
                <a16:creationId xmlns:a16="http://schemas.microsoft.com/office/drawing/2014/main" id="{0FDB19B2-91CD-FB6E-D67A-93E3BFF2363C}"/>
              </a:ext>
            </a:extLst>
          </p:cNvPr>
          <p:cNvPicPr>
            <a:picLocks noChangeAspect="1"/>
          </p:cNvPicPr>
          <p:nvPr/>
        </p:nvPicPr>
        <p:blipFill>
          <a:blip r:embed="rId2"/>
          <a:stretch>
            <a:fillRect/>
          </a:stretch>
        </p:blipFill>
        <p:spPr>
          <a:xfrm>
            <a:off x="335763" y="1752600"/>
            <a:ext cx="5511372" cy="3875313"/>
          </a:xfrm>
          <a:prstGeom prst="rect">
            <a:avLst/>
          </a:prstGeom>
          <a:ln w="22225">
            <a:solidFill>
              <a:schemeClr val="accent1"/>
            </a:solidFill>
          </a:ln>
        </p:spPr>
      </p:pic>
      <p:pic>
        <p:nvPicPr>
          <p:cNvPr id="3" name="Picture 2">
            <a:extLst>
              <a:ext uri="{FF2B5EF4-FFF2-40B4-BE49-F238E27FC236}">
                <a16:creationId xmlns:a16="http://schemas.microsoft.com/office/drawing/2014/main" id="{0245A042-EBF2-A360-4FC1-8C4237B494B3}"/>
              </a:ext>
            </a:extLst>
          </p:cNvPr>
          <p:cNvPicPr>
            <a:picLocks noChangeAspect="1"/>
          </p:cNvPicPr>
          <p:nvPr/>
        </p:nvPicPr>
        <p:blipFill>
          <a:blip r:embed="rId3"/>
          <a:stretch>
            <a:fillRect/>
          </a:stretch>
        </p:blipFill>
        <p:spPr>
          <a:xfrm>
            <a:off x="5929890" y="1977073"/>
            <a:ext cx="2859522" cy="3347723"/>
          </a:xfrm>
          <a:prstGeom prst="rect">
            <a:avLst/>
          </a:prstGeom>
        </p:spPr>
      </p:pic>
      <p:sp>
        <p:nvSpPr>
          <p:cNvPr id="7" name="TextBox 6">
            <a:extLst>
              <a:ext uri="{FF2B5EF4-FFF2-40B4-BE49-F238E27FC236}">
                <a16:creationId xmlns:a16="http://schemas.microsoft.com/office/drawing/2014/main" id="{6F30042B-6FF1-EA94-EDF4-2A982125E920}"/>
              </a:ext>
            </a:extLst>
          </p:cNvPr>
          <p:cNvSpPr txBox="1"/>
          <p:nvPr/>
        </p:nvSpPr>
        <p:spPr>
          <a:xfrm>
            <a:off x="457200" y="1281023"/>
            <a:ext cx="5389935" cy="461665"/>
          </a:xfrm>
          <a:prstGeom prst="rect">
            <a:avLst/>
          </a:prstGeom>
          <a:noFill/>
        </p:spPr>
        <p:txBody>
          <a:bodyPr wrap="square" rtlCol="0">
            <a:spAutoFit/>
          </a:bodyPr>
          <a:lstStyle/>
          <a:p>
            <a:pPr algn="ctr"/>
            <a:r>
              <a:rPr lang="en-US" sz="2400" b="1" dirty="0"/>
              <a:t>DATA VALIDATION</a:t>
            </a:r>
          </a:p>
        </p:txBody>
      </p:sp>
    </p:spTree>
    <p:extLst>
      <p:ext uri="{BB962C8B-B14F-4D97-AF65-F5344CB8AC3E}">
        <p14:creationId xmlns:p14="http://schemas.microsoft.com/office/powerpoint/2010/main" val="15041594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99583-DA54-5988-5473-091EF217B9AB}"/>
              </a:ext>
            </a:extLst>
          </p:cNvPr>
          <p:cNvSpPr>
            <a:spLocks noGrp="1"/>
          </p:cNvSpPr>
          <p:nvPr>
            <p:ph type="title"/>
          </p:nvPr>
        </p:nvSpPr>
        <p:spPr/>
        <p:txBody>
          <a:bodyPr/>
          <a:lstStyle/>
          <a:p>
            <a:r>
              <a:rPr lang="en-US" dirty="0"/>
              <a:t>Trivia Question</a:t>
            </a:r>
          </a:p>
        </p:txBody>
      </p:sp>
      <p:sp>
        <p:nvSpPr>
          <p:cNvPr id="3" name="Slide Number Placeholder 2">
            <a:extLst>
              <a:ext uri="{FF2B5EF4-FFF2-40B4-BE49-F238E27FC236}">
                <a16:creationId xmlns:a16="http://schemas.microsoft.com/office/drawing/2014/main" id="{A6E95449-5FA8-9D82-F496-99211E0AA391}"/>
              </a:ext>
            </a:extLst>
          </p:cNvPr>
          <p:cNvSpPr>
            <a:spLocks noGrp="1"/>
          </p:cNvSpPr>
          <p:nvPr>
            <p:ph type="sldNum" sz="quarter" idx="4"/>
          </p:nvPr>
        </p:nvSpPr>
        <p:spPr/>
        <p:txBody>
          <a:bodyPr/>
          <a:lstStyle/>
          <a:p>
            <a:fld id="{941BE8DD-6BA1-AD43-8321-0CEB068BCC7D}" type="slidenum">
              <a:rPr lang="en-US" smtClean="0"/>
              <a:pPr/>
              <a:t>70</a:t>
            </a:fld>
            <a:endParaRPr lang="en-US" dirty="0"/>
          </a:p>
        </p:txBody>
      </p:sp>
      <p:sp>
        <p:nvSpPr>
          <p:cNvPr id="4" name="Content Placeholder 3">
            <a:extLst>
              <a:ext uri="{FF2B5EF4-FFF2-40B4-BE49-F238E27FC236}">
                <a16:creationId xmlns:a16="http://schemas.microsoft.com/office/drawing/2014/main" id="{5EB2CB12-A7A3-0535-5207-0F2AE7CA570E}"/>
              </a:ext>
            </a:extLst>
          </p:cNvPr>
          <p:cNvSpPr>
            <a:spLocks noGrp="1"/>
          </p:cNvSpPr>
          <p:nvPr>
            <p:ph sz="quarter" idx="10"/>
          </p:nvPr>
        </p:nvSpPr>
        <p:spPr>
          <a:xfrm>
            <a:off x="457200" y="1391805"/>
            <a:ext cx="8229600" cy="4525963"/>
          </a:xfrm>
        </p:spPr>
        <p:txBody>
          <a:bodyPr/>
          <a:lstStyle/>
          <a:p>
            <a:r>
              <a:rPr lang="en-US" dirty="0"/>
              <a:t>??????????</a:t>
            </a:r>
          </a:p>
          <a:p>
            <a:endParaRPr lang="en-US" dirty="0"/>
          </a:p>
          <a:p>
            <a:r>
              <a:rPr lang="en-US" dirty="0"/>
              <a:t>CAREER PLAN CLOSING  ???????</a:t>
            </a:r>
          </a:p>
          <a:p>
            <a:pPr lvl="1"/>
            <a:r>
              <a:rPr lang="en-US" dirty="0"/>
              <a:t>Open</a:t>
            </a:r>
          </a:p>
          <a:p>
            <a:pPr lvl="1"/>
            <a:r>
              <a:rPr lang="en-US" dirty="0"/>
              <a:t>Suspended</a:t>
            </a:r>
          </a:p>
          <a:p>
            <a:pPr lvl="1"/>
            <a:r>
              <a:rPr lang="en-US" dirty="0"/>
              <a:t>Closed</a:t>
            </a:r>
          </a:p>
          <a:p>
            <a:endParaRPr lang="en-US" dirty="0"/>
          </a:p>
          <a:p>
            <a:r>
              <a:rPr lang="en-US" dirty="0"/>
              <a:t>Before or After  “Follow Up or Retention”????</a:t>
            </a:r>
          </a:p>
        </p:txBody>
      </p:sp>
    </p:spTree>
    <p:extLst>
      <p:ext uri="{BB962C8B-B14F-4D97-AF65-F5344CB8AC3E}">
        <p14:creationId xmlns:p14="http://schemas.microsoft.com/office/powerpoint/2010/main" val="36984450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lose-up of raised hands at office training with speaker out of focus in background">
            <a:extLst>
              <a:ext uri="{FF2B5EF4-FFF2-40B4-BE49-F238E27FC236}">
                <a16:creationId xmlns:a16="http://schemas.microsoft.com/office/drawing/2014/main" id="{7AD507EC-B326-0CE1-BFD5-B2326EDD958F}"/>
              </a:ext>
            </a:extLst>
          </p:cNvPr>
          <p:cNvPicPr>
            <a:picLocks noChangeAspect="1"/>
          </p:cNvPicPr>
          <p:nvPr/>
        </p:nvPicPr>
        <p:blipFill rotWithShape="1">
          <a:blip r:embed="rId2">
            <a:alphaModFix amt="50000"/>
          </a:blip>
          <a:srcRect t="15572"/>
          <a:stretch/>
        </p:blipFill>
        <p:spPr>
          <a:xfrm>
            <a:off x="15" y="857251"/>
            <a:ext cx="9143985" cy="5143499"/>
          </a:xfrm>
          <a:prstGeom prst="rect">
            <a:avLst/>
          </a:prstGeom>
        </p:spPr>
      </p:pic>
      <p:sp>
        <p:nvSpPr>
          <p:cNvPr id="2" name="TextBox 1">
            <a:extLst>
              <a:ext uri="{FF2B5EF4-FFF2-40B4-BE49-F238E27FC236}">
                <a16:creationId xmlns:a16="http://schemas.microsoft.com/office/drawing/2014/main" id="{55CB2050-87B1-9DDE-104B-396BD5F055CB}"/>
              </a:ext>
            </a:extLst>
          </p:cNvPr>
          <p:cNvSpPr txBox="1"/>
          <p:nvPr/>
        </p:nvSpPr>
        <p:spPr>
          <a:xfrm>
            <a:off x="1143000" y="1699021"/>
            <a:ext cx="6858000" cy="2175389"/>
          </a:xfrm>
          <a:prstGeom prst="rect">
            <a:avLst/>
          </a:prstGeom>
        </p:spPr>
        <p:txBody>
          <a:bodyPr rot="0" spcFirstLastPara="0" vertOverflow="overflow" horzOverflow="overflow" vert="horz" lIns="68580" tIns="34290" rIns="68580" bIns="34290" numCol="1" spcCol="0" rtlCol="0" fromWordArt="0" anchor="b" anchorCtr="0" forceAA="0" compatLnSpc="1">
            <a:prstTxWarp prst="textNoShape">
              <a:avLst/>
            </a:prstTxWarp>
            <a:normAutofit/>
          </a:bodyPr>
          <a:lstStyle/>
          <a:p>
            <a:pPr algn="ctr">
              <a:lnSpc>
                <a:spcPct val="90000"/>
              </a:lnSpc>
              <a:spcBef>
                <a:spcPct val="0"/>
              </a:spcBef>
              <a:spcAft>
                <a:spcPts val="450"/>
              </a:spcAft>
            </a:pPr>
            <a:r>
              <a:rPr lang="en-US" sz="4500" b="1" dirty="0">
                <a:solidFill>
                  <a:srgbClr val="009876"/>
                </a:solidFill>
                <a:latin typeface="+mj-lt"/>
                <a:ea typeface="+mj-ea"/>
                <a:cs typeface="+mj-cs"/>
              </a:rPr>
              <a:t>Questions</a:t>
            </a:r>
            <a:endParaRPr lang="en-US" sz="4500" dirty="0">
              <a:solidFill>
                <a:srgbClr val="009876"/>
              </a:solidFill>
              <a:latin typeface="+mj-lt"/>
              <a:ea typeface="+mj-ea"/>
              <a:cs typeface="Calibri Light"/>
            </a:endParaRPr>
          </a:p>
        </p:txBody>
      </p:sp>
      <p:sp>
        <p:nvSpPr>
          <p:cNvPr id="4" name="TextBox 3">
            <a:extLst>
              <a:ext uri="{FF2B5EF4-FFF2-40B4-BE49-F238E27FC236}">
                <a16:creationId xmlns:a16="http://schemas.microsoft.com/office/drawing/2014/main" id="{E820416C-5C37-BDED-4E36-7618D66DC89B}"/>
              </a:ext>
            </a:extLst>
          </p:cNvPr>
          <p:cNvSpPr txBox="1"/>
          <p:nvPr/>
        </p:nvSpPr>
        <p:spPr>
          <a:xfrm rot="-180000">
            <a:off x="616105" y="1159727"/>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5" name="TextBox 4">
            <a:extLst>
              <a:ext uri="{FF2B5EF4-FFF2-40B4-BE49-F238E27FC236}">
                <a16:creationId xmlns:a16="http://schemas.microsoft.com/office/drawing/2014/main" id="{DB48AD46-C63B-EC79-6A23-AF4E2BFFCBBD}"/>
              </a:ext>
            </a:extLst>
          </p:cNvPr>
          <p:cNvSpPr txBox="1"/>
          <p:nvPr/>
        </p:nvSpPr>
        <p:spPr>
          <a:xfrm rot="-1320000">
            <a:off x="7369562" y="3083312"/>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6" name="TextBox 5">
            <a:extLst>
              <a:ext uri="{FF2B5EF4-FFF2-40B4-BE49-F238E27FC236}">
                <a16:creationId xmlns:a16="http://schemas.microsoft.com/office/drawing/2014/main" id="{52A64CBC-13E7-7211-D04F-8DE436400639}"/>
              </a:ext>
            </a:extLst>
          </p:cNvPr>
          <p:cNvSpPr txBox="1"/>
          <p:nvPr/>
        </p:nvSpPr>
        <p:spPr>
          <a:xfrm>
            <a:off x="2602415" y="1780013"/>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7" name="TextBox 6">
            <a:extLst>
              <a:ext uri="{FF2B5EF4-FFF2-40B4-BE49-F238E27FC236}">
                <a16:creationId xmlns:a16="http://schemas.microsoft.com/office/drawing/2014/main" id="{ABF850B6-44B7-75B7-7D91-409F76C343D1}"/>
              </a:ext>
            </a:extLst>
          </p:cNvPr>
          <p:cNvSpPr txBox="1"/>
          <p:nvPr/>
        </p:nvSpPr>
        <p:spPr>
          <a:xfrm rot="1800000">
            <a:off x="2567567" y="4393581"/>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9" name="TextBox 8">
            <a:extLst>
              <a:ext uri="{FF2B5EF4-FFF2-40B4-BE49-F238E27FC236}">
                <a16:creationId xmlns:a16="http://schemas.microsoft.com/office/drawing/2014/main" id="{3B46BA7D-CBA5-FE6F-20C1-BE2C51BD8FB1}"/>
              </a:ext>
            </a:extLst>
          </p:cNvPr>
          <p:cNvSpPr txBox="1"/>
          <p:nvPr/>
        </p:nvSpPr>
        <p:spPr>
          <a:xfrm rot="600000">
            <a:off x="5188104" y="2065765"/>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0" name="TextBox 9">
            <a:extLst>
              <a:ext uri="{FF2B5EF4-FFF2-40B4-BE49-F238E27FC236}">
                <a16:creationId xmlns:a16="http://schemas.microsoft.com/office/drawing/2014/main" id="{0D6ED0EB-4599-7176-946A-E399A5378A97}"/>
              </a:ext>
            </a:extLst>
          </p:cNvPr>
          <p:cNvSpPr txBox="1"/>
          <p:nvPr/>
        </p:nvSpPr>
        <p:spPr>
          <a:xfrm rot="-1500000">
            <a:off x="1396690" y="391965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9876"/>
                </a:solidFill>
                <a:cs typeface="Calibri"/>
              </a:rPr>
              <a:t>?</a:t>
            </a:r>
          </a:p>
        </p:txBody>
      </p:sp>
      <p:sp>
        <p:nvSpPr>
          <p:cNvPr id="11" name="TextBox 10">
            <a:extLst>
              <a:ext uri="{FF2B5EF4-FFF2-40B4-BE49-F238E27FC236}">
                <a16:creationId xmlns:a16="http://schemas.microsoft.com/office/drawing/2014/main" id="{F5BE8228-062C-096F-ADAB-67042809A46B}"/>
              </a:ext>
            </a:extLst>
          </p:cNvPr>
          <p:cNvSpPr txBox="1"/>
          <p:nvPr/>
        </p:nvSpPr>
        <p:spPr>
          <a:xfrm rot="1200000">
            <a:off x="5822330" y="3954501"/>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12" name="TextBox 11">
            <a:extLst>
              <a:ext uri="{FF2B5EF4-FFF2-40B4-BE49-F238E27FC236}">
                <a16:creationId xmlns:a16="http://schemas.microsoft.com/office/drawing/2014/main" id="{F0036758-5B07-3149-C0CC-3F6BF93EAB77}"/>
              </a:ext>
            </a:extLst>
          </p:cNvPr>
          <p:cNvSpPr txBox="1"/>
          <p:nvPr/>
        </p:nvSpPr>
        <p:spPr>
          <a:xfrm rot="-1020000">
            <a:off x="6839878" y="105518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3" name="TextBox 12">
            <a:extLst>
              <a:ext uri="{FF2B5EF4-FFF2-40B4-BE49-F238E27FC236}">
                <a16:creationId xmlns:a16="http://schemas.microsoft.com/office/drawing/2014/main" id="{3DA621EC-D2D1-5ABD-1905-B29AAEEDA992}"/>
              </a:ext>
            </a:extLst>
          </p:cNvPr>
          <p:cNvSpPr txBox="1"/>
          <p:nvPr/>
        </p:nvSpPr>
        <p:spPr>
          <a:xfrm>
            <a:off x="4574787" y="4323885"/>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4" name="TextBox 13">
            <a:extLst>
              <a:ext uri="{FF2B5EF4-FFF2-40B4-BE49-F238E27FC236}">
                <a16:creationId xmlns:a16="http://schemas.microsoft.com/office/drawing/2014/main" id="{D0F4EAA3-DCCB-8FAA-5025-13A2406D1BFE}"/>
              </a:ext>
            </a:extLst>
          </p:cNvPr>
          <p:cNvSpPr txBox="1"/>
          <p:nvPr/>
        </p:nvSpPr>
        <p:spPr>
          <a:xfrm rot="1800000">
            <a:off x="4045105" y="1417600"/>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9876"/>
                </a:solidFill>
                <a:cs typeface="Calibri"/>
              </a:rPr>
              <a:t>?</a:t>
            </a:r>
          </a:p>
        </p:txBody>
      </p:sp>
      <p:sp>
        <p:nvSpPr>
          <p:cNvPr id="15" name="TextBox 14">
            <a:extLst>
              <a:ext uri="{FF2B5EF4-FFF2-40B4-BE49-F238E27FC236}">
                <a16:creationId xmlns:a16="http://schemas.microsoft.com/office/drawing/2014/main" id="{29044269-C468-A654-FE3E-490544206956}"/>
              </a:ext>
            </a:extLst>
          </p:cNvPr>
          <p:cNvSpPr txBox="1"/>
          <p:nvPr/>
        </p:nvSpPr>
        <p:spPr>
          <a:xfrm rot="-780000">
            <a:off x="6526251" y="1738196"/>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21" name="Rectangle 2">
            <a:extLst>
              <a:ext uri="{FF2B5EF4-FFF2-40B4-BE49-F238E27FC236}">
                <a16:creationId xmlns:a16="http://schemas.microsoft.com/office/drawing/2014/main" id="{ACF7EE92-600D-48D0-94B7-C94BA543AB6C}"/>
              </a:ext>
            </a:extLst>
          </p:cNvPr>
          <p:cNvSpPr txBox="1">
            <a:spLocks noChangeArrowheads="1"/>
          </p:cNvSpPr>
          <p:nvPr/>
        </p:nvSpPr>
        <p:spPr>
          <a:xfrm>
            <a:off x="457200" y="139614"/>
            <a:ext cx="7131050" cy="954348"/>
          </a:xfrm>
          <a:prstGeom prst="rect">
            <a:avLst/>
          </a:prstGeom>
        </p:spPr>
        <p:txBody>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r>
              <a:rPr lang="en-US" altLang="en-US"/>
              <a:t>Questions?</a:t>
            </a:r>
            <a:endParaRPr lang="en-US" altLang="en-US" dirty="0"/>
          </a:p>
        </p:txBody>
      </p:sp>
    </p:spTree>
    <p:extLst>
      <p:ext uri="{BB962C8B-B14F-4D97-AF65-F5344CB8AC3E}">
        <p14:creationId xmlns:p14="http://schemas.microsoft.com/office/powerpoint/2010/main" val="14386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3D2CF-36D7-550B-633F-A7809ECB2E90}"/>
              </a:ext>
            </a:extLst>
          </p:cNvPr>
          <p:cNvSpPr>
            <a:spLocks noGrp="1"/>
          </p:cNvSpPr>
          <p:nvPr>
            <p:ph type="title"/>
          </p:nvPr>
        </p:nvSpPr>
        <p:spPr/>
        <p:txBody>
          <a:bodyPr/>
          <a:lstStyle/>
          <a:p>
            <a:r>
              <a:rPr lang="en-US" dirty="0"/>
              <a:t>Employment Services – </a:t>
            </a:r>
            <a:br>
              <a:rPr lang="en-US" dirty="0"/>
            </a:br>
            <a:r>
              <a:rPr lang="en-US" dirty="0"/>
              <a:t>Follow Up</a:t>
            </a:r>
          </a:p>
        </p:txBody>
      </p:sp>
      <p:sp>
        <p:nvSpPr>
          <p:cNvPr id="3" name="Slide Number Placeholder 2">
            <a:extLst>
              <a:ext uri="{FF2B5EF4-FFF2-40B4-BE49-F238E27FC236}">
                <a16:creationId xmlns:a16="http://schemas.microsoft.com/office/drawing/2014/main" id="{A7794B75-6E1D-8D41-7DF3-4C74A5C9F34E}"/>
              </a:ext>
            </a:extLst>
          </p:cNvPr>
          <p:cNvSpPr>
            <a:spLocks noGrp="1"/>
          </p:cNvSpPr>
          <p:nvPr>
            <p:ph type="sldNum" sz="quarter" idx="4"/>
          </p:nvPr>
        </p:nvSpPr>
        <p:spPr/>
        <p:txBody>
          <a:bodyPr/>
          <a:lstStyle/>
          <a:p>
            <a:fld id="{941BE8DD-6BA1-AD43-8321-0CEB068BCC7D}" type="slidenum">
              <a:rPr lang="en-US" smtClean="0"/>
              <a:pPr/>
              <a:t>8</a:t>
            </a:fld>
            <a:endParaRPr lang="en-US" dirty="0"/>
          </a:p>
        </p:txBody>
      </p:sp>
      <p:pic>
        <p:nvPicPr>
          <p:cNvPr id="6" name="Picture 5">
            <a:extLst>
              <a:ext uri="{FF2B5EF4-FFF2-40B4-BE49-F238E27FC236}">
                <a16:creationId xmlns:a16="http://schemas.microsoft.com/office/drawing/2014/main" id="{90F430B4-F592-9123-F3B4-1FB986A79D46}"/>
              </a:ext>
            </a:extLst>
          </p:cNvPr>
          <p:cNvPicPr>
            <a:picLocks noChangeAspect="1"/>
          </p:cNvPicPr>
          <p:nvPr/>
        </p:nvPicPr>
        <p:blipFill>
          <a:blip r:embed="rId2"/>
          <a:stretch>
            <a:fillRect/>
          </a:stretch>
        </p:blipFill>
        <p:spPr>
          <a:xfrm>
            <a:off x="768154" y="1366286"/>
            <a:ext cx="7607691" cy="4686541"/>
          </a:xfrm>
          <a:prstGeom prst="rect">
            <a:avLst/>
          </a:prstGeom>
        </p:spPr>
      </p:pic>
      <p:sp>
        <p:nvSpPr>
          <p:cNvPr id="4" name="Rectangle 3">
            <a:extLst>
              <a:ext uri="{FF2B5EF4-FFF2-40B4-BE49-F238E27FC236}">
                <a16:creationId xmlns:a16="http://schemas.microsoft.com/office/drawing/2014/main" id="{7BC1B976-FF38-7AEE-6D62-0D071146145F}"/>
              </a:ext>
            </a:extLst>
          </p:cNvPr>
          <p:cNvSpPr/>
          <p:nvPr/>
        </p:nvSpPr>
        <p:spPr>
          <a:xfrm>
            <a:off x="935665" y="2881424"/>
            <a:ext cx="6652585" cy="19138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D732189-6FB6-44B9-21EB-199F0A58C423}"/>
              </a:ext>
            </a:extLst>
          </p:cNvPr>
          <p:cNvSpPr/>
          <p:nvPr/>
        </p:nvSpPr>
        <p:spPr>
          <a:xfrm>
            <a:off x="7588250" y="3519377"/>
            <a:ext cx="524392" cy="265814"/>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0191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486E8-D266-76AC-AA62-82B6D9D506FF}"/>
              </a:ext>
            </a:extLst>
          </p:cNvPr>
          <p:cNvSpPr>
            <a:spLocks noGrp="1"/>
          </p:cNvSpPr>
          <p:nvPr>
            <p:ph type="title"/>
          </p:nvPr>
        </p:nvSpPr>
        <p:spPr/>
        <p:txBody>
          <a:bodyPr/>
          <a:lstStyle/>
          <a:p>
            <a:r>
              <a:rPr lang="en-US" dirty="0"/>
              <a:t>Employment Services – </a:t>
            </a:r>
            <a:br>
              <a:rPr lang="en-US" dirty="0"/>
            </a:br>
            <a:r>
              <a:rPr lang="en-US" dirty="0"/>
              <a:t>Follow Up</a:t>
            </a:r>
          </a:p>
        </p:txBody>
      </p:sp>
      <p:sp>
        <p:nvSpPr>
          <p:cNvPr id="3" name="Slide Number Placeholder 2">
            <a:extLst>
              <a:ext uri="{FF2B5EF4-FFF2-40B4-BE49-F238E27FC236}">
                <a16:creationId xmlns:a16="http://schemas.microsoft.com/office/drawing/2014/main" id="{C0F65F74-12E8-820D-9663-C91F1D7828F0}"/>
              </a:ext>
            </a:extLst>
          </p:cNvPr>
          <p:cNvSpPr>
            <a:spLocks noGrp="1"/>
          </p:cNvSpPr>
          <p:nvPr>
            <p:ph type="sldNum" sz="quarter" idx="4"/>
          </p:nvPr>
        </p:nvSpPr>
        <p:spPr/>
        <p:txBody>
          <a:bodyPr/>
          <a:lstStyle/>
          <a:p>
            <a:fld id="{941BE8DD-6BA1-AD43-8321-0CEB068BCC7D}" type="slidenum">
              <a:rPr lang="en-US" smtClean="0"/>
              <a:pPr/>
              <a:t>9</a:t>
            </a:fld>
            <a:endParaRPr lang="en-US" dirty="0"/>
          </a:p>
        </p:txBody>
      </p:sp>
      <p:pic>
        <p:nvPicPr>
          <p:cNvPr id="6" name="Picture 5">
            <a:extLst>
              <a:ext uri="{FF2B5EF4-FFF2-40B4-BE49-F238E27FC236}">
                <a16:creationId xmlns:a16="http://schemas.microsoft.com/office/drawing/2014/main" id="{027B5DAC-2446-861A-3F21-383313218834}"/>
              </a:ext>
            </a:extLst>
          </p:cNvPr>
          <p:cNvPicPr>
            <a:picLocks noChangeAspect="1"/>
          </p:cNvPicPr>
          <p:nvPr/>
        </p:nvPicPr>
        <p:blipFill>
          <a:blip r:embed="rId2"/>
          <a:stretch>
            <a:fillRect/>
          </a:stretch>
        </p:blipFill>
        <p:spPr>
          <a:xfrm>
            <a:off x="3135967" y="2807368"/>
            <a:ext cx="2174853" cy="1171074"/>
          </a:xfrm>
          <a:prstGeom prst="rect">
            <a:avLst/>
          </a:prstGeom>
        </p:spPr>
      </p:pic>
      <p:sp>
        <p:nvSpPr>
          <p:cNvPr id="4" name="Rectangle 3">
            <a:extLst>
              <a:ext uri="{FF2B5EF4-FFF2-40B4-BE49-F238E27FC236}">
                <a16:creationId xmlns:a16="http://schemas.microsoft.com/office/drawing/2014/main" id="{47F3040C-E0ED-E240-D8DB-84E0C67BD9F9}"/>
              </a:ext>
            </a:extLst>
          </p:cNvPr>
          <p:cNvSpPr/>
          <p:nvPr/>
        </p:nvSpPr>
        <p:spPr>
          <a:xfrm>
            <a:off x="3135967" y="2807368"/>
            <a:ext cx="2174853" cy="1171074"/>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C1A810A-66C2-480E-31B4-753201EED918}"/>
              </a:ext>
            </a:extLst>
          </p:cNvPr>
          <p:cNvSpPr txBox="1"/>
          <p:nvPr/>
        </p:nvSpPr>
        <p:spPr>
          <a:xfrm>
            <a:off x="498759" y="5187435"/>
            <a:ext cx="8354290" cy="461665"/>
          </a:xfrm>
          <a:prstGeom prst="rect">
            <a:avLst/>
          </a:prstGeom>
          <a:noFill/>
        </p:spPr>
        <p:txBody>
          <a:bodyPr wrap="square">
            <a:spAutoFit/>
          </a:bodyPr>
          <a:lstStyle/>
          <a:p>
            <a:r>
              <a:rPr lang="en-US" sz="2400" i="1" dirty="0"/>
              <a:t>Is active when Obtain Employment or Hired service highlighted</a:t>
            </a:r>
            <a:endParaRPr lang="en-US" sz="2400" dirty="0"/>
          </a:p>
        </p:txBody>
      </p:sp>
    </p:spTree>
    <p:extLst>
      <p:ext uri="{BB962C8B-B14F-4D97-AF65-F5344CB8AC3E}">
        <p14:creationId xmlns:p14="http://schemas.microsoft.com/office/powerpoint/2010/main" val="3712882239"/>
      </p:ext>
    </p:extLst>
  </p:cSld>
  <p:clrMapOvr>
    <a:masterClrMapping/>
  </p:clrMapOvr>
</p:sld>
</file>

<file path=ppt/theme/theme1.xml><?xml version="1.0" encoding="utf-8"?>
<a:theme xmlns:a="http://schemas.openxmlformats.org/drawingml/2006/main" name="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9eef59b-4fb6-4551-80fa-880d5adf8c10" xsi:nil="true"/>
    <lcf76f155ced4ddcb4097134ff3c332f xmlns="f8197ce3-f327-445f-9ae6-74b08f5a20a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95036446F218841831E389EE0ED1EE2" ma:contentTypeVersion="12" ma:contentTypeDescription="Create a new document." ma:contentTypeScope="" ma:versionID="afdb58e2014718c530122b30768bb0ae">
  <xsd:schema xmlns:xsd="http://www.w3.org/2001/XMLSchema" xmlns:xs="http://www.w3.org/2001/XMLSchema" xmlns:p="http://schemas.microsoft.com/office/2006/metadata/properties" xmlns:ns2="f8197ce3-f327-445f-9ae6-74b08f5a20a9" xmlns:ns3="69eef59b-4fb6-4551-80fa-880d5adf8c10" targetNamespace="http://schemas.microsoft.com/office/2006/metadata/properties" ma:root="true" ma:fieldsID="026bd1217e355ff7e2f1f693b614d6df" ns2:_="" ns3:_="">
    <xsd:import namespace="f8197ce3-f327-445f-9ae6-74b08f5a20a9"/>
    <xsd:import namespace="69eef59b-4fb6-4551-80fa-880d5adf8c1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197ce3-f327-445f-9ae6-74b08f5a20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9eef59b-4fb6-4551-80fa-880d5adf8c1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dc2c101-171c-4685-bb13-f9d5109e079d}" ma:internalName="TaxCatchAll" ma:showField="CatchAllData" ma:web="69eef59b-4fb6-4551-80fa-880d5adf8c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CE66EF-A4C8-4252-BC34-3AF73AAE962C}">
  <ds:schemaRefs>
    <ds:schemaRef ds:uri="http://schemas.microsoft.com/sharepoint/v3/contenttype/forms"/>
  </ds:schemaRefs>
</ds:datastoreItem>
</file>

<file path=customXml/itemProps2.xml><?xml version="1.0" encoding="utf-8"?>
<ds:datastoreItem xmlns:ds="http://schemas.openxmlformats.org/officeDocument/2006/customXml" ds:itemID="{9582F7FE-609F-4720-B7A1-EC27EB123633}">
  <ds:schemaRefs>
    <ds:schemaRef ds:uri="http://schemas.microsoft.com/office/2006/metadata/properties"/>
    <ds:schemaRef ds:uri="http://schemas.microsoft.com/office/infopath/2007/PartnerControls"/>
    <ds:schemaRef ds:uri="69eef59b-4fb6-4551-80fa-880d5adf8c10"/>
    <ds:schemaRef ds:uri="f8197ce3-f327-445f-9ae6-74b08f5a20a9"/>
  </ds:schemaRefs>
</ds:datastoreItem>
</file>

<file path=customXml/itemProps3.xml><?xml version="1.0" encoding="utf-8"?>
<ds:datastoreItem xmlns:ds="http://schemas.openxmlformats.org/officeDocument/2006/customXml" ds:itemID="{BE3F8EBB-7145-4E88-93EC-1C4F92E6DE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197ce3-f327-445f-9ae6-74b08f5a20a9"/>
    <ds:schemaRef ds:uri="69eef59b-4fb6-4551-80fa-880d5adf8c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7717</TotalTime>
  <Words>1300</Words>
  <Application>Microsoft Office PowerPoint</Application>
  <PresentationFormat>On-screen Show (4:3)</PresentationFormat>
  <Paragraphs>307</Paragraphs>
  <Slides>71</Slides>
  <Notes>5</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  MOSES Mini Clinic  Job Seeker   Follow Up and Retention</vt:lpstr>
      <vt:lpstr>Housekeeping</vt:lpstr>
      <vt:lpstr>Follow-Up Service - Types</vt:lpstr>
      <vt:lpstr>Follow- Up Services  </vt:lpstr>
      <vt:lpstr>Issuance</vt:lpstr>
      <vt:lpstr>Employment Services –  Follow Up</vt:lpstr>
      <vt:lpstr>State Wage Interchange System (SWIS)</vt:lpstr>
      <vt:lpstr>Employment Services –  Follow Up</vt:lpstr>
      <vt:lpstr>Employment Services –  Follow Up</vt:lpstr>
      <vt:lpstr>Employment Services –  Follow Up</vt:lpstr>
      <vt:lpstr>Employment Services –  Follow Up</vt:lpstr>
      <vt:lpstr>Employment Services –  Follow Up</vt:lpstr>
      <vt:lpstr>Employment Services –  Follow Up</vt:lpstr>
      <vt:lpstr>Employment  Services -  Follow Up New Employment</vt:lpstr>
      <vt:lpstr>Employment  Services -  Follow Up New Employment</vt:lpstr>
      <vt:lpstr>Employment  Services -  Follow Up New Employment</vt:lpstr>
      <vt:lpstr>Employment  Services -  Follow Up New Employment</vt:lpstr>
      <vt:lpstr>Employment  Services -  Follow Up New Employment</vt:lpstr>
      <vt:lpstr>Employment  Services -  Follow Up New Employment</vt:lpstr>
      <vt:lpstr>Employment  Services -  Follow Up New Employment</vt:lpstr>
      <vt:lpstr>General Services -   Follow Up</vt:lpstr>
      <vt:lpstr>General Services -   Follow Up</vt:lpstr>
      <vt:lpstr>General Services -   Follow Up</vt:lpstr>
      <vt:lpstr>General Services -   Follow Up</vt:lpstr>
      <vt:lpstr>General Services -   Follow Up</vt:lpstr>
      <vt:lpstr>General Services -   Follow Up</vt:lpstr>
      <vt:lpstr>After Exit – Follow Up </vt:lpstr>
      <vt:lpstr>After Exit – Follow Up</vt:lpstr>
      <vt:lpstr>After Exit – Follow UP</vt:lpstr>
      <vt:lpstr>Follow Up</vt:lpstr>
      <vt:lpstr>RETENTION</vt:lpstr>
      <vt:lpstr>Retention </vt:lpstr>
      <vt:lpstr>Youth Outcomes   (Traditional/Standard) </vt:lpstr>
      <vt:lpstr>Secondary School Diplomas/Equivalents Credential Attainment</vt:lpstr>
      <vt:lpstr>Credential Attainment  Performance Measure </vt:lpstr>
      <vt:lpstr>Attained HiSet/GED</vt:lpstr>
      <vt:lpstr>No Employment :   Attending _____ at Exit</vt:lpstr>
      <vt:lpstr>General Services -  Retention </vt:lpstr>
      <vt:lpstr>Retention</vt:lpstr>
      <vt:lpstr>Retention Service Detail</vt:lpstr>
      <vt:lpstr>Retention Service Detail</vt:lpstr>
      <vt:lpstr>Retention Services</vt:lpstr>
      <vt:lpstr>Retention Services</vt:lpstr>
      <vt:lpstr>Other   “Entered” that need Retention Services</vt:lpstr>
      <vt:lpstr>Other Retentions</vt:lpstr>
      <vt:lpstr>Other  Retentions</vt:lpstr>
      <vt:lpstr>Other  Retentions</vt:lpstr>
      <vt:lpstr>Other Retentions</vt:lpstr>
      <vt:lpstr>Other Retention</vt:lpstr>
      <vt:lpstr>Other Retention</vt:lpstr>
      <vt:lpstr>Other Retention</vt:lpstr>
      <vt:lpstr>Retention </vt:lpstr>
      <vt:lpstr>Retention    Plus+</vt:lpstr>
      <vt:lpstr>Retention    Plus+</vt:lpstr>
      <vt:lpstr>Retention    Plus+</vt:lpstr>
      <vt:lpstr>The    Plus+</vt:lpstr>
      <vt:lpstr>Retention    Plus+</vt:lpstr>
      <vt:lpstr>Retention    Plus+</vt:lpstr>
      <vt:lpstr>Retention    Plus+</vt:lpstr>
      <vt:lpstr>Retention    Plus+</vt:lpstr>
      <vt:lpstr>Retention    Plus+</vt:lpstr>
      <vt:lpstr>Retention    Plus+</vt:lpstr>
      <vt:lpstr>Retention    Plus+</vt:lpstr>
      <vt:lpstr>Retention    Plus+</vt:lpstr>
      <vt:lpstr>Retention    Plus+</vt:lpstr>
      <vt:lpstr>Retention    Plus+</vt:lpstr>
      <vt:lpstr>Retention    Plus+</vt:lpstr>
      <vt:lpstr>Retention    Plus+</vt:lpstr>
      <vt:lpstr>Retention    Plus+</vt:lpstr>
      <vt:lpstr>Trivia Question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MOSES 102 PPT</dc:title>
  <dc:creator>Cartier, Thomas (EOL)</dc:creator>
  <cp:lastModifiedBy>Cartier, Thomas (DCS)</cp:lastModifiedBy>
  <cp:revision>135</cp:revision>
  <cp:lastPrinted>2019-08-09T12:46:22Z</cp:lastPrinted>
  <dcterms:created xsi:type="dcterms:W3CDTF">2018-04-17T17:15:10Z</dcterms:created>
  <dcterms:modified xsi:type="dcterms:W3CDTF">2025-09-25T19:21:40Z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0x010100A95036446F218841831E389EE0ED1EE2</vt:lpwstr>
  </property>
  <property fmtid="{D5CDD505-2E9C-101B-9397-08002B2CF9AE}" pid="3" name="MediaServiceImageTags">
    <vt:lpwstr/>
  </property>
</Properties>
</file>