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56" r:id="rId5"/>
    <p:sldId id="311" r:id="rId6"/>
    <p:sldId id="383" r:id="rId7"/>
    <p:sldId id="359" r:id="rId8"/>
    <p:sldId id="384" r:id="rId9"/>
    <p:sldId id="385" r:id="rId10"/>
    <p:sldId id="386" r:id="rId11"/>
    <p:sldId id="307" r:id="rId12"/>
    <p:sldId id="321" r:id="rId13"/>
    <p:sldId id="328" r:id="rId14"/>
    <p:sldId id="338" r:id="rId15"/>
    <p:sldId id="355" r:id="rId16"/>
    <p:sldId id="334" r:id="rId17"/>
    <p:sldId id="362" r:id="rId18"/>
    <p:sldId id="356" r:id="rId19"/>
    <p:sldId id="364" r:id="rId20"/>
    <p:sldId id="368" r:id="rId21"/>
    <p:sldId id="372" r:id="rId22"/>
    <p:sldId id="373" r:id="rId23"/>
    <p:sldId id="374" r:id="rId24"/>
    <p:sldId id="375" r:id="rId25"/>
    <p:sldId id="376" r:id="rId26"/>
    <p:sldId id="377" r:id="rId27"/>
    <p:sldId id="333" r:id="rId28"/>
    <p:sldId id="332" r:id="rId29"/>
    <p:sldId id="361" r:id="rId30"/>
    <p:sldId id="378" r:id="rId31"/>
    <p:sldId id="379" r:id="rId32"/>
    <p:sldId id="337" r:id="rId33"/>
    <p:sldId id="380" r:id="rId34"/>
    <p:sldId id="387" r:id="rId35"/>
    <p:sldId id="357" r:id="rId36"/>
    <p:sldId id="381" r:id="rId37"/>
    <p:sldId id="382" r:id="rId3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B4A"/>
    <a:srgbClr val="139876"/>
    <a:srgbClr val="223651"/>
    <a:srgbClr val="7D3379"/>
    <a:srgbClr val="53A4CF"/>
    <a:srgbClr val="112638"/>
    <a:srgbClr val="45A78E"/>
    <a:srgbClr val="426480"/>
    <a:srgbClr val="42647F"/>
    <a:srgbClr val="FAA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83" autoAdjust="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1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tier, Thomas (EOL)" userId="0eaa2424-5aa2-4e0b-960d-de12abb9d6fd" providerId="ADAL" clId="{36DC3CB3-E9E4-4656-B59E-603FFBB9BE08}"/>
    <pc:docChg chg="modSld">
      <pc:chgData name="Cartier, Thomas (EOL)" userId="0eaa2424-5aa2-4e0b-960d-de12abb9d6fd" providerId="ADAL" clId="{36DC3CB3-E9E4-4656-B59E-603FFBB9BE08}" dt="2023-10-31T12:53:48.227" v="4" actId="207"/>
      <pc:docMkLst>
        <pc:docMk/>
      </pc:docMkLst>
      <pc:sldChg chg="modSp mod">
        <pc:chgData name="Cartier, Thomas (EOL)" userId="0eaa2424-5aa2-4e0b-960d-de12abb9d6fd" providerId="ADAL" clId="{36DC3CB3-E9E4-4656-B59E-603FFBB9BE08}" dt="2023-10-31T12:52:24.453" v="0" actId="20577"/>
        <pc:sldMkLst>
          <pc:docMk/>
          <pc:sldMk cId="3561940851" sldId="356"/>
        </pc:sldMkLst>
        <pc:spChg chg="mod">
          <ac:chgData name="Cartier, Thomas (EOL)" userId="0eaa2424-5aa2-4e0b-960d-de12abb9d6fd" providerId="ADAL" clId="{36DC3CB3-E9E4-4656-B59E-603FFBB9BE08}" dt="2023-10-31T12:52:24.453" v="0" actId="20577"/>
          <ac:spMkLst>
            <pc:docMk/>
            <pc:sldMk cId="3561940851" sldId="356"/>
            <ac:spMk id="3" creationId="{FB6ADC6D-A33B-4A1F-B3DB-78E2F954B969}"/>
          </ac:spMkLst>
        </pc:spChg>
      </pc:sldChg>
      <pc:sldChg chg="modSp mod">
        <pc:chgData name="Cartier, Thomas (EOL)" userId="0eaa2424-5aa2-4e0b-960d-de12abb9d6fd" providerId="ADAL" clId="{36DC3CB3-E9E4-4656-B59E-603FFBB9BE08}" dt="2023-10-31T12:53:48.227" v="4" actId="207"/>
        <pc:sldMkLst>
          <pc:docMk/>
          <pc:sldMk cId="3263709518" sldId="375"/>
        </pc:sldMkLst>
        <pc:spChg chg="mod">
          <ac:chgData name="Cartier, Thomas (EOL)" userId="0eaa2424-5aa2-4e0b-960d-de12abb9d6fd" providerId="ADAL" clId="{36DC3CB3-E9E4-4656-B59E-603FFBB9BE08}" dt="2023-10-31T12:53:48.227" v="4" actId="207"/>
          <ac:spMkLst>
            <pc:docMk/>
            <pc:sldMk cId="3263709518" sldId="375"/>
            <ac:spMk id="5" creationId="{C940EAE9-2B9B-4375-AA76-964496CF96B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1798B2-8A4B-2446-B6F0-7A9B9C158E37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943C99-E074-C04C-AF52-066428F31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04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30T10:52:18.59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3225 27,'-52'0,"-446"14,-134-1,390-16,-881 3,1087-2,0-2,-67-15,64 10,0 2,-44-3,76 10,-256 1,261 0,-1-1,1 0,-1 1,1 0,-1 0,1-1,-1 1,1 1,0-1,-1 0,1 1,0-1,0 1,0-1,0 1,0 0,0 0,1 0,-1 0,1 0,-1 1,1-1,0 0,0 1,0-1,0 0,0 1,1-1,-1 1,1 0,-1-1,1 1,0-1,0 1,0 3,0-3,1 1,-1 0,1 0,-1-1,1 1,0 0,0-1,1 1,-1-1,1 0,0 1,0-1,0 0,0 0,0 0,1 0,-1 0,1-1,0 1,0-1,0 0,0 0,0 0,5 2,23 6,2-2,35 4,-6-1,15-1,0-2,1-4,93-8,-28 2,-106 0,54-9,-54 5,56-1,7 7,113-14,6-13,-132 18,0 4,108 7,-52 0,-29-2,375 16,-401-8,68 11,-128-15,1-1,34-2,9 2,-69-3,0 1,0 0,0 0,0 0,-1 0,1 1,0-1,-1 1,1-1,-1 1,1 0,-1 0,0 0,0 0,0 1,0-1,0 0,0 1,-1-1,1 1,-1 0,0 0,0-1,0 1,0 0,0 0,-1 0,1 0,-1 0,0 4,2 2,-2 0,1 0,-2 0,1 0,-1-1,0 1,-1 0,0 0,-4 11,4-17,0 0,0 0,0-1,0 1,0-1,-1 1,1-1,-1 0,1 0,-1 0,0 0,0-1,0 1,0-1,0 0,0 0,-1 0,1 0,0 0,0-1,-1 1,-4-1,-13 1,0-1,-32-3,22 1,-21 0,-284 2,159 25,109-13,44-7,-1-1,-36 1,-373-6,410-1,0 0,-31-7,-32-4,-449 10,274 6,-328-3,573 1,-1 1,-33 7,36-5,-1-1,0-1,-26 1,40-3,0 0,-1 0,1-1,0 1,0-1,0 0,0 1,0-1,0 0,0 0,1 0,-1-1,0 1,0 0,1-1,-1 1,1-1,-1 1,0-3,-2-1,1-1,0 1,0-1,1 0,-1 0,-1-9,0-3,1 1,1-1,-1-34,4 50,-1-1,1 1,0 0,-1-1,1 1,0-1,0 1,1 0,-1 0,0 0,1 0,-1 0,1 0,0 0,0 0,0 1,0-1,0 1,0-1,0 1,0 0,0-1,1 1,-1 1,0-1,1 0,-1 0,1 1,-1 0,3-1,14-2,-1 1,1 0,19 2,-20 0,155 4,-106 0,1-3,77-10,-130 6,0 0,0-1,15-7,-17 5,1 2,0 0,26-5,36 5,105 6,-102 2,84-8,-27-19,299 21,-309 14,64 2,109-1,16 0,-292-12,-1 1,0 1,1 1,34 11,23 5,-26-14,-41-5,-1 0,1 1,0 0,0 1,20 7,-30-8,1 0,-1 0,0 0,0 0,0 0,0 1,-1-1,1 1,-1-1,1 1,-1 0,0 0,0 0,0 1,-1-1,1 0,-1 1,0-1,0 1,0-1,0 1,0-1,-1 1,0 6,1 0,0 2,0 1,-1-1,0 0,-1 0,-3 14,3-24,0 1,0 0,0 0,0 0,-1 0,1-1,-1 1,1 0,-1-1,0 0,0 1,0-1,0 0,-1 0,1 0,-1 0,1-1,-1 1,0-1,1 1,-1-1,0 0,0 0,0 0,-3 0,-20 3,0-2,-1 0,1-2,-1-1,1-1,-45-9,29 4,-67-2,-85 12,-225-5,214-24,139 15,-119-5,67 16,-169-22,158 6,55 8,0-3,-115-33,134 28,31 10,1-1,-33-15,55 22,0-1,-1 1,1-1,0 1,0-1,0 1,0-1,0 0,0 0,0 0,0 1,0-1,0 0,1 0,-1 0,0 0,1 0,-1 0,0 0,1-1,-1 1,0-2,2 2,-1 0,0 0,1 0,-1 0,1 0,-1 0,1 0,-1 0,1 0,0 0,0 1,-1-1,1 0,0 0,0 1,0-1,0 1,-1-1,1 1,2-1,7-4,0 1,0 1,21-5,51-3,0 4,0 3,90 7,-31 0,1015-3,-1115-1,0 3,0 0,43 10,-123-9,-913-21,1187 34,-162-9,94 21,-53-7,-100-18,-23-1,-31-2,-663-62,443 33,136 18,401 10,-77 14,-1 1,-56-14,319 18,-460-18,36 5,-30-5,-24-3,-81-9,-169 0,-102 26,41 0,232-13,61-1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17T12:33:05.54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27969 8963 16383 0 0,'-8'0'0'0'0,"-10"0"0"0"0,-6 0 0 0 0,-3 0 0 0 0,-16 4 0 0 0,-5 1 0 0 0,2 0 0 0 0,4-1 0 0 0,3-1 0 0 0,3-1 0 0 0,4-1 0 0 0,4-1 0 0 0,2 0 0 0 0,-1 0 0 0 0,-1 0 0 0 0,0-1 0 0 0,-9 1 0 0 0,-12 0 0 0 0,0 0 0 0 0,0 0 0 0 0,4 0 0 0 0,6 0 0 0 0,6 0 0 0 0,5 0 0 0 0,2 0 0 0 0,3 0 0 0 0,1 0 0 0 0,0 0 0 0 0,0 0 0 0 0,0 0 0 0 0,0 0 0 0 0,0 0 0 0 0,-5 0 0 0 0,-1 0 0 0 0,0 0 0 0 0,1 0 0 0 0,5-4 0 0 0,3-1 0 0 0,0 0 0 0 0,-4-3 0 0 0,-3 0 0 0 0,-3 1 0 0 0,-2 2 0 0 0,-3 2 0 0 0,0 1 0 0 0,2 2 0 0 0,3-1 0 0 0,2 2 0 0 0,2-1 0 0 0,-3 0 0 0 0,-7 1 0 0 0,-3-1 0 0 0,1 0 0 0 0,0 0 0 0 0,2 0 0 0 0,-9 0 0 0 0,0 0 0 0 0,2 0 0 0 0,6 0 0 0 0,4 0 0 0 0,4 0 0 0 0,-5 0 0 0 0,0 0 0 0 0,0 0 0 0 0,3 0 0 0 0,3 0 0 0 0,-3 0 0 0 0,1 0 0 0 0,0 0 0 0 0,3 0 0 0 0,0 0 0 0 0,2 0 0 0 0,1 0 0 0 0,0 0 0 0 0,0 0 0 0 0,0 0 0 0 0,1 0 0 0 0,-1 0 0 0 0,0 0 0 0 0,0 0 0 0 0,1 0 0 0 0,-1 0 0 0 0,0 0 0 0 0,0 0 0 0 0,-4 0 0 0 0,-1 0 0 0 0,0 0 0 0 0,1 0 0 0 0,1 0 0 0 0,2 0 0 0 0,0 0 0 0 0,1 0 0 0 0,0 0 0 0 0,0 0 0 0 0,0 0 0 0 0,0 0 0 0 0,1 0 0 0 0,-1 0 0 0 0,0 0 0 0 0,0 0 0 0 0,-4-4 0 0 0,-1-1 0 0 0,0 0 0 0 0,1 1 0 0 0,2 1 0 0 0,4-2 0 0 0,2-2 0 0 0,1 2 0 0 0,3 5 0 0 0,4 6 0 0 0,4 7 0 0 0,3 4 0 0 0,3 4 0 0 0,1 2 0 0 0,4-4 0 0 0,6-3 0 0 0,5-6 0 0 0,-1 0 0 0 0,3-2 0 0 0,1-3 0 0 0,1-1 0 0 0,2-2 0 0 0,2-1 0 0 0,-4 3 0 0 0,-5 4 0 0 0,-13 2 0 0 0,-10-1 0 0 0,-4 1 0 0 0,1 3 0 0 0,-6 4 0 0 0,0 2 0 0 0,0-2 0 0 0,6 1 0 0 0,10-4 0 0 0,8-4 0 0 0,8-3 0 0 0,5-3 0 0 0,3-3 0 0 0,2 0 0 0 0,0-2 0 0 0,1 0 0 0 0,0 1 0 0 0,-1-1 0 0 0,-1 1 0 0 0,1-1 0 0 0,-1 1 0 0 0,0 0 0 0 0,4-4 0 0 0,1-1 0 0 0,-1 0 0 0 0,0 1 0 0 0,-1 1 0 0 0,-1 2 0 0 0,-2 0 0 0 0,1 0 0 0 0,-1 1 0 0 0,-1 0 0 0 0,1 1 0 0 0,0-1 0 0 0,0 0 0 0 0,-1 0 0 0 0,1 0 0 0 0,0-4 0 0 0,0-1 0 0 0,0 0 0 0 0,4 1 0 0 0,1 1 0 0 0,0 2 0 0 0,-1 0 0 0 0,-2 0 0 0 0,0 1 0 0 0,-1 0 0 0 0,-1 1 0 0 0,0-1 0 0 0,0 0 0 0 0,0 0 0 0 0,-1 0 0 0 0,1 0 0 0 0,0 0 0 0 0,0 0 0 0 0,0 0 0 0 0,0 0 0 0 0,-1 0 0 0 0,1 0 0 0 0,0 0 0 0 0,0 0 0 0 0,0 0 0 0 0,0 0 0 0 0,0 0 0 0 0,0 0 0 0 0,0 0 0 0 0,0 0 0 0 0,0 4 0 0 0,0 1 0 0 0,0 4 0 0 0,0 0 0 0 0,-1-1 0 0 0,1-2 0 0 0,0-2 0 0 0,0-2 0 0 0,0-1 0 0 0,0-1 0 0 0,0 0 0 0 0,0-1 0 0 0,0 5 0 0 0,0 1 0 0 0,0-1 0 0 0,0 0 0 0 0,0-1 0 0 0,-1 3 0 0 0,1 0 0 0 0,0-1 0 0 0,0-1 0 0 0,0-1 0 0 0,0-2 0 0 0,0 0 0 0 0,0-1 0 0 0,0 0 0 0 0,0 0 0 0 0,0 0 0 0 0,0-1 0 0 0,0 1 0 0 0,0 0 0 0 0,-1 0 0 0 0,1 0 0 0 0,0 0 0 0 0,0 0 0 0 0,0 0 0 0 0,0 0 0 0 0,0 0 0 0 0,0 0 0 0 0,0 0 0 0 0,0 0 0 0 0,0 0 0 0 0,-4 4 0 0 0,-2 1 0 0 0,1 0 0 0 0,1-1 0 0 0,1-1 0 0 0,2-1 0 0 0,0-1 0 0 0,0-1 0 0 0,1 0 0 0 0,0 0 0 0 0,-4-4 0 0 0,-1-2 0 0 0,1 1 0 0 0,-4-3 0 0 0,0 0 0 0 0,1 1 0 0 0,2 2 0 0 0,2 2 0 0 0,1-3 0 0 0,1 1 0 0 0,1-1 0 0 0,0 3 0 0 0,0 0 0 0 0,0 2 0 0 0,4 0 0 0 0,2 1 0 0 0,-1 0 0 0 0,-1 0 0 0 0,-1 1 0 0 0,-2-1 0 0 0,0 0 0 0 0,-1 0 0 0 0,0 0 0 0 0,0 0 0 0 0,-4 0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17T12:32:57.43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26931 7230 16383 0 0,'-3'0'0'0'0,"-4"0"0"0"0,-4 0 0 0 0,-3 0 0 0 0,-2 0 0 0 0,-1 0 0 0 0,2-3 0 0 0,4-4 0 0 0,6-4 0 0 0,7 0 0 0 0,4-1 0 0 0,3 1 0 0 0,4 3 0 0 0,-1 0 0 0 0,1 1 0 0 0,1 1 0 0 0,-2 0 0 0 0,0-3 0 0 0,-2-3 0 0 0,0 1 0 0 0,2 2 0 0 0,2 3 0 0 0,1 2 0 0 0,-5 2 0 0 0,-7 1 0 0 0,-7 4 0 0 0,-6 2 0 0 0,-4-1 0 0 0,-3 0 0 0 0,-1-2 0 0 0,-1 0 0 0 0,0-1 0 0 0,0-1 0 0 0,0 0 0 0 0,1 0 0 0 0,0 0 0 0 0,3 3 0 0 0,2 0 0 0 0,-1 4 0 0 0,-1 0 0 0 0,0-1 0 0 0,-1-2 0 0 0,-1-1 0 0 0,0-1 0 0 0,-1-1 0 0 0,0-1 0 0 0,0 0 0 0 0,1-1 0 0 0,-1 1 0 0 0,0 0 0 0 0,0 0 0 0 0,1 0 0 0 0,-1 0 0 0 0,0-1 0 0 0,1 1 0 0 0,-1 0 0 0 0,0 0 0 0 0,1 0 0 0 0,-1 1 0 0 0,1-1 0 0 0,-1 0 0 0 0,0 0 0 0 0,1 0 0 0 0,-1 0 0 0 0,0 0 0 0 0,1 0 0 0 0,-1 0 0 0 0,0 0 0 0 0,1 0 0 0 0,-1 0 0 0 0,1 0 0 0 0,-1 0 0 0 0,0 0 0 0 0,1 0 0 0 0,-1 0 0 0 0,0 0 0 0 0,1 0 0 0 0,-1 0 0 0 0,0 0 0 0 0,1 0 0 0 0,-4 0 0 0 0,0 0 0 0 0,-1 0 0 0 0,-2 0 0 0 0,1 0 0 0 0,0 0 0 0 0,1 0 0 0 0,2 0 0 0 0,1 0 0 0 0,1 0 0 0 0,0 0 0 0 0,1 0 0 0 0,-1 0 0 0 0,1 0 0 0 0,0 0 0 0 0,-1 0 0 0 0,1 0 0 0 0,-1 0 0 0 0,0 0 0 0 0,1 0 0 0 0,-1 0 0 0 0,0 0 0 0 0,1 0 0 0 0,-1 0 0 0 0,1 0 0 0 0,-1 0 0 0 0,0 0 0 0 0,4 3 0 0 0,0 1 0 0 0,0-1 0 0 0,0 0 0 0 0,-2 0 0 0 0,0-2 0 0 0,-1 0 0 0 0,0-1 0 0 0,-1 0 0 0 0,0 0 0 0 0,0 0 0 0 0,1-1 0 0 0,-1 1 0 0 0,0 0 0 0 0,0 0 0 0 0,1 0 0 0 0,-1 0 0 0 0,0 0 0 0 0,1 0 0 0 0,-1 0 0 0 0,0-3 0 0 0,1-1 0 0 0,-1 0 0 0 0,1 1 0 0 0,-1 1 0 0 0,0 1 0 0 0,1 0 0 0 0,-1 1 0 0 0,-3 0 0 0 0,0 0 0 0 0,-1 0 0 0 0,2 0 0 0 0,0 0 0 0 0,1 0 0 0 0,-3 1 0 0 0,0-1 0 0 0,1-3 0 0 0,0-1 0 0 0,2 0 0 0 0,0 1 0 0 0,1 1 0 0 0,0 0 0 0 0,0 1 0 0 0,1 1 0 0 0,-1 0 0 0 0,1 0 0 0 0,-1 0 0 0 0,1 1 0 0 0,2-4 0 0 0,2-1 0 0 0,-1 0 0 0 0,-1 1 0 0 0,0 1 0 0 0,-1 1 0 0 0,-1 0 0 0 0,-1 1 0 0 0,1-1 0 0 0,-4 2 0 0 0,-1-1 0 0 0,0 0 0 0 0,2 0 0 0 0,0 0 0 0 0,1 0 0 0 0,0 0 0 0 0,1 0 0 0 0,1 0 0 0 0,-4 0 0 0 0,0 0 0 0 0,-1 0 0 0 0,2 0 0 0 0,0 0 0 0 0,1 0 0 0 0,1 0 0 0 0,0 0 0 0 0,0 0 0 0 0,1 0 0 0 0,-1 0 0 0 0,1 0 0 0 0,-1 0 0 0 0,1 0 0 0 0,-1 0 0 0 0,1 0 0 0 0,-1 0 0 0 0,-3 0 0 0 0,-3 0 0 0 0,-2 0 0 0 0,-1 0 0 0 0,0 0 0 0 0,2-3 0 0 0,2-1 0 0 0,2 0 0 0 0,2 1 0 0 0,1 4 0 0 0,0 2 0 0 0,1 0 0 0 0,3 3 0 0 0,3 3 0 0 0,5 9 0 0 0,2 5 0 0 0,3 1 0 0 0,1 0 0 0 0,0-2 0 0 0,1-1 0 0 0,0-1 0 0 0,-1-1 0 0 0,1-1 0 0 0,-1-1 0 0 0,0 1 0 0 0,0-1 0 0 0,0 0 0 0 0,3-2 0 0 0,1-2 0 0 0,3-2 0 0 0,3-3 0 0 0,3-1 0 0 0,2 0 0 0 0,2-3 0 0 0,1 2 0 0 0,0 0 0 0 0,0-1 0 0 0,0-2 0 0 0,0-1 0 0 0,0-1 0 0 0,0-1 0 0 0,0 0 0 0 0,0 0 0 0 0,-1 0 0 0 0,1-1 0 0 0,-1 1 0 0 0,1 0 0 0 0,0 0 0 0 0,-1 0 0 0 0,1 0 0 0 0,0 0 0 0 0,-1 0 0 0 0,1 0 0 0 0,-1 0 0 0 0,-2-3 0 0 0,-1-1 0 0 0,0 0 0 0 0,0 1 0 0 0,2 1 0 0 0,0 1 0 0 0,1 0 0 0 0,0 1 0 0 0,1 0 0 0 0,0 0 0 0 0,-1 0 0 0 0,1 0 0 0 0,0 0 0 0 0,0 0 0 0 0,-4-3 0 0 0,0-1 0 0 0,0 1 0 0 0,1 0 0 0 0,3 0 0 0 0,2 2 0 0 0,1 0 0 0 0,-1 1 0 0 0,0 0 0 0 0,-1 0 0 0 0,-3-3 0 0 0,-2-1 0 0 0,0 1 0 0 0,0 0 0 0 0,2 1 0 0 0,0 0 0 0 0,4 2 0 0 0,1-1 0 0 0,0 1 0 0 0,3 0 0 0 0,0 1 0 0 0,-1-1 0 0 0,-1 0 0 0 0,-2 0 0 0 0,-1 0 0 0 0,2 0 0 0 0,1 0 0 0 0,-1 0 0 0 0,0 0 0 0 0,-2 0 0 0 0,0 0 0 0 0,-1 0 0 0 0,0 0 0 0 0,0 0 0 0 0,-1 0 0 0 0,0 0 0 0 0,1 0 0 0 0,-1 0 0 0 0,1 0 0 0 0,0 0 0 0 0,-1 0 0 0 0,1 0 0 0 0,3 0 0 0 0,0 0 0 0 0,1 0 0 0 0,-2 0 0 0 0,0 0 0 0 0,-1 0 0 0 0,-1 0 0 0 0,0 0 0 0 0,0 0 0 0 0,-3 3 0 0 0,-2 1 0 0 0,1 0 0 0 0,0-1 0 0 0,2-1 0 0 0,0-1 0 0 0,1 0 0 0 0,0 0 0 0 0,1-1 0 0 0,-1-1 0 0 0,1 1 0 0 0,0 3 0 0 0,0 1 0 0 0,0 0 0 0 0,-1-1 0 0 0,1 2 0 0 0,9 0 0 0 0,2 0 0 0 0,0-2 0 0 0,-2-1 0 0 0,-3-1 0 0 0,-2 0 0 0 0,-2-1 0 0 0,-5-3 0 0 0,-1-1 0 0 0,-1 0 0 0 0,1 0 0 0 0,1 2 0 0 0,1 1 0 0 0,1 0 0 0 0,0 1 0 0 0,1 0 0 0 0,-1 0 0 0 0,1-3 0 0 0,0-1 0 0 0,0 0 0 0 0,5 1 0 0 0,3 1 0 0 0,-1 1 0 0 0,-1 0 0 0 0,-2 1 0 0 0,2 0 0 0 0,-1 0 0 0 0,2 0 0 0 0,-1 0 0 0 0,3 1 0 0 0,-2-1 0 0 0,-1 0 0 0 0,-2 0 0 0 0,-1 0 0 0 0,1 0 0 0 0,9 0 0 0 0,14 0 0 0 0,6 0 0 0 0,0 0 0 0 0,-6 0 0 0 0,-7 0 0 0 0,-7 0 0 0 0,-7 0 0 0 0,0 0 0 0 0,-2 0 0 0 0,2-3 0 0 0,-1-1 0 0 0,-1 0 0 0 0,-1 1 0 0 0,-1 1 0 0 0,-2 0 0 0 0,0 2 0 0 0,0-1 0 0 0,2 1 0 0 0,2 0 0 0 0,-1 1 0 0 0,0-1 0 0 0,-2 0 0 0 0,0 0 0 0 0,-4 0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17T12:32:57.43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9539 8764 16383 0 0,'0'-3'0'0'0,"0"-4"0"0"0,0-3 0 0 0,3-1 0 0 0,1-1 0 0 0,3 1 0 0 0,3 0 0 0 0,3 2 0 0 0,2 2 0 0 0,2 2 0 0 0,1 2 0 0 0,0 2 0 0 0,0 1 0 0 0,0 0 0 0 0,0 1 0 0 0,0-1 0 0 0,0 1 0 0 0,0-1 0 0 0,0 0 0 0 0,-7 0 0 0 0,-7 0 0 0 0,-8 0 0 0 0,-6 0 0 0 0,-2 3 0 0 0,-1 1 0 0 0,-2 0 0 0 0,-1-1 0 0 0,-1-1 0 0 0,0 0 0 0 0,-1-2 0 0 0,3 4 0 0 0,1 0 0 0 0,0-1 0 0 0,-1 0 0 0 0,-1-1 0 0 0,0-1 0 0 0,-1 0 0 0 0,0-1 0 0 0,-1 0 0 0 0,0 0 0 0 0,1 0 0 0 0,-1 0 0 0 0,0 0 0 0 0,0-1 0 0 0,1 1 0 0 0,-1 0 0 0 0,0 0 0 0 0,1 0 0 0 0,-1 0 0 0 0,0 0 0 0 0,1 0 0 0 0,-1 0 0 0 0,-3 0 0 0 0,0 0 0 0 0,-1 0 0 0 0,2 0 0 0 0,0 0 0 0 0,1 0 0 0 0,1 0 0 0 0,0 0 0 0 0,0 0 0 0 0,0 0 0 0 0,1 0 0 0 0,0 0 0 0 0,-1 0 0 0 0,0 0 0 0 0,1 0 0 0 0,-1 0 0 0 0,1 0 0 0 0,-1 0 0 0 0,0 0 0 0 0,1 0 0 0 0,-1 0 0 0 0,3 3 0 0 0,5 4 0 0 0,3 4 0 0 0,3 3 0 0 0,3 2 0 0 0,0 1 0 0 0,2 2 0 0 0,0 2 0 0 0,-1 1 0 0 0,1 0 0 0 0,-1 0 0 0 0,4-5 0 0 0,0-2 0 0 0,0 0 0 0 0,-1-1 0 0 0,2-1 0 0 0,3-1 0 0 0,4-2 0 0 0,2-3 0 0 0,2-2 0 0 0,1-3 0 0 0,1-1 0 0 0,0-1 0 0 0,1 0 0 0 0,-1-1 0 0 0,0 1 0 0 0,0-1 0 0 0,0 1 0 0 0,-1 0 0 0 0,1 0 0 0 0,0 0 0 0 0,-1 0 0 0 0,1 0 0 0 0,-1 0 0 0 0,1 0 0 0 0,0 0 0 0 0,-1 0 0 0 0,1 0 0 0 0,0 0 0 0 0,-1 0 0 0 0,1 0 0 0 0,-1 0 0 0 0,1 0 0 0 0,0 0 0 0 0,-1 0 0 0 0,1 0 0 0 0,0 0 0 0 0,2 0 0 0 0,2 0 0 0 0,-1 0 0 0 0,0 0 0 0 0,-1 0 0 0 0,-1 0 0 0 0,-1 0 0 0 0,0 0 0 0 0,0 0 0 0 0,-1 0 0 0 0,1 0 0 0 0,-1 0 0 0 0,1 0 0 0 0,-1 0 0 0 0,1 0 0 0 0,0 0 0 0 0,-4 3 0 0 0,0 1 0 0 0,0-1 0 0 0,-3 0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30T16:56:26.5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1,'12'0,"-7"0,-1 0,1 0,-1 0,1 1,-1 0,0-1,1 2,4 1,219 89,-211-84,0 1,-1 1,0 0,0 1,-1 1,16 15,-9-8,36 25,-49-39,-1 0,1-1,0 0,1 0,-1-1,1 0,-1 0,15 1,-12-3,-1 0,-1 0,1 0,-1 1,1 0,-1 1,0 0,0 1,0 0,0 0,16 11,-4-1,0-1,2-1,-1-1,2-1,-1-1,1-1,0-1,1-2,45 5,-22-7,40 5,21 2,198-6,-164-6,134 2,-272 0,0 0,0-1,-1 1,1-2,0 1,-1 0,1-1,0 0,-1 0,7-5,1-1,0-1,18-18,-29 25,9-6,1 0,-1 1,1 1,1 0,-1 0,1 1,0 1,0 0,22-4,-9 2,27-10,-49 14,0 0,-1 0,1 0,-1 0,0-1,0 1,0-1,0 0,0 0,-1 0,1 0,-1-1,0 1,0 0,0-1,0 0,0 1,-1-1,0 0,0 0,0 0,0-4,0 5,-1 0,0 0,1 0,-1 0,-1 0,1 0,0 0,-1 0,0 0,1 0,-1 0,0 0,0 1,-1-1,1 0,-1 1,1-1,-1 1,0-1,0 1,0 0,0 0,0 0,-1 0,1 0,0 1,-1-1,0 0,1 1,-4-1,-4-1,1 0,-1 1,-1 0,1 1,-17-1,-56 6,27-1,-789 0,441-5,-469 2,854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17T12:50:54.77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4840 2274 16383 0 0,'-3'0'0'0'0,"-4"0"0"0"0,-4 0 0 0 0,-3 0 0 0 0,-2 0 0 0 0,-4 0 0 0 0,-2 0 0 0 0,-1 0 0 0 0,5-3 0 0 0,1-1 0 0 0,-1 0 0 0 0,-2 1 0 0 0,0 1 0 0 0,4-2 0 0 0,1-1 0 0 0,3-2 0 0 0,1 0 0 0 0,-1 1 0 0 0,-1 2 0 0 0,-2 1 0 0 0,-1 1 0 0 0,0 2 0 0 0,-2 0 0 0 0,0 0 0 0 0,4-3 0 0 0,0-1 0 0 0,0 1 0 0 0,-1 0 0 0 0,-1 1 0 0 0,0 1 0 0 0,-1 0 0 0 0,0 1 0 0 0,-1 0 0 0 0,0 0 0 0 0,0 0 0 0 0,1 0 0 0 0,-1 0 0 0 0,-3 0 0 0 0,-1 0 0 0 0,1 0 0 0 0,0 0 0 0 0,1 0 0 0 0,1 0 0 0 0,-2 0 0 0 0,-1-3 0 0 0,1-1 0 0 0,0 1 0 0 0,1-1 0 0 0,-4 2 0 0 0,-3 1 0 0 0,-1 0 0 0 0,0 1 0 0 0,0 0 0 0 0,0 0 0 0 0,4 0 0 0 0,1 0 0 0 0,3 1 0 0 0,-2-1 0 0 0,0 0 0 0 0,-3-3 0 0 0,1-1 0 0 0,-2 0 0 0 0,0 1 0 0 0,5-2 0 0 0,3-1 0 0 0,2 2 0 0 0,-1 0 0 0 0,1 2 0 0 0,0 1 0 0 0,0 0 0 0 0,-1 1 0 0 0,-1 0 0 0 0,-2 1 0 0 0,-2-1 0 0 0,1 0 0 0 0,0 0 0 0 0,1 0 0 0 0,1 0 0 0 0,1 0 0 0 0,-3 0 0 0 0,-1 0 0 0 0,1 0 0 0 0,0 0 0 0 0,1 0 0 0 0,-7 0 0 0 0,-4 0 0 0 0,2 0 0 0 0,2 0 0 0 0,3 0 0 0 0,-3 0 0 0 0,-1 0 0 0 0,-1 3 0 0 0,1 1 0 0 0,3 0 0 0 0,2-1 0 0 0,2-1 0 0 0,2 0 0 0 0,1-1 0 0 0,1-1 0 0 0,0 0 0 0 0,-1 0 0 0 0,1 0 0 0 0,0-1 0 0 0,-1 1 0 0 0,1 0 0 0 0,-1 0 0 0 0,1 0 0 0 0,-4 0 0 0 0,-1 0 0 0 0,1 0 0 0 0,0 0 0 0 0,1 0 0 0 0,1 0 0 0 0,1 0 0 0 0,-18 0 0 0 0,-8 0 0 0 0,-1 0 0 0 0,6 0 0 0 0,5 0 0 0 0,6 0 0 0 0,2 0 0 0 0,-1 0 0 0 0,1 0 0 0 0,-1 0 0 0 0,2 0 0 0 0,-2 0 0 0 0,1 0 0 0 0,2 0 0 0 0,2 0 0 0 0,-1 0 0 0 0,0 0 0 0 0,1 0 0 0 0,2 0 0 0 0,-3 0 0 0 0,-2 0 0 0 0,-1 0 0 0 0,1 0 0 0 0,3 0 0 0 0,1 0 0 0 0,1 0 0 0 0,2 0 0 0 0,0 0 0 0 0,-2 0 0 0 0,-2 0 0 0 0,1 0 0 0 0,1 0 0 0 0,0 0 0 0 0,1 0 0 0 0,1 0 0 0 0,0 0 0 0 0,1 0 0 0 0,-1 0 0 0 0,1 0 0 0 0,-1 0 0 0 0,1 0 0 0 0,-1 0 0 0 0,1 0 0 0 0,-1 0 0 0 0,0 0 0 0 0,1 0 0 0 0,-1 0 0 0 0,0 0 0 0 0,1 0 0 0 0,-1 0 0 0 0,0 0 0 0 0,1 0 0 0 0,-1 0 0 0 0,0 0 0 0 0,1 0 0 0 0,-4 0 0 0 0,0 0 0 0 0,-1 0 0 0 0,1 0 0 0 0,2 0 0 0 0,0 0 0 0 0,0 0 0 0 0,1 0 0 0 0,1 0 0 0 0,-1 0 0 0 0,1 0 0 0 0,-1 0 0 0 0,1 0 0 0 0,-1 0 0 0 0,-5 0 0 0 0,-3 0 0 0 0,1 0 0 0 0,1 0 0 0 0,2 0 0 0 0,5-3 0 0 0,-1-1 0 0 0,-1 0 0 0 0,1 1 0 0 0,-1 1 0 0 0,-2 1 0 0 0,-1 0 0 0 0,1 1 0 0 0,0 0 0 0 0,1 0 0 0 0,4-3 0 0 0,2-1 0 0 0,0 0 0 0 0,-1 1 0 0 0,0 1 0 0 0,-1 1 0 0 0,-1 0 0 0 0,0 1 0 0 0,-1 0 0 0 0,1-3 0 0 0,-1-1 0 0 0,0 1 0 0 0,0 0 0 0 0,1 1 0 0 0,-1 0 0 0 0,0 2 0 0 0,1-1 0 0 0,-1 1 0 0 0,0 1 0 0 0,1-1 0 0 0,-1 0 0 0 0,3-3 0 0 0,5-4 0 0 0,0-1 0 0 0,-1 2 0 0 0,-1 0 0 0 0,-2 3 0 0 0,-2 1 0 0 0,-1 1 0 0 0,0 0 0 0 0,-1 1 0 0 0,0 1 0 0 0,-3-1 0 0 0,-1 0 0 0 0,-2 4 0 0 0,-1 0 0 0 0,1 3 0 0 0,-4 3 0 0 0,3 0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FE1118-A4E6-2B4A-AF18-287D336DCF6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83126A-5919-944C-8385-AD187C64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002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C1F03A-B355-48EF-B3C6-03A03D38C0F6}" type="slidenum">
              <a:rPr lang="en-US" altLang="en-US" sz="1300" smtClean="0"/>
              <a:pPr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038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OJTs for youth are considered a Work Experience and cannot be used as an MSG.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42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10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of these can be a credential as well if the timing works out and they are attained within the same program year.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62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4107"/>
            <a:ext cx="9144000" cy="43859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/>
          <p:cNvSpPr>
            <a:spLocks noGrp="1"/>
          </p:cNvSpPr>
          <p:nvPr userDrawn="1">
            <p:ph type="title"/>
          </p:nvPr>
        </p:nvSpPr>
        <p:spPr>
          <a:xfrm>
            <a:off x="457200" y="972490"/>
            <a:ext cx="6400800" cy="1141001"/>
          </a:xfrm>
        </p:spPr>
        <p:txBody>
          <a:bodyPr lIns="0" rIns="0" anchor="b" anchorCtr="0"/>
          <a:lstStyle>
            <a:lvl1pPr>
              <a:lnSpc>
                <a:spcPct val="80000"/>
              </a:lnSpc>
              <a:defRPr sz="5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2286529"/>
            <a:ext cx="6597650" cy="746125"/>
          </a:xfrm>
        </p:spPr>
        <p:txBody>
          <a:bodyPr lIns="0" rIns="0">
            <a:noAutofit/>
          </a:bodyPr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FDD809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3870325"/>
            <a:ext cx="5035550" cy="297677"/>
          </a:xfrm>
        </p:spPr>
        <p:txBody>
          <a:bodyPr lIns="0" r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rgbClr val="FFFFFF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April 27, 2018</a:t>
            </a:r>
          </a:p>
        </p:txBody>
      </p:sp>
      <p:sp>
        <p:nvSpPr>
          <p:cNvPr id="22" name="Text Placeholder 1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" y="5137133"/>
            <a:ext cx="3229648" cy="1459169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Contact information</a:t>
            </a:r>
          </a:p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12" name="Right Triangle 11"/>
          <p:cNvSpPr/>
          <p:nvPr/>
        </p:nvSpPr>
        <p:spPr>
          <a:xfrm flipH="1" flipV="1">
            <a:off x="7358302" y="-14108"/>
            <a:ext cx="1801089" cy="4385986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1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1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9144000" cy="4918364"/>
          </a:xfrm>
          <a:solidFill>
            <a:srgbClr val="D1D3D4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3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0" y="1216122"/>
            <a:ext cx="0" cy="4918364"/>
          </a:xfrm>
          <a:prstGeom prst="line">
            <a:avLst/>
          </a:prstGeom>
          <a:ln>
            <a:solidFill>
              <a:srgbClr val="4264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959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564644" y="6359525"/>
            <a:ext cx="1692771" cy="362076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>
                <a:solidFill>
                  <a:srgbClr val="042B4A"/>
                </a:solidFill>
                <a:latin typeface="+mn-lt"/>
                <a:cs typeface="Calibri"/>
              </a:rPr>
              <a:t>MassHireFallRiverCareers.org</a:t>
            </a:r>
            <a:endParaRPr lang="en-US" sz="1000" dirty="0">
              <a:solidFill>
                <a:srgbClr val="042B4A"/>
              </a:solidFill>
              <a:latin typeface="+mn-lt"/>
              <a:cs typeface="Calibri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1236663"/>
            <a:ext cx="9144000" cy="5621337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52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3575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066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5330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5CFCB9-2B9C-4839-B50B-6AA32CA79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BBA7-944D-4017-BDDD-D5145FAB140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A01CB2-7113-434E-B649-B423BA5F8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69133-654C-42D0-8769-D410872C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1ABB-4DFB-4A1A-8DFB-0C792B0BE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9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86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787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1"/>
          </p:nvPr>
        </p:nvSpPr>
        <p:spPr>
          <a:xfrm>
            <a:off x="6085416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Content Placeholder 16"/>
          <p:cNvSpPr>
            <a:spLocks noGrp="1"/>
          </p:cNvSpPr>
          <p:nvPr>
            <p:ph sz="quarter" idx="12"/>
          </p:nvPr>
        </p:nvSpPr>
        <p:spPr>
          <a:xfrm>
            <a:off x="32766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740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977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6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1"/>
          </p:nvPr>
        </p:nvSpPr>
        <p:spPr>
          <a:xfrm>
            <a:off x="457200" y="3820583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2"/>
          </p:nvPr>
        </p:nvSpPr>
        <p:spPr>
          <a:xfrm>
            <a:off x="4698999" y="1446236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3"/>
          </p:nvPr>
        </p:nvSpPr>
        <p:spPr>
          <a:xfrm>
            <a:off x="4698999" y="3820583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0183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5"/>
            <a:ext cx="3881968" cy="494851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1479"/>
            <a:ext cx="3881967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idx="10"/>
          </p:nvPr>
        </p:nvSpPr>
        <p:spPr>
          <a:xfrm>
            <a:off x="4804832" y="1463065"/>
            <a:ext cx="3881967" cy="494851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1"/>
          </p:nvPr>
        </p:nvSpPr>
        <p:spPr>
          <a:xfrm>
            <a:off x="4804833" y="2061479"/>
            <a:ext cx="3881966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834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4"/>
            <a:ext cx="2559051" cy="759435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6127748" y="1463064"/>
            <a:ext cx="2559051" cy="759435"/>
          </a:xfrm>
          <a:prstGeom prst="rect">
            <a:avLst/>
          </a:prstGeom>
          <a:solidFill>
            <a:srgbClr val="7D3379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1"/>
          </p:nvPr>
        </p:nvSpPr>
        <p:spPr>
          <a:xfrm>
            <a:off x="6127749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3276600" y="1463064"/>
            <a:ext cx="2559051" cy="759435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32766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2848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79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12271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620001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/>
          <p:cNvSpPr/>
          <p:nvPr userDrawn="1"/>
        </p:nvSpPr>
        <p:spPr>
          <a:xfrm>
            <a:off x="7926917" y="2"/>
            <a:ext cx="739678" cy="1217082"/>
          </a:xfrm>
          <a:prstGeom prst="rt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 userDrawn="1"/>
        </p:nvSpPr>
        <p:spPr>
          <a:xfrm flipH="1" flipV="1">
            <a:off x="8120302" y="-14108"/>
            <a:ext cx="1039087" cy="1241210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14557" r="3572" b="12388"/>
          <a:stretch/>
        </p:blipFill>
        <p:spPr>
          <a:xfrm>
            <a:off x="38501" y="6285297"/>
            <a:ext cx="2040556" cy="4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3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65" r:id="rId5"/>
    <p:sldLayoutId id="2147483659" r:id="rId6"/>
    <p:sldLayoutId id="2147483653" r:id="rId7"/>
    <p:sldLayoutId id="2147483660" r:id="rId8"/>
    <p:sldLayoutId id="2147483654" r:id="rId9"/>
    <p:sldLayoutId id="2147483663" r:id="rId10"/>
    <p:sldLayoutId id="2147483664" r:id="rId11"/>
    <p:sldLayoutId id="2147483656" r:id="rId12"/>
    <p:sldLayoutId id="2147483662" r:id="rId13"/>
    <p:sldLayoutId id="2147483661" r:id="rId14"/>
    <p:sldLayoutId id="2147483666" r:id="rId15"/>
    <p:sldLayoutId id="2147483667" r:id="rId16"/>
    <p:sldLayoutId id="2147483668" r:id="rId17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FFFFFF"/>
          </a:solidFill>
          <a:latin typeface="+mj-lt"/>
          <a:ea typeface="+mj-ea"/>
          <a:cs typeface="Calibri"/>
        </a:defRPr>
      </a:lvl1pPr>
    </p:titleStyle>
    <p:bodyStyle>
      <a:lvl1pPr marL="285750" indent="-285750" algn="l" defTabSz="4572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36600" indent="-287338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90613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543050" indent="-225425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943100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0.png"/><Relationship Id="rId4" Type="http://schemas.openxmlformats.org/officeDocument/2006/relationships/customXml" Target="../ink/ink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0.png"/><Relationship Id="rId5" Type="http://schemas.openxmlformats.org/officeDocument/2006/relationships/customXml" Target="../ink/ink4.xml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369571"/>
            <a:ext cx="8686801" cy="1445276"/>
          </a:xfrm>
        </p:spPr>
        <p:txBody>
          <a:bodyPr/>
          <a:lstStyle/>
          <a:p>
            <a:pPr algn="ctr"/>
            <a:br>
              <a:rPr lang="en-US" dirty="0">
                <a:latin typeface="Gotham Rounded Medium" pitchFamily="50" charset="0"/>
              </a:rPr>
            </a:br>
            <a:br>
              <a:rPr lang="en-US" dirty="0">
                <a:latin typeface="Gotham Rounded Medium" pitchFamily="50" charset="0"/>
              </a:rPr>
            </a:b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MOSES Mini Clinic</a:t>
            </a: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Measurable Skills Gain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94" y="5019792"/>
            <a:ext cx="4541178" cy="135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15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MOSES Mini Clinic</a:t>
            </a:r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DEF941-35F2-4102-B344-6B45A1F789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5" t="1380" r="1221" b="1316"/>
          <a:stretch/>
        </p:blipFill>
        <p:spPr>
          <a:xfrm>
            <a:off x="1600199" y="1325880"/>
            <a:ext cx="6172201" cy="4736592"/>
          </a:xfrm>
          <a:prstGeom prst="rect">
            <a:avLst/>
          </a:prstGeom>
          <a:ln>
            <a:solidFill>
              <a:srgbClr val="042B4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5813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MOSES Mini Clinic</a:t>
            </a:r>
            <a:endParaRPr lang="en-US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3901B4-1F84-4090-8E52-728549D22EF4}"/>
              </a:ext>
            </a:extLst>
          </p:cNvPr>
          <p:cNvSpPr txBox="1"/>
          <p:nvPr/>
        </p:nvSpPr>
        <p:spPr>
          <a:xfrm>
            <a:off x="1144379" y="5283204"/>
            <a:ext cx="7237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42B4A"/>
                </a:solidFill>
              </a:rPr>
              <a:t>OTHER MEASURABLE SKILLS GOALS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75E1B3-91E0-4317-89C8-B78C4E706A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0" t="2403" r="2473" b="2137"/>
          <a:stretch/>
        </p:blipFill>
        <p:spPr>
          <a:xfrm>
            <a:off x="132937" y="1798891"/>
            <a:ext cx="4337729" cy="3277870"/>
          </a:xfrm>
          <a:prstGeom prst="rect">
            <a:avLst/>
          </a:prstGeom>
          <a:ln>
            <a:solidFill>
              <a:srgbClr val="042B4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2C84E2-77F6-4B12-8986-C557CAC2FB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5" t="2403" r="2003" b="2137"/>
          <a:stretch/>
        </p:blipFill>
        <p:spPr>
          <a:xfrm>
            <a:off x="4749800" y="1798891"/>
            <a:ext cx="4261262" cy="3277870"/>
          </a:xfrm>
          <a:prstGeom prst="rect">
            <a:avLst/>
          </a:prstGeom>
          <a:ln>
            <a:solidFill>
              <a:srgbClr val="042B4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9927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MOSES Mini Clinic</a:t>
            </a:r>
            <a:endParaRPr lang="en-US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DE856B-1928-4422-B98B-472197D87FF2}"/>
              </a:ext>
            </a:extLst>
          </p:cNvPr>
          <p:cNvSpPr txBox="1"/>
          <p:nvPr/>
        </p:nvSpPr>
        <p:spPr>
          <a:xfrm>
            <a:off x="1144379" y="5283204"/>
            <a:ext cx="7237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42B4A"/>
                </a:solidFill>
              </a:rPr>
              <a:t>OTHER MEASURABLE SKILLS GOALS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7B77FE-8FEA-4E05-B26E-33F0B5FB2B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8" t="2546" b="1"/>
          <a:stretch/>
        </p:blipFill>
        <p:spPr>
          <a:xfrm>
            <a:off x="154721" y="1682496"/>
            <a:ext cx="4315286" cy="3300984"/>
          </a:xfrm>
          <a:prstGeom prst="rect">
            <a:avLst/>
          </a:prstGeom>
          <a:ln>
            <a:solidFill>
              <a:srgbClr val="042B4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AB0A6D-F9E4-4C96-B8FB-8F3017A495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5" t="2547" b="2041"/>
          <a:stretch/>
        </p:blipFill>
        <p:spPr>
          <a:xfrm>
            <a:off x="4581709" y="1682496"/>
            <a:ext cx="4407573" cy="3300984"/>
          </a:xfrm>
          <a:prstGeom prst="rect">
            <a:avLst/>
          </a:prstGeom>
          <a:ln>
            <a:solidFill>
              <a:srgbClr val="042B4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4437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MOSES Mini Clinic</a:t>
            </a:r>
            <a:endParaRPr lang="en-US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1C5003-3967-4BFC-94A6-725AE5337EEE}"/>
              </a:ext>
            </a:extLst>
          </p:cNvPr>
          <p:cNvSpPr txBox="1"/>
          <p:nvPr/>
        </p:nvSpPr>
        <p:spPr>
          <a:xfrm>
            <a:off x="7035083" y="2650066"/>
            <a:ext cx="1787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42B4A"/>
                </a:solidFill>
              </a:rPr>
              <a:t>Select Appropriate TYPE </a:t>
            </a:r>
          </a:p>
          <a:p>
            <a:pPr algn="ctr"/>
            <a:r>
              <a:rPr lang="en-US" sz="2400" b="1" dirty="0">
                <a:solidFill>
                  <a:srgbClr val="042B4A"/>
                </a:solidFill>
              </a:rPr>
              <a:t>For </a:t>
            </a:r>
          </a:p>
          <a:p>
            <a:pPr algn="ctr"/>
            <a:r>
              <a:rPr lang="en-US" sz="2400" b="1" dirty="0">
                <a:solidFill>
                  <a:srgbClr val="042B4A"/>
                </a:solidFill>
              </a:rPr>
              <a:t>Customer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0CDD11-70DD-487D-82D4-541C76069D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8" t="1618" r="1131" b="1895"/>
          <a:stretch/>
        </p:blipFill>
        <p:spPr>
          <a:xfrm>
            <a:off x="658368" y="1490472"/>
            <a:ext cx="5952744" cy="4517136"/>
          </a:xfrm>
          <a:prstGeom prst="rect">
            <a:avLst/>
          </a:prstGeom>
          <a:ln>
            <a:solidFill>
              <a:srgbClr val="042B4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329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MOSES Mini Clinic</a:t>
            </a:r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0CCCFB-3978-448C-94C1-D895B408A4E1}"/>
              </a:ext>
            </a:extLst>
          </p:cNvPr>
          <p:cNvSpPr txBox="1"/>
          <p:nvPr/>
        </p:nvSpPr>
        <p:spPr>
          <a:xfrm>
            <a:off x="753533" y="5014870"/>
            <a:ext cx="7628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42B4A"/>
                </a:solidFill>
              </a:rPr>
              <a:t>CREATED DATE SHOULD BE WITHIN THE PROGRAM YEAR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1F4322-B26E-4547-B6B7-CC8264C7D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65" y="2104845"/>
            <a:ext cx="7629304" cy="2674189"/>
          </a:xfrm>
          <a:prstGeom prst="rect">
            <a:avLst/>
          </a:prstGeom>
          <a:ln>
            <a:solidFill>
              <a:srgbClr val="042B4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1515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384E-7261-43BE-B208-5D44E3C2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ADC6D-A33B-4A1F-B3DB-78E2F954B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3319"/>
            <a:ext cx="8229600" cy="22553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42B4A"/>
                </a:solidFill>
              </a:rPr>
              <a:t>Beginning in the new Program year (</a:t>
            </a:r>
            <a:r>
              <a:rPr lang="en-US" i="1" dirty="0">
                <a:solidFill>
                  <a:srgbClr val="042B4A"/>
                </a:solidFill>
              </a:rPr>
              <a:t>that starts July 1</a:t>
            </a:r>
            <a:r>
              <a:rPr lang="en-US" dirty="0">
                <a:solidFill>
                  <a:srgbClr val="042B4A"/>
                </a:solidFill>
              </a:rPr>
              <a:t>) please ENTER a new and updated MEASURABLE SKILLS GOAL for the Program Year for anyone enrolled in a training.</a:t>
            </a:r>
          </a:p>
          <a:p>
            <a:pPr marL="0" indent="0" algn="ctr">
              <a:buNone/>
            </a:pPr>
            <a:endParaRPr lang="en-US" dirty="0">
              <a:solidFill>
                <a:srgbClr val="042B4A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42B4A"/>
                </a:solidFill>
              </a:rPr>
              <a:t>The Job Seeker Career Plan should reflect a Measurable Skill Gain Goal for the Program year.  </a:t>
            </a:r>
            <a:br>
              <a:rPr lang="en-US" dirty="0">
                <a:solidFill>
                  <a:srgbClr val="139876"/>
                </a:solidFill>
              </a:rPr>
            </a:br>
            <a:br>
              <a:rPr lang="en-US" dirty="0">
                <a:solidFill>
                  <a:srgbClr val="139876"/>
                </a:solidFill>
              </a:rPr>
            </a:br>
            <a:endParaRPr lang="en-US" dirty="0">
              <a:solidFill>
                <a:srgbClr val="1398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940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369571"/>
            <a:ext cx="8686801" cy="1445276"/>
          </a:xfrm>
        </p:spPr>
        <p:txBody>
          <a:bodyPr/>
          <a:lstStyle/>
          <a:p>
            <a:pPr algn="ctr"/>
            <a:br>
              <a:rPr lang="en-US" dirty="0">
                <a:latin typeface="Gotham Rounded Medium" pitchFamily="50" charset="0"/>
              </a:rPr>
            </a:br>
            <a:br>
              <a:rPr lang="en-US" dirty="0">
                <a:latin typeface="Gotham Rounded Medium" pitchFamily="50" charset="0"/>
              </a:rPr>
            </a:b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MOSES Mini Clinic</a:t>
            </a: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Measurable Skills Gain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Completions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94" y="5019792"/>
            <a:ext cx="4541178" cy="135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55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384E-7261-43BE-B208-5D44E3C2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ADC6D-A33B-4A1F-B3DB-78E2F954B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24843"/>
            <a:ext cx="8229600" cy="22553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i="1" u="sng" dirty="0">
                <a:solidFill>
                  <a:srgbClr val="042B4A"/>
                </a:solidFill>
              </a:rPr>
              <a:t>There must be at least one measurable skill gain entered in each program year.  </a:t>
            </a:r>
            <a:br>
              <a:rPr lang="en-US" i="1" u="sng" dirty="0">
                <a:solidFill>
                  <a:srgbClr val="042B4A"/>
                </a:solidFill>
              </a:rPr>
            </a:br>
            <a:endParaRPr lang="en-US" i="1" u="sng" dirty="0">
              <a:solidFill>
                <a:srgbClr val="042B4A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42B4A"/>
                </a:solidFill>
              </a:rPr>
              <a:t>Each program year runs from July 1st to June 30th. 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42B4A"/>
                </a:solidFill>
              </a:rPr>
              <a:t>The measurable skills gain is per Program year. </a:t>
            </a:r>
          </a:p>
        </p:txBody>
      </p:sp>
    </p:spTree>
    <p:extLst>
      <p:ext uri="{BB962C8B-B14F-4D97-AF65-F5344CB8AC3E}">
        <p14:creationId xmlns:p14="http://schemas.microsoft.com/office/powerpoint/2010/main" val="1213494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384E-7261-43BE-B208-5D44E3C2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ADC6D-A33B-4A1F-B3DB-78E2F954B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69809"/>
            <a:ext cx="8229600" cy="24419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42B4A"/>
                </a:solidFill>
              </a:rPr>
              <a:t>Job Seeker  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042B4A"/>
                </a:solidFill>
              </a:rPr>
              <a:t>Career Planning Tab</a:t>
            </a:r>
          </a:p>
        </p:txBody>
      </p:sp>
    </p:spTree>
    <p:extLst>
      <p:ext uri="{BB962C8B-B14F-4D97-AF65-F5344CB8AC3E}">
        <p14:creationId xmlns:p14="http://schemas.microsoft.com/office/powerpoint/2010/main" val="1203912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26930B-90D8-4C84-AC6D-A048745DA2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5" t="1266" r="1377" b="2001"/>
          <a:stretch/>
        </p:blipFill>
        <p:spPr>
          <a:xfrm>
            <a:off x="559292" y="1305017"/>
            <a:ext cx="7794595" cy="4767309"/>
          </a:xfrm>
          <a:prstGeom prst="rect">
            <a:avLst/>
          </a:prstGeom>
          <a:ln w="19050">
            <a:solidFill>
              <a:srgbClr val="042B4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MOSES Mini Clinic</a:t>
            </a:r>
            <a:endParaRPr lang="en-US" altLang="en-US" b="1" dirty="0"/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8344" y="5436820"/>
            <a:ext cx="3130550" cy="72231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053F9CE-541A-DC4A-A38E-C5F477E412AB}"/>
                  </a:ext>
                </a:extLst>
              </p14:cNvPr>
              <p14:cNvContentPartPr/>
              <p14:nvPr/>
            </p14:nvContentPartPr>
            <p14:xfrm>
              <a:off x="3491632" y="2026788"/>
              <a:ext cx="1131253" cy="137843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053F9CE-541A-DC4A-A38E-C5F477E412A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55999" y="1954995"/>
                <a:ext cx="1202879" cy="28107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9475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Housekeeping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33378"/>
            <a:ext cx="7772400" cy="479708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900" dirty="0"/>
              <a:t>Class time from 9:00 to 10:00 am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9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900" dirty="0"/>
              <a:t>Please leave your camera 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9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900" dirty="0"/>
              <a:t>Class is not muted, so ask questions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9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900" dirty="0"/>
              <a:t>Limit noise where you are (</a:t>
            </a:r>
            <a:r>
              <a:rPr lang="en-US" altLang="en-US" sz="2900" i="1" dirty="0"/>
              <a:t>or mute yourself</a:t>
            </a:r>
            <a:r>
              <a:rPr lang="en-US" altLang="en-US" sz="29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9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9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900" dirty="0"/>
          </a:p>
        </p:txBody>
      </p:sp>
    </p:spTree>
    <p:extLst>
      <p:ext uri="{BB962C8B-B14F-4D97-AF65-F5344CB8AC3E}">
        <p14:creationId xmlns:p14="http://schemas.microsoft.com/office/powerpoint/2010/main" val="144308404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MOSES Mini Clinic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ECE22A-6403-4FF9-804D-4F0B20714C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2" t="1315" r="920" b="1560"/>
          <a:stretch/>
        </p:blipFill>
        <p:spPr>
          <a:xfrm>
            <a:off x="710214" y="1340528"/>
            <a:ext cx="7705817" cy="4714043"/>
          </a:xfrm>
          <a:prstGeom prst="rect">
            <a:avLst/>
          </a:prstGeom>
          <a:ln w="9525">
            <a:solidFill>
              <a:srgbClr val="042B4A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58D1CBD-4AB4-F875-873B-7AE404C0B1E4}"/>
                  </a:ext>
                </a:extLst>
              </p14:cNvPr>
              <p14:cNvContentPartPr/>
              <p14:nvPr/>
            </p14:nvContentPartPr>
            <p14:xfrm>
              <a:off x="3542048" y="2023260"/>
              <a:ext cx="1181807" cy="134567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58D1CBD-4AB4-F875-873B-7AE404C0B1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06421" y="1951491"/>
                <a:ext cx="1253421" cy="277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59B172-0D7E-608B-8B2C-FBA9A474B4EB}"/>
                  </a:ext>
                </a:extLst>
              </p14:cNvPr>
              <p14:cNvContentPartPr/>
              <p14:nvPr/>
            </p14:nvContentPartPr>
            <p14:xfrm>
              <a:off x="862329" y="2309023"/>
              <a:ext cx="331040" cy="120078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59B172-0D7E-608B-8B2C-FBA9A474B4E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6385" y="2237693"/>
                <a:ext cx="402568" cy="26309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546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7262"/>
            <a:ext cx="8229600" cy="993468"/>
          </a:xfrm>
        </p:spPr>
        <p:txBody>
          <a:bodyPr/>
          <a:lstStyle/>
          <a:p>
            <a:r>
              <a:rPr lang="en-US" altLang="en-US" sz="3600" dirty="0">
                <a:solidFill>
                  <a:schemeClr val="bg1"/>
                </a:solidFill>
                <a:latin typeface="Calibri"/>
              </a:rPr>
              <a:t>WIOA Performance Indicators</a:t>
            </a:r>
            <a:br>
              <a:rPr lang="en-US" altLang="en-US" sz="3600" dirty="0">
                <a:latin typeface="Calibri"/>
              </a:rPr>
            </a:br>
            <a:r>
              <a:rPr lang="en-US" altLang="en-US" sz="3600" dirty="0">
                <a:solidFill>
                  <a:schemeClr val="bg1"/>
                </a:solidFill>
                <a:latin typeface="Calibri"/>
              </a:rPr>
              <a:t>Tracking Measurable Skill Gains</a:t>
            </a:r>
            <a:endParaRPr lang="en-US" sz="360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399"/>
            <a:ext cx="8229600" cy="4449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endParaRPr lang="en-US" sz="1800" dirty="0">
              <a:solidFill>
                <a:schemeClr val="tx1"/>
              </a:solidFill>
              <a:latin typeface="Century Gothic"/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tx1"/>
              </a:solidFill>
              <a:latin typeface="Century Gothic"/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tx1"/>
              </a:solidFill>
              <a:latin typeface="Century Gothic"/>
            </a:endParaRPr>
          </a:p>
          <a:p>
            <a:pPr marL="457200" lvl="1" indent="0">
              <a:buNone/>
            </a:pPr>
            <a:endParaRPr lang="en-US" sz="1400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February 1, 2018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42B4A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072579F-9FF5-4201-872C-73481382824D}" type="slidenum">
              <a:rPr lang="en-US" smtClean="0"/>
              <a:pPr>
                <a:defRPr/>
              </a:pPr>
              <a:t>21</a:t>
            </a:fld>
            <a:endParaRPr lang="en-US" dirty="0">
              <a:latin typeface="Century Gothic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40EAE9-2B9B-4375-AA76-964496CF96B9}"/>
              </a:ext>
            </a:extLst>
          </p:cNvPr>
          <p:cNvSpPr txBox="1"/>
          <p:nvPr/>
        </p:nvSpPr>
        <p:spPr>
          <a:xfrm>
            <a:off x="2895600" y="1250834"/>
            <a:ext cx="372618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42B4A"/>
                </a:solidFill>
                <a:latin typeface="Century Gothic"/>
              </a:rPr>
              <a:t>On the Career Planning tab: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6E1EF6-613D-45BE-8D36-048AE5D848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" t="1977" b="1647"/>
          <a:stretch/>
        </p:blipFill>
        <p:spPr>
          <a:xfrm>
            <a:off x="996696" y="1746503"/>
            <a:ext cx="7148237" cy="4288537"/>
          </a:xfrm>
          <a:prstGeom prst="rect">
            <a:avLst/>
          </a:prstGeom>
          <a:ln>
            <a:solidFill>
              <a:srgbClr val="042B4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00447DB-0FB3-4A28-950E-B1C560382F0F}"/>
              </a:ext>
            </a:extLst>
          </p:cNvPr>
          <p:cNvSpPr/>
          <p:nvPr/>
        </p:nvSpPr>
        <p:spPr>
          <a:xfrm>
            <a:off x="2836333" y="4572000"/>
            <a:ext cx="4402667" cy="990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09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MOSES Mini Clinic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9D24F0-4D17-4E3A-83C7-379E8DF970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5" t="1685" r="1121" b="2075"/>
          <a:stretch/>
        </p:blipFill>
        <p:spPr>
          <a:xfrm>
            <a:off x="1765427" y="1554480"/>
            <a:ext cx="5613146" cy="4279392"/>
          </a:xfrm>
          <a:prstGeom prst="rect">
            <a:avLst/>
          </a:prstGeom>
          <a:ln>
            <a:solidFill>
              <a:srgbClr val="042B4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4680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MOSES Mini Clinic</a:t>
            </a:r>
            <a:endParaRPr lang="en-US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1C5003-3967-4BFC-94A6-725AE5337EEE}"/>
              </a:ext>
            </a:extLst>
          </p:cNvPr>
          <p:cNvSpPr txBox="1"/>
          <p:nvPr/>
        </p:nvSpPr>
        <p:spPr>
          <a:xfrm>
            <a:off x="7035083" y="2650066"/>
            <a:ext cx="1787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42B4A"/>
                </a:solidFill>
              </a:rPr>
              <a:t>Select Appropriate Goal Status</a:t>
            </a:r>
          </a:p>
          <a:p>
            <a:pPr algn="ctr"/>
            <a:r>
              <a:rPr lang="en-US" sz="2400" b="1" dirty="0">
                <a:solidFill>
                  <a:srgbClr val="042B4A"/>
                </a:solidFill>
              </a:rPr>
              <a:t>For </a:t>
            </a:r>
          </a:p>
          <a:p>
            <a:pPr algn="ctr"/>
            <a:r>
              <a:rPr lang="en-US" sz="2400" b="1" dirty="0">
                <a:solidFill>
                  <a:srgbClr val="042B4A"/>
                </a:solidFill>
              </a:rPr>
              <a:t>Customer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823533-2CAC-4F84-800F-C48D9DF4B3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5" t="1716" r="1072"/>
          <a:stretch/>
        </p:blipFill>
        <p:spPr>
          <a:xfrm>
            <a:off x="585216" y="1426464"/>
            <a:ext cx="6080760" cy="4655248"/>
          </a:xfrm>
          <a:prstGeom prst="rect">
            <a:avLst/>
          </a:prstGeom>
          <a:ln>
            <a:solidFill>
              <a:srgbClr val="042B4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501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MOSES Mini Clinic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6E0C57-6DA0-46B0-8BD2-FB16D60817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8" t="1660"/>
          <a:stretch/>
        </p:blipFill>
        <p:spPr>
          <a:xfrm>
            <a:off x="1709928" y="1371600"/>
            <a:ext cx="6188937" cy="4705350"/>
          </a:xfrm>
          <a:prstGeom prst="rect">
            <a:avLst/>
          </a:prstGeom>
          <a:ln>
            <a:solidFill>
              <a:srgbClr val="042B4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2751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MOSES Mini Clinic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D8CD00-698C-4288-9A49-6C1EAF32DB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4" t="1503" r="1417" b="1386"/>
          <a:stretch/>
        </p:blipFill>
        <p:spPr>
          <a:xfrm>
            <a:off x="814812" y="1376127"/>
            <a:ext cx="6111090" cy="4644428"/>
          </a:xfrm>
          <a:prstGeom prst="rect">
            <a:avLst/>
          </a:prstGeom>
          <a:ln w="9525">
            <a:solidFill>
              <a:srgbClr val="042B4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5DBC55-86FA-42C1-BB32-4838D2033536}"/>
              </a:ext>
            </a:extLst>
          </p:cNvPr>
          <p:cNvSpPr txBox="1"/>
          <p:nvPr/>
        </p:nvSpPr>
        <p:spPr>
          <a:xfrm>
            <a:off x="7128220" y="2819400"/>
            <a:ext cx="1787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42B4A"/>
                </a:solidFill>
              </a:rPr>
              <a:t>Add </a:t>
            </a:r>
          </a:p>
          <a:p>
            <a:pPr algn="ctr"/>
            <a:r>
              <a:rPr lang="en-US" sz="2400" b="1" dirty="0">
                <a:solidFill>
                  <a:srgbClr val="042B4A"/>
                </a:solidFill>
              </a:rPr>
              <a:t>A </a:t>
            </a:r>
          </a:p>
          <a:p>
            <a:pPr algn="ctr"/>
            <a:r>
              <a:rPr lang="en-US" sz="2400" b="1" dirty="0">
                <a:solidFill>
                  <a:srgbClr val="042B4A"/>
                </a:solidFill>
              </a:rPr>
              <a:t>Note</a:t>
            </a:r>
          </a:p>
          <a:p>
            <a:pPr algn="ctr"/>
            <a:r>
              <a:rPr lang="en-US" sz="2400" b="1" dirty="0">
                <a:solidFill>
                  <a:srgbClr val="042B4A"/>
                </a:solidFill>
              </a:rPr>
              <a:t>Reminder  </a:t>
            </a:r>
          </a:p>
        </p:txBody>
      </p:sp>
    </p:spTree>
    <p:extLst>
      <p:ext uri="{BB962C8B-B14F-4D97-AF65-F5344CB8AC3E}">
        <p14:creationId xmlns:p14="http://schemas.microsoft.com/office/powerpoint/2010/main" val="2303645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MOSES Mini Clinic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878E09-08CB-4A23-B905-859C9537DD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7" t="1522" r="1117" b="1507"/>
          <a:stretch/>
        </p:blipFill>
        <p:spPr>
          <a:xfrm>
            <a:off x="1097280" y="1408176"/>
            <a:ext cx="6986016" cy="4507992"/>
          </a:xfrm>
          <a:prstGeom prst="rect">
            <a:avLst/>
          </a:prstGeom>
          <a:ln>
            <a:solidFill>
              <a:srgbClr val="042B4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161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MOSES Mini Clinic</a:t>
            </a:r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0CCCFB-3978-448C-94C1-D895B408A4E1}"/>
              </a:ext>
            </a:extLst>
          </p:cNvPr>
          <p:cNvSpPr txBox="1"/>
          <p:nvPr/>
        </p:nvSpPr>
        <p:spPr>
          <a:xfrm>
            <a:off x="1144379" y="4792133"/>
            <a:ext cx="7237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42B4A"/>
                </a:solidFill>
              </a:rPr>
              <a:t>DATA ENTRY DATE SHOULD </a:t>
            </a:r>
            <a:r>
              <a:rPr lang="en-US" sz="2400" b="1" u="sng" dirty="0">
                <a:solidFill>
                  <a:srgbClr val="042B4A"/>
                </a:solidFill>
              </a:rPr>
              <a:t>NOT</a:t>
            </a:r>
            <a:r>
              <a:rPr lang="en-US" sz="2400" b="1" dirty="0">
                <a:solidFill>
                  <a:srgbClr val="042B4A"/>
                </a:solidFill>
              </a:rPr>
              <a:t> EXCEED JUNE 30,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8690DB-E045-4A80-B633-CA5A3CE8C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100" y="2937933"/>
            <a:ext cx="6394070" cy="855134"/>
          </a:xfrm>
          <a:prstGeom prst="rect">
            <a:avLst/>
          </a:prstGeom>
          <a:ln>
            <a:solidFill>
              <a:srgbClr val="042B4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9179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682C9-C263-433E-A9F0-2DCBD04F9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55174"/>
            <a:ext cx="8238292" cy="421192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/>
                <a:cs typeface="Calibri"/>
              </a:rPr>
              <a:t>DON’T FORGET:</a:t>
            </a:r>
          </a:p>
          <a:p>
            <a:pPr lvl="1" indent="-287020"/>
            <a:r>
              <a:rPr lang="en-US" sz="2800" dirty="0">
                <a:solidFill>
                  <a:schemeClr val="accent5"/>
                </a:solidFill>
                <a:latin typeface="Calibri"/>
                <a:cs typeface="Calibri"/>
              </a:rPr>
              <a:t>When entering a </a:t>
            </a:r>
            <a:r>
              <a:rPr lang="en-US" sz="2800" b="1" i="1" dirty="0">
                <a:solidFill>
                  <a:schemeClr val="accent5"/>
                </a:solidFill>
                <a:latin typeface="Calibri"/>
                <a:cs typeface="Calibri"/>
              </a:rPr>
              <a:t>Secondary Diploma/Equivalency </a:t>
            </a:r>
            <a:r>
              <a:rPr lang="en-US" sz="2800" dirty="0">
                <a:solidFill>
                  <a:schemeClr val="accent5"/>
                </a:solidFill>
                <a:latin typeface="Calibri"/>
                <a:cs typeface="Calibri"/>
              </a:rPr>
              <a:t>MSG, you must add the High School diploma/equivalency attainment service on the General tab of MOSES!!!!</a:t>
            </a:r>
            <a:endParaRPr lang="en-US" sz="2800">
              <a:solidFill>
                <a:schemeClr val="accent5"/>
              </a:solidFill>
              <a:latin typeface="Calibri"/>
              <a:cs typeface="Calibri"/>
            </a:endParaRPr>
          </a:p>
          <a:p>
            <a:pPr lvl="1" indent="-287020"/>
            <a:endParaRPr lang="en-US" sz="2800" b="1" dirty="0">
              <a:solidFill>
                <a:srgbClr val="0000FF"/>
              </a:solidFill>
              <a:latin typeface="Calibri"/>
              <a:cs typeface="Calibri"/>
            </a:endParaRPr>
          </a:p>
          <a:p>
            <a:pPr lvl="1" indent="-287020"/>
            <a:r>
              <a:rPr lang="en-US" sz="2800" dirty="0">
                <a:solidFill>
                  <a:schemeClr val="accent5"/>
                </a:solidFill>
                <a:latin typeface="Calibri"/>
                <a:cs typeface="Calibri"/>
              </a:rPr>
              <a:t>When entering an </a:t>
            </a:r>
            <a:r>
              <a:rPr lang="en-US" sz="2800" b="1" i="1" dirty="0">
                <a:solidFill>
                  <a:schemeClr val="accent5"/>
                </a:solidFill>
                <a:latin typeface="Calibri"/>
                <a:cs typeface="Calibri"/>
              </a:rPr>
              <a:t>Educational Achievement</a:t>
            </a:r>
            <a:r>
              <a:rPr lang="en-US" sz="2800" b="1" dirty="0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chemeClr val="accent5"/>
                </a:solidFill>
                <a:latin typeface="Calibri"/>
                <a:cs typeface="Calibri"/>
              </a:rPr>
              <a:t>MSG, you must add the pre and post test scores to the Testing tab of MOSES!!!</a:t>
            </a:r>
            <a:br>
              <a:rPr lang="en-US" dirty="0">
                <a:latin typeface="Calibri"/>
              </a:rPr>
            </a:br>
            <a:endParaRPr lang="en-US" sz="2800">
              <a:solidFill>
                <a:schemeClr val="accent5"/>
              </a:solidFill>
              <a:latin typeface="Calibri"/>
              <a:cs typeface="Calibri"/>
            </a:endParaRPr>
          </a:p>
          <a:p>
            <a:pPr lvl="1" indent="-287020"/>
            <a:r>
              <a:rPr lang="en-US" sz="2800" dirty="0">
                <a:solidFill>
                  <a:schemeClr val="accent5"/>
                </a:solidFill>
                <a:latin typeface="Calibri"/>
                <a:cs typeface="Calibri"/>
              </a:rPr>
              <a:t>Set an MSG for each customer in training/education!!!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2EFE8-25B4-4AAA-BAF1-3509E18BD9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February 1, 2018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DB6A3D-4AD7-4587-8CD6-7ABAEE0F2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42B4A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072579F-9FF5-4201-872C-73481382824D}" type="slidenum">
              <a:rPr lang="en-US" smtClean="0"/>
              <a:pPr>
                <a:defRPr/>
              </a:pPr>
              <a:t>28</a:t>
            </a:fld>
            <a:endParaRPr lang="en-US" dirty="0">
              <a:latin typeface="Century Gothic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6B67C4-1BC5-449B-A326-0E9C715EF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700"/>
            <a:ext cx="7131050" cy="941388"/>
          </a:xfrm>
        </p:spPr>
        <p:txBody>
          <a:bodyPr/>
          <a:lstStyle/>
          <a:p>
            <a:r>
              <a:rPr lang="en-US" altLang="en-US" sz="3600" dirty="0">
                <a:solidFill>
                  <a:schemeClr val="bg1"/>
                </a:solidFill>
                <a:latin typeface="Calibri"/>
              </a:rPr>
              <a:t>WIOA Performance Indicators</a:t>
            </a:r>
            <a:br>
              <a:rPr lang="en-US" altLang="en-US" sz="3600" dirty="0">
                <a:latin typeface="Calibri"/>
              </a:rPr>
            </a:br>
            <a:r>
              <a:rPr lang="en-US" altLang="en-US" sz="3600" dirty="0">
                <a:solidFill>
                  <a:schemeClr val="bg1"/>
                </a:solidFill>
                <a:latin typeface="Calibri"/>
              </a:rPr>
              <a:t>Measurable Skill Gains</a:t>
            </a:r>
            <a:endParaRPr lang="en-US" sz="360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284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384E-7261-43BE-B208-5D44E3C2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ADC6D-A33B-4A1F-B3DB-78E2F954B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137" y="1356622"/>
            <a:ext cx="8406723" cy="22553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42B4A"/>
                </a:solidFill>
              </a:rPr>
              <a:t>It is highly recommended all areas review Job Seekers MEASURABLE SKILLS GOALS and close out any goal that may have been entered in PY24.  </a:t>
            </a:r>
            <a:endParaRPr lang="en-US" dirty="0">
              <a:solidFill>
                <a:srgbClr val="042B4A"/>
              </a:solidFill>
              <a:cs typeface="Calibri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42B4A"/>
                </a:solidFill>
              </a:rPr>
              <a:t>Those customers enrolled in a Training program for PY24 are included in this performance measurement. </a:t>
            </a:r>
            <a:endParaRPr lang="en-US" dirty="0">
              <a:solidFill>
                <a:srgbClr val="042B4A"/>
              </a:solidFill>
              <a:cs typeface="Calibri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42B4A"/>
                </a:solidFill>
              </a:rPr>
              <a:t>  PLEASE update the customers GOAL STATUS in their Career Plan.   </a:t>
            </a:r>
            <a:endParaRPr lang="en-US" dirty="0">
              <a:solidFill>
                <a:srgbClr val="042B4A"/>
              </a:solidFill>
              <a:cs typeface="Calibri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42B4A"/>
                </a:solidFill>
              </a:rPr>
              <a:t>REMINDER PY24 ends </a:t>
            </a:r>
            <a:r>
              <a:rPr lang="en-US" i="1" dirty="0">
                <a:solidFill>
                  <a:srgbClr val="042B4A"/>
                </a:solidFill>
              </a:rPr>
              <a:t>JUNE 30, 2024</a:t>
            </a:r>
            <a:r>
              <a:rPr lang="en-US" dirty="0">
                <a:solidFill>
                  <a:srgbClr val="042B4A"/>
                </a:solidFill>
              </a:rPr>
              <a:t>. </a:t>
            </a:r>
            <a:endParaRPr lang="en-US" dirty="0">
              <a:solidFill>
                <a:srgbClr val="042B4A"/>
              </a:solidFill>
              <a:cs typeface="Calibri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42B4A"/>
                </a:solidFill>
              </a:rPr>
              <a:t>Measurable Skill needs to reflect an accurate Status for this year. </a:t>
            </a:r>
            <a:endParaRPr lang="en-US" dirty="0">
              <a:solidFill>
                <a:srgbClr val="042B4A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1610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369571"/>
            <a:ext cx="8686801" cy="1445276"/>
          </a:xfrm>
        </p:spPr>
        <p:txBody>
          <a:bodyPr/>
          <a:lstStyle/>
          <a:p>
            <a:pPr algn="ctr"/>
            <a:br>
              <a:rPr lang="en-US" dirty="0">
                <a:latin typeface="Gotham Rounded Medium" pitchFamily="50" charset="0"/>
              </a:rPr>
            </a:br>
            <a:br>
              <a:rPr lang="en-US" dirty="0">
                <a:latin typeface="Gotham Rounded Medium" pitchFamily="50" charset="0"/>
              </a:rPr>
            </a:b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MOSES Mini Clinic</a:t>
            </a: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Measurable Skills Gain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Create / New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94" y="5019792"/>
            <a:ext cx="4541178" cy="135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67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384E-7261-43BE-B208-5D44E3C2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ADC6D-A33B-4A1F-B3DB-78E2F954B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86312"/>
            <a:ext cx="8229600" cy="255513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42B4A"/>
                </a:solidFill>
              </a:rPr>
              <a:t>Beginning in the new fiscal year (</a:t>
            </a:r>
            <a:r>
              <a:rPr lang="en-US" i="1" dirty="0">
                <a:solidFill>
                  <a:srgbClr val="042B4A"/>
                </a:solidFill>
              </a:rPr>
              <a:t>July 1, 2024</a:t>
            </a:r>
            <a:r>
              <a:rPr lang="en-US" dirty="0">
                <a:solidFill>
                  <a:srgbClr val="042B4A"/>
                </a:solidFill>
              </a:rPr>
              <a:t>) please ENTER a new and updated MESURABLE SKILLS GOAL for PY25, the Job Seeker Career Plan should reflect a new Measurable Skill Gain Goal for PY25.  </a:t>
            </a:r>
            <a:br>
              <a:rPr lang="en-US" dirty="0">
                <a:solidFill>
                  <a:srgbClr val="042B4A"/>
                </a:solidFill>
              </a:rPr>
            </a:br>
            <a:endParaRPr lang="en-US" dirty="0">
              <a:solidFill>
                <a:srgbClr val="042B4A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42B4A"/>
                </a:solidFill>
                <a:cs typeface="Calibri"/>
              </a:rPr>
              <a:t>Any old Measurable Skills Goals from the prior PY should be resolved / closed with the appropriate status.</a:t>
            </a:r>
          </a:p>
          <a:p>
            <a:pPr marL="0" indent="0" algn="ctr">
              <a:buNone/>
            </a:pPr>
            <a:endParaRPr lang="en-US" dirty="0">
              <a:solidFill>
                <a:srgbClr val="042B4A"/>
              </a:solidFill>
              <a:cs typeface="Calibri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42B4A"/>
                </a:solidFill>
              </a:rPr>
              <a:t>A skill gain may count if attained after exit if still within the program year.</a:t>
            </a:r>
            <a:endParaRPr lang="en-US" dirty="0">
              <a:solidFill>
                <a:srgbClr val="042B4A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61960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384E-7261-43BE-B208-5D44E3C2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ADC6D-A33B-4A1F-B3DB-78E2F954B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3200"/>
            <a:ext cx="8229600" cy="265782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42B4A"/>
                </a:solidFill>
              </a:rPr>
              <a:t>Late data entry will impact federal performance, mainly the Measurable Skill Gain metric. </a:t>
            </a:r>
            <a:endParaRPr lang="en-US" dirty="0">
              <a:solidFill>
                <a:srgbClr val="042B4A"/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B1E7CD-CB08-4CC4-829B-176A961D47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7" t="1862" r="1858" b="1847"/>
          <a:stretch/>
        </p:blipFill>
        <p:spPr>
          <a:xfrm>
            <a:off x="1939203" y="2350008"/>
            <a:ext cx="4892040" cy="3694176"/>
          </a:xfrm>
          <a:prstGeom prst="rect">
            <a:avLst/>
          </a:prstGeom>
          <a:ln>
            <a:solidFill>
              <a:srgbClr val="042B4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4187BD2-7BD5-4588-A9D0-648BDAD4E465}"/>
                  </a:ext>
                </a:extLst>
              </p14:cNvPr>
              <p14:cNvContentPartPr/>
              <p14:nvPr/>
            </p14:nvContentPartPr>
            <p14:xfrm>
              <a:off x="3259165" y="4545987"/>
              <a:ext cx="866160" cy="162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4187BD2-7BD5-4588-A9D0-648BDAD4E4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05165" y="4437987"/>
                <a:ext cx="973800" cy="37764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53B6DA8-AB32-438A-9FF9-B56FD922FC5C}"/>
              </a:ext>
            </a:extLst>
          </p:cNvPr>
          <p:cNvSpPr txBox="1"/>
          <p:nvPr/>
        </p:nvSpPr>
        <p:spPr>
          <a:xfrm>
            <a:off x="7128220" y="2319866"/>
            <a:ext cx="1787184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i="1" dirty="0">
                <a:solidFill>
                  <a:srgbClr val="042B4A"/>
                </a:solidFill>
              </a:rPr>
              <a:t>Reminder this MSG will not be a positive outcome if it is entered after the prior PY dates.  </a:t>
            </a:r>
          </a:p>
        </p:txBody>
      </p:sp>
    </p:spTree>
    <p:extLst>
      <p:ext uri="{BB962C8B-B14F-4D97-AF65-F5344CB8AC3E}">
        <p14:creationId xmlns:p14="http://schemas.microsoft.com/office/powerpoint/2010/main" val="3839318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384E-7261-43BE-B208-5D44E3C2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ADC6D-A33B-4A1F-B3DB-78E2F954B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5699"/>
            <a:ext cx="8229600" cy="22553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42B4A"/>
                </a:solidFill>
              </a:rPr>
              <a:t>The final federal report (PIRL) for a PY will be run over the second weekend of July (</a:t>
            </a:r>
            <a:r>
              <a:rPr lang="en-US" i="1" dirty="0">
                <a:solidFill>
                  <a:srgbClr val="042B4A"/>
                </a:solidFill>
              </a:rPr>
              <a:t>usually</a:t>
            </a:r>
            <a:r>
              <a:rPr lang="en-US" dirty="0">
                <a:solidFill>
                  <a:srgbClr val="042B4A"/>
                </a:solidFill>
              </a:rPr>
              <a:t>).  </a:t>
            </a:r>
            <a:br>
              <a:rPr lang="en-US" dirty="0">
                <a:solidFill>
                  <a:srgbClr val="042B4A"/>
                </a:solidFill>
                <a:highlight>
                  <a:srgbClr val="FFFF00"/>
                </a:highlight>
              </a:rPr>
            </a:br>
            <a:endParaRPr lang="en-US" dirty="0">
              <a:solidFill>
                <a:srgbClr val="042B4A"/>
              </a:solidFill>
              <a:highlight>
                <a:srgbClr val="FFFF00"/>
              </a:highlight>
              <a:cs typeface="Calibri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42B4A"/>
                </a:solidFill>
              </a:rPr>
              <a:t>It is strongly recommended that career center staff conclude data entry for the PY, as best they can, prior to that weekend and back date the completion to June. </a:t>
            </a:r>
            <a:br>
              <a:rPr lang="en-US" dirty="0">
                <a:solidFill>
                  <a:srgbClr val="042B4A"/>
                </a:solidFill>
              </a:rPr>
            </a:br>
            <a:endParaRPr lang="en-US" dirty="0">
              <a:solidFill>
                <a:srgbClr val="042B4A"/>
              </a:solidFill>
              <a:cs typeface="Calibri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42B4A"/>
                </a:solidFill>
              </a:rPr>
              <a:t>Late data entry will impact federal performance, mainly the Measurable Skill Gain metric. </a:t>
            </a:r>
            <a:endParaRPr lang="en-US" dirty="0">
              <a:solidFill>
                <a:srgbClr val="042B4A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50966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>
            <a:extLst>
              <a:ext uri="{FF2B5EF4-FFF2-40B4-BE49-F238E27FC236}">
                <a16:creationId xmlns:a16="http://schemas.microsoft.com/office/drawing/2014/main" id="{6A7B844A-CD94-CD4A-2F15-D7EED9023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9" y="1027080"/>
            <a:ext cx="9050585" cy="51985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703FC1-89CD-3309-BF51-E7935253EB54}"/>
              </a:ext>
            </a:extLst>
          </p:cNvPr>
          <p:cNvSpPr txBox="1"/>
          <p:nvPr/>
        </p:nvSpPr>
        <p:spPr>
          <a:xfrm>
            <a:off x="274320" y="182879"/>
            <a:ext cx="832104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National Numbers of Records that had a Credential but NO Measurable Skills Goal</a:t>
            </a:r>
            <a:r>
              <a:rPr lang="en-US" dirty="0">
                <a:solidFill>
                  <a:schemeClr val="bg1"/>
                </a:solidFill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AF017CC-56D5-5EA7-4963-64A033F2FDBC}"/>
                  </a:ext>
                </a:extLst>
              </p14:cNvPr>
              <p14:cNvContentPartPr/>
              <p14:nvPr/>
            </p14:nvContentPartPr>
            <p14:xfrm>
              <a:off x="34951" y="1436143"/>
              <a:ext cx="1705742" cy="70394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AF017CC-56D5-5EA7-4963-64A033F2FD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043" y="1364677"/>
                <a:ext cx="1777369" cy="21296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3137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lose-up of raised hands at office training with speaker out of focus in background">
            <a:extLst>
              <a:ext uri="{FF2B5EF4-FFF2-40B4-BE49-F238E27FC236}">
                <a16:creationId xmlns:a16="http://schemas.microsoft.com/office/drawing/2014/main" id="{7AD507EC-B326-0CE1-BFD5-B2326EDD95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572"/>
          <a:stretch/>
        </p:blipFill>
        <p:spPr>
          <a:xfrm>
            <a:off x="15" y="857251"/>
            <a:ext cx="9143985" cy="51434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CB2050-87B1-9DDE-104B-396BD5F055CB}"/>
              </a:ext>
            </a:extLst>
          </p:cNvPr>
          <p:cNvSpPr txBox="1"/>
          <p:nvPr/>
        </p:nvSpPr>
        <p:spPr>
          <a:xfrm>
            <a:off x="1143000" y="1699021"/>
            <a:ext cx="6858000" cy="2175389"/>
          </a:xfrm>
          <a:prstGeom prst="rect">
            <a:avLst/>
          </a:prstGeom>
        </p:spPr>
        <p:txBody>
          <a:bodyPr rot="0" spcFirstLastPara="0" vertOverflow="overflow" horzOverflow="overflow" vert="horz" lIns="68580" tIns="34290" rIns="68580" bIns="3429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4500" b="1" dirty="0">
                <a:solidFill>
                  <a:srgbClr val="009876"/>
                </a:solidFill>
                <a:latin typeface="+mj-lt"/>
                <a:ea typeface="+mj-ea"/>
                <a:cs typeface="+mj-cs"/>
              </a:rPr>
              <a:t>Questions and Answers</a:t>
            </a:r>
            <a:endParaRPr lang="en-US" sz="4500">
              <a:solidFill>
                <a:srgbClr val="009876"/>
              </a:solidFill>
              <a:latin typeface="+mj-lt"/>
              <a:ea typeface="+mj-ea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20416C-5C37-BDED-4E36-7618D66DC89B}"/>
              </a:ext>
            </a:extLst>
          </p:cNvPr>
          <p:cNvSpPr txBox="1"/>
          <p:nvPr/>
        </p:nvSpPr>
        <p:spPr>
          <a:xfrm rot="-180000">
            <a:off x="616105" y="1159727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>
                <a:solidFill>
                  <a:srgbClr val="003B5D"/>
                </a:solidFill>
                <a:cs typeface="Calibri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48AD46-C63B-EC79-6A23-AF4E2BFFCBBD}"/>
              </a:ext>
            </a:extLst>
          </p:cNvPr>
          <p:cNvSpPr txBox="1"/>
          <p:nvPr/>
        </p:nvSpPr>
        <p:spPr>
          <a:xfrm rot="-1320000">
            <a:off x="7369562" y="3083312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>
                <a:solidFill>
                  <a:srgbClr val="FDB525"/>
                </a:solidFill>
                <a:cs typeface="Calibri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A64CBC-13E7-7211-D04F-8DE436400639}"/>
              </a:ext>
            </a:extLst>
          </p:cNvPr>
          <p:cNvSpPr txBox="1"/>
          <p:nvPr/>
        </p:nvSpPr>
        <p:spPr>
          <a:xfrm>
            <a:off x="2602415" y="1780013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>
                <a:solidFill>
                  <a:srgbClr val="FDB525"/>
                </a:solidFill>
                <a:cs typeface="Calibri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F850B6-44B7-75B7-7D91-409F76C343D1}"/>
              </a:ext>
            </a:extLst>
          </p:cNvPr>
          <p:cNvSpPr txBox="1"/>
          <p:nvPr/>
        </p:nvSpPr>
        <p:spPr>
          <a:xfrm rot="1800000">
            <a:off x="2567567" y="4393581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>
                <a:solidFill>
                  <a:srgbClr val="FDB525"/>
                </a:solidFill>
                <a:cs typeface="Calibri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46BA7D-CBA5-FE6F-20C1-BE2C51BD8FB1}"/>
              </a:ext>
            </a:extLst>
          </p:cNvPr>
          <p:cNvSpPr txBox="1"/>
          <p:nvPr/>
        </p:nvSpPr>
        <p:spPr>
          <a:xfrm rot="600000">
            <a:off x="5188104" y="2065765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>
                <a:solidFill>
                  <a:srgbClr val="003B5D"/>
                </a:solidFill>
                <a:cs typeface="Calibri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6ED0EB-4599-7176-946A-E399A5378A97}"/>
              </a:ext>
            </a:extLst>
          </p:cNvPr>
          <p:cNvSpPr txBox="1"/>
          <p:nvPr/>
        </p:nvSpPr>
        <p:spPr>
          <a:xfrm rot="-1500000">
            <a:off x="1396690" y="3919654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>
                <a:solidFill>
                  <a:srgbClr val="009876"/>
                </a:solidFill>
                <a:cs typeface="Calibri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BE8228-062C-096F-ADAB-67042809A46B}"/>
              </a:ext>
            </a:extLst>
          </p:cNvPr>
          <p:cNvSpPr txBox="1"/>
          <p:nvPr/>
        </p:nvSpPr>
        <p:spPr>
          <a:xfrm rot="1200000">
            <a:off x="5822330" y="3954501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>
                <a:solidFill>
                  <a:srgbClr val="FDB525"/>
                </a:solidFill>
                <a:cs typeface="Calibri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036758-5B07-3149-C0CC-3F6BF93EAB77}"/>
              </a:ext>
            </a:extLst>
          </p:cNvPr>
          <p:cNvSpPr txBox="1"/>
          <p:nvPr/>
        </p:nvSpPr>
        <p:spPr>
          <a:xfrm rot="-1020000">
            <a:off x="6839878" y="1055184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>
                <a:solidFill>
                  <a:srgbClr val="003B5D"/>
                </a:solidFill>
                <a:cs typeface="Calibri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A621EC-D2D1-5ABD-1905-B29AAEEDA992}"/>
              </a:ext>
            </a:extLst>
          </p:cNvPr>
          <p:cNvSpPr txBox="1"/>
          <p:nvPr/>
        </p:nvSpPr>
        <p:spPr>
          <a:xfrm>
            <a:off x="4574787" y="4323885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>
                <a:solidFill>
                  <a:srgbClr val="003B5D"/>
                </a:solidFill>
                <a:cs typeface="Calibri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F4EAA3-DCCB-8FAA-5025-13A2406D1BFE}"/>
              </a:ext>
            </a:extLst>
          </p:cNvPr>
          <p:cNvSpPr txBox="1"/>
          <p:nvPr/>
        </p:nvSpPr>
        <p:spPr>
          <a:xfrm rot="1800000">
            <a:off x="4045105" y="1417600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>
                <a:solidFill>
                  <a:srgbClr val="009876"/>
                </a:solidFill>
                <a:cs typeface="Calibri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044269-C468-A654-FE3E-490544206956}"/>
              </a:ext>
            </a:extLst>
          </p:cNvPr>
          <p:cNvSpPr txBox="1"/>
          <p:nvPr/>
        </p:nvSpPr>
        <p:spPr>
          <a:xfrm rot="-780000">
            <a:off x="6526251" y="1738196"/>
            <a:ext cx="1053791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>
                <a:solidFill>
                  <a:srgbClr val="FDB525"/>
                </a:solidFill>
                <a:cs typeface="Calibri"/>
              </a:rPr>
              <a:t>?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CF7EE92-600D-48D0-94B7-C94BA543AB6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FFFFFF"/>
                </a:solidFill>
                <a:latin typeface="+mj-lt"/>
                <a:ea typeface="+mj-ea"/>
                <a:cs typeface="Calibri"/>
              </a:defRPr>
            </a:lvl1pPr>
          </a:lstStyle>
          <a:p>
            <a:r>
              <a:rPr lang="en-US" altLang="en-US"/>
              <a:t>Questions?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261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384E-7261-43BE-B208-5D44E3C2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Mini Clinic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ADC6D-A33B-4A1F-B3DB-78E2F954B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0267"/>
            <a:ext cx="8229600" cy="18495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600" dirty="0">
                <a:solidFill>
                  <a:srgbClr val="042B4A"/>
                </a:solidFill>
              </a:rPr>
              <a:t>A Measurable skill gains goal must be recorded (created) at least once per program year, per enrollment with an education or training program.  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042B4A"/>
                </a:solidFill>
              </a:rPr>
              <a:t>If the training/education spans multiple program years, there must be at least one measurable skill gain goal entered in </a:t>
            </a:r>
            <a:r>
              <a:rPr lang="en-US" sz="2600" i="1" dirty="0">
                <a:solidFill>
                  <a:srgbClr val="042B4A"/>
                </a:solidFill>
              </a:rPr>
              <a:t>each</a:t>
            </a:r>
            <a:r>
              <a:rPr lang="en-US" sz="2600" dirty="0">
                <a:solidFill>
                  <a:srgbClr val="042B4A"/>
                </a:solidFill>
              </a:rPr>
              <a:t> program year.  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042B4A"/>
                </a:solidFill>
              </a:rPr>
              <a:t>A program year runs from July 1st to June 30th.  </a:t>
            </a:r>
          </a:p>
          <a:p>
            <a:pPr marL="0" indent="0" algn="ctr">
              <a:buNone/>
            </a:pPr>
            <a:endParaRPr lang="en-US" sz="1200" dirty="0">
              <a:solidFill>
                <a:srgbClr val="042B4A"/>
              </a:solidFill>
            </a:endParaRPr>
          </a:p>
          <a:p>
            <a:pPr marL="0" indent="0" algn="ctr">
              <a:buNone/>
            </a:pPr>
            <a:r>
              <a:rPr lang="en-US" sz="2600" dirty="0">
                <a:solidFill>
                  <a:srgbClr val="042B4A"/>
                </a:solidFill>
              </a:rPr>
              <a:t>A measurable skills gain goal is per fiscal year. </a:t>
            </a:r>
          </a:p>
        </p:txBody>
      </p:sp>
    </p:spTree>
    <p:extLst>
      <p:ext uri="{BB962C8B-B14F-4D97-AF65-F5344CB8AC3E}">
        <p14:creationId xmlns:p14="http://schemas.microsoft.com/office/powerpoint/2010/main" val="2181206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A5688-668F-48A9-AC80-33F859D88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9033"/>
            <a:ext cx="8229600" cy="47431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3B5D"/>
                </a:solidFill>
                <a:latin typeface="Calibri"/>
                <a:cs typeface="Calibri"/>
              </a:rPr>
              <a:t>Who is in the Measurable Skill Gains measure?</a:t>
            </a:r>
            <a:endParaRPr lang="en-US">
              <a:latin typeface="Calibri"/>
              <a:cs typeface="Calibri"/>
            </a:endParaRPr>
          </a:p>
          <a:p>
            <a:pPr lvl="1" indent="-287020">
              <a:buFont typeface="Wingdings" panose="05000000000000000000" pitchFamily="2" charset="2"/>
              <a:buChar char="ü"/>
            </a:pPr>
            <a:endParaRPr lang="en-US" dirty="0">
              <a:solidFill>
                <a:srgbClr val="003B5D"/>
              </a:solidFill>
              <a:latin typeface="Calibri"/>
              <a:cs typeface="Calibri"/>
            </a:endParaRPr>
          </a:p>
          <a:p>
            <a:pPr lvl="1" indent="-28702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3B5D"/>
                </a:solidFill>
                <a:latin typeface="Calibri"/>
                <a:cs typeface="Calibri"/>
              </a:rPr>
              <a:t>All WIOA participants in school are included!</a:t>
            </a:r>
            <a:endParaRPr lang="en-US">
              <a:solidFill>
                <a:srgbClr val="003B5D"/>
              </a:solidFill>
              <a:latin typeface="Calibri"/>
              <a:cs typeface="Calibri"/>
            </a:endParaRPr>
          </a:p>
          <a:p>
            <a:pPr lvl="1" indent="-287020">
              <a:buFont typeface="Wingdings" panose="05000000000000000000" pitchFamily="2" charset="2"/>
              <a:buChar char="ü"/>
            </a:pPr>
            <a:endParaRPr lang="en-US" dirty="0">
              <a:solidFill>
                <a:srgbClr val="003B5D"/>
              </a:solidFill>
              <a:latin typeface="Calibri"/>
              <a:cs typeface="Calibri"/>
            </a:endParaRPr>
          </a:p>
          <a:p>
            <a:pPr lvl="1" indent="-28702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3B5D"/>
                </a:solidFill>
                <a:latin typeface="Calibri"/>
                <a:cs typeface="Calibri"/>
              </a:rPr>
              <a:t>Adults/Dislocated Workers who are in any occupational skills training, </a:t>
            </a:r>
            <a:r>
              <a:rPr lang="en-US" b="1" i="1" dirty="0">
                <a:solidFill>
                  <a:srgbClr val="003B5D"/>
                </a:solidFill>
                <a:latin typeface="Calibri"/>
                <a:cs typeface="Calibri"/>
              </a:rPr>
              <a:t>including OJT</a:t>
            </a:r>
            <a:r>
              <a:rPr lang="en-US" dirty="0">
                <a:solidFill>
                  <a:srgbClr val="003B5D"/>
                </a:solidFill>
                <a:latin typeface="Calibri"/>
                <a:cs typeface="Calibri"/>
              </a:rPr>
              <a:t>, or in any secondary school programs (ABE/GED) including Trade and NDWG.</a:t>
            </a:r>
            <a:endParaRPr lang="en-US">
              <a:solidFill>
                <a:srgbClr val="003B5D"/>
              </a:solidFill>
              <a:latin typeface="Calibri"/>
              <a:cs typeface="Calibri"/>
            </a:endParaRPr>
          </a:p>
          <a:p>
            <a:pPr lvl="1" indent="-287020">
              <a:buFont typeface="Wingdings" panose="05000000000000000000" pitchFamily="2" charset="2"/>
              <a:buChar char="ü"/>
            </a:pPr>
            <a:endParaRPr lang="en-US" dirty="0">
              <a:solidFill>
                <a:srgbClr val="003B5D"/>
              </a:solidFill>
              <a:latin typeface="Calibri"/>
              <a:cs typeface="Calibri"/>
            </a:endParaRPr>
          </a:p>
          <a:p>
            <a:pPr lvl="1" indent="-28702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3B5D"/>
                </a:solidFill>
                <a:latin typeface="Calibri"/>
                <a:cs typeface="Calibri"/>
              </a:rPr>
              <a:t>Out of School Youth who are in any occupational skills training, </a:t>
            </a:r>
            <a:r>
              <a:rPr lang="en-US" b="1" i="1" dirty="0">
                <a:solidFill>
                  <a:srgbClr val="003B5D"/>
                </a:solidFill>
                <a:latin typeface="Calibri"/>
                <a:cs typeface="Calibri"/>
              </a:rPr>
              <a:t>not including OJT, </a:t>
            </a:r>
            <a:r>
              <a:rPr lang="en-US" dirty="0">
                <a:solidFill>
                  <a:srgbClr val="003B5D"/>
                </a:solidFill>
                <a:latin typeface="Calibri"/>
                <a:cs typeface="Calibri"/>
              </a:rPr>
              <a:t>or in any secondary education programs (ABE/GED), or YouthBuild or Job Corps.</a:t>
            </a:r>
            <a:endParaRPr lang="en-US">
              <a:solidFill>
                <a:srgbClr val="003B5D"/>
              </a:solidFill>
              <a:latin typeface="Calibri"/>
              <a:cs typeface="Calibri"/>
            </a:endParaRPr>
          </a:p>
          <a:p>
            <a:pPr marL="1090295" lvl="2"/>
            <a:endParaRPr lang="en-US" dirty="0">
              <a:latin typeface="Century Gothic"/>
              <a:cs typeface="Calibri"/>
            </a:endParaRPr>
          </a:p>
          <a:p>
            <a:endParaRPr lang="en-US" dirty="0">
              <a:latin typeface="Century Gothic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07682-41FE-4E7D-B01D-F7EC41D4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February 1, 2018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1A9F6-9AEF-4F15-80F3-5CBBCD46B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42B4A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072579F-9FF5-4201-872C-73481382824D}" type="slidenum">
              <a:rPr lang="en-US" smtClean="0"/>
              <a:pPr>
                <a:defRPr/>
              </a:pPr>
              <a:t>5</a:t>
            </a:fld>
            <a:endParaRPr lang="en-US" dirty="0">
              <a:latin typeface="Century Gothic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A0B3796-97C1-4A87-A559-56270E5F3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700"/>
            <a:ext cx="7131050" cy="941388"/>
          </a:xfrm>
        </p:spPr>
        <p:txBody>
          <a:bodyPr/>
          <a:lstStyle/>
          <a:p>
            <a:r>
              <a:rPr lang="en-US" altLang="en-US" sz="3600" dirty="0">
                <a:solidFill>
                  <a:schemeClr val="bg1"/>
                </a:solidFill>
                <a:latin typeface="Calibri"/>
              </a:rPr>
              <a:t>WIOA Performance Indicators</a:t>
            </a:r>
            <a:endParaRPr lang="en-US" sz="360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0326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3B3E0-721E-44C8-A37E-7F0FB1476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2875"/>
            <a:ext cx="8219555" cy="511932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42B4A"/>
                </a:solidFill>
                <a:latin typeface="Calibri"/>
                <a:cs typeface="Calibri"/>
              </a:rPr>
              <a:t>There are five (5) types of gains;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rgbClr val="003B5D"/>
                </a:solidFill>
                <a:latin typeface="Calibri"/>
                <a:cs typeface="Calibri"/>
              </a:rPr>
              <a:t>Educational Functioning Level Gain:</a:t>
            </a:r>
          </a:p>
          <a:p>
            <a:pPr lvl="1" indent="-28575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3B5D"/>
                </a:solidFill>
                <a:latin typeface="Calibri"/>
                <a:cs typeface="Calibri"/>
              </a:rPr>
              <a:t>Compare pre-test and post-test to see gain in educational functioning level based on standard National Reporting System (NRS) tests like TABE, CASAS, MAPT.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rgbClr val="003B5D"/>
                </a:solidFill>
                <a:latin typeface="Calibri"/>
                <a:cs typeface="Calibri"/>
              </a:rPr>
              <a:t>Diploma or Recognized Equivalent:</a:t>
            </a:r>
          </a:p>
          <a:p>
            <a:pPr lvl="1" indent="-28702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3B5D"/>
                </a:solidFill>
                <a:latin typeface="Calibri"/>
                <a:cs typeface="Calibri"/>
              </a:rPr>
              <a:t>HS diploma or state recognized equivalent (GED/</a:t>
            </a:r>
            <a:r>
              <a:rPr lang="en-US" sz="2200" err="1">
                <a:solidFill>
                  <a:srgbClr val="003B5D"/>
                </a:solidFill>
                <a:latin typeface="Calibri"/>
                <a:cs typeface="Calibri"/>
              </a:rPr>
              <a:t>HiSET</a:t>
            </a:r>
            <a:r>
              <a:rPr lang="en-US" sz="2200" dirty="0">
                <a:solidFill>
                  <a:srgbClr val="003B5D"/>
                </a:solidFill>
                <a:latin typeface="Calibri"/>
                <a:cs typeface="Calibri"/>
              </a:rPr>
              <a:t>)</a:t>
            </a:r>
            <a:endParaRPr lang="en-US" sz="2200">
              <a:solidFill>
                <a:srgbClr val="003B5D"/>
              </a:solidFill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rgbClr val="003B5D"/>
                </a:solidFill>
                <a:latin typeface="Calibri"/>
                <a:cs typeface="Calibri"/>
              </a:rPr>
              <a:t>Transcript or Report Card:</a:t>
            </a:r>
          </a:p>
          <a:p>
            <a:pPr lvl="1" indent="-28702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3B5D"/>
                </a:solidFill>
                <a:latin typeface="Calibri"/>
                <a:cs typeface="Calibri"/>
              </a:rPr>
              <a:t>The report card should demonstrate satisfactory achievement in all classes by the participant in secondary education for one semester.</a:t>
            </a:r>
            <a:endParaRPr lang="en-US" sz="2200">
              <a:solidFill>
                <a:srgbClr val="003B5D"/>
              </a:solidFill>
              <a:latin typeface="Calibri"/>
              <a:cs typeface="Calibri"/>
            </a:endParaRPr>
          </a:p>
          <a:p>
            <a:pPr lvl="1" indent="-28702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3B5D"/>
                </a:solidFill>
                <a:latin typeface="Calibri"/>
                <a:cs typeface="Calibri"/>
              </a:rPr>
              <a:t>A Post Secondary transcript  showing achievement with sufficient credit hours; 12+ hours per semester for full time, or 12+ hours over two semesters during a 12-month period for part time students.</a:t>
            </a:r>
            <a:endParaRPr lang="en-US" sz="2200">
              <a:solidFill>
                <a:srgbClr val="003B5D"/>
              </a:solidFill>
              <a:latin typeface="Calibri"/>
              <a:cs typeface="Calibri"/>
            </a:endParaRPr>
          </a:p>
          <a:p>
            <a:pPr lvl="1" indent="-28702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42B4A"/>
                </a:solidFill>
                <a:latin typeface="Calibri"/>
                <a:cs typeface="Calibri"/>
              </a:rPr>
              <a:t>An Associate or Bachelor’s degree.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endParaRPr lang="en-US" sz="2600" dirty="0">
              <a:latin typeface="Century Gothic"/>
            </a:endParaRPr>
          </a:p>
          <a:p>
            <a:pPr lvl="1" indent="-287020">
              <a:buFont typeface="Wingdings" panose="05000000000000000000" pitchFamily="2" charset="2"/>
              <a:buChar char="ü"/>
            </a:pPr>
            <a:endParaRPr lang="en-US" sz="1900" dirty="0">
              <a:latin typeface="Century Gothic"/>
              <a:cs typeface="Calibri"/>
            </a:endParaRPr>
          </a:p>
          <a:p>
            <a:pPr lvl="1" indent="-287020">
              <a:buFont typeface="Wingdings" panose="05000000000000000000" pitchFamily="2" charset="2"/>
              <a:buChar char="ü"/>
            </a:pPr>
            <a:endParaRPr lang="en-US" sz="2000" dirty="0">
              <a:latin typeface="Century Gothic"/>
              <a:cs typeface="Calibri"/>
            </a:endParaRPr>
          </a:p>
          <a:p>
            <a:pPr lvl="1" indent="-287020"/>
            <a:endParaRPr lang="en-US" dirty="0">
              <a:latin typeface="Century Gothic"/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1E32A-2AAE-401D-B01C-644924602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February 1, 2018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B69C0-D6EF-4903-A906-58FEC41D0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42B4A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072579F-9FF5-4201-872C-73481382824D}" type="slidenum">
              <a:rPr lang="en-US" smtClean="0"/>
              <a:pPr>
                <a:defRPr/>
              </a:pPr>
              <a:t>6</a:t>
            </a:fld>
            <a:endParaRPr lang="en-US" dirty="0">
              <a:latin typeface="Century Gothic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4D9EA0-5AF3-45B5-9A53-08CC17164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700"/>
            <a:ext cx="7131050" cy="941388"/>
          </a:xfrm>
        </p:spPr>
        <p:txBody>
          <a:bodyPr/>
          <a:lstStyle/>
          <a:p>
            <a:r>
              <a:rPr lang="en-US" altLang="en-US" sz="3600" dirty="0">
                <a:solidFill>
                  <a:schemeClr val="bg1"/>
                </a:solidFill>
                <a:latin typeface="Calibri"/>
              </a:rPr>
              <a:t>WIOA Performance Indicators</a:t>
            </a:r>
            <a:br>
              <a:rPr lang="en-US" altLang="en-US" sz="3600" dirty="0">
                <a:latin typeface="Calibri"/>
              </a:rPr>
            </a:br>
            <a:r>
              <a:rPr lang="en-US" altLang="en-US" sz="3600" dirty="0">
                <a:solidFill>
                  <a:schemeClr val="bg1"/>
                </a:solidFill>
                <a:latin typeface="Calibri"/>
              </a:rPr>
              <a:t>Measurable Skill Gains</a:t>
            </a:r>
            <a:endParaRPr lang="en-US" sz="3600">
              <a:solidFill>
                <a:schemeClr val="bg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49708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3B3E0-721E-44C8-A37E-7F0FB1476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6235"/>
            <a:ext cx="8229600" cy="472270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eriod" startAt="4"/>
            </a:pPr>
            <a:r>
              <a:rPr lang="en-US" dirty="0">
                <a:solidFill>
                  <a:srgbClr val="003B5D"/>
                </a:solidFill>
                <a:latin typeface="Calibri"/>
                <a:cs typeface="Calibri"/>
              </a:rPr>
              <a:t>Training Milestones:</a:t>
            </a:r>
          </a:p>
          <a:p>
            <a:pPr lvl="1" indent="-287020"/>
            <a:r>
              <a:rPr lang="en-US" sz="2600" dirty="0">
                <a:solidFill>
                  <a:srgbClr val="003B5D"/>
                </a:solidFill>
                <a:latin typeface="Calibri"/>
                <a:cs typeface="Calibri"/>
              </a:rPr>
              <a:t>The gain is documented by a satisfactory or better progress report from an employer or trainer. Some examples are:</a:t>
            </a:r>
          </a:p>
          <a:p>
            <a:pPr marL="1090295" lvl="2"/>
            <a:r>
              <a:rPr lang="en-US" sz="2200" dirty="0">
                <a:solidFill>
                  <a:srgbClr val="003B5D"/>
                </a:solidFill>
                <a:latin typeface="Calibri"/>
                <a:cs typeface="Calibri"/>
              </a:rPr>
              <a:t>Completion of OJT or apprenticeship program or steps to complete either</a:t>
            </a:r>
          </a:p>
          <a:p>
            <a:pPr marL="1090295" lvl="2"/>
            <a:r>
              <a:rPr lang="en-US" sz="2200" dirty="0">
                <a:solidFill>
                  <a:srgbClr val="003B5D"/>
                </a:solidFill>
                <a:latin typeface="Calibri"/>
                <a:cs typeface="Calibri"/>
              </a:rPr>
              <a:t>Milestones for mastery of job skills</a:t>
            </a:r>
          </a:p>
          <a:p>
            <a:pPr marL="1090295" lvl="2"/>
            <a:r>
              <a:rPr lang="en-US" sz="2200" dirty="0">
                <a:solidFill>
                  <a:srgbClr val="003B5D"/>
                </a:solidFill>
                <a:latin typeface="Calibri"/>
                <a:cs typeface="Calibri"/>
              </a:rPr>
              <a:t>Increased pay from improved skills or performance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>
                <a:solidFill>
                  <a:srgbClr val="003B5D"/>
                </a:solidFill>
                <a:latin typeface="Calibri"/>
                <a:cs typeface="Calibri"/>
              </a:rPr>
              <a:t>Skills Progression (based on exams):</a:t>
            </a:r>
          </a:p>
          <a:p>
            <a:pPr lvl="1" indent="-287020"/>
            <a:r>
              <a:rPr lang="en-US" sz="2600" dirty="0">
                <a:solidFill>
                  <a:srgbClr val="003B5D"/>
                </a:solidFill>
                <a:latin typeface="Calibri"/>
                <a:cs typeface="Calibri"/>
              </a:rPr>
              <a:t>Some examples are:</a:t>
            </a:r>
          </a:p>
          <a:p>
            <a:pPr marL="1090295" lvl="2"/>
            <a:r>
              <a:rPr lang="en-US" sz="2200" dirty="0">
                <a:solidFill>
                  <a:srgbClr val="003B5D"/>
                </a:solidFill>
                <a:latin typeface="Calibri"/>
                <a:cs typeface="Calibri"/>
              </a:rPr>
              <a:t>Passing a </a:t>
            </a:r>
            <a:r>
              <a:rPr lang="en-US" sz="2200" err="1">
                <a:solidFill>
                  <a:srgbClr val="003B5D"/>
                </a:solidFill>
                <a:latin typeface="Calibri"/>
                <a:cs typeface="Calibri"/>
              </a:rPr>
              <a:t>ServSafe</a:t>
            </a:r>
            <a:r>
              <a:rPr lang="en-US" sz="2200" dirty="0">
                <a:solidFill>
                  <a:srgbClr val="003B5D"/>
                </a:solidFill>
                <a:latin typeface="Calibri"/>
                <a:cs typeface="Calibri"/>
              </a:rPr>
              <a:t> exam on way to a culinary certification</a:t>
            </a:r>
          </a:p>
          <a:p>
            <a:pPr marL="1090295" lvl="2"/>
            <a:r>
              <a:rPr lang="en-US" sz="2200" dirty="0">
                <a:solidFill>
                  <a:srgbClr val="003B5D"/>
                </a:solidFill>
                <a:latin typeface="Calibri"/>
                <a:cs typeface="Calibri"/>
              </a:rPr>
              <a:t>Passing a CPR exam on way to a CNA certification</a:t>
            </a:r>
          </a:p>
          <a:p>
            <a:pPr marL="1090295" lvl="2"/>
            <a:r>
              <a:rPr lang="en-US" sz="2200" dirty="0">
                <a:solidFill>
                  <a:srgbClr val="042B4A"/>
                </a:solidFill>
                <a:latin typeface="Calibri"/>
                <a:cs typeface="Calibri"/>
              </a:rPr>
              <a:t>Any industry recognized credential that is achieved through exam</a:t>
            </a:r>
          </a:p>
          <a:p>
            <a:pPr lvl="1" indent="-287020"/>
            <a:endParaRPr lang="en-US" dirty="0">
              <a:latin typeface="Century Gothic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1E32A-2AAE-401D-B01C-644924602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February 1, 2018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B69C0-D6EF-4903-A906-58FEC41D0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42B4A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072579F-9FF5-4201-872C-73481382824D}" type="slidenum">
              <a:rPr lang="en-US" smtClean="0"/>
              <a:pPr>
                <a:defRPr/>
              </a:pPr>
              <a:t>7</a:t>
            </a:fld>
            <a:endParaRPr lang="en-US" dirty="0">
              <a:latin typeface="Century Gothic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4D9EA0-5AF3-45B5-9A53-08CC17164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700"/>
            <a:ext cx="7131050" cy="941388"/>
          </a:xfrm>
        </p:spPr>
        <p:txBody>
          <a:bodyPr/>
          <a:lstStyle/>
          <a:p>
            <a:r>
              <a:rPr lang="en-US" altLang="en-US" sz="3600" dirty="0">
                <a:solidFill>
                  <a:schemeClr val="bg1"/>
                </a:solidFill>
                <a:latin typeface="Calibri"/>
              </a:rPr>
              <a:t>WIOA Performance Indicators</a:t>
            </a:r>
            <a:br>
              <a:rPr lang="en-US" altLang="en-US" sz="3600" dirty="0">
                <a:latin typeface="Calibri"/>
              </a:rPr>
            </a:br>
            <a:r>
              <a:rPr lang="en-US" altLang="en-US" sz="3600" dirty="0">
                <a:solidFill>
                  <a:schemeClr val="bg1"/>
                </a:solidFill>
                <a:latin typeface="Calibri"/>
              </a:rPr>
              <a:t>Measurable Skill Gains</a:t>
            </a:r>
            <a:endParaRPr lang="en-US" sz="360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3459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E6CA6E-8F5F-43AE-BEC3-930151CFB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85" y="1263834"/>
            <a:ext cx="8108830" cy="49640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MOSES Mini Clinic</a:t>
            </a:r>
            <a:endParaRPr lang="en-US" altLang="en-US" b="1" dirty="0"/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5574" y="5436820"/>
            <a:ext cx="3130550" cy="72231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E29CFE6-11FE-B3E9-FBB1-2E9F4B6CB2CA}"/>
                  </a:ext>
                </a:extLst>
              </p14:cNvPr>
              <p14:cNvContentPartPr/>
              <p14:nvPr/>
            </p14:nvContentPartPr>
            <p14:xfrm>
              <a:off x="3557448" y="2020536"/>
              <a:ext cx="1161360" cy="175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E29CFE6-11FE-B3E9-FBB1-2E9F4B6CB2C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39448" y="1984536"/>
                <a:ext cx="1197000" cy="24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5647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MOSES Mini Clinic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9DF87F-D796-4B4D-936C-B78AFEA556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7" t="1538" r="856" b="1774"/>
          <a:stretch/>
        </p:blipFill>
        <p:spPr>
          <a:xfrm>
            <a:off x="795528" y="1344168"/>
            <a:ext cx="7763256" cy="4718304"/>
          </a:xfrm>
          <a:prstGeom prst="rect">
            <a:avLst/>
          </a:prstGeom>
          <a:ln>
            <a:solidFill>
              <a:srgbClr val="042B4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8464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ssHire">
      <a:dk1>
        <a:srgbClr val="009876"/>
      </a:dk1>
      <a:lt1>
        <a:srgbClr val="FFFFFF"/>
      </a:lt1>
      <a:dk2>
        <a:srgbClr val="032B4A"/>
      </a:dk2>
      <a:lt2>
        <a:srgbClr val="FDB525"/>
      </a:lt2>
      <a:accent1>
        <a:srgbClr val="D1D3D4"/>
      </a:accent1>
      <a:accent2>
        <a:srgbClr val="63BCE6"/>
      </a:accent2>
      <a:accent3>
        <a:srgbClr val="AF48B7"/>
      </a:accent3>
      <a:accent4>
        <a:srgbClr val="27C19F"/>
      </a:accent4>
      <a:accent5>
        <a:srgbClr val="436581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79986140664B43821610881023C6F4" ma:contentTypeVersion="14" ma:contentTypeDescription="Create a new document." ma:contentTypeScope="" ma:versionID="292ad162aedb16df4c9d7999b1dc4adc">
  <xsd:schema xmlns:xsd="http://www.w3.org/2001/XMLSchema" xmlns:xs="http://www.w3.org/2001/XMLSchema" xmlns:p="http://schemas.microsoft.com/office/2006/metadata/properties" xmlns:ns2="67c3c36e-fc25-4c3d-aaae-22fd2ed05591" xmlns:ns3="57c4ec8b-a22b-49c8-bff1-1ccfcb8122c5" targetNamespace="http://schemas.microsoft.com/office/2006/metadata/properties" ma:root="true" ma:fieldsID="3870fbfa9008db865c72f16ef9812358" ns2:_="" ns3:_="">
    <xsd:import namespace="67c3c36e-fc25-4c3d-aaae-22fd2ed05591"/>
    <xsd:import namespace="57c4ec8b-a22b-49c8-bff1-1ccfcb8122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Tag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3c36e-fc25-4c3d-aaae-22fd2ed055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c4ec8b-a22b-49c8-bff1-1ccfcb8122c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6f3bb43a-1d65-45e0-a342-ccabf5ed9982}" ma:internalName="TaxCatchAll" ma:showField="CatchAllData" ma:web="57c4ec8b-a22b-49c8-bff1-1ccfcb8122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c3c36e-fc25-4c3d-aaae-22fd2ed05591">
      <Terms xmlns="http://schemas.microsoft.com/office/infopath/2007/PartnerControls"/>
    </lcf76f155ced4ddcb4097134ff3c332f>
    <TaxCatchAll xmlns="57c4ec8b-a22b-49c8-bff1-1ccfcb8122c5" xsi:nil="true"/>
    <SharedWithUsers xmlns="57c4ec8b-a22b-49c8-bff1-1ccfcb8122c5">
      <UserInfo>
        <DisplayName>Cartier, Thomas (EOL)</DisplayName>
        <AccountId>31</AccountId>
        <AccountType/>
      </UserInfo>
      <UserInfo>
        <DisplayName>Letourneau, Brenda (DCS)</DisplayName>
        <AccountId>954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B2CD2C-E10F-41E1-B43F-9DFFA9A1E2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c3c36e-fc25-4c3d-aaae-22fd2ed05591"/>
    <ds:schemaRef ds:uri="57c4ec8b-a22b-49c8-bff1-1ccfcb8122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5DC7F5-9603-49FF-9DE2-6A8CCA3DA436}">
  <ds:schemaRefs>
    <ds:schemaRef ds:uri="http://purl.org/dc/elements/1.1/"/>
    <ds:schemaRef ds:uri="http://schemas.microsoft.com/office/2006/metadata/properties"/>
    <ds:schemaRef ds:uri="http://purl.org/dc/terms/"/>
    <ds:schemaRef ds:uri="67c3c36e-fc25-4c3d-aaae-22fd2ed05591"/>
    <ds:schemaRef ds:uri="57c4ec8b-a22b-49c8-bff1-1ccfcb8122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25F8852-C6D8-421D-A2D1-7E9F33E735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6290</TotalTime>
  <Words>1097</Words>
  <Application>Microsoft Office PowerPoint</Application>
  <PresentationFormat>On-screen Show (4:3)</PresentationFormat>
  <Paragraphs>147</Paragraphs>
  <Slides>34</Slides>
  <Notes>4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Century Gothic</vt:lpstr>
      <vt:lpstr>Gotham Rounded Medium</vt:lpstr>
      <vt:lpstr>Lucida Grande</vt:lpstr>
      <vt:lpstr>Wingdings</vt:lpstr>
      <vt:lpstr>Office Theme</vt:lpstr>
      <vt:lpstr>  MOSES Mini Clinic  Measurable Skills Gain </vt:lpstr>
      <vt:lpstr>Housekeeping</vt:lpstr>
      <vt:lpstr>  MOSES Mini Clinic  Measurable Skills Gain  Create / New</vt:lpstr>
      <vt:lpstr>MOSES Mini Clinic</vt:lpstr>
      <vt:lpstr>WIOA Performance Indicators</vt:lpstr>
      <vt:lpstr>WIOA Performance Indicators Measurable Skill Gains</vt:lpstr>
      <vt:lpstr>WIOA Performance Indicators Measurable Skill Gains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  MOSES Mini Clinic  Measurable Skills Gain  Completions </vt:lpstr>
      <vt:lpstr>MOSES Mini Clinic</vt:lpstr>
      <vt:lpstr>MOSES Mini Clinic</vt:lpstr>
      <vt:lpstr>MOSES Mini Clinic</vt:lpstr>
      <vt:lpstr>MOSES Mini Clinic</vt:lpstr>
      <vt:lpstr>WIOA Performance Indicators Tracking Measurable Skill Gains</vt:lpstr>
      <vt:lpstr>MOSES Mini Clinic</vt:lpstr>
      <vt:lpstr>MOSES Mini Clinic</vt:lpstr>
      <vt:lpstr>MOSES Mini Clinic</vt:lpstr>
      <vt:lpstr>MOSES Mini Clinic</vt:lpstr>
      <vt:lpstr>MOSES Mini Clinic</vt:lpstr>
      <vt:lpstr>MOSES Mini Clinic</vt:lpstr>
      <vt:lpstr>WIOA Performance Indicators Measurable Skill Gains</vt:lpstr>
      <vt:lpstr>MOSES Mini Clinic</vt:lpstr>
      <vt:lpstr>MOSES Mini Clinic</vt:lpstr>
      <vt:lpstr>MOSES Mini Clinic</vt:lpstr>
      <vt:lpstr>MOSES Mini Clinic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MOSES 102 PPT</dc:title>
  <dc:creator>Cartier, Thomas (EOL)</dc:creator>
  <cp:lastModifiedBy>Cartier, Thomas (EOL)</cp:lastModifiedBy>
  <cp:revision>135</cp:revision>
  <cp:lastPrinted>2019-08-09T12:46:22Z</cp:lastPrinted>
  <dcterms:created xsi:type="dcterms:W3CDTF">2018-04-17T17:15:10Z</dcterms:created>
  <dcterms:modified xsi:type="dcterms:W3CDTF">2023-10-31T12:53:53Z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0x010100DA79986140664B43821610881023C6F4</vt:lpwstr>
  </property>
  <property fmtid="{D5CDD505-2E9C-101B-9397-08002B2CF9AE}" pid="3" name="MediaServiceImageTags">
    <vt:lpwstr/>
  </property>
</Properties>
</file>