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4"/>
  </p:sldMasterIdLst>
  <p:notesMasterIdLst>
    <p:notesMasterId r:id="rId21"/>
  </p:notesMasterIdLst>
  <p:handoutMasterIdLst>
    <p:handoutMasterId r:id="rId22"/>
  </p:handoutMasterIdLst>
  <p:sldIdLst>
    <p:sldId id="256" r:id="rId5"/>
    <p:sldId id="419" r:id="rId6"/>
    <p:sldId id="408" r:id="rId7"/>
    <p:sldId id="422" r:id="rId8"/>
    <p:sldId id="420" r:id="rId9"/>
    <p:sldId id="421" r:id="rId10"/>
    <p:sldId id="424" r:id="rId11"/>
    <p:sldId id="423" r:id="rId12"/>
    <p:sldId id="403" r:id="rId13"/>
    <p:sldId id="425" r:id="rId14"/>
    <p:sldId id="361" r:id="rId15"/>
    <p:sldId id="364" r:id="rId16"/>
    <p:sldId id="314" r:id="rId17"/>
    <p:sldId id="426" r:id="rId18"/>
    <p:sldId id="321" r:id="rId19"/>
    <p:sldId id="382" r:id="rId2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007434"/>
    <a:srgbClr val="903638"/>
    <a:srgbClr val="009242"/>
    <a:srgbClr val="00823B"/>
    <a:srgbClr val="B8E08C"/>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A1D31F-9838-4D95-9A5B-C83FD947F3DA}" v="99" dt="2026-05-06T14:40:37.150"/>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honey, Stephen (DEP)" userId="51cbe035-417a-4b88-98c0-b2f904f806e5" providerId="ADAL" clId="{71A1E565-3991-40B3-90A4-E6083C9621E2}"/>
    <pc:docChg chg="modSld">
      <pc:chgData name="Mahoney, Stephen (DEP)" userId="51cbe035-417a-4b88-98c0-b2f904f806e5" providerId="ADAL" clId="{71A1E565-3991-40B3-90A4-E6083C9621E2}" dt="2026-05-06T13:26:56.905" v="92" actId="20577"/>
      <pc:docMkLst>
        <pc:docMk/>
      </pc:docMkLst>
      <pc:sldChg chg="modSp mod">
        <pc:chgData name="Mahoney, Stephen (DEP)" userId="51cbe035-417a-4b88-98c0-b2f904f806e5" providerId="ADAL" clId="{71A1E565-3991-40B3-90A4-E6083C9621E2}" dt="2026-05-06T13:26:56.905" v="92" actId="20577"/>
        <pc:sldMkLst>
          <pc:docMk/>
          <pc:sldMk cId="959421088" sldId="421"/>
        </pc:sldMkLst>
        <pc:spChg chg="mod">
          <ac:chgData name="Mahoney, Stephen (DEP)" userId="51cbe035-417a-4b88-98c0-b2f904f806e5" providerId="ADAL" clId="{71A1E565-3991-40B3-90A4-E6083C9621E2}" dt="2026-05-06T13:26:56.905" v="92" actId="20577"/>
          <ac:spMkLst>
            <pc:docMk/>
            <pc:sldMk cId="959421088" sldId="421"/>
            <ac:spMk id="11" creationId="{00000000-0000-0000-0000-000000000000}"/>
          </ac:spMkLst>
        </pc:spChg>
      </pc:sldChg>
    </pc:docChg>
  </pc:docChgLst>
  <pc:docChgLst>
    <pc:chgData name="Collins, James (DEP)" userId="dec4cddf-4487-46e5-b228-031ba927e8e0" providerId="ADAL" clId="{77A2829D-40AD-4543-9163-ACC7B6A7F2D4}"/>
    <pc:docChg chg="undo custSel modSld">
      <pc:chgData name="Collins, James (DEP)" userId="dec4cddf-4487-46e5-b228-031ba927e8e0" providerId="ADAL" clId="{77A2829D-40AD-4543-9163-ACC7B6A7F2D4}" dt="2026-05-06T14:40:37.150" v="991" actId="20577"/>
      <pc:docMkLst>
        <pc:docMk/>
      </pc:docMkLst>
      <pc:sldChg chg="modSp mod">
        <pc:chgData name="Collins, James (DEP)" userId="dec4cddf-4487-46e5-b228-031ba927e8e0" providerId="ADAL" clId="{77A2829D-40AD-4543-9163-ACC7B6A7F2D4}" dt="2026-05-05T14:38:52.660" v="6" actId="20577"/>
        <pc:sldMkLst>
          <pc:docMk/>
          <pc:sldMk cId="0" sldId="256"/>
        </pc:sldMkLst>
        <pc:spChg chg="mod">
          <ac:chgData name="Collins, James (DEP)" userId="dec4cddf-4487-46e5-b228-031ba927e8e0" providerId="ADAL" clId="{77A2829D-40AD-4543-9163-ACC7B6A7F2D4}" dt="2026-05-05T14:38:52.660" v="6" actId="20577"/>
          <ac:spMkLst>
            <pc:docMk/>
            <pc:sldMk cId="0" sldId="256"/>
            <ac:spMk id="6" creationId="{00000000-0000-0000-0000-000000000000}"/>
          </ac:spMkLst>
        </pc:spChg>
      </pc:sldChg>
      <pc:sldChg chg="modSp mod">
        <pc:chgData name="Collins, James (DEP)" userId="dec4cddf-4487-46e5-b228-031ba927e8e0" providerId="ADAL" clId="{77A2829D-40AD-4543-9163-ACC7B6A7F2D4}" dt="2026-05-06T13:47:51.477" v="793" actId="20577"/>
        <pc:sldMkLst>
          <pc:docMk/>
          <pc:sldMk cId="0" sldId="314"/>
        </pc:sldMkLst>
        <pc:spChg chg="mod">
          <ac:chgData name="Collins, James (DEP)" userId="dec4cddf-4487-46e5-b228-031ba927e8e0" providerId="ADAL" clId="{77A2829D-40AD-4543-9163-ACC7B6A7F2D4}" dt="2026-05-06T13:47:51.477" v="793" actId="20577"/>
          <ac:spMkLst>
            <pc:docMk/>
            <pc:sldMk cId="0" sldId="314"/>
            <ac:spMk id="7" creationId="{00000000-0000-0000-0000-000000000000}"/>
          </ac:spMkLst>
        </pc:spChg>
        <pc:picChg chg="mod">
          <ac:chgData name="Collins, James (DEP)" userId="dec4cddf-4487-46e5-b228-031ba927e8e0" providerId="ADAL" clId="{77A2829D-40AD-4543-9163-ACC7B6A7F2D4}" dt="2026-05-05T15:04:54.035" v="481" actId="1076"/>
          <ac:picMkLst>
            <pc:docMk/>
            <pc:sldMk cId="0" sldId="314"/>
            <ac:picMk id="8" creationId="{00000000-0000-0000-0000-000000000000}"/>
          </ac:picMkLst>
        </pc:picChg>
      </pc:sldChg>
      <pc:sldChg chg="modSp mod">
        <pc:chgData name="Collins, James (DEP)" userId="dec4cddf-4487-46e5-b228-031ba927e8e0" providerId="ADAL" clId="{77A2829D-40AD-4543-9163-ACC7B6A7F2D4}" dt="2026-05-06T13:52:20.021" v="855" actId="20577"/>
        <pc:sldMkLst>
          <pc:docMk/>
          <pc:sldMk cId="0" sldId="361"/>
        </pc:sldMkLst>
        <pc:graphicFrameChg chg="modGraphic">
          <ac:chgData name="Collins, James (DEP)" userId="dec4cddf-4487-46e5-b228-031ba927e8e0" providerId="ADAL" clId="{77A2829D-40AD-4543-9163-ACC7B6A7F2D4}" dt="2026-05-06T13:52:20.021" v="855" actId="20577"/>
          <ac:graphicFrameMkLst>
            <pc:docMk/>
            <pc:sldMk cId="0" sldId="361"/>
            <ac:graphicFrameMk id="8" creationId="{00000000-0000-0000-0000-000000000000}"/>
          </ac:graphicFrameMkLst>
        </pc:graphicFrameChg>
      </pc:sldChg>
      <pc:sldChg chg="addSp delSp modSp mod">
        <pc:chgData name="Collins, James (DEP)" userId="dec4cddf-4487-46e5-b228-031ba927e8e0" providerId="ADAL" clId="{77A2829D-40AD-4543-9163-ACC7B6A7F2D4}" dt="2026-05-06T14:19:12.990" v="968" actId="20577"/>
        <pc:sldMkLst>
          <pc:docMk/>
          <pc:sldMk cId="0" sldId="364"/>
        </pc:sldMkLst>
        <pc:spChg chg="mod">
          <ac:chgData name="Collins, James (DEP)" userId="dec4cddf-4487-46e5-b228-031ba927e8e0" providerId="ADAL" clId="{77A2829D-40AD-4543-9163-ACC7B6A7F2D4}" dt="2026-05-06T13:41:12.136" v="665" actId="1076"/>
          <ac:spMkLst>
            <pc:docMk/>
            <pc:sldMk cId="0" sldId="364"/>
            <ac:spMk id="3" creationId="{85825D27-E534-4008-968D-6463B00DDEBF}"/>
          </ac:spMkLst>
        </pc:spChg>
        <pc:spChg chg="mod">
          <ac:chgData name="Collins, James (DEP)" userId="dec4cddf-4487-46e5-b228-031ba927e8e0" providerId="ADAL" clId="{77A2829D-40AD-4543-9163-ACC7B6A7F2D4}" dt="2026-05-06T14:19:12.990" v="968" actId="20577"/>
          <ac:spMkLst>
            <pc:docMk/>
            <pc:sldMk cId="0" sldId="364"/>
            <ac:spMk id="4" creationId="{988A39CA-E162-4C95-B457-6BA9DAE717FB}"/>
          </ac:spMkLst>
        </pc:spChg>
        <pc:spChg chg="mod">
          <ac:chgData name="Collins, James (DEP)" userId="dec4cddf-4487-46e5-b228-031ba927e8e0" providerId="ADAL" clId="{77A2829D-40AD-4543-9163-ACC7B6A7F2D4}" dt="2026-05-06T13:41:00.197" v="663" actId="1076"/>
          <ac:spMkLst>
            <pc:docMk/>
            <pc:sldMk cId="0" sldId="364"/>
            <ac:spMk id="6" creationId="{00000000-0000-0000-0000-000000000000}"/>
          </ac:spMkLst>
        </pc:spChg>
        <pc:spChg chg="mod">
          <ac:chgData name="Collins, James (DEP)" userId="dec4cddf-4487-46e5-b228-031ba927e8e0" providerId="ADAL" clId="{77A2829D-40AD-4543-9163-ACC7B6A7F2D4}" dt="2026-05-06T13:50:02.108" v="809" actId="20577"/>
          <ac:spMkLst>
            <pc:docMk/>
            <pc:sldMk cId="0" sldId="364"/>
            <ac:spMk id="7" creationId="{00000000-0000-0000-0000-000000000000}"/>
          </ac:spMkLst>
        </pc:spChg>
        <pc:picChg chg="add del mod">
          <ac:chgData name="Collins, James (DEP)" userId="dec4cddf-4487-46e5-b228-031ba927e8e0" providerId="ADAL" clId="{77A2829D-40AD-4543-9163-ACC7B6A7F2D4}" dt="2026-05-05T15:03:19.746" v="366" actId="1076"/>
          <ac:picMkLst>
            <pc:docMk/>
            <pc:sldMk cId="0" sldId="364"/>
            <ac:picMk id="8" creationId="{00000000-0000-0000-0000-000000000000}"/>
          </ac:picMkLst>
        </pc:picChg>
      </pc:sldChg>
      <pc:sldChg chg="modSp mod">
        <pc:chgData name="Collins, James (DEP)" userId="dec4cddf-4487-46e5-b228-031ba927e8e0" providerId="ADAL" clId="{77A2829D-40AD-4543-9163-ACC7B6A7F2D4}" dt="2026-05-06T14:00:54.729" v="896" actId="20577"/>
        <pc:sldMkLst>
          <pc:docMk/>
          <pc:sldMk cId="0" sldId="382"/>
        </pc:sldMkLst>
        <pc:spChg chg="mod">
          <ac:chgData name="Collins, James (DEP)" userId="dec4cddf-4487-46e5-b228-031ba927e8e0" providerId="ADAL" clId="{77A2829D-40AD-4543-9163-ACC7B6A7F2D4}" dt="2026-05-06T14:00:54.729" v="896" actId="20577"/>
          <ac:spMkLst>
            <pc:docMk/>
            <pc:sldMk cId="0" sldId="382"/>
            <ac:spMk id="5" creationId="{00000000-0000-0000-0000-000000000000}"/>
          </ac:spMkLst>
        </pc:spChg>
        <pc:picChg chg="mod">
          <ac:chgData name="Collins, James (DEP)" userId="dec4cddf-4487-46e5-b228-031ba927e8e0" providerId="ADAL" clId="{77A2829D-40AD-4543-9163-ACC7B6A7F2D4}" dt="2026-05-05T15:07:42.965" v="590" actId="1076"/>
          <ac:picMkLst>
            <pc:docMk/>
            <pc:sldMk cId="0" sldId="382"/>
            <ac:picMk id="7" creationId="{00000000-0000-0000-0000-000000000000}"/>
          </ac:picMkLst>
        </pc:picChg>
      </pc:sldChg>
      <pc:sldChg chg="modSp mod">
        <pc:chgData name="Collins, James (DEP)" userId="dec4cddf-4487-46e5-b228-031ba927e8e0" providerId="ADAL" clId="{77A2829D-40AD-4543-9163-ACC7B6A7F2D4}" dt="2026-05-06T14:40:37.150" v="991" actId="20577"/>
        <pc:sldMkLst>
          <pc:docMk/>
          <pc:sldMk cId="0" sldId="403"/>
        </pc:sldMkLst>
        <pc:spChg chg="mod">
          <ac:chgData name="Collins, James (DEP)" userId="dec4cddf-4487-46e5-b228-031ba927e8e0" providerId="ADAL" clId="{77A2829D-40AD-4543-9163-ACC7B6A7F2D4}" dt="2026-05-06T14:40:37.150" v="991" actId="20577"/>
          <ac:spMkLst>
            <pc:docMk/>
            <pc:sldMk cId="0" sldId="403"/>
            <ac:spMk id="2" creationId="{7F85EF63-4324-4731-A5B1-460ACE7B3710}"/>
          </ac:spMkLst>
        </pc:spChg>
      </pc:sldChg>
      <pc:sldChg chg="modSp mod">
        <pc:chgData name="Collins, James (DEP)" userId="dec4cddf-4487-46e5-b228-031ba927e8e0" providerId="ADAL" clId="{77A2829D-40AD-4543-9163-ACC7B6A7F2D4}" dt="2026-05-06T13:59:47.110" v="894" actId="115"/>
        <pc:sldMkLst>
          <pc:docMk/>
          <pc:sldMk cId="3231145334" sldId="419"/>
        </pc:sldMkLst>
        <pc:spChg chg="mod">
          <ac:chgData name="Collins, James (DEP)" userId="dec4cddf-4487-46e5-b228-031ba927e8e0" providerId="ADAL" clId="{77A2829D-40AD-4543-9163-ACC7B6A7F2D4}" dt="2026-05-06T13:59:47.110" v="894" actId="115"/>
          <ac:spMkLst>
            <pc:docMk/>
            <pc:sldMk cId="3231145334" sldId="419"/>
            <ac:spMk id="11" creationId="{00000000-0000-0000-0000-000000000000}"/>
          </ac:spMkLst>
        </pc:spChg>
      </pc:sldChg>
      <pc:sldChg chg="modSp mod">
        <pc:chgData name="Collins, James (DEP)" userId="dec4cddf-4487-46e5-b228-031ba927e8e0" providerId="ADAL" clId="{77A2829D-40AD-4543-9163-ACC7B6A7F2D4}" dt="2026-05-06T13:57:42.996" v="893" actId="313"/>
        <pc:sldMkLst>
          <pc:docMk/>
          <pc:sldMk cId="959421088" sldId="421"/>
        </pc:sldMkLst>
        <pc:spChg chg="mod">
          <ac:chgData name="Collins, James (DEP)" userId="dec4cddf-4487-46e5-b228-031ba927e8e0" providerId="ADAL" clId="{77A2829D-40AD-4543-9163-ACC7B6A7F2D4}" dt="2026-05-06T13:57:42.996" v="893" actId="313"/>
          <ac:spMkLst>
            <pc:docMk/>
            <pc:sldMk cId="959421088" sldId="421"/>
            <ac:spMk id="11" creationId="{00000000-0000-0000-0000-000000000000}"/>
          </ac:spMkLst>
        </pc:spChg>
        <pc:picChg chg="mod">
          <ac:chgData name="Collins, James (DEP)" userId="dec4cddf-4487-46e5-b228-031ba927e8e0" providerId="ADAL" clId="{77A2829D-40AD-4543-9163-ACC7B6A7F2D4}" dt="2026-05-06T13:57:39.963" v="892" actId="1076"/>
          <ac:picMkLst>
            <pc:docMk/>
            <pc:sldMk cId="959421088" sldId="421"/>
            <ac:picMk id="6" creationId="{00000000-0000-0000-0000-000000000000}"/>
          </ac:picMkLst>
        </pc:picChg>
      </pc:sldChg>
      <pc:sldChg chg="modSp mod">
        <pc:chgData name="Collins, James (DEP)" userId="dec4cddf-4487-46e5-b228-031ba927e8e0" providerId="ADAL" clId="{77A2829D-40AD-4543-9163-ACC7B6A7F2D4}" dt="2026-05-06T13:56:35.967" v="875" actId="14100"/>
        <pc:sldMkLst>
          <pc:docMk/>
          <pc:sldMk cId="3570014692" sldId="423"/>
        </pc:sldMkLst>
        <pc:spChg chg="mod">
          <ac:chgData name="Collins, James (DEP)" userId="dec4cddf-4487-46e5-b228-031ba927e8e0" providerId="ADAL" clId="{77A2829D-40AD-4543-9163-ACC7B6A7F2D4}" dt="2026-05-06T13:56:35.967" v="875" actId="14100"/>
          <ac:spMkLst>
            <pc:docMk/>
            <pc:sldMk cId="3570014692" sldId="423"/>
            <ac:spMk id="3" creationId="{00000000-0000-0000-0000-000000000000}"/>
          </ac:spMkLst>
        </pc:spChg>
        <pc:picChg chg="mod">
          <ac:chgData name="Collins, James (DEP)" userId="dec4cddf-4487-46e5-b228-031ba927e8e0" providerId="ADAL" clId="{77A2829D-40AD-4543-9163-ACC7B6A7F2D4}" dt="2026-05-06T13:55:58.109" v="871" actId="1076"/>
          <ac:picMkLst>
            <pc:docMk/>
            <pc:sldMk cId="3570014692" sldId="423"/>
            <ac:picMk id="7" creationId="{00000000-0000-0000-0000-000000000000}"/>
          </ac:picMkLst>
        </pc:picChg>
      </pc:sldChg>
      <pc:sldChg chg="modSp mod">
        <pc:chgData name="Collins, James (DEP)" userId="dec4cddf-4487-46e5-b228-031ba927e8e0" providerId="ADAL" clId="{77A2829D-40AD-4543-9163-ACC7B6A7F2D4}" dt="2026-05-06T14:35:38.428" v="978" actId="20577"/>
        <pc:sldMkLst>
          <pc:docMk/>
          <pc:sldMk cId="493870329" sldId="425"/>
        </pc:sldMkLst>
        <pc:graphicFrameChg chg="mod modGraphic">
          <ac:chgData name="Collins, James (DEP)" userId="dec4cddf-4487-46e5-b228-031ba927e8e0" providerId="ADAL" clId="{77A2829D-40AD-4543-9163-ACC7B6A7F2D4}" dt="2026-05-06T14:35:38.428" v="978" actId="20577"/>
          <ac:graphicFrameMkLst>
            <pc:docMk/>
            <pc:sldMk cId="493870329" sldId="425"/>
            <ac:graphicFrameMk id="4" creationId="{160D9C8A-5B08-4584-A895-2BFB0F591E2B}"/>
          </ac:graphicFrameMkLst>
        </pc:graphicFrameChg>
      </pc:sldChg>
      <pc:sldChg chg="modSp mod">
        <pc:chgData name="Collins, James (DEP)" userId="dec4cddf-4487-46e5-b228-031ba927e8e0" providerId="ADAL" clId="{77A2829D-40AD-4543-9163-ACC7B6A7F2D4}" dt="2026-05-06T14:38:18.643" v="982" actId="20577"/>
        <pc:sldMkLst>
          <pc:docMk/>
          <pc:sldMk cId="3594791157" sldId="426"/>
        </pc:sldMkLst>
        <pc:spChg chg="mod">
          <ac:chgData name="Collins, James (DEP)" userId="dec4cddf-4487-46e5-b228-031ba927e8e0" providerId="ADAL" clId="{77A2829D-40AD-4543-9163-ACC7B6A7F2D4}" dt="2026-05-06T14:38:18.643" v="982" actId="20577"/>
          <ac:spMkLst>
            <pc:docMk/>
            <pc:sldMk cId="3594791157" sldId="426"/>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sz="quarter" idx="1"/>
          </p:nvPr>
        </p:nvSpPr>
        <p:spPr>
          <a:xfrm>
            <a:off x="4022485" y="0"/>
            <a:ext cx="3078383" cy="469745"/>
          </a:xfrm>
          <a:prstGeom prst="rect">
            <a:avLst/>
          </a:prstGeom>
        </p:spPr>
        <p:txBody>
          <a:bodyPr vert="horz" lIns="92464" tIns="46232" rIns="92464" bIns="46232" rtlCol="0"/>
          <a:lstStyle>
            <a:lvl1pPr algn="r">
              <a:defRPr sz="1200"/>
            </a:lvl1pPr>
          </a:lstStyle>
          <a:p>
            <a:fld id="{D7F05D5D-1431-43F8-BE17-1B0F4A0A9DF9}" type="datetimeFigureOut">
              <a:rPr lang="en-US" smtClean="0"/>
              <a:pPr/>
              <a:t>5/6/2026</a:t>
            </a:fld>
            <a:endParaRPr lang="en-US"/>
          </a:p>
        </p:txBody>
      </p:sp>
      <p:sp>
        <p:nvSpPr>
          <p:cNvPr id="4" name="Footer Placeholder 3"/>
          <p:cNvSpPr>
            <a:spLocks noGrp="1"/>
          </p:cNvSpPr>
          <p:nvPr>
            <p:ph type="ftr" sz="quarter" idx="2"/>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a:p>
        </p:txBody>
      </p:sp>
      <p:sp>
        <p:nvSpPr>
          <p:cNvPr id="5" name="Slide Number Placeholder 4"/>
          <p:cNvSpPr>
            <a:spLocks noGrp="1"/>
          </p:cNvSpPr>
          <p:nvPr>
            <p:ph type="sldNum" sz="quarter" idx="3"/>
          </p:nvPr>
        </p:nvSpPr>
        <p:spPr>
          <a:xfrm>
            <a:off x="4022485" y="8917127"/>
            <a:ext cx="3078383" cy="469745"/>
          </a:xfrm>
          <a:prstGeom prst="rect">
            <a:avLst/>
          </a:prstGeom>
        </p:spPr>
        <p:txBody>
          <a:bodyPr vert="horz" lIns="92464" tIns="46232" rIns="92464" bIns="46232" rtlCol="0" anchor="b"/>
          <a:lstStyle>
            <a:lvl1pPr algn="r">
              <a:defRPr sz="1200"/>
            </a:lvl1pPr>
          </a:lstStyle>
          <a:p>
            <a:fld id="{D6AD4FD2-7F96-462D-B78F-7D9155D3545A}" type="slidenum">
              <a:rPr lang="en-US" smtClean="0"/>
              <a:pPr/>
              <a:t>‹#›</a:t>
            </a:fld>
            <a:endParaRPr lang="en-US"/>
          </a:p>
        </p:txBody>
      </p:sp>
    </p:spTree>
    <p:extLst>
      <p:ext uri="{BB962C8B-B14F-4D97-AF65-F5344CB8AC3E}">
        <p14:creationId xmlns:p14="http://schemas.microsoft.com/office/powerpoint/2010/main" val="365595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4221" tIns="47111" rIns="94221" bIns="47111" rtlCol="0"/>
          <a:lstStyle>
            <a:lvl1pPr algn="r">
              <a:defRPr sz="1200"/>
            </a:lvl1pPr>
          </a:lstStyle>
          <a:p>
            <a:fld id="{4BC20120-29AC-4310-B6F9-C28C8E863D4F}" type="datetimeFigureOut">
              <a:rPr lang="en-US" smtClean="0"/>
              <a:pPr/>
              <a:t>5/6/2026</a:t>
            </a:fld>
            <a:endParaRPr lang="en-US"/>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1" tIns="47111" rIns="94221" bIns="4711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21" tIns="47111" rIns="94221" bIns="47111" rtlCol="0" anchor="b"/>
          <a:lstStyle>
            <a:lvl1pPr algn="r">
              <a:defRPr sz="1200"/>
            </a:lvl1pPr>
          </a:lstStyle>
          <a:p>
            <a:fld id="{98583BA8-D128-48CF-BF2B-D0B002A657B6}" type="slidenum">
              <a:rPr lang="en-US" smtClean="0"/>
              <a:pPr/>
              <a:t>‹#›</a:t>
            </a:fld>
            <a:endParaRPr lang="en-US"/>
          </a:p>
        </p:txBody>
      </p:sp>
    </p:spTree>
    <p:extLst>
      <p:ext uri="{BB962C8B-B14F-4D97-AF65-F5344CB8AC3E}">
        <p14:creationId xmlns:p14="http://schemas.microsoft.com/office/powerpoint/2010/main" val="375782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583BA8-D128-48CF-BF2B-D0B002A657B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583BA8-D128-48CF-BF2B-D0B002A657B6}"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pPr/>
              <a:t>14</a:t>
            </a:fld>
            <a:endParaRPr lang="en-US"/>
          </a:p>
        </p:txBody>
      </p:sp>
    </p:spTree>
    <p:extLst>
      <p:ext uri="{BB962C8B-B14F-4D97-AF65-F5344CB8AC3E}">
        <p14:creationId xmlns:p14="http://schemas.microsoft.com/office/powerpoint/2010/main" val="3628429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2</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583BA8-D128-48CF-BF2B-D0B002A657B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5</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6</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7</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583BA8-D128-48CF-BF2B-D0B002A657B6}" type="slidenum">
              <a:rPr lang="en-US" smtClean="0">
                <a:solidFill>
                  <a:prstClr val="black"/>
                </a:solidFill>
              </a:rPr>
              <a:pPr/>
              <a:t>8</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8583BA8-D128-48CF-BF2B-D0B002A657B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1A8ECFD7-C814-4B76-855A-8B68071158C9}" type="datetimeFigureOut">
              <a:rPr lang="en-US" smtClean="0"/>
              <a:pPr/>
              <a:t>5/6/2026</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570B203-EDC2-4420-BC73-249F653B31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A8ECFD7-C814-4B76-855A-8B68071158C9}"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A8ECFD7-C814-4B76-855A-8B68071158C9}"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8ECFD7-C814-4B76-855A-8B68071158C9}"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1A8ECFD7-C814-4B76-855A-8B68071158C9}" type="datetimeFigureOut">
              <a:rPr lang="en-US" smtClean="0"/>
              <a:pPr/>
              <a:t>5/6/2026</a:t>
            </a:fld>
            <a:endParaRPr lang="en-US"/>
          </a:p>
        </p:txBody>
      </p:sp>
      <p:sp>
        <p:nvSpPr>
          <p:cNvPr id="27" name="Slide Number Placeholder 26"/>
          <p:cNvSpPr>
            <a:spLocks noGrp="1"/>
          </p:cNvSpPr>
          <p:nvPr>
            <p:ph type="sldNum" sz="quarter" idx="11"/>
          </p:nvPr>
        </p:nvSpPr>
        <p:spPr/>
        <p:txBody>
          <a:bodyPr rtlCol="0"/>
          <a:lstStyle/>
          <a:p>
            <a:fld id="{8570B203-EDC2-4420-BC73-249F653B31E8}"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1A8ECFD7-C814-4B76-855A-8B68071158C9}" type="datetimeFigureOut">
              <a:rPr lang="en-US" smtClean="0"/>
              <a:pPr/>
              <a:t>5/6/2026</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8570B203-EDC2-4420-BC73-249F653B31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8ECFD7-C814-4B76-855A-8B68071158C9}"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A8ECFD7-C814-4B76-855A-8B68071158C9}"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A8ECFD7-C814-4B76-855A-8B68071158C9}"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0B203-EDC2-4420-BC73-249F653B31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A8ECFD7-C814-4B76-855A-8B68071158C9}" type="datetimeFigureOut">
              <a:rPr lang="en-US" smtClean="0"/>
              <a:pPr/>
              <a:t>5/6/2026</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570B203-EDC2-4420-BC73-249F653B31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ommbuys.com/bso/" TargetMode="External"/><Relationship Id="rId1" Type="http://schemas.openxmlformats.org/officeDocument/2006/relationships/slideLayout" Target="../slideLayouts/slideLayout7.xml"/><Relationship Id="rId4" Type="http://schemas.openxmlformats.org/officeDocument/2006/relationships/hyperlink" Target="https://www.mass.gov/oil-spill-prevention-response"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julie.hutcheson@mass.gov"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julie.hutcheson@mass.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6426" y="1066800"/>
            <a:ext cx="8458200" cy="1890712"/>
          </a:xfrm>
        </p:spPr>
        <p:txBody>
          <a:bodyPr>
            <a:normAutofit fontScale="90000"/>
          </a:bodyPr>
          <a:lstStyle/>
          <a:p>
            <a:pPr algn="ctr"/>
            <a:r>
              <a:rPr lang="en-US" sz="5300"/>
              <a:t>Marine Oil Spill Prevention &amp; Response Grant</a:t>
            </a:r>
            <a:br>
              <a:rPr lang="en-US"/>
            </a:br>
            <a:endParaRPr lang="en-US"/>
          </a:p>
        </p:txBody>
      </p:sp>
      <p:pic>
        <p:nvPicPr>
          <p:cNvPr id="4" name="Picture 3" descr="MassDEP logo.jpg"/>
          <p:cNvPicPr>
            <a:picLocks noChangeAspect="1"/>
          </p:cNvPicPr>
          <p:nvPr/>
        </p:nvPicPr>
        <p:blipFill>
          <a:blip r:embed="rId3" cstate="print"/>
          <a:stretch>
            <a:fillRect/>
          </a:stretch>
        </p:blipFill>
        <p:spPr>
          <a:xfrm>
            <a:off x="6248400" y="5999529"/>
            <a:ext cx="2667000" cy="660648"/>
          </a:xfrm>
          <a:prstGeom prst="rect">
            <a:avLst/>
          </a:prstGeom>
        </p:spPr>
      </p:pic>
      <p:sp>
        <p:nvSpPr>
          <p:cNvPr id="7" name="TextBox 6"/>
          <p:cNvSpPr txBox="1"/>
          <p:nvPr/>
        </p:nvSpPr>
        <p:spPr>
          <a:xfrm>
            <a:off x="990600" y="4276391"/>
            <a:ext cx="7391400" cy="707886"/>
          </a:xfrm>
          <a:prstGeom prst="rect">
            <a:avLst/>
          </a:prstGeom>
          <a:noFill/>
        </p:spPr>
        <p:txBody>
          <a:bodyPr wrap="square" rtlCol="0">
            <a:spAutoFit/>
          </a:bodyPr>
          <a:lstStyle/>
          <a:p>
            <a:r>
              <a:rPr lang="en-US" sz="4000" b="1"/>
              <a:t> </a:t>
            </a:r>
            <a:r>
              <a:rPr lang="en-US" sz="3600" b="1"/>
              <a:t>INFORMATIONAL MEETING</a:t>
            </a:r>
          </a:p>
        </p:txBody>
      </p:sp>
      <p:sp>
        <p:nvSpPr>
          <p:cNvPr id="6" name="TextBox 5"/>
          <p:cNvSpPr txBox="1"/>
          <p:nvPr/>
        </p:nvSpPr>
        <p:spPr>
          <a:xfrm>
            <a:off x="2667000" y="5105400"/>
            <a:ext cx="3429000" cy="523220"/>
          </a:xfrm>
          <a:prstGeom prst="rect">
            <a:avLst/>
          </a:prstGeom>
          <a:noFill/>
        </p:spPr>
        <p:txBody>
          <a:bodyPr wrap="square" rtlCol="0">
            <a:spAutoFit/>
          </a:bodyPr>
          <a:lstStyle/>
          <a:p>
            <a:r>
              <a:rPr lang="en-US" sz="2800"/>
              <a:t>   May 6,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EE049-E0C2-469F-86D4-D3CFC69FFA1A}"/>
              </a:ext>
            </a:extLst>
          </p:cNvPr>
          <p:cNvSpPr>
            <a:spLocks noGrp="1"/>
          </p:cNvSpPr>
          <p:nvPr>
            <p:ph type="title"/>
          </p:nvPr>
        </p:nvSpPr>
        <p:spPr>
          <a:xfrm>
            <a:off x="31143" y="533400"/>
            <a:ext cx="3657600" cy="533400"/>
          </a:xfrm>
        </p:spPr>
        <p:txBody>
          <a:bodyPr>
            <a:normAutofit/>
          </a:bodyPr>
          <a:lstStyle/>
          <a:p>
            <a:r>
              <a:rPr lang="en-US" sz="2800">
                <a:latin typeface="+mn-lt"/>
              </a:rPr>
              <a:t>MOSPRA GRANT</a:t>
            </a:r>
          </a:p>
        </p:txBody>
      </p:sp>
      <p:graphicFrame>
        <p:nvGraphicFramePr>
          <p:cNvPr id="4" name="Table 4">
            <a:extLst>
              <a:ext uri="{FF2B5EF4-FFF2-40B4-BE49-F238E27FC236}">
                <a16:creationId xmlns:a16="http://schemas.microsoft.com/office/drawing/2014/main" id="{160D9C8A-5B08-4584-A895-2BFB0F591E2B}"/>
              </a:ext>
            </a:extLst>
          </p:cNvPr>
          <p:cNvGraphicFramePr>
            <a:graphicFrameLocks noGrp="1"/>
          </p:cNvGraphicFramePr>
          <p:nvPr>
            <p:extLst>
              <p:ext uri="{D42A27DB-BD31-4B8C-83A1-F6EECF244321}">
                <p14:modId xmlns:p14="http://schemas.microsoft.com/office/powerpoint/2010/main" val="2953064916"/>
              </p:ext>
            </p:extLst>
          </p:nvPr>
        </p:nvGraphicFramePr>
        <p:xfrm>
          <a:off x="337457" y="1371600"/>
          <a:ext cx="8610600" cy="4690028"/>
        </p:xfrm>
        <a:graphic>
          <a:graphicData uri="http://schemas.openxmlformats.org/drawingml/2006/table">
            <a:tbl>
              <a:tblPr firstRow="1" bandRow="1">
                <a:tableStyleId>{5C22544A-7EE6-4342-B048-85BDC9FD1C3A}</a:tableStyleId>
              </a:tblPr>
              <a:tblGrid>
                <a:gridCol w="4288147">
                  <a:extLst>
                    <a:ext uri="{9D8B030D-6E8A-4147-A177-3AD203B41FA5}">
                      <a16:colId xmlns:a16="http://schemas.microsoft.com/office/drawing/2014/main" val="333649783"/>
                    </a:ext>
                  </a:extLst>
                </a:gridCol>
                <a:gridCol w="4322453">
                  <a:extLst>
                    <a:ext uri="{9D8B030D-6E8A-4147-A177-3AD203B41FA5}">
                      <a16:colId xmlns:a16="http://schemas.microsoft.com/office/drawing/2014/main" val="257852896"/>
                    </a:ext>
                  </a:extLst>
                </a:gridCol>
              </a:tblGrid>
              <a:tr h="385623">
                <a:tc gridSpan="2">
                  <a:txBody>
                    <a:bodyPr/>
                    <a:lstStyle/>
                    <a:p>
                      <a:r>
                        <a:rPr lang="en-US"/>
                        <a:t>PROJECT EXAMPLES</a:t>
                      </a:r>
                    </a:p>
                  </a:txBody>
                  <a:tcPr/>
                </a:tc>
                <a:tc hMerge="1">
                  <a:txBody>
                    <a:bodyPr/>
                    <a:lstStyle/>
                    <a:p>
                      <a:endParaRPr lang="en-US"/>
                    </a:p>
                  </a:txBody>
                  <a:tcPr/>
                </a:tc>
                <a:extLst>
                  <a:ext uri="{0D108BD9-81ED-4DB2-BD59-A6C34878D82A}">
                    <a16:rowId xmlns:a16="http://schemas.microsoft.com/office/drawing/2014/main" val="3792925175"/>
                  </a:ext>
                </a:extLst>
              </a:tr>
              <a:tr h="888006">
                <a:tc>
                  <a:txBody>
                    <a:bodyPr/>
                    <a:lstStyle/>
                    <a:p>
                      <a:r>
                        <a:rPr lang="en-US" sz="2000"/>
                        <a:t>Spill Prevention Systems and/or Equipment</a:t>
                      </a:r>
                    </a:p>
                  </a:txBody>
                  <a:tcPr/>
                </a:tc>
                <a:tc>
                  <a:txBody>
                    <a:bodyPr/>
                    <a:lstStyle/>
                    <a:p>
                      <a:r>
                        <a:rPr lang="en-US" sz="2000"/>
                        <a:t>Spill Detection Equipment</a:t>
                      </a:r>
                    </a:p>
                  </a:txBody>
                  <a:tcPr/>
                </a:tc>
                <a:extLst>
                  <a:ext uri="{0D108BD9-81ED-4DB2-BD59-A6C34878D82A}">
                    <a16:rowId xmlns:a16="http://schemas.microsoft.com/office/drawing/2014/main" val="3526516890"/>
                  </a:ext>
                </a:extLst>
              </a:tr>
              <a:tr h="1226581">
                <a:tc>
                  <a:txBody>
                    <a:bodyPr/>
                    <a:lstStyle/>
                    <a:p>
                      <a:r>
                        <a:rPr lang="en-US" sz="2000"/>
                        <a:t>Identification &amp; Mitigation of Oil Spill Risks</a:t>
                      </a:r>
                    </a:p>
                  </a:txBody>
                  <a:tcPr/>
                </a:tc>
                <a:tc>
                  <a:txBody>
                    <a:bodyPr/>
                    <a:lstStyle/>
                    <a:p>
                      <a:r>
                        <a:rPr lang="en-US" sz="2000"/>
                        <a:t>Research &amp; Improvements on Climate Change Resiliency in O/HM Marine Transportation &amp; Storage</a:t>
                      </a:r>
                    </a:p>
                  </a:txBody>
                  <a:tcPr/>
                </a:tc>
                <a:extLst>
                  <a:ext uri="{0D108BD9-81ED-4DB2-BD59-A6C34878D82A}">
                    <a16:rowId xmlns:a16="http://schemas.microsoft.com/office/drawing/2014/main" val="2888804045"/>
                  </a:ext>
                </a:extLst>
              </a:tr>
              <a:tr h="819933">
                <a:tc>
                  <a:txBody>
                    <a:bodyPr/>
                    <a:lstStyle/>
                    <a:p>
                      <a:r>
                        <a:rPr lang="en-US" sz="2000"/>
                        <a:t>Vessel Navigational Safety Improvements</a:t>
                      </a:r>
                    </a:p>
                  </a:txBody>
                  <a:tcPr/>
                </a:tc>
                <a:tc>
                  <a:txBody>
                    <a:bodyPr/>
                    <a:lstStyle/>
                    <a:p>
                      <a:r>
                        <a:rPr lang="en-US" sz="2000"/>
                        <a:t>Sensitive Area Data Management &amp; Mapping</a:t>
                      </a:r>
                    </a:p>
                  </a:txBody>
                  <a:tcPr/>
                </a:tc>
                <a:extLst>
                  <a:ext uri="{0D108BD9-81ED-4DB2-BD59-A6C34878D82A}">
                    <a16:rowId xmlns:a16="http://schemas.microsoft.com/office/drawing/2014/main" val="3510846782"/>
                  </a:ext>
                </a:extLst>
              </a:tr>
              <a:tr h="705856">
                <a:tc>
                  <a:txBody>
                    <a:bodyPr/>
                    <a:lstStyle/>
                    <a:p>
                      <a:r>
                        <a:rPr lang="en-US" sz="2000"/>
                        <a:t>Wildlife Rehabilitation Training</a:t>
                      </a:r>
                    </a:p>
                  </a:txBody>
                  <a:tcPr/>
                </a:tc>
                <a:tc>
                  <a:txBody>
                    <a:bodyPr/>
                    <a:lstStyle/>
                    <a:p>
                      <a:r>
                        <a:rPr lang="en-US" sz="2000"/>
                        <a:t>Research &amp; Development Projects</a:t>
                      </a:r>
                    </a:p>
                  </a:txBody>
                  <a:tcPr/>
                </a:tc>
                <a:extLst>
                  <a:ext uri="{0D108BD9-81ED-4DB2-BD59-A6C34878D82A}">
                    <a16:rowId xmlns:a16="http://schemas.microsoft.com/office/drawing/2014/main" val="2735695362"/>
                  </a:ext>
                </a:extLst>
              </a:tr>
              <a:tr h="664029">
                <a:tc>
                  <a:txBody>
                    <a:bodyPr/>
                    <a:lstStyle/>
                    <a:p>
                      <a:r>
                        <a:rPr lang="en-US" sz="2000"/>
                        <a:t>Geographic Response Strategies</a:t>
                      </a:r>
                    </a:p>
                  </a:txBody>
                  <a:tcPr/>
                </a:tc>
                <a:tc>
                  <a:txBody>
                    <a:bodyPr/>
                    <a:lstStyle/>
                    <a:p>
                      <a:r>
                        <a:rPr lang="en-US" sz="2000"/>
                        <a:t>Oil Spill Preparedness Training</a:t>
                      </a:r>
                    </a:p>
                  </a:txBody>
                  <a:tcPr/>
                </a:tc>
                <a:extLst>
                  <a:ext uri="{0D108BD9-81ED-4DB2-BD59-A6C34878D82A}">
                    <a16:rowId xmlns:a16="http://schemas.microsoft.com/office/drawing/2014/main" val="416640837"/>
                  </a:ext>
                </a:extLst>
              </a:tr>
            </a:tbl>
          </a:graphicData>
        </a:graphic>
      </p:graphicFrame>
    </p:spTree>
    <p:extLst>
      <p:ext uri="{BB962C8B-B14F-4D97-AF65-F5344CB8AC3E}">
        <p14:creationId xmlns:p14="http://schemas.microsoft.com/office/powerpoint/2010/main" val="493870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390953535"/>
              </p:ext>
            </p:extLst>
          </p:nvPr>
        </p:nvGraphicFramePr>
        <p:xfrm>
          <a:off x="381000" y="2209800"/>
          <a:ext cx="8610600" cy="4304734"/>
        </p:xfrm>
        <a:graphic>
          <a:graphicData uri="http://schemas.openxmlformats.org/drawingml/2006/table">
            <a:tbl>
              <a:tblPr/>
              <a:tblGrid>
                <a:gridCol w="4809524">
                  <a:extLst>
                    <a:ext uri="{9D8B030D-6E8A-4147-A177-3AD203B41FA5}">
                      <a16:colId xmlns:a16="http://schemas.microsoft.com/office/drawing/2014/main" val="20000"/>
                    </a:ext>
                  </a:extLst>
                </a:gridCol>
                <a:gridCol w="3801076">
                  <a:extLst>
                    <a:ext uri="{9D8B030D-6E8A-4147-A177-3AD203B41FA5}">
                      <a16:colId xmlns:a16="http://schemas.microsoft.com/office/drawing/2014/main" val="20001"/>
                    </a:ext>
                  </a:extLst>
                </a:gridCol>
              </a:tblGrid>
              <a:tr h="526863">
                <a:tc>
                  <a:txBody>
                    <a:bodyPr/>
                    <a:lstStyle/>
                    <a:p>
                      <a:pPr marL="0" marR="0" algn="ctr">
                        <a:spcBef>
                          <a:spcPts val="0"/>
                        </a:spcBef>
                        <a:spcAft>
                          <a:spcPts val="0"/>
                        </a:spcAft>
                      </a:pPr>
                      <a:r>
                        <a:rPr lang="en-US" sz="2400" b="1" kern="1600">
                          <a:solidFill>
                            <a:srgbClr val="000000"/>
                          </a:solidFill>
                          <a:latin typeface="+mn-lt"/>
                          <a:ea typeface="Times New Roman"/>
                          <a:cs typeface="Times New Roman"/>
                        </a:rPr>
                        <a:t>PROCUREMENT EVENT</a:t>
                      </a:r>
                      <a:endParaRPr lang="en-US" sz="2400" kern="160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FFFFFF"/>
                      </a:fgClr>
                      <a:bgClr>
                        <a:srgbClr val="CCCCCC"/>
                      </a:bgClr>
                    </a:pattFill>
                  </a:tcPr>
                </a:tc>
                <a:tc>
                  <a:txBody>
                    <a:bodyPr/>
                    <a:lstStyle/>
                    <a:p>
                      <a:pPr marL="0" marR="0" algn="ctr">
                        <a:spcBef>
                          <a:spcPts val="0"/>
                        </a:spcBef>
                        <a:spcAft>
                          <a:spcPts val="0"/>
                        </a:spcAft>
                      </a:pPr>
                      <a:r>
                        <a:rPr lang="en-US" sz="2400" b="1" kern="1600">
                          <a:solidFill>
                            <a:srgbClr val="000000"/>
                          </a:solidFill>
                          <a:latin typeface="+mn-lt"/>
                          <a:ea typeface="Times New Roman"/>
                          <a:cs typeface="Times New Roman"/>
                        </a:rPr>
                        <a:t>DATES </a:t>
                      </a:r>
                      <a:endParaRPr lang="en-US" sz="2400" kern="160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FFFFFF"/>
                      </a:fgClr>
                      <a:bgClr>
                        <a:srgbClr val="CCCCCC"/>
                      </a:bgClr>
                    </a:pattFill>
                  </a:tcPr>
                </a:tc>
                <a:extLst>
                  <a:ext uri="{0D108BD9-81ED-4DB2-BD59-A6C34878D82A}">
                    <a16:rowId xmlns:a16="http://schemas.microsoft.com/office/drawing/2014/main" val="10000"/>
                  </a:ext>
                </a:extLst>
              </a:tr>
              <a:tr h="451597">
                <a:tc>
                  <a:txBody>
                    <a:bodyPr/>
                    <a:lstStyle/>
                    <a:p>
                      <a:pPr marL="0" marR="0">
                        <a:spcBef>
                          <a:spcPts val="0"/>
                        </a:spcBef>
                        <a:spcAft>
                          <a:spcPts val="0"/>
                        </a:spcAft>
                      </a:pPr>
                      <a:r>
                        <a:rPr lang="en-US" sz="2800" b="0" kern="1600">
                          <a:solidFill>
                            <a:srgbClr val="000000"/>
                          </a:solidFill>
                          <a:latin typeface="+mn-lt"/>
                          <a:ea typeface="Times New Roman"/>
                          <a:cs typeface="Times New Roman"/>
                        </a:rPr>
                        <a:t>Grant Release Date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a:solidFill>
                            <a:srgbClr val="000000"/>
                          </a:solidFill>
                          <a:latin typeface="+mn-lt"/>
                          <a:ea typeface="Times New Roman"/>
                          <a:cs typeface="Times New Roman"/>
                        </a:rPr>
                        <a:t>April 24, 2026</a:t>
                      </a:r>
                      <a:endParaRPr lang="en-US" sz="2800" b="0" kern="1600">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41916">
                <a:tc>
                  <a:txBody>
                    <a:bodyPr/>
                    <a:lstStyle/>
                    <a:p>
                      <a:pPr marL="0" marR="0">
                        <a:spcBef>
                          <a:spcPts val="0"/>
                        </a:spcBef>
                        <a:spcAft>
                          <a:spcPts val="0"/>
                        </a:spcAft>
                      </a:pPr>
                      <a:r>
                        <a:rPr lang="en-US" sz="2800" b="0" kern="1600">
                          <a:solidFill>
                            <a:schemeClr val="bg1"/>
                          </a:solidFill>
                          <a:latin typeface="+mn-lt"/>
                          <a:ea typeface="Times New Roman"/>
                          <a:cs typeface="Times New Roman"/>
                        </a:rPr>
                        <a:t>Deadline for Questions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a:solidFill>
                            <a:schemeClr val="bg1"/>
                          </a:solidFill>
                          <a:latin typeface="+mn-lt"/>
                          <a:ea typeface="Times New Roman"/>
                          <a:cs typeface="Times New Roman"/>
                        </a:rPr>
                        <a:t>May 15, 2026,</a:t>
                      </a:r>
                      <a:r>
                        <a:rPr lang="en-US" sz="2800" b="0" kern="1600" baseline="0">
                          <a:solidFill>
                            <a:schemeClr val="bg1"/>
                          </a:solidFill>
                          <a:latin typeface="+mn-lt"/>
                          <a:ea typeface="Times New Roman"/>
                          <a:cs typeface="Times New Roman"/>
                        </a:rPr>
                        <a:t> </a:t>
                      </a:r>
                      <a:r>
                        <a:rPr lang="en-US" sz="2800" b="0" kern="1600">
                          <a:solidFill>
                            <a:schemeClr val="bg1"/>
                          </a:solidFill>
                          <a:latin typeface="+mn-lt"/>
                          <a:ea typeface="Times New Roman"/>
                          <a:cs typeface="Times New Roman"/>
                        </a:rPr>
                        <a:t>4 pm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2"/>
                  </a:ext>
                </a:extLst>
              </a:tr>
              <a:tr h="526863">
                <a:tc>
                  <a:txBody>
                    <a:bodyPr/>
                    <a:lstStyle/>
                    <a:p>
                      <a:pPr marL="0" marR="0">
                        <a:spcBef>
                          <a:spcPts val="0"/>
                        </a:spcBef>
                        <a:spcAft>
                          <a:spcPts val="0"/>
                        </a:spcAft>
                      </a:pPr>
                      <a:r>
                        <a:rPr lang="en-US" sz="2800" b="0" kern="1600">
                          <a:solidFill>
                            <a:srgbClr val="000000"/>
                          </a:solidFill>
                          <a:latin typeface="+mn-lt"/>
                          <a:ea typeface="Times New Roman"/>
                          <a:cs typeface="Times New Roman"/>
                        </a:rPr>
                        <a:t>Official Answers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baseline="0">
                          <a:solidFill>
                            <a:srgbClr val="000000"/>
                          </a:solidFill>
                          <a:latin typeface="+mn-lt"/>
                          <a:ea typeface="Times New Roman"/>
                          <a:cs typeface="Times New Roman"/>
                        </a:rPr>
                        <a:t>May 29, 2026, 4 pm</a:t>
                      </a:r>
                      <a:endParaRPr lang="en-US" sz="2800" b="0" kern="160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615">
                <a:tc>
                  <a:txBody>
                    <a:bodyPr/>
                    <a:lstStyle/>
                    <a:p>
                      <a:pPr marL="0" marR="0">
                        <a:spcBef>
                          <a:spcPts val="0"/>
                        </a:spcBef>
                        <a:spcAft>
                          <a:spcPts val="0"/>
                        </a:spcAft>
                      </a:pPr>
                      <a:r>
                        <a:rPr lang="en-US" sz="2800" b="0" kern="1600">
                          <a:solidFill>
                            <a:schemeClr val="bg1"/>
                          </a:solidFill>
                          <a:latin typeface="+mn-lt"/>
                          <a:ea typeface="Times New Roman"/>
                          <a:cs typeface="Times New Roman"/>
                        </a:rPr>
                        <a:t>Grant Application due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a:solidFill>
                            <a:schemeClr val="bg1"/>
                          </a:solidFill>
                          <a:latin typeface="+mn-lt"/>
                          <a:ea typeface="Times New Roman"/>
                          <a:cs typeface="Times New Roman"/>
                        </a:rPr>
                        <a:t>June 19, 2026, 4 pm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4"/>
                  </a:ext>
                </a:extLst>
              </a:tr>
              <a:tr h="794129">
                <a:tc>
                  <a:txBody>
                    <a:bodyPr/>
                    <a:lstStyle/>
                    <a:p>
                      <a:pPr marL="0" marR="0">
                        <a:spcBef>
                          <a:spcPts val="0"/>
                        </a:spcBef>
                        <a:spcAft>
                          <a:spcPts val="0"/>
                        </a:spcAft>
                      </a:pPr>
                      <a:r>
                        <a:rPr lang="en-US" sz="2800" b="0" kern="1600">
                          <a:solidFill>
                            <a:srgbClr val="000000"/>
                          </a:solidFill>
                          <a:latin typeface="+mn-lt"/>
                          <a:ea typeface="Times New Roman"/>
                          <a:cs typeface="Times New Roman"/>
                        </a:rPr>
                        <a:t>Notification of Awards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800" b="0" kern="1600">
                          <a:solidFill>
                            <a:srgbClr val="000000"/>
                          </a:solidFill>
                          <a:latin typeface="+mn-lt"/>
                          <a:ea typeface="Times New Roman"/>
                          <a:cs typeface="Times New Roman"/>
                        </a:rPr>
                        <a:t> August 5, 2026, (estimated)</a:t>
                      </a:r>
                      <a:r>
                        <a:rPr lang="en-US" sz="2800" b="0" kern="1600" baseline="0">
                          <a:solidFill>
                            <a:srgbClr val="000000"/>
                          </a:solidFill>
                          <a:latin typeface="+mn-lt"/>
                          <a:ea typeface="Times New Roman"/>
                          <a:cs typeface="Times New Roman"/>
                        </a:rPr>
                        <a:t> </a:t>
                      </a:r>
                      <a:endParaRPr lang="en-US" sz="2800" b="0" kern="1600">
                        <a:solidFill>
                          <a:srgbClr val="000000"/>
                        </a:solidFill>
                        <a:latin typeface="+mn-lt"/>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44632">
                <a:tc>
                  <a:txBody>
                    <a:bodyPr/>
                    <a:lstStyle/>
                    <a:p>
                      <a:pPr marL="0" marR="0">
                        <a:spcBef>
                          <a:spcPts val="0"/>
                        </a:spcBef>
                        <a:spcAft>
                          <a:spcPts val="0"/>
                        </a:spcAft>
                      </a:pPr>
                      <a:r>
                        <a:rPr lang="en-US" sz="2800" b="0" kern="1600">
                          <a:solidFill>
                            <a:srgbClr val="FFFFFF"/>
                          </a:solidFill>
                          <a:latin typeface="+mn-lt"/>
                          <a:ea typeface="Times New Roman"/>
                          <a:cs typeface="Times New Roman"/>
                        </a:rPr>
                        <a:t>Execution of Contracts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tc>
                  <a:txBody>
                    <a:bodyPr/>
                    <a:lstStyle/>
                    <a:p>
                      <a:pPr marL="0" marR="0" algn="ctr">
                        <a:spcBef>
                          <a:spcPts val="0"/>
                        </a:spcBef>
                        <a:spcAft>
                          <a:spcPts val="0"/>
                        </a:spcAft>
                      </a:pPr>
                      <a:r>
                        <a:rPr lang="en-US" sz="2800" b="0" kern="1600">
                          <a:solidFill>
                            <a:srgbClr val="FFFFFF"/>
                          </a:solidFill>
                          <a:latin typeface="+mn-lt"/>
                          <a:ea typeface="Times New Roman"/>
                          <a:cs typeface="Times New Roman"/>
                        </a:rPr>
                        <a:t>September 1, 2026</a:t>
                      </a:r>
                    </a:p>
                    <a:p>
                      <a:pPr marL="0" marR="0" algn="ctr">
                        <a:spcBef>
                          <a:spcPts val="0"/>
                        </a:spcBef>
                        <a:spcAft>
                          <a:spcPts val="0"/>
                        </a:spcAft>
                      </a:pPr>
                      <a:r>
                        <a:rPr lang="en-US" sz="2800" b="0" kern="1600">
                          <a:solidFill>
                            <a:srgbClr val="FFFFFF"/>
                          </a:solidFill>
                          <a:latin typeface="+mn-lt"/>
                          <a:ea typeface="Times New Roman"/>
                          <a:cs typeface="Times New Roman"/>
                        </a:rPr>
                        <a:t>(estimated)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434"/>
                    </a:solidFill>
                  </a:tcPr>
                </a:tc>
                <a:extLst>
                  <a:ext uri="{0D108BD9-81ED-4DB2-BD59-A6C34878D82A}">
                    <a16:rowId xmlns:a16="http://schemas.microsoft.com/office/drawing/2014/main" val="10006"/>
                  </a:ext>
                </a:extLst>
              </a:tr>
            </a:tbl>
          </a:graphicData>
        </a:graphic>
      </p:graphicFrame>
      <p:sp>
        <p:nvSpPr>
          <p:cNvPr id="10649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5" name="Content Placeholder 4">
            <a:extLst>
              <a:ext uri="{FF2B5EF4-FFF2-40B4-BE49-F238E27FC236}">
                <a16:creationId xmlns:a16="http://schemas.microsoft.com/office/drawing/2014/main" id="{748FE19E-743E-46F7-940F-2AD738C8263F}"/>
              </a:ext>
            </a:extLst>
          </p:cNvPr>
          <p:cNvSpPr>
            <a:spLocks noGrp="1"/>
          </p:cNvSpPr>
          <p:nvPr>
            <p:ph idx="1"/>
          </p:nvPr>
        </p:nvSpPr>
        <p:spPr>
          <a:xfrm>
            <a:off x="228600" y="495300"/>
            <a:ext cx="8382000" cy="533400"/>
          </a:xfrm>
        </p:spPr>
        <p:txBody>
          <a:bodyPr/>
          <a:lstStyle/>
          <a:p>
            <a:pPr marL="109728" indent="0">
              <a:buNone/>
            </a:pPr>
            <a:r>
              <a:rPr lang="en-US"/>
              <a:t>MOSPRA GRANT</a:t>
            </a:r>
          </a:p>
        </p:txBody>
      </p:sp>
      <p:sp>
        <p:nvSpPr>
          <p:cNvPr id="6" name="TextBox 5">
            <a:extLst>
              <a:ext uri="{FF2B5EF4-FFF2-40B4-BE49-F238E27FC236}">
                <a16:creationId xmlns:a16="http://schemas.microsoft.com/office/drawing/2014/main" id="{83B66E44-34AB-4DE5-BBAA-2B28DDAB0D6A}"/>
              </a:ext>
            </a:extLst>
          </p:cNvPr>
          <p:cNvSpPr txBox="1"/>
          <p:nvPr/>
        </p:nvSpPr>
        <p:spPr>
          <a:xfrm flipH="1">
            <a:off x="228597" y="1554481"/>
            <a:ext cx="8382001" cy="523220"/>
          </a:xfrm>
          <a:prstGeom prst="rect">
            <a:avLst/>
          </a:prstGeom>
          <a:noFill/>
        </p:spPr>
        <p:txBody>
          <a:bodyPr wrap="square" rtlCol="0">
            <a:spAutoFit/>
          </a:bodyPr>
          <a:lstStyle/>
          <a:p>
            <a:r>
              <a:rPr lang="en-US" sz="2800"/>
              <a:t>Estimated Procurement Calendar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382" y="1423096"/>
            <a:ext cx="5410200" cy="584775"/>
          </a:xfrm>
          <a:prstGeom prst="rect">
            <a:avLst/>
          </a:prstGeom>
          <a:solidFill>
            <a:schemeClr val="bg1"/>
          </a:solidFill>
        </p:spPr>
        <p:txBody>
          <a:bodyPr wrap="square" rtlCol="0">
            <a:spAutoFit/>
          </a:bodyPr>
          <a:lstStyle/>
          <a:p>
            <a:r>
              <a:rPr lang="en-US" sz="3200" b="1"/>
              <a:t>   Grant Duration</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53955" y="739257"/>
            <a:ext cx="914400" cy="1167493"/>
          </a:xfrm>
          <a:prstGeom prst="rect">
            <a:avLst/>
          </a:prstGeom>
          <a:noFill/>
        </p:spPr>
      </p:pic>
      <p:sp>
        <p:nvSpPr>
          <p:cNvPr id="7" name="TextBox 6"/>
          <p:cNvSpPr txBox="1"/>
          <p:nvPr/>
        </p:nvSpPr>
        <p:spPr>
          <a:xfrm>
            <a:off x="200864" y="2089676"/>
            <a:ext cx="9051993" cy="1569660"/>
          </a:xfrm>
          <a:prstGeom prst="rect">
            <a:avLst/>
          </a:prstGeom>
          <a:noFill/>
        </p:spPr>
        <p:txBody>
          <a:bodyPr wrap="square" rtlCol="0">
            <a:spAutoFit/>
          </a:bodyPr>
          <a:lstStyle/>
          <a:p>
            <a:r>
              <a:rPr lang="en-US" sz="3200">
                <a:solidFill>
                  <a:srgbClr val="000000"/>
                </a:solidFill>
              </a:rPr>
              <a:t>Projects will ideally be completed in one year. However, MassDEP can extend project duration as necessary (at MassDEP's discretion).</a:t>
            </a:r>
          </a:p>
        </p:txBody>
      </p:sp>
      <p:sp>
        <p:nvSpPr>
          <p:cNvPr id="2" name="TextBox 1">
            <a:extLst>
              <a:ext uri="{FF2B5EF4-FFF2-40B4-BE49-F238E27FC236}">
                <a16:creationId xmlns:a16="http://schemas.microsoft.com/office/drawing/2014/main" id="{E656D95F-B9BB-499C-8DC4-667D6B59A582}"/>
              </a:ext>
            </a:extLst>
          </p:cNvPr>
          <p:cNvSpPr txBox="1"/>
          <p:nvPr/>
        </p:nvSpPr>
        <p:spPr>
          <a:xfrm>
            <a:off x="152400" y="578302"/>
            <a:ext cx="3048000" cy="523220"/>
          </a:xfrm>
          <a:prstGeom prst="rect">
            <a:avLst/>
          </a:prstGeom>
          <a:noFill/>
        </p:spPr>
        <p:txBody>
          <a:bodyPr wrap="square" rtlCol="0">
            <a:spAutoFit/>
          </a:bodyPr>
          <a:lstStyle/>
          <a:p>
            <a:r>
              <a:rPr lang="en-US" sz="2800"/>
              <a:t>MOSPRA GRANT</a:t>
            </a:r>
          </a:p>
        </p:txBody>
      </p:sp>
      <p:sp>
        <p:nvSpPr>
          <p:cNvPr id="3" name="TextBox 2">
            <a:extLst>
              <a:ext uri="{FF2B5EF4-FFF2-40B4-BE49-F238E27FC236}">
                <a16:creationId xmlns:a16="http://schemas.microsoft.com/office/drawing/2014/main" id="{85825D27-E534-4008-968D-6463B00DDEBF}"/>
              </a:ext>
            </a:extLst>
          </p:cNvPr>
          <p:cNvSpPr txBox="1"/>
          <p:nvPr/>
        </p:nvSpPr>
        <p:spPr>
          <a:xfrm>
            <a:off x="187517" y="3921442"/>
            <a:ext cx="5182263" cy="584775"/>
          </a:xfrm>
          <a:prstGeom prst="rect">
            <a:avLst/>
          </a:prstGeom>
          <a:noFill/>
        </p:spPr>
        <p:txBody>
          <a:bodyPr wrap="square" rtlCol="0">
            <a:spAutoFit/>
          </a:bodyPr>
          <a:lstStyle/>
          <a:p>
            <a:r>
              <a:rPr lang="en-US" sz="3200" b="1"/>
              <a:t>Estimated Grant Value</a:t>
            </a:r>
          </a:p>
        </p:txBody>
      </p:sp>
      <p:sp>
        <p:nvSpPr>
          <p:cNvPr id="4" name="TextBox 3">
            <a:extLst>
              <a:ext uri="{FF2B5EF4-FFF2-40B4-BE49-F238E27FC236}">
                <a16:creationId xmlns:a16="http://schemas.microsoft.com/office/drawing/2014/main" id="{988A39CA-E162-4C95-B457-6BA9DAE717FB}"/>
              </a:ext>
            </a:extLst>
          </p:cNvPr>
          <p:cNvSpPr txBox="1"/>
          <p:nvPr/>
        </p:nvSpPr>
        <p:spPr>
          <a:xfrm flipH="1">
            <a:off x="198404" y="4565685"/>
            <a:ext cx="8680837" cy="2062103"/>
          </a:xfrm>
          <a:prstGeom prst="rect">
            <a:avLst/>
          </a:prstGeom>
          <a:noFill/>
        </p:spPr>
        <p:txBody>
          <a:bodyPr wrap="square" rtlCol="0">
            <a:spAutoFit/>
          </a:bodyPr>
          <a:lstStyle/>
          <a:p>
            <a:r>
              <a:rPr lang="en-US" sz="3200">
                <a:solidFill>
                  <a:srgbClr val="000000"/>
                </a:solidFill>
              </a:rPr>
              <a:t>For this grant cycle, MassDEP expects to award multiple grants for a total of $1,000,000.  Individual grants are anticipated to be up to $100,000 but larger grants will be considered.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447800"/>
            <a:ext cx="7391400" cy="584775"/>
          </a:xfrm>
          <a:prstGeom prst="rect">
            <a:avLst/>
          </a:prstGeom>
          <a:noFill/>
        </p:spPr>
        <p:txBody>
          <a:bodyPr wrap="square" rtlCol="0">
            <a:spAutoFit/>
          </a:bodyPr>
          <a:lstStyle/>
          <a:p>
            <a:pPr algn="ctr"/>
            <a:r>
              <a:rPr lang="en-US" sz="3200" b="1"/>
              <a:t>Submittal Requirements</a:t>
            </a:r>
          </a:p>
        </p:txBody>
      </p:sp>
      <p:sp>
        <p:nvSpPr>
          <p:cNvPr id="7" name="TextBox 6"/>
          <p:cNvSpPr txBox="1"/>
          <p:nvPr/>
        </p:nvSpPr>
        <p:spPr>
          <a:xfrm>
            <a:off x="533400" y="2209800"/>
            <a:ext cx="7772400" cy="3970318"/>
          </a:xfrm>
          <a:prstGeom prst="rect">
            <a:avLst/>
          </a:prstGeom>
          <a:noFill/>
        </p:spPr>
        <p:txBody>
          <a:bodyPr wrap="square" rtlCol="0">
            <a:spAutoFit/>
          </a:bodyPr>
          <a:lstStyle/>
          <a:p>
            <a:pPr marL="457200" indent="-457200">
              <a:buFont typeface="Arial" panose="020B0604020202020204" pitchFamily="34" charset="0"/>
              <a:buChar char="•"/>
            </a:pPr>
            <a:r>
              <a:rPr lang="en-US" sz="2800"/>
              <a:t>Application Form</a:t>
            </a:r>
          </a:p>
          <a:p>
            <a:pPr marL="457200" indent="-457200">
              <a:buFont typeface="Arial" panose="020B0604020202020204" pitchFamily="34" charset="0"/>
              <a:buChar char="•"/>
            </a:pPr>
            <a:r>
              <a:rPr lang="en-US" sz="2800"/>
              <a:t>Backup information to support the application</a:t>
            </a:r>
          </a:p>
          <a:p>
            <a:pPr marL="457200" indent="-457200">
              <a:buFont typeface="Arial" panose="020B0604020202020204" pitchFamily="34" charset="0"/>
              <a:buChar char="•"/>
            </a:pPr>
            <a:r>
              <a:rPr lang="en-US" sz="2800"/>
              <a:t>Conflict of Interest (COI) Form</a:t>
            </a:r>
          </a:p>
          <a:p>
            <a:pPr marL="457200" indent="-457200">
              <a:buFont typeface="Arial" panose="020B0604020202020204" pitchFamily="34" charset="0"/>
              <a:buChar char="•"/>
            </a:pPr>
            <a:endParaRPr lang="en-US" sz="2800"/>
          </a:p>
          <a:p>
            <a:r>
              <a:rPr lang="en-US" sz="2800" i="1"/>
              <a:t>If grant application is accepted for an award, there will be several other documents including a standard contract form to submit, which will coordinated and requested by MassDEP. </a:t>
            </a:r>
          </a:p>
        </p:txBody>
      </p:sp>
      <p:sp>
        <p:nvSpPr>
          <p:cNvPr id="6" name="TextBox 5"/>
          <p:cNvSpPr txBox="1"/>
          <p:nvPr/>
        </p:nvSpPr>
        <p:spPr>
          <a:xfrm>
            <a:off x="246920" y="457200"/>
            <a:ext cx="3036409" cy="523220"/>
          </a:xfrm>
          <a:prstGeom prst="rect">
            <a:avLst/>
          </a:prstGeom>
          <a:noFill/>
        </p:spPr>
        <p:txBody>
          <a:bodyPr wrap="none" rtlCol="0">
            <a:spAutoFit/>
          </a:bodyPr>
          <a:lstStyle/>
          <a:p>
            <a:pPr algn="ctr"/>
            <a:r>
              <a:rPr lang="en-US" sz="2800"/>
              <a:t>MOSPRA 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82680" y="775441"/>
            <a:ext cx="914400" cy="116749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1447800"/>
            <a:ext cx="7391400" cy="584775"/>
          </a:xfrm>
          <a:prstGeom prst="rect">
            <a:avLst/>
          </a:prstGeom>
          <a:noFill/>
        </p:spPr>
        <p:txBody>
          <a:bodyPr wrap="square" rtlCol="0">
            <a:spAutoFit/>
          </a:bodyPr>
          <a:lstStyle/>
          <a:p>
            <a:pPr algn="ctr"/>
            <a:r>
              <a:rPr lang="en-US" sz="3200" b="1"/>
              <a:t>Submittal Keys</a:t>
            </a:r>
          </a:p>
        </p:txBody>
      </p:sp>
      <p:sp>
        <p:nvSpPr>
          <p:cNvPr id="7" name="TextBox 6"/>
          <p:cNvSpPr txBox="1"/>
          <p:nvPr/>
        </p:nvSpPr>
        <p:spPr>
          <a:xfrm>
            <a:off x="533400" y="2209800"/>
            <a:ext cx="7990114" cy="3970318"/>
          </a:xfrm>
          <a:prstGeom prst="rect">
            <a:avLst/>
          </a:prstGeom>
          <a:noFill/>
        </p:spPr>
        <p:txBody>
          <a:bodyPr wrap="square" rtlCol="0">
            <a:spAutoFit/>
          </a:bodyPr>
          <a:lstStyle/>
          <a:p>
            <a:pPr marL="457200" indent="-457200">
              <a:buFont typeface="Arial" panose="020B0604020202020204" pitchFamily="34" charset="0"/>
              <a:buChar char="•"/>
            </a:pPr>
            <a:r>
              <a:rPr lang="en-US" sz="2800"/>
              <a:t>Connect project with oil spill prevention &amp; response</a:t>
            </a:r>
          </a:p>
          <a:p>
            <a:pPr marL="457200" indent="-457200">
              <a:buFont typeface="Arial" panose="020B0604020202020204" pitchFamily="34" charset="0"/>
              <a:buChar char="•"/>
            </a:pPr>
            <a:r>
              <a:rPr lang="en-US" sz="2800"/>
              <a:t>Describe benefits to community &amp; environment</a:t>
            </a:r>
          </a:p>
          <a:p>
            <a:pPr marL="457200" indent="-457200">
              <a:buFont typeface="Arial" panose="020B0604020202020204" pitchFamily="34" charset="0"/>
              <a:buChar char="•"/>
            </a:pPr>
            <a:r>
              <a:rPr lang="en-US" sz="2800"/>
              <a:t>If equipment, explain how it will be maintained &amp; who will use of it</a:t>
            </a:r>
          </a:p>
          <a:p>
            <a:pPr marL="457200" indent="-457200">
              <a:buFont typeface="Arial" panose="020B0604020202020204" pitchFamily="34" charset="0"/>
              <a:buChar char="•"/>
            </a:pPr>
            <a:r>
              <a:rPr lang="en-US" sz="2800"/>
              <a:t>If training, detail how the training integrates with mission of organization</a:t>
            </a:r>
          </a:p>
          <a:p>
            <a:pPr marL="457200" indent="-457200">
              <a:buFont typeface="Arial" panose="020B0604020202020204" pitchFamily="34" charset="0"/>
              <a:buChar char="•"/>
            </a:pPr>
            <a:endParaRPr lang="en-US" sz="2800"/>
          </a:p>
        </p:txBody>
      </p:sp>
      <p:sp>
        <p:nvSpPr>
          <p:cNvPr id="6" name="TextBox 5"/>
          <p:cNvSpPr txBox="1"/>
          <p:nvPr/>
        </p:nvSpPr>
        <p:spPr>
          <a:xfrm>
            <a:off x="246920" y="457200"/>
            <a:ext cx="3036409" cy="523220"/>
          </a:xfrm>
          <a:prstGeom prst="rect">
            <a:avLst/>
          </a:prstGeom>
          <a:noFill/>
        </p:spPr>
        <p:txBody>
          <a:bodyPr wrap="none" rtlCol="0">
            <a:spAutoFit/>
          </a:bodyPr>
          <a:lstStyle/>
          <a:p>
            <a:pPr algn="ctr"/>
            <a:r>
              <a:rPr lang="en-US" sz="2800"/>
              <a:t>MOSPRA 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594791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1219200"/>
            <a:ext cx="8305800" cy="1905000"/>
          </a:xfrm>
          <a:prstGeom prst="rect">
            <a:avLst/>
          </a:prstGeom>
        </p:spPr>
        <p:txBody>
          <a:bodyPr/>
          <a:lstStyle/>
          <a:p>
            <a:pPr marL="365760" marR="0" lvl="1" indent="-256032" algn="l" defTabSz="914400" rtl="0" eaLnBrk="1" fontAlgn="auto" latinLnBrk="0" hangingPunct="1">
              <a:lnSpc>
                <a:spcPct val="100000"/>
              </a:lnSpc>
              <a:spcBef>
                <a:spcPts val="300"/>
              </a:spcBef>
              <a:spcAft>
                <a:spcPts val="0"/>
              </a:spcAft>
              <a:buClrTx/>
              <a:buSzTx/>
              <a:buFont typeface="Georgia"/>
              <a:buNone/>
              <a:tabLst/>
              <a:defRPr/>
            </a:pPr>
            <a:endParaRPr kumimoji="0" lang="en-US" sz="3600" b="0" i="0" u="none" strike="noStrike" kern="1200" cap="none" spc="0" normalizeH="0" baseline="0" noProof="0">
              <a:ln>
                <a:noFill/>
              </a:ln>
              <a:solidFill>
                <a:srgbClr val="000000"/>
              </a:solidFill>
              <a:effectLst/>
              <a:uLnTx/>
              <a:uFillTx/>
              <a:latin typeface="Tahoma" pitchFamily="34" charset="0"/>
              <a:ea typeface="+mn-ea"/>
              <a:cs typeface="+mn-cs"/>
            </a:endParaRPr>
          </a:p>
        </p:txBody>
      </p:sp>
      <p:sp>
        <p:nvSpPr>
          <p:cNvPr id="7" name="Title 1"/>
          <p:cNvSpPr txBox="1">
            <a:spLocks/>
          </p:cNvSpPr>
          <p:nvPr/>
        </p:nvSpPr>
        <p:spPr>
          <a:xfrm>
            <a:off x="457200" y="457200"/>
            <a:ext cx="8229600" cy="6096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200" b="0" i="0" u="none" strike="noStrike" kern="1200" cap="none" spc="0" normalizeH="0" baseline="0" noProof="0">
              <a:ln>
                <a:noFill/>
              </a:ln>
              <a:solidFill>
                <a:schemeClr val="tx2"/>
              </a:solidFill>
              <a:effectLst/>
              <a:uLnTx/>
              <a:uFillTx/>
              <a:latin typeface="+mj-lt"/>
              <a:ea typeface="+mj-ea"/>
              <a:cs typeface="+mj-cs"/>
            </a:endParaRPr>
          </a:p>
        </p:txBody>
      </p:sp>
      <p:sp>
        <p:nvSpPr>
          <p:cNvPr id="9" name="TextBox 8"/>
          <p:cNvSpPr txBox="1"/>
          <p:nvPr/>
        </p:nvSpPr>
        <p:spPr>
          <a:xfrm>
            <a:off x="533400" y="4267200"/>
            <a:ext cx="8305800" cy="2716128"/>
          </a:xfrm>
          <a:prstGeom prst="rect">
            <a:avLst/>
          </a:prstGeom>
          <a:noFill/>
        </p:spPr>
        <p:txBody>
          <a:bodyPr wrap="square" rtlCol="0">
            <a:spAutoFit/>
          </a:bodyPr>
          <a:lstStyle/>
          <a:p>
            <a:pPr marL="566928" lvl="0" indent="-457200">
              <a:spcBef>
                <a:spcPts val="300"/>
              </a:spcBef>
              <a:buFont typeface="Wingdings" panose="05000000000000000000" pitchFamily="2" charset="2"/>
              <a:buChar char="§"/>
              <a:defRPr/>
            </a:pPr>
            <a:r>
              <a:rPr lang="en-US" sz="2800" b="1"/>
              <a:t>COMMBUYS</a:t>
            </a:r>
          </a:p>
          <a:p>
            <a:pPr marL="365760" lvl="0" indent="-256032">
              <a:spcBef>
                <a:spcPts val="300"/>
              </a:spcBef>
              <a:defRPr/>
            </a:pPr>
            <a:r>
              <a:rPr lang="en-US" sz="2800" b="1">
                <a:solidFill>
                  <a:schemeClr val="folHlink"/>
                </a:solidFill>
              </a:rPr>
              <a:t>	</a:t>
            </a:r>
            <a:r>
              <a:rPr lang="en-US" sz="2800">
                <a:solidFill>
                  <a:srgbClr val="000000"/>
                </a:solidFill>
              </a:rPr>
              <a:t>Commonwealth’s web-based electronic procurement and purchasing system</a:t>
            </a:r>
          </a:p>
          <a:p>
            <a:pPr marL="0" lvl="1"/>
            <a:endParaRPr lang="en-US" sz="2800" b="1">
              <a:solidFill>
                <a:srgbClr val="002060"/>
              </a:solidFill>
            </a:endParaRPr>
          </a:p>
          <a:p>
            <a:pPr marL="0" lvl="1"/>
            <a:r>
              <a:rPr lang="en-US" sz="2800">
                <a:solidFill>
                  <a:srgbClr val="000000"/>
                </a:solidFill>
              </a:rPr>
              <a:t>     </a:t>
            </a:r>
            <a:r>
              <a:rPr lang="en-US" sz="2800">
                <a:solidFill>
                  <a:srgbClr val="000000"/>
                </a:solidFill>
                <a:hlinkClick r:id="rId2"/>
              </a:rPr>
              <a:t>https://www.commbuys.com/bso/</a:t>
            </a:r>
            <a:endParaRPr lang="en-US" sz="2800">
              <a:solidFill>
                <a:srgbClr val="000000"/>
              </a:solidFill>
            </a:endParaRPr>
          </a:p>
          <a:p>
            <a:pPr marL="0" lvl="1"/>
            <a:endParaRPr lang="en-US" sz="2800">
              <a:solidFill>
                <a:srgbClr val="000000"/>
              </a:solidFill>
            </a:endParaRPr>
          </a:p>
        </p:txBody>
      </p:sp>
      <p:sp>
        <p:nvSpPr>
          <p:cNvPr id="10" name="TextBox 9"/>
          <p:cNvSpPr txBox="1"/>
          <p:nvPr/>
        </p:nvSpPr>
        <p:spPr>
          <a:xfrm>
            <a:off x="228600" y="419284"/>
            <a:ext cx="3581399" cy="523220"/>
          </a:xfrm>
          <a:prstGeom prst="rect">
            <a:avLst/>
          </a:prstGeom>
          <a:noFill/>
        </p:spPr>
        <p:txBody>
          <a:bodyPr wrap="square" rtlCol="0">
            <a:spAutoFit/>
          </a:bodyPr>
          <a:lstStyle/>
          <a:p>
            <a:pPr algn="ctr"/>
            <a:r>
              <a:rPr lang="en-US" sz="2800"/>
              <a:t>MOSPRA</a:t>
            </a:r>
            <a:r>
              <a:rPr lang="en-US" sz="2800" b="1"/>
              <a:t>  </a:t>
            </a:r>
            <a:r>
              <a:rPr lang="en-US" sz="2800"/>
              <a:t>GRANT</a:t>
            </a:r>
          </a:p>
        </p:txBody>
      </p:sp>
      <p:pic>
        <p:nvPicPr>
          <p:cNvPr id="8"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2" name="TextBox 1"/>
          <p:cNvSpPr txBox="1"/>
          <p:nvPr/>
        </p:nvSpPr>
        <p:spPr>
          <a:xfrm>
            <a:off x="553915" y="1219200"/>
            <a:ext cx="7772400" cy="3477875"/>
          </a:xfrm>
          <a:prstGeom prst="rect">
            <a:avLst/>
          </a:prstGeom>
          <a:noFill/>
        </p:spPr>
        <p:txBody>
          <a:bodyPr wrap="square" rtlCol="0">
            <a:spAutoFit/>
          </a:bodyPr>
          <a:lstStyle/>
          <a:p>
            <a:r>
              <a:rPr lang="en-US" sz="3200">
                <a:solidFill>
                  <a:srgbClr val="000000"/>
                </a:solidFill>
              </a:rPr>
              <a:t>Where will grant updates be posted?</a:t>
            </a:r>
            <a:endParaRPr lang="en-US" sz="2800">
              <a:solidFill>
                <a:srgbClr val="000000"/>
              </a:solidFill>
            </a:endParaRPr>
          </a:p>
          <a:p>
            <a:endParaRPr lang="en-US" sz="2000">
              <a:solidFill>
                <a:srgbClr val="000000"/>
              </a:solidFill>
            </a:endParaRPr>
          </a:p>
          <a:p>
            <a:pPr marL="457200" indent="-457200">
              <a:buFont typeface="Wingdings" panose="05000000000000000000" pitchFamily="2" charset="2"/>
              <a:buChar char="§"/>
            </a:pPr>
            <a:r>
              <a:rPr lang="en-US" sz="2800" err="1"/>
              <a:t>MassDEP’s</a:t>
            </a:r>
            <a:r>
              <a:rPr lang="en-US" sz="2800"/>
              <a:t> Oil Spill Prevention &amp; Response Website</a:t>
            </a:r>
          </a:p>
          <a:p>
            <a:pPr lvl="1"/>
            <a:r>
              <a:rPr lang="en-US" sz="2800">
                <a:solidFill>
                  <a:srgbClr val="0070C0"/>
                </a:solidFill>
                <a:hlinkClick r:id="rId4"/>
              </a:rPr>
              <a:t>https://www.mass.gov/oil-spill-prevention-response</a:t>
            </a:r>
            <a:endParaRPr lang="en-US" sz="2800">
              <a:solidFill>
                <a:srgbClr val="0070C0"/>
              </a:solidFill>
            </a:endParaRPr>
          </a:p>
          <a:p>
            <a:pPr lvl="1"/>
            <a:endParaRPr lang="en-US" sz="2800"/>
          </a:p>
          <a:p>
            <a:pPr lvl="1"/>
            <a:endParaRPr 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95400" y="1219200"/>
            <a:ext cx="6172200" cy="923330"/>
          </a:xfrm>
          <a:prstGeom prst="rect">
            <a:avLst/>
          </a:prstGeom>
          <a:noFill/>
        </p:spPr>
        <p:txBody>
          <a:bodyPr wrap="square" rtlCol="0">
            <a:spAutoFit/>
          </a:bodyPr>
          <a:lstStyle/>
          <a:p>
            <a:r>
              <a:rPr lang="en-US" sz="5400" b="1"/>
              <a:t>QUESTIONS?</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8039100" y="755060"/>
            <a:ext cx="914400" cy="1167493"/>
          </a:xfrm>
          <a:prstGeom prst="rect">
            <a:avLst/>
          </a:prstGeom>
          <a:noFill/>
        </p:spPr>
      </p:pic>
      <p:sp>
        <p:nvSpPr>
          <p:cNvPr id="9" name="TextBox 8"/>
          <p:cNvSpPr txBox="1"/>
          <p:nvPr/>
        </p:nvSpPr>
        <p:spPr>
          <a:xfrm>
            <a:off x="27167" y="493450"/>
            <a:ext cx="3041217" cy="523220"/>
          </a:xfrm>
          <a:prstGeom prst="rect">
            <a:avLst/>
          </a:prstGeom>
          <a:solidFill>
            <a:schemeClr val="bg1"/>
          </a:solidFill>
        </p:spPr>
        <p:txBody>
          <a:bodyPr wrap="none" rtlCol="0">
            <a:spAutoFit/>
          </a:bodyPr>
          <a:lstStyle/>
          <a:p>
            <a:pPr algn="ctr"/>
            <a:r>
              <a:rPr lang="en-US" sz="2800"/>
              <a:t>MOSPRA</a:t>
            </a:r>
            <a:r>
              <a:rPr lang="en-US" sz="2800" b="1"/>
              <a:t> </a:t>
            </a:r>
            <a:r>
              <a:rPr lang="en-US" sz="2800"/>
              <a:t>GRANT</a:t>
            </a:r>
          </a:p>
        </p:txBody>
      </p:sp>
      <p:sp>
        <p:nvSpPr>
          <p:cNvPr id="5" name="TextBox 4"/>
          <p:cNvSpPr txBox="1"/>
          <p:nvPr/>
        </p:nvSpPr>
        <p:spPr>
          <a:xfrm>
            <a:off x="266700" y="2142530"/>
            <a:ext cx="8877300" cy="4278094"/>
          </a:xfrm>
          <a:prstGeom prst="rect">
            <a:avLst/>
          </a:prstGeom>
          <a:noFill/>
        </p:spPr>
        <p:txBody>
          <a:bodyPr wrap="square" rtlCol="0">
            <a:spAutoFit/>
          </a:bodyPr>
          <a:lstStyle/>
          <a:p>
            <a:r>
              <a:rPr lang="en-US" sz="2800">
                <a:solidFill>
                  <a:srgbClr val="000000"/>
                </a:solidFill>
              </a:rPr>
              <a:t>Since the Grant Application is posted, only written questions will be accepted up until the end of the question period, which is May 15, 2026.</a:t>
            </a:r>
          </a:p>
          <a:p>
            <a:endParaRPr lang="en-US" sz="2800"/>
          </a:p>
          <a:p>
            <a:r>
              <a:rPr lang="en-US" sz="3200">
                <a:solidFill>
                  <a:srgbClr val="00843C"/>
                </a:solidFill>
              </a:rPr>
              <a:t>Julie Hutcheson - </a:t>
            </a:r>
            <a:r>
              <a:rPr lang="en-US" sz="3200">
                <a:solidFill>
                  <a:srgbClr val="FF0000"/>
                </a:solidFill>
                <a:hlinkClick r:id="rId4">
                  <a:extLst>
                    <a:ext uri="{A12FA001-AC4F-418D-AE19-62706E023703}">
                      <ahyp:hlinkClr xmlns:ahyp="http://schemas.microsoft.com/office/drawing/2018/hyperlinkcolor" val="tx"/>
                    </a:ext>
                  </a:extLst>
                </a:hlinkClick>
              </a:rPr>
              <a:t>julie.hutcheson@mass.gov</a:t>
            </a:r>
            <a:endParaRPr lang="en-US" sz="3200">
              <a:solidFill>
                <a:srgbClr val="FF0000"/>
              </a:solidFill>
            </a:endParaRPr>
          </a:p>
          <a:p>
            <a:endParaRPr lang="en-US" sz="3200">
              <a:solidFill>
                <a:srgbClr val="00843C"/>
              </a:solidFill>
            </a:endParaRPr>
          </a:p>
          <a:p>
            <a:r>
              <a:rPr lang="en-US" sz="3200">
                <a:solidFill>
                  <a:srgbClr val="00843C"/>
                </a:solidFill>
              </a:rPr>
              <a:t>Steve Mahoney    - </a:t>
            </a:r>
            <a:r>
              <a:rPr lang="en-US" sz="3200" u="sng">
                <a:solidFill>
                  <a:srgbClr val="FF0000"/>
                </a:solidFill>
              </a:rPr>
              <a:t>stephen.mahoney@mass.gov</a:t>
            </a:r>
          </a:p>
          <a:p>
            <a:endParaRPr lang="en-US" sz="3200"/>
          </a:p>
          <a:p>
            <a:r>
              <a:rPr lang="en-US" sz="3200"/>
              <a:t>James Collins – </a:t>
            </a:r>
            <a:r>
              <a:rPr lang="en-US" sz="3200" u="sng">
                <a:solidFill>
                  <a:srgbClr val="FF0000"/>
                </a:solidFill>
              </a:rPr>
              <a:t>james.collins2@mass.gov</a:t>
            </a:r>
            <a:r>
              <a:rPr lang="en-US" sz="320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49248"/>
            <a:ext cx="5791199" cy="523220"/>
          </a:xfrm>
          <a:prstGeom prst="rect">
            <a:avLst/>
          </a:prstGeom>
          <a:noFill/>
        </p:spPr>
        <p:txBody>
          <a:bodyPr wrap="square" rtlCol="0">
            <a:spAutoFit/>
          </a:bodyPr>
          <a:lstStyle/>
          <a:p>
            <a:r>
              <a:rPr lang="en-US" sz="2800" b="1">
                <a:solidFill>
                  <a:srgbClr val="00843C"/>
                </a:solidFill>
              </a:rPr>
              <a:t>MOSPRA GRANT</a:t>
            </a:r>
          </a:p>
        </p:txBody>
      </p:sp>
      <p:sp>
        <p:nvSpPr>
          <p:cNvPr id="9" name="TextBox 8"/>
          <p:cNvSpPr txBox="1"/>
          <p:nvPr/>
        </p:nvSpPr>
        <p:spPr>
          <a:xfrm>
            <a:off x="152400" y="1295400"/>
            <a:ext cx="2250937" cy="646331"/>
          </a:xfrm>
          <a:prstGeom prst="rect">
            <a:avLst/>
          </a:prstGeom>
          <a:noFill/>
        </p:spPr>
        <p:txBody>
          <a:bodyPr wrap="none" rtlCol="0">
            <a:spAutoFit/>
          </a:bodyPr>
          <a:lstStyle/>
          <a:p>
            <a:r>
              <a:rPr lang="en-US" sz="3600" b="1">
                <a:solidFill>
                  <a:srgbClr val="000000"/>
                </a:solidFill>
              </a:rPr>
              <a:t>Contacts</a:t>
            </a:r>
          </a:p>
        </p:txBody>
      </p:sp>
      <p:sp>
        <p:nvSpPr>
          <p:cNvPr id="11" name="TextBox 10"/>
          <p:cNvSpPr txBox="1"/>
          <p:nvPr/>
        </p:nvSpPr>
        <p:spPr>
          <a:xfrm>
            <a:off x="609600" y="2286000"/>
            <a:ext cx="8077200" cy="3970318"/>
          </a:xfrm>
          <a:prstGeom prst="rect">
            <a:avLst/>
          </a:prstGeom>
          <a:noFill/>
        </p:spPr>
        <p:txBody>
          <a:bodyPr wrap="square" rtlCol="0">
            <a:spAutoFit/>
          </a:bodyPr>
          <a:lstStyle/>
          <a:p>
            <a:r>
              <a:rPr lang="en-US" sz="2800">
                <a:solidFill>
                  <a:srgbClr val="00843C"/>
                </a:solidFill>
              </a:rPr>
              <a:t>Marine Oil Spill Prevention &amp; Response Program</a:t>
            </a:r>
          </a:p>
          <a:p>
            <a:endParaRPr lang="en-US" sz="2800">
              <a:solidFill>
                <a:srgbClr val="00843C"/>
              </a:solidFill>
            </a:endParaRPr>
          </a:p>
          <a:p>
            <a:r>
              <a:rPr lang="en-US" sz="2800">
                <a:solidFill>
                  <a:srgbClr val="00843C"/>
                </a:solidFill>
              </a:rPr>
              <a:t>Julie Hutcheson  - </a:t>
            </a:r>
            <a:r>
              <a:rPr lang="en-US" sz="2800">
                <a:solidFill>
                  <a:srgbClr val="FF0000"/>
                </a:solidFill>
                <a:hlinkClick r:id="rId3">
                  <a:extLst>
                    <a:ext uri="{A12FA001-AC4F-418D-AE19-62706E023703}">
                      <ahyp:hlinkClr xmlns:ahyp="http://schemas.microsoft.com/office/drawing/2018/hyperlinkcolor" val="tx"/>
                    </a:ext>
                  </a:extLst>
                </a:hlinkClick>
              </a:rPr>
              <a:t>julie.hutcheson@mass.gov</a:t>
            </a:r>
            <a:endParaRPr lang="en-US" sz="2800">
              <a:solidFill>
                <a:srgbClr val="FF0000"/>
              </a:solidFill>
            </a:endParaRPr>
          </a:p>
          <a:p>
            <a:endParaRPr lang="en-US" sz="2800">
              <a:solidFill>
                <a:srgbClr val="00843C"/>
              </a:solidFill>
            </a:endParaRPr>
          </a:p>
          <a:p>
            <a:r>
              <a:rPr lang="en-US" sz="2800">
                <a:solidFill>
                  <a:srgbClr val="00843C"/>
                </a:solidFill>
              </a:rPr>
              <a:t>Steve Mahoney    - </a:t>
            </a:r>
            <a:r>
              <a:rPr lang="en-US" sz="2800" u="sng">
                <a:solidFill>
                  <a:srgbClr val="FF0000"/>
                </a:solidFill>
              </a:rPr>
              <a:t>stephen.mahoney@mass.gov</a:t>
            </a:r>
          </a:p>
          <a:p>
            <a:endParaRPr lang="en-US" sz="2800">
              <a:solidFill>
                <a:srgbClr val="00843C"/>
              </a:solidFill>
            </a:endParaRPr>
          </a:p>
          <a:p>
            <a:r>
              <a:rPr lang="en-US" sz="2800">
                <a:solidFill>
                  <a:srgbClr val="007434"/>
                </a:solidFill>
              </a:rPr>
              <a:t>James Collins – </a:t>
            </a:r>
            <a:r>
              <a:rPr lang="en-US" sz="2800" u="sng">
                <a:solidFill>
                  <a:srgbClr val="FF0000"/>
                </a:solidFill>
              </a:rPr>
              <a:t>james.collins2@mass.gov</a:t>
            </a:r>
            <a:r>
              <a:rPr lang="en-US" sz="2800">
                <a:solidFill>
                  <a:srgbClr val="007434"/>
                </a:solidFill>
              </a:rPr>
              <a:t>	</a:t>
            </a:r>
          </a:p>
          <a:p>
            <a:endParaRPr lang="en-US" sz="2800" b="1">
              <a:solidFill>
                <a:srgbClr val="007434"/>
              </a:solidFill>
            </a:endParaRPr>
          </a:p>
          <a:p>
            <a:pPr marL="457200" indent="-457200">
              <a:buFont typeface="Arial" pitchFamily="34" charset="0"/>
              <a:buChar char="•"/>
            </a:pPr>
            <a:endParaRPr lang="en-US" sz="2800" b="1">
              <a:solidFill>
                <a:srgbClr val="007434"/>
              </a:solidFill>
            </a:endParaRPr>
          </a:p>
        </p:txBody>
      </p:sp>
      <p:pic>
        <p:nvPicPr>
          <p:cNvPr id="6" name="Picture 2" descr="C:\GGardner Files\SARSS VI\MassDEP Logo images.png"/>
          <p:cNvPicPr>
            <a:picLocks noChangeAspect="1" noChangeArrowheads="1"/>
          </p:cNvPicPr>
          <p:nvPr/>
        </p:nvPicPr>
        <p:blipFill>
          <a:blip r:embed="rId4"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23114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8070806" y="5638800"/>
            <a:ext cx="768394" cy="981075"/>
          </a:xfrm>
          <a:prstGeom prst="rect">
            <a:avLst/>
          </a:prstGeom>
          <a:noFill/>
        </p:spPr>
      </p:pic>
      <p:sp>
        <p:nvSpPr>
          <p:cNvPr id="8" name="TextBox 7"/>
          <p:cNvSpPr txBox="1"/>
          <p:nvPr/>
        </p:nvSpPr>
        <p:spPr>
          <a:xfrm>
            <a:off x="-152400" y="1311354"/>
            <a:ext cx="7772400" cy="646331"/>
          </a:xfrm>
          <a:prstGeom prst="rect">
            <a:avLst/>
          </a:prstGeom>
          <a:solidFill>
            <a:schemeClr val="bg1"/>
          </a:solidFill>
        </p:spPr>
        <p:txBody>
          <a:bodyPr wrap="square" rtlCol="0">
            <a:spAutoFit/>
          </a:bodyPr>
          <a:lstStyle/>
          <a:p>
            <a:pPr marL="0" lvl="1" indent="-256032" algn="ctr">
              <a:spcAft>
                <a:spcPts val="600"/>
              </a:spcAft>
              <a:buClr>
                <a:schemeClr val="accent3"/>
              </a:buClr>
              <a:buNone/>
            </a:pPr>
            <a:r>
              <a:rPr lang="en-US" sz="3600" b="1">
                <a:solidFill>
                  <a:srgbClr val="000000"/>
                </a:solidFill>
              </a:rPr>
              <a:t>Informational Meeting Topics</a:t>
            </a:r>
          </a:p>
        </p:txBody>
      </p:sp>
      <p:sp>
        <p:nvSpPr>
          <p:cNvPr id="9" name="TextBox 8"/>
          <p:cNvSpPr txBox="1"/>
          <p:nvPr/>
        </p:nvSpPr>
        <p:spPr>
          <a:xfrm>
            <a:off x="304800" y="2057400"/>
            <a:ext cx="8563563" cy="3816429"/>
          </a:xfrm>
          <a:prstGeom prst="rect">
            <a:avLst/>
          </a:prstGeom>
          <a:noFill/>
        </p:spPr>
        <p:txBody>
          <a:bodyPr wrap="none" rtlCol="0">
            <a:spAutoFit/>
          </a:bodyPr>
          <a:lstStyle/>
          <a:p>
            <a:pPr>
              <a:spcAft>
                <a:spcPts val="1200"/>
              </a:spcAft>
              <a:buFont typeface="Arial" pitchFamily="34" charset="0"/>
              <a:buChar char="•"/>
            </a:pPr>
            <a:r>
              <a:rPr lang="en-US" sz="3200"/>
              <a:t>  </a:t>
            </a:r>
            <a:r>
              <a:rPr lang="en-US" sz="3200" b="1"/>
              <a:t>BACKGROUND &amp; GOALS</a:t>
            </a:r>
          </a:p>
          <a:p>
            <a:pPr>
              <a:spcAft>
                <a:spcPts val="1200"/>
              </a:spcAft>
              <a:buFont typeface="Arial" pitchFamily="34" charset="0"/>
              <a:buChar char="•"/>
            </a:pPr>
            <a:r>
              <a:rPr lang="en-US" sz="3200" b="1"/>
              <a:t>  ELIGIBILITY &amp; ELIGIBLE PROJECTS</a:t>
            </a:r>
          </a:p>
          <a:p>
            <a:pPr>
              <a:spcAft>
                <a:spcPts val="1200"/>
              </a:spcAft>
              <a:buFont typeface="Arial" pitchFamily="34" charset="0"/>
              <a:buChar char="•"/>
            </a:pPr>
            <a:r>
              <a:rPr lang="en-US" sz="3200" b="1"/>
              <a:t>  CALENDAR</a:t>
            </a:r>
          </a:p>
          <a:p>
            <a:pPr>
              <a:spcAft>
                <a:spcPts val="1200"/>
              </a:spcAft>
              <a:buFont typeface="Arial" pitchFamily="34" charset="0"/>
              <a:buChar char="•"/>
            </a:pPr>
            <a:r>
              <a:rPr lang="en-US" sz="3200" b="1"/>
              <a:t>  NUMBER OF AWARDS &amp; VALUE</a:t>
            </a:r>
          </a:p>
          <a:p>
            <a:pPr>
              <a:spcAft>
                <a:spcPts val="1200"/>
              </a:spcAft>
              <a:buFont typeface="Arial" pitchFamily="34" charset="0"/>
              <a:buChar char="•"/>
            </a:pPr>
            <a:r>
              <a:rPr lang="en-US" sz="3200" b="1"/>
              <a:t>  GRANT APPLICATION &amp; COMMBUYS</a:t>
            </a:r>
          </a:p>
          <a:p>
            <a:pPr>
              <a:spcAft>
                <a:spcPts val="1200"/>
              </a:spcAft>
              <a:buFont typeface="Arial" pitchFamily="34" charset="0"/>
              <a:buChar char="•"/>
            </a:pPr>
            <a:r>
              <a:rPr lang="en-US" sz="3200" b="1"/>
              <a:t>  DISCUSSION/QUESTIONS</a:t>
            </a:r>
          </a:p>
        </p:txBody>
      </p:sp>
      <p:sp>
        <p:nvSpPr>
          <p:cNvPr id="2" name="TextBox 1">
            <a:extLst>
              <a:ext uri="{FF2B5EF4-FFF2-40B4-BE49-F238E27FC236}">
                <a16:creationId xmlns:a16="http://schemas.microsoft.com/office/drawing/2014/main" id="{DC62F72E-A2B8-4C47-A03F-1F93BA9D9D6C}"/>
              </a:ext>
            </a:extLst>
          </p:cNvPr>
          <p:cNvSpPr txBox="1"/>
          <p:nvPr/>
        </p:nvSpPr>
        <p:spPr>
          <a:xfrm flipH="1">
            <a:off x="273657" y="565308"/>
            <a:ext cx="3002281" cy="523220"/>
          </a:xfrm>
          <a:prstGeom prst="rect">
            <a:avLst/>
          </a:prstGeom>
          <a:noFill/>
        </p:spPr>
        <p:txBody>
          <a:bodyPr wrap="square" rtlCol="0">
            <a:spAutoFit/>
          </a:bodyPr>
          <a:lstStyle/>
          <a:p>
            <a:r>
              <a:rPr lang="en-US" sz="2800"/>
              <a:t>MOSPRA</a:t>
            </a:r>
            <a:r>
              <a:rPr lang="en-US"/>
              <a:t> </a:t>
            </a:r>
            <a:r>
              <a:rPr lang="en-US" sz="2800"/>
              <a:t>GRANT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a:solidFill>
                  <a:srgbClr val="00843C"/>
                </a:solidFill>
              </a:rPr>
              <a:t>MOSPRA GRANT</a:t>
            </a:r>
          </a:p>
        </p:txBody>
      </p:sp>
      <p:sp>
        <p:nvSpPr>
          <p:cNvPr id="9" name="TextBox 8"/>
          <p:cNvSpPr txBox="1"/>
          <p:nvPr/>
        </p:nvSpPr>
        <p:spPr>
          <a:xfrm>
            <a:off x="152400" y="1295400"/>
            <a:ext cx="5987537" cy="646331"/>
          </a:xfrm>
          <a:prstGeom prst="rect">
            <a:avLst/>
          </a:prstGeom>
          <a:noFill/>
        </p:spPr>
        <p:txBody>
          <a:bodyPr wrap="none" rtlCol="0">
            <a:spAutoFit/>
          </a:bodyPr>
          <a:lstStyle/>
          <a:p>
            <a:r>
              <a:rPr lang="en-US" sz="3600" b="1">
                <a:solidFill>
                  <a:srgbClr val="000000"/>
                </a:solidFill>
              </a:rPr>
              <a:t>Background to MOSPRA</a:t>
            </a:r>
          </a:p>
        </p:txBody>
      </p:sp>
      <p:sp>
        <p:nvSpPr>
          <p:cNvPr id="11" name="TextBox 10"/>
          <p:cNvSpPr txBox="1"/>
          <p:nvPr/>
        </p:nvSpPr>
        <p:spPr>
          <a:xfrm>
            <a:off x="609600" y="2286000"/>
            <a:ext cx="7162800" cy="4832092"/>
          </a:xfrm>
          <a:prstGeom prst="rect">
            <a:avLst/>
          </a:prstGeom>
          <a:noFill/>
        </p:spPr>
        <p:txBody>
          <a:bodyPr wrap="square" rtlCol="0">
            <a:spAutoFit/>
          </a:bodyPr>
          <a:lstStyle/>
          <a:p>
            <a:r>
              <a:rPr lang="en-US" sz="2800">
                <a:solidFill>
                  <a:srgbClr val="00843C"/>
                </a:solidFill>
              </a:rPr>
              <a:t>Massachusetts Legislature enacted Chapter 251, Acts of 2004, </a:t>
            </a:r>
            <a:r>
              <a:rPr lang="en-US" sz="2800" i="1">
                <a:solidFill>
                  <a:srgbClr val="00843C"/>
                </a:solidFill>
              </a:rPr>
              <a:t>An Act Relative to Oil Spill Prevention and Response in Buzzards Bay and Other Harbors and Bays of the Commonwealth</a:t>
            </a:r>
            <a:r>
              <a:rPr lang="en-US" sz="2800">
                <a:solidFill>
                  <a:srgbClr val="00843C"/>
                </a:solidFill>
              </a:rPr>
              <a:t> </a:t>
            </a:r>
          </a:p>
          <a:p>
            <a:endParaRPr lang="en-US" sz="2800">
              <a:solidFill>
                <a:srgbClr val="00843C"/>
              </a:solidFill>
            </a:endParaRPr>
          </a:p>
          <a:p>
            <a:r>
              <a:rPr lang="en-US" sz="2800" b="1">
                <a:solidFill>
                  <a:srgbClr val="007434"/>
                </a:solidFill>
              </a:rPr>
              <a:t>Marine Oil Spill Prevention and Response Act (MOSPRA) &amp; MGL c. 21M</a:t>
            </a:r>
          </a:p>
          <a:p>
            <a:pPr marL="457200" indent="-457200">
              <a:buFont typeface="Arial" pitchFamily="34" charset="0"/>
              <a:buChar char="•"/>
            </a:pPr>
            <a:endParaRPr lang="en-US" sz="2800" b="1">
              <a:solidFill>
                <a:srgbClr val="007434"/>
              </a:solidFill>
            </a:endParaRPr>
          </a:p>
          <a:p>
            <a:pPr marL="457200" indent="-457200">
              <a:buFont typeface="Arial" pitchFamily="34" charset="0"/>
              <a:buChar char="•"/>
            </a:pPr>
            <a:endParaRPr lang="en-US" sz="2800" b="1">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197208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a:solidFill>
                  <a:srgbClr val="00843C"/>
                </a:solidFill>
              </a:rPr>
              <a:t>MOSPRA GRANT</a:t>
            </a:r>
          </a:p>
        </p:txBody>
      </p:sp>
      <p:sp>
        <p:nvSpPr>
          <p:cNvPr id="9" name="TextBox 8"/>
          <p:cNvSpPr txBox="1"/>
          <p:nvPr/>
        </p:nvSpPr>
        <p:spPr>
          <a:xfrm>
            <a:off x="152400" y="1295400"/>
            <a:ext cx="5987537" cy="646331"/>
          </a:xfrm>
          <a:prstGeom prst="rect">
            <a:avLst/>
          </a:prstGeom>
          <a:noFill/>
        </p:spPr>
        <p:txBody>
          <a:bodyPr wrap="none" rtlCol="0">
            <a:spAutoFit/>
          </a:bodyPr>
          <a:lstStyle/>
          <a:p>
            <a:r>
              <a:rPr lang="en-US" sz="3600" b="1">
                <a:solidFill>
                  <a:srgbClr val="000000"/>
                </a:solidFill>
              </a:rPr>
              <a:t>Background to MOSPRA</a:t>
            </a:r>
          </a:p>
        </p:txBody>
      </p:sp>
      <p:sp>
        <p:nvSpPr>
          <p:cNvPr id="11" name="TextBox 10"/>
          <p:cNvSpPr txBox="1"/>
          <p:nvPr/>
        </p:nvSpPr>
        <p:spPr>
          <a:xfrm>
            <a:off x="609600" y="2286000"/>
            <a:ext cx="7162800" cy="5262979"/>
          </a:xfrm>
          <a:prstGeom prst="rect">
            <a:avLst/>
          </a:prstGeom>
          <a:noFill/>
        </p:spPr>
        <p:txBody>
          <a:bodyPr wrap="square" rtlCol="0">
            <a:spAutoFit/>
          </a:bodyPr>
          <a:lstStyle/>
          <a:p>
            <a:r>
              <a:rPr lang="en-US" sz="2800">
                <a:solidFill>
                  <a:srgbClr val="00843C"/>
                </a:solidFill>
              </a:rPr>
              <a:t>Established MOSPRA Fund to pay for specific things such as:</a:t>
            </a:r>
          </a:p>
          <a:p>
            <a:pPr marL="457200" indent="-457200">
              <a:buFont typeface="Arial" pitchFamily="34" charset="0"/>
              <a:buChar char="•"/>
            </a:pPr>
            <a:r>
              <a:rPr lang="en-US" sz="2800">
                <a:solidFill>
                  <a:srgbClr val="00843C"/>
                </a:solidFill>
              </a:rPr>
              <a:t>Response training &amp; equipment for municipalities</a:t>
            </a:r>
          </a:p>
          <a:p>
            <a:pPr marL="457200" indent="-457200">
              <a:buFont typeface="Arial" pitchFamily="34" charset="0"/>
              <a:buChar char="•"/>
            </a:pPr>
            <a:r>
              <a:rPr lang="en-US" sz="2800">
                <a:solidFill>
                  <a:srgbClr val="00843C"/>
                </a:solidFill>
              </a:rPr>
              <a:t>Large-scale drills &amp; exercises</a:t>
            </a:r>
          </a:p>
          <a:p>
            <a:pPr marL="457200" indent="-457200">
              <a:buFont typeface="Arial" pitchFamily="34" charset="0"/>
              <a:buChar char="•"/>
            </a:pPr>
            <a:r>
              <a:rPr lang="en-US" sz="2800">
                <a:solidFill>
                  <a:srgbClr val="00843C"/>
                </a:solidFill>
              </a:rPr>
              <a:t>Vessel navigational safety improvements</a:t>
            </a:r>
          </a:p>
          <a:p>
            <a:pPr marL="457200" indent="-457200">
              <a:buFont typeface="Arial" pitchFamily="34" charset="0"/>
              <a:buChar char="•"/>
            </a:pPr>
            <a:r>
              <a:rPr lang="en-US" sz="2800">
                <a:solidFill>
                  <a:srgbClr val="00843C"/>
                </a:solidFill>
              </a:rPr>
              <a:t>Wildlife rehabilitation</a:t>
            </a:r>
          </a:p>
          <a:p>
            <a:pPr marL="457200" indent="-457200">
              <a:buFont typeface="Arial" pitchFamily="34" charset="0"/>
              <a:buChar char="•"/>
            </a:pPr>
            <a:r>
              <a:rPr lang="en-US" sz="2800">
                <a:solidFill>
                  <a:srgbClr val="00843C"/>
                </a:solidFill>
              </a:rPr>
              <a:t>Some spill related items- loans, etc.</a:t>
            </a:r>
          </a:p>
          <a:p>
            <a:r>
              <a:rPr lang="en-US" sz="2800">
                <a:solidFill>
                  <a:srgbClr val="00843C"/>
                </a:solidFill>
              </a:rPr>
              <a:t>	</a:t>
            </a:r>
          </a:p>
          <a:p>
            <a:endParaRPr lang="en-US" sz="2800">
              <a:solidFill>
                <a:srgbClr val="00843C"/>
              </a:solidFill>
            </a:endParaRPr>
          </a:p>
          <a:p>
            <a:endParaRPr lang="en-US" sz="2800" b="1">
              <a:solidFill>
                <a:srgbClr val="007434"/>
              </a:solidFill>
            </a:endParaRPr>
          </a:p>
          <a:p>
            <a:pPr marL="457200" indent="-457200">
              <a:buFont typeface="Arial" pitchFamily="34" charset="0"/>
              <a:buChar char="•"/>
            </a:pPr>
            <a:endParaRPr lang="en-US" sz="2800" b="1">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3096650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a:solidFill>
                  <a:srgbClr val="00843C"/>
                </a:solidFill>
              </a:rPr>
              <a:t>MOSPRA GRANT</a:t>
            </a:r>
          </a:p>
        </p:txBody>
      </p:sp>
      <p:sp>
        <p:nvSpPr>
          <p:cNvPr id="9" name="TextBox 8"/>
          <p:cNvSpPr txBox="1"/>
          <p:nvPr/>
        </p:nvSpPr>
        <p:spPr>
          <a:xfrm>
            <a:off x="152400" y="1066800"/>
            <a:ext cx="6385081" cy="646331"/>
          </a:xfrm>
          <a:prstGeom prst="rect">
            <a:avLst/>
          </a:prstGeom>
          <a:noFill/>
        </p:spPr>
        <p:txBody>
          <a:bodyPr wrap="none" rtlCol="0">
            <a:spAutoFit/>
          </a:bodyPr>
          <a:lstStyle/>
          <a:p>
            <a:r>
              <a:rPr lang="en-US" sz="3600" b="1">
                <a:solidFill>
                  <a:srgbClr val="000000"/>
                </a:solidFill>
              </a:rPr>
              <a:t>Activities under MOSPRA</a:t>
            </a:r>
          </a:p>
        </p:txBody>
      </p:sp>
      <p:sp>
        <p:nvSpPr>
          <p:cNvPr id="11" name="TextBox 10"/>
          <p:cNvSpPr txBox="1"/>
          <p:nvPr/>
        </p:nvSpPr>
        <p:spPr>
          <a:xfrm>
            <a:off x="381000" y="1818064"/>
            <a:ext cx="8001000" cy="7848302"/>
          </a:xfrm>
          <a:prstGeom prst="rect">
            <a:avLst/>
          </a:prstGeom>
          <a:noFill/>
        </p:spPr>
        <p:txBody>
          <a:bodyPr wrap="square" rtlCol="0">
            <a:spAutoFit/>
          </a:bodyPr>
          <a:lstStyle/>
          <a:p>
            <a:pPr marL="457200" indent="-457200">
              <a:buFont typeface="Arial" pitchFamily="34" charset="0"/>
              <a:buChar char="•"/>
            </a:pPr>
            <a:r>
              <a:rPr lang="en-US" sz="2800">
                <a:solidFill>
                  <a:srgbClr val="00843C"/>
                </a:solidFill>
              </a:rPr>
              <a:t>Equipment- 85 oil spill response trailers </a:t>
            </a:r>
          </a:p>
          <a:p>
            <a:pPr marL="457200" indent="-457200">
              <a:buFont typeface="Arial" pitchFamily="34" charset="0"/>
              <a:buChar char="•"/>
            </a:pPr>
            <a:r>
              <a:rPr lang="en-US" sz="2800">
                <a:solidFill>
                  <a:srgbClr val="00843C"/>
                </a:solidFill>
              </a:rPr>
              <a:t>Trainings &amp; GRS testing with first responders</a:t>
            </a:r>
          </a:p>
          <a:p>
            <a:pPr marL="457200" indent="-457200">
              <a:buFont typeface="Arial" pitchFamily="34" charset="0"/>
              <a:buChar char="•"/>
            </a:pPr>
            <a:r>
              <a:rPr lang="en-US" sz="2800">
                <a:solidFill>
                  <a:srgbClr val="00843C"/>
                </a:solidFill>
              </a:rPr>
              <a:t>Bilge Pump Out Pilot Project </a:t>
            </a:r>
            <a:endParaRPr lang="en-US" sz="2000">
              <a:solidFill>
                <a:srgbClr val="00843C"/>
              </a:solidFill>
            </a:endParaRPr>
          </a:p>
          <a:p>
            <a:pPr marL="457200" indent="-457200">
              <a:buFont typeface="Arial" pitchFamily="34" charset="0"/>
              <a:buChar char="•"/>
            </a:pPr>
            <a:r>
              <a:rPr lang="en-US" sz="2800">
                <a:solidFill>
                  <a:srgbClr val="00843C"/>
                </a:solidFill>
              </a:rPr>
              <a:t>Ram Island Exercises</a:t>
            </a:r>
          </a:p>
          <a:p>
            <a:pPr marL="457200" indent="-457200">
              <a:buFont typeface="Arial" pitchFamily="34" charset="0"/>
              <a:buChar char="•"/>
            </a:pPr>
            <a:r>
              <a:rPr lang="en-US" sz="2800">
                <a:solidFill>
                  <a:srgbClr val="00843C"/>
                </a:solidFill>
              </a:rPr>
              <a:t>CC Bay/BB PORTS</a:t>
            </a:r>
          </a:p>
          <a:p>
            <a:pPr marL="457200" indent="-457200">
              <a:buFont typeface="Arial" pitchFamily="34" charset="0"/>
              <a:buChar char="•"/>
            </a:pPr>
            <a:r>
              <a:rPr lang="en-US" sz="2800">
                <a:solidFill>
                  <a:srgbClr val="00843C"/>
                </a:solidFill>
              </a:rPr>
              <a:t>Boston Harbor PORTS</a:t>
            </a:r>
          </a:p>
          <a:p>
            <a:pPr marL="457200" indent="-457200">
              <a:buFont typeface="Arial" pitchFamily="34" charset="0"/>
              <a:buChar char="•"/>
            </a:pPr>
            <a:r>
              <a:rPr lang="en-US" sz="2800">
                <a:solidFill>
                  <a:srgbClr val="00843C"/>
                </a:solidFill>
              </a:rPr>
              <a:t>Buzzards Bay Risk Assessment</a:t>
            </a:r>
          </a:p>
          <a:p>
            <a:pPr marL="457200" indent="-457200">
              <a:buFont typeface="Arial" pitchFamily="34" charset="0"/>
              <a:buChar char="•"/>
            </a:pPr>
            <a:r>
              <a:rPr lang="en-US" sz="2800">
                <a:solidFill>
                  <a:srgbClr val="00843C"/>
                </a:solidFill>
              </a:rPr>
              <a:t>Oil Spill Threat Evaluation for Mass</a:t>
            </a:r>
          </a:p>
          <a:p>
            <a:pPr marL="457200" indent="-457200">
              <a:buFont typeface="Arial" pitchFamily="34" charset="0"/>
              <a:buChar char="•"/>
            </a:pPr>
            <a:r>
              <a:rPr lang="en-US" sz="2800">
                <a:solidFill>
                  <a:srgbClr val="00843C"/>
                </a:solidFill>
              </a:rPr>
              <a:t>CONEX Box equipment</a:t>
            </a:r>
          </a:p>
          <a:p>
            <a:pPr marL="457200" indent="-457200">
              <a:buFont typeface="Arial" pitchFamily="34" charset="0"/>
              <a:buChar char="•"/>
            </a:pPr>
            <a:r>
              <a:rPr lang="en-US" sz="2800">
                <a:solidFill>
                  <a:srgbClr val="00843C"/>
                </a:solidFill>
              </a:rPr>
              <a:t>Foam Filled Boom acquisition &amp; maintenance</a:t>
            </a:r>
          </a:p>
          <a:p>
            <a:pPr marL="457200" indent="-457200">
              <a:buFont typeface="Arial" pitchFamily="34" charset="0"/>
              <a:buChar char="•"/>
            </a:pPr>
            <a:r>
              <a:rPr lang="en-US" sz="2800">
                <a:solidFill>
                  <a:srgbClr val="00843C"/>
                </a:solidFill>
              </a:rPr>
              <a:t>Climate Change Threat Assessment</a:t>
            </a:r>
          </a:p>
          <a:p>
            <a:endParaRPr lang="en-US" sz="2800">
              <a:solidFill>
                <a:srgbClr val="00843C"/>
              </a:solidFill>
            </a:endParaRPr>
          </a:p>
          <a:p>
            <a:pPr marL="457200" indent="-457200">
              <a:buFont typeface="Arial" pitchFamily="34" charset="0"/>
              <a:buChar char="•"/>
            </a:pPr>
            <a:endParaRPr lang="en-US" sz="2800">
              <a:solidFill>
                <a:srgbClr val="00843C"/>
              </a:solidFill>
            </a:endParaRPr>
          </a:p>
          <a:p>
            <a:endParaRPr lang="en-US" sz="2800">
              <a:solidFill>
                <a:srgbClr val="00843C"/>
              </a:solidFill>
            </a:endParaRPr>
          </a:p>
          <a:p>
            <a:r>
              <a:rPr lang="en-US" sz="2800">
                <a:solidFill>
                  <a:srgbClr val="00843C"/>
                </a:solidFill>
              </a:rPr>
              <a:t>	</a:t>
            </a:r>
          </a:p>
          <a:p>
            <a:endParaRPr lang="en-US" sz="2800">
              <a:solidFill>
                <a:srgbClr val="00843C"/>
              </a:solidFill>
            </a:endParaRPr>
          </a:p>
          <a:p>
            <a:endParaRPr lang="en-US" sz="2800" b="1">
              <a:solidFill>
                <a:srgbClr val="007434"/>
              </a:solidFill>
            </a:endParaRPr>
          </a:p>
          <a:p>
            <a:pPr marL="457200" indent="-457200">
              <a:buFont typeface="Arial" pitchFamily="34" charset="0"/>
              <a:buChar char="•"/>
            </a:pPr>
            <a:endParaRPr lang="en-US" sz="2800" b="1">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718810"/>
            <a:ext cx="914400" cy="1167493"/>
          </a:xfrm>
          <a:prstGeom prst="rect">
            <a:avLst/>
          </a:prstGeom>
          <a:noFill/>
        </p:spPr>
      </p:pic>
    </p:spTree>
    <p:extLst>
      <p:ext uri="{BB962C8B-B14F-4D97-AF65-F5344CB8AC3E}">
        <p14:creationId xmlns:p14="http://schemas.microsoft.com/office/powerpoint/2010/main" val="95942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57200"/>
            <a:ext cx="5791199" cy="523220"/>
          </a:xfrm>
          <a:prstGeom prst="rect">
            <a:avLst/>
          </a:prstGeom>
          <a:noFill/>
        </p:spPr>
        <p:txBody>
          <a:bodyPr wrap="square" rtlCol="0">
            <a:spAutoFit/>
          </a:bodyPr>
          <a:lstStyle/>
          <a:p>
            <a:r>
              <a:rPr lang="en-US" sz="2800" b="1">
                <a:solidFill>
                  <a:srgbClr val="00843C"/>
                </a:solidFill>
              </a:rPr>
              <a:t>MOSPRA GRANT</a:t>
            </a:r>
          </a:p>
        </p:txBody>
      </p:sp>
      <p:sp>
        <p:nvSpPr>
          <p:cNvPr id="9" name="TextBox 8"/>
          <p:cNvSpPr txBox="1"/>
          <p:nvPr/>
        </p:nvSpPr>
        <p:spPr>
          <a:xfrm>
            <a:off x="152400" y="1295400"/>
            <a:ext cx="2496196" cy="646331"/>
          </a:xfrm>
          <a:prstGeom prst="rect">
            <a:avLst/>
          </a:prstGeom>
          <a:noFill/>
        </p:spPr>
        <p:txBody>
          <a:bodyPr wrap="none" rtlCol="0">
            <a:spAutoFit/>
          </a:bodyPr>
          <a:lstStyle/>
          <a:p>
            <a:r>
              <a:rPr lang="en-US" sz="3600" b="1">
                <a:solidFill>
                  <a:srgbClr val="000000"/>
                </a:solidFill>
              </a:rPr>
              <a:t>Eligibility</a:t>
            </a:r>
          </a:p>
        </p:txBody>
      </p:sp>
      <p:sp>
        <p:nvSpPr>
          <p:cNvPr id="11" name="TextBox 10"/>
          <p:cNvSpPr txBox="1"/>
          <p:nvPr/>
        </p:nvSpPr>
        <p:spPr>
          <a:xfrm>
            <a:off x="609600" y="2286000"/>
            <a:ext cx="8229600" cy="3970318"/>
          </a:xfrm>
          <a:prstGeom prst="rect">
            <a:avLst/>
          </a:prstGeom>
          <a:noFill/>
        </p:spPr>
        <p:txBody>
          <a:bodyPr wrap="square" rtlCol="0">
            <a:spAutoFit/>
          </a:bodyPr>
          <a:lstStyle/>
          <a:p>
            <a:r>
              <a:rPr lang="en-US" sz="2800">
                <a:solidFill>
                  <a:srgbClr val="00843C"/>
                </a:solidFill>
              </a:rPr>
              <a:t>Eligible entities</a:t>
            </a:r>
          </a:p>
          <a:p>
            <a:endParaRPr lang="en-US" sz="2800">
              <a:solidFill>
                <a:srgbClr val="00843C"/>
              </a:solidFill>
            </a:endParaRPr>
          </a:p>
          <a:p>
            <a:pPr marL="457200" indent="-457200">
              <a:buFont typeface="Arial" pitchFamily="34" charset="0"/>
              <a:buChar char="•"/>
            </a:pPr>
            <a:r>
              <a:rPr lang="en-US" sz="2800">
                <a:solidFill>
                  <a:srgbClr val="00843C"/>
                </a:solidFill>
              </a:rPr>
              <a:t>Public entities such as state or local government including county, municipal, local, public authority, school district, college, university, academy, special district, district commission, regional government and state authorities as defined in M.G.L. c. 29, </a:t>
            </a:r>
            <a:r>
              <a:rPr lang="en-US" sz="2800"/>
              <a:t>§</a:t>
            </a:r>
            <a:r>
              <a:rPr lang="en-US" sz="2800">
                <a:solidFill>
                  <a:srgbClr val="00843C"/>
                </a:solidFill>
              </a:rPr>
              <a:t> 1  </a:t>
            </a:r>
          </a:p>
          <a:p>
            <a:endParaRPr lang="en-US" sz="2800" b="1">
              <a:solidFill>
                <a:srgbClr val="007434"/>
              </a:solidFill>
            </a:endParaRPr>
          </a:p>
        </p:txBody>
      </p:sp>
      <p:pic>
        <p:nvPicPr>
          <p:cNvPr id="6"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Tree>
    <p:extLst>
      <p:ext uri="{BB962C8B-B14F-4D97-AF65-F5344CB8AC3E}">
        <p14:creationId xmlns:p14="http://schemas.microsoft.com/office/powerpoint/2010/main" val="252729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7924800" cy="5105400"/>
          </a:xfrm>
        </p:spPr>
        <p:txBody>
          <a:bodyPr>
            <a:noAutofit/>
          </a:bodyPr>
          <a:lstStyle/>
          <a:p>
            <a:pPr marL="0" lvl="1" indent="0">
              <a:spcAft>
                <a:spcPts val="600"/>
              </a:spcAft>
              <a:buClr>
                <a:schemeClr val="accent3"/>
              </a:buClr>
              <a:buNone/>
            </a:pPr>
            <a:r>
              <a:rPr lang="en-US" sz="2800">
                <a:solidFill>
                  <a:srgbClr val="00843C"/>
                </a:solidFill>
              </a:rPr>
              <a:t>Eligible entities (continued)</a:t>
            </a:r>
            <a:endParaRPr lang="en-US" sz="2800">
              <a:solidFill>
                <a:schemeClr val="tx1"/>
              </a:solidFill>
            </a:endParaRPr>
          </a:p>
          <a:p>
            <a:pPr marL="457200" lvl="1" indent="-457200">
              <a:spcAft>
                <a:spcPts val="600"/>
              </a:spcAft>
              <a:buClr>
                <a:schemeClr val="accent3"/>
              </a:buClr>
              <a:buFont typeface="Arial" panose="020B0604020202020204" pitchFamily="34" charset="0"/>
              <a:buChar char="•"/>
            </a:pPr>
            <a:r>
              <a:rPr lang="en-US" sz="2800">
                <a:solidFill>
                  <a:schemeClr val="tx1"/>
                </a:solidFill>
              </a:rPr>
              <a:t>Non-public entities including organizational structures such as individuals, partnerships, and corporations (private, non-profit, quasi-public or corporate body politic)</a:t>
            </a:r>
          </a:p>
          <a:p>
            <a:pPr marL="0" lvl="1" indent="0">
              <a:spcAft>
                <a:spcPts val="600"/>
              </a:spcAft>
              <a:buClr>
                <a:schemeClr val="accent3"/>
              </a:buClr>
              <a:buNone/>
            </a:pPr>
            <a:endParaRPr lang="en-US" sz="2800">
              <a:solidFill>
                <a:schemeClr val="tx1"/>
              </a:solidFill>
            </a:endParaRPr>
          </a:p>
          <a:p>
            <a:pPr marL="457200" lvl="1" indent="-457200">
              <a:spcAft>
                <a:spcPts val="600"/>
              </a:spcAft>
              <a:buClr>
                <a:schemeClr val="accent3"/>
              </a:buClr>
              <a:buFont typeface="Arial" panose="020B0604020202020204" pitchFamily="34" charset="0"/>
              <a:buChar char="•"/>
            </a:pPr>
            <a:r>
              <a:rPr lang="en-US" sz="2800">
                <a:solidFill>
                  <a:schemeClr val="tx1"/>
                </a:solidFill>
              </a:rPr>
              <a:t>Partnerships and collaborative efforts between organizations are encouraged</a:t>
            </a:r>
          </a:p>
          <a:p>
            <a:pPr marL="457200" lvl="1" indent="-457200">
              <a:spcAft>
                <a:spcPts val="600"/>
              </a:spcAft>
              <a:buClr>
                <a:schemeClr val="accent3"/>
              </a:buClr>
              <a:buFont typeface="Arial" panose="020B0604020202020204" pitchFamily="34" charset="0"/>
              <a:buChar char="•"/>
            </a:pPr>
            <a:endParaRPr lang="en-US" sz="2800">
              <a:solidFill>
                <a:schemeClr val="tx1"/>
              </a:solidFill>
            </a:endParaRPr>
          </a:p>
          <a:p>
            <a:pPr marL="457200" lvl="1" indent="-457200">
              <a:spcAft>
                <a:spcPts val="600"/>
              </a:spcAft>
              <a:buClr>
                <a:schemeClr val="accent3"/>
              </a:buClr>
              <a:buFont typeface="Arial" panose="020B0604020202020204" pitchFamily="34" charset="0"/>
              <a:buChar char="•"/>
            </a:pPr>
            <a:r>
              <a:rPr lang="en-US" sz="2800">
                <a:solidFill>
                  <a:schemeClr val="tx1"/>
                </a:solidFill>
              </a:rPr>
              <a:t>More than one submittal allowed per entity</a:t>
            </a:r>
          </a:p>
        </p:txBody>
      </p:sp>
      <p:sp>
        <p:nvSpPr>
          <p:cNvPr id="5" name="TextBox 4"/>
          <p:cNvSpPr txBox="1"/>
          <p:nvPr/>
        </p:nvSpPr>
        <p:spPr>
          <a:xfrm>
            <a:off x="76201" y="457200"/>
            <a:ext cx="3352800" cy="523220"/>
          </a:xfrm>
          <a:prstGeom prst="rect">
            <a:avLst/>
          </a:prstGeom>
          <a:noFill/>
        </p:spPr>
        <p:txBody>
          <a:bodyPr wrap="square" rtlCol="0">
            <a:spAutoFit/>
          </a:bodyPr>
          <a:lstStyle/>
          <a:p>
            <a:pPr algn="ctr"/>
            <a:r>
              <a:rPr lang="en-US" sz="2800">
                <a:solidFill>
                  <a:srgbClr val="00843C"/>
                </a:solidFill>
              </a:rPr>
              <a:t>MOSPRA GRANT</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8001000" y="457200"/>
            <a:ext cx="914400" cy="1167493"/>
          </a:xfrm>
          <a:prstGeom prst="rect">
            <a:avLst/>
          </a:prstGeom>
          <a:noFill/>
        </p:spPr>
      </p:pic>
    </p:spTree>
    <p:extLst>
      <p:ext uri="{BB962C8B-B14F-4D97-AF65-F5344CB8AC3E}">
        <p14:creationId xmlns:p14="http://schemas.microsoft.com/office/powerpoint/2010/main" val="3570014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81780"/>
            <a:ext cx="2133600" cy="751820"/>
          </a:xfrm>
        </p:spPr>
        <p:txBody>
          <a:bodyPr>
            <a:noAutofit/>
          </a:bodyPr>
          <a:lstStyle/>
          <a:p>
            <a:pPr marL="0" lvl="1" indent="-256032" algn="ctr">
              <a:spcAft>
                <a:spcPts val="600"/>
              </a:spcAft>
              <a:buClr>
                <a:schemeClr val="accent3"/>
              </a:buClr>
              <a:buNone/>
            </a:pPr>
            <a:r>
              <a:rPr lang="en-US" sz="3600" b="1">
                <a:solidFill>
                  <a:srgbClr val="000000"/>
                </a:solidFill>
              </a:rPr>
              <a:t>Projects</a:t>
            </a:r>
          </a:p>
        </p:txBody>
      </p:sp>
      <p:sp>
        <p:nvSpPr>
          <p:cNvPr id="5" name="TextBox 4"/>
          <p:cNvSpPr txBox="1"/>
          <p:nvPr/>
        </p:nvSpPr>
        <p:spPr>
          <a:xfrm>
            <a:off x="76200" y="457200"/>
            <a:ext cx="3377849" cy="523220"/>
          </a:xfrm>
          <a:prstGeom prst="rect">
            <a:avLst/>
          </a:prstGeom>
          <a:noFill/>
        </p:spPr>
        <p:txBody>
          <a:bodyPr wrap="none" rtlCol="0">
            <a:spAutoFit/>
          </a:bodyPr>
          <a:lstStyle/>
          <a:p>
            <a:pPr algn="ctr"/>
            <a:r>
              <a:rPr lang="en-US" sz="2800" b="1"/>
              <a:t>MOSPRA GRANT</a:t>
            </a:r>
          </a:p>
        </p:txBody>
      </p:sp>
      <p:pic>
        <p:nvPicPr>
          <p:cNvPr id="7" name="Picture 2" descr="C:\GGardner Files\SARSS VI\MassDEP Logo images.png"/>
          <p:cNvPicPr>
            <a:picLocks noChangeAspect="1" noChangeArrowheads="1"/>
          </p:cNvPicPr>
          <p:nvPr/>
        </p:nvPicPr>
        <p:blipFill>
          <a:blip r:embed="rId3" cstate="print"/>
          <a:srcRect/>
          <a:stretch>
            <a:fillRect/>
          </a:stretch>
        </p:blipFill>
        <p:spPr bwMode="auto">
          <a:xfrm>
            <a:off x="7924800" y="5452382"/>
            <a:ext cx="914400" cy="1167493"/>
          </a:xfrm>
          <a:prstGeom prst="rect">
            <a:avLst/>
          </a:prstGeom>
          <a:noFill/>
        </p:spPr>
      </p:pic>
      <p:sp>
        <p:nvSpPr>
          <p:cNvPr id="2" name="TextBox 1">
            <a:extLst>
              <a:ext uri="{FF2B5EF4-FFF2-40B4-BE49-F238E27FC236}">
                <a16:creationId xmlns:a16="http://schemas.microsoft.com/office/drawing/2014/main" id="{7F85EF63-4324-4731-A5B1-460ACE7B3710}"/>
              </a:ext>
            </a:extLst>
          </p:cNvPr>
          <p:cNvSpPr txBox="1"/>
          <p:nvPr/>
        </p:nvSpPr>
        <p:spPr>
          <a:xfrm flipH="1">
            <a:off x="1066800" y="2438400"/>
            <a:ext cx="7071362" cy="4093428"/>
          </a:xfrm>
          <a:prstGeom prst="rect">
            <a:avLst/>
          </a:prstGeom>
          <a:noFill/>
        </p:spPr>
        <p:txBody>
          <a:bodyPr wrap="square" rtlCol="0">
            <a:spAutoFit/>
          </a:bodyPr>
          <a:lstStyle/>
          <a:p>
            <a:r>
              <a:rPr lang="en-US" sz="2800"/>
              <a:t>Proposed projects must </a:t>
            </a:r>
          </a:p>
          <a:p>
            <a:pPr marL="457200" indent="-457200">
              <a:buFont typeface="Arial" panose="020B0604020202020204" pitchFamily="34" charset="0"/>
              <a:buChar char="•"/>
            </a:pPr>
            <a:r>
              <a:rPr lang="en-US" sz="2800"/>
              <a:t>demonstrate a strong connection to the goals of the Oil Spill Act and</a:t>
            </a:r>
          </a:p>
          <a:p>
            <a:pPr marL="457200" indent="-457200">
              <a:buFont typeface="Arial" panose="020B0604020202020204" pitchFamily="34" charset="0"/>
              <a:buChar char="•"/>
            </a:pPr>
            <a:r>
              <a:rPr lang="en-US" sz="2800"/>
              <a:t>marine oil spill prevention and response and</a:t>
            </a:r>
          </a:p>
          <a:p>
            <a:pPr marL="457200" indent="-457200">
              <a:buFont typeface="Arial" panose="020B0604020202020204" pitchFamily="34" charset="0"/>
              <a:buChar char="•"/>
            </a:pPr>
            <a:r>
              <a:rPr lang="en-US" sz="2800"/>
              <a:t>benefit the coastline/marine waters of Massachusetts</a:t>
            </a:r>
          </a:p>
          <a:p>
            <a:pPr marL="457200" indent="-457200">
              <a:buFont typeface="Arial" panose="020B0604020202020204" pitchFamily="34" charset="0"/>
              <a:buChar char="•"/>
            </a:pPr>
            <a:r>
              <a:rPr lang="en-US" sz="2800"/>
              <a:t>Separate application for each project</a:t>
            </a:r>
          </a:p>
          <a:p>
            <a:pPr marL="285750" indent="-285750">
              <a:buFont typeface="Arial" panose="020B0604020202020204" pitchFamily="34" charset="0"/>
              <a:buChar char="•"/>
            </a:pPr>
            <a:endParaRPr lang="en-US"/>
          </a:p>
          <a:p>
            <a:pPr marL="285750" indent="-285750">
              <a:buFont typeface="Arial" panose="020B0604020202020204" pitchFamily="34" charset="0"/>
              <a:buChar char="•"/>
            </a:pP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2">
      <a:dk1>
        <a:srgbClr val="00843C"/>
      </a:dk1>
      <a:lt1>
        <a:srgbClr val="FFFFFF"/>
      </a:lt1>
      <a:dk2>
        <a:srgbClr val="00843C"/>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693C8F130B1E4FB79BD450FF344CBF" ma:contentTypeVersion="14" ma:contentTypeDescription="Create a new document." ma:contentTypeScope="" ma:versionID="c78016121ced82329443763489558b67">
  <xsd:schema xmlns:xsd="http://www.w3.org/2001/XMLSchema" xmlns:xs="http://www.w3.org/2001/XMLSchema" xmlns:p="http://schemas.microsoft.com/office/2006/metadata/properties" xmlns:ns2="bb2030c7-98d7-4814-bbb9-6cede6e5ef6d" xmlns:ns3="7b83dbe2-6fd2-449a-a932-0d75829bf641" targetNamespace="http://schemas.microsoft.com/office/2006/metadata/properties" ma:root="true" ma:fieldsID="c96f282157feec8c19fab8034f98f39c" ns2:_="" ns3:_="">
    <xsd:import namespace="bb2030c7-98d7-4814-bbb9-6cede6e5ef6d"/>
    <xsd:import namespace="7b83dbe2-6fd2-449a-a932-0d75829bf641"/>
    <xsd:element name="properties">
      <xsd:complexType>
        <xsd:sequence>
          <xsd:element name="documentManagement">
            <xsd:complexType>
              <xsd:all>
                <xsd:element ref="ns2:MediaServiceMetadata" minOccurs="0"/>
                <xsd:element ref="ns2:MediaServiceFastMetadata"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ServiceObjectDetectorVersions"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2030c7-98d7-4814-bbb9-6cede6e5ef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b83dbe2-6fd2-449a-a932-0d75829bf641"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82047c16-ce4f-412d-b3b4-bbced992e3eb}" ma:internalName="TaxCatchAll" ma:showField="CatchAllData" ma:web="7b83dbe2-6fd2-449a-a932-0d75829bf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b2030c7-98d7-4814-bbb9-6cede6e5ef6d">
      <Terms xmlns="http://schemas.microsoft.com/office/infopath/2007/PartnerControls"/>
    </lcf76f155ced4ddcb4097134ff3c332f>
    <TaxCatchAll xmlns="7b83dbe2-6fd2-449a-a932-0d75829bf641" xsi:nil="true"/>
  </documentManagement>
</p:properties>
</file>

<file path=customXml/itemProps1.xml><?xml version="1.0" encoding="utf-8"?>
<ds:datastoreItem xmlns:ds="http://schemas.openxmlformats.org/officeDocument/2006/customXml" ds:itemID="{DECF43B5-658E-4C46-A147-E13A3A4F9678}">
  <ds:schemaRefs>
    <ds:schemaRef ds:uri="http://schemas.microsoft.com/sharepoint/v3/contenttype/forms"/>
  </ds:schemaRefs>
</ds:datastoreItem>
</file>

<file path=customXml/itemProps2.xml><?xml version="1.0" encoding="utf-8"?>
<ds:datastoreItem xmlns:ds="http://schemas.openxmlformats.org/officeDocument/2006/customXml" ds:itemID="{A753E0BE-D233-44FA-A801-9DE517EB0580}">
  <ds:schemaRefs>
    <ds:schemaRef ds:uri="7b83dbe2-6fd2-449a-a932-0d75829bf641"/>
    <ds:schemaRef ds:uri="bb2030c7-98d7-4814-bbb9-6cede6e5ef6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44E249D-BC85-4E06-B4E3-B58AF3B82998}">
  <ds:schemaRefs>
    <ds:schemaRef ds:uri="7b83dbe2-6fd2-449a-a932-0d75829bf641"/>
    <ds:schemaRef ds:uri="bb2030c7-98d7-4814-bbb9-6cede6e5ef6d"/>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Urban</Template>
  <Application>Microsoft Office PowerPoint</Application>
  <PresentationFormat>On-screen Show (4:3)</PresentationFormat>
  <Slides>16</Slides>
  <Notes>14</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Urban</vt:lpstr>
      <vt:lpstr>Marine Oil Spill Prevention &amp; Response Grant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MOSPRA GRANT</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Environmental Protection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Justice</dc:title>
  <dc:creator>sshaw</dc:creator>
  <cp:revision>1</cp:revision>
  <cp:lastPrinted>2020-09-20T16:08:19Z</cp:lastPrinted>
  <dcterms:created xsi:type="dcterms:W3CDTF">2013-10-22T17:37:31Z</dcterms:created>
  <dcterms:modified xsi:type="dcterms:W3CDTF">2026-05-06T14:40:37Z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1972359917</vt:i4>
  </property>
  <property fmtid="{D5CDD505-2E9C-101B-9397-08002B2CF9AE}" pid="3" name="_NewReviewCycle">
    <vt:lpwstr/>
  </property>
  <property fmtid="{D5CDD505-2E9C-101B-9397-08002B2CF9AE}" pid="4" name="_EmailSubject">
    <vt:lpwstr>powerpoint template</vt:lpwstr>
  </property>
  <property fmtid="{D5CDD505-2E9C-101B-9397-08002B2CF9AE}" pid="5" name="_AuthorEmail">
    <vt:lpwstr>Elizabeth.J.Callahan@MassMail.State.MA.US</vt:lpwstr>
  </property>
  <property fmtid="{D5CDD505-2E9C-101B-9397-08002B2CF9AE}" pid="6" name="_AuthorEmailDisplayName">
    <vt:lpwstr>Callahan, Elizabeth.J (DEP)</vt:lpwstr>
  </property>
  <property fmtid="{D5CDD505-2E9C-101B-9397-08002B2CF9AE}" pid="7" name="_PreviousAdHocReviewCycleID">
    <vt:i4>1791807985</vt:i4>
  </property>
  <property fmtid="{D5CDD505-2E9C-101B-9397-08002B2CF9AE}" pid="8" name="ContentTypeId">
    <vt:lpwstr>0x010100E5693C8F130B1E4FB79BD450FF344CBF</vt:lpwstr>
  </property>
  <property fmtid="{D5CDD505-2E9C-101B-9397-08002B2CF9AE}" pid="9" name="MediaServiceImageTags">
    <vt:lpwstr/>
  </property>
</Properties>
</file>