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" r:id="rId5"/>
    <p:sldId id="258" r:id="rId6"/>
    <p:sldId id="259" r:id="rId7"/>
    <p:sldId id="260" r:id="rId8"/>
    <p:sldId id="261" r:id="rId9"/>
    <p:sldId id="408" r:id="rId10"/>
    <p:sldId id="406" r:id="rId11"/>
    <p:sldId id="262" r:id="rId12"/>
    <p:sldId id="263" r:id="rId13"/>
    <p:sldId id="264" r:id="rId14"/>
    <p:sldId id="407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6C4F27-B737-2A6B-9202-DC344D2B3530}" name="Bell, McKenzie (EOHLC)" initials="BM" userId="S::mckenzie.bell@mass.gov::21031653-2fcb-4966-87fa-863f66c5f0c3" providerId="AD"/>
  <p188:author id="{5BD31E40-FB79-2EFE-E104-927707A0C9B6}" name="Reardon, Timothy (EOHLC)" initials="TR" userId="S::Timothy.Reardon2@mass.gov::31339d56-df5e-429b-974c-d8934eead266" providerId="AD"/>
  <p188:author id="{18CC7F4C-439E-CFA7-BD51-C4E901705248}" name="Dearing, Philip (EOHLC)" initials="DP" userId="S::philip.dearing@mass.gov::ce333ee0-ab1a-4fe1-9c34-5cddae6d31b6" providerId="AD"/>
  <p188:author id="{B6552A53-3A94-4486-38B1-3F74EAC993C5}" name="Dearing, Philip (EOHLC)" initials="PD" userId="S::Philip.Dearing@mass.gov::ce333ee0-ab1a-4fe1-9c34-5cddae6d31b6" providerId="AD"/>
  <p188:author id="{A531355E-2B15-76AA-81D6-FA6682EA9573}" name="Walsh, Matthew (EOHLC)" initials="WM" userId="S::matthew.walsh@mass.gov::6b9d2727-13b7-4fba-bda7-e67533322e9c" providerId="AD"/>
  <p188:author id="{B0AB71C7-4937-DC37-7FB2-9EE2B9145795}" name="Tierney, Sean (HLC)" initials="TS" userId="S::sean.tierney@mass.gov::7a98376c-9b3b-40c3-bb0f-571004252cd9" providerId="AD"/>
  <p188:author id="{DE10E2CB-0F2D-61DC-3A95-F399CD6BB98E}" name="Cotrone, David R. (HLC)" initials="C(" userId="S::david.cotrone@mass.gov::d42091a3-0f3c-4ba8-81ee-70e45d2bd628" providerId="AD"/>
  <p188:author id="{2EFB27D2-5561-7D95-F0B4-D9E809F4A868}" name="Shupin, Eric (EOHLC)" initials="ES" userId="S::eric.shupin@mass.gov::c0128860-9151-4cc9-aba2-fd00b56a7c93" providerId="AD"/>
  <p188:author id="{A3E9B9DE-CB3C-0CF7-A8D3-929E53DE2BE8}" name="rmuollo" initials="rm" userId="S::rmuollo_masshousing.com#ext#@massgov.onmicrosoft.com::aaee7b41-c49d-4d77-8769-b7091cc095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0D0D"/>
    <a:srgbClr val="DDE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11B076-A573-469D-B910-4577A512ED1D}" v="37" dt="2026-08-11T15:51:54.0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90F831-B739-41DE-9B41-FF7413CE518D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B36B19-5F50-4E63-BE48-78AEEF2E5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34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B36B19-5F50-4E63-BE48-78AEEF2E5D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8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8E232D-AA22-71B4-0F94-E7FEF6F1FE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7278624" y="0"/>
            <a:ext cx="491337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D8CC1A-9633-746E-A76B-A99472A01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8" y="2245117"/>
            <a:ext cx="6257916" cy="1843088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7AA25-BC3F-492D-F29C-116D41E44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827" y="4243383"/>
            <a:ext cx="6257916" cy="43656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15EA0-CBD1-557A-62DA-77A0EEB5B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825" y="6327777"/>
            <a:ext cx="6257916" cy="365125"/>
          </a:xfrm>
        </p:spPr>
        <p:txBody>
          <a:bodyPr/>
          <a:lstStyle/>
          <a:p>
            <a:r>
              <a:rPr lang="en-US"/>
              <a:t>Confidential: For Policy Development</a:t>
            </a:r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38E7D09F-F625-9CC2-1E1D-22D72928B2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342103"/>
            <a:ext cx="1371600" cy="13716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D8353D-D84E-1C36-FEC2-CAC689A0DD6D}"/>
              </a:ext>
            </a:extLst>
          </p:cNvPr>
          <p:cNvCxnSpPr>
            <a:cxnSpLocks/>
          </p:cNvCxnSpPr>
          <p:nvPr userDrawn="1"/>
        </p:nvCxnSpPr>
        <p:spPr>
          <a:xfrm>
            <a:off x="2087528" y="342103"/>
            <a:ext cx="0" cy="1371600"/>
          </a:xfrm>
          <a:prstGeom prst="line">
            <a:avLst/>
          </a:prstGeom>
          <a:ln w="25400" cap="flat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>
            <a:extLst>
              <a:ext uri="{FF2B5EF4-FFF2-40B4-BE49-F238E27FC236}">
                <a16:creationId xmlns:a16="http://schemas.microsoft.com/office/drawing/2014/main" id="{A80CDF97-F131-2D7B-5642-2920E2019B96}"/>
              </a:ext>
            </a:extLst>
          </p:cNvPr>
          <p:cNvSpPr txBox="1">
            <a:spLocks/>
          </p:cNvSpPr>
          <p:nvPr userDrawn="1"/>
        </p:nvSpPr>
        <p:spPr>
          <a:xfrm>
            <a:off x="2239919" y="342102"/>
            <a:ext cx="4464107" cy="1371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>
                <a:solidFill>
                  <a:schemeClr val="accent1"/>
                </a:solidFill>
              </a:rPr>
              <a:t>Executive Office of </a:t>
            </a:r>
            <a:br>
              <a:rPr lang="en-US" sz="1800">
                <a:solidFill>
                  <a:schemeClr val="accent1"/>
                </a:solidFill>
              </a:rPr>
            </a:br>
            <a:r>
              <a:rPr lang="en-US" sz="1800">
                <a:solidFill>
                  <a:schemeClr val="accent1"/>
                </a:solidFill>
              </a:rPr>
              <a:t>Housing &amp; Livable Communities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BE2C87B-9AAA-2318-D361-E4715D6EFC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4825" y="4881958"/>
            <a:ext cx="6257916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445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C89AA-7BB8-3260-009A-642D09D6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2009" y="2767151"/>
            <a:ext cx="8721791" cy="1003952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BD6D0F-CF8A-C72F-DFE4-16DF1645A9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Confidential: For Policy Development Purposes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AAC53-19EE-EA03-F9BE-BD50F3843E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1873EFA6-C3CF-9008-EA4E-25B4810F92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583327"/>
            <a:ext cx="1371600" cy="13716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A62E322-5374-C9CB-8B35-0BEFB1619D8E}"/>
              </a:ext>
            </a:extLst>
          </p:cNvPr>
          <p:cNvCxnSpPr>
            <a:cxnSpLocks/>
          </p:cNvCxnSpPr>
          <p:nvPr userDrawn="1"/>
        </p:nvCxnSpPr>
        <p:spPr>
          <a:xfrm>
            <a:off x="2430428" y="2583327"/>
            <a:ext cx="0" cy="1371600"/>
          </a:xfrm>
          <a:prstGeom prst="line">
            <a:avLst/>
          </a:prstGeom>
          <a:ln w="25400" cap="flat">
            <a:solidFill>
              <a:schemeClr val="accent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35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5345-FFA9-31CC-2E00-9120A6347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34C3A-9DFC-D235-1BEC-619E258F7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6CA6-BBCE-5A5E-65D4-6D6F4377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E21D8-9A91-68FE-FEC9-DB68D10D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91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ntent w/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55345-FFA9-31CC-2E00-9120A6347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34C3A-9DFC-D235-1BEC-619E258F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4534"/>
            <a:ext cx="10515600" cy="39757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76CA6-BBCE-5A5E-65D4-6D6F4377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E21D8-9A91-68FE-FEC9-DB68D10D5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08BF755-D678-C780-6AD0-7EF160EA9DA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62014" y="1157288"/>
            <a:ext cx="1049178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5570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F985C-4911-D6ED-A429-074A9842F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44A97-F623-2D2D-06F7-2CE26DB843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83340"/>
            <a:ext cx="5181600" cy="49936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685A8-00AC-534A-D46F-F38A5E825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83340"/>
            <a:ext cx="5181600" cy="49936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56B77E-8DFE-1E4E-028B-70A462884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4EF84F-8323-D3DE-D03A-8C9E8B80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15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DC709-8D1E-BB28-AF1B-BC6185E9A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"/>
            <a:ext cx="105156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1341A-C4F3-B022-F722-4D416EFB7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115728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067ED-EFF8-C20F-1ED4-F0BB88F66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38365"/>
            <a:ext cx="5157787" cy="40512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1F98D-CFC6-8AE0-D7E6-65FD92EDC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5252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A16B1-B487-3C0D-9BEA-BB3F2E8B00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38365"/>
            <a:ext cx="5183188" cy="40512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0336C6-9F6F-95E4-5837-C1B723AED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5431F1-B53F-7BE6-F435-DDA25B238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8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7E85-37AE-8676-E8D4-C5BAEAC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B4B0E-29F0-6C0C-AB77-C796401B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A5F6E-1DC1-CFE3-447F-72873EBC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72FDF9-424C-93B8-5CFD-E3A45B46A5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19213"/>
            <a:ext cx="5084135" cy="231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CCE5A4-9FEF-5602-F03E-67AC6F593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3789363"/>
            <a:ext cx="5084135" cy="231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1012A24-8370-31C6-EBBE-2BF1B11EF2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319213"/>
            <a:ext cx="5257800" cy="4787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8823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282C-51F1-7E13-3866-0CD93047A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F0064-EE5C-E33A-BDBC-82ADC94C80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Confidential: For Policy Development Purposes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08D05-3429-931F-6B2C-6D9AF98AC5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EF92E540-E73C-5356-0426-44C6FF948DAF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200" y="1254125"/>
            <a:ext cx="10515600" cy="48276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5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7E85-37AE-8676-E8D4-C5BAEAC23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B4B0E-29F0-6C0C-AB77-C796401B8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4A5F6E-1DC1-CFE3-447F-72873EBC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E267CC-2087-4FC7-8FDE-A41ECB95C1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72FDF9-424C-93B8-5CFD-E3A45B46A5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319213"/>
            <a:ext cx="10515600" cy="2317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DCCE5A4-9FEF-5602-F03E-67AC6F593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3952223"/>
            <a:ext cx="10515600" cy="21548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726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 Slide">
    <p:bg>
      <p:bgPr>
        <a:solidFill>
          <a:srgbClr val="DDE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E5A0B3-8600-EA30-7DBF-BCB73F8336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Confidential: For Policy Development Purposes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0DE52-9DC0-0A84-2F7B-1673AF9440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image4.jpeg">
            <a:extLst>
              <a:ext uri="{FF2B5EF4-FFF2-40B4-BE49-F238E27FC236}">
                <a16:creationId xmlns:a16="http://schemas.microsoft.com/office/drawing/2014/main" id="{6A9E92E1-39D5-13DE-3391-D35CAC4668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" t="3084" r="3943"/>
          <a:stretch/>
        </p:blipFill>
        <p:spPr>
          <a:xfrm>
            <a:off x="1782724" y="-1170"/>
            <a:ext cx="10409276" cy="585521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FEB1A45-06B5-282C-15A8-7C6EDBBA0A5A}"/>
              </a:ext>
            </a:extLst>
          </p:cNvPr>
          <p:cNvSpPr/>
          <p:nvPr userDrawn="1"/>
        </p:nvSpPr>
        <p:spPr>
          <a:xfrm>
            <a:off x="0" y="5854046"/>
            <a:ext cx="12192000" cy="100395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Logo&#10;&#10;AI-generated content may be incorrect.">
            <a:extLst>
              <a:ext uri="{FF2B5EF4-FFF2-40B4-BE49-F238E27FC236}">
                <a16:creationId xmlns:a16="http://schemas.microsoft.com/office/drawing/2014/main" id="{09C90FBD-4510-664E-3E9A-28F90AFB63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45022"/>
            <a:ext cx="821999" cy="821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255E8F-809B-5F7A-77C5-C28D4963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4825"/>
            <a:ext cx="4974154" cy="190322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35029E4-2834-DA2B-0D30-562D26811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115791"/>
            <a:ext cx="4974155" cy="828347"/>
          </a:xfrm>
        </p:spPr>
        <p:txBody>
          <a:bodyPr>
            <a:no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98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 State House"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32F52A-6E7E-CC2A-B3B6-A2BBE9F187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F9D83-F773-E958-196D-28276FA76A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Confidential: For Policy Development Purposes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687A3-3863-BEF3-572B-1C58596389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1B0BC8-0B03-A4B0-F9BE-FC190D5E67B9}"/>
              </a:ext>
            </a:extLst>
          </p:cNvPr>
          <p:cNvSpPr/>
          <p:nvPr userDrawn="1"/>
        </p:nvSpPr>
        <p:spPr>
          <a:xfrm>
            <a:off x="0" y="5854046"/>
            <a:ext cx="12192000" cy="100395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CF371CFD-EF98-EE8D-9D44-5ED3191D2B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45022"/>
            <a:ext cx="821999" cy="821999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19771E7-2154-8888-16C2-98D144EBCA4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235200" y="5945188"/>
            <a:ext cx="9118600" cy="776287"/>
          </a:xfrm>
        </p:spPr>
        <p:txBody>
          <a:bodyPr anchor="ctr"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2654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MA Seal Dome"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4.jpeg">
            <a:extLst>
              <a:ext uri="{FF2B5EF4-FFF2-40B4-BE49-F238E27FC236}">
                <a16:creationId xmlns:a16="http://schemas.microsoft.com/office/drawing/2014/main" id="{ECA756BE-8186-2875-42A8-35DF8CF00F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8386" b="13456"/>
          <a:stretch/>
        </p:blipFill>
        <p:spPr>
          <a:xfrm>
            <a:off x="0" y="0"/>
            <a:ext cx="12192000" cy="585404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hape 99">
            <a:extLst>
              <a:ext uri="{FF2B5EF4-FFF2-40B4-BE49-F238E27FC236}">
                <a16:creationId xmlns:a16="http://schemas.microsoft.com/office/drawing/2014/main" id="{F50188A3-A472-9AE2-E61C-B29FEF2958FE}"/>
              </a:ext>
            </a:extLst>
          </p:cNvPr>
          <p:cNvSpPr/>
          <p:nvPr userDrawn="1"/>
        </p:nvSpPr>
        <p:spPr>
          <a:xfrm>
            <a:off x="0" y="-2"/>
            <a:ext cx="12192000" cy="5854045"/>
          </a:xfrm>
          <a:prstGeom prst="rect">
            <a:avLst/>
          </a:prstGeom>
          <a:solidFill>
            <a:srgbClr val="000000">
              <a:alpha val="57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7F9D83-F773-E958-196D-28276FA76A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Confidential: For Policy Development Purposes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687A3-3863-BEF3-572B-1C58596389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EFDF8B-24FB-7719-6DE4-63E1B860E2A0}"/>
              </a:ext>
            </a:extLst>
          </p:cNvPr>
          <p:cNvSpPr/>
          <p:nvPr userDrawn="1"/>
        </p:nvSpPr>
        <p:spPr>
          <a:xfrm>
            <a:off x="0" y="5854046"/>
            <a:ext cx="12192000" cy="100395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F50EFF8-FA32-EE29-0B14-D784B0177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45022"/>
            <a:ext cx="821999" cy="82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9500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Bost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DE89BC-561F-F2C7-909E-8B3E605AE9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15359" r="4027" b="5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3AAB9E-A588-D5C2-8D69-5B532EC57F10}"/>
              </a:ext>
            </a:extLst>
          </p:cNvPr>
          <p:cNvSpPr/>
          <p:nvPr userDrawn="1"/>
        </p:nvSpPr>
        <p:spPr>
          <a:xfrm>
            <a:off x="0" y="5854046"/>
            <a:ext cx="12192000" cy="100395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4E17247C-3BCE-2AEF-EFF8-1831505100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945022"/>
            <a:ext cx="821999" cy="821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54ACE2F-995B-3FA1-2AFB-5603ADAE2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6899" y="5945022"/>
            <a:ext cx="9426901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2172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with Phone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5C0889D-74A2-974C-BB02-FA1F7BE369E2}"/>
              </a:ext>
            </a:extLst>
          </p:cNvPr>
          <p:cNvSpPr/>
          <p:nvPr userDrawn="1"/>
        </p:nvSpPr>
        <p:spPr>
          <a:xfrm>
            <a:off x="6705759" y="1148419"/>
            <a:ext cx="4562353" cy="4561165"/>
          </a:xfrm>
          <a:prstGeom prst="ellipse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DAE856D-3749-4D3B-9F33-A46528589F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34015" y="598170"/>
            <a:ext cx="3097028" cy="5661660"/>
          </a:xfrm>
          <a:prstGeom prst="rect">
            <a:avLst/>
          </a:prstGeom>
        </p:spPr>
      </p:pic>
      <p:sp>
        <p:nvSpPr>
          <p:cNvPr id="9" name="Cross 8">
            <a:extLst>
              <a:ext uri="{FF2B5EF4-FFF2-40B4-BE49-F238E27FC236}">
                <a16:creationId xmlns:a16="http://schemas.microsoft.com/office/drawing/2014/main" id="{7A96460A-640C-6025-AAB5-344AB2A405D1}"/>
              </a:ext>
            </a:extLst>
          </p:cNvPr>
          <p:cNvSpPr/>
          <p:nvPr userDrawn="1"/>
        </p:nvSpPr>
        <p:spPr>
          <a:xfrm>
            <a:off x="10821630" y="5353077"/>
            <a:ext cx="685979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471314FF-EA0B-8DDE-B558-885A876FB0D5}"/>
              </a:ext>
            </a:extLst>
          </p:cNvPr>
          <p:cNvSpPr/>
          <p:nvPr userDrawn="1"/>
        </p:nvSpPr>
        <p:spPr>
          <a:xfrm>
            <a:off x="6337560" y="805517"/>
            <a:ext cx="685979" cy="685800"/>
          </a:xfrm>
          <a:prstGeom prst="plus">
            <a:avLst>
              <a:gd name="adj" fmla="val 39796"/>
            </a:avLst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0"/>
                </a:schemeClr>
              </a:gs>
              <a:gs pos="100000">
                <a:schemeClr val="bg2"/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94761B-B29B-1C47-FAE9-6E0FA1543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170" y="685800"/>
            <a:ext cx="6374478" cy="403860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defRPr sz="48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EFF6782-6ABD-DEB0-6FD1-1263A5469A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8171" y="4876800"/>
            <a:ext cx="6374477" cy="1104898"/>
          </a:xfrm>
        </p:spPr>
        <p:txBody>
          <a:bodyPr anchor="t">
            <a:normAutofit/>
          </a:bodyPr>
          <a:lstStyle>
            <a:lvl1pPr marL="4572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BA3F629-2405-DC90-C212-6F3D52B95D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67069" y="883472"/>
            <a:ext cx="2439731" cy="5091059"/>
          </a:xfrm>
          <a:custGeom>
            <a:avLst/>
            <a:gdLst>
              <a:gd name="connsiteX0" fmla="*/ 340815 w 2439096"/>
              <a:gd name="connsiteY0" fmla="*/ 0 h 5091059"/>
              <a:gd name="connsiteX1" fmla="*/ 2098281 w 2439096"/>
              <a:gd name="connsiteY1" fmla="*/ 0 h 5091059"/>
              <a:gd name="connsiteX2" fmla="*/ 2439096 w 2439096"/>
              <a:gd name="connsiteY2" fmla="*/ 340815 h 5091059"/>
              <a:gd name="connsiteX3" fmla="*/ 2439096 w 2439096"/>
              <a:gd name="connsiteY3" fmla="*/ 495300 h 5091059"/>
              <a:gd name="connsiteX4" fmla="*/ 2439096 w 2439096"/>
              <a:gd name="connsiteY4" fmla="*/ 4750244 h 5091059"/>
              <a:gd name="connsiteX5" fmla="*/ 2098281 w 2439096"/>
              <a:gd name="connsiteY5" fmla="*/ 5091059 h 5091059"/>
              <a:gd name="connsiteX6" fmla="*/ 340815 w 2439096"/>
              <a:gd name="connsiteY6" fmla="*/ 5091059 h 5091059"/>
              <a:gd name="connsiteX7" fmla="*/ 0 w 2439096"/>
              <a:gd name="connsiteY7" fmla="*/ 4750244 h 5091059"/>
              <a:gd name="connsiteX8" fmla="*/ 0 w 2439096"/>
              <a:gd name="connsiteY8" fmla="*/ 495300 h 5091059"/>
              <a:gd name="connsiteX9" fmla="*/ 0 w 2439096"/>
              <a:gd name="connsiteY9" fmla="*/ 340815 h 5091059"/>
              <a:gd name="connsiteX10" fmla="*/ 340815 w 2439096"/>
              <a:gd name="connsiteY10" fmla="*/ 0 h 509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9096" h="5091059">
                <a:moveTo>
                  <a:pt x="340815" y="0"/>
                </a:moveTo>
                <a:lnTo>
                  <a:pt x="2098281" y="0"/>
                </a:lnTo>
                <a:cubicBezTo>
                  <a:pt x="2286508" y="0"/>
                  <a:pt x="2439096" y="152588"/>
                  <a:pt x="2439096" y="340815"/>
                </a:cubicBezTo>
                <a:lnTo>
                  <a:pt x="2439096" y="495300"/>
                </a:lnTo>
                <a:lnTo>
                  <a:pt x="2439096" y="4750244"/>
                </a:lnTo>
                <a:cubicBezTo>
                  <a:pt x="2439096" y="4938471"/>
                  <a:pt x="2286508" y="5091059"/>
                  <a:pt x="2098281" y="5091059"/>
                </a:cubicBezTo>
                <a:lnTo>
                  <a:pt x="340815" y="5091059"/>
                </a:lnTo>
                <a:cubicBezTo>
                  <a:pt x="152588" y="5091059"/>
                  <a:pt x="0" y="4938471"/>
                  <a:pt x="0" y="4750244"/>
                </a:cubicBezTo>
                <a:lnTo>
                  <a:pt x="0" y="495300"/>
                </a:lnTo>
                <a:lnTo>
                  <a:pt x="0" y="340815"/>
                </a:lnTo>
                <a:cubicBezTo>
                  <a:pt x="0" y="152588"/>
                  <a:pt x="152588" y="0"/>
                  <a:pt x="3408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4572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189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50240-01E0-7562-240F-4B82BDE06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00150"/>
            <a:ext cx="10515600" cy="4976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2AB4D-34EA-1CB0-0AE6-A916F54E1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05225" y="6356350"/>
            <a:ext cx="44481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Confidential: For Policy Development Purposes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18EBD1-0B4D-CF2E-23EE-22A3DF562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71568D6-CB9E-45EC-95EC-971FF1168E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CC180C-85A2-9ACC-441D-1EB0F67C5087}"/>
              </a:ext>
            </a:extLst>
          </p:cNvPr>
          <p:cNvSpPr/>
          <p:nvPr userDrawn="1"/>
        </p:nvSpPr>
        <p:spPr>
          <a:xfrm>
            <a:off x="0" y="0"/>
            <a:ext cx="12192000" cy="100395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12C1F5-ED0E-DA4D-FB80-6B34E5479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03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Logo&#10;&#10;AI-generated content may be incorrect.">
            <a:extLst>
              <a:ext uri="{FF2B5EF4-FFF2-40B4-BE49-F238E27FC236}">
                <a16:creationId xmlns:a16="http://schemas.microsoft.com/office/drawing/2014/main" id="{26184C52-3CC7-AFE5-8BAE-8759E097D64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801" y="90976"/>
            <a:ext cx="821999" cy="821999"/>
          </a:xfrm>
          <a:prstGeom prst="rect">
            <a:avLst/>
          </a:prstGeom>
        </p:spPr>
      </p:pic>
      <p:sp>
        <p:nvSpPr>
          <p:cNvPr id="10" name="Shape 2">
            <a:extLst>
              <a:ext uri="{FF2B5EF4-FFF2-40B4-BE49-F238E27FC236}">
                <a16:creationId xmlns:a16="http://schemas.microsoft.com/office/drawing/2014/main" id="{B7F89903-78E7-AD58-C681-B32784ED91A9}"/>
              </a:ext>
            </a:extLst>
          </p:cNvPr>
          <p:cNvSpPr/>
          <p:nvPr userDrawn="1"/>
        </p:nvSpPr>
        <p:spPr>
          <a:xfrm>
            <a:off x="0" y="993331"/>
            <a:ext cx="12192000" cy="45719"/>
          </a:xfrm>
          <a:prstGeom prst="rect">
            <a:avLst/>
          </a:prstGeom>
          <a:solidFill>
            <a:srgbClr val="F9CE2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551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8" r:id="rId4"/>
    <p:sldLayoutId id="2147483652" r:id="rId5"/>
    <p:sldLayoutId id="2147483653" r:id="rId6"/>
    <p:sldLayoutId id="2147483654" r:id="rId7"/>
    <p:sldLayoutId id="2147483661" r:id="rId8"/>
    <p:sldLayoutId id="2147483664" r:id="rId9"/>
    <p:sldLayoutId id="2147483663" r:id="rId10"/>
    <p:sldLayoutId id="2147483665" r:id="rId11"/>
    <p:sldLayoutId id="2147483662" r:id="rId12"/>
    <p:sldLayoutId id="2147483660" r:id="rId13"/>
    <p:sldLayoutId id="2147483666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ss.gov/forms/move-in-ma-rfi-municipalities-and-local-stakeholders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C46BA0C-2716-9B2A-E109-CF00F8D0D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825" y="2725207"/>
            <a:ext cx="6257916" cy="1843088"/>
          </a:xfrm>
        </p:spPr>
        <p:txBody>
          <a:bodyPr anchor="ctr">
            <a:normAutofit/>
          </a:bodyPr>
          <a:lstStyle/>
          <a:p>
            <a:r>
              <a:rPr lang="en-US" sz="4400" b="1">
                <a:solidFill>
                  <a:srgbClr val="002060"/>
                </a:solidFill>
                <a:latin typeface="Arial"/>
                <a:cs typeface="Arial"/>
              </a:rPr>
              <a:t>Move-In MA Municipal Overview</a:t>
            </a:r>
            <a:endParaRPr lang="en-US">
              <a:cs typeface="Arial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3C8326D-5A8D-F700-93B0-1BFFAD6DAD9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4825" y="4577820"/>
            <a:ext cx="6257916" cy="5254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>
                <a:latin typeface="Arial"/>
                <a:cs typeface="Arial"/>
              </a:rPr>
              <a:t>August 12,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C9EC12-9A44-079B-464A-341A3891A3D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E0E267CC-2087-4FC7-8FDE-A41ECB95C1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46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F74C8C-BBDE-544D-603F-857DE4A23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Move-In MA Overview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D5C66-E0E5-0139-B920-72EA5B922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0150"/>
            <a:ext cx="10678886" cy="49768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 novel approach to build new single family homes for first-time home-owners in communities where attainable new construction is often challenging without significant subsidy</a:t>
            </a:r>
            <a:endParaRPr lang="en-US" dirty="0">
              <a:cs typeface="Arial"/>
            </a:endParaRPr>
          </a:p>
          <a:p>
            <a:r>
              <a:rPr lang="en-US" dirty="0"/>
              <a:t>Mirrored after ‘Move-in New York,’ </a:t>
            </a:r>
            <a:r>
              <a:rPr lang="en-US" dirty="0" err="1"/>
              <a:t>CrossMod</a:t>
            </a:r>
            <a:r>
              <a:rPr lang="en-US" dirty="0"/>
              <a:t> homes are 1500 sq ft 3 bedroom homes, but cost less to build than traditional construction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05D78-F764-592B-973D-1809F80AA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568D6-CB9E-45EC-95EC-971FF1168ED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 descr="Picture of a CrossMod">
            <a:extLst>
              <a:ext uri="{FF2B5EF4-FFF2-40B4-BE49-F238E27FC236}">
                <a16:creationId xmlns:a16="http://schemas.microsoft.com/office/drawing/2014/main" id="{75348052-EEE7-C4E4-F2D3-F27BBF5C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3408266"/>
            <a:ext cx="4999474" cy="27686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7F9C86-FE50-3B95-A93D-9D935C58569E}"/>
              </a:ext>
            </a:extLst>
          </p:cNvPr>
          <p:cNvSpPr txBox="1"/>
          <p:nvPr/>
        </p:nvSpPr>
        <p:spPr>
          <a:xfrm>
            <a:off x="838200" y="3930194"/>
            <a:ext cx="5679412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800" err="1"/>
              <a:t>MassHousing</a:t>
            </a:r>
            <a:r>
              <a:rPr lang="en-US" sz="2800"/>
              <a:t> is launching an initial pilot for around 20 homes, with the goal to grow the program over time if it is successful</a:t>
            </a:r>
          </a:p>
        </p:txBody>
      </p:sp>
    </p:spTree>
    <p:extLst>
      <p:ext uri="{BB962C8B-B14F-4D97-AF65-F5344CB8AC3E}">
        <p14:creationId xmlns:p14="http://schemas.microsoft.com/office/powerpoint/2010/main" val="101642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DDA0B-38C9-5904-CE05-FCB177C3C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we are doing this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FFE57-08E3-ABD2-76B6-453C79F9E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 2021, WBUR estimated that 30% of renters were able to afford to buy an entry-level home. By 2025, that number had </a:t>
            </a:r>
            <a:r>
              <a:rPr lang="en-US" b="1"/>
              <a:t>dropped to about 15%.</a:t>
            </a:r>
          </a:p>
          <a:p>
            <a:r>
              <a:rPr lang="en-US"/>
              <a:t>In 2025, Massachusetts ranked </a:t>
            </a:r>
            <a:r>
              <a:rPr lang="en-US" b="1"/>
              <a:t>47th out of 50 states</a:t>
            </a:r>
            <a:r>
              <a:rPr lang="en-US"/>
              <a:t>, or </a:t>
            </a:r>
            <a:r>
              <a:rPr lang="en-US" b="1"/>
              <a:t>4th-lowest in the U.S.</a:t>
            </a:r>
            <a:r>
              <a:rPr lang="en-US"/>
              <a:t>, at about </a:t>
            </a:r>
            <a:r>
              <a:rPr lang="en-US" b="1"/>
              <a:t>174 new housing units permitted per 100,000 residents</a:t>
            </a:r>
            <a:r>
              <a:rPr lang="en-US"/>
              <a:t>​</a:t>
            </a:r>
          </a:p>
          <a:p>
            <a:r>
              <a:rPr lang="en-US"/>
              <a:t>In an increasingly large portion of the state, the cost to build new housing exceeds the appraisal value and so little new housing is built</a:t>
            </a:r>
          </a:p>
          <a:p>
            <a:r>
              <a:rPr lang="en-US"/>
              <a:t>Over 180,000 Massachusetts have left for other states in the past 6 years, with 25-44 year olds leaving at the fastest rate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5B548-65A8-C7E2-40A2-F1B5E2E66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302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FB716-D94B-092D-10DD-01F8BA0D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Goal: use state financing to spur   construction that communities want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CDE23-D99C-6CCE-D561-71E08697B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4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38050D-41A4-144D-0396-1707B234F593}"/>
              </a:ext>
            </a:extLst>
          </p:cNvPr>
          <p:cNvSpPr txBox="1"/>
          <p:nvPr/>
        </p:nvSpPr>
        <p:spPr>
          <a:xfrm>
            <a:off x="979713" y="1426029"/>
            <a:ext cx="10515599" cy="44012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marR="0" lvl="0" indent="-457200" algn="l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400" b="0" i="0" err="1">
                <a:solidFill>
                  <a:srgbClr val="000000"/>
                </a:solidFill>
                <a:effectLst/>
              </a:rPr>
              <a:t>MassHousing</a:t>
            </a:r>
            <a:r>
              <a:rPr lang="en-US" sz="2400" b="0" i="0">
                <a:solidFill>
                  <a:srgbClr val="000000"/>
                </a:solidFill>
                <a:effectLst/>
              </a:rPr>
              <a:t> puts out a formal RFP for developers to build this housing </a:t>
            </a:r>
          </a:p>
          <a:p>
            <a:pPr marL="457200" marR="0" lvl="0" indent="-457200" algn="l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400" err="1">
                <a:solidFill>
                  <a:srgbClr val="000000"/>
                </a:solidFill>
              </a:rPr>
              <a:t>MassHousing</a:t>
            </a:r>
            <a:r>
              <a:rPr lang="en-US" sz="2400">
                <a:solidFill>
                  <a:srgbClr val="000000"/>
                </a:solidFill>
              </a:rPr>
              <a:t> provides a no interest loan to a developer</a:t>
            </a:r>
            <a:r>
              <a:rPr lang="en-US" sz="2400" b="0" i="0">
                <a:solidFill>
                  <a:srgbClr val="000000"/>
                </a:solidFill>
                <a:effectLst/>
              </a:rPr>
              <a:t> with site control and a formal letter of municipal support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  <a:p>
            <a:pPr marL="457200" marR="0" lvl="0" indent="-457200" algn="l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400">
                <a:solidFill>
                  <a:srgbClr val="000000"/>
                </a:solidFill>
              </a:rPr>
              <a:t>The developer completes site prep and builds a </a:t>
            </a:r>
            <a:r>
              <a:rPr lang="en-US" sz="2400" err="1">
                <a:solidFill>
                  <a:srgbClr val="000000"/>
                </a:solidFill>
              </a:rPr>
              <a:t>CrossMod</a:t>
            </a:r>
            <a:r>
              <a:rPr lang="en-US" sz="2400">
                <a:solidFill>
                  <a:srgbClr val="000000"/>
                </a:solidFill>
              </a:rPr>
              <a:t>, modular, or other cost-effective starter home</a:t>
            </a:r>
            <a:endParaRPr lang="en-US" sz="2400">
              <a:solidFill>
                <a:srgbClr val="000000"/>
              </a:solidFill>
              <a:cs typeface="Arial"/>
            </a:endParaRPr>
          </a:p>
          <a:p>
            <a:pPr marL="457200" marR="0" lvl="0" indent="-457200" algn="l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400" b="0" i="0">
                <a:solidFill>
                  <a:srgbClr val="000000"/>
                </a:solidFill>
                <a:effectLst/>
              </a:rPr>
              <a:t>The developer will then sell the home to at a particular income level, targeting incomes of 70-130% AMI  </a:t>
            </a:r>
          </a:p>
          <a:p>
            <a:pPr marL="457200" marR="0" lvl="0" indent="-457200" algn="l" rtl="0" fontAlgn="base">
              <a:spcAft>
                <a:spcPts val="1200"/>
              </a:spcAft>
              <a:buFont typeface="+mj-lt"/>
              <a:buAutoNum type="arabicPeriod"/>
            </a:pPr>
            <a:r>
              <a:rPr lang="en-US" sz="2400" b="0" i="0">
                <a:solidFill>
                  <a:srgbClr val="000000"/>
                </a:solidFill>
                <a:effectLst/>
              </a:rPr>
              <a:t>Proceeds from that sale (or a portion thereof) are returned to </a:t>
            </a:r>
            <a:r>
              <a:rPr lang="en-US" sz="2400" b="0" i="0" err="1">
                <a:solidFill>
                  <a:srgbClr val="000000"/>
                </a:solidFill>
                <a:effectLst/>
              </a:rPr>
              <a:t>MassHousing</a:t>
            </a:r>
            <a:r>
              <a:rPr lang="en-US" sz="2400" b="0" i="0">
                <a:solidFill>
                  <a:srgbClr val="000000"/>
                </a:solidFill>
                <a:effectLst/>
              </a:rPr>
              <a:t>. Those funds can then be used to support further development through the program. </a:t>
            </a:r>
            <a:endParaRPr lang="en-US" sz="2400" b="0" i="0">
              <a:solidFill>
                <a:srgbClr val="000000"/>
              </a:solidFill>
              <a:effectLst/>
              <a:cs typeface="Arial"/>
            </a:endParaRPr>
          </a:p>
        </p:txBody>
      </p:sp>
      <p:sp>
        <p:nvSpPr>
          <p:cNvPr id="30" name="Arrow: Curved Left 29" descr="Arrow showing the process cycles back from phase 5 to phase 1">
            <a:extLst>
              <a:ext uri="{FF2B5EF4-FFF2-40B4-BE49-F238E27FC236}">
                <a16:creationId xmlns:a16="http://schemas.microsoft.com/office/drawing/2014/main" id="{97F01D44-C095-C798-63CE-6D05D7E00845}"/>
              </a:ext>
            </a:extLst>
          </p:cNvPr>
          <p:cNvSpPr/>
          <p:nvPr/>
        </p:nvSpPr>
        <p:spPr>
          <a:xfrm rot="10800000">
            <a:off x="239482" y="1523999"/>
            <a:ext cx="740229" cy="394062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99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B4FDD-D982-D7E1-EE06-855C7E36C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CrossMod?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B9902-1909-7EB0-80E6-F6DF7AA6F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87450"/>
            <a:ext cx="12014200" cy="44942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A </a:t>
            </a:r>
            <a:r>
              <a:rPr lang="en-US" sz="2400" dirty="0" err="1"/>
              <a:t>CrossMod</a:t>
            </a:r>
            <a:r>
              <a:rPr lang="en-US" sz="2400" dirty="0"/>
              <a:t> is a permanently-affixed, HUD Code ‘manufactured home.’</a:t>
            </a:r>
            <a:endParaRPr lang="en-US" sz="2400" dirty="0">
              <a:cs typeface="Arial"/>
            </a:endParaRPr>
          </a:p>
          <a:p>
            <a:r>
              <a:rPr lang="en-US" sz="2400" dirty="0">
                <a:cs typeface="Arial"/>
              </a:rPr>
              <a:t>It has nicer architectural features and higher-quality construction materials compared to a typical manufactured home. </a:t>
            </a:r>
          </a:p>
          <a:p>
            <a:r>
              <a:rPr lang="en-US" sz="2400" dirty="0"/>
              <a:t>It can be appraised as a traditional home and titled as real property, appreciates at a similar rate, and is eligible for FHA-backed mortgage lending products.</a:t>
            </a:r>
            <a:endParaRPr lang="en-US" sz="2400" dirty="0"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6B2710-1CC2-0A0D-C18F-21C2F740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MOVE-IN NY | Homes and Community Renewal">
            <a:extLst>
              <a:ext uri="{FF2B5EF4-FFF2-40B4-BE49-F238E27FC236}">
                <a16:creationId xmlns:a16="http://schemas.microsoft.com/office/drawing/2014/main" id="{0AEA1E09-A8D5-CBF2-ACF3-B73BF30FF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691" y="3220358"/>
            <a:ext cx="4786018" cy="33024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2F7377-DAFD-1399-4F56-0666ACFBE61F}"/>
              </a:ext>
            </a:extLst>
          </p:cNvPr>
          <p:cNvSpPr txBox="1"/>
          <p:nvPr/>
        </p:nvSpPr>
        <p:spPr>
          <a:xfrm>
            <a:off x="177800" y="3225800"/>
            <a:ext cx="6096000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algn="l" rtl="0">
              <a:buFont typeface=""/>
              <a:buChar char="•"/>
            </a:pPr>
            <a:r>
              <a:rPr lang="en-US" sz="2400" dirty="0">
                <a:solidFill>
                  <a:srgbClr val="000000"/>
                </a:solidFill>
                <a:ea typeface="Arial"/>
                <a:cs typeface="Arial"/>
              </a:rPr>
              <a:t>To</a:t>
            </a:r>
            <a:r>
              <a:rPr lang="en-US" sz="2400" b="0" i="0" u="none" strike="noStrike" baseline="0" dirty="0">
                <a:solidFill>
                  <a:srgbClr val="000000"/>
                </a:solidFill>
                <a:ea typeface="Arial"/>
                <a:cs typeface="Arial"/>
              </a:rPr>
              <a:t> qualify for a mortgage</a:t>
            </a:r>
            <a:r>
              <a:rPr lang="en-US" sz="2400" dirty="0">
                <a:solidFill>
                  <a:srgbClr val="000000"/>
                </a:solidFill>
                <a:ea typeface="Arial"/>
                <a:cs typeface="Arial"/>
              </a:rPr>
              <a:t>,</a:t>
            </a:r>
            <a:r>
              <a:rPr lang="en-US" sz="2400" b="0" i="0" u="none" strike="noStrike" baseline="0" dirty="0">
                <a:solidFill>
                  <a:srgbClr val="000000"/>
                </a:solidFill>
                <a:ea typeface="Arial"/>
                <a:cs typeface="Arial"/>
              </a:rPr>
              <a:t> units typically need to be 3 bedrooms, 2 baths, and 1500 square feet with a stick built garage</a:t>
            </a:r>
            <a:r>
              <a:rPr lang="en-US" sz="2400" b="0" i="0" dirty="0">
                <a:solidFill>
                  <a:srgbClr val="000000"/>
                </a:solidFill>
                <a:ea typeface="Arial"/>
                <a:cs typeface="Arial"/>
              </a:rPr>
              <a:t>​</a:t>
            </a:r>
            <a:r>
              <a:rPr lang="en-US" sz="2400" dirty="0">
                <a:solidFill>
                  <a:srgbClr val="000000"/>
                </a:solidFill>
                <a:ea typeface="Arial"/>
                <a:cs typeface="Arial"/>
              </a:rPr>
              <a:t>.</a:t>
            </a:r>
            <a:endParaRPr lang="en-US" sz="2400" dirty="0"/>
          </a:p>
          <a:p>
            <a:pPr marL="228600" indent="-228600">
              <a:buFont typeface=""/>
              <a:buChar char="•"/>
            </a:pPr>
            <a:r>
              <a:rPr lang="en-US" sz="2400" dirty="0">
                <a:solidFill>
                  <a:srgbClr val="000000"/>
                </a:solidFill>
                <a:ea typeface="Arial"/>
                <a:cs typeface="Arial"/>
              </a:rPr>
              <a:t>Energy efficient and can be all-electric.</a:t>
            </a:r>
          </a:p>
          <a:p>
            <a:pPr marL="228600" lvl="0" indent="-228600" algn="l" rtl="0">
              <a:buFont typeface=""/>
              <a:buChar char="•"/>
            </a:pPr>
            <a:r>
              <a:rPr lang="en-US" sz="2400" b="0" i="0" u="none" strike="noStrike" baseline="0" dirty="0">
                <a:solidFill>
                  <a:srgbClr val="000000"/>
                </a:solidFill>
                <a:ea typeface="Arial"/>
                <a:cs typeface="Arial"/>
              </a:rPr>
              <a:t>Modular or other cost-effective housing approaches are also being considered</a:t>
            </a:r>
            <a:r>
              <a:rPr lang="en-US" sz="2400" b="0" i="0" dirty="0">
                <a:solidFill>
                  <a:srgbClr val="000000"/>
                </a:solidFill>
                <a:ea typeface="Arial"/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62405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32FEA-B10C-BEF3-B224-5991D7899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D9CDB-C9C7-0618-9EED-423BBF95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CrossMod</a:t>
            </a:r>
            <a:r>
              <a:rPr lang="en-US" dirty="0"/>
              <a:t> photos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4CF2CC-ADFB-023D-DC03-3AD3A5FE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6</a:t>
            </a:fld>
            <a:endParaRPr lang="en-US"/>
          </a:p>
        </p:txBody>
      </p:sp>
      <p:pic>
        <p:nvPicPr>
          <p:cNvPr id="11" name="Picture 10" descr="A picture containing tree, outdoor, grass, house">
            <a:extLst>
              <a:ext uri="{FF2B5EF4-FFF2-40B4-BE49-F238E27FC236}">
                <a16:creationId xmlns:a16="http://schemas.microsoft.com/office/drawing/2014/main" id="{C36C4EF6-1B9B-926A-4C75-3A61717FFC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79" r="-341" b="11801"/>
          <a:stretch>
            <a:fillRect/>
          </a:stretch>
        </p:blipFill>
        <p:spPr>
          <a:xfrm>
            <a:off x="835672" y="4315796"/>
            <a:ext cx="4257169" cy="2229032"/>
          </a:xfrm>
          <a:prstGeom prst="rect">
            <a:avLst/>
          </a:prstGeom>
        </p:spPr>
      </p:pic>
      <p:pic>
        <p:nvPicPr>
          <p:cNvPr id="13" name="Picture 12" descr="A picture containing outdoor, building, house, tree">
            <a:extLst>
              <a:ext uri="{FF2B5EF4-FFF2-40B4-BE49-F238E27FC236}">
                <a16:creationId xmlns:a16="http://schemas.microsoft.com/office/drawing/2014/main" id="{7B643441-ABC3-653D-AADF-A38A38FCE4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809" r="64" b="291"/>
          <a:stretch>
            <a:fillRect/>
          </a:stretch>
        </p:blipFill>
        <p:spPr>
          <a:xfrm>
            <a:off x="5892303" y="4314598"/>
            <a:ext cx="6020059" cy="2206082"/>
          </a:xfrm>
          <a:prstGeom prst="rect">
            <a:avLst/>
          </a:prstGeom>
        </p:spPr>
      </p:pic>
      <p:pic>
        <p:nvPicPr>
          <p:cNvPr id="18" name="Content Placeholder 17" descr="Picture of a CrossMod">
            <a:extLst>
              <a:ext uri="{FF2B5EF4-FFF2-40B4-BE49-F238E27FC236}">
                <a16:creationId xmlns:a16="http://schemas.microsoft.com/office/drawing/2014/main" id="{D3E27FE6-3897-EE7E-79CF-F882E15DC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804" t="35097" r="-223"/>
          <a:stretch>
            <a:fillRect/>
          </a:stretch>
        </p:blipFill>
        <p:spPr>
          <a:xfrm>
            <a:off x="306152" y="1200150"/>
            <a:ext cx="5422872" cy="2939136"/>
          </a:xfrm>
          <a:prstGeom prst="rect">
            <a:avLst/>
          </a:prstGeom>
        </p:spPr>
      </p:pic>
      <p:pic>
        <p:nvPicPr>
          <p:cNvPr id="19" name="Picture 18" descr="A picture containing indoor, floor, kitchen, wall">
            <a:extLst>
              <a:ext uri="{FF2B5EF4-FFF2-40B4-BE49-F238E27FC236}">
                <a16:creationId xmlns:a16="http://schemas.microsoft.com/office/drawing/2014/main" id="{C7793265-E63F-4C25-15ED-B055CA301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2510" y="1194955"/>
            <a:ext cx="3962399" cy="293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11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05560-B6B2-0EA7-4F11-E186D263A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2A634-FB82-21A9-0B9E-536DED397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CrossMod Installation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9810D-C8D7-9E9F-A73D-8C882257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7</a:t>
            </a:fld>
            <a:endParaRPr lang="en-US"/>
          </a:p>
        </p:txBody>
      </p:sp>
      <p:pic>
        <p:nvPicPr>
          <p:cNvPr id="8" name="Content Placeholder 7" descr="Picture of a CrossMod">
            <a:extLst>
              <a:ext uri="{FF2B5EF4-FFF2-40B4-BE49-F238E27FC236}">
                <a16:creationId xmlns:a16="http://schemas.microsoft.com/office/drawing/2014/main" id="{F34EDF75-4FE1-4A57-B3B9-780CA59A07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92" y="995122"/>
            <a:ext cx="3605645" cy="3536372"/>
          </a:xfrm>
          <a:prstGeom prst="rect">
            <a:avLst/>
          </a:prstGeom>
        </p:spPr>
      </p:pic>
      <p:pic>
        <p:nvPicPr>
          <p:cNvPr id="9" name="Picture 8" descr="Picture of a CrossMod">
            <a:extLst>
              <a:ext uri="{FF2B5EF4-FFF2-40B4-BE49-F238E27FC236}">
                <a16:creationId xmlns:a16="http://schemas.microsoft.com/office/drawing/2014/main" id="{2AEED0D4-470B-3A21-BE9D-66FA03CAD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327" y="1122872"/>
            <a:ext cx="3338945" cy="3408218"/>
          </a:xfrm>
          <a:prstGeom prst="rect">
            <a:avLst/>
          </a:prstGeom>
        </p:spPr>
      </p:pic>
      <p:pic>
        <p:nvPicPr>
          <p:cNvPr id="10" name="Picture 9" descr="Picture of a CrossMod">
            <a:extLst>
              <a:ext uri="{FF2B5EF4-FFF2-40B4-BE49-F238E27FC236}">
                <a16:creationId xmlns:a16="http://schemas.microsoft.com/office/drawing/2014/main" id="{1611EBD7-5447-B5D6-25A6-BDEA3ADAC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958" y="1120780"/>
            <a:ext cx="3338945" cy="3408218"/>
          </a:xfrm>
          <a:prstGeom prst="rect">
            <a:avLst/>
          </a:prstGeom>
        </p:spPr>
      </p:pic>
      <p:pic>
        <p:nvPicPr>
          <p:cNvPr id="11" name="Picture 10" descr="Picture of a CrossMod">
            <a:extLst>
              <a:ext uri="{FF2B5EF4-FFF2-40B4-BE49-F238E27FC236}">
                <a16:creationId xmlns:a16="http://schemas.microsoft.com/office/drawing/2014/main" id="{18B27B1B-BCDD-B24D-FCEA-15915DD4D0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23" y="4708432"/>
            <a:ext cx="3311236" cy="2145668"/>
          </a:xfrm>
          <a:prstGeom prst="rect">
            <a:avLst/>
          </a:prstGeom>
        </p:spPr>
      </p:pic>
      <p:pic>
        <p:nvPicPr>
          <p:cNvPr id="12" name="Picture 11" descr="Picture of a CrossMod">
            <a:extLst>
              <a:ext uri="{FF2B5EF4-FFF2-40B4-BE49-F238E27FC236}">
                <a16:creationId xmlns:a16="http://schemas.microsoft.com/office/drawing/2014/main" id="{C3E13F2B-4C3A-F311-A4BF-3CA486868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7527" y="4704512"/>
            <a:ext cx="2964872" cy="202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816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5A78-63BF-CD2E-716E-A40A2CE60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we want to partner with municipalities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8768A-9D8C-96D0-5AB0-21D4D2457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Determine if this program is something your community might be interested in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Identify promising sites, either owned by the municipality or a private entity for this type of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Consider whether the municipality or affordable housing trust would want to add additional subsidy to make units more deeply affordable or affordable for a longer period of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Reach out to local developers who may be strong partners for this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>
                <a:hlinkClick r:id="rId2"/>
              </a:rPr>
              <a:t>Submit an RFI here</a:t>
            </a:r>
            <a:r>
              <a:rPr lang="en-US"/>
              <a:t> by August 28</a:t>
            </a:r>
            <a:r>
              <a:rPr lang="en-US" baseline="30000"/>
              <a:t>th</a:t>
            </a:r>
            <a:r>
              <a:rPr lang="en-US"/>
              <a:t> to show demand!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B25F0-00DE-5511-3A38-CE90C2B13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2378A-C7FB-C76A-A893-2E95B6A9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75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EC118-CDFF-4CA5-EAFA-67E73A376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Site prioritization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86CFC-D77F-24C1-BD47-28E3AFCD8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lvl="0" fontAlgn="base"/>
            <a:r>
              <a:rPr lang="en-US"/>
              <a:t>HLC is most interested in learning about sites where acquisition, infrastructure, and site preparation needs are less than $25,000-50,000 per home built. </a:t>
            </a:r>
          </a:p>
          <a:p>
            <a:pPr lvl="1" fontAlgn="base"/>
            <a:r>
              <a:rPr lang="en-US"/>
              <a:t>This could include site grading, septic installation, well installation, utility hookup extensions, or other similar infrastructure improvements needed to make the site ready for a foundation </a:t>
            </a:r>
          </a:p>
          <a:p>
            <a:pPr lvl="0" fontAlgn="base"/>
            <a:r>
              <a:rPr lang="en-US"/>
              <a:t>HLC seeks sites where a developer could have site control within 3 months of being awarded financial assistance, either through a private sale, land donation, or existing ownership. </a:t>
            </a:r>
            <a:endParaRPr lang="en-US">
              <a:cs typeface="Arial"/>
            </a:endParaRPr>
          </a:p>
          <a:p>
            <a:pPr lvl="0" fontAlgn="base"/>
            <a:r>
              <a:rPr lang="en-US"/>
              <a:t>HLC seeks to prioritize sites where at least 5 homes could be installed on the same site or adjacent sites, to save on labor and logistical costs.  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6CCD8C-B946-4CBA-F1BF-C66E5EBFF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Confidential: For Policy Development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BD3BE1-E2B2-C797-E360-6F8301CD0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0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0FD5A-8450-5022-43C1-B8402F54C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Likely program timeline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49C39-CCAC-F1E7-88F7-75613DFC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10</a:t>
            </a:fld>
            <a:endParaRPr lang="en-US"/>
          </a:p>
        </p:txBody>
      </p:sp>
      <p:sp>
        <p:nvSpPr>
          <p:cNvPr id="7" name="Rounded Rectangle 19">
            <a:extLst>
              <a:ext uri="{FF2B5EF4-FFF2-40B4-BE49-F238E27FC236}">
                <a16:creationId xmlns:a16="http://schemas.microsoft.com/office/drawing/2014/main" id="{E830AB7C-F1D1-FAE7-A7C2-A66C0C951DE7}"/>
              </a:ext>
            </a:extLst>
          </p:cNvPr>
          <p:cNvSpPr/>
          <p:nvPr/>
        </p:nvSpPr>
        <p:spPr>
          <a:xfrm>
            <a:off x="927898" y="2137960"/>
            <a:ext cx="2487168" cy="2817070"/>
          </a:xfrm>
          <a:prstGeom prst="roundRect">
            <a:avLst/>
          </a:prstGeom>
          <a:solidFill>
            <a:srgbClr val="F7FBFE"/>
          </a:solidFill>
          <a:ln w="15875">
            <a:solidFill>
              <a:srgbClr val="C4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18872" rIns="109728" bIns="9144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400" b="1" i="0">
                <a:solidFill>
                  <a:srgbClr val="14558F"/>
                </a:solidFill>
                <a:latin typeface="Aptos"/>
              </a:rPr>
              <a:t>August 2026</a:t>
            </a:r>
            <a:endParaRPr sz="2400" b="1" i="0">
              <a:solidFill>
                <a:srgbClr val="14558F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en-US" sz="2000" b="0" i="0">
              <a:solidFill>
                <a:srgbClr val="262626"/>
              </a:solidFill>
              <a:latin typeface="Aptos"/>
            </a:endParaRPr>
          </a:p>
          <a:p>
            <a:r>
              <a:rPr lang="en-US" sz="2000" b="0" i="0">
                <a:solidFill>
                  <a:srgbClr val="262626"/>
                </a:solidFill>
                <a:latin typeface="Aptos"/>
              </a:rPr>
              <a:t>HLC municipal RFI </a:t>
            </a:r>
            <a:endParaRPr lang="en-US" sz="2000">
              <a:solidFill>
                <a:srgbClr val="262626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000" err="1">
                <a:solidFill>
                  <a:srgbClr val="262626"/>
                </a:solidFill>
                <a:latin typeface="Aptos"/>
              </a:rPr>
              <a:t>MassHousing</a:t>
            </a:r>
            <a:r>
              <a:rPr lang="en-US" sz="2000">
                <a:solidFill>
                  <a:srgbClr val="262626"/>
                </a:solidFill>
                <a:latin typeface="Aptos"/>
              </a:rPr>
              <a:t> RFQ engagement</a:t>
            </a:r>
            <a:endParaRPr sz="2000" b="0" i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840C32-B133-987F-9053-19B867E7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7898" y="2137960"/>
            <a:ext cx="82296" cy="2817070"/>
          </a:xfrm>
          <a:prstGeom prst="rect">
            <a:avLst/>
          </a:prstGeom>
          <a:solidFill>
            <a:schemeClr val="accent2"/>
          </a:solidFill>
          <a:ln w="12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1" name="Rounded Rectangle 21">
            <a:extLst>
              <a:ext uri="{FF2B5EF4-FFF2-40B4-BE49-F238E27FC236}">
                <a16:creationId xmlns:a16="http://schemas.microsoft.com/office/drawing/2014/main" id="{4612029B-D042-72AB-14C2-B8E004657F08}"/>
              </a:ext>
            </a:extLst>
          </p:cNvPr>
          <p:cNvSpPr/>
          <p:nvPr/>
        </p:nvSpPr>
        <p:spPr>
          <a:xfrm>
            <a:off x="3703408" y="2137960"/>
            <a:ext cx="2495343" cy="2817070"/>
          </a:xfrm>
          <a:prstGeom prst="roundRect">
            <a:avLst/>
          </a:prstGeom>
          <a:solidFill>
            <a:srgbClr val="F7FBFE"/>
          </a:solidFill>
          <a:ln w="15875">
            <a:solidFill>
              <a:srgbClr val="C4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18872" rIns="109728" bIns="9144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400" b="1" i="0" dirty="0">
                <a:solidFill>
                  <a:srgbClr val="14558F"/>
                </a:solidFill>
                <a:latin typeface="Aptos"/>
              </a:rPr>
              <a:t>September/ October 2026</a:t>
            </a:r>
            <a:endParaRPr sz="2400" b="1" i="0" dirty="0">
              <a:solidFill>
                <a:srgbClr val="14558F"/>
              </a:solidFill>
              <a:latin typeface="Aptos"/>
            </a:endParaRPr>
          </a:p>
          <a:p>
            <a:endParaRPr lang="en-US" sz="2000" b="0" i="0" dirty="0">
              <a:solidFill>
                <a:srgbClr val="262626"/>
              </a:solidFill>
              <a:latin typeface="Aptos"/>
            </a:endParaRPr>
          </a:p>
          <a:p>
            <a:r>
              <a:rPr lang="en-US" sz="2000" b="0" i="0" dirty="0">
                <a:solidFill>
                  <a:srgbClr val="262626"/>
                </a:solidFill>
                <a:latin typeface="Aptos"/>
              </a:rPr>
              <a:t>Formal RFP launch</a:t>
            </a:r>
            <a:endParaRPr lang="en-US" sz="2000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6B5543-39E0-3010-1D42-32D9E992A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44250" y="2137960"/>
            <a:ext cx="82296" cy="2817070"/>
          </a:xfrm>
          <a:prstGeom prst="rect">
            <a:avLst/>
          </a:prstGeom>
          <a:solidFill>
            <a:schemeClr val="accent2"/>
          </a:solidFill>
          <a:ln w="12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5" name="Rounded Rectangle 23">
            <a:extLst>
              <a:ext uri="{FF2B5EF4-FFF2-40B4-BE49-F238E27FC236}">
                <a16:creationId xmlns:a16="http://schemas.microsoft.com/office/drawing/2014/main" id="{CCDC8C5E-881A-342B-C30C-233BAA808155}"/>
              </a:ext>
            </a:extLst>
          </p:cNvPr>
          <p:cNvSpPr/>
          <p:nvPr/>
        </p:nvSpPr>
        <p:spPr>
          <a:xfrm>
            <a:off x="6560602" y="2137960"/>
            <a:ext cx="2487168" cy="2817070"/>
          </a:xfrm>
          <a:prstGeom prst="roundRect">
            <a:avLst/>
          </a:prstGeom>
          <a:solidFill>
            <a:srgbClr val="F7FBFE"/>
          </a:solidFill>
          <a:ln w="15875">
            <a:solidFill>
              <a:srgbClr val="C4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18872" rIns="109728" bIns="9144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400" b="1" i="0" dirty="0">
                <a:solidFill>
                  <a:srgbClr val="14558F"/>
                </a:solidFill>
                <a:latin typeface="Aptos"/>
              </a:rPr>
              <a:t>Early 2027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sz="2400" b="1" i="0" dirty="0">
              <a:solidFill>
                <a:srgbClr val="14558F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 err="1">
                <a:solidFill>
                  <a:srgbClr val="262626"/>
                </a:solidFill>
                <a:latin typeface="Aptos"/>
              </a:rPr>
              <a:t>MassHousing</a:t>
            </a:r>
            <a:r>
              <a:rPr lang="en-US" sz="2000" b="0" i="0" dirty="0">
                <a:solidFill>
                  <a:srgbClr val="262626"/>
                </a:solidFill>
                <a:latin typeface="Aptos"/>
              </a:rPr>
              <a:t> closes financing with developers of homes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858A19-C3D0-B9BD-932C-499FE02D0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0602" y="2137960"/>
            <a:ext cx="82296" cy="2817070"/>
          </a:xfrm>
          <a:prstGeom prst="rect">
            <a:avLst/>
          </a:prstGeom>
          <a:solidFill>
            <a:schemeClr val="accent2"/>
          </a:solidFill>
          <a:ln w="12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9" name="Rounded Rectangle 25">
            <a:extLst>
              <a:ext uri="{FF2B5EF4-FFF2-40B4-BE49-F238E27FC236}">
                <a16:creationId xmlns:a16="http://schemas.microsoft.com/office/drawing/2014/main" id="{BF2076B4-0C6D-B781-4552-9A882CDB2893}"/>
              </a:ext>
            </a:extLst>
          </p:cNvPr>
          <p:cNvSpPr/>
          <p:nvPr/>
        </p:nvSpPr>
        <p:spPr>
          <a:xfrm>
            <a:off x="9376954" y="2137960"/>
            <a:ext cx="2487168" cy="2817070"/>
          </a:xfrm>
          <a:prstGeom prst="roundRect">
            <a:avLst/>
          </a:prstGeom>
          <a:solidFill>
            <a:srgbClr val="F7FBFE"/>
          </a:solidFill>
          <a:ln w="15875">
            <a:solidFill>
              <a:srgbClr val="C4DA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118872" rIns="109728" bIns="91440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400" b="1" i="0" dirty="0">
                <a:solidFill>
                  <a:srgbClr val="14558F"/>
                </a:solidFill>
                <a:latin typeface="Aptos"/>
              </a:rPr>
              <a:t>Summer / Fall 2027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sz="2400" b="1" i="0" dirty="0">
              <a:solidFill>
                <a:srgbClr val="14558F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000" b="0" i="0" dirty="0">
                <a:solidFill>
                  <a:srgbClr val="262626"/>
                </a:solidFill>
                <a:latin typeface="Aptos"/>
              </a:rPr>
              <a:t>Give keys to new occupants and consider program expansion</a:t>
            </a:r>
            <a:endParaRPr sz="2000" b="0" i="0" dirty="0">
              <a:solidFill>
                <a:srgbClr val="262626"/>
              </a:solidFill>
              <a:latin typeface="Apto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134A5D-6818-F099-7130-A40BC9F9A9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76954" y="2137960"/>
            <a:ext cx="82296" cy="2817070"/>
          </a:xfrm>
          <a:prstGeom prst="rect">
            <a:avLst/>
          </a:prstGeom>
          <a:solidFill>
            <a:schemeClr val="accent2"/>
          </a:solidFill>
          <a:ln w="127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3" name="Rectangle 22" descr="Explaining the timeline that an RFP will come out in October 2026, with award made in early 2027, and homes built later in 2027.">
            <a:extLst>
              <a:ext uri="{FF2B5EF4-FFF2-40B4-BE49-F238E27FC236}">
                <a16:creationId xmlns:a16="http://schemas.microsoft.com/office/drawing/2014/main" id="{1B8DD8EC-8D9B-CB8B-45B9-0CF49D716216}"/>
              </a:ext>
            </a:extLst>
          </p:cNvPr>
          <p:cNvSpPr/>
          <p:nvPr/>
        </p:nvSpPr>
        <p:spPr>
          <a:xfrm rot="16200000">
            <a:off x="-1321960" y="3276930"/>
            <a:ext cx="3585750" cy="76788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Program timeline</a:t>
            </a:r>
          </a:p>
        </p:txBody>
      </p:sp>
    </p:spTree>
    <p:extLst>
      <p:ext uri="{BB962C8B-B14F-4D97-AF65-F5344CB8AC3E}">
        <p14:creationId xmlns:p14="http://schemas.microsoft.com/office/powerpoint/2010/main" val="60829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3D37F7-48EB-8C9F-174B-98E7968D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C7DC1E-43ED-FF5B-A9AF-3EFA043E5D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E267CC-2087-4FC7-8FDE-A41ECB95C1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14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 Brand Colors">
      <a:dk1>
        <a:srgbClr val="000000"/>
      </a:dk1>
      <a:lt1>
        <a:srgbClr val="FFFFFF"/>
      </a:lt1>
      <a:dk2>
        <a:srgbClr val="535353"/>
      </a:dk2>
      <a:lt2>
        <a:srgbClr val="DCDCDC"/>
      </a:lt2>
      <a:accent1>
        <a:srgbClr val="14558F"/>
      </a:accent1>
      <a:accent2>
        <a:srgbClr val="388557"/>
      </a:accent2>
      <a:accent3>
        <a:srgbClr val="F6C51B"/>
      </a:accent3>
      <a:accent4>
        <a:srgbClr val="535353"/>
      </a:accent4>
      <a:accent5>
        <a:srgbClr val="680A1D"/>
      </a:accent5>
      <a:accent6>
        <a:srgbClr val="8AAAC7"/>
      </a:accent6>
      <a:hlink>
        <a:srgbClr val="0000FF"/>
      </a:hlink>
      <a:folHlink>
        <a:srgbClr val="800080"/>
      </a:folHlink>
    </a:clrScheme>
    <a:fontScheme name="MA Brand Typograph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AA0DBD74DCB48BF0A5C9736E62162" ma:contentTypeVersion="7" ma:contentTypeDescription="Create a new document." ma:contentTypeScope="" ma:versionID="0fe584b397a803f281ab877dbffe451d">
  <xsd:schema xmlns:xsd="http://www.w3.org/2001/XMLSchema" xmlns:xs="http://www.w3.org/2001/XMLSchema" xmlns:p="http://schemas.microsoft.com/office/2006/metadata/properties" xmlns:ns2="e5fb8113-7252-41b6-8e70-83e02182e85a" targetNamespace="http://schemas.microsoft.com/office/2006/metadata/properties" ma:root="true" ma:fieldsID="c5524d369a0b0c77f893012037f2ea59" ns2:_="">
    <xsd:import namespace="e5fb8113-7252-41b6-8e70-83e02182e8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b8113-7252-41b6-8e70-83e02182e8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B2CC7-0BF9-429A-9491-F12BB803CF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D7E6CB2-C5EB-42A1-8F9B-8DD37B83724A}">
  <ds:schemaRefs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e5fb8113-7252-41b6-8e70-83e02182e85a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0697842-6550-41D8-8FA9-C2D8E8EFA9A5}">
  <ds:schemaRefs>
    <ds:schemaRef ds:uri="e5fb8113-7252-41b6-8e70-83e02182e8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694</Words>
  <Application>Microsoft Office PowerPoint</Application>
  <PresentationFormat>Widescreen</PresentationFormat>
  <Paragraphs>67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Verdana</vt:lpstr>
      <vt:lpstr>Office Theme</vt:lpstr>
      <vt:lpstr>Move-In MA Municipal Overview</vt:lpstr>
      <vt:lpstr>Move-In MA Overview</vt:lpstr>
      <vt:lpstr>Why we are doing this program</vt:lpstr>
      <vt:lpstr>Goal: use state financing to spur   construction that communities want</vt:lpstr>
      <vt:lpstr>What is a CrossMod?</vt:lpstr>
      <vt:lpstr>CrossMod photos</vt:lpstr>
      <vt:lpstr>CrossMod Installation</vt:lpstr>
      <vt:lpstr>How we want to partner with municipalities</vt:lpstr>
      <vt:lpstr>Site prioritization</vt:lpstr>
      <vt:lpstr>Likely program timeline</vt:lpstr>
      <vt:lpstr>Questions?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Shupin, Eric (EOHLC)</dc:creator>
  <cp:lastModifiedBy>Dearing, Philip (HLC)</cp:lastModifiedBy>
  <cp:revision>2</cp:revision>
  <cp:lastPrinted>2026-06-10T15:54:41Z</cp:lastPrinted>
  <dcterms:created xsi:type="dcterms:W3CDTF">2025-09-01T15:07:09Z</dcterms:created>
  <dcterms:modified xsi:type="dcterms:W3CDTF">2026-08-13T17:03:02Z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0x010100411AA0DBD74DCB48BF0A5C9736E62162</vt:lpwstr>
  </property>
  <property fmtid="{D5CDD505-2E9C-101B-9397-08002B2CF9AE}" pid="3" name="MediaServiceImageTags">
    <vt:lpwstr/>
  </property>
</Properties>
</file>