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6" r:id="rId3"/>
    <p:sldId id="307" r:id="rId4"/>
    <p:sldId id="334" r:id="rId5"/>
    <p:sldId id="308" r:id="rId6"/>
    <p:sldId id="324" r:id="rId7"/>
    <p:sldId id="257" r:id="rId8"/>
    <p:sldId id="299" r:id="rId9"/>
    <p:sldId id="333" r:id="rId10"/>
    <p:sldId id="277" r:id="rId11"/>
    <p:sldId id="325" r:id="rId12"/>
    <p:sldId id="319" r:id="rId13"/>
    <p:sldId id="320" r:id="rId14"/>
    <p:sldId id="330" r:id="rId15"/>
    <p:sldId id="305" r:id="rId16"/>
    <p:sldId id="326" r:id="rId17"/>
    <p:sldId id="327" r:id="rId18"/>
    <p:sldId id="322" r:id="rId19"/>
    <p:sldId id="310" r:id="rId20"/>
    <p:sldId id="312" r:id="rId21"/>
    <p:sldId id="313" r:id="rId22"/>
    <p:sldId id="321" r:id="rId23"/>
    <p:sldId id="328" r:id="rId24"/>
    <p:sldId id="329" r:id="rId25"/>
    <p:sldId id="332" r:id="rId26"/>
    <p:sldId id="317" r:id="rId27"/>
    <p:sldId id="331" r:id="rId28"/>
    <p:sldId id="291" r:id="rId29"/>
    <p:sldId id="32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dhard, Sacha (EOL)" initials="SS(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7" autoAdjust="0"/>
    <p:restoredTop sz="80025" autoAdjust="0"/>
  </p:normalViewPr>
  <p:slideViewPr>
    <p:cSldViewPr>
      <p:cViewPr>
        <p:scale>
          <a:sx n="100" d="100"/>
          <a:sy n="100" d="100"/>
        </p:scale>
        <p:origin x="-39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243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slide" Target="slides/slide21.xml"/>
  <Relationship Id="rId23" Type="http://schemas.openxmlformats.org/officeDocument/2006/relationships/slide" Target="slides/slide22.xml"/>
  <Relationship Id="rId24" Type="http://schemas.openxmlformats.org/officeDocument/2006/relationships/slide" Target="slides/slide23.xml"/>
  <Relationship Id="rId25" Type="http://schemas.openxmlformats.org/officeDocument/2006/relationships/slide" Target="slides/slide24.xml"/>
  <Relationship Id="rId26" Type="http://schemas.openxmlformats.org/officeDocument/2006/relationships/slide" Target="slides/slide25.xml"/>
  <Relationship Id="rId27" Type="http://schemas.openxmlformats.org/officeDocument/2006/relationships/slide" Target="slides/slide26.xml"/>
  <Relationship Id="rId28" Type="http://schemas.openxmlformats.org/officeDocument/2006/relationships/slide" Target="slides/slide27.xml"/>
  <Relationship Id="rId29" Type="http://schemas.openxmlformats.org/officeDocument/2006/relationships/slide" Target="slides/slide28.xml"/>
  <Relationship Id="rId3" Type="http://schemas.openxmlformats.org/officeDocument/2006/relationships/slide" Target="slides/slide2.xml"/>
  <Relationship Id="rId30" Type="http://schemas.openxmlformats.org/officeDocument/2006/relationships/slide" Target="slides/slide29.xml"/>
  <Relationship Id="rId31" Type="http://schemas.openxmlformats.org/officeDocument/2006/relationships/notesMaster" Target="notesMasters/notesMaster1.xml"/>
  <Relationship Id="rId32" Type="http://schemas.openxmlformats.org/officeDocument/2006/relationships/handoutMaster" Target="handoutMasters/handoutMaster1.xml"/>
  <Relationship Id="rId33" Type="http://schemas.openxmlformats.org/officeDocument/2006/relationships/commentAuthors" Target="commentAuthors.xml"/>
  <Relationship Id="rId34" Type="http://schemas.openxmlformats.org/officeDocument/2006/relationships/presProps" Target="presProps.xml"/>
  <Relationship Id="rId35" Type="http://schemas.openxmlformats.org/officeDocument/2006/relationships/viewProps" Target="viewProps.xml"/>
  <Relationship Id="rId36" Type="http://schemas.openxmlformats.org/officeDocument/2006/relationships/theme" Target="theme/theme1.xml"/>
  <Relationship Id="rId37" Type="http://schemas.openxmlformats.org/officeDocument/2006/relationships/tableStyles" Target="tableStyles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784AA-F22C-954E-88F5-FB691FE4B64D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325844BA-0BA6-3C48-AB53-90DDCA0AA3F6}">
      <dgm:prSet phldrT="[Text]"/>
      <dgm:spPr/>
      <dgm:t>
        <a:bodyPr/>
        <a:lstStyle/>
        <a:p>
          <a:r>
            <a:rPr lang="en-US" b="1" dirty="0" smtClean="0"/>
            <a:t>Business: </a:t>
          </a:r>
        </a:p>
        <a:p>
          <a:r>
            <a:rPr lang="en-US" dirty="0" smtClean="0"/>
            <a:t>Employment/Wage Outcomes and Ultimate “Customer”</a:t>
          </a:r>
          <a:endParaRPr lang="en-US" dirty="0"/>
        </a:p>
      </dgm:t>
    </dgm:pt>
    <dgm:pt modelId="{0396A9F6-ADF9-8E43-89D0-1D74BC631085}" type="parTrans" cxnId="{0FB7CF03-9F40-094B-B8F6-678D7308CEA7}">
      <dgm:prSet/>
      <dgm:spPr/>
      <dgm:t>
        <a:bodyPr/>
        <a:lstStyle/>
        <a:p>
          <a:endParaRPr lang="en-US"/>
        </a:p>
      </dgm:t>
    </dgm:pt>
    <dgm:pt modelId="{3FFD6F2C-7446-244F-A46D-61757C65C9C3}" type="sibTrans" cxnId="{0FB7CF03-9F40-094B-B8F6-678D7308CEA7}">
      <dgm:prSet/>
      <dgm:spPr/>
      <dgm:t>
        <a:bodyPr/>
        <a:lstStyle/>
        <a:p>
          <a:endParaRPr lang="en-US"/>
        </a:p>
      </dgm:t>
    </dgm:pt>
    <dgm:pt modelId="{FD45282B-0DF3-6246-A175-6341590A9FFE}">
      <dgm:prSet phldrT="[Text]"/>
      <dgm:spPr>
        <a:solidFill>
          <a:srgbClr val="7BC943">
            <a:alpha val="50000"/>
          </a:srgbClr>
        </a:solidFill>
      </dgm:spPr>
      <dgm:t>
        <a:bodyPr/>
        <a:lstStyle/>
        <a:p>
          <a:r>
            <a:rPr lang="en-US" b="1" dirty="0" smtClean="0"/>
            <a:t>Non-Profit/ Community-Based Organization: </a:t>
          </a:r>
          <a:r>
            <a:rPr lang="en-US" dirty="0" smtClean="0"/>
            <a:t>“Human Scale” Organization</a:t>
          </a:r>
          <a:endParaRPr lang="en-US" dirty="0"/>
        </a:p>
      </dgm:t>
    </dgm:pt>
    <dgm:pt modelId="{305DA89E-16B4-E348-AF96-C0F7703C1F50}" type="parTrans" cxnId="{29DA42CD-9124-8340-85A8-05AF3D27DA40}">
      <dgm:prSet/>
      <dgm:spPr/>
      <dgm:t>
        <a:bodyPr/>
        <a:lstStyle/>
        <a:p>
          <a:endParaRPr lang="en-US"/>
        </a:p>
      </dgm:t>
    </dgm:pt>
    <dgm:pt modelId="{F8B6EDA7-4552-024B-9EA6-78B1EBBD4122}" type="sibTrans" cxnId="{29DA42CD-9124-8340-85A8-05AF3D27DA40}">
      <dgm:prSet/>
      <dgm:spPr/>
      <dgm:t>
        <a:bodyPr/>
        <a:lstStyle/>
        <a:p>
          <a:endParaRPr lang="en-US"/>
        </a:p>
      </dgm:t>
    </dgm:pt>
    <dgm:pt modelId="{EB67FF9D-FFB1-594B-88E9-ACAD1ABA5F6C}">
      <dgm:prSet phldrT="[Text]"/>
      <dgm:spPr>
        <a:solidFill>
          <a:srgbClr val="C96A0D">
            <a:alpha val="50000"/>
          </a:srgbClr>
        </a:solidFill>
      </dgm:spPr>
      <dgm:t>
        <a:bodyPr/>
        <a:lstStyle/>
        <a:p>
          <a:r>
            <a:rPr lang="en-US" b="1" dirty="0" smtClean="0"/>
            <a:t>Public Sector: </a:t>
          </a:r>
          <a:r>
            <a:rPr lang="en-US" dirty="0" smtClean="0"/>
            <a:t>“Large-scale” Organizations (e.g. Community College, Boards, Career Centers, etc.)</a:t>
          </a:r>
          <a:endParaRPr lang="en-US" dirty="0"/>
        </a:p>
      </dgm:t>
    </dgm:pt>
    <dgm:pt modelId="{FF7C3D73-369D-7E47-876D-9D7430509AA0}" type="parTrans" cxnId="{5D236D33-0D5A-094C-BC10-44EA78D9492C}">
      <dgm:prSet/>
      <dgm:spPr/>
      <dgm:t>
        <a:bodyPr/>
        <a:lstStyle/>
        <a:p>
          <a:endParaRPr lang="en-US"/>
        </a:p>
      </dgm:t>
    </dgm:pt>
    <dgm:pt modelId="{0DF68EF3-1A46-A949-BBFD-90342A4F343F}" type="sibTrans" cxnId="{5D236D33-0D5A-094C-BC10-44EA78D9492C}">
      <dgm:prSet/>
      <dgm:spPr/>
      <dgm:t>
        <a:bodyPr/>
        <a:lstStyle/>
        <a:p>
          <a:endParaRPr lang="en-US"/>
        </a:p>
      </dgm:t>
    </dgm:pt>
    <dgm:pt modelId="{ED6B44F9-01BA-5E4C-9BC5-688223A6A0FB}" type="pres">
      <dgm:prSet presAssocID="{9A0784AA-F22C-954E-88F5-FB691FE4B64D}" presName="compositeShape" presStyleCnt="0">
        <dgm:presLayoutVars>
          <dgm:chMax val="7"/>
          <dgm:dir/>
          <dgm:resizeHandles val="exact"/>
        </dgm:presLayoutVars>
      </dgm:prSet>
      <dgm:spPr/>
    </dgm:pt>
    <dgm:pt modelId="{F19EFA33-9C5D-F046-9D62-AB8ACEE64D18}" type="pres">
      <dgm:prSet presAssocID="{325844BA-0BA6-3C48-AB53-90DDCA0AA3F6}" presName="circ1" presStyleLbl="vennNode1" presStyleIdx="0" presStyleCnt="3"/>
      <dgm:spPr/>
      <dgm:t>
        <a:bodyPr/>
        <a:lstStyle/>
        <a:p>
          <a:endParaRPr lang="en-US"/>
        </a:p>
      </dgm:t>
    </dgm:pt>
    <dgm:pt modelId="{B5A261DD-E034-2E45-9B40-FE3049511976}" type="pres">
      <dgm:prSet presAssocID="{325844BA-0BA6-3C48-AB53-90DDCA0AA3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70883-E2B3-D94D-B737-C37FDA9C2AD7}" type="pres">
      <dgm:prSet presAssocID="{FD45282B-0DF3-6246-A175-6341590A9FFE}" presName="circ2" presStyleLbl="vennNode1" presStyleIdx="1" presStyleCnt="3"/>
      <dgm:spPr/>
      <dgm:t>
        <a:bodyPr/>
        <a:lstStyle/>
        <a:p>
          <a:endParaRPr lang="en-US"/>
        </a:p>
      </dgm:t>
    </dgm:pt>
    <dgm:pt modelId="{84532FCB-B130-E54C-B2CD-17D2416A8FEC}" type="pres">
      <dgm:prSet presAssocID="{FD45282B-0DF3-6246-A175-6341590A9F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5830B-1071-6346-9B8B-1BFB1DD98FBE}" type="pres">
      <dgm:prSet presAssocID="{EB67FF9D-FFB1-594B-88E9-ACAD1ABA5F6C}" presName="circ3" presStyleLbl="vennNode1" presStyleIdx="2" presStyleCnt="3" custLinFactNeighborX="-8688" custLinFactNeighborY="-858"/>
      <dgm:spPr/>
      <dgm:t>
        <a:bodyPr/>
        <a:lstStyle/>
        <a:p>
          <a:endParaRPr lang="en-US"/>
        </a:p>
      </dgm:t>
    </dgm:pt>
    <dgm:pt modelId="{430249AB-AAFB-4042-9C6E-7CCCFE711DCB}" type="pres">
      <dgm:prSet presAssocID="{EB67FF9D-FFB1-594B-88E9-ACAD1ABA5F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BEBDAA-026A-7D40-AA6F-B864DB63D76D}" type="presOf" srcId="{EB67FF9D-FFB1-594B-88E9-ACAD1ABA5F6C}" destId="{430249AB-AAFB-4042-9C6E-7CCCFE711DCB}" srcOrd="1" destOrd="0" presId="urn:microsoft.com/office/officeart/2005/8/layout/venn1"/>
    <dgm:cxn modelId="{A9EC71F6-D771-3E48-9061-0C4728042748}" type="presOf" srcId="{325844BA-0BA6-3C48-AB53-90DDCA0AA3F6}" destId="{F19EFA33-9C5D-F046-9D62-AB8ACEE64D18}" srcOrd="0" destOrd="0" presId="urn:microsoft.com/office/officeart/2005/8/layout/venn1"/>
    <dgm:cxn modelId="{1E63C501-C95E-E746-BB34-93CEC56568E4}" type="presOf" srcId="{EB67FF9D-FFB1-594B-88E9-ACAD1ABA5F6C}" destId="{7C25830B-1071-6346-9B8B-1BFB1DD98FBE}" srcOrd="0" destOrd="0" presId="urn:microsoft.com/office/officeart/2005/8/layout/venn1"/>
    <dgm:cxn modelId="{250D215E-97E2-1541-8BB3-C2E049511D74}" type="presOf" srcId="{325844BA-0BA6-3C48-AB53-90DDCA0AA3F6}" destId="{B5A261DD-E034-2E45-9B40-FE3049511976}" srcOrd="1" destOrd="0" presId="urn:microsoft.com/office/officeart/2005/8/layout/venn1"/>
    <dgm:cxn modelId="{5D236D33-0D5A-094C-BC10-44EA78D9492C}" srcId="{9A0784AA-F22C-954E-88F5-FB691FE4B64D}" destId="{EB67FF9D-FFB1-594B-88E9-ACAD1ABA5F6C}" srcOrd="2" destOrd="0" parTransId="{FF7C3D73-369D-7E47-876D-9D7430509AA0}" sibTransId="{0DF68EF3-1A46-A949-BBFD-90342A4F343F}"/>
    <dgm:cxn modelId="{4A1BB7C0-8EC7-954A-B874-5991D687CC3B}" type="presOf" srcId="{FD45282B-0DF3-6246-A175-6341590A9FFE}" destId="{84532FCB-B130-E54C-B2CD-17D2416A8FEC}" srcOrd="1" destOrd="0" presId="urn:microsoft.com/office/officeart/2005/8/layout/venn1"/>
    <dgm:cxn modelId="{0FB7CF03-9F40-094B-B8F6-678D7308CEA7}" srcId="{9A0784AA-F22C-954E-88F5-FB691FE4B64D}" destId="{325844BA-0BA6-3C48-AB53-90DDCA0AA3F6}" srcOrd="0" destOrd="0" parTransId="{0396A9F6-ADF9-8E43-89D0-1D74BC631085}" sibTransId="{3FFD6F2C-7446-244F-A46D-61757C65C9C3}"/>
    <dgm:cxn modelId="{7A00DD6D-5A56-BC4E-A96A-A49DEDCEB228}" type="presOf" srcId="{9A0784AA-F22C-954E-88F5-FB691FE4B64D}" destId="{ED6B44F9-01BA-5E4C-9BC5-688223A6A0FB}" srcOrd="0" destOrd="0" presId="urn:microsoft.com/office/officeart/2005/8/layout/venn1"/>
    <dgm:cxn modelId="{29DA42CD-9124-8340-85A8-05AF3D27DA40}" srcId="{9A0784AA-F22C-954E-88F5-FB691FE4B64D}" destId="{FD45282B-0DF3-6246-A175-6341590A9FFE}" srcOrd="1" destOrd="0" parTransId="{305DA89E-16B4-E348-AF96-C0F7703C1F50}" sibTransId="{F8B6EDA7-4552-024B-9EA6-78B1EBBD4122}"/>
    <dgm:cxn modelId="{C4952344-F06F-354A-A93C-893B105C75EC}" type="presOf" srcId="{FD45282B-0DF3-6246-A175-6341590A9FFE}" destId="{9BD70883-E2B3-D94D-B737-C37FDA9C2AD7}" srcOrd="0" destOrd="0" presId="urn:microsoft.com/office/officeart/2005/8/layout/venn1"/>
    <dgm:cxn modelId="{0EBC644F-2CA2-964B-922B-DC16F643EC8C}" type="presParOf" srcId="{ED6B44F9-01BA-5E4C-9BC5-688223A6A0FB}" destId="{F19EFA33-9C5D-F046-9D62-AB8ACEE64D18}" srcOrd="0" destOrd="0" presId="urn:microsoft.com/office/officeart/2005/8/layout/venn1"/>
    <dgm:cxn modelId="{072A77EF-E3B4-5048-89CB-3B306F90598B}" type="presParOf" srcId="{ED6B44F9-01BA-5E4C-9BC5-688223A6A0FB}" destId="{B5A261DD-E034-2E45-9B40-FE3049511976}" srcOrd="1" destOrd="0" presId="urn:microsoft.com/office/officeart/2005/8/layout/venn1"/>
    <dgm:cxn modelId="{9EC7861A-1D06-BE49-A6D9-AC48EF81A210}" type="presParOf" srcId="{ED6B44F9-01BA-5E4C-9BC5-688223A6A0FB}" destId="{9BD70883-E2B3-D94D-B737-C37FDA9C2AD7}" srcOrd="2" destOrd="0" presId="urn:microsoft.com/office/officeart/2005/8/layout/venn1"/>
    <dgm:cxn modelId="{3417E1A5-ECC2-5641-AADF-D358568834C0}" type="presParOf" srcId="{ED6B44F9-01BA-5E4C-9BC5-688223A6A0FB}" destId="{84532FCB-B130-E54C-B2CD-17D2416A8FEC}" srcOrd="3" destOrd="0" presId="urn:microsoft.com/office/officeart/2005/8/layout/venn1"/>
    <dgm:cxn modelId="{F262CB87-E0F8-394B-9AD1-996E56E7126A}" type="presParOf" srcId="{ED6B44F9-01BA-5E4C-9BC5-688223A6A0FB}" destId="{7C25830B-1071-6346-9B8B-1BFB1DD98FBE}" srcOrd="4" destOrd="0" presId="urn:microsoft.com/office/officeart/2005/8/layout/venn1"/>
    <dgm:cxn modelId="{86785B5C-EA72-EB4C-B0B0-33B533AE081E}" type="presParOf" srcId="{ED6B44F9-01BA-5E4C-9BC5-688223A6A0FB}" destId="{430249AB-AAFB-4042-9C6E-7CCCFE711DC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FA33-9C5D-F046-9D62-AB8ACEE64D18}">
      <dsp:nvSpPr>
        <dsp:cNvPr id="0" name=""/>
        <dsp:cNvSpPr/>
      </dsp:nvSpPr>
      <dsp:spPr>
        <a:xfrm>
          <a:off x="1518919" y="64769"/>
          <a:ext cx="3108960" cy="31089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Business: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Employment/Wage Outcomes and Ultimate “Customer”</a:t>
          </a:r>
          <a:endParaRPr lang="en-US" sz="1800" kern="1200" dirty="0"/>
        </a:p>
      </dsp:txBody>
      <dsp:txXfrm>
        <a:off x="1933447" y="608837"/>
        <a:ext cx="2279904" cy="1399032"/>
      </dsp:txXfrm>
    </dsp:sp>
    <dsp:sp modelId="{9BD70883-E2B3-D94D-B737-C37FDA9C2AD7}">
      <dsp:nvSpPr>
        <dsp:cNvPr id="0" name=""/>
        <dsp:cNvSpPr/>
      </dsp:nvSpPr>
      <dsp:spPr>
        <a:xfrm>
          <a:off x="2640736" y="2007870"/>
          <a:ext cx="3108960" cy="3108960"/>
        </a:xfrm>
        <a:prstGeom prst="ellipse">
          <a:avLst/>
        </a:prstGeom>
        <a:solidFill>
          <a:srgbClr val="7BC943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Non-Profit/ Community-Based Organization: </a:t>
          </a:r>
          <a:r>
            <a:rPr lang="en-US" sz="1800" kern="1200" dirty="0" smtClean="0"/>
            <a:t>“Human Scale” Organization</a:t>
          </a:r>
          <a:endParaRPr lang="en-US" sz="1800" kern="1200" dirty="0"/>
        </a:p>
      </dsp:txBody>
      <dsp:txXfrm>
        <a:off x="3591560" y="2811018"/>
        <a:ext cx="1865376" cy="1709928"/>
      </dsp:txXfrm>
    </dsp:sp>
    <dsp:sp modelId="{7C25830B-1071-6346-9B8B-1BFB1DD98FBE}">
      <dsp:nvSpPr>
        <dsp:cNvPr id="0" name=""/>
        <dsp:cNvSpPr/>
      </dsp:nvSpPr>
      <dsp:spPr>
        <a:xfrm>
          <a:off x="126997" y="1981195"/>
          <a:ext cx="3108960" cy="3108960"/>
        </a:xfrm>
        <a:prstGeom prst="ellipse">
          <a:avLst/>
        </a:prstGeom>
        <a:solidFill>
          <a:srgbClr val="C96A0D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Public Sector: </a:t>
          </a:r>
          <a:r>
            <a:rPr lang="en-US" sz="1800" kern="1200" dirty="0" smtClean="0"/>
            <a:t>“Large-scale” Organizations (e.g. Community College, Boards, Career Centers, etc.)</a:t>
          </a:r>
          <a:endParaRPr lang="en-US" sz="1800" kern="1200" dirty="0"/>
        </a:p>
      </dsp:txBody>
      <dsp:txXfrm>
        <a:off x="419757" y="2784343"/>
        <a:ext cx="1865376" cy="1709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10440-233B-9B47-90F7-C578A04A1E9E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3125B-5C03-F041-BEC8-B18B1BC02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72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505C8F-6609-4DC8-84EF-B49A31942D4C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9C4F93-49FD-425E-8F9E-6CDFF471C3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59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6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C4F93-49FD-425E-8F9E-6CDFF471C34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9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C4F93-49FD-425E-8F9E-6CDFF471C34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3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4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 you use this one – include ABE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E1068C6-FB19-D64D-AB71-BB6A3DD611EE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CAREER READY STATS – 20,000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C4F93-49FD-425E-8F9E-6CDFF471C34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30879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E3C7BC4-877A-4D01-9ACF-B146C046A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2.jpe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4.xml"/>
  <Relationship Id="rId3" Type="http://schemas.openxmlformats.org/officeDocument/2006/relationships/diagramData" Target="../diagrams/data1.xml"/>
  <Relationship Id="rId4" Type="http://schemas.openxmlformats.org/officeDocument/2006/relationships/diagramLayout" Target="../diagrams/layout1.xml"/>
  <Relationship Id="rId5" Type="http://schemas.openxmlformats.org/officeDocument/2006/relationships/diagramQuickStyle" Target="../diagrams/quickStyle1.xml"/>
  <Relationship Id="rId6" Type="http://schemas.openxmlformats.org/officeDocument/2006/relationships/diagramColors" Target="../diagrams/colors1.xml"/>
  <Relationship Id="rId7" Type="http://schemas.microsoft.com/office/2007/relationships/diagramDrawing" Target="../diagrams/drawing1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0.pn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1.jpeg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2.png"/>
  <Relationship Id="rId3" Type="http://schemas.openxmlformats.org/officeDocument/2006/relationships/image" Target="../media/image13.png"/>
  <Relationship Id="rId4" Type="http://schemas.openxmlformats.org/officeDocument/2006/relationships/image" Target="../media/image14.png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5.png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image" Target="../media/image16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image" Target="../media/image17.png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image" Target="../media/image18.png"/>
  <Relationship Id="rId3" Type="http://schemas.openxmlformats.org/officeDocument/2006/relationships/image" Target="../media/image19.jpe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0.emf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21.png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5.xml"/>
  <Relationship Id="rId3" Type="http://schemas.openxmlformats.org/officeDocument/2006/relationships/image" Target="../media/image22.png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image" Target="../media/image23.png"/>
  <Relationship Id="rId3" Type="http://schemas.openxmlformats.org/officeDocument/2006/relationships/image" Target="../media/image24.png"/>
  <Relationship Id="rId4" Type="http://schemas.openxmlformats.org/officeDocument/2006/relationships/image" Target="../media/image25.png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.png"/>
  <Relationship Id="rId3" Type="http://schemas.openxmlformats.org/officeDocument/2006/relationships/image" Target="../media/image4.png"/>
  <Relationship Id="rId4" Type="http://schemas.openxmlformats.org/officeDocument/2006/relationships/image" Target="../media/image5.png"/>
  <Relationship Id="rId5" Type="http://schemas.openxmlformats.org/officeDocument/2006/relationships/image" Target="../media/image6.png"/>
  <Relationship Id="rId6" Type="http://schemas.openxmlformats.org/officeDocument/2006/relationships/image" Target="../media/image7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http://www.google.com/url?sa=i&amp;rct=j&amp;q=&amp;esrc=s&amp;source=images&amp;cd=&amp;cad=rja&amp;uact=8&amp;ved=0ahUKEwi5i-SK7N3QAhVW5WMKHQX6BlgQjRwIBw&amp;url=http://rockthenextstage.com/is-it-time-to-hit-the-reset-button/&amp;psig=AFQjCNHPUjT0VlJZumh3J4ZJexH4_3VROA&amp;ust=1481054494756408"/>
  <Relationship Id="rId3" Type="http://schemas.openxmlformats.org/officeDocument/2006/relationships/image" Target="../media/image8.jpe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.xml"/>
  <Relationship Id="rId3" Type="http://schemas.openxmlformats.org/officeDocument/2006/relationships/image" Target="../media/image9.pn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077200" cy="9906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a typeface="Calibri"/>
                <a:cs typeface="Times New Roman"/>
              </a:rPr>
              <a:t/>
            </a:r>
            <a:br>
              <a:rPr lang="en-US" sz="3200" dirty="0">
                <a:ea typeface="Calibri"/>
                <a:cs typeface="Times New Roman"/>
              </a:rPr>
            </a:br>
            <a:r>
              <a:rPr lang="en-US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Moving forward through partnership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sacha.stadhard\AppData\Local\Microsoft\Windows\Temporary Internet Files\Content.Outlook\YA1MALP7\wioa logo1-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495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/>
                <a:cs typeface="Calibri"/>
              </a:rPr>
              <a:t>OSCC MANDATED </a:t>
            </a:r>
            <a:r>
              <a:rPr lang="en-US" sz="3600" b="1" dirty="0" smtClean="0">
                <a:solidFill>
                  <a:schemeClr val="accent1"/>
                </a:solidFill>
                <a:latin typeface="Calibri"/>
                <a:cs typeface="Calibri"/>
              </a:rPr>
              <a:t>FUNDING PARTNERS</a:t>
            </a:r>
            <a:endParaRPr lang="en-US" sz="36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 smtClean="0">
                <a:ea typeface="Calibri"/>
                <a:cs typeface="Times New Roman"/>
              </a:rPr>
              <a:t>The </a:t>
            </a:r>
            <a:r>
              <a:rPr lang="en-US" sz="1200" b="1" dirty="0">
                <a:ea typeface="Calibri"/>
                <a:cs typeface="Times New Roman"/>
              </a:rPr>
              <a:t>Adult Program (Title I of WIOA),</a:t>
            </a:r>
            <a:r>
              <a:rPr lang="en-US" sz="1200" dirty="0">
                <a:ea typeface="Calibri"/>
                <a:cs typeface="Times New Roman"/>
              </a:rPr>
              <a:t> as part of the </a:t>
            </a:r>
            <a:r>
              <a:rPr lang="en-US" sz="1200" dirty="0">
                <a:ea typeface="Times New Roman"/>
                <a:cs typeface="Times New Roman"/>
              </a:rPr>
              <a:t>Department of Career Services (DCS), Executive Office of Labor and Workforce Development (EOLWD);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>
                <a:ea typeface="Calibri"/>
                <a:cs typeface="Times New Roman"/>
              </a:rPr>
              <a:t>The Dislocated Worker Program (Title I),</a:t>
            </a:r>
            <a:r>
              <a:rPr lang="en-US" sz="1200" dirty="0">
                <a:ea typeface="Times New Roman"/>
                <a:cs typeface="Times New Roman"/>
              </a:rPr>
              <a:t> </a:t>
            </a:r>
            <a:r>
              <a:rPr lang="en-US" sz="1200" dirty="0">
                <a:ea typeface="Calibri"/>
                <a:cs typeface="Times New Roman"/>
              </a:rPr>
              <a:t>as part of the </a:t>
            </a:r>
            <a:r>
              <a:rPr lang="en-US" sz="1200" dirty="0">
                <a:ea typeface="Times New Roman"/>
                <a:cs typeface="Times New Roman"/>
              </a:rPr>
              <a:t>Department of Career Services (DCS), EOLWD;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>
                <a:ea typeface="Calibri"/>
                <a:cs typeface="Times New Roman"/>
              </a:rPr>
              <a:t>The Youth Program (Title I),</a:t>
            </a:r>
            <a:r>
              <a:rPr lang="en-US" sz="1200" dirty="0">
                <a:ea typeface="Times New Roman"/>
                <a:cs typeface="Times New Roman"/>
              </a:rPr>
              <a:t> </a:t>
            </a:r>
            <a:r>
              <a:rPr lang="en-US" sz="1200" dirty="0">
                <a:ea typeface="Calibri"/>
                <a:cs typeface="Times New Roman"/>
              </a:rPr>
              <a:t>as part of the </a:t>
            </a:r>
            <a:r>
              <a:rPr lang="en-US" sz="1200" dirty="0">
                <a:ea typeface="Times New Roman"/>
                <a:cs typeface="Times New Roman"/>
              </a:rPr>
              <a:t>Department of Career Services (DCS), EOLWD;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>
                <a:ea typeface="Calibri"/>
                <a:cs typeface="Times New Roman"/>
              </a:rPr>
              <a:t>The Adult Education and Family Literacy Act Program</a:t>
            </a:r>
            <a:r>
              <a:rPr lang="en-US" sz="1200" dirty="0">
                <a:ea typeface="Calibri"/>
                <a:cs typeface="Times New Roman"/>
              </a:rPr>
              <a:t> (Title II), as part of </a:t>
            </a:r>
            <a:r>
              <a:rPr lang="en-US" sz="1200" dirty="0">
                <a:ea typeface="Times New Roman"/>
                <a:cs typeface="Times New Roman"/>
              </a:rPr>
              <a:t>Adult and Community Learning Services (ACLS), Department of Elementary and Secondary Education (DESE) Executive Office of Education (EOE);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>
                <a:ea typeface="Calibri"/>
                <a:cs typeface="Times New Roman"/>
              </a:rPr>
              <a:t>The Wagner-</a:t>
            </a:r>
            <a:r>
              <a:rPr lang="en-US" sz="1200" b="1" dirty="0" err="1">
                <a:ea typeface="Calibri"/>
                <a:cs typeface="Times New Roman"/>
              </a:rPr>
              <a:t>Peyser</a:t>
            </a:r>
            <a:r>
              <a:rPr lang="en-US" sz="1200" b="1" dirty="0">
                <a:ea typeface="Calibri"/>
                <a:cs typeface="Times New Roman"/>
              </a:rPr>
              <a:t> Act Program</a:t>
            </a:r>
            <a:r>
              <a:rPr lang="en-US" sz="1200" dirty="0">
                <a:ea typeface="Calibri"/>
                <a:cs typeface="Times New Roman"/>
              </a:rPr>
              <a:t> (Wagner-</a:t>
            </a:r>
            <a:r>
              <a:rPr lang="en-US" sz="1200" dirty="0" err="1">
                <a:ea typeface="Calibri"/>
                <a:cs typeface="Times New Roman"/>
              </a:rPr>
              <a:t>Peyser</a:t>
            </a:r>
            <a:r>
              <a:rPr lang="en-US" sz="1200" dirty="0">
                <a:ea typeface="Calibri"/>
                <a:cs typeface="Times New Roman"/>
              </a:rPr>
              <a:t> Act, as amended by Title III),</a:t>
            </a:r>
            <a:r>
              <a:rPr lang="en-US" sz="1200" dirty="0">
                <a:ea typeface="Times New Roman"/>
                <a:cs typeface="Times New Roman"/>
              </a:rPr>
              <a:t> </a:t>
            </a:r>
            <a:r>
              <a:rPr lang="en-US" sz="1200" dirty="0">
                <a:ea typeface="Calibri"/>
                <a:cs typeface="Times New Roman"/>
              </a:rPr>
              <a:t>as part of </a:t>
            </a:r>
            <a:r>
              <a:rPr lang="en-US" sz="1200" dirty="0">
                <a:ea typeface="Times New Roman"/>
                <a:cs typeface="Times New Roman"/>
              </a:rPr>
              <a:t>DCS, EOLWD; and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>
                <a:ea typeface="Calibri"/>
                <a:cs typeface="Times New Roman"/>
              </a:rPr>
              <a:t>The Vocational Rehabilitation Program</a:t>
            </a:r>
            <a:r>
              <a:rPr lang="en-US" sz="1200" dirty="0">
                <a:ea typeface="Calibri"/>
                <a:cs typeface="Times New Roman"/>
              </a:rPr>
              <a:t> (Title I of the Rehabilitation Act of 1973, as amended by Title IV), as part of the </a:t>
            </a:r>
            <a:r>
              <a:rPr lang="en-US" sz="1200" dirty="0">
                <a:ea typeface="Times New Roman"/>
                <a:cs typeface="Times New Roman"/>
              </a:rPr>
              <a:t>Massachusetts Rehabilitation Commission (MRC) and Massachusetts Commission for the Blind (MCB), Executive Office of Health and Human Services (EOHHS).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>
                <a:ea typeface="Times New Roman"/>
                <a:cs typeface="Times New Roman"/>
              </a:rPr>
              <a:t>Federal-state unemployment compensation program</a:t>
            </a:r>
            <a:r>
              <a:rPr lang="en-US" sz="1200" dirty="0">
                <a:ea typeface="Times New Roman"/>
                <a:cs typeface="Times New Roman"/>
              </a:rPr>
              <a:t>, as part of the Department of Unemployment Assistance (DUA), EOLWD;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>
                <a:ea typeface="Times New Roman"/>
                <a:cs typeface="Times New Roman"/>
              </a:rPr>
              <a:t>Trade Adjustment Assistance for Workers Programs </a:t>
            </a:r>
            <a:r>
              <a:rPr lang="en-US" sz="1200" dirty="0">
                <a:ea typeface="Times New Roman"/>
                <a:cs typeface="Times New Roman"/>
              </a:rPr>
              <a:t>(Activities authorized under chapter 2 of Title II of the Trade Act of 1974 (19 U.S.C. 2271 et seq.)),</a:t>
            </a:r>
            <a:r>
              <a:rPr lang="en-US" sz="1200" dirty="0">
                <a:ea typeface="Calibri"/>
                <a:cs typeface="Times New Roman"/>
              </a:rPr>
              <a:t> as part of </a:t>
            </a:r>
            <a:r>
              <a:rPr lang="en-US" sz="1200" dirty="0">
                <a:ea typeface="Times New Roman"/>
                <a:cs typeface="Times New Roman"/>
              </a:rPr>
              <a:t>DCS, EOLWD;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>
                <a:ea typeface="Times New Roman"/>
                <a:cs typeface="Times New Roman"/>
              </a:rPr>
              <a:t>Jobs for Veterans State Grants Program </a:t>
            </a:r>
            <a:r>
              <a:rPr lang="en-US" sz="1200" dirty="0">
                <a:ea typeface="Times New Roman"/>
                <a:cs typeface="Times New Roman"/>
              </a:rPr>
              <a:t>(Programs authorized under 38, U.S.C. 4100 </a:t>
            </a:r>
            <a:r>
              <a:rPr lang="en-US" sz="1200" dirty="0">
                <a:ea typeface="Calibri"/>
                <a:cs typeface="Times New Roman"/>
              </a:rPr>
              <a:t>et. seq.) as part of </a:t>
            </a:r>
            <a:r>
              <a:rPr lang="en-US" sz="1200" dirty="0">
                <a:ea typeface="Times New Roman"/>
                <a:cs typeface="Times New Roman"/>
              </a:rPr>
              <a:t>DCS, EOLWD;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>
                <a:ea typeface="Calibri"/>
                <a:cs typeface="Times New Roman"/>
              </a:rPr>
              <a:t>Temporary Assistance for Needy Families Program </a:t>
            </a:r>
            <a:r>
              <a:rPr lang="en-US" sz="1200" dirty="0">
                <a:ea typeface="Calibri"/>
                <a:cs typeface="Times New Roman"/>
              </a:rPr>
              <a:t>(42 U.S.C. 601 et seq.) as part of </a:t>
            </a:r>
            <a:r>
              <a:rPr lang="en-US" sz="1200" dirty="0">
                <a:ea typeface="Times New Roman"/>
                <a:cs typeface="Times New Roman"/>
              </a:rPr>
              <a:t>Department of Transitional Assistance (DTA), EOHHS; and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>
                <a:ea typeface="Calibri"/>
                <a:cs typeface="Times New Roman"/>
              </a:rPr>
              <a:t>Employment and Training Programs under the Supplemental Nutrition Assistance Program</a:t>
            </a:r>
            <a:r>
              <a:rPr lang="en-US" sz="1200" dirty="0">
                <a:ea typeface="Calibri"/>
                <a:cs typeface="Times New Roman"/>
              </a:rPr>
              <a:t>, (Programs authorized under section 6(d)(4) of the Food and Nutrition Act of 2008 (7 U.S.C.2015(d)(4))</a:t>
            </a:r>
            <a:r>
              <a:rPr lang="en-US" sz="1200" dirty="0">
                <a:ea typeface="Times New Roman"/>
                <a:cs typeface="Times New Roman"/>
              </a:rPr>
              <a:t>, </a:t>
            </a:r>
            <a:r>
              <a:rPr lang="en-US" sz="1200" dirty="0">
                <a:ea typeface="Calibri"/>
                <a:cs typeface="Times New Roman"/>
              </a:rPr>
              <a:t>as part of </a:t>
            </a:r>
            <a:r>
              <a:rPr lang="en-US" sz="1200" dirty="0">
                <a:ea typeface="Times New Roman"/>
                <a:cs typeface="Times New Roman"/>
              </a:rPr>
              <a:t>DTA, EOHHS.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b="1" dirty="0">
                <a:ea typeface="Calibri"/>
                <a:cs typeface="Times New Roman"/>
              </a:rPr>
              <a:t>Senior Community Service Employment Program</a:t>
            </a:r>
            <a:r>
              <a:rPr lang="en-US" sz="1200" dirty="0">
                <a:ea typeface="Calibri"/>
                <a:cs typeface="Times New Roman"/>
              </a:rPr>
              <a:t> (Programs authorized under title V of the Older Americans Act of 1965 (42 U.S.C. 3056 et seq</a:t>
            </a:r>
            <a:r>
              <a:rPr lang="en-US" sz="1200" dirty="0" smtClean="0">
                <a:ea typeface="Calibri"/>
                <a:cs typeface="Times New Roman"/>
              </a:rPr>
              <a:t>.))</a:t>
            </a:r>
          </a:p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200" dirty="0" smtClean="0">
                <a:ea typeface="Calibri"/>
                <a:cs typeface="Times New Roman"/>
              </a:rPr>
              <a:t>Programs authorized under the </a:t>
            </a:r>
            <a:r>
              <a:rPr lang="en-US" sz="1200" b="1" dirty="0" smtClean="0">
                <a:ea typeface="Calibri"/>
                <a:cs typeface="Times New Roman"/>
              </a:rPr>
              <a:t>Second Chance Act </a:t>
            </a:r>
            <a:r>
              <a:rPr lang="en-US" sz="1200" dirty="0" smtClean="0">
                <a:ea typeface="Calibri"/>
                <a:cs typeface="Times New Roman"/>
              </a:rPr>
              <a:t>of 2007 (</a:t>
            </a:r>
            <a:r>
              <a:rPr lang="en-US" sz="1200" i="1" dirty="0" smtClean="0">
                <a:ea typeface="Calibri"/>
                <a:cs typeface="Times New Roman"/>
              </a:rPr>
              <a:t>42 U.S.C. 601 et seq.</a:t>
            </a:r>
            <a:r>
              <a:rPr lang="en-US" sz="1200" dirty="0" smtClean="0">
                <a:ea typeface="Calibri"/>
                <a:cs typeface="Times New Roman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/>
                <a:cs typeface="Calibri"/>
              </a:rPr>
              <a:t>VOLUNTARY ORGANIZATIONAL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</a:p>
          <a:p>
            <a:r>
              <a:rPr lang="en-US" dirty="0" smtClean="0"/>
              <a:t>Economic Development</a:t>
            </a:r>
          </a:p>
          <a:p>
            <a:r>
              <a:rPr lang="en-US" dirty="0" smtClean="0"/>
              <a:t>K-12</a:t>
            </a:r>
          </a:p>
          <a:p>
            <a:r>
              <a:rPr lang="en-US" dirty="0" smtClean="0"/>
              <a:t>Vocational Technical Schools</a:t>
            </a:r>
          </a:p>
          <a:p>
            <a:r>
              <a:rPr lang="en-US" dirty="0" smtClean="0"/>
              <a:t>Higher Education, Community Colleges</a:t>
            </a:r>
          </a:p>
          <a:p>
            <a:r>
              <a:rPr lang="en-US" dirty="0" smtClean="0"/>
              <a:t>Housing Organizations</a:t>
            </a:r>
          </a:p>
          <a:p>
            <a:r>
              <a:rPr lang="en-US" dirty="0" smtClean="0"/>
              <a:t>Veteran’s Organizations</a:t>
            </a:r>
          </a:p>
          <a:p>
            <a:r>
              <a:rPr lang="en-US" dirty="0" smtClean="0"/>
              <a:t>Community-Based Organizations</a:t>
            </a:r>
          </a:p>
          <a:p>
            <a:r>
              <a:rPr lang="en-US" dirty="0" smtClean="0"/>
              <a:t>Cities and towns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7751763" cy="374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0070C0"/>
                </a:solidFill>
                <a:latin typeface="Calibri" charset="0"/>
              </a:rPr>
              <a:t>YOU </a:t>
            </a:r>
            <a:r>
              <a:rPr lang="en-US" sz="4000" b="1" dirty="0" smtClean="0">
                <a:solidFill>
                  <a:srgbClr val="0070C0"/>
                </a:solidFill>
                <a:latin typeface="Calibri" charset="0"/>
              </a:rPr>
              <a:t>CAN</a:t>
            </a:r>
            <a:r>
              <a:rPr lang="en-US" b="1" dirty="0" smtClean="0">
                <a:solidFill>
                  <a:srgbClr val="0070C0"/>
                </a:solidFill>
                <a:latin typeface="Calibri" charset="0"/>
              </a:rPr>
              <a:t>’</a:t>
            </a:r>
            <a:r>
              <a:rPr lang="en-US" sz="4000" b="1" dirty="0" smtClean="0">
                <a:solidFill>
                  <a:srgbClr val="0070C0"/>
                </a:solidFill>
                <a:latin typeface="Calibri" charset="0"/>
              </a:rPr>
              <a:t>T </a:t>
            </a:r>
            <a:r>
              <a:rPr lang="en-US" sz="4000" b="1" dirty="0">
                <a:solidFill>
                  <a:srgbClr val="0070C0"/>
                </a:solidFill>
                <a:latin typeface="Calibri" charset="0"/>
              </a:rPr>
              <a:t>DO IT ALONE: </a:t>
            </a:r>
            <a:r>
              <a:rPr lang="en-US" sz="4000" b="1" dirty="0" smtClean="0">
                <a:solidFill>
                  <a:srgbClr val="0070C0"/>
                </a:solidFill>
                <a:latin typeface="Calibri" charset="0"/>
              </a:rPr>
              <a:t>PARTNERSHIP</a:t>
            </a:r>
            <a:endParaRPr lang="en-US" sz="40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81000" y="2133600"/>
            <a:ext cx="3048000" cy="21336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"/>
                <a:ea typeface="+mn-ea"/>
                <a:cs typeface="Arial"/>
              </a:rPr>
              <a:t>Why</a:t>
            </a:r>
            <a:r>
              <a:rPr lang="en-US" sz="1600" dirty="0" smtClean="0">
                <a:latin typeface="Arial"/>
                <a:ea typeface="+mn-ea"/>
                <a:cs typeface="Arial"/>
              </a:rPr>
              <a:t>?</a:t>
            </a:r>
          </a:p>
          <a:p>
            <a:pPr>
              <a:defRPr/>
            </a:pPr>
            <a:r>
              <a:rPr lang="en-US" sz="1600" dirty="0" smtClean="0">
                <a:cs typeface="Arial"/>
              </a:rPr>
              <a:t>Labor Market Premium </a:t>
            </a:r>
            <a:r>
              <a:rPr lang="en-US" sz="1600" dirty="0">
                <a:cs typeface="Arial"/>
              </a:rPr>
              <a:t>on Credentials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/>
                <a:ea typeface="+mn-ea"/>
                <a:cs typeface="Arial"/>
              </a:rPr>
              <a:t>Coordinated, Unified Response to Business</a:t>
            </a:r>
          </a:p>
          <a:p>
            <a:pPr>
              <a:defRPr/>
            </a:pPr>
            <a:r>
              <a:rPr lang="en-US" sz="1600" dirty="0">
                <a:cs typeface="Arial"/>
              </a:rPr>
              <a:t>Cliff effects: Integrated Support &amp; Service</a:t>
            </a:r>
          </a:p>
          <a:p>
            <a:pPr>
              <a:defRPr/>
            </a:pPr>
            <a:r>
              <a:rPr lang="en-US" sz="1600" dirty="0" smtClean="0">
                <a:cs typeface="Arial"/>
              </a:rPr>
              <a:t>Funding </a:t>
            </a:r>
            <a:r>
              <a:rPr lang="en-US" sz="1600" dirty="0">
                <a:cs typeface="Arial"/>
              </a:rPr>
              <a:t>– DOWN NOT </a:t>
            </a:r>
            <a:r>
              <a:rPr lang="en-US" sz="1600" dirty="0" smtClean="0">
                <a:cs typeface="Arial"/>
              </a:rPr>
              <a:t>UP</a:t>
            </a:r>
            <a:endParaRPr lang="en-US" sz="1600" dirty="0" smtClean="0"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Arial"/>
              <a:ea typeface="+mn-ea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0" y="6356350"/>
            <a:ext cx="2133600" cy="365125"/>
          </a:xfrm>
        </p:spPr>
        <p:txBody>
          <a:bodyPr rtlCol="0"/>
          <a:lstStyle/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44800" y="1219200"/>
          <a:ext cx="614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6994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04800" y="762000"/>
            <a:ext cx="8348472" cy="4438496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5000" dirty="0"/>
          </a:p>
          <a:p>
            <a:pPr marL="0" indent="0" algn="ctr">
              <a:buNone/>
            </a:pPr>
            <a:r>
              <a:rPr lang="en-US" sz="5000" dirty="0" smtClean="0"/>
              <a:t>COLLABORATION: </a:t>
            </a:r>
          </a:p>
          <a:p>
            <a:pPr marL="0" indent="0" algn="ctr">
              <a:buNone/>
            </a:pPr>
            <a:r>
              <a:rPr lang="en-US" sz="5000" dirty="0" smtClean="0"/>
              <a:t>An unnatural act between </a:t>
            </a:r>
            <a:r>
              <a:rPr lang="en-US" sz="5000" dirty="0" err="1" smtClean="0"/>
              <a:t>unconsenting</a:t>
            </a:r>
            <a:r>
              <a:rPr lang="en-US" sz="5000" dirty="0" smtClean="0"/>
              <a:t> adults.</a:t>
            </a:r>
          </a:p>
          <a:p>
            <a:pPr marL="0" indent="0" algn="ctr">
              <a:buNone/>
            </a:pPr>
            <a:r>
              <a:rPr lang="en-US" sz="5000" dirty="0" smtClean="0"/>
              <a:t>- </a:t>
            </a:r>
            <a:r>
              <a:rPr lang="en-US" sz="5000" i="1" dirty="0" smtClean="0"/>
              <a:t>Jocelyn Elders</a:t>
            </a:r>
            <a:endParaRPr lang="en-US" sz="5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304800"/>
            <a:ext cx="7751547" cy="3744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95400" y="404196"/>
            <a:ext cx="6400800" cy="6218700"/>
            <a:chOff x="1295400" y="404196"/>
            <a:chExt cx="6400800" cy="6218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404196"/>
              <a:ext cx="6400800" cy="62187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819400" y="1981200"/>
              <a:ext cx="3048000" cy="2895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2800" y="24384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 what do we do?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386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https://4.bp.blogspot.com/-6r1-YHJZuE4/VGm6D5dBh1I/AAAAAAAAEOE/9hjeEbOTn4E/s1600/TheCollaborationPyrami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558ED5"/>
                </a:solidFill>
              </a:rPr>
              <a:t>CHANGE-MAKING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focus is on change-making conditions and not the minutia of WIOA.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 smtClean="0"/>
              <a:t>PARTNERSHIP LESSONS</a:t>
            </a:r>
          </a:p>
          <a:p>
            <a:r>
              <a:rPr lang="en-US" dirty="0" smtClean="0"/>
              <a:t>From last year (and the experts):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66800" y="4343400"/>
            <a:ext cx="1529162" cy="1912893"/>
            <a:chOff x="3423838" y="4267200"/>
            <a:chExt cx="1529162" cy="19128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3838" y="4648200"/>
              <a:ext cx="1529162" cy="153189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57600" y="4267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CHOICE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54876" y="4267200"/>
            <a:ext cx="2455324" cy="2057400"/>
            <a:chOff x="609600" y="4267200"/>
            <a:chExt cx="2455324" cy="2057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4572000"/>
              <a:ext cx="2455324" cy="1752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19200" y="4267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TEAM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19800" y="4343400"/>
            <a:ext cx="1295400" cy="1752600"/>
            <a:chOff x="6172200" y="4267200"/>
            <a:chExt cx="1295400" cy="1752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200" y="4724400"/>
              <a:ext cx="1295400" cy="1295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48400" y="4267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TOOLS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7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057400"/>
            <a:ext cx="4419600" cy="4427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334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CHOICE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869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90728" y="1219200"/>
            <a:ext cx="8196072" cy="4876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DEFINITION </a:t>
            </a:r>
            <a:r>
              <a:rPr lang="en-US" dirty="0"/>
              <a:t>OF TRUST (Charles </a:t>
            </a:r>
            <a:r>
              <a:rPr lang="en-US" dirty="0" err="1"/>
              <a:t>Feltman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Choosing to make something important to you vulnerable to the actions of someone else</a:t>
            </a:r>
            <a:r>
              <a:rPr lang="en-US" dirty="0" smtClean="0"/>
              <a:t>.</a:t>
            </a:r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THE </a:t>
            </a:r>
            <a:r>
              <a:rPr lang="en-US" u="sng" dirty="0" smtClean="0"/>
              <a:t>SMALL</a:t>
            </a:r>
            <a:r>
              <a:rPr lang="en-US" dirty="0" smtClean="0"/>
              <a:t> MOMENTS (</a:t>
            </a:r>
            <a:r>
              <a:rPr lang="en-US" dirty="0" err="1"/>
              <a:t>Brene</a:t>
            </a:r>
            <a:r>
              <a:rPr lang="en-US" dirty="0"/>
              <a:t> Brown and many other researchers).</a:t>
            </a:r>
          </a:p>
          <a:p>
            <a:pPr lvl="1"/>
            <a:r>
              <a:rPr lang="en-US" dirty="0"/>
              <a:t>Consistent behavior (marble jar friends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Own mistakes AND call out concerns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GENEROSITY</a:t>
            </a:r>
          </a:p>
          <a:p>
            <a:pPr marL="342900" lvl="1" indent="-342900"/>
            <a:r>
              <a:rPr lang="en-US" dirty="0"/>
              <a:t>Old habits, “building the ship in the middle of the ocean” and 1,000 other reasons to not make assumptions</a:t>
            </a:r>
            <a:r>
              <a:rPr lang="en-US" dirty="0" smtClean="0"/>
              <a:t>.</a:t>
            </a:r>
          </a:p>
          <a:p>
            <a:pPr marL="342900" lvl="1" indent="-342900"/>
            <a:r>
              <a:rPr lang="en-US" dirty="0" smtClean="0"/>
              <a:t>The work is hard. High Need, High Stakes 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533400"/>
            <a:ext cx="7751547" cy="3744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 smtClean="0">
                <a:solidFill>
                  <a:srgbClr val="558ED5"/>
                </a:solidFill>
              </a:rPr>
              <a:t>MANDATE VERSUS CHOICE</a:t>
            </a:r>
            <a:endParaRPr lang="en-US" sz="3600" b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100"/>
            <a:ext cx="9144000" cy="65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marL="0" indent="0"/>
            <a:r>
              <a:rPr lang="en-US" dirty="0"/>
              <a:t>How many people in audience….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Heard a WIOA 101 Presentation in the last year?</a:t>
            </a:r>
          </a:p>
          <a:p>
            <a:pPr lvl="1"/>
            <a:r>
              <a:rPr lang="en-US" sz="2400" dirty="0" smtClean="0"/>
              <a:t>Read the new </a:t>
            </a:r>
            <a:r>
              <a:rPr lang="en-US" sz="2400" dirty="0" err="1" smtClean="0"/>
              <a:t>regs</a:t>
            </a:r>
            <a:r>
              <a:rPr lang="en-US" sz="2400" dirty="0" smtClean="0"/>
              <a:t> (4,000+ pages)? State Plan (400+ pages)?</a:t>
            </a:r>
          </a:p>
          <a:p>
            <a:pPr lvl="1"/>
            <a:r>
              <a:rPr lang="en-US" sz="2400" dirty="0" smtClean="0"/>
              <a:t>Did a webinar last week on WIOA and the State Plan?</a:t>
            </a:r>
          </a:p>
          <a:p>
            <a:pPr lvl="1"/>
            <a:r>
              <a:rPr lang="en-US" sz="2400" dirty="0" smtClean="0"/>
              <a:t>Are </a:t>
            </a:r>
            <a:r>
              <a:rPr lang="en-US" sz="2400" dirty="0"/>
              <a:t>on a regional </a:t>
            </a:r>
            <a:r>
              <a:rPr lang="en-US" sz="2400" dirty="0" smtClean="0"/>
              <a:t>MOU team</a:t>
            </a:r>
            <a:r>
              <a:rPr lang="en-US" sz="2400" dirty="0"/>
              <a:t>?</a:t>
            </a:r>
          </a:p>
          <a:p>
            <a:pPr lvl="1"/>
            <a:r>
              <a:rPr lang="en-US" sz="2400" dirty="0" smtClean="0"/>
              <a:t>Can articulate the top 2-3 things that WIOA will change? In your region?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Believe there is OPPORTUNITY to get more out of the “system”?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Feel </a:t>
            </a:r>
            <a:r>
              <a:rPr lang="en-US" sz="2400" dirty="0">
                <a:solidFill>
                  <a:srgbClr val="FF0000"/>
                </a:solidFill>
              </a:rPr>
              <a:t>you know what to </a:t>
            </a:r>
            <a:r>
              <a:rPr lang="en-US" sz="2400" dirty="0" smtClean="0">
                <a:solidFill>
                  <a:srgbClr val="FF0000"/>
                </a:solidFill>
              </a:rPr>
              <a:t>focus on going </a:t>
            </a:r>
            <a:r>
              <a:rPr lang="en-US" sz="2400" dirty="0">
                <a:solidFill>
                  <a:srgbClr val="FF0000"/>
                </a:solidFill>
              </a:rPr>
              <a:t>forward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marL="274320" lvl="1" indent="0" algn="ctr">
              <a:buNone/>
            </a:pPr>
            <a:endParaRPr lang="en-US" sz="2400" b="1" dirty="0" smtClean="0"/>
          </a:p>
          <a:p>
            <a:pPr marL="274320" lvl="1" indent="0" algn="ctr">
              <a:buNone/>
            </a:pPr>
            <a:r>
              <a:rPr lang="en-US" sz="2400" b="1" dirty="0" smtClean="0"/>
              <a:t>OBJECTIVE TODAY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7887"/>
            <a:ext cx="9144000" cy="60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558ED5"/>
                </a:solidFill>
              </a:rPr>
              <a:t>Can you build </a:t>
            </a:r>
            <a:r>
              <a:rPr lang="en-US" sz="3600" b="1" dirty="0" smtClean="0">
                <a:solidFill>
                  <a:srgbClr val="558ED5"/>
                </a:solidFill>
              </a:rPr>
              <a:t>trust </a:t>
            </a:r>
            <a:r>
              <a:rPr lang="en-US" sz="3600" b="1" dirty="0">
                <a:solidFill>
                  <a:srgbClr val="558ED5"/>
                </a:solidFill>
              </a:rPr>
              <a:t>quickly?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5705707" cy="3048000"/>
          </a:xfrm>
          <a:prstGeom prst="rect">
            <a:avLst/>
          </a:prstGeom>
        </p:spPr>
      </p:pic>
      <p:pic>
        <p:nvPicPr>
          <p:cNvPr id="9" name="yiv3197671293yui_3_16_0_ym19_1_1480883492193_10245" descr="https://pbs.twimg.com/media/CZqoTx6UEAET9r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3914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09600" y="1611868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Portion of MA WIOA Team in DC at national WIOA convening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 t="15429" b="15429"/>
          <a:stretch>
            <a:fillRect/>
          </a:stretch>
        </p:blipFill>
        <p:spPr>
          <a:xfrm>
            <a:off x="609600" y="1371600"/>
            <a:ext cx="7543800" cy="40106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solidFill>
                  <a:srgbClr val="558ED5"/>
                </a:solidFill>
              </a:rPr>
              <a:t>DAVID SAWYER &amp; DAVID EHRLICHMAN</a:t>
            </a:r>
          </a:p>
        </p:txBody>
      </p:sp>
    </p:spTree>
    <p:extLst>
      <p:ext uri="{BB962C8B-B14F-4D97-AF65-F5344CB8AC3E}">
        <p14:creationId xmlns:p14="http://schemas.microsoft.com/office/powerpoint/2010/main" val="33926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558ED5"/>
                </a:solidFill>
              </a:rPr>
              <a:t>TACTICS OF TRUST: KEY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Know why you are in the game.</a:t>
            </a:r>
          </a:p>
          <a:p>
            <a:pPr marL="457200" indent="-457200">
              <a:buFont typeface="Arial"/>
              <a:buChar char="•"/>
            </a:pPr>
            <a:r>
              <a:rPr lang="en-US" sz="1800" i="1" dirty="0"/>
              <a:t>Articulate the specific “needs” </a:t>
            </a:r>
            <a:r>
              <a:rPr lang="en-US" sz="1800" i="1" dirty="0" smtClean="0"/>
              <a:t>your organization (you) </a:t>
            </a:r>
            <a:r>
              <a:rPr lang="en-US" sz="1800" i="1" dirty="0"/>
              <a:t>have to advance.</a:t>
            </a:r>
          </a:p>
          <a:p>
            <a:pPr marL="457200" indent="-457200">
              <a:buFont typeface="Arial"/>
              <a:buChar char="•"/>
            </a:pPr>
            <a:r>
              <a:rPr lang="en-US" sz="1800" i="1" dirty="0"/>
              <a:t>Identify what you are willing to contribute, share, give up, pay for or do differently to meet that need.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Find common ground.</a:t>
            </a:r>
          </a:p>
          <a:p>
            <a:pPr marL="457200" indent="-457200">
              <a:buFont typeface="Arial"/>
              <a:buChar char="•"/>
            </a:pPr>
            <a:r>
              <a:rPr lang="en-US" sz="1800" i="1" dirty="0"/>
              <a:t>Understand why each person/ organization is at the table.</a:t>
            </a:r>
          </a:p>
          <a:p>
            <a:pPr marL="457200" indent="-457200">
              <a:buFont typeface="Arial"/>
              <a:buChar char="•"/>
            </a:pPr>
            <a:r>
              <a:rPr lang="en-US" sz="1800" i="1" dirty="0"/>
              <a:t>Why are they in the game?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Drop past history and stereo types.  Try to hit reset.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/>
              <a:t>Layout information (needs and contributions), reframe from “user” </a:t>
            </a:r>
            <a:r>
              <a:rPr lang="en-US" dirty="0" smtClean="0"/>
              <a:t>end, </a:t>
            </a:r>
            <a:r>
              <a:rPr lang="en-US" dirty="0"/>
              <a:t>NOT on TURF</a:t>
            </a:r>
            <a:r>
              <a:rPr lang="en-US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1800" i="1" dirty="0"/>
              <a:t>What are you going to do for me?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1066800"/>
            <a:ext cx="6400797" cy="5003800"/>
            <a:chOff x="5728063" y="4267200"/>
            <a:chExt cx="2072639" cy="1752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4724400"/>
              <a:ext cx="1295400" cy="1295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28063" y="4267200"/>
              <a:ext cx="2072639" cy="571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 smtClean="0"/>
                <a:t>TOOLS</a:t>
              </a:r>
              <a:endParaRPr lang="en-US" sz="10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253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33400"/>
            <a:ext cx="8077200" cy="590931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FEDERAL RULES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600200"/>
            <a:ext cx="6172200" cy="34163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STATE RULES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2438400"/>
            <a:ext cx="4038600" cy="17543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LOCAL RULES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45942" y="1705384"/>
            <a:ext cx="4915380" cy="1229263"/>
            <a:chOff x="3845942" y="1705384"/>
            <a:chExt cx="4915380" cy="1229263"/>
          </a:xfrm>
        </p:grpSpPr>
        <p:sp>
          <p:nvSpPr>
            <p:cNvPr id="9" name="Right Arrow 8"/>
            <p:cNvSpPr/>
            <p:nvPr/>
          </p:nvSpPr>
          <p:spPr>
            <a:xfrm rot="19605062">
              <a:off x="3845942" y="1705384"/>
              <a:ext cx="4915380" cy="990600"/>
            </a:xfrm>
            <a:prstGeom prst="rightArrow">
              <a:avLst>
                <a:gd name="adj1" fmla="val 50000"/>
                <a:gd name="adj2" fmla="val 4743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9704390">
              <a:off x="4572000" y="2565315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INNOVATION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47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DIVERSE THINKERS: </a:t>
            </a:r>
            <a:r>
              <a:rPr lang="en-US" dirty="0" smtClean="0"/>
              <a:t>The same conversation with the same inputs will not produce new results. </a:t>
            </a:r>
          </a:p>
          <a:p>
            <a:r>
              <a:rPr lang="en-US" dirty="0" smtClean="0"/>
              <a:t>Diverse team members, customers, community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INFORMATION:</a:t>
            </a:r>
          </a:p>
          <a:p>
            <a:r>
              <a:rPr lang="en-US" dirty="0" smtClean="0"/>
              <a:t>On Shared Customers</a:t>
            </a:r>
          </a:p>
          <a:p>
            <a:r>
              <a:rPr lang="en-US" dirty="0" smtClean="0"/>
              <a:t>On Resources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PEOPLE AND TOOLS TO MAP STUFF:</a:t>
            </a:r>
          </a:p>
          <a:p>
            <a:r>
              <a:rPr lang="en-US" dirty="0" smtClean="0"/>
              <a:t>Vision &amp; Systems</a:t>
            </a:r>
          </a:p>
          <a:p>
            <a:r>
              <a:rPr lang="en-US" dirty="0" smtClean="0"/>
              <a:t>Customer Flows</a:t>
            </a:r>
          </a:p>
          <a:p>
            <a:r>
              <a:rPr lang="en-US" dirty="0" smtClean="0"/>
              <a:t>Assessment, referrals and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7432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07975" y="1851025"/>
            <a:ext cx="5054600" cy="3790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762000"/>
            <a:ext cx="4978400" cy="373380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/>
          <a:srcRect t="10808" b="10808"/>
          <a:stretch>
            <a:fillRect/>
          </a:stretch>
        </p:blipFill>
        <p:spPr>
          <a:xfrm>
            <a:off x="-1" y="457200"/>
            <a:ext cx="895826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NEXT STEPS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5720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 BUILDING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VISION FOR INTERGRATED, CUSTOMER-CENTERED DESIGN SYSTEM (BUSINESS &amp; POPULATIONS)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GET IDEAS, DIVERSITY OF THINKING, ASK FOR HELP</a:t>
            </a:r>
          </a:p>
          <a:p>
            <a:pPr marL="914400" lvl="4" indent="-4572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SzPct val="85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ALIGNMENT WITH BUSINESS DEMAND (PLENARY &amp; WORKSHOP)</a:t>
            </a:r>
          </a:p>
          <a:p>
            <a:pPr marL="914400" lvl="4" indent="-4572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SzPct val="85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ALIGNMENT WITH CAREER PATHWAYS (WORKSHOP)</a:t>
            </a:r>
          </a:p>
          <a:p>
            <a:pPr marL="914400" lvl="4" indent="-4572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SzPct val="85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CENTERED DESIGN MODELS (WORKSHOP)</a:t>
            </a:r>
          </a:p>
          <a:p>
            <a:pPr marL="914400" lvl="4" indent="-4572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SzPct val="85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INTEGRATED AND BUNDLED SERVICES (WORKSHOP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MOU GUIDANCE &amp; TECHNICAL ASSISTANCE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70001" y="1295400"/>
            <a:ext cx="8348472" cy="44384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i="1" dirty="0" smtClean="0"/>
              <a:t>A team is not a group of people who work together.  </a:t>
            </a:r>
            <a:r>
              <a:rPr lang="en-US" sz="4000" b="1" i="1" dirty="0" smtClean="0"/>
              <a:t>A team is a group of people who trust each other.</a:t>
            </a:r>
          </a:p>
          <a:p>
            <a:pPr marL="0" indent="0">
              <a:buNone/>
            </a:pPr>
            <a:r>
              <a:rPr lang="en-US" sz="4000" dirty="0" smtClean="0"/>
              <a:t>- Simon Sinek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692305"/>
            <a:ext cx="7751547" cy="3744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REGIONAL TEAMS</a:t>
            </a:r>
          </a:p>
        </p:txBody>
      </p:sp>
    </p:spTree>
    <p:extLst>
      <p:ext uri="{BB962C8B-B14F-4D97-AF65-F5344CB8AC3E}">
        <p14:creationId xmlns:p14="http://schemas.microsoft.com/office/powerpoint/2010/main" val="30937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Check: Where are we now?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WIOA Combine State </a:t>
            </a:r>
            <a:r>
              <a:rPr lang="en-US" sz="4000" dirty="0"/>
              <a:t>Plan – approved</a:t>
            </a:r>
          </a:p>
          <a:p>
            <a:endParaRPr lang="en-US" sz="4000" dirty="0" smtClean="0"/>
          </a:p>
          <a:p>
            <a:r>
              <a:rPr lang="en-US" sz="4000" dirty="0" smtClean="0"/>
              <a:t>Historical opportunity to leverage strength of Massachusetts delivery systems</a:t>
            </a:r>
          </a:p>
          <a:p>
            <a:endParaRPr lang="en-US" sz="4000" dirty="0" smtClean="0"/>
          </a:p>
          <a:p>
            <a:pPr lvl="1"/>
            <a:r>
              <a:rPr lang="en-US" sz="4000" dirty="0"/>
              <a:t>350+ participants today crossing 15 Secretariats/state agencies focused on the new workforce law.</a:t>
            </a:r>
          </a:p>
          <a:p>
            <a:endParaRPr lang="en-US" sz="4000" dirty="0" smtClean="0"/>
          </a:p>
          <a:p>
            <a:r>
              <a:rPr lang="en-US" sz="4000" dirty="0" smtClean="0"/>
              <a:t>Implementation Phase – New joint policies and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implementation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181600"/>
          </a:xfrm>
        </p:spPr>
        <p:txBody>
          <a:bodyPr>
            <a:normAutofit fontScale="32500" lnSpcReduction="20000"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6200" b="1" dirty="0" smtClean="0"/>
              <a:t>Workforce Boards </a:t>
            </a:r>
            <a:r>
              <a:rPr lang="en-US" sz="6200" b="1" dirty="0"/>
              <a:t>&amp; </a:t>
            </a:r>
            <a:r>
              <a:rPr lang="en-US" sz="6200" b="1" dirty="0" smtClean="0"/>
              <a:t>Partners:  Team </a:t>
            </a:r>
            <a:r>
              <a:rPr lang="en-US" sz="6200" b="1" dirty="0"/>
              <a:t>Building - </a:t>
            </a:r>
            <a:r>
              <a:rPr lang="en-US" sz="6200" b="1" dirty="0" smtClean="0"/>
              <a:t>MOUs</a:t>
            </a:r>
            <a:endParaRPr lang="en-US" sz="6200" b="1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4200" dirty="0"/>
              <a:t>Demand-Driven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4200" dirty="0"/>
              <a:t>Integrated Services Aligned with Career Pathways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4200" dirty="0"/>
              <a:t>Comprehensive One Stop Career Centers, Shared Costs, Infrastructure Costs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6200" b="1" dirty="0"/>
              <a:t>One-Stop Career Centers Competitive Selection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6200" b="1" dirty="0"/>
              <a:t>Regional Planning (Workforce Skills Cabinet</a:t>
            </a:r>
            <a:r>
              <a:rPr lang="en-US" sz="6200" b="1" dirty="0" smtClean="0"/>
              <a:t>)</a:t>
            </a:r>
            <a:endParaRPr lang="en-US" sz="6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6200" b="1" dirty="0" smtClean="0"/>
              <a:t>Youth Strategies – Vocational Rehabilitation </a:t>
            </a:r>
            <a:r>
              <a:rPr lang="en-US" sz="6200" b="1" dirty="0"/>
              <a:t>and WIOA Title I </a:t>
            </a:r>
            <a:r>
              <a:rPr lang="en-US" sz="6200" b="1" dirty="0" smtClean="0"/>
              <a:t>Youth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6200" b="1" dirty="0" smtClean="0"/>
              <a:t>TANF/SNAP Planning</a:t>
            </a:r>
            <a:endParaRPr lang="en-US" sz="62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6200" b="1" dirty="0"/>
              <a:t>Career Center Branding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6200" b="1" dirty="0"/>
              <a:t>Data and outcomes across </a:t>
            </a:r>
            <a:r>
              <a:rPr lang="en-US" sz="6200" b="1" dirty="0" smtClean="0"/>
              <a:t>systems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57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300" dirty="0">
                <a:solidFill>
                  <a:srgbClr val="FF0000"/>
                </a:solidFill>
              </a:rPr>
              <a:t>….What</a:t>
            </a:r>
            <a:r>
              <a:rPr lang="en-US" sz="12300" dirty="0" smtClean="0">
                <a:solidFill>
                  <a:srgbClr val="FF0000"/>
                </a:solidFill>
              </a:rPr>
              <a:t>?</a:t>
            </a:r>
            <a:endParaRPr lang="en-US" sz="123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It’s okay to be overwhelmed….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267200"/>
            <a:ext cx="2387600" cy="177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0370" b="20370"/>
          <a:stretch>
            <a:fillRect/>
          </a:stretch>
        </p:blipFill>
        <p:spPr>
          <a:xfrm>
            <a:off x="5105400" y="1447800"/>
            <a:ext cx="3838575" cy="22747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447800"/>
            <a:ext cx="3746500" cy="217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81400"/>
            <a:ext cx="3350577" cy="1887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2667000"/>
            <a:ext cx="2514600" cy="35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VISION: BREAK IT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600" dirty="0" smtClean="0"/>
              <a:t>BUILD A TEAM IN THE REGION TO CREATE: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DEMAND-DRIVEN FRAMEWORK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INTEGRATED, CUSTOMER-CENTERED MODELS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CAREER PATHWAYS FOR PRIORITY POPULATIONS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IMPACT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Image result for RESET BUTT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315118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558ED5"/>
                </a:solidFill>
              </a:rPr>
              <a:t>MA </a:t>
            </a:r>
            <a:r>
              <a:rPr lang="en-US" sz="3600" b="1" dirty="0" smtClean="0">
                <a:solidFill>
                  <a:srgbClr val="558ED5"/>
                </a:solidFill>
              </a:rPr>
              <a:t>WIOA </a:t>
            </a:r>
            <a:r>
              <a:rPr lang="en-US" sz="3600" b="1" dirty="0">
                <a:solidFill>
                  <a:srgbClr val="558ED5"/>
                </a:solidFill>
              </a:rPr>
              <a:t>VISION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548640" lvl="2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274838"/>
            <a:ext cx="7467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latin typeface="Arial (Body)"/>
              </a:rPr>
              <a:t>All Massachusetts residents will benefit from a seamless system of education and workforce services that </a:t>
            </a:r>
            <a:r>
              <a:rPr lang="en-US" sz="2600" u="sng" dirty="0">
                <a:latin typeface="Arial (Body)"/>
              </a:rPr>
              <a:t>supports</a:t>
            </a:r>
            <a:r>
              <a:rPr lang="en-US" sz="2600" i="1" u="sng" dirty="0">
                <a:latin typeface="Arial (Body)"/>
              </a:rPr>
              <a:t> </a:t>
            </a:r>
            <a:r>
              <a:rPr lang="en-US" sz="2600" b="1" i="1" u="sng" dirty="0">
                <a:latin typeface="Arial (Body)"/>
              </a:rPr>
              <a:t>career pathways</a:t>
            </a:r>
            <a:r>
              <a:rPr lang="en-US" sz="2600" u="sng" dirty="0">
                <a:latin typeface="Arial (Body)"/>
              </a:rPr>
              <a:t> for individuals</a:t>
            </a:r>
            <a:r>
              <a:rPr lang="en-US" sz="2600" dirty="0">
                <a:latin typeface="Arial (Body)"/>
              </a:rPr>
              <a:t> and leads to a more informed, educated, and skilled workforce, which meets the Commonwealth’s </a:t>
            </a:r>
            <a:r>
              <a:rPr lang="en-US" sz="2600" u="sng" dirty="0">
                <a:latin typeface="Arial (Body)"/>
              </a:rPr>
              <a:t>businesses’ demands </a:t>
            </a:r>
            <a:r>
              <a:rPr lang="en-US" sz="2600" dirty="0">
                <a:latin typeface="Arial (Body)"/>
              </a:rPr>
              <a:t>and sustains a thriving economy.</a:t>
            </a:r>
          </a:p>
        </p:txBody>
      </p:sp>
    </p:spTree>
    <p:extLst>
      <p:ext uri="{BB962C8B-B14F-4D97-AF65-F5344CB8AC3E}">
        <p14:creationId xmlns:p14="http://schemas.microsoft.com/office/powerpoint/2010/main" val="20891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957262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>
                <a:solidFill>
                  <a:srgbClr val="558ED5"/>
                </a:solidFill>
                <a:latin typeface="+mn-lt"/>
              </a:rPr>
              <a:t>CUSTOMER-FOCUSED CAREER PATHWAY MODEL: CROSS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14072" r="18478" b="10323"/>
          <a:stretch>
            <a:fillRect/>
          </a:stretch>
        </p:blipFill>
        <p:spPr bwMode="auto">
          <a:xfrm>
            <a:off x="82984" y="1447800"/>
            <a:ext cx="9061016" cy="500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228600" y="6172200"/>
            <a:ext cx="800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000" dirty="0">
                <a:solidFill>
                  <a:schemeClr val="accent4"/>
                </a:solidFill>
              </a:rPr>
              <a:t>CLASP GRAPHIC: </a:t>
            </a:r>
            <a:r>
              <a:rPr lang="en-US" sz="1000" u="sng" dirty="0">
                <a:solidFill>
                  <a:schemeClr val="accent4"/>
                </a:solidFill>
              </a:rPr>
              <a:t>http://www.clasp.org/resources-and-publications/publication-1/Alliance-WIOA-CP-Summary.pdf</a:t>
            </a:r>
            <a:endParaRPr lang="en-US" sz="1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Services with Career Pathway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85800" y="2438400"/>
            <a:ext cx="7848600" cy="198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4724400"/>
            <a:ext cx="4724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Income Support, Child Care, Transportation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498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TANF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962400"/>
            <a:ext cx="68580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Skill &amp; Career Assessment/ ITAs/ Job Placement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5562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One Stop Career Center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2971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Post-Secondary Credentials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3059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Apprenticeship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3124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92D050"/>
                </a:solidFill>
              </a:rPr>
              <a:t>HiSet</a:t>
            </a:r>
            <a:r>
              <a:rPr lang="en-US" dirty="0" smtClean="0">
                <a:solidFill>
                  <a:srgbClr val="92D050"/>
                </a:solidFill>
              </a:rPr>
              <a:t>/ ESOL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3505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On-the-Job Training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343400"/>
            <a:ext cx="25908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Free Adult Education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ACLS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4343401"/>
            <a:ext cx="3886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Transition / Pell Funding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" y="4648200"/>
            <a:ext cx="0" cy="1066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86000" y="5105400"/>
            <a:ext cx="0" cy="457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2" idx="0"/>
          </p:cNvCxnSpPr>
          <p:nvPr/>
        </p:nvCxnSpPr>
        <p:spPr>
          <a:xfrm>
            <a:off x="6781800" y="4038600"/>
            <a:ext cx="38100" cy="1524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0000" y="5257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Community College</a:t>
            </a:r>
            <a:endParaRPr lang="en-US" i="1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715000" y="4572000"/>
            <a:ext cx="228600" cy="762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7200" y="228873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Entry Level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Health Care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228873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Mid-Level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Health Care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2325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Advanced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Health Care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93820" y="31358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Sector Model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8" grpId="0" animBg="1"/>
      <p:bldP spid="19" grpId="0"/>
      <p:bldP spid="20" grpId="0" animBg="1"/>
      <p:bldP spid="28" grpId="0"/>
    </p:bldLst>
  </p:timing>
</p:sld>
</file>

<file path=ppt/theme/_rels/theme1.xml.rels><?xml version="1.0" encoding="UTF-8"?>

<Relationships xmlns="http://schemas.openxmlformats.org/package/2006/relationships">
  <Relationship Id="rId1" Type="http://schemas.openxmlformats.org/officeDocument/2006/relationships/image" Target="../media/image1.jpeg"/>
</Relationships>
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1287</Words>
  <Application>Microsoft Office PowerPoint</Application>
  <PresentationFormat>On-screen Show (4:3)</PresentationFormat>
  <Paragraphs>232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 Moving forward through partnership</vt:lpstr>
      <vt:lpstr>How many people in audience….</vt:lpstr>
      <vt:lpstr>Status Check: Where are we now?</vt:lpstr>
      <vt:lpstr>What does implementation mean?</vt:lpstr>
      <vt:lpstr>It’s okay to be overwhelmed….</vt:lpstr>
      <vt:lpstr>STATE VISION: BREAK IT DOWN</vt:lpstr>
      <vt:lpstr>MA WIOA VISION STATEMENT</vt:lpstr>
      <vt:lpstr>CUSTOMER-FOCUSED CAREER PATHWAY MODEL: CROSS SYSTEMS</vt:lpstr>
      <vt:lpstr>Integrated Services with Career Pathway</vt:lpstr>
      <vt:lpstr>OSCC MANDATED FUNDING PARTNERS</vt:lpstr>
      <vt:lpstr>VOLUNTARY ORGANIZATIONAL PARTNERS</vt:lpstr>
      <vt:lpstr>YOU CAN’T DO IT ALONE: PARTNERSHIP</vt:lpstr>
      <vt:lpstr>PowerPoint Presentation</vt:lpstr>
      <vt:lpstr>PowerPoint Presentation</vt:lpstr>
      <vt:lpstr>PowerPoint Presentation</vt:lpstr>
      <vt:lpstr>CHANGE-MAKING CONDITIONS</vt:lpstr>
      <vt:lpstr>PowerPoint Presentation</vt:lpstr>
      <vt:lpstr>MANDATE VERSUS CHOICE</vt:lpstr>
      <vt:lpstr>PowerPoint Presentation</vt:lpstr>
      <vt:lpstr>PowerPoint Presentation</vt:lpstr>
      <vt:lpstr>Can you build trust quickly?</vt:lpstr>
      <vt:lpstr>DAVID SAWYER &amp; DAVID EHRLICHMAN</vt:lpstr>
      <vt:lpstr>TACTICS OF TRUST: KEY POINTS</vt:lpstr>
      <vt:lpstr>PowerPoint Presentation</vt:lpstr>
      <vt:lpstr>PowerPoint Presentation</vt:lpstr>
      <vt:lpstr>TOOLS</vt:lpstr>
      <vt:lpstr>TOOLS</vt:lpstr>
      <vt:lpstr>NEXT STEPS</vt:lpstr>
      <vt:lpstr>REGIONAL TEAMS</vt:lpstr>
    </vt:vector>
  </TitlesOfParts>
  <Company>EOLWD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2016-09-07T13:45:23Z</dcterms:created>
  <dc:creator>Stadhard, Sacha (EOL)</dc:creator>
  <lastModifiedBy>James, Jennifer (EOLWD)</lastModifiedBy>
  <lastPrinted>2016-10-06T18:06:25Z</lastPrinted>
  <dcterms:modified xsi:type="dcterms:W3CDTF">2016-12-07T18:04:43Z</dcterms:modified>
  <revision>194</revision>
  <dc:title>PARTNER DECISION PROCESS – INFRASTRUCTURE/SHARED COSTS</dc:title>
</coreProperties>
</file>