
<file path=[Content_Types].xml><?xml version="1.0" encoding="utf-8"?>
<Types xmlns="http://schemas.openxmlformats.org/package/2006/content-types">
  <Default Extension="bin" ContentType="application/vnd.openxmlformats-officedocument.oleObject"/>
  <Default Extension="jpeg" ContentType="image/jpeg"/>
  <Default Extension="jpg" ContentType="image/jpeg"/>
  <Default Extension="png" ContentType="image/png"/>
  <Default Extension="rels" ContentType="application/vnd.openxmlformats-package.relationships+xml"/>
  <Default Extension="vml" ContentType="application/vnd.openxmlformats-officedocument.vmlDrawing"/>
  <Default Extension="xlsx" ContentType="application/vnd.openxmlformats-officedocument.spreadsheetml.sheet"/>
  <Default Extension="xml" ContentType="application/xml"/>
  <Override PartName="/docProps/app.xml" ContentType="application/vnd.openxmlformats-officedocument.extended-properties+xml"/>
  <Override PartName="/docProps/core.xml" ContentType="application/vnd.openxmlformats-package.core-properties+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olors1.xml" ContentType="application/vnd.ms-office.chartcolorstyle+xml"/>
  <Override PartName="/ppt/charts/colors2.xml" ContentType="application/vnd.ms-office.chartcolorstyle+xml"/>
  <Override PartName="/ppt/charts/colors3.xml" ContentType="application/vnd.ms-office.chartcolorstyle+xml"/>
  <Override PartName="/ppt/charts/colors4.xml" ContentType="application/vnd.ms-office.chartcolorstyle+xml"/>
  <Override PartName="/ppt/charts/colors5.xml" ContentType="application/vnd.ms-office.chartcolorstyle+xml"/>
  <Override PartName="/ppt/charts/style1.xml" ContentType="application/vnd.ms-office.chartstyle+xml"/>
  <Override PartName="/ppt/charts/style2.xml" ContentType="application/vnd.ms-office.chartstyle+xml"/>
  <Override PartName="/ppt/charts/style3.xml" ContentType="application/vnd.ms-office.chartstyle+xml"/>
  <Override PartName="/ppt/charts/style4.xml" ContentType="application/vnd.ms-office.chartstyle+xml"/>
  <Override PartName="/ppt/charts/style5.xml" ContentType="application/vnd.ms-office.chartstyle+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Override1.xml" ContentType="application/vnd.openxmlformats-officedocument.themeOverride+xml"/>
  <Override PartName="/ppt/viewProps.xml" ContentType="application/vnd.openxmlformats-officedocument.presentationml.viewProps+xml"/>
</Types>
</file>

<file path=_rels/.rels><?xml version="1.0" encoding="UTF-8"?>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thumbnail" Target="docProps/thumbnail.jpeg"/>
  <Relationship Id="rId3" Type="http://schemas.openxmlformats.org/package/2006/relationships/metadata/core-properties" Target="docProps/core.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sldIdLst>
    <p:sldId id="256" r:id="rId2"/>
    <p:sldId id="257" r:id="rId3"/>
    <p:sldId id="271" r:id="rId4"/>
    <p:sldId id="272" r:id="rId5"/>
    <p:sldId id="259" r:id="rId6"/>
    <p:sldId id="261" r:id="rId7"/>
    <p:sldId id="262" r:id="rId8"/>
    <p:sldId id="273" r:id="rId9"/>
    <p:sldId id="278" r:id="rId10"/>
    <p:sldId id="264" r:id="rId11"/>
    <p:sldId id="266" r:id="rId12"/>
    <p:sldId id="279" r:id="rId13"/>
    <p:sldId id="275" r:id="rId14"/>
    <p:sldId id="276" r:id="rId15"/>
    <p:sldId id="268" r:id="rId16"/>
    <p:sldId id="280" r:id="rId17"/>
    <p:sldId id="269" r:id="rId18"/>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751C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81" autoAdjust="0"/>
    <p:restoredTop sz="94660"/>
  </p:normalViewPr>
  <p:slideViewPr>
    <p:cSldViewPr snapToGrid="0">
      <p:cViewPr varScale="1">
        <p:scale>
          <a:sx n="113" d="100"/>
          <a:sy n="113" d="100"/>
        </p:scale>
        <p:origin x="-1500"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Relationships xmlns="http://schemas.openxmlformats.org/package/2006/relationships">
  <Relationship Id="rId1" Type="http://schemas.openxmlformats.org/officeDocument/2006/relationships/slideMaster" Target="slideMasters/slideMaster1.xml"/>
  <Relationship Id="rId10" Type="http://schemas.openxmlformats.org/officeDocument/2006/relationships/slide" Target="slides/slide9.xml"/>
  <Relationship Id="rId11" Type="http://schemas.openxmlformats.org/officeDocument/2006/relationships/slide" Target="slides/slide10.xml"/>
  <Relationship Id="rId12" Type="http://schemas.openxmlformats.org/officeDocument/2006/relationships/slide" Target="slides/slide11.xml"/>
  <Relationship Id="rId13" Type="http://schemas.openxmlformats.org/officeDocument/2006/relationships/slide" Target="slides/slide12.xml"/>
  <Relationship Id="rId14" Type="http://schemas.openxmlformats.org/officeDocument/2006/relationships/slide" Target="slides/slide13.xml"/>
  <Relationship Id="rId15" Type="http://schemas.openxmlformats.org/officeDocument/2006/relationships/slide" Target="slides/slide14.xml"/>
  <Relationship Id="rId16" Type="http://schemas.openxmlformats.org/officeDocument/2006/relationships/slide" Target="slides/slide15.xml"/>
  <Relationship Id="rId17" Type="http://schemas.openxmlformats.org/officeDocument/2006/relationships/slide" Target="slides/slide16.xml"/>
  <Relationship Id="rId18" Type="http://schemas.openxmlformats.org/officeDocument/2006/relationships/slide" Target="slides/slide17.xml"/>
  <Relationship Id="rId19" Type="http://schemas.openxmlformats.org/officeDocument/2006/relationships/notesMaster" Target="notesMasters/notesMaster1.xml"/>
  <Relationship Id="rId2" Type="http://schemas.openxmlformats.org/officeDocument/2006/relationships/slide" Target="slides/slide1.xml"/>
  <Relationship Id="rId20" Type="http://schemas.openxmlformats.org/officeDocument/2006/relationships/presProps" Target="presProps.xml"/>
  <Relationship Id="rId21" Type="http://schemas.openxmlformats.org/officeDocument/2006/relationships/viewProps" Target="viewProps.xml"/>
  <Relationship Id="rId22" Type="http://schemas.openxmlformats.org/officeDocument/2006/relationships/theme" Target="theme/theme1.xml"/>
  <Relationship Id="rId23" Type="http://schemas.openxmlformats.org/officeDocument/2006/relationships/tableStyles" Target="tableStyles.xml"/>
  <Relationship Id="rId3" Type="http://schemas.openxmlformats.org/officeDocument/2006/relationships/slide" Target="slides/slide2.xml"/>
  <Relationship Id="rId4" Type="http://schemas.openxmlformats.org/officeDocument/2006/relationships/slide" Target="slides/slide3.xml"/>
  <Relationship Id="rId5" Type="http://schemas.openxmlformats.org/officeDocument/2006/relationships/slide" Target="slides/slide4.xml"/>
  <Relationship Id="rId6" Type="http://schemas.openxmlformats.org/officeDocument/2006/relationships/slide" Target="slides/slide5.xml"/>
  <Relationship Id="rId7" Type="http://schemas.openxmlformats.org/officeDocument/2006/relationships/slide" Target="slides/slide6.xml"/>
  <Relationship Id="rId8" Type="http://schemas.openxmlformats.org/officeDocument/2006/relationships/slide" Target="slides/slide7.xml"/>
  <Relationship Id="rId9" Type="http://schemas.openxmlformats.org/officeDocument/2006/relationships/slide" Target="slides/slide8.xml"/>
</Relationships>

</file>

<file path=ppt/charts/_rels/chart1.xml.rels><?xml version="1.0" encoding="UTF-8"?>

<Relationships xmlns="http://schemas.openxmlformats.org/package/2006/relationships">
  <Relationship Id="rId1" Type="http://schemas.openxmlformats.org/officeDocument/2006/relationships/package" Target="../embeddings/Microsoft_Excel_Worksheet1.xlsx"/>
  <Relationship Id="rId2" Type="http://schemas.microsoft.com/office/2011/relationships/chartColorStyle" Target="colors1.xml"/>
  <Relationship Id="rId3" Type="http://schemas.microsoft.com/office/2011/relationships/chartStyle" Target="style1.xml"/>
</Relationships>

</file>

<file path=ppt/charts/_rels/chart2.xml.rels><?xml version="1.0" encoding="UTF-8"?>

<Relationships xmlns="http://schemas.openxmlformats.org/package/2006/relationships">
  <Relationship Id="rId1" Type="http://schemas.openxmlformats.org/officeDocument/2006/relationships/package" Target="../embeddings/Microsoft_Excel_Worksheet2.xlsx"/>
  <Relationship Id="rId2" Type="http://schemas.microsoft.com/office/2011/relationships/chartColorStyle" Target="colors2.xml"/>
  <Relationship Id="rId3" Type="http://schemas.microsoft.com/office/2011/relationships/chartStyle" Target="style2.xml"/>
</Relationships>

</file>

<file path=ppt/charts/_rels/chart3.xml.rels><?xml version="1.0" encoding="UTF-8"?>

<Relationships xmlns="http://schemas.openxmlformats.org/package/2006/relationships">
  <Relationship Id="rId1" Type="http://schemas.openxmlformats.org/officeDocument/2006/relationships/package" Target="../embeddings/Microsoft_Excel_Worksheet3.xlsx"/>
  <Relationship Id="rId2" Type="http://schemas.microsoft.com/office/2011/relationships/chartColorStyle" Target="colors3.xml"/>
  <Relationship Id="rId3" Type="http://schemas.microsoft.com/office/2011/relationships/chartStyle" Target="style3.xml"/>
</Relationships>

</file>

<file path=ppt/charts/_rels/chart4.xml.rels><?xml version="1.0" encoding="UTF-8"?>

<Relationships xmlns="http://schemas.openxmlformats.org/package/2006/relationships">
  <Relationship Id="rId1" Type="http://schemas.openxmlformats.org/officeDocument/2006/relationships/package" Target="../embeddings/Microsoft_Excel_Worksheet4.xlsx"/>
  <Relationship Id="rId2" Type="http://schemas.microsoft.com/office/2011/relationships/chartColorStyle" Target="colors4.xml"/>
  <Relationship Id="rId3" Type="http://schemas.microsoft.com/office/2011/relationships/chartStyle" Target="style4.xml"/>
</Relationships>

</file>

<file path=ppt/charts/_rels/chart5.xml.rels><?xml version="1.0" encoding="UTF-8"?>

<Relationships xmlns="http://schemas.openxmlformats.org/package/2006/relationships">
  <Relationship Id="rId1" Type="http://schemas.openxmlformats.org/officeDocument/2006/relationships/package" Target="../embeddings/Microsoft_Excel_Worksheet5.xlsx"/>
  <Relationship Id="rId2" Type="http://schemas.microsoft.com/office/2011/relationships/chartColorStyle" Target="colors5.xml"/>
  <Relationship Id="rId3" Type="http://schemas.microsoft.com/office/2011/relationships/chartStyle" Target="style5.xml"/>
</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marL="0" marR="0" indent="0" algn="ctr" defTabSz="914400" rtl="0" eaLnBrk="1" fontAlgn="auto" latinLnBrk="0" hangingPunct="1">
              <a:lnSpc>
                <a:spcPct val="100000"/>
              </a:lnSpc>
              <a:spcBef>
                <a:spcPts val="0"/>
              </a:spcBef>
              <a:spcAft>
                <a:spcPts val="0"/>
              </a:spcAft>
              <a:buClrTx/>
              <a:buSzTx/>
              <a:buFontTx/>
              <a:buNone/>
              <a:tabLst/>
              <a:defRPr sz="1400" b="0" i="0" u="none" strike="noStrike" kern="1200" spc="0" baseline="0">
                <a:solidFill>
                  <a:sysClr val="windowText" lastClr="000000">
                    <a:lumMod val="65000"/>
                    <a:lumOff val="35000"/>
                  </a:sysClr>
                </a:solidFill>
                <a:latin typeface="+mn-lt"/>
                <a:ea typeface="+mn-ea"/>
                <a:cs typeface="+mn-cs"/>
              </a:defRPr>
            </a:pPr>
            <a:r>
              <a:rPr lang="en-US" sz="1400" b="1" i="0" baseline="0" dirty="0">
                <a:solidFill>
                  <a:sysClr val="windowText" lastClr="000000"/>
                </a:solidFill>
                <a:effectLst/>
                <a:latin typeface="Times New Roman" panose="02020603050405020304" pitchFamily="18" charset="0"/>
                <a:cs typeface="Times New Roman" panose="02020603050405020304" pitchFamily="18" charset="0"/>
              </a:rPr>
              <a:t>Percentage and Number of Consumers with Autism </a:t>
            </a:r>
            <a:r>
              <a:rPr lang="en-US" sz="1400" b="1" i="0" baseline="0" dirty="0" smtClean="0">
                <a:solidFill>
                  <a:sysClr val="windowText" lastClr="000000"/>
                </a:solidFill>
                <a:effectLst/>
                <a:latin typeface="Times New Roman" panose="02020603050405020304" pitchFamily="18" charset="0"/>
                <a:cs typeface="Times New Roman" panose="02020603050405020304" pitchFamily="18" charset="0"/>
              </a:rPr>
              <a:t>Served by MRC District</a:t>
            </a:r>
            <a:endParaRPr lang="en-US" dirty="0"/>
          </a:p>
        </c:rich>
      </c:tx>
      <c:layout>
        <c:manualLayout>
          <c:xMode val="edge"/>
          <c:yMode val="edge"/>
          <c:x val="0.15550796289746316"/>
          <c:y val="1.3448969763909689E-2"/>
        </c:manualLayout>
      </c:layout>
      <c:overlay val="0"/>
      <c:spPr>
        <a:noFill/>
        <a:ln>
          <a:noFill/>
        </a:ln>
        <a:effectLst/>
      </c:spPr>
    </c:title>
    <c:autoTitleDeleted val="0"/>
    <c:plotArea>
      <c:layout>
        <c:manualLayout>
          <c:layoutTarget val="inner"/>
          <c:xMode val="edge"/>
          <c:yMode val="edge"/>
          <c:x val="1.9064639259871674E-2"/>
          <c:y val="0.12580563438357506"/>
          <c:w val="0.96168479835720566"/>
          <c:h val="0.77189700866049149"/>
        </c:manualLayout>
      </c:layout>
      <c:barChart>
        <c:barDir val="col"/>
        <c:grouping val="clustered"/>
        <c:varyColors val="0"/>
        <c:ser>
          <c:idx val="0"/>
          <c:order val="0"/>
          <c:spPr>
            <a:solidFill>
              <a:schemeClr val="accent1">
                <a:lumMod val="60000"/>
                <a:lumOff val="40000"/>
              </a:schemeClr>
            </a:solidFill>
            <a:ln>
              <a:noFill/>
            </a:ln>
            <a:effectLst/>
          </c:spPr>
          <c:invertIfNegative val="0"/>
          <c:dLbls>
            <c:dLbl>
              <c:idx val="0"/>
              <c:layout>
                <c:manualLayout>
                  <c:x val="-2.1844646800712376E-17"/>
                  <c:y val="0.32263987611254236"/>
                </c:manualLayout>
              </c:layout>
              <c:tx>
                <c:rich>
                  <a:bodyPr/>
                  <a:lstStyle/>
                  <a:p>
                    <a:r>
                      <a:rPr lang="en-US" dirty="0" smtClean="0"/>
                      <a:t>  </a:t>
                    </a:r>
                    <a:fld id="{71B4E998-15DA-420B-915C-7B200C787D4C}" type="VALUE">
                      <a:rPr lang="en-US" smtClean="0"/>
                      <a:pPr/>
                      <a:t>[VALUE]</a:t>
                    </a:fld>
                    <a:r>
                      <a:rPr lang="en-US" dirty="0" smtClean="0"/>
                      <a:t>,</a:t>
                    </a:r>
                  </a:p>
                  <a:p>
                    <a:r>
                      <a:rPr lang="en-US" dirty="0" smtClean="0"/>
                      <a:t>679      </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Lst>
            </c:dLbl>
            <c:dLbl>
              <c:idx val="1"/>
              <c:layout/>
              <c:tx>
                <c:rich>
                  <a:bodyPr/>
                  <a:lstStyle/>
                  <a:p>
                    <a:r>
                      <a:rPr lang="en-US" dirty="0" smtClean="0"/>
                      <a:t>  </a:t>
                    </a:r>
                    <a:fld id="{059746A4-0F51-4281-AD28-FBEC613EC4C7}" type="VALUE">
                      <a:rPr lang="en-US" smtClean="0"/>
                      <a:pPr/>
                      <a:t>[VALUE]</a:t>
                    </a:fld>
                    <a:r>
                      <a:rPr lang="en-US" dirty="0" smtClean="0"/>
                      <a:t>,</a:t>
                    </a:r>
                  </a:p>
                  <a:p>
                    <a:r>
                      <a:rPr lang="en-US" dirty="0" smtClean="0"/>
                      <a:t>572</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Lst>
            </c:dLbl>
            <c:dLbl>
              <c:idx val="2"/>
              <c:layout/>
              <c:tx>
                <c:rich>
                  <a:bodyPr/>
                  <a:lstStyle/>
                  <a:p>
                    <a:r>
                      <a:rPr lang="en-US" dirty="0" smtClean="0"/>
                      <a:t> </a:t>
                    </a:r>
                    <a:fld id="{DEDE817F-3ACC-49F3-817E-A3D65BC01278}" type="VALUE">
                      <a:rPr lang="en-US" smtClean="0"/>
                      <a:pPr/>
                      <a:t>[VALUE]</a:t>
                    </a:fld>
                    <a:r>
                      <a:rPr lang="en-US" dirty="0" smtClean="0"/>
                      <a:t>,</a:t>
                    </a:r>
                  </a:p>
                  <a:p>
                    <a:r>
                      <a:rPr lang="en-US" dirty="0" smtClean="0"/>
                      <a:t>453</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ysClr val="windowText" lastClr="000000"/>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Sheet1!$A$27:$A$29</c:f>
              <c:strCache>
                <c:ptCount val="3"/>
                <c:pt idx="0">
                  <c:v>North District </c:v>
                </c:pt>
                <c:pt idx="1">
                  <c:v>South District</c:v>
                </c:pt>
                <c:pt idx="2">
                  <c:v>West District </c:v>
                </c:pt>
              </c:strCache>
            </c:strRef>
          </c:cat>
          <c:val>
            <c:numRef>
              <c:f>Sheet1!$B$27:$B$29</c:f>
              <c:numCache>
                <c:formatCode>0%</c:formatCode>
                <c:ptCount val="3"/>
                <c:pt idx="0">
                  <c:v>0.4</c:v>
                </c:pt>
                <c:pt idx="1">
                  <c:v>0.34</c:v>
                </c:pt>
                <c:pt idx="2">
                  <c:v>0.26</c:v>
                </c:pt>
              </c:numCache>
            </c:numRef>
          </c:val>
        </c:ser>
        <c:dLbls>
          <c:showLegendKey val="0"/>
          <c:showVal val="0"/>
          <c:showCatName val="0"/>
          <c:showSerName val="0"/>
          <c:showPercent val="0"/>
          <c:showBubbleSize val="0"/>
        </c:dLbls>
        <c:gapWidth val="219"/>
        <c:overlap val="-27"/>
        <c:axId val="72066944"/>
        <c:axId val="72068480"/>
        <c:extLst>
          <c:ext xmlns:c15="http://schemas.microsoft.com/office/drawing/2012/chart" uri="{02D57815-91ED-43cb-92C2-25804820EDAC}">
            <c15:filteredBarSeries>
              <c15:ser>
                <c:idx val="1"/>
                <c:order val="1"/>
                <c:spPr>
                  <a:solidFill>
                    <a:schemeClr val="accent2"/>
                  </a:solidFill>
                  <a:ln>
                    <a:noFill/>
                  </a:ln>
                  <a:effectLst/>
                </c:spPr>
                <c:invertIfNegative val="0"/>
                <c:cat>
                  <c:strRef>
                    <c:extLst>
                      <c:ext uri="{02D57815-91ED-43cb-92C2-25804820EDAC}">
                        <c15:formulaRef>
                          <c15:sqref>Sheet1!$A$27:$A$29</c15:sqref>
                        </c15:formulaRef>
                      </c:ext>
                    </c:extLst>
                    <c:strCache>
                      <c:ptCount val="3"/>
                      <c:pt idx="0">
                        <c:v>North District </c:v>
                      </c:pt>
                      <c:pt idx="1">
                        <c:v>South District</c:v>
                      </c:pt>
                      <c:pt idx="2">
                        <c:v>West District </c:v>
                      </c:pt>
                    </c:strCache>
                  </c:strRef>
                </c:cat>
                <c:val>
                  <c:numRef>
                    <c:extLst>
                      <c:ext uri="{02D57815-91ED-43cb-92C2-25804820EDAC}">
                        <c15:formulaRef>
                          <c15:sqref>Sheet1!$C$27:$C$29</c15:sqref>
                        </c15:formulaRef>
                      </c:ext>
                    </c:extLst>
                    <c:numCache>
                      <c:formatCode>General</c:formatCode>
                      <c:ptCount val="3"/>
                      <c:pt idx="0">
                        <c:v>679</c:v>
                      </c:pt>
                      <c:pt idx="1">
                        <c:v>572</c:v>
                      </c:pt>
                      <c:pt idx="2">
                        <c:v>453</c:v>
                      </c:pt>
                    </c:numCache>
                  </c:numRef>
                </c:val>
              </c15:ser>
            </c15:filteredBarSeries>
          </c:ext>
        </c:extLst>
      </c:barChart>
      <c:catAx>
        <c:axId val="720669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1" i="0" u="none" strike="noStrike" kern="1200" baseline="0">
                <a:solidFill>
                  <a:sysClr val="windowText" lastClr="000000"/>
                </a:solidFill>
                <a:latin typeface="+mn-lt"/>
                <a:ea typeface="+mn-ea"/>
                <a:cs typeface="+mn-cs"/>
              </a:defRPr>
            </a:pPr>
            <a:endParaRPr lang="en-US"/>
          </a:p>
        </c:txPr>
        <c:crossAx val="72068480"/>
        <c:crosses val="autoZero"/>
        <c:auto val="1"/>
        <c:lblAlgn val="ctr"/>
        <c:lblOffset val="100"/>
        <c:noMultiLvlLbl val="0"/>
      </c:catAx>
      <c:valAx>
        <c:axId val="72068480"/>
        <c:scaling>
          <c:orientation val="minMax"/>
        </c:scaling>
        <c:delete val="1"/>
        <c:axPos val="l"/>
        <c:numFmt formatCode="0%" sourceLinked="1"/>
        <c:majorTickMark val="none"/>
        <c:minorTickMark val="none"/>
        <c:tickLblPos val="nextTo"/>
        <c:crossAx val="7206694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chemeClr val="accent1">
                <a:lumMod val="60000"/>
                <a:lumOff val="4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ysClr val="windowText" lastClr="000000"/>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Sheet1!$B$2:$B$8</c:f>
              <c:strCache>
                <c:ptCount val="7"/>
                <c:pt idx="0">
                  <c:v>Fitchburg</c:v>
                </c:pt>
                <c:pt idx="1">
                  <c:v>Framingham</c:v>
                </c:pt>
                <c:pt idx="2">
                  <c:v>Lawrence</c:v>
                </c:pt>
                <c:pt idx="3">
                  <c:v>Lowell</c:v>
                </c:pt>
                <c:pt idx="4">
                  <c:v>Salem</c:v>
                </c:pt>
                <c:pt idx="5">
                  <c:v>Malden</c:v>
                </c:pt>
                <c:pt idx="6">
                  <c:v>Somerville</c:v>
                </c:pt>
              </c:strCache>
            </c:strRef>
          </c:cat>
          <c:val>
            <c:numRef>
              <c:f>Sheet1!$C$2:$C$8</c:f>
              <c:numCache>
                <c:formatCode>0.0%</c:formatCode>
                <c:ptCount val="7"/>
                <c:pt idx="0">
                  <c:v>3.873239436619718E-2</c:v>
                </c:pt>
                <c:pt idx="1">
                  <c:v>6.6901408450704219E-2</c:v>
                </c:pt>
                <c:pt idx="2">
                  <c:v>5.2230046948356805E-2</c:v>
                </c:pt>
                <c:pt idx="3">
                  <c:v>7.3943661971830985E-2</c:v>
                </c:pt>
                <c:pt idx="4">
                  <c:v>6.3967136150234735E-2</c:v>
                </c:pt>
                <c:pt idx="5">
                  <c:v>5.8685446009389672E-2</c:v>
                </c:pt>
                <c:pt idx="6">
                  <c:v>4.401408450704225E-2</c:v>
                </c:pt>
              </c:numCache>
            </c:numRef>
          </c:val>
        </c:ser>
        <c:dLbls>
          <c:showLegendKey val="0"/>
          <c:showVal val="0"/>
          <c:showCatName val="0"/>
          <c:showSerName val="0"/>
          <c:showPercent val="0"/>
          <c:showBubbleSize val="0"/>
        </c:dLbls>
        <c:gapWidth val="219"/>
        <c:overlap val="-27"/>
        <c:axId val="71960064"/>
        <c:axId val="71961600"/>
      </c:barChart>
      <c:catAx>
        <c:axId val="719600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1" i="0" u="none" strike="noStrike" kern="1200" baseline="0">
                <a:solidFill>
                  <a:schemeClr val="tx1"/>
                </a:solidFill>
                <a:latin typeface="+mn-lt"/>
                <a:ea typeface="+mn-ea"/>
                <a:cs typeface="+mn-cs"/>
              </a:defRPr>
            </a:pPr>
            <a:endParaRPr lang="en-US"/>
          </a:p>
        </c:txPr>
        <c:crossAx val="71961600"/>
        <c:crosses val="autoZero"/>
        <c:auto val="1"/>
        <c:lblAlgn val="ctr"/>
        <c:lblOffset val="100"/>
        <c:noMultiLvlLbl val="0"/>
      </c:catAx>
      <c:valAx>
        <c:axId val="71961600"/>
        <c:scaling>
          <c:orientation val="minMax"/>
        </c:scaling>
        <c:delete val="1"/>
        <c:axPos val="l"/>
        <c:numFmt formatCode="0.0%" sourceLinked="1"/>
        <c:majorTickMark val="none"/>
        <c:minorTickMark val="none"/>
        <c:tickLblPos val="nextTo"/>
        <c:crossAx val="7196006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2990368549454565E-3"/>
          <c:y val="6.4803733754797505E-2"/>
          <c:w val="0.98582716707637275"/>
          <c:h val="0.8303032792520062"/>
        </c:manualLayout>
      </c:layout>
      <c:barChart>
        <c:barDir val="col"/>
        <c:grouping val="clustered"/>
        <c:varyColors val="0"/>
        <c:ser>
          <c:idx val="0"/>
          <c:order val="0"/>
          <c:spPr>
            <a:solidFill>
              <a:schemeClr val="accent1">
                <a:lumMod val="60000"/>
                <a:lumOff val="40000"/>
              </a:schemeClr>
            </a:solidFill>
            <a:ln>
              <a:noFill/>
            </a:ln>
            <a:effectLst/>
          </c:spPr>
          <c:invertIfNegative val="0"/>
          <c:dLbls>
            <c:dLbl>
              <c:idx val="0"/>
              <c:layout>
                <c:manualLayout>
                  <c:x val="1.5494440006592642E-4"/>
                  <c:y val="0.34406842217267425"/>
                </c:manualLayout>
              </c:layout>
              <c:dLblPos val="outEnd"/>
              <c:showLegendKey val="0"/>
              <c:showVal val="1"/>
              <c:showCatName val="0"/>
              <c:showSerName val="0"/>
              <c:showPercent val="0"/>
              <c:showBubbleSize val="0"/>
              <c:extLst>
                <c:ext xmlns:c15="http://schemas.microsoft.com/office/drawing/2012/chart" uri="{CE6537A1-D6FC-4f65-9D91-7224C49458BB}"/>
              </c:extLst>
            </c:dLbl>
            <c:dLbl>
              <c:idx val="1"/>
              <c:layout>
                <c:manualLayout>
                  <c:x val="1.5494440006593379E-4"/>
                  <c:y val="0.11048118992365107"/>
                </c:manualLayout>
              </c:layout>
              <c:dLblPos val="outEnd"/>
              <c:showLegendKey val="0"/>
              <c:showVal val="1"/>
              <c:showCatName val="0"/>
              <c:showSerName val="0"/>
              <c:showPercent val="0"/>
              <c:showBubbleSize val="0"/>
              <c:extLst>
                <c:ext xmlns:c15="http://schemas.microsoft.com/office/drawing/2012/chart" uri="{CE6537A1-D6FC-4f65-9D91-7224C49458BB}"/>
              </c:extLst>
            </c:dLbl>
            <c:dLbl>
              <c:idx val="2"/>
              <c:layout>
                <c:manualLayout>
                  <c:x val="3.4530285163629614E-3"/>
                  <c:y val="0.30772098145443999"/>
                </c:manualLayout>
              </c:layout>
              <c:dLblPos val="outEnd"/>
              <c:showLegendKey val="0"/>
              <c:showVal val="1"/>
              <c:showCatName val="0"/>
              <c:showSerName val="0"/>
              <c:showPercent val="0"/>
              <c:showBubbleSize val="0"/>
              <c:extLst>
                <c:ext xmlns:c15="http://schemas.microsoft.com/office/drawing/2012/chart" uri="{CE6537A1-D6FC-4f65-9D91-7224C49458BB}"/>
              </c:extLst>
            </c:dLbl>
            <c:dLbl>
              <c:idx val="3"/>
              <c:layout>
                <c:manualLayout>
                  <c:x val="2.3241660009884165E-4"/>
                  <c:y val="0.22396168718679163"/>
                </c:manualLayout>
              </c:layout>
              <c:dLblPos val="outEnd"/>
              <c:showLegendKey val="0"/>
              <c:showVal val="1"/>
              <c:showCatName val="0"/>
              <c:showSerName val="0"/>
              <c:showPercent val="0"/>
              <c:showBubbleSize val="0"/>
              <c:extLst>
                <c:ext xmlns:c15="http://schemas.microsoft.com/office/drawing/2012/chart" uri="{CE6537A1-D6FC-4f65-9D91-7224C49458BB}"/>
              </c:extLst>
            </c:dLbl>
            <c:dLbl>
              <c:idx val="4"/>
              <c:layout>
                <c:manualLayout>
                  <c:x val="3.3755274261603376E-3"/>
                  <c:y val="0.17705656597730618"/>
                </c:manualLayout>
              </c:layout>
              <c:dLblPos val="outEnd"/>
              <c:showLegendKey val="0"/>
              <c:showVal val="1"/>
              <c:showCatName val="0"/>
              <c:showSerName val="0"/>
              <c:showPercent val="0"/>
              <c:showBubbleSize val="0"/>
              <c:extLst>
                <c:ext xmlns:c15="http://schemas.microsoft.com/office/drawing/2012/chart" uri="{CE6537A1-D6FC-4f65-9D91-7224C49458BB}"/>
              </c:extLst>
            </c:dLbl>
            <c:dLbl>
              <c:idx val="5"/>
              <c:layout>
                <c:manualLayout>
                  <c:x val="3.3755563163300238E-3"/>
                  <c:y val="0.29475094786936801"/>
                </c:manualLayout>
              </c:layout>
              <c:dLblPos val="outEnd"/>
              <c:showLegendKey val="0"/>
              <c:showVal val="1"/>
              <c:showCatName val="0"/>
              <c:showSerName val="0"/>
              <c:showPercent val="0"/>
              <c:showBubbleSize val="0"/>
              <c:extLst>
                <c:ext xmlns:c15="http://schemas.microsoft.com/office/drawing/2012/chart" uri="{CE6537A1-D6FC-4f65-9D91-7224C49458BB}"/>
              </c:extLst>
            </c:dLbl>
            <c:dLbl>
              <c:idx val="6"/>
              <c:layout>
                <c:manualLayout>
                  <c:x val="1.687763713080045E-3"/>
                  <c:y val="0.16365524723481575"/>
                </c:manualLayout>
              </c:layout>
              <c:dLblPos val="outEnd"/>
              <c:showLegendKey val="0"/>
              <c:showVal val="1"/>
              <c:showCatName val="0"/>
              <c:showSerName val="0"/>
              <c:showPercent val="0"/>
              <c:showBubbleSize val="0"/>
              <c:extLst>
                <c:ext xmlns:c15="http://schemas.microsoft.com/office/drawing/2012/chart" uri="{CE6537A1-D6FC-4f65-9D91-7224C49458BB}"/>
              </c:extLst>
            </c:dLbl>
            <c:dLbl>
              <c:idx val="7"/>
              <c:layout>
                <c:manualLayout>
                  <c:x val="-1.3778893580331443E-3"/>
                  <c:y val="0.24741447343322895"/>
                </c:manualLayout>
              </c:layout>
              <c:dLblPos val="outEnd"/>
              <c:showLegendKey val="0"/>
              <c:showVal val="1"/>
              <c:showCatName val="0"/>
              <c:showSerName val="0"/>
              <c:showPercent val="0"/>
              <c:showBubbleSize val="0"/>
              <c:extLst>
                <c:ext xmlns:c15="http://schemas.microsoft.com/office/drawing/2012/chart" uri="{CE6537A1-D6FC-4f65-9D91-7224C49458BB}"/>
              </c:extLst>
            </c:dLbl>
            <c:dLbl>
              <c:idx val="8"/>
              <c:layout>
                <c:manualLayout>
                  <c:x val="2.3241660009878259E-4"/>
                  <c:y val="0.33744241426430205"/>
                </c:manualLayout>
              </c:layout>
              <c:dLblPos val="outEnd"/>
              <c:showLegendKey val="0"/>
              <c:showVal val="1"/>
              <c:showCatName val="0"/>
              <c:showSerName val="0"/>
              <c:showPercent val="0"/>
              <c:showBubbleSize val="0"/>
              <c:extLst>
                <c:ext xmlns:c15="http://schemas.microsoft.com/office/drawing/2012/chart" uri="{CE6537A1-D6FC-4f65-9D91-7224C49458BB}"/>
              </c:extLst>
            </c:dLbl>
            <c:dLbl>
              <c:idx val="9"/>
              <c:layout>
                <c:manualLayout>
                  <c:x val="3.3755274261602136E-3"/>
                  <c:y val="0.26751650878214289"/>
                </c:manualLayout>
              </c:layout>
              <c:dLblPos val="outEnd"/>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ysClr val="windowText" lastClr="000000"/>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Sheet1!$B$10:$B$19</c:f>
              <c:strCache>
                <c:ptCount val="10"/>
                <c:pt idx="0">
                  <c:v>Downtown Boston</c:v>
                </c:pt>
                <c:pt idx="1">
                  <c:v>Roxbury</c:v>
                </c:pt>
                <c:pt idx="2">
                  <c:v>Braintree</c:v>
                </c:pt>
                <c:pt idx="3">
                  <c:v>Brockton</c:v>
                </c:pt>
                <c:pt idx="4">
                  <c:v>Fall River</c:v>
                </c:pt>
                <c:pt idx="5">
                  <c:v>Cape &amp; Islands</c:v>
                </c:pt>
                <c:pt idx="6">
                  <c:v>New Bedford</c:v>
                </c:pt>
                <c:pt idx="7">
                  <c:v>Plymouth</c:v>
                </c:pt>
                <c:pt idx="8">
                  <c:v>Taunton</c:v>
                </c:pt>
                <c:pt idx="9">
                  <c:v>SES</c:v>
                </c:pt>
              </c:strCache>
            </c:strRef>
          </c:cat>
          <c:val>
            <c:numRef>
              <c:f>Sheet1!$C$10:$C$19</c:f>
              <c:numCache>
                <c:formatCode>0.0%</c:formatCode>
                <c:ptCount val="10"/>
                <c:pt idx="0">
                  <c:v>5.5E-2</c:v>
                </c:pt>
                <c:pt idx="1">
                  <c:v>1.4084507042253521E-2</c:v>
                </c:pt>
                <c:pt idx="2">
                  <c:v>4.8122065727699531E-2</c:v>
                </c:pt>
                <c:pt idx="3">
                  <c:v>3.345070422535211E-2</c:v>
                </c:pt>
                <c:pt idx="4">
                  <c:v>2.5234741784037559E-2</c:v>
                </c:pt>
                <c:pt idx="5">
                  <c:v>4.6361502347417843E-2</c:v>
                </c:pt>
                <c:pt idx="6">
                  <c:v>2.2887323943661973E-2</c:v>
                </c:pt>
                <c:pt idx="7">
                  <c:v>3.7558685446009391E-2</c:v>
                </c:pt>
                <c:pt idx="8">
                  <c:v>5.2816901408450703E-2</c:v>
                </c:pt>
                <c:pt idx="9">
                  <c:v>4.1079812206572773E-2</c:v>
                </c:pt>
              </c:numCache>
            </c:numRef>
          </c:val>
        </c:ser>
        <c:dLbls>
          <c:showLegendKey val="0"/>
          <c:showVal val="0"/>
          <c:showCatName val="0"/>
          <c:showSerName val="0"/>
          <c:showPercent val="0"/>
          <c:showBubbleSize val="0"/>
        </c:dLbls>
        <c:gapWidth val="219"/>
        <c:overlap val="-27"/>
        <c:axId val="72000640"/>
        <c:axId val="72002176"/>
      </c:barChart>
      <c:catAx>
        <c:axId val="720006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1" i="0" u="none" strike="noStrike" kern="1200" baseline="0">
                <a:solidFill>
                  <a:sysClr val="windowText" lastClr="000000"/>
                </a:solidFill>
                <a:latin typeface="+mn-lt"/>
                <a:ea typeface="+mn-ea"/>
                <a:cs typeface="+mn-cs"/>
              </a:defRPr>
            </a:pPr>
            <a:endParaRPr lang="en-US"/>
          </a:p>
        </c:txPr>
        <c:crossAx val="72002176"/>
        <c:crosses val="autoZero"/>
        <c:auto val="1"/>
        <c:lblAlgn val="ctr"/>
        <c:lblOffset val="100"/>
        <c:noMultiLvlLbl val="0"/>
      </c:catAx>
      <c:valAx>
        <c:axId val="72002176"/>
        <c:scaling>
          <c:orientation val="minMax"/>
        </c:scaling>
        <c:delete val="1"/>
        <c:axPos val="l"/>
        <c:numFmt formatCode="0.0%" sourceLinked="1"/>
        <c:majorTickMark val="none"/>
        <c:minorTickMark val="none"/>
        <c:tickLblPos val="nextTo"/>
        <c:crossAx val="7200064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chemeClr val="accent1">
                <a:lumMod val="60000"/>
                <a:lumOff val="4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ysClr val="windowText" lastClr="000000"/>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Sheet1!$B$21:$B$27</c:f>
              <c:strCache>
                <c:ptCount val="7"/>
                <c:pt idx="0">
                  <c:v>Greenfield</c:v>
                </c:pt>
                <c:pt idx="1">
                  <c:v>Holyoke</c:v>
                </c:pt>
                <c:pt idx="2">
                  <c:v>Pittsfield</c:v>
                </c:pt>
                <c:pt idx="3">
                  <c:v>Springfield</c:v>
                </c:pt>
                <c:pt idx="4">
                  <c:v>Milford</c:v>
                </c:pt>
                <c:pt idx="5">
                  <c:v>Sturbridge</c:v>
                </c:pt>
                <c:pt idx="6">
                  <c:v>Worcester</c:v>
                </c:pt>
              </c:strCache>
            </c:strRef>
          </c:cat>
          <c:val>
            <c:numRef>
              <c:f>Sheet1!$C$21:$C$27</c:f>
              <c:numCache>
                <c:formatCode>0.0%</c:formatCode>
                <c:ptCount val="7"/>
                <c:pt idx="0">
                  <c:v>3.227699530516432E-2</c:v>
                </c:pt>
                <c:pt idx="1">
                  <c:v>3.4037558685446008E-2</c:v>
                </c:pt>
                <c:pt idx="2">
                  <c:v>2.5821596244131457E-2</c:v>
                </c:pt>
                <c:pt idx="3">
                  <c:v>3.5211267605633804E-2</c:v>
                </c:pt>
                <c:pt idx="4">
                  <c:v>4.0492957746478875E-2</c:v>
                </c:pt>
                <c:pt idx="5">
                  <c:v>1.5258215962441314E-2</c:v>
                </c:pt>
                <c:pt idx="6">
                  <c:v>4.1666666666666664E-2</c:v>
                </c:pt>
              </c:numCache>
            </c:numRef>
          </c:val>
        </c:ser>
        <c:dLbls>
          <c:showLegendKey val="0"/>
          <c:showVal val="0"/>
          <c:showCatName val="0"/>
          <c:showSerName val="0"/>
          <c:showPercent val="0"/>
          <c:showBubbleSize val="0"/>
        </c:dLbls>
        <c:gapWidth val="219"/>
        <c:overlap val="-27"/>
        <c:axId val="72167808"/>
        <c:axId val="72169344"/>
      </c:barChart>
      <c:catAx>
        <c:axId val="7216780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1" i="0" u="none" strike="noStrike" kern="1200" baseline="0">
                <a:solidFill>
                  <a:sysClr val="windowText" lastClr="000000"/>
                </a:solidFill>
                <a:latin typeface="+mn-lt"/>
                <a:ea typeface="+mn-ea"/>
                <a:cs typeface="+mn-cs"/>
              </a:defRPr>
            </a:pPr>
            <a:endParaRPr lang="en-US"/>
          </a:p>
        </c:txPr>
        <c:crossAx val="72169344"/>
        <c:crosses val="autoZero"/>
        <c:auto val="1"/>
        <c:lblAlgn val="ctr"/>
        <c:lblOffset val="100"/>
        <c:noMultiLvlLbl val="0"/>
      </c:catAx>
      <c:valAx>
        <c:axId val="72169344"/>
        <c:scaling>
          <c:orientation val="minMax"/>
        </c:scaling>
        <c:delete val="1"/>
        <c:axPos val="l"/>
        <c:numFmt formatCode="0.0%" sourceLinked="1"/>
        <c:majorTickMark val="none"/>
        <c:minorTickMark val="none"/>
        <c:tickLblPos val="nextTo"/>
        <c:crossAx val="7216780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spc="0" baseline="0">
                <a:solidFill>
                  <a:sysClr val="windowText" lastClr="000000"/>
                </a:solidFill>
                <a:latin typeface="+mn-lt"/>
                <a:ea typeface="+mn-ea"/>
                <a:cs typeface="+mn-cs"/>
              </a:defRPr>
            </a:pPr>
            <a:r>
              <a:rPr lang="en-US" sz="1400" b="1" dirty="0">
                <a:solidFill>
                  <a:sysClr val="windowText" lastClr="000000"/>
                </a:solidFill>
              </a:rPr>
              <a:t>Total</a:t>
            </a:r>
            <a:r>
              <a:rPr lang="en-US" sz="1400" b="1" baseline="0" dirty="0">
                <a:solidFill>
                  <a:sysClr val="windowText" lastClr="000000"/>
                </a:solidFill>
              </a:rPr>
              <a:t> </a:t>
            </a:r>
            <a:r>
              <a:rPr lang="en-US" sz="1400" b="1" baseline="0" dirty="0" smtClean="0">
                <a:solidFill>
                  <a:sysClr val="windowText" lastClr="000000"/>
                </a:solidFill>
              </a:rPr>
              <a:t>Autism </a:t>
            </a:r>
            <a:r>
              <a:rPr lang="en-US" sz="1400" b="1" baseline="0" dirty="0">
                <a:solidFill>
                  <a:sysClr val="windowText" lastClr="000000"/>
                </a:solidFill>
              </a:rPr>
              <a:t>Consumers Served (FY 2013 - FY 2015)</a:t>
            </a:r>
            <a:endParaRPr lang="en-US" sz="1400" b="1" dirty="0">
              <a:solidFill>
                <a:sysClr val="windowText" lastClr="000000"/>
              </a:solidFill>
            </a:endParaRPr>
          </a:p>
        </c:rich>
      </c:tx>
      <c:layout>
        <c:manualLayout>
          <c:xMode val="edge"/>
          <c:yMode val="edge"/>
          <c:x val="0.13734167533874736"/>
          <c:y val="7.6923051038747206E-2"/>
        </c:manualLayout>
      </c:layout>
      <c:overlay val="0"/>
      <c:spPr>
        <a:noFill/>
        <a:ln>
          <a:noFill/>
        </a:ln>
        <a:effectLst/>
      </c:spPr>
    </c:title>
    <c:autoTitleDeleted val="0"/>
    <c:plotArea>
      <c:layout/>
      <c:barChart>
        <c:barDir val="col"/>
        <c:grouping val="clustered"/>
        <c:varyColors val="0"/>
        <c:ser>
          <c:idx val="0"/>
          <c:order val="0"/>
          <c:spPr>
            <a:solidFill>
              <a:schemeClr val="accent1">
                <a:lumMod val="40000"/>
                <a:lumOff val="60000"/>
              </a:schemeClr>
            </a:solidFill>
            <a:ln>
              <a:noFill/>
            </a:ln>
            <a:effectLst/>
            <a:scene3d>
              <a:camera prst="orthographicFront"/>
              <a:lightRig rig="threePt" dir="t"/>
            </a:scene3d>
            <a:sp3d/>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ysClr val="windowText" lastClr="000000"/>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trendline>
            <c:spPr>
              <a:ln w="28575" cap="rnd">
                <a:solidFill>
                  <a:srgbClr val="FF0000"/>
                </a:solidFill>
                <a:prstDash val="sysDot"/>
              </a:ln>
              <a:effectLst/>
            </c:spPr>
            <c:trendlineType val="linear"/>
            <c:dispRSqr val="0"/>
            <c:dispEq val="0"/>
          </c:trendline>
          <c:cat>
            <c:strRef>
              <c:f>Sheet1!$A$6:$A$8</c:f>
              <c:strCache>
                <c:ptCount val="3"/>
                <c:pt idx="0">
                  <c:v>FY 2013</c:v>
                </c:pt>
                <c:pt idx="1">
                  <c:v>FY 2014</c:v>
                </c:pt>
                <c:pt idx="2">
                  <c:v>FY 2015</c:v>
                </c:pt>
              </c:strCache>
            </c:strRef>
          </c:cat>
          <c:val>
            <c:numRef>
              <c:f>Sheet1!$B$6:$B$8</c:f>
              <c:numCache>
                <c:formatCode>#,##0</c:formatCode>
                <c:ptCount val="3"/>
                <c:pt idx="0">
                  <c:v>1332</c:v>
                </c:pt>
                <c:pt idx="1">
                  <c:v>1446</c:v>
                </c:pt>
                <c:pt idx="2">
                  <c:v>1704</c:v>
                </c:pt>
              </c:numCache>
            </c:numRef>
          </c:val>
        </c:ser>
        <c:dLbls>
          <c:showLegendKey val="0"/>
          <c:showVal val="0"/>
          <c:showCatName val="0"/>
          <c:showSerName val="0"/>
          <c:showPercent val="0"/>
          <c:showBubbleSize val="0"/>
        </c:dLbls>
        <c:gapWidth val="219"/>
        <c:overlap val="-27"/>
        <c:axId val="72253824"/>
        <c:axId val="72255360"/>
      </c:barChart>
      <c:catAx>
        <c:axId val="722538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1" i="0" u="none" strike="noStrike" kern="1200" baseline="0">
                <a:solidFill>
                  <a:sysClr val="windowText" lastClr="000000"/>
                </a:solidFill>
                <a:latin typeface="+mn-lt"/>
                <a:ea typeface="+mn-ea"/>
                <a:cs typeface="+mn-cs"/>
              </a:defRPr>
            </a:pPr>
            <a:endParaRPr lang="en-US"/>
          </a:p>
        </c:txPr>
        <c:crossAx val="72255360"/>
        <c:crosses val="autoZero"/>
        <c:auto val="1"/>
        <c:lblAlgn val="ctr"/>
        <c:lblOffset val="100"/>
        <c:noMultiLvlLbl val="0"/>
      </c:catAx>
      <c:valAx>
        <c:axId val="72255360"/>
        <c:scaling>
          <c:orientation val="minMax"/>
        </c:scaling>
        <c:delete val="1"/>
        <c:axPos val="l"/>
        <c:numFmt formatCode="#,##0" sourceLinked="1"/>
        <c:majorTickMark val="none"/>
        <c:minorTickMark val="none"/>
        <c:tickLblPos val="nextTo"/>
        <c:crossAx val="7225382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_rels/vmlDrawing1.vml.rels><?xml version="1.0" encoding="UTF-8"?>

<Relationships xmlns="http://schemas.openxmlformats.org/package/2006/relationships">
  <Relationship Id="rId1" Type="http://schemas.openxmlformats.org/officeDocument/2006/relationships/image" Target="../media/image1.png"/>
</Relationships>

</file>

<file path=ppt/notesMasters/_rels/notesMaster1.xml.rels><?xml version="1.0" encoding="UTF-8"?>

<Relationships xmlns="http://schemas.openxmlformats.org/package/2006/relationships">
  <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7A7B112A-AD5B-4CE3-A641-1ED9A1166766}" type="datetimeFigureOut">
              <a:rPr lang="en-US" smtClean="0"/>
              <a:t>4/11/2016</a:t>
            </a:fld>
            <a:endParaRPr lang="en-US" dirty="0"/>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DFEE566F-5993-422F-9BA7-4A4549014E41}" type="slidenum">
              <a:rPr lang="en-US" smtClean="0"/>
              <a:t>‹#›</a:t>
            </a:fld>
            <a:endParaRPr lang="en-US" dirty="0"/>
          </a:p>
        </p:txBody>
      </p:sp>
    </p:spTree>
    <p:extLst>
      <p:ext uri="{BB962C8B-B14F-4D97-AF65-F5344CB8AC3E}">
        <p14:creationId xmlns:p14="http://schemas.microsoft.com/office/powerpoint/2010/main" val="8428469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FEE566F-5993-422F-9BA7-4A4549014E41}" type="slidenum">
              <a:rPr lang="en-US" smtClean="0"/>
              <a:t>1</a:t>
            </a:fld>
            <a:endParaRPr lang="en-US" dirty="0"/>
          </a:p>
        </p:txBody>
      </p:sp>
    </p:spTree>
    <p:extLst>
      <p:ext uri="{BB962C8B-B14F-4D97-AF65-F5344CB8AC3E}">
        <p14:creationId xmlns:p14="http://schemas.microsoft.com/office/powerpoint/2010/main" val="34271141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FEE566F-5993-422F-9BA7-4A4549014E41}" type="slidenum">
              <a:rPr lang="en-US" smtClean="0"/>
              <a:t>2</a:t>
            </a:fld>
            <a:endParaRPr lang="en-US" dirty="0"/>
          </a:p>
        </p:txBody>
      </p:sp>
    </p:spTree>
    <p:extLst>
      <p:ext uri="{BB962C8B-B14F-4D97-AF65-F5344CB8AC3E}">
        <p14:creationId xmlns:p14="http://schemas.microsoft.com/office/powerpoint/2010/main" val="7364981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FEE566F-5993-422F-9BA7-4A4549014E41}" type="slidenum">
              <a:rPr lang="en-US" smtClean="0"/>
              <a:t>3</a:t>
            </a:fld>
            <a:endParaRPr lang="en-US" dirty="0"/>
          </a:p>
        </p:txBody>
      </p:sp>
    </p:spTree>
    <p:extLst>
      <p:ext uri="{BB962C8B-B14F-4D97-AF65-F5344CB8AC3E}">
        <p14:creationId xmlns:p14="http://schemas.microsoft.com/office/powerpoint/2010/main" val="7971909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FEE566F-5993-422F-9BA7-4A4549014E41}" type="slidenum">
              <a:rPr lang="en-US" smtClean="0"/>
              <a:t>4</a:t>
            </a:fld>
            <a:endParaRPr lang="en-US" dirty="0"/>
          </a:p>
        </p:txBody>
      </p:sp>
    </p:spTree>
    <p:extLst>
      <p:ext uri="{BB962C8B-B14F-4D97-AF65-F5344CB8AC3E}">
        <p14:creationId xmlns:p14="http://schemas.microsoft.com/office/powerpoint/2010/main" val="2329415910"/>
      </p:ext>
    </p:extLst>
  </p:cSld>
  <p:clrMapOvr>
    <a:masterClrMapping/>
  </p:clrMapOvr>
</p:notes>
</file>

<file path=ppt/slideLayouts/_rels/slideLayout1.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AA9127E-1B23-494F-8B9B-7B0D6670A0FC}" type="datetime1">
              <a:rPr lang="en-US" smtClean="0"/>
              <a:t>4/11/2016</a:t>
            </a:fld>
            <a:endParaRPr lang="en-US" dirty="0"/>
          </a:p>
        </p:txBody>
      </p:sp>
      <p:sp>
        <p:nvSpPr>
          <p:cNvPr id="5" name="Footer Placeholder 4"/>
          <p:cNvSpPr>
            <a:spLocks noGrp="1"/>
          </p:cNvSpPr>
          <p:nvPr>
            <p:ph type="ftr" sz="quarter" idx="11"/>
          </p:nvPr>
        </p:nvSpPr>
        <p:spPr/>
        <p:txBody>
          <a:bodyPr/>
          <a:lstStyle/>
          <a:p>
            <a:r>
              <a:rPr lang="en-US" dirty="0" smtClean="0"/>
              <a:t>Massachusetts Rehabilitation Commission </a:t>
            </a:r>
            <a:endParaRPr lang="en-US" dirty="0"/>
          </a:p>
        </p:txBody>
      </p:sp>
      <p:sp>
        <p:nvSpPr>
          <p:cNvPr id="6" name="Slide Number Placeholder 5"/>
          <p:cNvSpPr>
            <a:spLocks noGrp="1"/>
          </p:cNvSpPr>
          <p:nvPr>
            <p:ph type="sldNum" sz="quarter" idx="12"/>
          </p:nvPr>
        </p:nvSpPr>
        <p:spPr/>
        <p:txBody>
          <a:bodyPr/>
          <a:lstStyle/>
          <a:p>
            <a:fld id="{DD0D9133-910E-4F44-9AE3-6EB9389E72AE}" type="slidenum">
              <a:rPr lang="en-US" smtClean="0"/>
              <a:t>‹#›</a:t>
            </a:fld>
            <a:endParaRPr lang="en-US" dirty="0"/>
          </a:p>
        </p:txBody>
      </p:sp>
    </p:spTree>
    <p:extLst>
      <p:ext uri="{BB962C8B-B14F-4D97-AF65-F5344CB8AC3E}">
        <p14:creationId xmlns:p14="http://schemas.microsoft.com/office/powerpoint/2010/main" val="21891630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5291FE-B104-4EC4-B1F0-E86BAF4C671F}" type="datetime1">
              <a:rPr lang="en-US" smtClean="0"/>
              <a:t>4/11/2016</a:t>
            </a:fld>
            <a:endParaRPr lang="en-US" dirty="0"/>
          </a:p>
        </p:txBody>
      </p:sp>
      <p:sp>
        <p:nvSpPr>
          <p:cNvPr id="5" name="Footer Placeholder 4"/>
          <p:cNvSpPr>
            <a:spLocks noGrp="1"/>
          </p:cNvSpPr>
          <p:nvPr>
            <p:ph type="ftr" sz="quarter" idx="11"/>
          </p:nvPr>
        </p:nvSpPr>
        <p:spPr/>
        <p:txBody>
          <a:bodyPr/>
          <a:lstStyle/>
          <a:p>
            <a:r>
              <a:rPr lang="en-US" dirty="0" smtClean="0"/>
              <a:t>Massachusetts Rehabilitation Commission </a:t>
            </a:r>
            <a:endParaRPr lang="en-US" dirty="0"/>
          </a:p>
        </p:txBody>
      </p:sp>
      <p:sp>
        <p:nvSpPr>
          <p:cNvPr id="6" name="Slide Number Placeholder 5"/>
          <p:cNvSpPr>
            <a:spLocks noGrp="1"/>
          </p:cNvSpPr>
          <p:nvPr>
            <p:ph type="sldNum" sz="quarter" idx="12"/>
          </p:nvPr>
        </p:nvSpPr>
        <p:spPr/>
        <p:txBody>
          <a:bodyPr/>
          <a:lstStyle/>
          <a:p>
            <a:fld id="{DD0D9133-910E-4F44-9AE3-6EB9389E72AE}" type="slidenum">
              <a:rPr lang="en-US" smtClean="0"/>
              <a:t>‹#›</a:t>
            </a:fld>
            <a:endParaRPr lang="en-US" dirty="0"/>
          </a:p>
        </p:txBody>
      </p:sp>
    </p:spTree>
    <p:extLst>
      <p:ext uri="{BB962C8B-B14F-4D97-AF65-F5344CB8AC3E}">
        <p14:creationId xmlns:p14="http://schemas.microsoft.com/office/powerpoint/2010/main" val="10999112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683B6AF-F8CA-41DA-92FC-E5ADA6B29DF2}" type="datetime1">
              <a:rPr lang="en-US" smtClean="0"/>
              <a:t>4/11/2016</a:t>
            </a:fld>
            <a:endParaRPr lang="en-US" dirty="0"/>
          </a:p>
        </p:txBody>
      </p:sp>
      <p:sp>
        <p:nvSpPr>
          <p:cNvPr id="5" name="Footer Placeholder 4"/>
          <p:cNvSpPr>
            <a:spLocks noGrp="1"/>
          </p:cNvSpPr>
          <p:nvPr>
            <p:ph type="ftr" sz="quarter" idx="11"/>
          </p:nvPr>
        </p:nvSpPr>
        <p:spPr/>
        <p:txBody>
          <a:bodyPr/>
          <a:lstStyle/>
          <a:p>
            <a:r>
              <a:rPr lang="en-US" dirty="0" smtClean="0"/>
              <a:t>Massachusetts Rehabilitation Commission </a:t>
            </a:r>
            <a:endParaRPr lang="en-US" dirty="0"/>
          </a:p>
        </p:txBody>
      </p:sp>
      <p:sp>
        <p:nvSpPr>
          <p:cNvPr id="6" name="Slide Number Placeholder 5"/>
          <p:cNvSpPr>
            <a:spLocks noGrp="1"/>
          </p:cNvSpPr>
          <p:nvPr>
            <p:ph type="sldNum" sz="quarter" idx="12"/>
          </p:nvPr>
        </p:nvSpPr>
        <p:spPr/>
        <p:txBody>
          <a:bodyPr/>
          <a:lstStyle/>
          <a:p>
            <a:fld id="{DD0D9133-910E-4F44-9AE3-6EB9389E72AE}" type="slidenum">
              <a:rPr lang="en-US" smtClean="0"/>
              <a:t>‹#›</a:t>
            </a:fld>
            <a:endParaRPr lang="en-US" dirty="0"/>
          </a:p>
        </p:txBody>
      </p:sp>
    </p:spTree>
    <p:extLst>
      <p:ext uri="{BB962C8B-B14F-4D97-AF65-F5344CB8AC3E}">
        <p14:creationId xmlns:p14="http://schemas.microsoft.com/office/powerpoint/2010/main" val="17364730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7ADB15E-AD0F-4C7A-93BA-1EC7A1535CBE}" type="datetime1">
              <a:rPr lang="en-US" smtClean="0"/>
              <a:t>4/11/2016</a:t>
            </a:fld>
            <a:endParaRPr lang="en-US" dirty="0"/>
          </a:p>
        </p:txBody>
      </p:sp>
      <p:sp>
        <p:nvSpPr>
          <p:cNvPr id="5" name="Footer Placeholder 4"/>
          <p:cNvSpPr>
            <a:spLocks noGrp="1"/>
          </p:cNvSpPr>
          <p:nvPr>
            <p:ph type="ftr" sz="quarter" idx="11"/>
          </p:nvPr>
        </p:nvSpPr>
        <p:spPr/>
        <p:txBody>
          <a:bodyPr/>
          <a:lstStyle/>
          <a:p>
            <a:r>
              <a:rPr lang="en-US" dirty="0" smtClean="0"/>
              <a:t>Massachusetts Rehabilitation Commission </a:t>
            </a:r>
            <a:endParaRPr lang="en-US" dirty="0"/>
          </a:p>
        </p:txBody>
      </p:sp>
      <p:sp>
        <p:nvSpPr>
          <p:cNvPr id="6" name="Slide Number Placeholder 5"/>
          <p:cNvSpPr>
            <a:spLocks noGrp="1"/>
          </p:cNvSpPr>
          <p:nvPr>
            <p:ph type="sldNum" sz="quarter" idx="12"/>
          </p:nvPr>
        </p:nvSpPr>
        <p:spPr/>
        <p:txBody>
          <a:bodyPr/>
          <a:lstStyle/>
          <a:p>
            <a:fld id="{DD0D9133-910E-4F44-9AE3-6EB9389E72AE}" type="slidenum">
              <a:rPr lang="en-US" smtClean="0"/>
              <a:t>‹#›</a:t>
            </a:fld>
            <a:endParaRPr lang="en-US" dirty="0"/>
          </a:p>
        </p:txBody>
      </p:sp>
    </p:spTree>
    <p:extLst>
      <p:ext uri="{BB962C8B-B14F-4D97-AF65-F5344CB8AC3E}">
        <p14:creationId xmlns:p14="http://schemas.microsoft.com/office/powerpoint/2010/main" val="5117650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36D2457-0331-4CBE-9E03-BC60A5F17602}" type="datetime1">
              <a:rPr lang="en-US" smtClean="0"/>
              <a:t>4/11/2016</a:t>
            </a:fld>
            <a:endParaRPr lang="en-US" dirty="0"/>
          </a:p>
        </p:txBody>
      </p:sp>
      <p:sp>
        <p:nvSpPr>
          <p:cNvPr id="5" name="Footer Placeholder 4"/>
          <p:cNvSpPr>
            <a:spLocks noGrp="1"/>
          </p:cNvSpPr>
          <p:nvPr>
            <p:ph type="ftr" sz="quarter" idx="11"/>
          </p:nvPr>
        </p:nvSpPr>
        <p:spPr/>
        <p:txBody>
          <a:bodyPr/>
          <a:lstStyle/>
          <a:p>
            <a:r>
              <a:rPr lang="en-US" dirty="0" smtClean="0"/>
              <a:t>Massachusetts Rehabilitation Commission </a:t>
            </a:r>
            <a:endParaRPr lang="en-US" dirty="0"/>
          </a:p>
        </p:txBody>
      </p:sp>
      <p:sp>
        <p:nvSpPr>
          <p:cNvPr id="6" name="Slide Number Placeholder 5"/>
          <p:cNvSpPr>
            <a:spLocks noGrp="1"/>
          </p:cNvSpPr>
          <p:nvPr>
            <p:ph type="sldNum" sz="quarter" idx="12"/>
          </p:nvPr>
        </p:nvSpPr>
        <p:spPr/>
        <p:txBody>
          <a:bodyPr/>
          <a:lstStyle/>
          <a:p>
            <a:fld id="{DD0D9133-910E-4F44-9AE3-6EB9389E72AE}" type="slidenum">
              <a:rPr lang="en-US" smtClean="0"/>
              <a:t>‹#›</a:t>
            </a:fld>
            <a:endParaRPr lang="en-US" dirty="0"/>
          </a:p>
        </p:txBody>
      </p:sp>
    </p:spTree>
    <p:extLst>
      <p:ext uri="{BB962C8B-B14F-4D97-AF65-F5344CB8AC3E}">
        <p14:creationId xmlns:p14="http://schemas.microsoft.com/office/powerpoint/2010/main" val="27923910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6A26B99-D57E-4B07-BFA9-A1B7FACB6A2E}" type="datetime1">
              <a:rPr lang="en-US" smtClean="0"/>
              <a:t>4/11/2016</a:t>
            </a:fld>
            <a:endParaRPr lang="en-US" dirty="0"/>
          </a:p>
        </p:txBody>
      </p:sp>
      <p:sp>
        <p:nvSpPr>
          <p:cNvPr id="6" name="Footer Placeholder 5"/>
          <p:cNvSpPr>
            <a:spLocks noGrp="1"/>
          </p:cNvSpPr>
          <p:nvPr>
            <p:ph type="ftr" sz="quarter" idx="11"/>
          </p:nvPr>
        </p:nvSpPr>
        <p:spPr/>
        <p:txBody>
          <a:bodyPr/>
          <a:lstStyle/>
          <a:p>
            <a:r>
              <a:rPr lang="en-US" dirty="0" smtClean="0"/>
              <a:t>Massachusetts Rehabilitation Commission </a:t>
            </a:r>
            <a:endParaRPr lang="en-US" dirty="0"/>
          </a:p>
        </p:txBody>
      </p:sp>
      <p:sp>
        <p:nvSpPr>
          <p:cNvPr id="7" name="Slide Number Placeholder 6"/>
          <p:cNvSpPr>
            <a:spLocks noGrp="1"/>
          </p:cNvSpPr>
          <p:nvPr>
            <p:ph type="sldNum" sz="quarter" idx="12"/>
          </p:nvPr>
        </p:nvSpPr>
        <p:spPr/>
        <p:txBody>
          <a:bodyPr/>
          <a:lstStyle/>
          <a:p>
            <a:fld id="{DD0D9133-910E-4F44-9AE3-6EB9389E72AE}" type="slidenum">
              <a:rPr lang="en-US" smtClean="0"/>
              <a:t>‹#›</a:t>
            </a:fld>
            <a:endParaRPr lang="en-US" dirty="0"/>
          </a:p>
        </p:txBody>
      </p:sp>
    </p:spTree>
    <p:extLst>
      <p:ext uri="{BB962C8B-B14F-4D97-AF65-F5344CB8AC3E}">
        <p14:creationId xmlns:p14="http://schemas.microsoft.com/office/powerpoint/2010/main" val="31077001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A9A5484-D9F4-4994-BC62-7CAB23BB2E1D}" type="datetime1">
              <a:rPr lang="en-US" smtClean="0"/>
              <a:t>4/11/2016</a:t>
            </a:fld>
            <a:endParaRPr lang="en-US" dirty="0"/>
          </a:p>
        </p:txBody>
      </p:sp>
      <p:sp>
        <p:nvSpPr>
          <p:cNvPr id="8" name="Footer Placeholder 7"/>
          <p:cNvSpPr>
            <a:spLocks noGrp="1"/>
          </p:cNvSpPr>
          <p:nvPr>
            <p:ph type="ftr" sz="quarter" idx="11"/>
          </p:nvPr>
        </p:nvSpPr>
        <p:spPr/>
        <p:txBody>
          <a:bodyPr/>
          <a:lstStyle/>
          <a:p>
            <a:r>
              <a:rPr lang="en-US" dirty="0" smtClean="0"/>
              <a:t>Massachusetts Rehabilitation Commission </a:t>
            </a:r>
            <a:endParaRPr lang="en-US" dirty="0"/>
          </a:p>
        </p:txBody>
      </p:sp>
      <p:sp>
        <p:nvSpPr>
          <p:cNvPr id="9" name="Slide Number Placeholder 8"/>
          <p:cNvSpPr>
            <a:spLocks noGrp="1"/>
          </p:cNvSpPr>
          <p:nvPr>
            <p:ph type="sldNum" sz="quarter" idx="12"/>
          </p:nvPr>
        </p:nvSpPr>
        <p:spPr/>
        <p:txBody>
          <a:bodyPr/>
          <a:lstStyle/>
          <a:p>
            <a:fld id="{DD0D9133-910E-4F44-9AE3-6EB9389E72AE}" type="slidenum">
              <a:rPr lang="en-US" smtClean="0"/>
              <a:t>‹#›</a:t>
            </a:fld>
            <a:endParaRPr lang="en-US" dirty="0"/>
          </a:p>
        </p:txBody>
      </p:sp>
    </p:spTree>
    <p:extLst>
      <p:ext uri="{BB962C8B-B14F-4D97-AF65-F5344CB8AC3E}">
        <p14:creationId xmlns:p14="http://schemas.microsoft.com/office/powerpoint/2010/main" val="29857109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0995718D-EBCB-4605-BDDB-B32D6EE54970}" type="datetime1">
              <a:rPr lang="en-US" smtClean="0"/>
              <a:t>4/11/2016</a:t>
            </a:fld>
            <a:endParaRPr lang="en-US" dirty="0"/>
          </a:p>
        </p:txBody>
      </p:sp>
      <p:sp>
        <p:nvSpPr>
          <p:cNvPr id="4" name="Footer Placeholder 3"/>
          <p:cNvSpPr>
            <a:spLocks noGrp="1"/>
          </p:cNvSpPr>
          <p:nvPr>
            <p:ph type="ftr" sz="quarter" idx="11"/>
          </p:nvPr>
        </p:nvSpPr>
        <p:spPr/>
        <p:txBody>
          <a:bodyPr/>
          <a:lstStyle/>
          <a:p>
            <a:r>
              <a:rPr lang="en-US" dirty="0" smtClean="0"/>
              <a:t>Massachusetts Rehabilitation Commission </a:t>
            </a:r>
            <a:endParaRPr lang="en-US" dirty="0"/>
          </a:p>
        </p:txBody>
      </p:sp>
      <p:sp>
        <p:nvSpPr>
          <p:cNvPr id="5" name="Slide Number Placeholder 4"/>
          <p:cNvSpPr>
            <a:spLocks noGrp="1"/>
          </p:cNvSpPr>
          <p:nvPr>
            <p:ph type="sldNum" sz="quarter" idx="12"/>
          </p:nvPr>
        </p:nvSpPr>
        <p:spPr/>
        <p:txBody>
          <a:bodyPr/>
          <a:lstStyle/>
          <a:p>
            <a:fld id="{DD0D9133-910E-4F44-9AE3-6EB9389E72AE}" type="slidenum">
              <a:rPr lang="en-US" smtClean="0"/>
              <a:t>‹#›</a:t>
            </a:fld>
            <a:endParaRPr lang="en-US" dirty="0"/>
          </a:p>
        </p:txBody>
      </p:sp>
    </p:spTree>
    <p:extLst>
      <p:ext uri="{BB962C8B-B14F-4D97-AF65-F5344CB8AC3E}">
        <p14:creationId xmlns:p14="http://schemas.microsoft.com/office/powerpoint/2010/main" val="12313187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2E0C36-4D0B-4540-8C3C-3AD398D6C6A3}" type="datetime1">
              <a:rPr lang="en-US" smtClean="0"/>
              <a:t>4/11/2016</a:t>
            </a:fld>
            <a:endParaRPr lang="en-US" dirty="0"/>
          </a:p>
        </p:txBody>
      </p:sp>
      <p:sp>
        <p:nvSpPr>
          <p:cNvPr id="3" name="Footer Placeholder 2"/>
          <p:cNvSpPr>
            <a:spLocks noGrp="1"/>
          </p:cNvSpPr>
          <p:nvPr>
            <p:ph type="ftr" sz="quarter" idx="11"/>
          </p:nvPr>
        </p:nvSpPr>
        <p:spPr/>
        <p:txBody>
          <a:bodyPr/>
          <a:lstStyle/>
          <a:p>
            <a:r>
              <a:rPr lang="en-US" dirty="0" smtClean="0"/>
              <a:t>Massachusetts Rehabilitation Commission </a:t>
            </a:r>
            <a:endParaRPr lang="en-US" dirty="0"/>
          </a:p>
        </p:txBody>
      </p:sp>
      <p:sp>
        <p:nvSpPr>
          <p:cNvPr id="4" name="Slide Number Placeholder 3"/>
          <p:cNvSpPr>
            <a:spLocks noGrp="1"/>
          </p:cNvSpPr>
          <p:nvPr>
            <p:ph type="sldNum" sz="quarter" idx="12"/>
          </p:nvPr>
        </p:nvSpPr>
        <p:spPr/>
        <p:txBody>
          <a:bodyPr/>
          <a:lstStyle/>
          <a:p>
            <a:fld id="{DD0D9133-910E-4F44-9AE3-6EB9389E72AE}" type="slidenum">
              <a:rPr lang="en-US" smtClean="0"/>
              <a:t>‹#›</a:t>
            </a:fld>
            <a:endParaRPr lang="en-US" dirty="0"/>
          </a:p>
        </p:txBody>
      </p:sp>
    </p:spTree>
    <p:extLst>
      <p:ext uri="{BB962C8B-B14F-4D97-AF65-F5344CB8AC3E}">
        <p14:creationId xmlns:p14="http://schemas.microsoft.com/office/powerpoint/2010/main" val="26657408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FD6EBBB-74C2-4446-B32C-A246B6030D43}" type="datetime1">
              <a:rPr lang="en-US" smtClean="0"/>
              <a:t>4/11/2016</a:t>
            </a:fld>
            <a:endParaRPr lang="en-US" dirty="0"/>
          </a:p>
        </p:txBody>
      </p:sp>
      <p:sp>
        <p:nvSpPr>
          <p:cNvPr id="6" name="Footer Placeholder 5"/>
          <p:cNvSpPr>
            <a:spLocks noGrp="1"/>
          </p:cNvSpPr>
          <p:nvPr>
            <p:ph type="ftr" sz="quarter" idx="11"/>
          </p:nvPr>
        </p:nvSpPr>
        <p:spPr/>
        <p:txBody>
          <a:bodyPr/>
          <a:lstStyle/>
          <a:p>
            <a:r>
              <a:rPr lang="en-US" dirty="0" smtClean="0"/>
              <a:t>Massachusetts Rehabilitation Commission </a:t>
            </a:r>
            <a:endParaRPr lang="en-US" dirty="0"/>
          </a:p>
        </p:txBody>
      </p:sp>
      <p:sp>
        <p:nvSpPr>
          <p:cNvPr id="7" name="Slide Number Placeholder 6"/>
          <p:cNvSpPr>
            <a:spLocks noGrp="1"/>
          </p:cNvSpPr>
          <p:nvPr>
            <p:ph type="sldNum" sz="quarter" idx="12"/>
          </p:nvPr>
        </p:nvSpPr>
        <p:spPr/>
        <p:txBody>
          <a:bodyPr/>
          <a:lstStyle/>
          <a:p>
            <a:fld id="{DD0D9133-910E-4F44-9AE3-6EB9389E72AE}" type="slidenum">
              <a:rPr lang="en-US" smtClean="0"/>
              <a:t>‹#›</a:t>
            </a:fld>
            <a:endParaRPr lang="en-US" dirty="0"/>
          </a:p>
        </p:txBody>
      </p:sp>
    </p:spTree>
    <p:extLst>
      <p:ext uri="{BB962C8B-B14F-4D97-AF65-F5344CB8AC3E}">
        <p14:creationId xmlns:p14="http://schemas.microsoft.com/office/powerpoint/2010/main" val="22924698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E7B93C2-BF4A-45BA-A6E9-38F5AB889DCB}" type="datetime1">
              <a:rPr lang="en-US" smtClean="0"/>
              <a:t>4/11/2016</a:t>
            </a:fld>
            <a:endParaRPr lang="en-US" dirty="0"/>
          </a:p>
        </p:txBody>
      </p:sp>
      <p:sp>
        <p:nvSpPr>
          <p:cNvPr id="6" name="Footer Placeholder 5"/>
          <p:cNvSpPr>
            <a:spLocks noGrp="1"/>
          </p:cNvSpPr>
          <p:nvPr>
            <p:ph type="ftr" sz="quarter" idx="11"/>
          </p:nvPr>
        </p:nvSpPr>
        <p:spPr/>
        <p:txBody>
          <a:bodyPr/>
          <a:lstStyle/>
          <a:p>
            <a:r>
              <a:rPr lang="en-US" dirty="0" smtClean="0"/>
              <a:t>Massachusetts Rehabilitation Commission </a:t>
            </a:r>
            <a:endParaRPr lang="en-US" dirty="0"/>
          </a:p>
        </p:txBody>
      </p:sp>
      <p:sp>
        <p:nvSpPr>
          <p:cNvPr id="7" name="Slide Number Placeholder 6"/>
          <p:cNvSpPr>
            <a:spLocks noGrp="1"/>
          </p:cNvSpPr>
          <p:nvPr>
            <p:ph type="sldNum" sz="quarter" idx="12"/>
          </p:nvPr>
        </p:nvSpPr>
        <p:spPr/>
        <p:txBody>
          <a:bodyPr/>
          <a:lstStyle/>
          <a:p>
            <a:fld id="{DD0D9133-910E-4F44-9AE3-6EB9389E72AE}" type="slidenum">
              <a:rPr lang="en-US" smtClean="0"/>
              <a:t>‹#›</a:t>
            </a:fld>
            <a:endParaRPr lang="en-US" dirty="0"/>
          </a:p>
        </p:txBody>
      </p:sp>
    </p:spTree>
    <p:extLst>
      <p:ext uri="{BB962C8B-B14F-4D97-AF65-F5344CB8AC3E}">
        <p14:creationId xmlns:p14="http://schemas.microsoft.com/office/powerpoint/2010/main" val="3863725900"/>
      </p:ext>
    </p:extLst>
  </p:cSld>
  <p:clrMapOvr>
    <a:masterClrMapping/>
  </p:clrMapOvr>
</p:sldLayout>
</file>

<file path=ppt/slideMasters/_rels/slideMaster1.xml.rels><?xml version="1.0" encoding="UTF-8"?>

<Relationships xmlns="http://schemas.openxmlformats.org/package/2006/relationships">
  <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theme" Target="../theme/theme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7D7EB8-3F9E-47B7-9EB0-F708D9736CA5}" type="datetime1">
              <a:rPr lang="en-US" smtClean="0"/>
              <a:t>4/11/2016</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Massachusetts Rehabilitation Commission </a:t>
            </a:r>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0D9133-910E-4F44-9AE3-6EB9389E72AE}" type="slidenum">
              <a:rPr lang="en-US" smtClean="0"/>
              <a:t>‹#›</a:t>
            </a:fld>
            <a:endParaRPr lang="en-US" dirty="0"/>
          </a:p>
        </p:txBody>
      </p:sp>
    </p:spTree>
    <p:extLst>
      <p:ext uri="{BB962C8B-B14F-4D97-AF65-F5344CB8AC3E}">
        <p14:creationId xmlns:p14="http://schemas.microsoft.com/office/powerpoint/2010/main" val="347108271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Relationships xmlns="http://schemas.openxmlformats.org/package/2006/relationships">
  <Relationship Id="rId1" Type="http://schemas.openxmlformats.org/officeDocument/2006/relationships/themeOverride" Target="../theme/themeOverride1.xml"/>
  <Relationship Id="rId2" Type="http://schemas.openxmlformats.org/officeDocument/2006/relationships/vmlDrawing" Target="../drawings/vmlDrawing1.vml"/>
  <Relationship Id="rId3" Type="http://schemas.openxmlformats.org/officeDocument/2006/relationships/slideLayout" Target="../slideLayouts/slideLayout1.xml"/>
  <Relationship Id="rId4" Type="http://schemas.openxmlformats.org/officeDocument/2006/relationships/notesSlide" Target="../notesSlides/notesSlide1.xml"/>
  <Relationship Id="rId5" Type="http://schemas.openxmlformats.org/officeDocument/2006/relationships/oleObject" Target="../embeddings/oleObject1.bin"/>
  <Relationship Id="rId6" Type="http://schemas.openxmlformats.org/officeDocument/2006/relationships/image" Target="../media/image1.png"/>
  <Relationship Id="rId7" Type="http://schemas.openxmlformats.org/officeDocument/2006/relationships/image" Target="../media/image2.jpg"/>
</Relationships>

</file>

<file path=ppt/slides/_rels/slide10.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chart" Target="../charts/chart5.xml"/>
</Relationships>

</file>

<file path=ppt/slides/_rels/slide11.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12.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13.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14.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15.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16.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17.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2.xml"/>
</Relationships>

</file>

<file path=ppt/slides/_rels/slide3.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3.xml"/>
</Relationships>

</file>

<file path=ppt/slides/_rels/slide4.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4.xml"/>
</Relationships>

</file>

<file path=ppt/slides/_rels/slide5.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6.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chart" Target="../charts/chart1.xml"/>
</Relationships>

</file>

<file path=ppt/slides/_rels/slide7.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chart" Target="../charts/chart2.xml"/>
</Relationships>

</file>

<file path=ppt/slides/_rels/slide8.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chart" Target="../charts/chart3.xml"/>
</Relationships>

</file>

<file path=ppt/slides/_rels/slide9.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chart" Target="../charts/chart4.xml"/>
</Relationships>

</file>

<file path=ppt/slides/slide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132820" y="4700589"/>
            <a:ext cx="6858000" cy="1655762"/>
          </a:xfrm>
        </p:spPr>
        <p:txBody>
          <a:bodyPr>
            <a:normAutofit lnSpcReduction="10000"/>
          </a:bodyPr>
          <a:lstStyle/>
          <a:p>
            <a:pPr lvl="0" fontAlgn="base">
              <a:lnSpc>
                <a:spcPct val="100000"/>
              </a:lnSpc>
              <a:spcBef>
                <a:spcPts val="600"/>
              </a:spcBef>
              <a:spcAft>
                <a:spcPct val="0"/>
              </a:spcAft>
              <a:buClr>
                <a:srgbClr val="FE8637"/>
              </a:buClr>
              <a:buSzPct val="70000"/>
            </a:pPr>
            <a:r>
              <a:rPr lang="en-US" altLang="en-US" sz="1800" b="1" dirty="0">
                <a:latin typeface="Times New Roman" panose="02020603050405020304" pitchFamily="18" charset="0"/>
                <a:cs typeface="Times New Roman" panose="02020603050405020304" pitchFamily="18" charset="0"/>
              </a:rPr>
              <a:t>Adelaide ‘Nicky’ Osborne, Commissioner</a:t>
            </a:r>
          </a:p>
          <a:p>
            <a:pPr lvl="0" fontAlgn="base">
              <a:lnSpc>
                <a:spcPct val="100000"/>
              </a:lnSpc>
              <a:spcBef>
                <a:spcPts val="600"/>
              </a:spcBef>
              <a:spcAft>
                <a:spcPct val="0"/>
              </a:spcAft>
              <a:buClr>
                <a:srgbClr val="FE8637"/>
              </a:buClr>
              <a:buSzPct val="70000"/>
            </a:pPr>
            <a:r>
              <a:rPr lang="en-US" altLang="en-US" sz="1800" b="1" dirty="0">
                <a:latin typeface="Times New Roman" panose="02020603050405020304" pitchFamily="18" charset="0"/>
                <a:cs typeface="Times New Roman" panose="02020603050405020304" pitchFamily="18" charset="0"/>
              </a:rPr>
              <a:t>Kasper Goshgarian, Deputy Commissioner</a:t>
            </a:r>
          </a:p>
          <a:p>
            <a:pPr lvl="0" fontAlgn="base">
              <a:lnSpc>
                <a:spcPct val="100000"/>
              </a:lnSpc>
              <a:spcBef>
                <a:spcPts val="600"/>
              </a:spcBef>
              <a:spcAft>
                <a:spcPct val="0"/>
              </a:spcAft>
              <a:buClr>
                <a:srgbClr val="FE8637"/>
              </a:buClr>
              <a:buSzPct val="70000"/>
            </a:pPr>
            <a:r>
              <a:rPr lang="en-US" altLang="en-US" sz="1800" b="1" dirty="0">
                <a:latin typeface="Times New Roman" panose="02020603050405020304" pitchFamily="18" charset="0"/>
                <a:cs typeface="Times New Roman" panose="02020603050405020304" pitchFamily="18" charset="0"/>
              </a:rPr>
              <a:t>Joan Phillips, VR Assistant Commissioner</a:t>
            </a:r>
          </a:p>
          <a:p>
            <a:pPr lvl="0" fontAlgn="base">
              <a:lnSpc>
                <a:spcPct val="100000"/>
              </a:lnSpc>
              <a:spcBef>
                <a:spcPts val="600"/>
              </a:spcBef>
              <a:spcAft>
                <a:spcPct val="0"/>
              </a:spcAft>
              <a:buClr>
                <a:srgbClr val="FE8637"/>
              </a:buClr>
              <a:buSzPct val="70000"/>
            </a:pPr>
            <a:r>
              <a:rPr lang="en-US" altLang="en-US" sz="1800" b="1" dirty="0">
                <a:latin typeface="Times New Roman" panose="02020603050405020304" pitchFamily="18" charset="0"/>
                <a:cs typeface="Times New Roman" panose="02020603050405020304" pitchFamily="18" charset="0"/>
              </a:rPr>
              <a:t>Joshua </a:t>
            </a:r>
            <a:r>
              <a:rPr lang="en-US" altLang="en-US" sz="1800" b="1" dirty="0" smtClean="0">
                <a:latin typeface="Times New Roman" panose="02020603050405020304" pitchFamily="18" charset="0"/>
                <a:cs typeface="Times New Roman" panose="02020603050405020304" pitchFamily="18" charset="0"/>
              </a:rPr>
              <a:t>Mendelsohn</a:t>
            </a:r>
            <a:r>
              <a:rPr lang="en-US" altLang="en-US" sz="1800" b="1" dirty="0">
                <a:latin typeface="Times New Roman" panose="02020603050405020304" pitchFamily="18" charset="0"/>
                <a:cs typeface="Times New Roman" panose="02020603050405020304" pitchFamily="18" charset="0"/>
              </a:rPr>
              <a:t>, CL Assistant </a:t>
            </a:r>
            <a:r>
              <a:rPr lang="en-US" altLang="en-US" sz="1800" b="1" dirty="0" smtClean="0">
                <a:latin typeface="Times New Roman" panose="02020603050405020304" pitchFamily="18" charset="0"/>
                <a:cs typeface="Times New Roman" panose="02020603050405020304" pitchFamily="18" charset="0"/>
              </a:rPr>
              <a:t>Commissioner</a:t>
            </a:r>
          </a:p>
          <a:p>
            <a:pPr lvl="0" fontAlgn="base">
              <a:lnSpc>
                <a:spcPct val="100000"/>
              </a:lnSpc>
              <a:spcBef>
                <a:spcPts val="600"/>
              </a:spcBef>
              <a:spcAft>
                <a:spcPct val="0"/>
              </a:spcAft>
              <a:buClr>
                <a:srgbClr val="FE8637"/>
              </a:buClr>
              <a:buSzPct val="70000"/>
            </a:pPr>
            <a:r>
              <a:rPr lang="en-US" altLang="en-US" sz="1800" b="1" dirty="0" smtClean="0">
                <a:latin typeface="Times New Roman" panose="02020603050405020304" pitchFamily="18" charset="0"/>
                <a:cs typeface="Times New Roman" panose="02020603050405020304" pitchFamily="18" charset="0"/>
              </a:rPr>
              <a:t>Patricia Roda, DDS Assistant Commissioner</a:t>
            </a:r>
            <a:endParaRPr lang="en-US" altLang="en-US" sz="1800" b="1" dirty="0">
              <a:latin typeface="Times New Roman" panose="02020603050405020304" pitchFamily="18" charset="0"/>
              <a:cs typeface="Times New Roman" panose="02020603050405020304" pitchFamily="18" charset="0"/>
            </a:endParaRPr>
          </a:p>
          <a:p>
            <a:endParaRPr lang="en-US" dirty="0"/>
          </a:p>
        </p:txBody>
      </p:sp>
      <p:sp>
        <p:nvSpPr>
          <p:cNvPr id="7" name="Footer Placeholder 6"/>
          <p:cNvSpPr>
            <a:spLocks noGrp="1"/>
          </p:cNvSpPr>
          <p:nvPr>
            <p:ph type="ftr" sz="quarter" idx="11"/>
          </p:nvPr>
        </p:nvSpPr>
        <p:spPr>
          <a:xfrm>
            <a:off x="3020858" y="6389406"/>
            <a:ext cx="3086100" cy="365125"/>
          </a:xfrm>
        </p:spPr>
        <p:txBody>
          <a:bodyPr/>
          <a:lstStyle/>
          <a:p>
            <a:endParaRPr lang="en-US" dirty="0"/>
          </a:p>
        </p:txBody>
      </p:sp>
      <p:sp>
        <p:nvSpPr>
          <p:cNvPr id="2" name="Slide Number Placeholder 1"/>
          <p:cNvSpPr>
            <a:spLocks noGrp="1"/>
          </p:cNvSpPr>
          <p:nvPr>
            <p:ph type="sldNum" sz="quarter" idx="12"/>
          </p:nvPr>
        </p:nvSpPr>
        <p:spPr/>
        <p:txBody>
          <a:bodyPr/>
          <a:lstStyle/>
          <a:p>
            <a:r>
              <a:rPr lang="en-US" dirty="0" smtClean="0"/>
              <a:t>  </a:t>
            </a:r>
            <a:endParaRPr lang="en-US" dirty="0"/>
          </a:p>
        </p:txBody>
      </p:sp>
      <p:sp>
        <p:nvSpPr>
          <p:cNvPr id="5" name="Rectangle 4"/>
          <p:cNvSpPr/>
          <p:nvPr/>
        </p:nvSpPr>
        <p:spPr>
          <a:xfrm>
            <a:off x="1911381" y="2511888"/>
            <a:ext cx="6221600" cy="1823576"/>
          </a:xfrm>
          <a:prstGeom prst="rect">
            <a:avLst/>
          </a:prstGeom>
        </p:spPr>
        <p:txBody>
          <a:bodyPr wrap="square">
            <a:spAutoFit/>
          </a:bodyPr>
          <a:lstStyle/>
          <a:p>
            <a:pPr algn="ctr" defTabSz="685800"/>
            <a:r>
              <a:rPr lang="en-US" sz="2250" b="1" kern="0" cap="small" dirty="0" smtClean="0">
                <a:latin typeface="Times New Roman" panose="02020603050405020304" pitchFamily="18" charset="0"/>
                <a:ea typeface="+mj-ea"/>
                <a:cs typeface="Times New Roman" panose="02020603050405020304" pitchFamily="18" charset="0"/>
              </a:rPr>
              <a:t>  Massachusetts Rehabilitation Commission </a:t>
            </a:r>
          </a:p>
          <a:p>
            <a:pPr algn="ctr" defTabSz="685800"/>
            <a:endParaRPr lang="en-US" sz="2250" b="1" kern="0" cap="small" dirty="0">
              <a:latin typeface="Times New Roman" panose="02020603050405020304" pitchFamily="18" charset="0"/>
              <a:ea typeface="+mj-ea"/>
              <a:cs typeface="Times New Roman" panose="02020603050405020304" pitchFamily="18" charset="0"/>
            </a:endParaRPr>
          </a:p>
          <a:p>
            <a:pPr algn="ctr" defTabSz="685800"/>
            <a:r>
              <a:rPr lang="en-US" sz="2250" b="1" kern="0" cap="small" dirty="0" smtClean="0">
                <a:latin typeface="Times New Roman" panose="02020603050405020304" pitchFamily="18" charset="0"/>
                <a:ea typeface="+mj-ea"/>
                <a:cs typeface="Times New Roman" panose="02020603050405020304" pitchFamily="18" charset="0"/>
              </a:rPr>
              <a:t>Autism Spectrum Presentation</a:t>
            </a:r>
          </a:p>
          <a:p>
            <a:pPr defTabSz="685800"/>
            <a:endParaRPr lang="en-US" sz="2250" b="1" kern="0" cap="small" dirty="0">
              <a:latin typeface="Times New Roman" panose="02020603050405020304" pitchFamily="18" charset="0"/>
              <a:ea typeface="+mj-ea"/>
              <a:cs typeface="Times New Roman" panose="02020603050405020304" pitchFamily="18" charset="0"/>
            </a:endParaRPr>
          </a:p>
          <a:p>
            <a:pPr defTabSz="685800"/>
            <a:r>
              <a:rPr lang="en-US" sz="2250" b="1" kern="0" cap="small" dirty="0" smtClean="0">
                <a:latin typeface="Times New Roman" panose="02020603050405020304" pitchFamily="18" charset="0"/>
                <a:ea typeface="+mj-ea"/>
                <a:cs typeface="Times New Roman" panose="02020603050405020304" pitchFamily="18" charset="0"/>
              </a:rPr>
              <a:t>                           April 12, 2016 </a:t>
            </a:r>
            <a:endParaRPr lang="en-US" sz="1350" kern="0" dirty="0">
              <a:latin typeface="Times New Roman" panose="02020603050405020304" pitchFamily="18" charset="0"/>
              <a:cs typeface="Times New Roman" panose="02020603050405020304" pitchFamily="18" charset="0"/>
            </a:endParaRPr>
          </a:p>
        </p:txBody>
      </p:sp>
      <p:graphicFrame>
        <p:nvGraphicFramePr>
          <p:cNvPr id="8" name="Object 2"/>
          <p:cNvGraphicFramePr>
            <a:graphicFrameLocks noChangeAspect="1"/>
          </p:cNvGraphicFramePr>
          <p:nvPr>
            <p:extLst>
              <p:ext uri="{D42A27DB-BD31-4B8C-83A1-F6EECF244321}">
                <p14:modId xmlns:p14="http://schemas.microsoft.com/office/powerpoint/2010/main" val="2745531981"/>
              </p:ext>
            </p:extLst>
          </p:nvPr>
        </p:nvGraphicFramePr>
        <p:xfrm>
          <a:off x="4159424" y="577458"/>
          <a:ext cx="862757" cy="826809"/>
        </p:xfrm>
        <a:graphic>
          <a:graphicData uri="http://schemas.openxmlformats.org/presentationml/2006/ole">
            <mc:AlternateContent xmlns:mc="http://schemas.openxmlformats.org/markup-compatibility/2006">
              <mc:Choice xmlns:v="urn:schemas-microsoft-com:vml" Requires="v">
                <p:oleObj spid="_x0000_s1090" name="Picture" r:id="rId5" imgW="1905266" imgH="1829055" progId="StaticMetafile">
                  <p:embed/>
                </p:oleObj>
              </mc:Choice>
              <mc:Fallback>
                <p:oleObj name="Picture" r:id="rId5" imgW="1905266" imgH="1829055" progId="StaticMetafile">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159424" y="577458"/>
                        <a:ext cx="862757" cy="826809"/>
                      </a:xfrm>
                      <a:prstGeom prst="rect">
                        <a:avLst/>
                      </a:prstGeom>
                      <a:noFill/>
                      <a:ln>
                        <a:noFill/>
                      </a:ln>
                      <a:effectLst/>
                      <a:extLst/>
                    </p:spPr>
                  </p:pic>
                </p:oleObj>
              </mc:Fallback>
            </mc:AlternateContent>
          </a:graphicData>
        </a:graphic>
      </p:graphicFrame>
      <p:pic>
        <p:nvPicPr>
          <p:cNvPr id="6" name="Picture 5"/>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002928" y="1619885"/>
            <a:ext cx="3081924" cy="804725"/>
          </a:xfrm>
          <a:prstGeom prst="rect">
            <a:avLst/>
          </a:prstGeom>
        </p:spPr>
      </p:pic>
    </p:spTree>
    <p:extLst>
      <p:ext uri="{BB962C8B-B14F-4D97-AF65-F5344CB8AC3E}">
        <p14:creationId xmlns:p14="http://schemas.microsoft.com/office/powerpoint/2010/main" val="4287179517"/>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266661"/>
            <a:ext cx="7886700" cy="755315"/>
          </a:xfrm>
          <a:solidFill>
            <a:schemeClr val="tx2">
              <a:lumMod val="20000"/>
              <a:lumOff val="80000"/>
            </a:schemeClr>
          </a:solidFill>
        </p:spPr>
        <p:txBody>
          <a:bodyPr>
            <a:normAutofit/>
          </a:bodyPr>
          <a:lstStyle/>
          <a:p>
            <a:pPr algn="ctr"/>
            <a:r>
              <a:rPr lang="en-US" sz="2400" b="1" cap="small" dirty="0" smtClean="0">
                <a:latin typeface="Century Schoolbook"/>
              </a:rPr>
              <a:t>MRC VR Autism Multi-Year Data Trends </a:t>
            </a:r>
            <a:endParaRPr lang="en-US" sz="2400" b="1" dirty="0"/>
          </a:p>
        </p:txBody>
      </p:sp>
      <p:sp>
        <p:nvSpPr>
          <p:cNvPr id="3" name="Content Placeholder 2"/>
          <p:cNvSpPr>
            <a:spLocks noGrp="1"/>
          </p:cNvSpPr>
          <p:nvPr>
            <p:ph idx="1"/>
          </p:nvPr>
        </p:nvSpPr>
        <p:spPr>
          <a:xfrm>
            <a:off x="628650" y="1198747"/>
            <a:ext cx="7886700" cy="2347370"/>
          </a:xfrm>
        </p:spPr>
        <p:txBody>
          <a:bodyPr>
            <a:normAutofit/>
          </a:bodyPr>
          <a:lstStyle/>
          <a:p>
            <a:r>
              <a:rPr lang="en-US" sz="1800" dirty="0" smtClean="0"/>
              <a:t>In FY 2013, MRC VR served a total of 1,322 consumers with Autism which accounted for 4.7% of all active cases during this period.</a:t>
            </a:r>
          </a:p>
          <a:p>
            <a:r>
              <a:rPr lang="en-US" sz="1800" dirty="0" smtClean="0"/>
              <a:t>In FY 2014, MRC VR served 1,446 consumers with Autism, representing 5.1% of all active cases during this period, a total increase of 1% from FY 2013.</a:t>
            </a:r>
          </a:p>
          <a:p>
            <a:r>
              <a:rPr lang="en-US" sz="1800" dirty="0" smtClean="0"/>
              <a:t>In FY 2015, MRC VR served 1,704 consumers with Autism, constituting 6.0% of all active cases during this period. </a:t>
            </a:r>
          </a:p>
          <a:p>
            <a:pPr lvl="1"/>
            <a:r>
              <a:rPr lang="en-US" sz="1600" dirty="0" smtClean="0"/>
              <a:t>Between FY 2013 and FY 2015 the number of individuals served with Autism increased by 28%.</a:t>
            </a:r>
          </a:p>
          <a:p>
            <a:endParaRPr lang="en-US" sz="1800" dirty="0" smtClean="0">
              <a:solidFill>
                <a:schemeClr val="accent1">
                  <a:lumMod val="50000"/>
                </a:schemeClr>
              </a:solidFill>
            </a:endParaRPr>
          </a:p>
          <a:p>
            <a:pPr lvl="1">
              <a:buFont typeface="Wingdings" panose="05000000000000000000" pitchFamily="2" charset="2"/>
              <a:buChar char="Ø"/>
            </a:pPr>
            <a:endParaRPr lang="en-US" sz="1600" dirty="0" smtClean="0">
              <a:solidFill>
                <a:schemeClr val="accent1">
                  <a:lumMod val="50000"/>
                </a:schemeClr>
              </a:solidFill>
            </a:endParaRPr>
          </a:p>
          <a:p>
            <a:pPr marL="0" indent="0">
              <a:buNone/>
            </a:pPr>
            <a:endParaRPr lang="en-US" sz="1500" dirty="0" smtClean="0"/>
          </a:p>
          <a:p>
            <a:endParaRPr lang="en-US" sz="1500" dirty="0" smtClean="0"/>
          </a:p>
          <a:p>
            <a:endParaRPr lang="en-US" sz="1500" dirty="0"/>
          </a:p>
        </p:txBody>
      </p:sp>
      <p:sp>
        <p:nvSpPr>
          <p:cNvPr id="4" name="Slide Number Placeholder 3"/>
          <p:cNvSpPr>
            <a:spLocks noGrp="1"/>
          </p:cNvSpPr>
          <p:nvPr>
            <p:ph type="sldNum" sz="quarter" idx="12"/>
          </p:nvPr>
        </p:nvSpPr>
        <p:spPr/>
        <p:txBody>
          <a:bodyPr/>
          <a:lstStyle/>
          <a:p>
            <a:fld id="{DD0D9133-910E-4F44-9AE3-6EB9389E72AE}" type="slidenum">
              <a:rPr lang="en-US" smtClean="0"/>
              <a:t>10</a:t>
            </a:fld>
            <a:endParaRPr lang="en-US" dirty="0"/>
          </a:p>
        </p:txBody>
      </p:sp>
      <p:sp>
        <p:nvSpPr>
          <p:cNvPr id="5" name="Footer Placeholder 4"/>
          <p:cNvSpPr>
            <a:spLocks noGrp="1"/>
          </p:cNvSpPr>
          <p:nvPr>
            <p:ph type="ftr" sz="quarter" idx="11"/>
          </p:nvPr>
        </p:nvSpPr>
        <p:spPr>
          <a:xfrm>
            <a:off x="3084275" y="6467446"/>
            <a:ext cx="3086100" cy="365125"/>
          </a:xfrm>
        </p:spPr>
        <p:txBody>
          <a:bodyPr/>
          <a:lstStyle/>
          <a:p>
            <a:r>
              <a:rPr lang="en-US" dirty="0" smtClean="0"/>
              <a:t>Massachusetts Rehabilitation Commission </a:t>
            </a:r>
            <a:endParaRPr lang="en-US" dirty="0"/>
          </a:p>
        </p:txBody>
      </p:sp>
      <p:graphicFrame>
        <p:nvGraphicFramePr>
          <p:cNvPr id="8" name="Chart 7"/>
          <p:cNvGraphicFramePr>
            <a:graphicFrameLocks/>
          </p:cNvGraphicFramePr>
          <p:nvPr>
            <p:extLst>
              <p:ext uri="{D42A27DB-BD31-4B8C-83A1-F6EECF244321}">
                <p14:modId xmlns:p14="http://schemas.microsoft.com/office/powerpoint/2010/main" val="1623958846"/>
              </p:ext>
            </p:extLst>
          </p:nvPr>
        </p:nvGraphicFramePr>
        <p:xfrm>
          <a:off x="1803430" y="3465334"/>
          <a:ext cx="5314949" cy="297180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92368128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16814"/>
            <a:ext cx="7886700" cy="797101"/>
          </a:xfrm>
          <a:solidFill>
            <a:schemeClr val="tx2">
              <a:lumMod val="20000"/>
              <a:lumOff val="80000"/>
            </a:schemeClr>
          </a:solidFill>
        </p:spPr>
        <p:txBody>
          <a:bodyPr>
            <a:noAutofit/>
          </a:bodyPr>
          <a:lstStyle/>
          <a:p>
            <a:pPr algn="ctr"/>
            <a:r>
              <a:rPr lang="en-US" sz="2400" b="1" cap="small" dirty="0" smtClean="0">
                <a:latin typeface="Times New Roman" panose="02020603050405020304" pitchFamily="18" charset="0"/>
                <a:cs typeface="Times New Roman" panose="02020603050405020304" pitchFamily="18" charset="0"/>
              </a:rPr>
              <a:t>MRC </a:t>
            </a:r>
            <a:r>
              <a:rPr lang="en-US" sz="2400" b="1" cap="small" dirty="0">
                <a:latin typeface="Times New Roman" panose="02020603050405020304" pitchFamily="18" charset="0"/>
                <a:cs typeface="Times New Roman" panose="02020603050405020304" pitchFamily="18" charset="0"/>
              </a:rPr>
              <a:t>Vocational Rehabilitation </a:t>
            </a:r>
            <a:r>
              <a:rPr lang="en-US" sz="2400" b="1" cap="small" dirty="0" smtClean="0">
                <a:latin typeface="Times New Roman" panose="02020603050405020304" pitchFamily="18" charset="0"/>
                <a:cs typeface="Times New Roman" panose="02020603050405020304" pitchFamily="18" charset="0"/>
              </a:rPr>
              <a:t>Autism Projects</a:t>
            </a:r>
            <a:endParaRPr lang="en-US" sz="24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551738" y="1353671"/>
            <a:ext cx="7886700" cy="5128049"/>
          </a:xfrm>
        </p:spPr>
        <p:txBody>
          <a:bodyPr>
            <a:normAutofit/>
          </a:bodyPr>
          <a:lstStyle/>
          <a:p>
            <a:pPr marL="0" indent="0">
              <a:buNone/>
            </a:pPr>
            <a:r>
              <a:rPr lang="en-US" sz="1800" dirty="0" smtClean="0">
                <a:latin typeface="Times New Roman" panose="02020603050405020304" pitchFamily="18" charset="0"/>
                <a:cs typeface="Times New Roman" panose="02020603050405020304" pitchFamily="18" charset="0"/>
              </a:rPr>
              <a:t>The </a:t>
            </a:r>
            <a:r>
              <a:rPr lang="en-US" sz="1800" dirty="0">
                <a:latin typeface="Times New Roman" panose="02020603050405020304" pitchFamily="18" charset="0"/>
                <a:cs typeface="Times New Roman" panose="02020603050405020304" pitchFamily="18" charset="0"/>
              </a:rPr>
              <a:t>MRC </a:t>
            </a:r>
            <a:r>
              <a:rPr lang="en-US" sz="1800" dirty="0" smtClean="0">
                <a:latin typeface="Times New Roman" panose="02020603050405020304" pitchFamily="18" charset="0"/>
                <a:cs typeface="Times New Roman" panose="02020603050405020304" pitchFamily="18" charset="0"/>
              </a:rPr>
              <a:t>VR Division has </a:t>
            </a:r>
            <a:r>
              <a:rPr lang="en-US" sz="1800" dirty="0">
                <a:latin typeface="Times New Roman" panose="02020603050405020304" pitchFamily="18" charset="0"/>
                <a:cs typeface="Times New Roman" panose="02020603050405020304" pitchFamily="18" charset="0"/>
              </a:rPr>
              <a:t>developed </a:t>
            </a:r>
            <a:r>
              <a:rPr lang="en-US" sz="1800" dirty="0" smtClean="0">
                <a:latin typeface="Times New Roman" panose="02020603050405020304" pitchFamily="18" charset="0"/>
                <a:cs typeface="Times New Roman" panose="02020603050405020304" pitchFamily="18" charset="0"/>
              </a:rPr>
              <a:t>two programs to </a:t>
            </a:r>
            <a:r>
              <a:rPr lang="en-US" sz="1800" dirty="0">
                <a:latin typeface="Times New Roman" panose="02020603050405020304" pitchFamily="18" charset="0"/>
                <a:cs typeface="Times New Roman" panose="02020603050405020304" pitchFamily="18" charset="0"/>
              </a:rPr>
              <a:t>address the needs of </a:t>
            </a:r>
            <a:r>
              <a:rPr lang="en-US" sz="1800" dirty="0" smtClean="0">
                <a:latin typeface="Times New Roman" panose="02020603050405020304" pitchFamily="18" charset="0"/>
                <a:cs typeface="Times New Roman" panose="02020603050405020304" pitchFamily="18" charset="0"/>
              </a:rPr>
              <a:t>MRC consumers </a:t>
            </a:r>
            <a:r>
              <a:rPr lang="en-US" sz="1800" dirty="0">
                <a:latin typeface="Times New Roman" panose="02020603050405020304" pitchFamily="18" charset="0"/>
                <a:cs typeface="Times New Roman" panose="02020603050405020304" pitchFamily="18" charset="0"/>
              </a:rPr>
              <a:t>with </a:t>
            </a:r>
            <a:r>
              <a:rPr lang="en-US" sz="1800" dirty="0" smtClean="0">
                <a:latin typeface="Times New Roman" panose="02020603050405020304" pitchFamily="18" charset="0"/>
                <a:cs typeface="Times New Roman" panose="02020603050405020304" pitchFamily="18" charset="0"/>
              </a:rPr>
              <a:t>Autism. </a:t>
            </a:r>
          </a:p>
          <a:p>
            <a:r>
              <a:rPr lang="en-US" sz="1800" b="1" u="sng" dirty="0" smtClean="0">
                <a:latin typeface="Times New Roman" panose="02020603050405020304" pitchFamily="18" charset="0"/>
                <a:cs typeface="Times New Roman" panose="02020603050405020304" pitchFamily="18" charset="0"/>
              </a:rPr>
              <a:t>Aspergers</a:t>
            </a:r>
            <a:r>
              <a:rPr lang="en-US" sz="1800" b="1" u="sng" dirty="0">
                <a:latin typeface="Times New Roman" panose="02020603050405020304" pitchFamily="18" charset="0"/>
                <a:cs typeface="Times New Roman" panose="02020603050405020304" pitchFamily="18" charset="0"/>
              </a:rPr>
              <a:t>/</a:t>
            </a:r>
            <a:r>
              <a:rPr lang="en-US" sz="1800" b="1" u="sng" dirty="0" smtClean="0">
                <a:latin typeface="Times New Roman" panose="02020603050405020304" pitchFamily="18" charset="0"/>
                <a:cs typeface="Times New Roman" panose="02020603050405020304" pitchFamily="18" charset="0"/>
              </a:rPr>
              <a:t>Autism Network (AANE)</a:t>
            </a:r>
            <a:r>
              <a:rPr lang="en-US" sz="1800" b="1" dirty="0" smtClean="0">
                <a:latin typeface="Times New Roman" panose="02020603050405020304" pitchFamily="18" charset="0"/>
                <a:cs typeface="Times New Roman" panose="02020603050405020304" pitchFamily="18" charset="0"/>
              </a:rPr>
              <a:t>:  </a:t>
            </a:r>
            <a:r>
              <a:rPr lang="en-US" sz="1600" dirty="0">
                <a:latin typeface="Times New Roman" panose="02020603050405020304" pitchFamily="18" charset="0"/>
                <a:cs typeface="Times New Roman" panose="02020603050405020304" pitchFamily="18" charset="0"/>
              </a:rPr>
              <a:t>The program currently works with individuals, families, and professionals to improve employment outcomes for people  on the Autism Spectrum by providing training on the Autism Spectrum Disorder to MRC staff and training for </a:t>
            </a:r>
            <a:r>
              <a:rPr lang="en-US" sz="1600" dirty="0" smtClean="0">
                <a:latin typeface="Times New Roman" panose="02020603050405020304" pitchFamily="18" charset="0"/>
                <a:cs typeface="Times New Roman" panose="02020603050405020304" pitchFamily="18" charset="0"/>
              </a:rPr>
              <a:t>consumers.</a:t>
            </a:r>
            <a:endParaRPr lang="en-US" sz="1600" dirty="0">
              <a:latin typeface="Times New Roman" panose="02020603050405020304" pitchFamily="18" charset="0"/>
              <a:cs typeface="Times New Roman" panose="02020603050405020304" pitchFamily="18" charset="0"/>
            </a:endParaRPr>
          </a:p>
          <a:p>
            <a:pPr lvl="1">
              <a:buFont typeface="Wingdings" panose="05000000000000000000" pitchFamily="2" charset="2"/>
              <a:buChar char="Ø"/>
            </a:pPr>
            <a:r>
              <a:rPr lang="en-US" sz="1600" dirty="0" smtClean="0">
                <a:latin typeface="Times New Roman" panose="02020603050405020304" pitchFamily="18" charset="0"/>
                <a:cs typeface="Times New Roman" panose="02020603050405020304" pitchFamily="18" charset="0"/>
              </a:rPr>
              <a:t>AANE </a:t>
            </a:r>
            <a:r>
              <a:rPr lang="en-US" sz="1600" dirty="0">
                <a:latin typeface="Times New Roman" panose="02020603050405020304" pitchFamily="18" charset="0"/>
                <a:cs typeface="Times New Roman" panose="02020603050405020304" pitchFamily="18" charset="0"/>
              </a:rPr>
              <a:t>LifeMAP provided coaching services to 110 individuals throughout the state, exceeding the projected number of 90.  More than 25% found employment and a sizeable number received on-the-job assistance once </a:t>
            </a:r>
            <a:r>
              <a:rPr lang="en-US" sz="1600" dirty="0" smtClean="0">
                <a:latin typeface="Times New Roman" panose="02020603050405020304" pitchFamily="18" charset="0"/>
                <a:cs typeface="Times New Roman" panose="02020603050405020304" pitchFamily="18" charset="0"/>
              </a:rPr>
              <a:t>employed.</a:t>
            </a:r>
            <a:endParaRPr lang="en-US" sz="1600" dirty="0">
              <a:latin typeface="Times New Roman" panose="02020603050405020304" pitchFamily="18" charset="0"/>
              <a:cs typeface="Times New Roman" panose="02020603050405020304" pitchFamily="18" charset="0"/>
            </a:endParaRPr>
          </a:p>
          <a:p>
            <a:pPr lvl="1">
              <a:buFont typeface="Wingdings" panose="05000000000000000000" pitchFamily="2" charset="2"/>
              <a:buChar char="Ø"/>
            </a:pPr>
            <a:r>
              <a:rPr lang="en-US" sz="1600" dirty="0" smtClean="0">
                <a:latin typeface="Times New Roman" panose="02020603050405020304" pitchFamily="18" charset="0"/>
                <a:cs typeface="Times New Roman" panose="02020603050405020304" pitchFamily="18" charset="0"/>
              </a:rPr>
              <a:t>Additionally</a:t>
            </a:r>
            <a:r>
              <a:rPr lang="en-US" sz="1600" dirty="0">
                <a:latin typeface="Times New Roman" panose="02020603050405020304" pitchFamily="18" charset="0"/>
                <a:cs typeface="Times New Roman" panose="02020603050405020304" pitchFamily="18" charset="0"/>
              </a:rPr>
              <a:t>, AANE’s training series allowed MRC counselors to select among various types of training opportunities. AANE provided six workshops (including in September 2015) that reached more than 118 MRC staff from field offices across the state</a:t>
            </a:r>
            <a:r>
              <a:rPr lang="en-US" sz="1600" dirty="0" smtClean="0">
                <a:latin typeface="Times New Roman" panose="02020603050405020304" pitchFamily="18" charset="0"/>
                <a:cs typeface="Times New Roman" panose="02020603050405020304" pitchFamily="18" charset="0"/>
              </a:rPr>
              <a:t>.</a:t>
            </a:r>
          </a:p>
          <a:p>
            <a:pPr lvl="1">
              <a:buFont typeface="Wingdings" panose="05000000000000000000" pitchFamily="2" charset="2"/>
              <a:buChar char="Ø"/>
            </a:pPr>
            <a:r>
              <a:rPr lang="en-US" sz="1600" dirty="0">
                <a:latin typeface="Times New Roman" panose="02020603050405020304" pitchFamily="18" charset="0"/>
                <a:cs typeface="Times New Roman" panose="02020603050405020304" pitchFamily="18" charset="0"/>
              </a:rPr>
              <a:t>AANE </a:t>
            </a:r>
            <a:r>
              <a:rPr lang="en-US" sz="1600" dirty="0" smtClean="0">
                <a:latin typeface="Times New Roman" panose="02020603050405020304" pitchFamily="18" charset="0"/>
                <a:cs typeface="Times New Roman" panose="02020603050405020304" pitchFamily="18" charset="0"/>
              </a:rPr>
              <a:t>has successfully </a:t>
            </a:r>
            <a:r>
              <a:rPr lang="en-US" sz="1600" dirty="0">
                <a:latin typeface="Times New Roman" panose="02020603050405020304" pitchFamily="18" charset="0"/>
                <a:cs typeface="Times New Roman" panose="02020603050405020304" pitchFamily="18" charset="0"/>
              </a:rPr>
              <a:t>recruited new coaches from </a:t>
            </a:r>
            <a:r>
              <a:rPr lang="en-US" sz="1600" dirty="0" smtClean="0">
                <a:latin typeface="Times New Roman" panose="02020603050405020304" pitchFamily="18" charset="0"/>
                <a:cs typeface="Times New Roman" panose="02020603050405020304" pitchFamily="18" charset="0"/>
              </a:rPr>
              <a:t>consumers</a:t>
            </a:r>
            <a:r>
              <a:rPr lang="en-US" sz="1600" dirty="0">
                <a:latin typeface="Times New Roman" panose="02020603050405020304" pitchFamily="18" charset="0"/>
                <a:cs typeface="Times New Roman" panose="02020603050405020304" pitchFamily="18" charset="0"/>
              </a:rPr>
              <a:t>’ communities and now employs 60 coaches, all of whom have expertise in working with </a:t>
            </a:r>
            <a:r>
              <a:rPr lang="en-US" sz="1600" dirty="0" smtClean="0">
                <a:latin typeface="Times New Roman" panose="02020603050405020304" pitchFamily="18" charset="0"/>
                <a:cs typeface="Times New Roman" panose="02020603050405020304" pitchFamily="18" charset="0"/>
              </a:rPr>
              <a:t>consumers </a:t>
            </a:r>
            <a:r>
              <a:rPr lang="en-US" sz="1600" dirty="0">
                <a:latin typeface="Times New Roman" panose="02020603050405020304" pitchFamily="18" charset="0"/>
                <a:cs typeface="Times New Roman" panose="02020603050405020304" pitchFamily="18" charset="0"/>
              </a:rPr>
              <a:t>with the </a:t>
            </a:r>
            <a:r>
              <a:rPr lang="en-US" sz="1600" dirty="0" smtClean="0">
                <a:latin typeface="Times New Roman" panose="02020603050405020304" pitchFamily="18" charset="0"/>
                <a:cs typeface="Times New Roman" panose="02020603050405020304" pitchFamily="18" charset="0"/>
              </a:rPr>
              <a:t>Autism.</a:t>
            </a:r>
            <a:endParaRPr lang="en-US" sz="1600" dirty="0">
              <a:latin typeface="Times New Roman" panose="02020603050405020304" pitchFamily="18" charset="0"/>
              <a:cs typeface="Times New Roman" panose="02020603050405020304" pitchFamily="18" charset="0"/>
            </a:endParaRPr>
          </a:p>
          <a:p>
            <a:pPr lvl="1">
              <a:buFont typeface="Wingdings" panose="05000000000000000000" pitchFamily="2" charset="2"/>
              <a:buChar char="Ø"/>
            </a:pPr>
            <a:r>
              <a:rPr lang="en-US" sz="1600" dirty="0" smtClean="0">
                <a:latin typeface="Times New Roman" panose="02020603050405020304" pitchFamily="18" charset="0"/>
                <a:cs typeface="Times New Roman" panose="02020603050405020304" pitchFamily="18" charset="0"/>
              </a:rPr>
              <a:t>AANE </a:t>
            </a:r>
            <a:r>
              <a:rPr lang="en-US" sz="1600" dirty="0">
                <a:latin typeface="Times New Roman" panose="02020603050405020304" pitchFamily="18" charset="0"/>
                <a:cs typeface="Times New Roman" panose="02020603050405020304" pitchFamily="18" charset="0"/>
              </a:rPr>
              <a:t>currently serves 101 consumers through its LifeMAP program throughout the Commonwealth</a:t>
            </a:r>
            <a:r>
              <a:rPr lang="en-US" sz="1600" dirty="0" smtClean="0">
                <a:latin typeface="Times New Roman" panose="02020603050405020304" pitchFamily="18" charset="0"/>
                <a:cs typeface="Times New Roman" panose="02020603050405020304" pitchFamily="18" charset="0"/>
              </a:rPr>
              <a:t>.</a:t>
            </a:r>
          </a:p>
          <a:p>
            <a:pPr lvl="1">
              <a:buFont typeface="Wingdings" panose="05000000000000000000" pitchFamily="2" charset="2"/>
              <a:buChar char="Ø"/>
            </a:pPr>
            <a:r>
              <a:rPr lang="en-US" sz="1600" dirty="0" smtClean="0">
                <a:latin typeface="Times New Roman" panose="02020603050405020304" pitchFamily="18" charset="0"/>
                <a:cs typeface="Times New Roman" panose="02020603050405020304" pitchFamily="18" charset="0"/>
              </a:rPr>
              <a:t>AANE and MRC are piloting an Autism assessment instrument.</a:t>
            </a:r>
          </a:p>
          <a:p>
            <a:pPr lvl="1"/>
            <a:endParaRPr lang="en-US" sz="1000" dirty="0" smtClean="0"/>
          </a:p>
          <a:p>
            <a:pPr lvl="1">
              <a:buFont typeface="Wingdings" panose="05000000000000000000" pitchFamily="2" charset="2"/>
              <a:buChar char="Ø"/>
            </a:pPr>
            <a:endParaRPr lang="en-US" sz="1000" b="1" dirty="0"/>
          </a:p>
          <a:p>
            <a:pPr lvl="0"/>
            <a:endParaRPr lang="en-US" sz="1600" dirty="0" smtClean="0"/>
          </a:p>
          <a:p>
            <a:pPr marL="0" indent="0">
              <a:buNone/>
            </a:pPr>
            <a:endParaRPr lang="en-US" sz="1500" dirty="0" smtClean="0"/>
          </a:p>
          <a:p>
            <a:endParaRPr lang="en-US" sz="1500" dirty="0" smtClean="0"/>
          </a:p>
          <a:p>
            <a:endParaRPr lang="en-US" sz="1500" dirty="0"/>
          </a:p>
        </p:txBody>
      </p:sp>
      <p:sp>
        <p:nvSpPr>
          <p:cNvPr id="5" name="Slide Number Placeholder 4"/>
          <p:cNvSpPr>
            <a:spLocks noGrp="1"/>
          </p:cNvSpPr>
          <p:nvPr>
            <p:ph type="sldNum" sz="quarter" idx="12"/>
          </p:nvPr>
        </p:nvSpPr>
        <p:spPr/>
        <p:txBody>
          <a:bodyPr/>
          <a:lstStyle/>
          <a:p>
            <a:fld id="{DD0D9133-910E-4F44-9AE3-6EB9389E72AE}" type="slidenum">
              <a:rPr lang="en-US" smtClean="0"/>
              <a:t>11</a:t>
            </a:fld>
            <a:endParaRPr lang="en-US" dirty="0"/>
          </a:p>
        </p:txBody>
      </p:sp>
      <p:sp>
        <p:nvSpPr>
          <p:cNvPr id="4" name="Footer Placeholder 3"/>
          <p:cNvSpPr>
            <a:spLocks noGrp="1"/>
          </p:cNvSpPr>
          <p:nvPr>
            <p:ph type="ftr" sz="quarter" idx="11"/>
          </p:nvPr>
        </p:nvSpPr>
        <p:spPr/>
        <p:txBody>
          <a:bodyPr/>
          <a:lstStyle/>
          <a:p>
            <a:r>
              <a:rPr lang="en-US" dirty="0" smtClean="0"/>
              <a:t>Massachusetts Rehabilitation Commission </a:t>
            </a:r>
            <a:endParaRPr lang="en-US" dirty="0"/>
          </a:p>
        </p:txBody>
      </p:sp>
    </p:spTree>
    <p:extLst>
      <p:ext uri="{BB962C8B-B14F-4D97-AF65-F5344CB8AC3E}">
        <p14:creationId xmlns:p14="http://schemas.microsoft.com/office/powerpoint/2010/main" val="398998119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510988"/>
            <a:ext cx="7886700" cy="797101"/>
          </a:xfrm>
          <a:solidFill>
            <a:schemeClr val="tx2">
              <a:lumMod val="20000"/>
              <a:lumOff val="80000"/>
            </a:schemeClr>
          </a:solidFill>
        </p:spPr>
        <p:txBody>
          <a:bodyPr>
            <a:normAutofit/>
          </a:bodyPr>
          <a:lstStyle/>
          <a:p>
            <a:pPr algn="ctr"/>
            <a:r>
              <a:rPr lang="en-US" sz="2400" b="1" cap="small" dirty="0" smtClean="0">
                <a:latin typeface="Times New Roman" panose="02020603050405020304" pitchFamily="18" charset="0"/>
                <a:cs typeface="Times New Roman" panose="02020603050405020304" pitchFamily="18" charset="0"/>
              </a:rPr>
              <a:t>MRC </a:t>
            </a:r>
            <a:r>
              <a:rPr lang="en-US" sz="2400" b="1" cap="small" dirty="0">
                <a:latin typeface="Times New Roman" panose="02020603050405020304" pitchFamily="18" charset="0"/>
                <a:cs typeface="Times New Roman" panose="02020603050405020304" pitchFamily="18" charset="0"/>
              </a:rPr>
              <a:t>Vocational Rehabilitation </a:t>
            </a:r>
            <a:r>
              <a:rPr lang="en-US" sz="2400" b="1" cap="small" dirty="0" smtClean="0">
                <a:latin typeface="Times New Roman" panose="02020603050405020304" pitchFamily="18" charset="0"/>
                <a:cs typeface="Times New Roman" panose="02020603050405020304" pitchFamily="18" charset="0"/>
              </a:rPr>
              <a:t>Autism Projects</a:t>
            </a:r>
            <a:endParaRPr lang="en-US" sz="24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551738" y="1658470"/>
            <a:ext cx="7886700" cy="4823249"/>
          </a:xfrm>
        </p:spPr>
        <p:txBody>
          <a:bodyPr>
            <a:normAutofit/>
          </a:bodyPr>
          <a:lstStyle/>
          <a:p>
            <a:r>
              <a:rPr lang="en-US" sz="1800" b="1" u="sng" dirty="0" smtClean="0">
                <a:latin typeface="Times New Roman" panose="02020603050405020304" pitchFamily="18" charset="0"/>
                <a:cs typeface="Times New Roman" panose="02020603050405020304" pitchFamily="18" charset="0"/>
              </a:rPr>
              <a:t>Northeast ARC</a:t>
            </a:r>
            <a:r>
              <a:rPr lang="en-US" sz="1800" b="1" dirty="0" smtClean="0">
                <a:latin typeface="Times New Roman" panose="02020603050405020304" pitchFamily="18" charset="0"/>
                <a:cs typeface="Times New Roman" panose="02020603050405020304" pitchFamily="18" charset="0"/>
              </a:rPr>
              <a:t>:  </a:t>
            </a:r>
            <a:r>
              <a:rPr lang="en-US" sz="1600" dirty="0">
                <a:latin typeface="Times New Roman" panose="02020603050405020304" pitchFamily="18" charset="0"/>
                <a:cs typeface="Times New Roman" panose="02020603050405020304" pitchFamily="18" charset="0"/>
              </a:rPr>
              <a:t>The</a:t>
            </a:r>
            <a:r>
              <a:rPr lang="en-US" sz="1800" dirty="0">
                <a:latin typeface="Times New Roman" panose="02020603050405020304" pitchFamily="18" charset="0"/>
                <a:cs typeface="Times New Roman" panose="02020603050405020304" pitchFamily="18" charset="0"/>
              </a:rPr>
              <a:t> </a:t>
            </a:r>
            <a:r>
              <a:rPr lang="en-US" sz="1600" dirty="0">
                <a:latin typeface="Times New Roman" panose="02020603050405020304" pitchFamily="18" charset="0"/>
                <a:cs typeface="Times New Roman" panose="02020603050405020304" pitchFamily="18" charset="0"/>
              </a:rPr>
              <a:t>Northeast ARC provided staff trainings on </a:t>
            </a:r>
            <a:r>
              <a:rPr lang="en-US" sz="1600" dirty="0" smtClean="0">
                <a:latin typeface="Times New Roman" panose="02020603050405020304" pitchFamily="18" charset="0"/>
                <a:cs typeface="Times New Roman" panose="02020603050405020304" pitchFamily="18" charset="0"/>
              </a:rPr>
              <a:t>Autism </a:t>
            </a:r>
            <a:r>
              <a:rPr lang="en-US" sz="1600" dirty="0">
                <a:latin typeface="Times New Roman" panose="02020603050405020304" pitchFamily="18" charset="0"/>
                <a:cs typeface="Times New Roman" panose="02020603050405020304" pitchFamily="18" charset="0"/>
              </a:rPr>
              <a:t>and summer internships and training to MRC consumers. The program was designed to enhance vocational opportunities for teens and young adults with Autism Spectrum Disorders, including Asperger’s Syndrome, and other related conditions.</a:t>
            </a:r>
          </a:p>
          <a:p>
            <a:pPr lvl="1">
              <a:buFont typeface="Wingdings" panose="05000000000000000000" pitchFamily="2" charset="2"/>
              <a:buChar char="Ø"/>
            </a:pPr>
            <a:r>
              <a:rPr lang="en-US" sz="1600" dirty="0" smtClean="0">
                <a:latin typeface="Times New Roman" panose="02020603050405020304" pitchFamily="18" charset="0"/>
                <a:cs typeface="Times New Roman" panose="02020603050405020304" pitchFamily="18" charset="0"/>
              </a:rPr>
              <a:t>Northeast </a:t>
            </a:r>
            <a:r>
              <a:rPr lang="en-US" sz="1600" dirty="0">
                <a:latin typeface="Times New Roman" panose="02020603050405020304" pitchFamily="18" charset="0"/>
                <a:cs typeface="Times New Roman" panose="02020603050405020304" pitchFamily="18" charset="0"/>
              </a:rPr>
              <a:t>ARC </a:t>
            </a:r>
            <a:r>
              <a:rPr lang="en-US" sz="1600" dirty="0" smtClean="0">
                <a:latin typeface="Times New Roman" panose="02020603050405020304" pitchFamily="18" charset="0"/>
                <a:cs typeface="Times New Roman" panose="02020603050405020304" pitchFamily="18" charset="0"/>
              </a:rPr>
              <a:t>currently provides </a:t>
            </a:r>
            <a:r>
              <a:rPr lang="en-US" sz="1600" dirty="0">
                <a:latin typeface="Times New Roman" panose="02020603050405020304" pitchFamily="18" charset="0"/>
                <a:cs typeface="Times New Roman" panose="02020603050405020304" pitchFamily="18" charset="0"/>
              </a:rPr>
              <a:t>employment supports through MRC’s Competitive Integrated Employment Services (CIES) program. Furthermore, they were recently selected through a procurement, “High School Pre-Employment Transition Service Program – Workforce Innovation &amp; Opportunity Act RFR”, to provide Pre-Employment Transition services to high school students with disabilities.</a:t>
            </a:r>
          </a:p>
          <a:p>
            <a:pPr lvl="1"/>
            <a:endParaRPr lang="en-US" sz="1000" dirty="0" smtClean="0"/>
          </a:p>
          <a:p>
            <a:r>
              <a:rPr lang="en-US" sz="1600" b="1" u="sng" dirty="0" smtClean="0">
                <a:latin typeface="Times New Roman" panose="02020603050405020304" pitchFamily="18" charset="0"/>
                <a:cs typeface="Times New Roman" panose="02020603050405020304" pitchFamily="18" charset="0"/>
              </a:rPr>
              <a:t>MRC and DDS Collaboration</a:t>
            </a:r>
            <a:r>
              <a:rPr lang="en-US" sz="1600" b="1" dirty="0" smtClean="0">
                <a:latin typeface="Times New Roman" panose="02020603050405020304" pitchFamily="18" charset="0"/>
                <a:cs typeface="Times New Roman" panose="02020603050405020304" pitchFamily="18" charset="0"/>
              </a:rPr>
              <a:t>: </a:t>
            </a:r>
            <a:r>
              <a:rPr lang="en-US" sz="1600" dirty="0" smtClean="0">
                <a:latin typeface="Times New Roman" panose="02020603050405020304" pitchFamily="18" charset="0"/>
                <a:cs typeface="Times New Roman" panose="02020603050405020304" pitchFamily="18" charset="0"/>
              </a:rPr>
              <a:t>MRC and DDS are working on collaborative efforts to serve transition aged youth, including individuals with Autism.</a:t>
            </a:r>
          </a:p>
          <a:p>
            <a:pPr marL="0" indent="0">
              <a:buNone/>
            </a:pPr>
            <a:endParaRPr lang="en-US" sz="1000" dirty="0" smtClean="0">
              <a:latin typeface="Times New Roman" panose="02020603050405020304" pitchFamily="18" charset="0"/>
              <a:cs typeface="Times New Roman" panose="02020603050405020304" pitchFamily="18" charset="0"/>
            </a:endParaRPr>
          </a:p>
          <a:p>
            <a:pPr marL="0" lvl="0" indent="0">
              <a:buNone/>
            </a:pPr>
            <a:endParaRPr lang="en-US" sz="1600" dirty="0" smtClean="0"/>
          </a:p>
          <a:p>
            <a:pPr marL="0" indent="0">
              <a:buNone/>
            </a:pPr>
            <a:endParaRPr lang="en-US" sz="1500" dirty="0" smtClean="0"/>
          </a:p>
          <a:p>
            <a:endParaRPr lang="en-US" sz="1500" dirty="0" smtClean="0"/>
          </a:p>
          <a:p>
            <a:endParaRPr lang="en-US" sz="1500" dirty="0"/>
          </a:p>
        </p:txBody>
      </p:sp>
      <p:sp>
        <p:nvSpPr>
          <p:cNvPr id="5" name="Slide Number Placeholder 4"/>
          <p:cNvSpPr>
            <a:spLocks noGrp="1"/>
          </p:cNvSpPr>
          <p:nvPr>
            <p:ph type="sldNum" sz="quarter" idx="12"/>
          </p:nvPr>
        </p:nvSpPr>
        <p:spPr/>
        <p:txBody>
          <a:bodyPr/>
          <a:lstStyle/>
          <a:p>
            <a:fld id="{DD0D9133-910E-4F44-9AE3-6EB9389E72AE}" type="slidenum">
              <a:rPr lang="en-US" smtClean="0"/>
              <a:t>12</a:t>
            </a:fld>
            <a:endParaRPr lang="en-US" dirty="0"/>
          </a:p>
        </p:txBody>
      </p:sp>
      <p:sp>
        <p:nvSpPr>
          <p:cNvPr id="4" name="Footer Placeholder 3"/>
          <p:cNvSpPr>
            <a:spLocks noGrp="1"/>
          </p:cNvSpPr>
          <p:nvPr>
            <p:ph type="ftr" sz="quarter" idx="11"/>
          </p:nvPr>
        </p:nvSpPr>
        <p:spPr/>
        <p:txBody>
          <a:bodyPr/>
          <a:lstStyle/>
          <a:p>
            <a:r>
              <a:rPr lang="en-US" dirty="0" smtClean="0"/>
              <a:t>Massachusetts Rehabilitation Commission </a:t>
            </a:r>
            <a:endParaRPr lang="en-US" dirty="0"/>
          </a:p>
        </p:txBody>
      </p:sp>
    </p:spTree>
    <p:extLst>
      <p:ext uri="{BB962C8B-B14F-4D97-AF65-F5344CB8AC3E}">
        <p14:creationId xmlns:p14="http://schemas.microsoft.com/office/powerpoint/2010/main" val="96274325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7936" y="166625"/>
            <a:ext cx="7886700" cy="767382"/>
          </a:xfrm>
          <a:solidFill>
            <a:schemeClr val="tx2">
              <a:lumMod val="20000"/>
              <a:lumOff val="80000"/>
            </a:schemeClr>
          </a:solidFill>
        </p:spPr>
        <p:txBody>
          <a:bodyPr>
            <a:normAutofit/>
          </a:bodyPr>
          <a:lstStyle/>
          <a:p>
            <a:pPr algn="ctr"/>
            <a:r>
              <a:rPr lang="en-US" sz="2400" b="1" dirty="0" smtClean="0">
                <a:latin typeface="Times New Roman" panose="02020603050405020304" pitchFamily="18" charset="0"/>
                <a:cs typeface="Times New Roman" panose="02020603050405020304" pitchFamily="18" charset="0"/>
              </a:rPr>
              <a:t>MRC Vocational Rehabilitation Services</a:t>
            </a:r>
            <a:endParaRPr lang="en-US" sz="24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564022" y="1237129"/>
            <a:ext cx="8154528" cy="5180762"/>
          </a:xfrm>
        </p:spPr>
        <p:txBody>
          <a:bodyPr>
            <a:normAutofit fontScale="77500" lnSpcReduction="20000"/>
          </a:bodyPr>
          <a:lstStyle/>
          <a:p>
            <a:pPr marL="0" indent="0">
              <a:buNone/>
            </a:pPr>
            <a:r>
              <a:rPr lang="en-US" sz="2600" dirty="0" smtClean="0">
                <a:latin typeface="Times New Roman" panose="02020603050405020304" pitchFamily="18" charset="0"/>
                <a:cs typeface="Times New Roman" panose="02020603050405020304" pitchFamily="18" charset="0"/>
              </a:rPr>
              <a:t>MRC </a:t>
            </a:r>
            <a:r>
              <a:rPr lang="en-US" sz="2600" dirty="0">
                <a:latin typeface="Times New Roman" panose="02020603050405020304" pitchFamily="18" charset="0"/>
                <a:cs typeface="Times New Roman" panose="02020603050405020304" pitchFamily="18" charset="0"/>
              </a:rPr>
              <a:t>Consumers with Autism can receive the following services through VR:</a:t>
            </a:r>
          </a:p>
          <a:p>
            <a:pPr lvl="0"/>
            <a:r>
              <a:rPr lang="en-US" sz="2600" dirty="0">
                <a:latin typeface="Times New Roman" panose="02020603050405020304" pitchFamily="18" charset="0"/>
                <a:cs typeface="Times New Roman" panose="02020603050405020304" pitchFamily="18" charset="0"/>
              </a:rPr>
              <a:t>Vocational counseling, guidance </a:t>
            </a:r>
          </a:p>
          <a:p>
            <a:pPr lvl="0"/>
            <a:r>
              <a:rPr lang="en-US" sz="2600" dirty="0">
                <a:latin typeface="Times New Roman" panose="02020603050405020304" pitchFamily="18" charset="0"/>
                <a:cs typeface="Times New Roman" panose="02020603050405020304" pitchFamily="18" charset="0"/>
              </a:rPr>
              <a:t>Job Driven Training:</a:t>
            </a:r>
          </a:p>
          <a:p>
            <a:pPr lvl="1">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CVS Health, Enterprise Car Rental, Advance Auto Parts, Home Depot, Allied Barton Security, G4S Securities, Lowes Improvement, Manpower TDC</a:t>
            </a:r>
          </a:p>
          <a:p>
            <a:r>
              <a:rPr lang="en-US" sz="2600" dirty="0">
                <a:latin typeface="Times New Roman" panose="02020603050405020304" pitchFamily="18" charset="0"/>
                <a:cs typeface="Times New Roman" panose="02020603050405020304" pitchFamily="18" charset="0"/>
              </a:rPr>
              <a:t>Summer Internship Programs</a:t>
            </a:r>
          </a:p>
          <a:p>
            <a:r>
              <a:rPr lang="en-US" sz="2600" dirty="0">
                <a:latin typeface="Times New Roman" panose="02020603050405020304" pitchFamily="18" charset="0"/>
                <a:cs typeface="Times New Roman" panose="02020603050405020304" pitchFamily="18" charset="0"/>
              </a:rPr>
              <a:t>On-the-Job Training (OJT)</a:t>
            </a:r>
          </a:p>
          <a:p>
            <a:r>
              <a:rPr lang="en-US" sz="2600" dirty="0">
                <a:latin typeface="Times New Roman" panose="02020603050405020304" pitchFamily="18" charset="0"/>
                <a:cs typeface="Times New Roman" panose="02020603050405020304" pitchFamily="18" charset="0"/>
              </a:rPr>
              <a:t>Assistance with Post Secondary Education</a:t>
            </a:r>
          </a:p>
          <a:p>
            <a:pPr lvl="0"/>
            <a:r>
              <a:rPr lang="en-US" sz="2600" dirty="0">
                <a:latin typeface="Times New Roman" panose="02020603050405020304" pitchFamily="18" charset="0"/>
                <a:cs typeface="Times New Roman" panose="02020603050405020304" pitchFamily="18" charset="0"/>
              </a:rPr>
              <a:t>Assistive Technology services</a:t>
            </a:r>
          </a:p>
          <a:p>
            <a:pPr lvl="0"/>
            <a:r>
              <a:rPr lang="en-US" sz="2600" dirty="0">
                <a:latin typeface="Times New Roman" panose="02020603050405020304" pitchFamily="18" charset="0"/>
                <a:cs typeface="Times New Roman" panose="02020603050405020304" pitchFamily="18" charset="0"/>
              </a:rPr>
              <a:t>Supported Employment services</a:t>
            </a:r>
          </a:p>
          <a:p>
            <a:pPr lvl="0"/>
            <a:r>
              <a:rPr lang="en-US" sz="2600" dirty="0">
                <a:latin typeface="Times New Roman" panose="02020603050405020304" pitchFamily="18" charset="0"/>
                <a:cs typeface="Times New Roman" panose="02020603050405020304" pitchFamily="18" charset="0"/>
              </a:rPr>
              <a:t>Competitive Integrated Employment Services </a:t>
            </a:r>
            <a:r>
              <a:rPr lang="en-US" sz="2600" dirty="0" smtClean="0">
                <a:latin typeface="Times New Roman" panose="02020603050405020304" pitchFamily="18" charset="0"/>
                <a:cs typeface="Times New Roman" panose="02020603050405020304" pitchFamily="18" charset="0"/>
              </a:rPr>
              <a:t>(CIES)</a:t>
            </a:r>
            <a:endParaRPr lang="en-US" sz="2600" dirty="0">
              <a:latin typeface="Times New Roman" panose="02020603050405020304" pitchFamily="18" charset="0"/>
              <a:cs typeface="Times New Roman" panose="02020603050405020304" pitchFamily="18" charset="0"/>
            </a:endParaRPr>
          </a:p>
          <a:p>
            <a:pPr lvl="0"/>
            <a:r>
              <a:rPr lang="en-US" sz="2600" dirty="0" smtClean="0">
                <a:latin typeface="Times New Roman" panose="02020603050405020304" pitchFamily="18" charset="0"/>
                <a:cs typeface="Times New Roman" panose="02020603050405020304" pitchFamily="18" charset="0"/>
              </a:rPr>
              <a:t>Job Placement</a:t>
            </a:r>
          </a:p>
          <a:p>
            <a:pPr lvl="0"/>
            <a:r>
              <a:rPr lang="en-US" sz="2500" dirty="0" smtClean="0">
                <a:latin typeface="Times New Roman" panose="02020603050405020304" pitchFamily="18" charset="0"/>
                <a:cs typeface="Times New Roman" panose="02020603050405020304" pitchFamily="18" charset="0"/>
              </a:rPr>
              <a:t>Pre-Employment Transition Services (For High School Students age 16-22)</a:t>
            </a:r>
          </a:p>
          <a:p>
            <a:pPr lvl="1">
              <a:buFont typeface="Wingdings" panose="05000000000000000000" pitchFamily="2" charset="2"/>
              <a:buChar char="Ø"/>
            </a:pPr>
            <a:r>
              <a:rPr lang="en-US" dirty="0" smtClean="0">
                <a:latin typeface="Times New Roman" panose="02020603050405020304" pitchFamily="18" charset="0"/>
                <a:cs typeface="Times New Roman" panose="02020603050405020304" pitchFamily="18" charset="0"/>
              </a:rPr>
              <a:t>Work </a:t>
            </a:r>
            <a:r>
              <a:rPr lang="en-US" dirty="0">
                <a:latin typeface="Times New Roman" panose="02020603050405020304" pitchFamily="18" charset="0"/>
                <a:cs typeface="Times New Roman" panose="02020603050405020304" pitchFamily="18" charset="0"/>
              </a:rPr>
              <a:t>readiness training, work-based learning experience, and job exploration.</a:t>
            </a:r>
          </a:p>
          <a:p>
            <a:pPr marL="457200" lvl="1" indent="0">
              <a:buNone/>
            </a:pPr>
            <a:endParaRPr lang="en-US" sz="1800" dirty="0">
              <a:latin typeface="Times New Roman" panose="02020603050405020304" pitchFamily="18" charset="0"/>
              <a:cs typeface="Times New Roman" panose="02020603050405020304" pitchFamily="18" charset="0"/>
            </a:endParaRPr>
          </a:p>
        </p:txBody>
      </p:sp>
      <p:sp>
        <p:nvSpPr>
          <p:cNvPr id="4" name="Footer Placeholder 3"/>
          <p:cNvSpPr>
            <a:spLocks noGrp="1"/>
          </p:cNvSpPr>
          <p:nvPr>
            <p:ph type="ftr" sz="quarter" idx="11"/>
          </p:nvPr>
        </p:nvSpPr>
        <p:spPr/>
        <p:txBody>
          <a:bodyPr/>
          <a:lstStyle/>
          <a:p>
            <a:r>
              <a:rPr lang="en-US" dirty="0" smtClean="0">
                <a:latin typeface="Times New Roman" panose="02020603050405020304" pitchFamily="18" charset="0"/>
                <a:cs typeface="Times New Roman" panose="02020603050405020304" pitchFamily="18" charset="0"/>
              </a:rPr>
              <a:t>Massachusetts Rehabilitation Commission </a:t>
            </a:r>
            <a:endParaRPr lang="en-US" dirty="0">
              <a:latin typeface="Times New Roman" panose="02020603050405020304" pitchFamily="18" charset="0"/>
              <a:cs typeface="Times New Roman" panose="02020603050405020304" pitchFamily="18" charset="0"/>
            </a:endParaRPr>
          </a:p>
        </p:txBody>
      </p:sp>
      <p:sp>
        <p:nvSpPr>
          <p:cNvPr id="5" name="Slide Number Placeholder 4"/>
          <p:cNvSpPr>
            <a:spLocks noGrp="1"/>
          </p:cNvSpPr>
          <p:nvPr>
            <p:ph type="sldNum" sz="quarter" idx="12"/>
          </p:nvPr>
        </p:nvSpPr>
        <p:spPr/>
        <p:txBody>
          <a:bodyPr/>
          <a:lstStyle/>
          <a:p>
            <a:fld id="{DD0D9133-910E-4F44-9AE3-6EB9389E72AE}" type="slidenum">
              <a:rPr lang="en-US" smtClean="0">
                <a:latin typeface="Times New Roman" panose="02020603050405020304" pitchFamily="18" charset="0"/>
                <a:cs typeface="Times New Roman" panose="02020603050405020304" pitchFamily="18" charset="0"/>
              </a:rPr>
              <a:t>13</a:t>
            </a:fld>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6656592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05164"/>
            <a:ext cx="7886700" cy="780151"/>
          </a:xfrm>
          <a:solidFill>
            <a:schemeClr val="tx2">
              <a:lumMod val="20000"/>
              <a:lumOff val="80000"/>
            </a:schemeClr>
          </a:solidFill>
        </p:spPr>
        <p:txBody>
          <a:bodyPr>
            <a:normAutofit/>
          </a:bodyPr>
          <a:lstStyle/>
          <a:p>
            <a:pPr algn="ctr"/>
            <a:r>
              <a:rPr lang="en-US" sz="2400" b="1" dirty="0" smtClean="0">
                <a:latin typeface="Times New Roman" panose="02020603050405020304" pitchFamily="18" charset="0"/>
                <a:cs typeface="Times New Roman" panose="02020603050405020304" pitchFamily="18" charset="0"/>
              </a:rPr>
              <a:t>MRC Community Living Services</a:t>
            </a:r>
            <a:endParaRPr lang="en-US" sz="24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28650" y="1335740"/>
            <a:ext cx="7886700" cy="4841223"/>
          </a:xfrm>
        </p:spPr>
        <p:txBody>
          <a:bodyPr>
            <a:normAutofit/>
          </a:bodyPr>
          <a:lstStyle/>
          <a:p>
            <a:pPr marL="0" indent="0">
              <a:buNone/>
            </a:pPr>
            <a:r>
              <a:rPr lang="en-US" sz="2000" dirty="0" smtClean="0">
                <a:latin typeface="Times New Roman" panose="02020603050405020304" pitchFamily="18" charset="0"/>
                <a:cs typeface="Times New Roman" panose="02020603050405020304" pitchFamily="18" charset="0"/>
              </a:rPr>
              <a:t>MRC Consumers with Autism can receive the following services through CL:</a:t>
            </a:r>
          </a:p>
          <a:p>
            <a:r>
              <a:rPr lang="en-US" sz="1800" dirty="0" smtClean="0">
                <a:latin typeface="Times New Roman" panose="02020603050405020304" pitchFamily="18" charset="0"/>
                <a:cs typeface="Times New Roman" panose="02020603050405020304" pitchFamily="18" charset="0"/>
              </a:rPr>
              <a:t>Independent Living Centers services (ILCs)</a:t>
            </a:r>
          </a:p>
          <a:p>
            <a:pPr lvl="1">
              <a:buFont typeface="Wingdings" panose="05000000000000000000" pitchFamily="2" charset="2"/>
              <a:buChar char="Ø"/>
            </a:pPr>
            <a:r>
              <a:rPr lang="en-US" sz="1800" dirty="0" smtClean="0">
                <a:latin typeface="Times New Roman" panose="02020603050405020304" pitchFamily="18" charset="0"/>
                <a:cs typeface="Times New Roman" panose="02020603050405020304" pitchFamily="18" charset="0"/>
              </a:rPr>
              <a:t>Skills training, Peer mentoring, Information and Referral services</a:t>
            </a:r>
          </a:p>
          <a:p>
            <a:r>
              <a:rPr lang="en-US" sz="1800" dirty="0">
                <a:latin typeface="Times New Roman" panose="02020603050405020304" pitchFamily="18" charset="0"/>
                <a:cs typeface="Times New Roman" panose="02020603050405020304" pitchFamily="18" charset="0"/>
              </a:rPr>
              <a:t>Community Supported Living </a:t>
            </a:r>
            <a:r>
              <a:rPr lang="en-US" sz="1800" dirty="0" smtClean="0">
                <a:latin typeface="Times New Roman" panose="02020603050405020304" pitchFamily="18" charset="0"/>
                <a:cs typeface="Times New Roman" panose="02020603050405020304" pitchFamily="18" charset="0"/>
              </a:rPr>
              <a:t>services</a:t>
            </a:r>
            <a:endParaRPr lang="en-US" sz="1800" dirty="0">
              <a:latin typeface="Times New Roman" panose="02020603050405020304" pitchFamily="18" charset="0"/>
              <a:cs typeface="Times New Roman" panose="02020603050405020304" pitchFamily="18" charset="0"/>
            </a:endParaRPr>
          </a:p>
          <a:p>
            <a:r>
              <a:rPr lang="en-US" sz="1800" dirty="0">
                <a:latin typeface="Times New Roman" panose="02020603050405020304" pitchFamily="18" charset="0"/>
                <a:cs typeface="Times New Roman" panose="02020603050405020304" pitchFamily="18" charset="0"/>
              </a:rPr>
              <a:t>Home Care Assistance Program for Eligible Adults with </a:t>
            </a:r>
            <a:r>
              <a:rPr lang="en-US" sz="1800" dirty="0" smtClean="0">
                <a:latin typeface="Times New Roman" panose="02020603050405020304" pitchFamily="18" charset="0"/>
                <a:cs typeface="Times New Roman" panose="02020603050405020304" pitchFamily="18" charset="0"/>
              </a:rPr>
              <a:t>Disabilities</a:t>
            </a:r>
            <a:endParaRPr lang="en-US" sz="1800" dirty="0">
              <a:latin typeface="Times New Roman" panose="02020603050405020304" pitchFamily="18" charset="0"/>
              <a:cs typeface="Times New Roman" panose="02020603050405020304" pitchFamily="18" charset="0"/>
            </a:endParaRPr>
          </a:p>
          <a:p>
            <a:r>
              <a:rPr lang="en-US" sz="1800" dirty="0">
                <a:latin typeface="Times New Roman" panose="02020603050405020304" pitchFamily="18" charset="0"/>
                <a:cs typeface="Times New Roman" panose="02020603050405020304" pitchFamily="18" charset="0"/>
              </a:rPr>
              <a:t>Turning 22 Youth </a:t>
            </a:r>
            <a:r>
              <a:rPr lang="en-US" sz="1800" dirty="0" smtClean="0">
                <a:latin typeface="Times New Roman" panose="02020603050405020304" pitchFamily="18" charset="0"/>
                <a:cs typeface="Times New Roman" panose="02020603050405020304" pitchFamily="18" charset="0"/>
              </a:rPr>
              <a:t>Transition </a:t>
            </a:r>
            <a:r>
              <a:rPr lang="en-US" sz="1800" dirty="0">
                <a:latin typeface="Times New Roman" panose="02020603050405020304" pitchFamily="18" charset="0"/>
                <a:cs typeface="Times New Roman" panose="02020603050405020304" pitchFamily="18" charset="0"/>
              </a:rPr>
              <a:t>to Adult Human </a:t>
            </a:r>
            <a:r>
              <a:rPr lang="en-US" sz="1800" dirty="0" smtClean="0">
                <a:latin typeface="Times New Roman" panose="02020603050405020304" pitchFamily="18" charset="0"/>
                <a:cs typeface="Times New Roman" panose="02020603050405020304" pitchFamily="18" charset="0"/>
              </a:rPr>
              <a:t>Services</a:t>
            </a:r>
          </a:p>
          <a:p>
            <a:r>
              <a:rPr lang="en-US" sz="1800" dirty="0" smtClean="0">
                <a:latin typeface="Times New Roman" panose="02020603050405020304" pitchFamily="18" charset="0"/>
                <a:cs typeface="Times New Roman" panose="02020603050405020304" pitchFamily="18" charset="0"/>
              </a:rPr>
              <a:t>Transition to Adulthood Program (TAP)</a:t>
            </a:r>
          </a:p>
          <a:p>
            <a:r>
              <a:rPr lang="en-US" sz="1800" dirty="0" smtClean="0">
                <a:latin typeface="Times New Roman" panose="02020603050405020304" pitchFamily="18" charset="0"/>
                <a:cs typeface="Times New Roman" panose="02020603050405020304" pitchFamily="18" charset="0"/>
              </a:rPr>
              <a:t>Transitional Internship Program (TIP)</a:t>
            </a:r>
          </a:p>
          <a:p>
            <a:r>
              <a:rPr lang="en-US" sz="1800" dirty="0" smtClean="0">
                <a:latin typeface="Times New Roman" panose="02020603050405020304" pitchFamily="18" charset="0"/>
                <a:cs typeface="Times New Roman" panose="02020603050405020304" pitchFamily="18" charset="0"/>
              </a:rPr>
              <a:t>Assistive Technology Training and Devices</a:t>
            </a:r>
          </a:p>
          <a:p>
            <a:r>
              <a:rPr lang="en-US" sz="1800" dirty="0" smtClean="0">
                <a:latin typeface="Times New Roman" panose="02020603050405020304" pitchFamily="18" charset="0"/>
                <a:cs typeface="Times New Roman" panose="02020603050405020304" pitchFamily="18" charset="0"/>
              </a:rPr>
              <a:t>Home and Community-Based Services (Waivers)</a:t>
            </a:r>
          </a:p>
          <a:p>
            <a:endParaRPr lang="en-US" dirty="0" smtClean="0">
              <a:latin typeface="Century Schoolbook" panose="02040604050505020304" pitchFamily="18" charset="0"/>
            </a:endParaRPr>
          </a:p>
        </p:txBody>
      </p:sp>
      <p:sp>
        <p:nvSpPr>
          <p:cNvPr id="4" name="Footer Placeholder 3"/>
          <p:cNvSpPr>
            <a:spLocks noGrp="1"/>
          </p:cNvSpPr>
          <p:nvPr>
            <p:ph type="ftr" sz="quarter" idx="11"/>
          </p:nvPr>
        </p:nvSpPr>
        <p:spPr/>
        <p:txBody>
          <a:bodyPr/>
          <a:lstStyle/>
          <a:p>
            <a:r>
              <a:rPr lang="en-US" dirty="0" smtClean="0"/>
              <a:t>Massachusetts Rehabilitation Commission </a:t>
            </a:r>
            <a:endParaRPr lang="en-US" dirty="0"/>
          </a:p>
        </p:txBody>
      </p:sp>
      <p:sp>
        <p:nvSpPr>
          <p:cNvPr id="5" name="Slide Number Placeholder 4"/>
          <p:cNvSpPr>
            <a:spLocks noGrp="1"/>
          </p:cNvSpPr>
          <p:nvPr>
            <p:ph type="sldNum" sz="quarter" idx="12"/>
          </p:nvPr>
        </p:nvSpPr>
        <p:spPr/>
        <p:txBody>
          <a:bodyPr/>
          <a:lstStyle/>
          <a:p>
            <a:fld id="{DD0D9133-910E-4F44-9AE3-6EB9389E72AE}" type="slidenum">
              <a:rPr lang="en-US" smtClean="0"/>
              <a:t>14</a:t>
            </a:fld>
            <a:endParaRPr lang="en-US" dirty="0"/>
          </a:p>
        </p:txBody>
      </p:sp>
    </p:spTree>
    <p:extLst>
      <p:ext uri="{BB962C8B-B14F-4D97-AF65-F5344CB8AC3E}">
        <p14:creationId xmlns:p14="http://schemas.microsoft.com/office/powerpoint/2010/main" val="302646044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3012" y="442038"/>
            <a:ext cx="7886700" cy="696273"/>
          </a:xfrm>
          <a:solidFill>
            <a:schemeClr val="tx2">
              <a:lumMod val="20000"/>
              <a:lumOff val="80000"/>
            </a:schemeClr>
          </a:solidFill>
        </p:spPr>
        <p:txBody>
          <a:bodyPr>
            <a:normAutofit/>
          </a:bodyPr>
          <a:lstStyle/>
          <a:p>
            <a:pPr algn="ctr"/>
            <a:r>
              <a:rPr lang="en-US" sz="2400" b="1" dirty="0" smtClean="0">
                <a:latin typeface="Times New Roman" panose="02020603050405020304" pitchFamily="18" charset="0"/>
                <a:cs typeface="Times New Roman" panose="02020603050405020304" pitchFamily="18" charset="0"/>
              </a:rPr>
              <a:t>Quotes from MRC’s Consumers with Autism</a:t>
            </a:r>
            <a:endParaRPr lang="en-US" sz="24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03012" y="1333144"/>
            <a:ext cx="7886700" cy="4828374"/>
          </a:xfrm>
        </p:spPr>
        <p:txBody>
          <a:bodyPr>
            <a:normAutofit/>
          </a:bodyPr>
          <a:lstStyle/>
          <a:p>
            <a:pPr>
              <a:buFont typeface="Wingdings" panose="05000000000000000000" pitchFamily="2" charset="2"/>
              <a:buChar char="Ø"/>
            </a:pPr>
            <a:r>
              <a:rPr lang="en-US" sz="1800" dirty="0" smtClean="0">
                <a:latin typeface="Times New Roman" panose="02020603050405020304" pitchFamily="18" charset="0"/>
                <a:cs typeface="Times New Roman" panose="02020603050405020304" pitchFamily="18" charset="0"/>
              </a:rPr>
              <a:t>"</a:t>
            </a:r>
            <a:r>
              <a:rPr lang="en-US" sz="1800" dirty="0">
                <a:latin typeface="Times New Roman" panose="02020603050405020304" pitchFamily="18" charset="0"/>
                <a:cs typeface="Times New Roman" panose="02020603050405020304" pitchFamily="18" charset="0"/>
              </a:rPr>
              <a:t>My counselor has done an extraordinary job of keeping me on my toes for jobs and while I attended HCC she helped me get my tuition waivers and kept her updated on how things went. She has also provided me with other things such as purchase orders at sears for me to get my attire for my most recent interview at Amherst college. She is amazing and she deserves recognition for the work she has </a:t>
            </a:r>
            <a:r>
              <a:rPr lang="en-US" sz="1800" dirty="0" smtClean="0">
                <a:latin typeface="Times New Roman" panose="02020603050405020304" pitchFamily="18" charset="0"/>
                <a:cs typeface="Times New Roman" panose="02020603050405020304" pitchFamily="18" charset="0"/>
              </a:rPr>
              <a:t>done."</a:t>
            </a:r>
            <a:endParaRPr lang="en-US" sz="1800" dirty="0">
              <a:latin typeface="Times New Roman" panose="02020603050405020304" pitchFamily="18" charset="0"/>
              <a:cs typeface="Times New Roman" panose="02020603050405020304" pitchFamily="18" charset="0"/>
            </a:endParaRPr>
          </a:p>
          <a:p>
            <a:pPr>
              <a:buFont typeface="Wingdings" panose="05000000000000000000" pitchFamily="2" charset="2"/>
              <a:buChar char="Ø"/>
            </a:pPr>
            <a:r>
              <a:rPr lang="en-US" sz="1800" dirty="0" smtClean="0">
                <a:latin typeface="Times New Roman" panose="02020603050405020304" pitchFamily="18" charset="0"/>
                <a:cs typeface="Times New Roman" panose="02020603050405020304" pitchFamily="18" charset="0"/>
              </a:rPr>
              <a:t>"Myself and my friend are consumers who receive services through Northeast Arc- Their summer jobs program is great- the MRC funding is </a:t>
            </a:r>
            <a:r>
              <a:rPr lang="en-US" sz="1800" dirty="0">
                <a:latin typeface="Times New Roman" panose="02020603050405020304" pitchFamily="18" charset="0"/>
                <a:cs typeface="Times New Roman" panose="02020603050405020304" pitchFamily="18" charset="0"/>
              </a:rPr>
              <a:t>great</a:t>
            </a:r>
            <a:r>
              <a:rPr lang="en-US" sz="1800" dirty="0" smtClean="0">
                <a:latin typeface="Times New Roman" panose="02020603050405020304" pitchFamily="18" charset="0"/>
                <a:cs typeface="Times New Roman" panose="02020603050405020304" pitchFamily="18" charset="0"/>
              </a:rPr>
              <a:t>."</a:t>
            </a:r>
          </a:p>
          <a:p>
            <a:pPr>
              <a:buFont typeface="Wingdings" panose="05000000000000000000" pitchFamily="2" charset="2"/>
              <a:buChar char="Ø"/>
            </a:pPr>
            <a:r>
              <a:rPr lang="en-US" sz="1800" dirty="0" smtClean="0">
                <a:latin typeface="Times New Roman" panose="02020603050405020304" pitchFamily="18" charset="0"/>
                <a:cs typeface="Times New Roman" panose="02020603050405020304" pitchFamily="18" charset="0"/>
              </a:rPr>
              <a:t>"I'm </a:t>
            </a:r>
            <a:r>
              <a:rPr lang="en-US" sz="1800" dirty="0">
                <a:latin typeface="Times New Roman" panose="02020603050405020304" pitchFamily="18" charset="0"/>
                <a:cs typeface="Times New Roman" panose="02020603050405020304" pitchFamily="18" charset="0"/>
              </a:rPr>
              <a:t>able to get the best resources from my counselor, on finding a place, as well as career goals. Also, they give me excellent advice on the job markets of the 21st century Example: A better fit for the job </a:t>
            </a:r>
            <a:r>
              <a:rPr lang="en-US" sz="1800" dirty="0" smtClean="0">
                <a:latin typeface="Times New Roman" panose="02020603050405020304" pitchFamily="18" charset="0"/>
                <a:cs typeface="Times New Roman" panose="02020603050405020304" pitchFamily="18" charset="0"/>
              </a:rPr>
              <a:t>I </a:t>
            </a:r>
            <a:r>
              <a:rPr lang="en-US" sz="1800" dirty="0">
                <a:latin typeface="Times New Roman" panose="02020603050405020304" pitchFamily="18" charset="0"/>
                <a:cs typeface="Times New Roman" panose="02020603050405020304" pitchFamily="18" charset="0"/>
              </a:rPr>
              <a:t>want</a:t>
            </a:r>
            <a:r>
              <a:rPr lang="en-US" sz="1800" dirty="0" smtClean="0">
                <a:latin typeface="Times New Roman" panose="02020603050405020304" pitchFamily="18" charset="0"/>
                <a:cs typeface="Times New Roman" panose="02020603050405020304" pitchFamily="18" charset="0"/>
              </a:rPr>
              <a:t>."</a:t>
            </a:r>
          </a:p>
          <a:p>
            <a:pPr>
              <a:buFont typeface="Wingdings" panose="05000000000000000000" pitchFamily="2" charset="2"/>
              <a:buChar char="Ø"/>
            </a:pPr>
            <a:r>
              <a:rPr lang="en-US" sz="1800" dirty="0" smtClean="0">
                <a:latin typeface="Times New Roman" panose="02020603050405020304" pitchFamily="18" charset="0"/>
                <a:cs typeface="Times New Roman" panose="02020603050405020304" pitchFamily="18" charset="0"/>
              </a:rPr>
              <a:t>"</a:t>
            </a:r>
            <a:r>
              <a:rPr lang="en-US" sz="1800" dirty="0">
                <a:latin typeface="Times New Roman" panose="02020603050405020304" pitchFamily="18" charset="0"/>
                <a:cs typeface="Times New Roman" panose="02020603050405020304" pitchFamily="18" charset="0"/>
              </a:rPr>
              <a:t>They had helped me get to know Ways2go  for help with taking the trains. They had also helped me manage what I had to do before college</a:t>
            </a:r>
            <a:r>
              <a:rPr lang="en-US" sz="1800" dirty="0" smtClean="0">
                <a:latin typeface="Times New Roman" panose="02020603050405020304" pitchFamily="18" charset="0"/>
                <a:cs typeface="Times New Roman" panose="02020603050405020304" pitchFamily="18" charset="0"/>
              </a:rPr>
              <a:t>."</a:t>
            </a:r>
            <a:endParaRPr lang="en-US" sz="1800" dirty="0">
              <a:latin typeface="Times New Roman" panose="02020603050405020304" pitchFamily="18" charset="0"/>
              <a:cs typeface="Times New Roman" panose="02020603050405020304" pitchFamily="18" charset="0"/>
            </a:endParaRPr>
          </a:p>
          <a:p>
            <a:pPr>
              <a:buFont typeface="Wingdings" panose="05000000000000000000" pitchFamily="2" charset="2"/>
              <a:buChar char="Ø"/>
            </a:pPr>
            <a:r>
              <a:rPr lang="en-US" sz="1800" dirty="0" smtClean="0">
                <a:latin typeface="Times New Roman" panose="02020603050405020304" pitchFamily="18" charset="0"/>
                <a:cs typeface="Times New Roman" panose="02020603050405020304" pitchFamily="18" charset="0"/>
              </a:rPr>
              <a:t>"</a:t>
            </a:r>
            <a:r>
              <a:rPr lang="en-US" sz="1800" dirty="0">
                <a:latin typeface="Times New Roman" panose="02020603050405020304" pitchFamily="18" charset="0"/>
                <a:cs typeface="Times New Roman" panose="02020603050405020304" pitchFamily="18" charset="0"/>
              </a:rPr>
              <a:t>I have met with a counselor often, and have also received a lot of assistance on how to get certain services; including classes, and how to get strategies keeping a position</a:t>
            </a:r>
            <a:r>
              <a:rPr lang="en-US" sz="1800" dirty="0" smtClean="0">
                <a:latin typeface="Times New Roman" panose="02020603050405020304" pitchFamily="18" charset="0"/>
                <a:cs typeface="Times New Roman" panose="02020603050405020304" pitchFamily="18" charset="0"/>
              </a:rPr>
              <a:t>."</a:t>
            </a:r>
            <a:endParaRPr lang="en-US" sz="1800" dirty="0">
              <a:latin typeface="Times New Roman" panose="02020603050405020304" pitchFamily="18" charset="0"/>
              <a:cs typeface="Times New Roman" panose="02020603050405020304" pitchFamily="18" charset="0"/>
            </a:endParaRPr>
          </a:p>
          <a:p>
            <a:pPr lvl="0">
              <a:buFont typeface="Wingdings" panose="05000000000000000000" pitchFamily="2" charset="2"/>
              <a:buChar char="Ø"/>
            </a:pPr>
            <a:endParaRPr lang="en-US" sz="1400" dirty="0">
              <a:latin typeface="Times New Roman" panose="02020603050405020304" pitchFamily="18" charset="0"/>
              <a:cs typeface="Times New Roman" panose="02020603050405020304" pitchFamily="18" charset="0"/>
            </a:endParaRPr>
          </a:p>
          <a:p>
            <a:pPr lvl="0">
              <a:buFont typeface="Wingdings" panose="05000000000000000000" pitchFamily="2" charset="2"/>
              <a:buChar char="Ø"/>
            </a:pPr>
            <a:endParaRPr lang="en-US" sz="1400" dirty="0" smtClean="0">
              <a:latin typeface="Times New Roman" panose="02020603050405020304" pitchFamily="18" charset="0"/>
              <a:cs typeface="Times New Roman" panose="02020603050405020304" pitchFamily="18" charset="0"/>
            </a:endParaRPr>
          </a:p>
          <a:p>
            <a:endParaRPr lang="en-US" sz="1400" dirty="0" smtClean="0">
              <a:latin typeface="Times New Roman" panose="02020603050405020304" pitchFamily="18" charset="0"/>
              <a:cs typeface="Times New Roman" panose="02020603050405020304" pitchFamily="18" charset="0"/>
            </a:endParaRPr>
          </a:p>
          <a:p>
            <a:endParaRPr lang="en-US" sz="1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DD0D9133-910E-4F44-9AE3-6EB9389E72AE}" type="slidenum">
              <a:rPr lang="en-US" smtClean="0"/>
              <a:t>15</a:t>
            </a:fld>
            <a:endParaRPr lang="en-US" dirty="0"/>
          </a:p>
        </p:txBody>
      </p:sp>
      <p:sp>
        <p:nvSpPr>
          <p:cNvPr id="5" name="Footer Placeholder 4"/>
          <p:cNvSpPr>
            <a:spLocks noGrp="1"/>
          </p:cNvSpPr>
          <p:nvPr>
            <p:ph type="ftr" sz="quarter" idx="11"/>
          </p:nvPr>
        </p:nvSpPr>
        <p:spPr/>
        <p:txBody>
          <a:bodyPr/>
          <a:lstStyle/>
          <a:p>
            <a:r>
              <a:rPr lang="en-US" dirty="0" smtClean="0"/>
              <a:t>Massachusetts Rehabilitation Commission </a:t>
            </a:r>
            <a:endParaRPr lang="en-US" dirty="0"/>
          </a:p>
        </p:txBody>
      </p:sp>
    </p:spTree>
    <p:extLst>
      <p:ext uri="{BB962C8B-B14F-4D97-AF65-F5344CB8AC3E}">
        <p14:creationId xmlns:p14="http://schemas.microsoft.com/office/powerpoint/2010/main" val="415021571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dirty="0" smtClean="0">
                <a:latin typeface="Times New Roman" panose="02020603050405020304" pitchFamily="18" charset="0"/>
                <a:cs typeface="Times New Roman" panose="02020603050405020304" pitchFamily="18" charset="0"/>
              </a:rPr>
              <a:t>MRC Future Efforts</a:t>
            </a:r>
            <a:endParaRPr lang="en-US" sz="40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r>
              <a:rPr lang="en-US" dirty="0" smtClean="0">
                <a:latin typeface="Times New Roman" panose="02020603050405020304" pitchFamily="18" charset="0"/>
                <a:cs typeface="Times New Roman" panose="02020603050405020304" pitchFamily="18" charset="0"/>
              </a:rPr>
              <a:t>Continue to research best practice models to serve consumers with Autism. (</a:t>
            </a:r>
            <a:r>
              <a:rPr lang="en-US" smtClean="0">
                <a:latin typeface="Times New Roman" panose="02020603050405020304" pitchFamily="18" charset="0"/>
                <a:cs typeface="Times New Roman" panose="02020603050405020304" pitchFamily="18" charset="0"/>
              </a:rPr>
              <a:t>Customized Employment)</a:t>
            </a:r>
            <a:endParaRPr lang="en-US"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Evaluate AANE and MRC assessment tool.</a:t>
            </a:r>
          </a:p>
          <a:p>
            <a:r>
              <a:rPr lang="en-US" dirty="0" smtClean="0">
                <a:latin typeface="Times New Roman" panose="02020603050405020304" pitchFamily="18" charset="0"/>
                <a:cs typeface="Times New Roman" panose="02020603050405020304" pitchFamily="18" charset="0"/>
              </a:rPr>
              <a:t>Continue to explore additional collaboration with other agencies for consumers with Autism.</a:t>
            </a:r>
            <a:endParaRPr lang="en-US" dirty="0">
              <a:latin typeface="Times New Roman" panose="02020603050405020304" pitchFamily="18" charset="0"/>
              <a:cs typeface="Times New Roman" panose="02020603050405020304" pitchFamily="18" charset="0"/>
            </a:endParaRPr>
          </a:p>
        </p:txBody>
      </p:sp>
      <p:sp>
        <p:nvSpPr>
          <p:cNvPr id="4" name="Footer Placeholder 3"/>
          <p:cNvSpPr>
            <a:spLocks noGrp="1"/>
          </p:cNvSpPr>
          <p:nvPr>
            <p:ph type="ftr" sz="quarter" idx="11"/>
          </p:nvPr>
        </p:nvSpPr>
        <p:spPr/>
        <p:txBody>
          <a:bodyPr/>
          <a:lstStyle/>
          <a:p>
            <a:r>
              <a:rPr lang="en-US" dirty="0" smtClean="0"/>
              <a:t>Massachusetts Rehabilitation Commission </a:t>
            </a:r>
            <a:endParaRPr lang="en-US" dirty="0"/>
          </a:p>
        </p:txBody>
      </p:sp>
      <p:sp>
        <p:nvSpPr>
          <p:cNvPr id="5" name="Slide Number Placeholder 4"/>
          <p:cNvSpPr>
            <a:spLocks noGrp="1"/>
          </p:cNvSpPr>
          <p:nvPr>
            <p:ph type="sldNum" sz="quarter" idx="12"/>
          </p:nvPr>
        </p:nvSpPr>
        <p:spPr/>
        <p:txBody>
          <a:bodyPr/>
          <a:lstStyle/>
          <a:p>
            <a:fld id="{DD0D9133-910E-4F44-9AE3-6EB9389E72AE}" type="slidenum">
              <a:rPr lang="en-US" smtClean="0"/>
              <a:t>16</a:t>
            </a:fld>
            <a:endParaRPr lang="en-US" dirty="0"/>
          </a:p>
        </p:txBody>
      </p:sp>
    </p:spTree>
    <p:extLst>
      <p:ext uri="{BB962C8B-B14F-4D97-AF65-F5344CB8AC3E}">
        <p14:creationId xmlns:p14="http://schemas.microsoft.com/office/powerpoint/2010/main" val="72455333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62370"/>
            <a:ext cx="7886700" cy="6014593"/>
          </a:xfrm>
        </p:spPr>
        <p:txBody>
          <a:bodyPr/>
          <a:lstStyle/>
          <a:p>
            <a:pPr marL="0" indent="0">
              <a:buNone/>
            </a:pPr>
            <a:r>
              <a:rPr lang="en-US" dirty="0"/>
              <a:t>	</a:t>
            </a:r>
            <a:r>
              <a:rPr lang="en-US" dirty="0" smtClean="0"/>
              <a:t>		</a:t>
            </a:r>
          </a:p>
          <a:p>
            <a:pPr marL="0" indent="0">
              <a:buNone/>
            </a:pPr>
            <a:endParaRPr lang="en-US" sz="4000" dirty="0">
              <a:solidFill>
                <a:schemeClr val="accent1">
                  <a:lumMod val="50000"/>
                </a:schemeClr>
              </a:solidFill>
            </a:endParaRPr>
          </a:p>
          <a:p>
            <a:pPr marL="0" indent="0">
              <a:buNone/>
            </a:pPr>
            <a:endParaRPr lang="en-US" sz="4000" dirty="0" smtClean="0">
              <a:solidFill>
                <a:schemeClr val="accent1">
                  <a:lumMod val="50000"/>
                </a:schemeClr>
              </a:solidFill>
            </a:endParaRPr>
          </a:p>
          <a:p>
            <a:pPr marL="0" indent="0">
              <a:buNone/>
            </a:pPr>
            <a:endParaRPr lang="en-US" sz="4000" dirty="0">
              <a:solidFill>
                <a:schemeClr val="accent1">
                  <a:lumMod val="50000"/>
                </a:schemeClr>
              </a:solidFill>
            </a:endParaRPr>
          </a:p>
          <a:p>
            <a:pPr marL="0" indent="0">
              <a:buNone/>
            </a:pPr>
            <a:r>
              <a:rPr lang="en-US" sz="4000" dirty="0" smtClean="0">
                <a:solidFill>
                  <a:schemeClr val="accent1">
                    <a:lumMod val="50000"/>
                  </a:schemeClr>
                </a:solidFill>
              </a:rPr>
              <a:t>			 </a:t>
            </a:r>
            <a:r>
              <a:rPr lang="en-US" sz="3200" dirty="0" smtClean="0">
                <a:latin typeface="Times New Roman" panose="02020603050405020304" pitchFamily="18" charset="0"/>
                <a:cs typeface="Times New Roman" panose="02020603050405020304" pitchFamily="18" charset="0"/>
              </a:rPr>
              <a:t>Questions</a:t>
            </a:r>
            <a:endParaRPr lang="en-US" dirty="0" smtClean="0"/>
          </a:p>
          <a:p>
            <a:endParaRPr lang="en-US" dirty="0"/>
          </a:p>
          <a:p>
            <a:endParaRPr lang="en-US" dirty="0" smtClean="0"/>
          </a:p>
          <a:p>
            <a:pPr marL="2743200" lvl="6" indent="0">
              <a:buNone/>
            </a:pPr>
            <a:endParaRPr lang="en-US" dirty="0"/>
          </a:p>
        </p:txBody>
      </p:sp>
      <p:sp>
        <p:nvSpPr>
          <p:cNvPr id="2" name="Slide Number Placeholder 1"/>
          <p:cNvSpPr>
            <a:spLocks noGrp="1"/>
          </p:cNvSpPr>
          <p:nvPr>
            <p:ph type="sldNum" sz="quarter" idx="12"/>
          </p:nvPr>
        </p:nvSpPr>
        <p:spPr/>
        <p:txBody>
          <a:bodyPr/>
          <a:lstStyle/>
          <a:p>
            <a:fld id="{DD0D9133-910E-4F44-9AE3-6EB9389E72AE}" type="slidenum">
              <a:rPr lang="en-US" smtClean="0"/>
              <a:t>17</a:t>
            </a:fld>
            <a:endParaRPr lang="en-US" dirty="0"/>
          </a:p>
        </p:txBody>
      </p:sp>
      <p:sp>
        <p:nvSpPr>
          <p:cNvPr id="4" name="Footer Placeholder 3"/>
          <p:cNvSpPr>
            <a:spLocks noGrp="1"/>
          </p:cNvSpPr>
          <p:nvPr>
            <p:ph type="ftr" sz="quarter" idx="11"/>
          </p:nvPr>
        </p:nvSpPr>
        <p:spPr/>
        <p:txBody>
          <a:bodyPr/>
          <a:lstStyle/>
          <a:p>
            <a:r>
              <a:rPr lang="en-US" dirty="0" smtClean="0"/>
              <a:t>Massachusetts Rehabilitation Commission </a:t>
            </a:r>
            <a:endParaRPr lang="en-US" dirty="0"/>
          </a:p>
        </p:txBody>
      </p:sp>
    </p:spTree>
    <p:extLst>
      <p:ext uri="{BB962C8B-B14F-4D97-AF65-F5344CB8AC3E}">
        <p14:creationId xmlns:p14="http://schemas.microsoft.com/office/powerpoint/2010/main" val="261403821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942381"/>
          </a:xfrm>
          <a:solidFill>
            <a:schemeClr val="tx2">
              <a:lumMod val="20000"/>
              <a:lumOff val="80000"/>
            </a:schemeClr>
          </a:solidFill>
        </p:spPr>
        <p:txBody>
          <a:bodyPr>
            <a:normAutofit/>
          </a:bodyPr>
          <a:lstStyle/>
          <a:p>
            <a:pPr algn="ctr"/>
            <a:r>
              <a:rPr lang="en-US" sz="3200" b="1" cap="small" dirty="0" smtClean="0">
                <a:latin typeface="Times New Roman" panose="02020603050405020304" pitchFamily="18" charset="0"/>
                <a:cs typeface="Times New Roman" panose="02020603050405020304" pitchFamily="18" charset="0"/>
              </a:rPr>
              <a:t>MRC’s Vision &amp; Mission </a:t>
            </a:r>
            <a:endParaRPr lang="en-US" sz="32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28649" y="1694329"/>
            <a:ext cx="7792697" cy="4209169"/>
          </a:xfrm>
        </p:spPr>
        <p:txBody>
          <a:bodyPr/>
          <a:lstStyle/>
          <a:p>
            <a:pPr marL="273050" lvl="0" indent="-273050" fontAlgn="base">
              <a:lnSpc>
                <a:spcPct val="100000"/>
              </a:lnSpc>
              <a:spcBef>
                <a:spcPts val="600"/>
              </a:spcBef>
              <a:spcAft>
                <a:spcPct val="0"/>
              </a:spcAft>
              <a:buClr>
                <a:srgbClr val="FE8637"/>
              </a:buClr>
              <a:buSzPct val="70000"/>
              <a:buNone/>
            </a:pPr>
            <a:r>
              <a:rPr lang="en-US" sz="2400" dirty="0" smtClean="0">
                <a:solidFill>
                  <a:srgbClr val="7598D9">
                    <a:lumMod val="50000"/>
                  </a:srgbClr>
                </a:solidFill>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The </a:t>
            </a:r>
            <a:r>
              <a:rPr lang="en-US" sz="2400" dirty="0">
                <a:latin typeface="Times New Roman" panose="02020603050405020304" pitchFamily="18" charset="0"/>
                <a:cs typeface="Times New Roman" panose="02020603050405020304" pitchFamily="18" charset="0"/>
              </a:rPr>
              <a:t>Massachusetts Rehabilitation Commission (MRC) promotes equality, empowerment and independence of individuals with disabilities. These goals are achieved through enhancing and encouraging personal choice and the right to succeed </a:t>
            </a:r>
            <a:r>
              <a:rPr lang="en-US" sz="2400" dirty="0" smtClean="0">
                <a:latin typeface="Times New Roman" panose="02020603050405020304" pitchFamily="18" charset="0"/>
                <a:cs typeface="Times New Roman" panose="02020603050405020304" pitchFamily="18" charset="0"/>
              </a:rPr>
              <a:t>in </a:t>
            </a:r>
            <a:r>
              <a:rPr lang="en-US" sz="2400" dirty="0">
                <a:latin typeface="Times New Roman" panose="02020603050405020304" pitchFamily="18" charset="0"/>
                <a:cs typeface="Times New Roman" panose="02020603050405020304" pitchFamily="18" charset="0"/>
              </a:rPr>
              <a:t>the pursuit of independence and employment in the community.</a:t>
            </a:r>
            <a:br>
              <a:rPr lang="en-US" sz="2400" dirty="0">
                <a:latin typeface="Times New Roman" panose="02020603050405020304" pitchFamily="18" charset="0"/>
                <a:cs typeface="Times New Roman" panose="02020603050405020304" pitchFamily="18" charset="0"/>
              </a:rPr>
            </a:br>
            <a:r>
              <a:rPr lang="en-US" sz="2400" dirty="0">
                <a:latin typeface="Times New Roman" panose="02020603050405020304" pitchFamily="18" charset="0"/>
                <a:cs typeface="Times New Roman" panose="02020603050405020304" pitchFamily="18" charset="0"/>
              </a:rPr>
              <a:t/>
            </a:r>
            <a:br>
              <a:rPr lang="en-US" sz="2400" dirty="0">
                <a:latin typeface="Times New Roman" panose="02020603050405020304" pitchFamily="18" charset="0"/>
                <a:cs typeface="Times New Roman" panose="02020603050405020304" pitchFamily="18" charset="0"/>
              </a:rPr>
            </a:br>
            <a:r>
              <a:rPr lang="en-US" sz="2400" dirty="0">
                <a:latin typeface="Times New Roman" panose="02020603050405020304" pitchFamily="18" charset="0"/>
                <a:cs typeface="Times New Roman" panose="02020603050405020304" pitchFamily="18" charset="0"/>
              </a:rPr>
              <a:t>The MRC provides comprehensive services to people with disabilities that maximize their quality of life and economic self-sufficiency in the community.</a:t>
            </a:r>
            <a:endParaRPr lang="en-US" altLang="en-US" sz="2400"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DD0D9133-910E-4F44-9AE3-6EB9389E72AE}" type="slidenum">
              <a:rPr lang="en-US" smtClean="0"/>
              <a:t>2</a:t>
            </a:fld>
            <a:endParaRPr lang="en-US" dirty="0"/>
          </a:p>
        </p:txBody>
      </p:sp>
      <p:sp>
        <p:nvSpPr>
          <p:cNvPr id="5" name="Footer Placeholder 4"/>
          <p:cNvSpPr>
            <a:spLocks noGrp="1"/>
          </p:cNvSpPr>
          <p:nvPr>
            <p:ph type="ftr" sz="quarter" idx="11"/>
          </p:nvPr>
        </p:nvSpPr>
        <p:spPr/>
        <p:txBody>
          <a:bodyPr/>
          <a:lstStyle/>
          <a:p>
            <a:r>
              <a:rPr lang="en-US" dirty="0" smtClean="0"/>
              <a:t>Massachusetts Rehabilitation Commission </a:t>
            </a:r>
            <a:endParaRPr lang="en-US" dirty="0"/>
          </a:p>
        </p:txBody>
      </p:sp>
    </p:spTree>
    <p:extLst>
      <p:ext uri="{BB962C8B-B14F-4D97-AF65-F5344CB8AC3E}">
        <p14:creationId xmlns:p14="http://schemas.microsoft.com/office/powerpoint/2010/main" val="313464721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AutoShape 2"/>
          <p:cNvSpPr>
            <a:spLocks noGrp="1" noChangeArrowheads="1"/>
          </p:cNvSpPr>
          <p:nvPr>
            <p:ph type="title"/>
          </p:nvPr>
        </p:nvSpPr>
        <p:spPr>
          <a:xfrm>
            <a:off x="1173345" y="507227"/>
            <a:ext cx="6797310" cy="955824"/>
          </a:xfrm>
          <a:solidFill>
            <a:schemeClr val="tx2">
              <a:lumMod val="20000"/>
              <a:lumOff val="80000"/>
            </a:schemeClr>
          </a:solidFill>
        </p:spPr>
        <p:txBody>
          <a:bodyPr>
            <a:normAutofit fontScale="90000"/>
          </a:bodyPr>
          <a:lstStyle/>
          <a:p>
            <a:pPr eaLnBrk="1" hangingPunct="1"/>
            <a:r>
              <a:rPr lang="en-US" altLang="en-US" sz="3600" dirty="0" smtClean="0">
                <a:latin typeface="Times New Roman" panose="02020603050405020304" pitchFamily="18" charset="0"/>
                <a:ea typeface="ＭＳ Ｐゴシック" panose="020B0600070205080204" pitchFamily="34" charset="-128"/>
                <a:cs typeface="Times New Roman" panose="02020603050405020304" pitchFamily="18" charset="0"/>
              </a:rPr>
              <a:t>      </a:t>
            </a:r>
            <a:r>
              <a:rPr lang="en-US" altLang="en-US" sz="3600" b="1" dirty="0" smtClean="0">
                <a:latin typeface="Times New Roman" panose="02020603050405020304" pitchFamily="18" charset="0"/>
                <a:ea typeface="ＭＳ Ｐゴシック" panose="020B0600070205080204" pitchFamily="34" charset="-128"/>
                <a:cs typeface="Times New Roman" panose="02020603050405020304" pitchFamily="18" charset="0"/>
              </a:rPr>
              <a:t>MRC Organizational Structure</a:t>
            </a:r>
          </a:p>
        </p:txBody>
      </p:sp>
      <p:sp>
        <p:nvSpPr>
          <p:cNvPr id="6148" name="Rectangle 3"/>
          <p:cNvSpPr>
            <a:spLocks noGrp="1" noChangeArrowheads="1"/>
          </p:cNvSpPr>
          <p:nvPr>
            <p:ph type="body" idx="1"/>
          </p:nvPr>
        </p:nvSpPr>
        <p:spPr>
          <a:xfrm>
            <a:off x="931493" y="1864659"/>
            <a:ext cx="7122696" cy="4228492"/>
          </a:xfrm>
        </p:spPr>
        <p:txBody>
          <a:bodyPr/>
          <a:lstStyle/>
          <a:p>
            <a:pPr eaLnBrk="1" hangingPunct="1">
              <a:buFont typeface="Wingdings" panose="05000000000000000000" pitchFamily="2" charset="2"/>
              <a:buNone/>
            </a:pPr>
            <a:r>
              <a:rPr lang="en-US" altLang="en-US" sz="2300" dirty="0" smtClean="0">
                <a:latin typeface="Times New Roman" panose="02020603050405020304" pitchFamily="18" charset="0"/>
                <a:ea typeface="ＭＳ Ｐゴシック" panose="020B0600070205080204" pitchFamily="34" charset="-128"/>
                <a:cs typeface="Times New Roman" panose="02020603050405020304" pitchFamily="18" charset="0"/>
              </a:rPr>
              <a:t>MRC has </a:t>
            </a:r>
            <a:r>
              <a:rPr lang="en-US" altLang="en-US" sz="2300" dirty="0">
                <a:latin typeface="Times New Roman" panose="02020603050405020304" pitchFamily="18" charset="0"/>
                <a:ea typeface="ＭＳ Ｐゴシック" panose="020B0600070205080204" pitchFamily="34" charset="-128"/>
                <a:cs typeface="Times New Roman" panose="02020603050405020304" pitchFamily="18" charset="0"/>
              </a:rPr>
              <a:t>t</a:t>
            </a:r>
            <a:r>
              <a:rPr lang="en-US" altLang="en-US" sz="2300" dirty="0" smtClean="0">
                <a:latin typeface="Times New Roman" panose="02020603050405020304" pitchFamily="18" charset="0"/>
                <a:ea typeface="ＭＳ Ｐゴシック" panose="020B0600070205080204" pitchFamily="34" charset="-128"/>
                <a:cs typeface="Times New Roman" panose="02020603050405020304" pitchFamily="18" charset="0"/>
              </a:rPr>
              <a:t>hree divisions:</a:t>
            </a:r>
          </a:p>
          <a:p>
            <a:pPr marL="457200" lvl="1" indent="0">
              <a:buNone/>
            </a:pPr>
            <a:r>
              <a:rPr lang="en-US" altLang="en-US" sz="2100" dirty="0" smtClean="0">
                <a:latin typeface="Times New Roman" panose="02020603050405020304" pitchFamily="18" charset="0"/>
                <a:ea typeface="ＭＳ Ｐゴシック" panose="020B0600070205080204" pitchFamily="34" charset="-128"/>
                <a:cs typeface="Times New Roman" panose="02020603050405020304" pitchFamily="18" charset="0"/>
              </a:rPr>
              <a:t>1. Vocational </a:t>
            </a:r>
            <a:r>
              <a:rPr lang="en-US" altLang="en-US" sz="2100" dirty="0">
                <a:latin typeface="Times New Roman" panose="02020603050405020304" pitchFamily="18" charset="0"/>
                <a:ea typeface="ＭＳ Ｐゴシック" panose="020B0600070205080204" pitchFamily="34" charset="-128"/>
                <a:cs typeface="Times New Roman" panose="02020603050405020304" pitchFamily="18" charset="0"/>
              </a:rPr>
              <a:t>Rehabilitation (VR</a:t>
            </a:r>
            <a:r>
              <a:rPr lang="en-US" altLang="en-US" sz="2100" dirty="0" smtClean="0">
                <a:latin typeface="Times New Roman" panose="02020603050405020304" pitchFamily="18" charset="0"/>
                <a:ea typeface="ＭＳ Ｐゴシック" panose="020B0600070205080204" pitchFamily="34" charset="-128"/>
                <a:cs typeface="Times New Roman" panose="02020603050405020304" pitchFamily="18" charset="0"/>
              </a:rPr>
              <a:t>)</a:t>
            </a:r>
          </a:p>
          <a:p>
            <a:pPr marL="457200" lvl="1" indent="0">
              <a:buNone/>
            </a:pPr>
            <a:r>
              <a:rPr lang="en-US" altLang="en-US" sz="2100" dirty="0" smtClean="0">
                <a:latin typeface="Times New Roman" panose="02020603050405020304" pitchFamily="18" charset="0"/>
                <a:ea typeface="ＭＳ Ｐゴシック" panose="020B0600070205080204" pitchFamily="34" charset="-128"/>
                <a:cs typeface="Times New Roman" panose="02020603050405020304" pitchFamily="18" charset="0"/>
              </a:rPr>
              <a:t>2. Community Living (CL)</a:t>
            </a:r>
          </a:p>
          <a:p>
            <a:pPr marL="457200" lvl="1" indent="0">
              <a:buNone/>
            </a:pPr>
            <a:r>
              <a:rPr lang="en-US" altLang="en-US" sz="2100" dirty="0" smtClean="0">
                <a:latin typeface="Times New Roman" panose="02020603050405020304" pitchFamily="18" charset="0"/>
                <a:ea typeface="ＭＳ Ｐゴシック" panose="020B0600070205080204" pitchFamily="34" charset="-128"/>
                <a:cs typeface="Times New Roman" panose="02020603050405020304" pitchFamily="18" charset="0"/>
              </a:rPr>
              <a:t>3. Disability Determination Services (DDS)</a:t>
            </a:r>
          </a:p>
          <a:p>
            <a:pPr lvl="1"/>
            <a:endParaRPr lang="en-US" altLang="en-US" sz="1900" dirty="0" smtClean="0">
              <a:latin typeface="Times New Roman" panose="02020603050405020304" pitchFamily="18" charset="0"/>
              <a:ea typeface="ＭＳ Ｐゴシック" panose="020B0600070205080204" pitchFamily="34" charset="-128"/>
              <a:cs typeface="Times New Roman" panose="02020603050405020304" pitchFamily="18" charset="0"/>
            </a:endParaRPr>
          </a:p>
          <a:p>
            <a:pPr eaLnBrk="1" hangingPunct="1">
              <a:buFont typeface="Wingdings" panose="05000000000000000000" pitchFamily="2" charset="2"/>
              <a:buNone/>
            </a:pPr>
            <a:r>
              <a:rPr lang="en-US" altLang="en-US" sz="2300" dirty="0" smtClean="0">
                <a:latin typeface="Times New Roman" panose="02020603050405020304" pitchFamily="18" charset="0"/>
                <a:ea typeface="ＭＳ Ｐゴシック" panose="020B0600070205080204" pitchFamily="34" charset="-128"/>
                <a:cs typeface="Times New Roman" panose="02020603050405020304" pitchFamily="18" charset="0"/>
              </a:rPr>
              <a:t>MRC has:</a:t>
            </a:r>
          </a:p>
          <a:p>
            <a:pPr lvl="1"/>
            <a:r>
              <a:rPr lang="en-US" altLang="en-US" sz="2100" dirty="0" smtClean="0">
                <a:latin typeface="Times New Roman" panose="02020603050405020304" pitchFamily="18" charset="0"/>
                <a:ea typeface="ＭＳ Ｐゴシック" panose="020B0600070205080204" pitchFamily="34" charset="-128"/>
                <a:cs typeface="Times New Roman" panose="02020603050405020304" pitchFamily="18" charset="0"/>
              </a:rPr>
              <a:t>24 Area VR Offices as points of service delivery.</a:t>
            </a:r>
          </a:p>
          <a:p>
            <a:pPr lvl="1"/>
            <a:r>
              <a:rPr lang="en-US" altLang="en-US" sz="2100" dirty="0" smtClean="0">
                <a:latin typeface="Times New Roman" panose="02020603050405020304" pitchFamily="18" charset="0"/>
                <a:ea typeface="ＭＳ Ｐゴシック" panose="020B0600070205080204" pitchFamily="34" charset="-128"/>
                <a:cs typeface="Times New Roman" panose="02020603050405020304" pitchFamily="18" charset="0"/>
              </a:rPr>
              <a:t>3 CL Offices and CL staff located in Lawrence and Malden VR offices</a:t>
            </a:r>
          </a:p>
          <a:p>
            <a:pPr lvl="1"/>
            <a:r>
              <a:rPr lang="en-US" altLang="en-US" sz="2100" dirty="0" smtClean="0">
                <a:latin typeface="Times New Roman" panose="02020603050405020304" pitchFamily="18" charset="0"/>
                <a:ea typeface="ＭＳ Ｐゴシック" panose="020B0600070205080204" pitchFamily="34" charset="-128"/>
                <a:cs typeface="Times New Roman" panose="02020603050405020304" pitchFamily="18" charset="0"/>
              </a:rPr>
              <a:t>2 MRC DDS offices located in Boston and Worcester.</a:t>
            </a:r>
          </a:p>
          <a:p>
            <a:pPr marL="0" indent="0" eaLnBrk="1" hangingPunct="1">
              <a:buNone/>
            </a:pPr>
            <a:endParaRPr lang="en-US" altLang="en-US" sz="2300" dirty="0" smtClean="0">
              <a:latin typeface="Times New Roman" panose="02020603050405020304" pitchFamily="18" charset="0"/>
              <a:ea typeface="ＭＳ Ｐゴシック" panose="020B0600070205080204" pitchFamily="34" charset="-128"/>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DD0D9133-910E-4F44-9AE3-6EB9389E72AE}" type="slidenum">
              <a:rPr lang="en-US" smtClean="0"/>
              <a:t>3</a:t>
            </a:fld>
            <a:endParaRPr lang="en-US" dirty="0"/>
          </a:p>
        </p:txBody>
      </p:sp>
      <p:sp>
        <p:nvSpPr>
          <p:cNvPr id="3" name="Footer Placeholder 2"/>
          <p:cNvSpPr>
            <a:spLocks noGrp="1"/>
          </p:cNvSpPr>
          <p:nvPr>
            <p:ph type="ftr" sz="quarter" idx="11"/>
          </p:nvPr>
        </p:nvSpPr>
        <p:spPr/>
        <p:txBody>
          <a:bodyPr/>
          <a:lstStyle/>
          <a:p>
            <a:r>
              <a:rPr lang="en-US" dirty="0" smtClean="0"/>
              <a:t>Massachusetts Rehabilitation Commission </a:t>
            </a:r>
            <a:endParaRPr lang="en-US" dirty="0"/>
          </a:p>
        </p:txBody>
      </p:sp>
    </p:spTree>
    <p:extLst>
      <p:ext uri="{BB962C8B-B14F-4D97-AF65-F5344CB8AC3E}">
        <p14:creationId xmlns:p14="http://schemas.microsoft.com/office/powerpoint/2010/main" val="308728186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AutoShape 2"/>
          <p:cNvSpPr>
            <a:spLocks noGrp="1" noChangeArrowheads="1"/>
          </p:cNvSpPr>
          <p:nvPr>
            <p:ph type="title"/>
          </p:nvPr>
        </p:nvSpPr>
        <p:spPr>
          <a:xfrm>
            <a:off x="457200" y="267895"/>
            <a:ext cx="7576674" cy="894334"/>
          </a:xfrm>
          <a:solidFill>
            <a:schemeClr val="tx2">
              <a:lumMod val="20000"/>
              <a:lumOff val="80000"/>
            </a:schemeClr>
          </a:solidFill>
        </p:spPr>
        <p:txBody>
          <a:bodyPr>
            <a:normAutofit/>
          </a:bodyPr>
          <a:lstStyle/>
          <a:p>
            <a:pPr eaLnBrk="1" hangingPunct="1"/>
            <a:r>
              <a:rPr lang="en-US" altLang="en-US" sz="3600" dirty="0" smtClean="0">
                <a:latin typeface="Times New Roman" panose="02020603050405020304" pitchFamily="18" charset="0"/>
                <a:ea typeface="ＭＳ Ｐゴシック" panose="020B0600070205080204" pitchFamily="34" charset="-128"/>
                <a:cs typeface="Times New Roman" panose="02020603050405020304" pitchFamily="18" charset="0"/>
              </a:rPr>
              <a:t>                  </a:t>
            </a:r>
            <a:r>
              <a:rPr lang="en-US" altLang="en-US" sz="3200" b="1" dirty="0" smtClean="0">
                <a:latin typeface="Times New Roman" panose="02020603050405020304" pitchFamily="18" charset="0"/>
                <a:ea typeface="ＭＳ Ｐゴシック" panose="020B0600070205080204" pitchFamily="34" charset="-128"/>
                <a:cs typeface="Times New Roman" panose="02020603050405020304" pitchFamily="18" charset="0"/>
              </a:rPr>
              <a:t>Who MRC Serves</a:t>
            </a:r>
            <a:endParaRPr lang="en-US" altLang="en-US" sz="3600" b="1" dirty="0" smtClean="0">
              <a:latin typeface="Times New Roman" panose="02020603050405020304" pitchFamily="18" charset="0"/>
              <a:ea typeface="ＭＳ Ｐゴシック" panose="020B0600070205080204" pitchFamily="34" charset="-128"/>
              <a:cs typeface="Times New Roman" panose="02020603050405020304" pitchFamily="18" charset="0"/>
            </a:endParaRPr>
          </a:p>
        </p:txBody>
      </p:sp>
      <p:sp>
        <p:nvSpPr>
          <p:cNvPr id="7172" name="Rectangle 3"/>
          <p:cNvSpPr>
            <a:spLocks noGrp="1" noChangeArrowheads="1"/>
          </p:cNvSpPr>
          <p:nvPr>
            <p:ph type="body" idx="1"/>
          </p:nvPr>
        </p:nvSpPr>
        <p:spPr>
          <a:xfrm>
            <a:off x="457200" y="1310910"/>
            <a:ext cx="8305800" cy="4887589"/>
          </a:xfrm>
        </p:spPr>
        <p:txBody>
          <a:bodyPr>
            <a:normAutofit/>
          </a:bodyPr>
          <a:lstStyle/>
          <a:p>
            <a:pPr eaLnBrk="1" hangingPunct="1">
              <a:lnSpc>
                <a:spcPct val="80000"/>
              </a:lnSpc>
              <a:buNone/>
            </a:pPr>
            <a:r>
              <a:rPr lang="en-US" altLang="en-US" sz="1800" b="1" dirty="0" smtClean="0">
                <a:latin typeface="Times New Roman" panose="02020603050405020304" pitchFamily="18" charset="0"/>
                <a:ea typeface="ＭＳ Ｐゴシック" panose="020B0600070205080204" pitchFamily="34" charset="-128"/>
                <a:cs typeface="Times New Roman" panose="02020603050405020304" pitchFamily="18" charset="0"/>
              </a:rPr>
              <a:t>Vocational Rehabilitation:</a:t>
            </a:r>
          </a:p>
          <a:p>
            <a:pPr lvl="1" eaLnBrk="1" hangingPunct="1">
              <a:lnSpc>
                <a:spcPct val="80000"/>
              </a:lnSpc>
            </a:pPr>
            <a:r>
              <a:rPr lang="en-US" altLang="en-US" sz="1800" dirty="0" smtClean="0">
                <a:latin typeface="Times New Roman" panose="02020603050405020304" pitchFamily="18" charset="0"/>
                <a:ea typeface="ＭＳ Ｐゴシック" panose="020B0600070205080204" pitchFamily="34" charset="-128"/>
                <a:cs typeface="Times New Roman" panose="02020603050405020304" pitchFamily="18" charset="0"/>
              </a:rPr>
              <a:t>Served 23,611 consumers with significant disabilities. </a:t>
            </a:r>
          </a:p>
          <a:p>
            <a:pPr lvl="1">
              <a:lnSpc>
                <a:spcPct val="80000"/>
              </a:lnSpc>
            </a:pPr>
            <a:r>
              <a:rPr lang="en-US" sz="1800" dirty="0" smtClean="0">
                <a:latin typeface="Times New Roman" panose="02020603050405020304" pitchFamily="18" charset="0"/>
                <a:cs typeface="Times New Roman" panose="02020603050405020304" pitchFamily="18" charset="0"/>
              </a:rPr>
              <a:t>9,143 youths </a:t>
            </a:r>
            <a:r>
              <a:rPr lang="en-US" sz="1800" dirty="0">
                <a:latin typeface="Times New Roman" panose="02020603050405020304" pitchFamily="18" charset="0"/>
                <a:cs typeface="Times New Roman" panose="02020603050405020304" pitchFamily="18" charset="0"/>
              </a:rPr>
              <a:t>actively </a:t>
            </a:r>
            <a:r>
              <a:rPr lang="en-US" sz="1800" dirty="0" smtClean="0">
                <a:latin typeface="Times New Roman" panose="02020603050405020304" pitchFamily="18" charset="0"/>
                <a:cs typeface="Times New Roman" panose="02020603050405020304" pitchFamily="18" charset="0"/>
              </a:rPr>
              <a:t>receive services.</a:t>
            </a:r>
          </a:p>
          <a:p>
            <a:pPr lvl="1">
              <a:lnSpc>
                <a:spcPct val="80000"/>
              </a:lnSpc>
            </a:pPr>
            <a:r>
              <a:rPr lang="en-US" altLang="en-US" sz="1800" dirty="0" smtClean="0">
                <a:latin typeface="Times New Roman" panose="02020603050405020304" pitchFamily="18" charset="0"/>
                <a:ea typeface="ＭＳ Ｐゴシック" panose="020B0600070205080204" pitchFamily="34" charset="-128"/>
                <a:cs typeface="Times New Roman" panose="02020603050405020304" pitchFamily="18" charset="0"/>
              </a:rPr>
              <a:t>There were 16,074 consumers enrolled in post secondary education and active training services.</a:t>
            </a:r>
          </a:p>
          <a:p>
            <a:pPr lvl="1" eaLnBrk="1" hangingPunct="1">
              <a:lnSpc>
                <a:spcPct val="80000"/>
              </a:lnSpc>
            </a:pPr>
            <a:r>
              <a:rPr lang="en-US" altLang="en-US" sz="1800" dirty="0" smtClean="0">
                <a:latin typeface="Times New Roman" panose="02020603050405020304" pitchFamily="18" charset="0"/>
                <a:ea typeface="ＭＳ Ｐゴシック" panose="020B0600070205080204" pitchFamily="34" charset="-128"/>
                <a:cs typeface="Times New Roman" panose="02020603050405020304" pitchFamily="18" charset="0"/>
              </a:rPr>
              <a:t>3,737 consumers achieved competitive, integrated employment.</a:t>
            </a:r>
          </a:p>
          <a:p>
            <a:pPr lvl="1" eaLnBrk="1" hangingPunct="1">
              <a:lnSpc>
                <a:spcPct val="80000"/>
              </a:lnSpc>
            </a:pPr>
            <a:r>
              <a:rPr lang="en-US" altLang="en-US" sz="1800" dirty="0" smtClean="0">
                <a:latin typeface="Times New Roman" panose="02020603050405020304" pitchFamily="18" charset="0"/>
                <a:ea typeface="ＭＳ Ｐゴシック" panose="020B0600070205080204" pitchFamily="34" charset="-128"/>
                <a:cs typeface="Times New Roman" panose="02020603050405020304" pitchFamily="18" charset="0"/>
              </a:rPr>
              <a:t>The average hourly wage is $12.98, with an average of 27 weekly hours worked.</a:t>
            </a:r>
          </a:p>
          <a:p>
            <a:pPr lvl="1" eaLnBrk="1" hangingPunct="1">
              <a:lnSpc>
                <a:spcPct val="100000"/>
              </a:lnSpc>
              <a:spcBef>
                <a:spcPts val="600"/>
              </a:spcBef>
            </a:pPr>
            <a:r>
              <a:rPr lang="en-US" altLang="en-US" sz="1800" dirty="0" smtClean="0">
                <a:latin typeface="Times New Roman" panose="02020603050405020304" pitchFamily="18" charset="0"/>
                <a:ea typeface="ＭＳ Ｐゴシック" panose="020B0600070205080204" pitchFamily="34" charset="-128"/>
                <a:cs typeface="Times New Roman" panose="02020603050405020304" pitchFamily="18" charset="0"/>
              </a:rPr>
              <a:t>The disability </a:t>
            </a:r>
            <a:r>
              <a:rPr lang="en-US" altLang="en-US" sz="1800" dirty="0">
                <a:latin typeface="Times New Roman" panose="02020603050405020304" pitchFamily="18" charset="0"/>
                <a:ea typeface="ＭＳ Ｐゴシック" panose="020B0600070205080204" pitchFamily="34" charset="-128"/>
                <a:cs typeface="Times New Roman" panose="02020603050405020304" pitchFamily="18" charset="0"/>
              </a:rPr>
              <a:t>profile reflects: </a:t>
            </a:r>
            <a:r>
              <a:rPr lang="en-US" altLang="en-US" sz="1800" dirty="0" smtClean="0">
                <a:latin typeface="Times New Roman" panose="02020603050405020304" pitchFamily="18" charset="0"/>
                <a:ea typeface="ＭＳ Ｐゴシック" panose="020B0600070205080204" pitchFamily="34" charset="-128"/>
                <a:cs typeface="Times New Roman" panose="02020603050405020304" pitchFamily="18" charset="0"/>
              </a:rPr>
              <a:t>39.8</a:t>
            </a:r>
            <a:r>
              <a:rPr lang="en-US" altLang="en-US" sz="1800" dirty="0">
                <a:latin typeface="Times New Roman" panose="02020603050405020304" pitchFamily="18" charset="0"/>
                <a:ea typeface="ＭＳ Ｐゴシック" panose="020B0600070205080204" pitchFamily="34" charset="-128"/>
                <a:cs typeface="Times New Roman" panose="02020603050405020304" pitchFamily="18" charset="0"/>
              </a:rPr>
              <a:t>% Psychiatric Disabilities; 8.8% Substance Abuse; 11.6% Orthopedic Disabilities; 22.2% Learning Disabilities; 2.3% Developmental Disabilities; 6.7% Deaf and Hard of Hearing; 2.7% Neurological Disabilities; </a:t>
            </a:r>
            <a:r>
              <a:rPr lang="en-US" altLang="en-US" sz="1800" dirty="0" smtClean="0">
                <a:latin typeface="Times New Roman" panose="02020603050405020304" pitchFamily="18" charset="0"/>
                <a:ea typeface="ＭＳ Ｐゴシック" panose="020B0600070205080204" pitchFamily="34" charset="-128"/>
                <a:cs typeface="Times New Roman" panose="02020603050405020304" pitchFamily="18" charset="0"/>
              </a:rPr>
              <a:t>1.7% Traumatic </a:t>
            </a:r>
            <a:r>
              <a:rPr lang="en-US" altLang="en-US" sz="1800" dirty="0">
                <a:latin typeface="Times New Roman" panose="02020603050405020304" pitchFamily="18" charset="0"/>
                <a:ea typeface="ＭＳ Ｐゴシック" panose="020B0600070205080204" pitchFamily="34" charset="-128"/>
                <a:cs typeface="Times New Roman" panose="02020603050405020304" pitchFamily="18" charset="0"/>
              </a:rPr>
              <a:t>Brain Injury; and 8.5% Other Disabilities.    </a:t>
            </a:r>
            <a:endParaRPr lang="en-US" altLang="en-US" sz="1800" dirty="0" smtClean="0">
              <a:latin typeface="Times New Roman" panose="02020603050405020304" pitchFamily="18" charset="0"/>
              <a:ea typeface="ＭＳ Ｐゴシック" panose="020B0600070205080204" pitchFamily="34" charset="-128"/>
              <a:cs typeface="Times New Roman" panose="02020603050405020304" pitchFamily="18" charset="0"/>
            </a:endParaRPr>
          </a:p>
          <a:p>
            <a:pPr eaLnBrk="1" hangingPunct="1">
              <a:lnSpc>
                <a:spcPct val="80000"/>
              </a:lnSpc>
              <a:buFont typeface="Wingdings" panose="05000000000000000000" pitchFamily="2" charset="2"/>
              <a:buNone/>
            </a:pPr>
            <a:r>
              <a:rPr lang="en-US" altLang="en-US" sz="1800" b="1" dirty="0" smtClean="0">
                <a:latin typeface="Times New Roman" panose="02020603050405020304" pitchFamily="18" charset="0"/>
                <a:ea typeface="ＭＳ Ｐゴシック" panose="020B0600070205080204" pitchFamily="34" charset="-128"/>
                <a:cs typeface="Times New Roman" panose="02020603050405020304" pitchFamily="18" charset="0"/>
              </a:rPr>
              <a:t>Community Living:</a:t>
            </a:r>
            <a:endParaRPr lang="en-US" altLang="en-US" sz="1800" b="1" dirty="0" smtClean="0">
              <a:solidFill>
                <a:srgbClr val="000090"/>
              </a:solidFill>
              <a:latin typeface="Times New Roman" panose="02020603050405020304" pitchFamily="18" charset="0"/>
              <a:ea typeface="ＭＳ Ｐゴシック" panose="020B0600070205080204" pitchFamily="34" charset="-128"/>
              <a:cs typeface="Times New Roman" panose="02020603050405020304" pitchFamily="18" charset="0"/>
            </a:endParaRPr>
          </a:p>
          <a:p>
            <a:pPr lvl="1" eaLnBrk="1" hangingPunct="1">
              <a:lnSpc>
                <a:spcPct val="80000"/>
              </a:lnSpc>
            </a:pPr>
            <a:r>
              <a:rPr lang="en-US" altLang="en-US" sz="1800" dirty="0" smtClean="0">
                <a:latin typeface="Times New Roman" panose="02020603050405020304" pitchFamily="18" charset="0"/>
                <a:ea typeface="ＭＳ Ｐゴシック" panose="020B0600070205080204" pitchFamily="34" charset="-128"/>
                <a:cs typeface="Times New Roman" panose="02020603050405020304" pitchFamily="18" charset="0"/>
              </a:rPr>
              <a:t>Through a combination of its providers and staff, assisted 13,356 consumers to live in the community.  </a:t>
            </a:r>
          </a:p>
          <a:p>
            <a:pPr marL="457200" lvl="1" indent="0" eaLnBrk="1" hangingPunct="1">
              <a:lnSpc>
                <a:spcPct val="80000"/>
              </a:lnSpc>
              <a:buNone/>
            </a:pPr>
            <a:endParaRPr lang="en-US" altLang="en-US" sz="1800" dirty="0" smtClean="0">
              <a:latin typeface="Times New Roman" panose="02020603050405020304" pitchFamily="18" charset="0"/>
              <a:ea typeface="ＭＳ Ｐゴシック" panose="020B0600070205080204" pitchFamily="34" charset="-128"/>
              <a:cs typeface="Times New Roman" panose="02020603050405020304" pitchFamily="18" charset="0"/>
            </a:endParaRPr>
          </a:p>
          <a:p>
            <a:pPr eaLnBrk="1" hangingPunct="1">
              <a:lnSpc>
                <a:spcPct val="80000"/>
              </a:lnSpc>
              <a:buFont typeface="Wingdings" panose="05000000000000000000" pitchFamily="2" charset="2"/>
              <a:buNone/>
            </a:pPr>
            <a:r>
              <a:rPr lang="en-US" altLang="en-US" sz="1800" b="1" dirty="0" smtClean="0">
                <a:latin typeface="Times New Roman" panose="02020603050405020304" pitchFamily="18" charset="0"/>
                <a:ea typeface="ＭＳ Ｐゴシック" panose="020B0600070205080204" pitchFamily="34" charset="-128"/>
                <a:cs typeface="Times New Roman" panose="02020603050405020304" pitchFamily="18" charset="0"/>
              </a:rPr>
              <a:t>Disability Determination Services:</a:t>
            </a:r>
          </a:p>
          <a:p>
            <a:pPr lvl="1" eaLnBrk="1" hangingPunct="1">
              <a:lnSpc>
                <a:spcPct val="80000"/>
              </a:lnSpc>
            </a:pPr>
            <a:r>
              <a:rPr lang="en-US" altLang="en-US" sz="1800" dirty="0" smtClean="0">
                <a:latin typeface="Times New Roman" panose="02020603050405020304" pitchFamily="18" charset="0"/>
                <a:ea typeface="ＭＳ Ｐゴシック" panose="020B0600070205080204" pitchFamily="34" charset="-128"/>
                <a:cs typeface="Times New Roman" panose="02020603050405020304" pitchFamily="18" charset="0"/>
              </a:rPr>
              <a:t>Processed 88,508 new claims for SSI/SSDI.    </a:t>
            </a:r>
          </a:p>
          <a:p>
            <a:pPr lvl="1" eaLnBrk="1" hangingPunct="1">
              <a:lnSpc>
                <a:spcPct val="80000"/>
              </a:lnSpc>
            </a:pPr>
            <a:endParaRPr lang="en-US" altLang="en-US" sz="1400" dirty="0" smtClean="0">
              <a:latin typeface="Times New Roman" panose="02020603050405020304" pitchFamily="18" charset="0"/>
              <a:ea typeface="ＭＳ Ｐゴシック" panose="020B0600070205080204" pitchFamily="34" charset="-128"/>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DD0D9133-910E-4F44-9AE3-6EB9389E72AE}" type="slidenum">
              <a:rPr lang="en-US" smtClean="0"/>
              <a:t>4</a:t>
            </a:fld>
            <a:endParaRPr lang="en-US" dirty="0"/>
          </a:p>
        </p:txBody>
      </p:sp>
      <p:sp>
        <p:nvSpPr>
          <p:cNvPr id="3" name="Footer Placeholder 2"/>
          <p:cNvSpPr>
            <a:spLocks noGrp="1"/>
          </p:cNvSpPr>
          <p:nvPr>
            <p:ph type="ftr" sz="quarter" idx="11"/>
          </p:nvPr>
        </p:nvSpPr>
        <p:spPr/>
        <p:txBody>
          <a:bodyPr/>
          <a:lstStyle/>
          <a:p>
            <a:r>
              <a:rPr lang="en-US" dirty="0" smtClean="0"/>
              <a:t>Massachusetts Rehabilitation Commission </a:t>
            </a:r>
            <a:endParaRPr lang="en-US" dirty="0"/>
          </a:p>
        </p:txBody>
      </p:sp>
    </p:spTree>
    <p:extLst>
      <p:ext uri="{BB962C8B-B14F-4D97-AF65-F5344CB8AC3E}">
        <p14:creationId xmlns:p14="http://schemas.microsoft.com/office/powerpoint/2010/main" val="250480038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78752"/>
            <a:ext cx="7886700" cy="539096"/>
          </a:xfrm>
          <a:solidFill>
            <a:schemeClr val="tx2">
              <a:lumMod val="20000"/>
              <a:lumOff val="80000"/>
            </a:schemeClr>
          </a:solidFill>
        </p:spPr>
        <p:txBody>
          <a:bodyPr>
            <a:normAutofit/>
          </a:bodyPr>
          <a:lstStyle/>
          <a:p>
            <a:pPr algn="ctr"/>
            <a:r>
              <a:rPr lang="en-US" sz="3200" b="1" cap="small" dirty="0" smtClean="0">
                <a:latin typeface="Times New Roman" panose="02020603050405020304" pitchFamily="18" charset="0"/>
                <a:cs typeface="Times New Roman" panose="02020603050405020304" pitchFamily="18" charset="0"/>
              </a:rPr>
              <a:t>MRC Autism Demographics </a:t>
            </a:r>
            <a:endParaRPr lang="en-US" sz="32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28650" y="1075764"/>
            <a:ext cx="8047990" cy="5403329"/>
          </a:xfrm>
        </p:spPr>
        <p:txBody>
          <a:bodyPr>
            <a:normAutofit/>
          </a:bodyPr>
          <a:lstStyle/>
          <a:p>
            <a:r>
              <a:rPr lang="en-US" sz="1800" dirty="0" smtClean="0">
                <a:latin typeface="Times New Roman" panose="02020603050405020304" pitchFamily="18" charset="0"/>
                <a:cs typeface="Times New Roman" panose="02020603050405020304" pitchFamily="18" charset="0"/>
              </a:rPr>
              <a:t>MRC served 1,704 individuals </a:t>
            </a:r>
            <a:r>
              <a:rPr lang="en-US" sz="1800" dirty="0">
                <a:latin typeface="Times New Roman" panose="02020603050405020304" pitchFamily="18" charset="0"/>
                <a:cs typeface="Times New Roman" panose="02020603050405020304" pitchFamily="18" charset="0"/>
              </a:rPr>
              <a:t>with </a:t>
            </a:r>
            <a:r>
              <a:rPr lang="en-US" sz="1800" dirty="0" smtClean="0">
                <a:latin typeface="Times New Roman" panose="02020603050405020304" pitchFamily="18" charset="0"/>
                <a:cs typeface="Times New Roman" panose="02020603050405020304" pitchFamily="18" charset="0"/>
              </a:rPr>
              <a:t>Autism, accounting for 6% </a:t>
            </a:r>
            <a:r>
              <a:rPr lang="en-US" sz="1800" dirty="0">
                <a:latin typeface="Times New Roman" panose="02020603050405020304" pitchFamily="18" charset="0"/>
                <a:cs typeface="Times New Roman" panose="02020603050405020304" pitchFamily="18" charset="0"/>
              </a:rPr>
              <a:t>of all consumers served by the MRC </a:t>
            </a:r>
            <a:r>
              <a:rPr lang="en-US" sz="1800" dirty="0" smtClean="0">
                <a:latin typeface="Times New Roman" panose="02020603050405020304" pitchFamily="18" charset="0"/>
                <a:cs typeface="Times New Roman" panose="02020603050405020304" pitchFamily="18" charset="0"/>
              </a:rPr>
              <a:t>during FY 2015.</a:t>
            </a:r>
            <a:endParaRPr lang="en-US" sz="1600" dirty="0" smtClean="0">
              <a:latin typeface="Times New Roman" panose="02020603050405020304" pitchFamily="18" charset="0"/>
              <a:cs typeface="Times New Roman" panose="02020603050405020304" pitchFamily="18" charset="0"/>
            </a:endParaRPr>
          </a:p>
          <a:p>
            <a:pPr lvl="1"/>
            <a:r>
              <a:rPr lang="en-US" sz="1600" dirty="0">
                <a:latin typeface="Times New Roman" panose="02020603050405020304" pitchFamily="18" charset="0"/>
                <a:cs typeface="Times New Roman" panose="02020603050405020304" pitchFamily="18" charset="0"/>
              </a:rPr>
              <a:t>MRC consumers with </a:t>
            </a:r>
            <a:r>
              <a:rPr lang="en-US" sz="1600" dirty="0" smtClean="0">
                <a:latin typeface="Times New Roman" panose="02020603050405020304" pitchFamily="18" charset="0"/>
                <a:cs typeface="Times New Roman" panose="02020603050405020304" pitchFamily="18" charset="0"/>
              </a:rPr>
              <a:t>Autism are </a:t>
            </a:r>
            <a:r>
              <a:rPr lang="en-US" sz="1600" dirty="0">
                <a:latin typeface="Times New Roman" panose="02020603050405020304" pitchFamily="18" charset="0"/>
                <a:cs typeface="Times New Roman" panose="02020603050405020304" pitchFamily="18" charset="0"/>
              </a:rPr>
              <a:t>predominately </a:t>
            </a:r>
            <a:r>
              <a:rPr lang="en-US" sz="1600" dirty="0" smtClean="0">
                <a:latin typeface="Times New Roman" panose="02020603050405020304" pitchFamily="18" charset="0"/>
                <a:cs typeface="Times New Roman" panose="02020603050405020304" pitchFamily="18" charset="0"/>
              </a:rPr>
              <a:t>Male (84.4%) </a:t>
            </a:r>
            <a:r>
              <a:rPr lang="en-US" sz="1600" dirty="0">
                <a:latin typeface="Times New Roman" panose="02020603050405020304" pitchFamily="18" charset="0"/>
                <a:cs typeface="Times New Roman" panose="02020603050405020304" pitchFamily="18" charset="0"/>
              </a:rPr>
              <a:t>and </a:t>
            </a:r>
            <a:r>
              <a:rPr lang="en-US" sz="1600" dirty="0" smtClean="0">
                <a:latin typeface="Times New Roman" panose="02020603050405020304" pitchFamily="18" charset="0"/>
                <a:cs typeface="Times New Roman" panose="02020603050405020304" pitchFamily="18" charset="0"/>
              </a:rPr>
              <a:t>White (92.3%). </a:t>
            </a:r>
          </a:p>
          <a:p>
            <a:pPr lvl="1"/>
            <a:r>
              <a:rPr lang="en-US" sz="1600" dirty="0" smtClean="0">
                <a:latin typeface="Times New Roman" panose="02020603050405020304" pitchFamily="18" charset="0"/>
                <a:cs typeface="Times New Roman" panose="02020603050405020304" pitchFamily="18" charset="0"/>
              </a:rPr>
              <a:t>Approximately </a:t>
            </a:r>
            <a:r>
              <a:rPr lang="en-US" sz="1600" dirty="0">
                <a:latin typeface="Times New Roman" panose="02020603050405020304" pitchFamily="18" charset="0"/>
                <a:cs typeface="Times New Roman" panose="02020603050405020304" pitchFamily="18" charset="0"/>
              </a:rPr>
              <a:t>89% of consumers with Autism served by </a:t>
            </a:r>
            <a:r>
              <a:rPr lang="en-US" sz="1600" dirty="0" smtClean="0">
                <a:latin typeface="Times New Roman" panose="02020603050405020304" pitchFamily="18" charset="0"/>
                <a:cs typeface="Times New Roman" panose="02020603050405020304" pitchFamily="18" charset="0"/>
              </a:rPr>
              <a:t>MRC </a:t>
            </a:r>
            <a:r>
              <a:rPr lang="en-US" sz="1600" dirty="0">
                <a:latin typeface="Times New Roman" panose="02020603050405020304" pitchFamily="18" charset="0"/>
                <a:cs typeface="Times New Roman" panose="02020603050405020304" pitchFamily="18" charset="0"/>
              </a:rPr>
              <a:t>are under the age of 30</a:t>
            </a:r>
            <a:r>
              <a:rPr lang="en-US" sz="1600" dirty="0" smtClean="0">
                <a:latin typeface="Times New Roman" panose="02020603050405020304" pitchFamily="18" charset="0"/>
                <a:cs typeface="Times New Roman" panose="02020603050405020304" pitchFamily="18" charset="0"/>
              </a:rPr>
              <a:t>.</a:t>
            </a:r>
          </a:p>
          <a:p>
            <a:pPr lvl="1"/>
            <a:r>
              <a:rPr lang="en-US" sz="1600" dirty="0" smtClean="0">
                <a:latin typeface="Times New Roman" panose="02020603050405020304" pitchFamily="18" charset="0"/>
                <a:cs typeface="Times New Roman" panose="02020603050405020304" pitchFamily="18" charset="0"/>
              </a:rPr>
              <a:t>50% of consumers with Autism have less than high school education when entering MRC’s VR program.</a:t>
            </a:r>
            <a:endParaRPr lang="en-US" sz="1600" dirty="0">
              <a:latin typeface="Times New Roman" panose="02020603050405020304" pitchFamily="18" charset="0"/>
              <a:cs typeface="Times New Roman" panose="02020603050405020304" pitchFamily="18" charset="0"/>
            </a:endParaRPr>
          </a:p>
          <a:p>
            <a:r>
              <a:rPr lang="en-US" sz="1800" dirty="0" smtClean="0">
                <a:latin typeface="Times New Roman" panose="02020603050405020304" pitchFamily="18" charset="0"/>
                <a:cs typeface="Times New Roman" panose="02020603050405020304" pitchFamily="18" charset="0"/>
              </a:rPr>
              <a:t>A total of 184 consumers with Autism achieved successful employment outcomes, accounting for 4.9% of all total successful closures.</a:t>
            </a:r>
          </a:p>
          <a:p>
            <a:pPr lvl="0"/>
            <a:r>
              <a:rPr lang="en-US" sz="1800" dirty="0" smtClean="0">
                <a:latin typeface="Times New Roman" panose="02020603050405020304" pitchFamily="18" charset="0"/>
                <a:cs typeface="Times New Roman" panose="02020603050405020304" pitchFamily="18" charset="0"/>
              </a:rPr>
              <a:t>Successfully </a:t>
            </a:r>
            <a:r>
              <a:rPr lang="en-US" sz="1800" dirty="0">
                <a:latin typeface="Times New Roman" panose="02020603050405020304" pitchFamily="18" charset="0"/>
                <a:cs typeface="Times New Roman" panose="02020603050405020304" pitchFamily="18" charset="0"/>
              </a:rPr>
              <a:t>employed </a:t>
            </a:r>
            <a:r>
              <a:rPr lang="en-US" sz="1800" dirty="0" smtClean="0">
                <a:latin typeface="Times New Roman" panose="02020603050405020304" pitchFamily="18" charset="0"/>
                <a:cs typeface="Times New Roman" panose="02020603050405020304" pitchFamily="18" charset="0"/>
              </a:rPr>
              <a:t>consumers with </a:t>
            </a:r>
            <a:r>
              <a:rPr lang="en-US" sz="1800" dirty="0">
                <a:latin typeface="Times New Roman" panose="02020603050405020304" pitchFamily="18" charset="0"/>
                <a:cs typeface="Times New Roman" panose="02020603050405020304" pitchFamily="18" charset="0"/>
              </a:rPr>
              <a:t>Autism worked an average of 23 </a:t>
            </a:r>
            <a:r>
              <a:rPr lang="en-US" sz="1800" dirty="0" smtClean="0">
                <a:latin typeface="Times New Roman" panose="02020603050405020304" pitchFamily="18" charset="0"/>
                <a:cs typeface="Times New Roman" panose="02020603050405020304" pitchFamily="18" charset="0"/>
              </a:rPr>
              <a:t>hours/week and had </a:t>
            </a:r>
            <a:r>
              <a:rPr lang="en-US" sz="1800" dirty="0">
                <a:latin typeface="Times New Roman" panose="02020603050405020304" pitchFamily="18" charset="0"/>
                <a:cs typeface="Times New Roman" panose="02020603050405020304" pitchFamily="18" charset="0"/>
              </a:rPr>
              <a:t>an average hourly wage of $</a:t>
            </a:r>
            <a:r>
              <a:rPr lang="en-US" sz="1800" dirty="0" smtClean="0">
                <a:latin typeface="Times New Roman" panose="02020603050405020304" pitchFamily="18" charset="0"/>
                <a:cs typeface="Times New Roman" panose="02020603050405020304" pitchFamily="18" charset="0"/>
              </a:rPr>
              <a:t>11.25. </a:t>
            </a:r>
          </a:p>
          <a:p>
            <a:pPr lvl="0"/>
            <a:r>
              <a:rPr lang="en-US" sz="1800" dirty="0" smtClean="0">
                <a:latin typeface="Times New Roman" panose="02020603050405020304" pitchFamily="18" charset="0"/>
                <a:cs typeface="Times New Roman" panose="02020603050405020304" pitchFamily="18" charset="0"/>
              </a:rPr>
              <a:t>The current data for MRC’s Community Living Division identified 115 consumers with </a:t>
            </a:r>
            <a:r>
              <a:rPr lang="en-US" sz="1800" dirty="0">
                <a:latin typeface="Times New Roman" panose="02020603050405020304" pitchFamily="18" charset="0"/>
                <a:cs typeface="Times New Roman" panose="02020603050405020304" pitchFamily="18" charset="0"/>
              </a:rPr>
              <a:t>Autism </a:t>
            </a:r>
            <a:r>
              <a:rPr lang="en-US" sz="1800" dirty="0" smtClean="0">
                <a:latin typeface="Times New Roman" panose="02020603050405020304" pitchFamily="18" charset="0"/>
                <a:cs typeface="Times New Roman" panose="02020603050405020304" pitchFamily="18" charset="0"/>
              </a:rPr>
              <a:t>served through its Transition to Adulthood Program (TAP).</a:t>
            </a:r>
          </a:p>
          <a:p>
            <a:r>
              <a:rPr lang="en-US" sz="1800" dirty="0" smtClean="0">
                <a:latin typeface="Times New Roman" panose="02020603050405020304" pitchFamily="18" charset="0"/>
                <a:cs typeface="Times New Roman" panose="02020603050405020304" pitchFamily="18" charset="0"/>
              </a:rPr>
              <a:t>Additionally, 37.5% out of all consumers receiving Transitional Advisory Committee (TAC) services through the Community Living Division, are individuals with </a:t>
            </a:r>
            <a:r>
              <a:rPr lang="en-US" sz="1800" dirty="0">
                <a:latin typeface="Times New Roman" panose="02020603050405020304" pitchFamily="18" charset="0"/>
                <a:cs typeface="Times New Roman" panose="02020603050405020304" pitchFamily="18" charset="0"/>
              </a:rPr>
              <a:t>Autism</a:t>
            </a:r>
            <a:r>
              <a:rPr lang="en-US" sz="1800" dirty="0" smtClean="0">
                <a:latin typeface="Times New Roman" panose="02020603050405020304" pitchFamily="18" charset="0"/>
                <a:cs typeface="Times New Roman" panose="02020603050405020304" pitchFamily="18" charset="0"/>
              </a:rPr>
              <a:t>.</a:t>
            </a:r>
          </a:p>
          <a:p>
            <a:r>
              <a:rPr lang="en-US" sz="1800" dirty="0">
                <a:latin typeface="Times New Roman" panose="02020603050405020304" pitchFamily="18" charset="0"/>
                <a:cs typeface="Times New Roman" panose="02020603050405020304" pitchFamily="18" charset="0"/>
              </a:rPr>
              <a:t> </a:t>
            </a:r>
            <a:r>
              <a:rPr lang="en-US" sz="1800" dirty="0" smtClean="0">
                <a:latin typeface="Times New Roman" panose="02020603050405020304" pitchFamily="18" charset="0"/>
                <a:cs typeface="Times New Roman" panose="02020603050405020304" pitchFamily="18" charset="0"/>
              </a:rPr>
              <a:t>The current proportion </a:t>
            </a:r>
            <a:r>
              <a:rPr lang="en-US" sz="1800" dirty="0">
                <a:latin typeface="Times New Roman" panose="02020603050405020304" pitchFamily="18" charset="0"/>
                <a:cs typeface="Times New Roman" panose="02020603050405020304" pitchFamily="18" charset="0"/>
              </a:rPr>
              <a:t>of consumers with </a:t>
            </a:r>
            <a:r>
              <a:rPr lang="en-US" sz="1800" dirty="0" smtClean="0">
                <a:latin typeface="Times New Roman" panose="02020603050405020304" pitchFamily="18" charset="0"/>
                <a:cs typeface="Times New Roman" panose="02020603050405020304" pitchFamily="18" charset="0"/>
              </a:rPr>
              <a:t>Autism served by </a:t>
            </a:r>
            <a:r>
              <a:rPr lang="en-US" sz="1800" dirty="0">
                <a:latin typeface="Times New Roman" panose="02020603050405020304" pitchFamily="18" charset="0"/>
                <a:cs typeface="Times New Roman" panose="02020603050405020304" pitchFamily="18" charset="0"/>
              </a:rPr>
              <a:t>the </a:t>
            </a:r>
            <a:r>
              <a:rPr lang="en-US" sz="1800" dirty="0" smtClean="0">
                <a:latin typeface="Times New Roman" panose="02020603050405020304" pitchFamily="18" charset="0"/>
                <a:cs typeface="Times New Roman" panose="02020603050405020304" pitchFamily="18" charset="0"/>
              </a:rPr>
              <a:t>Independent Living Centers (ILCs), is </a:t>
            </a:r>
            <a:r>
              <a:rPr lang="en-US" sz="1800" dirty="0">
                <a:latin typeface="Times New Roman" panose="02020603050405020304" pitchFamily="18" charset="0"/>
                <a:cs typeface="Times New Roman" panose="02020603050405020304" pitchFamily="18" charset="0"/>
              </a:rPr>
              <a:t>approximately 3% to </a:t>
            </a:r>
            <a:r>
              <a:rPr lang="en-US" sz="1800" dirty="0" smtClean="0">
                <a:latin typeface="Times New Roman" panose="02020603050405020304" pitchFamily="18" charset="0"/>
                <a:cs typeface="Times New Roman" panose="02020603050405020304" pitchFamily="18" charset="0"/>
              </a:rPr>
              <a:t>5%.</a:t>
            </a:r>
            <a:endParaRPr lang="en-US" sz="1800" dirty="0">
              <a:latin typeface="Times New Roman" panose="02020603050405020304" pitchFamily="18" charset="0"/>
              <a:cs typeface="Times New Roman" panose="02020603050405020304" pitchFamily="18" charset="0"/>
            </a:endParaRPr>
          </a:p>
          <a:p>
            <a:endParaRPr lang="en-US" sz="1600" dirty="0">
              <a:solidFill>
                <a:srgbClr val="FF0000"/>
              </a:solidFill>
              <a:latin typeface="Times New Roman" panose="02020603050405020304" pitchFamily="18" charset="0"/>
              <a:cs typeface="Times New Roman" panose="02020603050405020304" pitchFamily="18" charset="0"/>
            </a:endParaRPr>
          </a:p>
          <a:p>
            <a:pPr lvl="0"/>
            <a:endParaRPr lang="en-US" sz="1600" dirty="0" smtClean="0">
              <a:latin typeface="Times New Roman" panose="02020603050405020304" pitchFamily="18" charset="0"/>
              <a:cs typeface="Times New Roman" panose="02020603050405020304" pitchFamily="18" charset="0"/>
            </a:endParaRPr>
          </a:p>
          <a:p>
            <a:pPr marL="0" indent="0">
              <a:buNone/>
            </a:pPr>
            <a:endParaRPr lang="en-US" sz="1500" dirty="0" smtClean="0">
              <a:latin typeface="Times New Roman" panose="02020603050405020304" pitchFamily="18" charset="0"/>
              <a:cs typeface="Times New Roman" panose="02020603050405020304" pitchFamily="18" charset="0"/>
            </a:endParaRPr>
          </a:p>
          <a:p>
            <a:endParaRPr lang="en-US" sz="1500" dirty="0" smtClean="0">
              <a:latin typeface="Times New Roman" panose="02020603050405020304" pitchFamily="18" charset="0"/>
              <a:cs typeface="Times New Roman" panose="02020603050405020304" pitchFamily="18" charset="0"/>
            </a:endParaRPr>
          </a:p>
          <a:p>
            <a:endParaRPr lang="en-US" sz="15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DD0D9133-910E-4F44-9AE3-6EB9389E72AE}" type="slidenum">
              <a:rPr lang="en-US" smtClean="0"/>
              <a:t>5</a:t>
            </a:fld>
            <a:endParaRPr lang="en-US" dirty="0"/>
          </a:p>
        </p:txBody>
      </p:sp>
      <p:sp>
        <p:nvSpPr>
          <p:cNvPr id="5" name="Footer Placeholder 4"/>
          <p:cNvSpPr>
            <a:spLocks noGrp="1"/>
          </p:cNvSpPr>
          <p:nvPr>
            <p:ph type="ftr" sz="quarter" idx="11"/>
          </p:nvPr>
        </p:nvSpPr>
        <p:spPr/>
        <p:txBody>
          <a:bodyPr/>
          <a:lstStyle/>
          <a:p>
            <a:r>
              <a:rPr lang="en-US" dirty="0" smtClean="0"/>
              <a:t>Massachusetts Rehabilitation Commission </a:t>
            </a:r>
            <a:endParaRPr lang="en-US" dirty="0"/>
          </a:p>
        </p:txBody>
      </p:sp>
    </p:spTree>
    <p:extLst>
      <p:ext uri="{BB962C8B-B14F-4D97-AF65-F5344CB8AC3E}">
        <p14:creationId xmlns:p14="http://schemas.microsoft.com/office/powerpoint/2010/main" val="134870868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295915"/>
            <a:ext cx="7886700" cy="770854"/>
          </a:xfrm>
          <a:solidFill>
            <a:schemeClr val="tx2">
              <a:lumMod val="20000"/>
              <a:lumOff val="80000"/>
            </a:schemeClr>
          </a:solidFill>
        </p:spPr>
        <p:txBody>
          <a:bodyPr>
            <a:normAutofit fontScale="90000"/>
          </a:bodyPr>
          <a:lstStyle/>
          <a:p>
            <a:pPr algn="ctr"/>
            <a:r>
              <a:rPr lang="en-US" sz="3200" b="1" cap="small" dirty="0" smtClean="0">
                <a:latin typeface="Times New Roman" panose="02020603050405020304" pitchFamily="18" charset="0"/>
                <a:cs typeface="Times New Roman" panose="02020603050405020304" pitchFamily="18" charset="0"/>
              </a:rPr>
              <a:t>MRC Consumers with Autism Served by MRC District</a:t>
            </a:r>
            <a:endParaRPr lang="en-US" sz="32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28650" y="1355606"/>
            <a:ext cx="7886700" cy="772298"/>
          </a:xfrm>
        </p:spPr>
        <p:txBody>
          <a:bodyPr>
            <a:normAutofit fontScale="85000" lnSpcReduction="10000"/>
          </a:bodyPr>
          <a:lstStyle/>
          <a:p>
            <a:pPr marL="0" indent="0">
              <a:buNone/>
            </a:pPr>
            <a:r>
              <a:rPr lang="en-US" sz="2100" dirty="0">
                <a:latin typeface="Times New Roman" panose="02020603050405020304" pitchFamily="18" charset="0"/>
                <a:cs typeface="Times New Roman" panose="02020603050405020304" pitchFamily="18" charset="0"/>
              </a:rPr>
              <a:t>Regionally, the largest proportion of MRC </a:t>
            </a:r>
            <a:r>
              <a:rPr lang="en-US" sz="2100" dirty="0" smtClean="0">
                <a:latin typeface="Times New Roman" panose="02020603050405020304" pitchFamily="18" charset="0"/>
                <a:cs typeface="Times New Roman" panose="02020603050405020304" pitchFamily="18" charset="0"/>
              </a:rPr>
              <a:t>VR consumers </a:t>
            </a:r>
            <a:r>
              <a:rPr lang="en-US" sz="2100" dirty="0">
                <a:latin typeface="Times New Roman" panose="02020603050405020304" pitchFamily="18" charset="0"/>
                <a:cs typeface="Times New Roman" panose="02020603050405020304" pitchFamily="18" charset="0"/>
              </a:rPr>
              <a:t>with </a:t>
            </a:r>
            <a:r>
              <a:rPr lang="en-US" sz="2100" dirty="0" smtClean="0">
                <a:latin typeface="Times New Roman" panose="02020603050405020304" pitchFamily="18" charset="0"/>
                <a:cs typeface="Times New Roman" panose="02020603050405020304" pitchFamily="18" charset="0"/>
              </a:rPr>
              <a:t>Autism </a:t>
            </a:r>
            <a:r>
              <a:rPr lang="en-US" sz="2100" dirty="0">
                <a:latin typeface="Times New Roman" panose="02020603050405020304" pitchFamily="18" charset="0"/>
                <a:cs typeface="Times New Roman" panose="02020603050405020304" pitchFamily="18" charset="0"/>
              </a:rPr>
              <a:t>as a primary or secondary disability were in </a:t>
            </a:r>
            <a:r>
              <a:rPr lang="en-US" sz="2100" dirty="0" smtClean="0">
                <a:latin typeface="Times New Roman" panose="02020603050405020304" pitchFamily="18" charset="0"/>
                <a:cs typeface="Times New Roman" panose="02020603050405020304" pitchFamily="18" charset="0"/>
              </a:rPr>
              <a:t>the MRC’s </a:t>
            </a:r>
            <a:r>
              <a:rPr lang="en-US" sz="2100" dirty="0">
                <a:latin typeface="Times New Roman" panose="02020603050405020304" pitchFamily="18" charset="0"/>
                <a:cs typeface="Times New Roman" panose="02020603050405020304" pitchFamily="18" charset="0"/>
              </a:rPr>
              <a:t>North District (679, or 40%), followed by the </a:t>
            </a:r>
            <a:r>
              <a:rPr lang="en-US" sz="2100" dirty="0" smtClean="0">
                <a:latin typeface="Times New Roman" panose="02020603050405020304" pitchFamily="18" charset="0"/>
                <a:cs typeface="Times New Roman" panose="02020603050405020304" pitchFamily="18" charset="0"/>
              </a:rPr>
              <a:t>South District </a:t>
            </a:r>
            <a:r>
              <a:rPr lang="en-US" sz="2100" dirty="0">
                <a:latin typeface="Times New Roman" panose="02020603050405020304" pitchFamily="18" charset="0"/>
                <a:cs typeface="Times New Roman" panose="02020603050405020304" pitchFamily="18" charset="0"/>
              </a:rPr>
              <a:t>(572, or 34%) and the </a:t>
            </a:r>
            <a:r>
              <a:rPr lang="en-US" sz="2100" dirty="0" smtClean="0">
                <a:latin typeface="Times New Roman" panose="02020603050405020304" pitchFamily="18" charset="0"/>
                <a:cs typeface="Times New Roman" panose="02020603050405020304" pitchFamily="18" charset="0"/>
              </a:rPr>
              <a:t>West District </a:t>
            </a:r>
            <a:r>
              <a:rPr lang="en-US" sz="2100" dirty="0">
                <a:latin typeface="Times New Roman" panose="02020603050405020304" pitchFamily="18" charset="0"/>
                <a:cs typeface="Times New Roman" panose="02020603050405020304" pitchFamily="18" charset="0"/>
              </a:rPr>
              <a:t>(453, or 26 </a:t>
            </a:r>
            <a:r>
              <a:rPr lang="en-US" sz="2100" dirty="0" smtClean="0">
                <a:latin typeface="Times New Roman" panose="02020603050405020304" pitchFamily="18" charset="0"/>
                <a:cs typeface="Times New Roman" panose="02020603050405020304" pitchFamily="18" charset="0"/>
              </a:rPr>
              <a:t>%). </a:t>
            </a:r>
            <a:endParaRPr lang="en-US" sz="2100" dirty="0">
              <a:latin typeface="Times New Roman" panose="02020603050405020304" pitchFamily="18" charset="0"/>
              <a:cs typeface="Times New Roman" panose="02020603050405020304" pitchFamily="18" charset="0"/>
            </a:endParaRPr>
          </a:p>
          <a:p>
            <a:pPr marL="3657600" lvl="8" indent="0">
              <a:buNone/>
            </a:pPr>
            <a:endParaRPr lang="en-US" sz="600" dirty="0">
              <a:solidFill>
                <a:srgbClr val="FF0000"/>
              </a:solidFill>
            </a:endParaRPr>
          </a:p>
          <a:p>
            <a:pPr marL="0" lvl="0" indent="0">
              <a:buNone/>
            </a:pPr>
            <a:endParaRPr lang="en-US" sz="1600" dirty="0" smtClean="0"/>
          </a:p>
          <a:p>
            <a:pPr marL="0" indent="0">
              <a:buNone/>
            </a:pPr>
            <a:endParaRPr lang="en-US" sz="1500" dirty="0" smtClean="0"/>
          </a:p>
          <a:p>
            <a:endParaRPr lang="en-US" sz="1500" dirty="0" smtClean="0"/>
          </a:p>
          <a:p>
            <a:pPr marL="0" indent="0">
              <a:buNone/>
            </a:pPr>
            <a:endParaRPr lang="en-US" sz="1500" dirty="0"/>
          </a:p>
        </p:txBody>
      </p:sp>
      <p:sp>
        <p:nvSpPr>
          <p:cNvPr id="4" name="Slide Number Placeholder 3"/>
          <p:cNvSpPr>
            <a:spLocks noGrp="1"/>
          </p:cNvSpPr>
          <p:nvPr>
            <p:ph type="sldNum" sz="quarter" idx="12"/>
          </p:nvPr>
        </p:nvSpPr>
        <p:spPr/>
        <p:txBody>
          <a:bodyPr/>
          <a:lstStyle/>
          <a:p>
            <a:fld id="{DD0D9133-910E-4F44-9AE3-6EB9389E72AE}" type="slidenum">
              <a:rPr lang="en-US" smtClean="0"/>
              <a:t>6</a:t>
            </a:fld>
            <a:endParaRPr lang="en-US" dirty="0"/>
          </a:p>
        </p:txBody>
      </p:sp>
      <p:sp>
        <p:nvSpPr>
          <p:cNvPr id="5" name="Footer Placeholder 4"/>
          <p:cNvSpPr>
            <a:spLocks noGrp="1"/>
          </p:cNvSpPr>
          <p:nvPr>
            <p:ph type="ftr" sz="quarter" idx="11"/>
          </p:nvPr>
        </p:nvSpPr>
        <p:spPr/>
        <p:txBody>
          <a:bodyPr/>
          <a:lstStyle/>
          <a:p>
            <a:r>
              <a:rPr lang="en-US" dirty="0" smtClean="0"/>
              <a:t>Massachusetts Rehabilitation Commission </a:t>
            </a:r>
            <a:endParaRPr lang="en-US" dirty="0"/>
          </a:p>
        </p:txBody>
      </p:sp>
      <p:graphicFrame>
        <p:nvGraphicFramePr>
          <p:cNvPr id="7" name="Chart 6"/>
          <p:cNvGraphicFramePr>
            <a:graphicFrameLocks/>
          </p:cNvGraphicFramePr>
          <p:nvPr>
            <p:extLst>
              <p:ext uri="{D42A27DB-BD31-4B8C-83A1-F6EECF244321}">
                <p14:modId xmlns:p14="http://schemas.microsoft.com/office/powerpoint/2010/main" val="1151798226"/>
              </p:ext>
            </p:extLst>
          </p:nvPr>
        </p:nvGraphicFramePr>
        <p:xfrm>
          <a:off x="1298962" y="2290273"/>
          <a:ext cx="6417890" cy="377724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39884832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58242"/>
            <a:ext cx="7886700" cy="971443"/>
          </a:xfrm>
          <a:solidFill>
            <a:schemeClr val="tx2">
              <a:lumMod val="20000"/>
              <a:lumOff val="80000"/>
            </a:schemeClr>
          </a:solidFill>
        </p:spPr>
        <p:txBody>
          <a:bodyPr>
            <a:noAutofit/>
          </a:bodyPr>
          <a:lstStyle/>
          <a:p>
            <a:pPr algn="ctr"/>
            <a:r>
              <a:rPr lang="en-US" sz="2400" b="1" dirty="0">
                <a:solidFill>
                  <a:sysClr val="windowText" lastClr="000000"/>
                </a:solidFill>
                <a:latin typeface="Times New Roman" panose="02020603050405020304" pitchFamily="18" charset="0"/>
                <a:cs typeface="Times New Roman" panose="02020603050405020304" pitchFamily="18" charset="0"/>
              </a:rPr>
              <a:t>Percentage of Consumers with Autism </a:t>
            </a:r>
            <a:r>
              <a:rPr lang="en-US" sz="2400" b="1" dirty="0" smtClean="0">
                <a:solidFill>
                  <a:sysClr val="windowText" lastClr="000000"/>
                </a:solidFill>
                <a:latin typeface="Times New Roman" panose="02020603050405020304" pitchFamily="18" charset="0"/>
                <a:cs typeface="Times New Roman" panose="02020603050405020304" pitchFamily="18" charset="0"/>
              </a:rPr>
              <a:t>Served by MRC North District – by MRC Area Office</a:t>
            </a:r>
            <a:endParaRPr lang="en-US" sz="24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591314" y="1404813"/>
            <a:ext cx="7886700" cy="656398"/>
          </a:xfrm>
        </p:spPr>
        <p:txBody>
          <a:bodyPr>
            <a:normAutofit/>
          </a:bodyPr>
          <a:lstStyle/>
          <a:p>
            <a:pPr marL="0" indent="0">
              <a:buNone/>
            </a:pPr>
            <a:endParaRPr lang="en-US" sz="1500" dirty="0" smtClean="0"/>
          </a:p>
          <a:p>
            <a:endParaRPr lang="en-US" sz="1500" dirty="0" smtClean="0"/>
          </a:p>
          <a:p>
            <a:endParaRPr lang="en-US" sz="1500" dirty="0"/>
          </a:p>
        </p:txBody>
      </p:sp>
      <p:sp>
        <p:nvSpPr>
          <p:cNvPr id="4" name="Slide Number Placeholder 3"/>
          <p:cNvSpPr>
            <a:spLocks noGrp="1"/>
          </p:cNvSpPr>
          <p:nvPr>
            <p:ph type="sldNum" sz="quarter" idx="12"/>
          </p:nvPr>
        </p:nvSpPr>
        <p:spPr/>
        <p:txBody>
          <a:bodyPr/>
          <a:lstStyle/>
          <a:p>
            <a:fld id="{DD0D9133-910E-4F44-9AE3-6EB9389E72AE}" type="slidenum">
              <a:rPr lang="en-US" smtClean="0"/>
              <a:t>7</a:t>
            </a:fld>
            <a:endParaRPr lang="en-US" dirty="0"/>
          </a:p>
        </p:txBody>
      </p:sp>
      <p:sp>
        <p:nvSpPr>
          <p:cNvPr id="5" name="Footer Placeholder 4"/>
          <p:cNvSpPr>
            <a:spLocks noGrp="1"/>
          </p:cNvSpPr>
          <p:nvPr>
            <p:ph type="ftr" sz="quarter" idx="11"/>
          </p:nvPr>
        </p:nvSpPr>
        <p:spPr>
          <a:xfrm>
            <a:off x="3028950" y="6492875"/>
            <a:ext cx="3086100" cy="365125"/>
          </a:xfrm>
        </p:spPr>
        <p:txBody>
          <a:bodyPr/>
          <a:lstStyle/>
          <a:p>
            <a:r>
              <a:rPr lang="en-US" dirty="0" smtClean="0"/>
              <a:t>Massachusetts Rehabilitation Commission </a:t>
            </a:r>
            <a:endParaRPr lang="en-US" dirty="0"/>
          </a:p>
        </p:txBody>
      </p:sp>
      <p:graphicFrame>
        <p:nvGraphicFramePr>
          <p:cNvPr id="7" name="Chart 6"/>
          <p:cNvGraphicFramePr>
            <a:graphicFrameLocks/>
          </p:cNvGraphicFramePr>
          <p:nvPr>
            <p:extLst>
              <p:ext uri="{D42A27DB-BD31-4B8C-83A1-F6EECF244321}">
                <p14:modId xmlns:p14="http://schemas.microsoft.com/office/powerpoint/2010/main" val="724594058"/>
              </p:ext>
            </p:extLst>
          </p:nvPr>
        </p:nvGraphicFramePr>
        <p:xfrm>
          <a:off x="702995" y="2225310"/>
          <a:ext cx="7663338" cy="3802842"/>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p:cNvSpPr txBox="1"/>
          <p:nvPr/>
        </p:nvSpPr>
        <p:spPr>
          <a:xfrm>
            <a:off x="517890" y="1548345"/>
            <a:ext cx="7452765" cy="646331"/>
          </a:xfrm>
          <a:prstGeom prst="rect">
            <a:avLst/>
          </a:prstGeom>
          <a:noFill/>
        </p:spPr>
        <p:txBody>
          <a:bodyPr wrap="square" rtlCol="0">
            <a:spAutoFit/>
          </a:bodyPr>
          <a:lstStyle/>
          <a:p>
            <a:pPr marL="285750" indent="-285750">
              <a:buFont typeface="Arial" panose="020B0604020202020204" pitchFamily="34" charset="0"/>
              <a:buChar char="•"/>
            </a:pPr>
            <a:r>
              <a:rPr lang="en-US" dirty="0" smtClean="0">
                <a:latin typeface="Times New Roman" panose="02020603050405020304" pitchFamily="18" charset="0"/>
                <a:cs typeface="Times New Roman" panose="02020603050405020304" pitchFamily="18" charset="0"/>
              </a:rPr>
              <a:t>In the Lowell, Framingham, and Salem offices served the highest percent of consumers with Autism of offices in the North District.</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1327896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49" y="435907"/>
            <a:ext cx="7886700" cy="863125"/>
          </a:xfrm>
          <a:solidFill>
            <a:schemeClr val="tx2">
              <a:lumMod val="20000"/>
              <a:lumOff val="80000"/>
            </a:schemeClr>
          </a:solidFill>
        </p:spPr>
        <p:txBody>
          <a:bodyPr>
            <a:noAutofit/>
          </a:bodyPr>
          <a:lstStyle/>
          <a:p>
            <a:pPr algn="ctr"/>
            <a:r>
              <a:rPr lang="en-US" sz="2000" b="1" dirty="0" smtClean="0">
                <a:solidFill>
                  <a:sysClr val="windowText" lastClr="000000"/>
                </a:solidFill>
                <a:latin typeface="Times New Roman" panose="02020603050405020304" pitchFamily="18" charset="0"/>
                <a:cs typeface="Times New Roman" panose="02020603050405020304" pitchFamily="18" charset="0"/>
              </a:rPr>
              <a:t/>
            </a:r>
            <a:br>
              <a:rPr lang="en-US" sz="2000" b="1" dirty="0" smtClean="0">
                <a:solidFill>
                  <a:sysClr val="windowText" lastClr="000000"/>
                </a:solidFill>
                <a:latin typeface="Times New Roman" panose="02020603050405020304" pitchFamily="18" charset="0"/>
                <a:cs typeface="Times New Roman" panose="02020603050405020304" pitchFamily="18" charset="0"/>
              </a:rPr>
            </a:br>
            <a:r>
              <a:rPr lang="en-US" sz="2100" b="1" dirty="0" smtClean="0">
                <a:solidFill>
                  <a:sysClr val="windowText" lastClr="000000"/>
                </a:solidFill>
                <a:latin typeface="Times New Roman" panose="02020603050405020304" pitchFamily="18" charset="0"/>
                <a:cs typeface="Times New Roman" panose="02020603050405020304" pitchFamily="18" charset="0"/>
              </a:rPr>
              <a:t>Percentage of </a:t>
            </a:r>
            <a:r>
              <a:rPr lang="en-US" sz="2100" b="1" dirty="0">
                <a:solidFill>
                  <a:sysClr val="windowText" lastClr="000000"/>
                </a:solidFill>
                <a:latin typeface="Times New Roman" panose="02020603050405020304" pitchFamily="18" charset="0"/>
                <a:cs typeface="Times New Roman" panose="02020603050405020304" pitchFamily="18" charset="0"/>
              </a:rPr>
              <a:t>Consumers </a:t>
            </a:r>
            <a:r>
              <a:rPr lang="en-US" sz="2100" b="1" dirty="0" smtClean="0">
                <a:solidFill>
                  <a:sysClr val="windowText" lastClr="000000"/>
                </a:solidFill>
                <a:latin typeface="Times New Roman" panose="02020603050405020304" pitchFamily="18" charset="0"/>
                <a:cs typeface="Times New Roman" panose="02020603050405020304" pitchFamily="18" charset="0"/>
              </a:rPr>
              <a:t>with Autism Served </a:t>
            </a:r>
            <a:r>
              <a:rPr lang="en-US" sz="2100" b="1" dirty="0">
                <a:solidFill>
                  <a:sysClr val="windowText" lastClr="000000"/>
                </a:solidFill>
                <a:latin typeface="Times New Roman" panose="02020603050405020304" pitchFamily="18" charset="0"/>
                <a:cs typeface="Times New Roman" panose="02020603050405020304" pitchFamily="18" charset="0"/>
              </a:rPr>
              <a:t>in the </a:t>
            </a:r>
            <a:r>
              <a:rPr lang="en-US" sz="2100" b="1" dirty="0" smtClean="0">
                <a:solidFill>
                  <a:sysClr val="windowText" lastClr="000000"/>
                </a:solidFill>
                <a:latin typeface="Times New Roman" panose="02020603050405020304" pitchFamily="18" charset="0"/>
                <a:cs typeface="Times New Roman" panose="02020603050405020304" pitchFamily="18" charset="0"/>
              </a:rPr>
              <a:t>South District – by MRC Area Office</a:t>
            </a:r>
            <a:r>
              <a:rPr lang="en-US" sz="2400" dirty="0">
                <a:solidFill>
                  <a:sysClr val="windowText" lastClr="000000"/>
                </a:solidFill>
                <a:latin typeface="Times New Roman" panose="02020603050405020304" pitchFamily="18" charset="0"/>
                <a:cs typeface="Times New Roman" panose="02020603050405020304" pitchFamily="18" charset="0"/>
              </a:rPr>
              <a:t/>
            </a:r>
            <a:br>
              <a:rPr lang="en-US" sz="2400" dirty="0">
                <a:solidFill>
                  <a:sysClr val="windowText" lastClr="000000"/>
                </a:solidFill>
                <a:latin typeface="Times New Roman" panose="02020603050405020304" pitchFamily="18" charset="0"/>
                <a:cs typeface="Times New Roman" panose="02020603050405020304" pitchFamily="18" charset="0"/>
              </a:rPr>
            </a:br>
            <a:endParaRPr lang="en-US" sz="3200" dirty="0">
              <a:latin typeface="Times New Roman" panose="02020603050405020304" pitchFamily="18" charset="0"/>
              <a:cs typeface="Times New Roman" panose="02020603050405020304" pitchFamily="18" charset="0"/>
            </a:endParaRPr>
          </a:p>
        </p:txBody>
      </p:sp>
      <p:sp>
        <p:nvSpPr>
          <p:cNvPr id="4" name="Footer Placeholder 3"/>
          <p:cNvSpPr>
            <a:spLocks noGrp="1"/>
          </p:cNvSpPr>
          <p:nvPr>
            <p:ph type="ftr" sz="quarter" idx="11"/>
          </p:nvPr>
        </p:nvSpPr>
        <p:spPr/>
        <p:txBody>
          <a:bodyPr/>
          <a:lstStyle/>
          <a:p>
            <a:r>
              <a:rPr lang="en-US" dirty="0" smtClean="0"/>
              <a:t>Massachusetts Rehabilitation Commission </a:t>
            </a:r>
            <a:endParaRPr lang="en-US" dirty="0"/>
          </a:p>
        </p:txBody>
      </p:sp>
      <p:sp>
        <p:nvSpPr>
          <p:cNvPr id="5" name="Slide Number Placeholder 4"/>
          <p:cNvSpPr>
            <a:spLocks noGrp="1"/>
          </p:cNvSpPr>
          <p:nvPr>
            <p:ph type="sldNum" sz="quarter" idx="12"/>
          </p:nvPr>
        </p:nvSpPr>
        <p:spPr/>
        <p:txBody>
          <a:bodyPr/>
          <a:lstStyle/>
          <a:p>
            <a:fld id="{DD0D9133-910E-4F44-9AE3-6EB9389E72AE}" type="slidenum">
              <a:rPr lang="en-US" smtClean="0"/>
              <a:t>8</a:t>
            </a:fld>
            <a:endParaRPr lang="en-US"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326335026"/>
              </p:ext>
            </p:extLst>
          </p:nvPr>
        </p:nvGraphicFramePr>
        <p:xfrm>
          <a:off x="485522" y="1982549"/>
          <a:ext cx="8207853" cy="4194413"/>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628649" y="1382384"/>
            <a:ext cx="7404213" cy="1200329"/>
          </a:xfrm>
          <a:prstGeom prst="rect">
            <a:avLst/>
          </a:prstGeom>
          <a:noFill/>
        </p:spPr>
        <p:txBody>
          <a:bodyPr wrap="square" rtlCol="0">
            <a:spAutoFit/>
          </a:bodyPr>
          <a:lstStyle/>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T</a:t>
            </a:r>
            <a:r>
              <a:rPr lang="en-US" dirty="0" smtClean="0">
                <a:latin typeface="Times New Roman" panose="02020603050405020304" pitchFamily="18" charset="0"/>
                <a:cs typeface="Times New Roman" panose="02020603050405020304" pitchFamily="18" charset="0"/>
              </a:rPr>
              <a:t>he Downtown Boston, Taunton, Braintree, Cape and Islands offices </a:t>
            </a:r>
            <a:r>
              <a:rPr lang="en-US" dirty="0">
                <a:latin typeface="Times New Roman" panose="02020603050405020304" pitchFamily="18" charset="0"/>
                <a:cs typeface="Times New Roman" panose="02020603050405020304" pitchFamily="18" charset="0"/>
              </a:rPr>
              <a:t>served the highest percent of consumers with Autism of offices in the </a:t>
            </a:r>
            <a:r>
              <a:rPr lang="en-US" dirty="0" smtClean="0">
                <a:latin typeface="Times New Roman" panose="02020603050405020304" pitchFamily="18" charset="0"/>
                <a:cs typeface="Times New Roman" panose="02020603050405020304" pitchFamily="18" charset="0"/>
              </a:rPr>
              <a:t>South District</a:t>
            </a:r>
            <a:r>
              <a:rPr lang="en-US" dirty="0">
                <a:latin typeface="Times New Roman" panose="02020603050405020304" pitchFamily="18" charset="0"/>
                <a:cs typeface="Times New Roman" panose="02020603050405020304" pitchFamily="18" charset="0"/>
              </a:rPr>
              <a:t>.</a:t>
            </a:r>
          </a:p>
          <a:p>
            <a:r>
              <a:rPr lang="en-US" dirty="0" smtClean="0"/>
              <a:t>  </a:t>
            </a:r>
            <a:endParaRPr lang="en-US" dirty="0"/>
          </a:p>
        </p:txBody>
      </p:sp>
    </p:spTree>
    <p:extLst>
      <p:ext uri="{BB962C8B-B14F-4D97-AF65-F5344CB8AC3E}">
        <p14:creationId xmlns:p14="http://schemas.microsoft.com/office/powerpoint/2010/main" val="67380259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1434" y="464753"/>
            <a:ext cx="8021131" cy="708583"/>
          </a:xfrm>
          <a:solidFill>
            <a:schemeClr val="tx2">
              <a:lumMod val="20000"/>
              <a:lumOff val="80000"/>
            </a:schemeClr>
          </a:solidFill>
        </p:spPr>
        <p:txBody>
          <a:bodyPr>
            <a:noAutofit/>
          </a:bodyPr>
          <a:lstStyle/>
          <a:p>
            <a:pPr algn="ctr"/>
            <a:r>
              <a:rPr lang="en-US" sz="2100" b="1" dirty="0" smtClean="0">
                <a:solidFill>
                  <a:sysClr val="windowText" lastClr="000000"/>
                </a:solidFill>
                <a:latin typeface="Times New Roman" panose="02020603050405020304" pitchFamily="18" charset="0"/>
                <a:cs typeface="Times New Roman" panose="02020603050405020304" pitchFamily="18" charset="0"/>
              </a:rPr>
              <a:t/>
            </a:r>
            <a:br>
              <a:rPr lang="en-US" sz="2100" b="1" dirty="0" smtClean="0">
                <a:solidFill>
                  <a:sysClr val="windowText" lastClr="000000"/>
                </a:solidFill>
                <a:latin typeface="Times New Roman" panose="02020603050405020304" pitchFamily="18" charset="0"/>
                <a:cs typeface="Times New Roman" panose="02020603050405020304" pitchFamily="18" charset="0"/>
              </a:rPr>
            </a:br>
            <a:r>
              <a:rPr lang="en-US" sz="2100" b="1" dirty="0" smtClean="0">
                <a:solidFill>
                  <a:sysClr val="windowText" lastClr="000000"/>
                </a:solidFill>
                <a:latin typeface="Times New Roman" panose="02020603050405020304" pitchFamily="18" charset="0"/>
                <a:cs typeface="Times New Roman" panose="02020603050405020304" pitchFamily="18" charset="0"/>
              </a:rPr>
              <a:t>Percentage of </a:t>
            </a:r>
            <a:r>
              <a:rPr lang="en-US" sz="2100" b="1" dirty="0">
                <a:solidFill>
                  <a:sysClr val="windowText" lastClr="000000"/>
                </a:solidFill>
                <a:latin typeface="Times New Roman" panose="02020603050405020304" pitchFamily="18" charset="0"/>
                <a:cs typeface="Times New Roman" panose="02020603050405020304" pitchFamily="18" charset="0"/>
              </a:rPr>
              <a:t>Consumers </a:t>
            </a:r>
            <a:r>
              <a:rPr lang="en-US" sz="2100" b="1" dirty="0" smtClean="0">
                <a:solidFill>
                  <a:sysClr val="windowText" lastClr="000000"/>
                </a:solidFill>
                <a:latin typeface="Times New Roman" panose="02020603050405020304" pitchFamily="18" charset="0"/>
                <a:cs typeface="Times New Roman" panose="02020603050405020304" pitchFamily="18" charset="0"/>
              </a:rPr>
              <a:t>with Autism Served </a:t>
            </a:r>
            <a:r>
              <a:rPr lang="en-US" sz="2100" b="1" dirty="0">
                <a:solidFill>
                  <a:sysClr val="windowText" lastClr="000000"/>
                </a:solidFill>
                <a:latin typeface="Times New Roman" panose="02020603050405020304" pitchFamily="18" charset="0"/>
                <a:cs typeface="Times New Roman" panose="02020603050405020304" pitchFamily="18" charset="0"/>
              </a:rPr>
              <a:t>in the </a:t>
            </a:r>
            <a:r>
              <a:rPr lang="en-US" sz="2100" b="1" dirty="0" smtClean="0">
                <a:solidFill>
                  <a:sysClr val="windowText" lastClr="000000"/>
                </a:solidFill>
                <a:latin typeface="Times New Roman" panose="02020603050405020304" pitchFamily="18" charset="0"/>
                <a:cs typeface="Times New Roman" panose="02020603050405020304" pitchFamily="18" charset="0"/>
              </a:rPr>
              <a:t>West District – by MRC Area Office</a:t>
            </a:r>
            <a:r>
              <a:rPr lang="en-US" sz="2200" dirty="0">
                <a:solidFill>
                  <a:sysClr val="windowText" lastClr="000000"/>
                </a:solidFill>
                <a:latin typeface="Times New Roman" panose="02020603050405020304" pitchFamily="18" charset="0"/>
                <a:cs typeface="Times New Roman" panose="02020603050405020304" pitchFamily="18" charset="0"/>
              </a:rPr>
              <a:t/>
            </a:r>
            <a:br>
              <a:rPr lang="en-US" sz="2200" dirty="0">
                <a:solidFill>
                  <a:sysClr val="windowText" lastClr="000000"/>
                </a:solidFill>
                <a:latin typeface="Times New Roman" panose="02020603050405020304" pitchFamily="18" charset="0"/>
                <a:cs typeface="Times New Roman" panose="02020603050405020304" pitchFamily="18" charset="0"/>
              </a:rPr>
            </a:br>
            <a:endParaRPr lang="en-US" sz="2200" dirty="0">
              <a:latin typeface="Times New Roman" panose="02020603050405020304" pitchFamily="18" charset="0"/>
              <a:cs typeface="Times New Roman" panose="02020603050405020304" pitchFamily="18" charset="0"/>
            </a:endParaRPr>
          </a:p>
        </p:txBody>
      </p:sp>
      <p:sp>
        <p:nvSpPr>
          <p:cNvPr id="4" name="Footer Placeholder 3"/>
          <p:cNvSpPr>
            <a:spLocks noGrp="1"/>
          </p:cNvSpPr>
          <p:nvPr>
            <p:ph type="ftr" sz="quarter" idx="11"/>
          </p:nvPr>
        </p:nvSpPr>
        <p:spPr/>
        <p:txBody>
          <a:bodyPr/>
          <a:lstStyle/>
          <a:p>
            <a:r>
              <a:rPr lang="en-US" dirty="0" smtClean="0"/>
              <a:t>Massachusetts Rehabilitation Commission </a:t>
            </a:r>
            <a:endParaRPr lang="en-US" dirty="0"/>
          </a:p>
        </p:txBody>
      </p:sp>
      <p:sp>
        <p:nvSpPr>
          <p:cNvPr id="5" name="Slide Number Placeholder 4"/>
          <p:cNvSpPr>
            <a:spLocks noGrp="1"/>
          </p:cNvSpPr>
          <p:nvPr>
            <p:ph type="sldNum" sz="quarter" idx="12"/>
          </p:nvPr>
        </p:nvSpPr>
        <p:spPr/>
        <p:txBody>
          <a:bodyPr/>
          <a:lstStyle/>
          <a:p>
            <a:fld id="{DD0D9133-910E-4F44-9AE3-6EB9389E72AE}" type="slidenum">
              <a:rPr lang="en-US" smtClean="0"/>
              <a:t>9</a:t>
            </a:fld>
            <a:endParaRPr lang="en-US" dirty="0"/>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3089846956"/>
              </p:ext>
            </p:extLst>
          </p:nvPr>
        </p:nvGraphicFramePr>
        <p:xfrm>
          <a:off x="631179" y="2079652"/>
          <a:ext cx="8040397" cy="3808399"/>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843089" y="1545578"/>
            <a:ext cx="6643561" cy="923330"/>
          </a:xfrm>
          <a:prstGeom prst="rect">
            <a:avLst/>
          </a:prstGeom>
          <a:noFill/>
        </p:spPr>
        <p:txBody>
          <a:bodyPr wrap="square" rtlCol="0">
            <a:spAutoFit/>
          </a:bodyPr>
          <a:lstStyle/>
          <a:p>
            <a:r>
              <a:rPr lang="en-US" dirty="0" smtClean="0">
                <a:latin typeface="Times New Roman" panose="02020603050405020304" pitchFamily="18" charset="0"/>
                <a:cs typeface="Times New Roman" panose="02020603050405020304" pitchFamily="18" charset="0"/>
              </a:rPr>
              <a:t>The Worcester, Milford, and Springfield </a:t>
            </a:r>
            <a:r>
              <a:rPr lang="en-US" dirty="0">
                <a:latin typeface="Times New Roman" panose="02020603050405020304" pitchFamily="18" charset="0"/>
                <a:cs typeface="Times New Roman" panose="02020603050405020304" pitchFamily="18" charset="0"/>
              </a:rPr>
              <a:t>served the highest percent of consumers with Autism of offices in the </a:t>
            </a:r>
            <a:r>
              <a:rPr lang="en-US" dirty="0" smtClean="0">
                <a:latin typeface="Times New Roman" panose="02020603050405020304" pitchFamily="18" charset="0"/>
                <a:cs typeface="Times New Roman" panose="02020603050405020304" pitchFamily="18" charset="0"/>
              </a:rPr>
              <a:t>West </a:t>
            </a:r>
            <a:r>
              <a:rPr lang="en-US" dirty="0">
                <a:latin typeface="Times New Roman" panose="02020603050405020304" pitchFamily="18" charset="0"/>
                <a:cs typeface="Times New Roman" panose="02020603050405020304" pitchFamily="18" charset="0"/>
              </a:rPr>
              <a:t>District.</a:t>
            </a:r>
          </a:p>
          <a:p>
            <a:endParaRPr lang="en-US" dirty="0"/>
          </a:p>
        </p:txBody>
      </p:sp>
    </p:spTree>
    <p:extLst>
      <p:ext uri="{BB962C8B-B14F-4D97-AF65-F5344CB8AC3E}">
        <p14:creationId xmlns:p14="http://schemas.microsoft.com/office/powerpoint/2010/main" val="294552052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Override1.xml><?xml version="1.0" encoding="utf-8"?>
<a:themeOverride xmlns:a="http://schemas.openxmlformats.org/drawingml/2006/main">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1668</TotalTime>
  <Words>1583</Words>
  <Application>Microsoft Office PowerPoint</Application>
  <PresentationFormat>On-screen Show (4:3)</PresentationFormat>
  <Paragraphs>187</Paragraphs>
  <Slides>17</Slides>
  <Notes>4</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17</vt:i4>
      </vt:variant>
    </vt:vector>
  </HeadingPairs>
  <TitlesOfParts>
    <vt:vector size="19" baseType="lpstr">
      <vt:lpstr>Office Theme</vt:lpstr>
      <vt:lpstr>Picture</vt:lpstr>
      <vt:lpstr>PowerPoint Presentation</vt:lpstr>
      <vt:lpstr>MRC’s Vision &amp; Mission </vt:lpstr>
      <vt:lpstr>      MRC Organizational Structure</vt:lpstr>
      <vt:lpstr>                  Who MRC Serves</vt:lpstr>
      <vt:lpstr>MRC Autism Demographics </vt:lpstr>
      <vt:lpstr>MRC Consumers with Autism Served by MRC District</vt:lpstr>
      <vt:lpstr>Percentage of Consumers with Autism Served by MRC North District – by MRC Area Office</vt:lpstr>
      <vt:lpstr> Percentage of Consumers with Autism Served in the South District – by MRC Area Office </vt:lpstr>
      <vt:lpstr> Percentage of Consumers with Autism Served in the West District – by MRC Area Office </vt:lpstr>
      <vt:lpstr>MRC VR Autism Multi-Year Data Trends </vt:lpstr>
      <vt:lpstr>MRC Vocational Rehabilitation Autism Projects</vt:lpstr>
      <vt:lpstr>MRC Vocational Rehabilitation Autism Projects</vt:lpstr>
      <vt:lpstr>MRC Vocational Rehabilitation Services</vt:lpstr>
      <vt:lpstr>MRC Community Living Services</vt:lpstr>
      <vt:lpstr>Quotes from MRC’s Consumers with Autism</vt:lpstr>
      <vt:lpstr>MRC Future Efforts</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oreProperties xmlns="http://schemas.openxmlformats.org/package/2006/metadata/core-properties" xmlns:cp="http://schemas.openxmlformats.org/package/2006/metadata/core-properties" xmlns:dc="http://purl.org/dc/elements/1.1/" xmlns:dcterms="http://purl.org/dc/terms/" xmlns:xsi="http://www.w3.org/2001/XMLSchema-instance">
  <dcterms:created xsi:type="dcterms:W3CDTF">2016-04-04T19:01:55Z</dcterms:created>
  <dc:creator>Akinlapa, Oluwafunke (MRC)</dc:creator>
  <lastModifiedBy/>
  <lastPrinted>2016-04-06T15:34:03Z</lastPrinted>
  <dcterms:modified xsi:type="dcterms:W3CDTF">2016-04-11T16:12:31Z</dcterms:modified>
  <revision>115</revision>
  <dc:title>PowerPoint Presentation</dc:title>
</coreProperties>
</file>