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65" r:id="rId2"/>
    <p:sldId id="310" r:id="rId3"/>
    <p:sldId id="326" r:id="rId4"/>
    <p:sldId id="320" r:id="rId5"/>
    <p:sldId id="343" r:id="rId6"/>
    <p:sldId id="344" r:id="rId7"/>
    <p:sldId id="347" r:id="rId8"/>
    <p:sldId id="346" r:id="rId9"/>
    <p:sldId id="317" r:id="rId10"/>
  </p:sldIdLst>
  <p:sldSz cx="12188825" cy="6858000"/>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C1E770-041C-46A1-9099-8D6F5DC6DD0D}" v="4" dt="2025-12-19T17:42:20.2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89630" autoAdjust="0"/>
  </p:normalViewPr>
  <p:slideViewPr>
    <p:cSldViewPr showGuides="1">
      <p:cViewPr varScale="1">
        <p:scale>
          <a:sx n="66" d="100"/>
          <a:sy n="66" d="100"/>
        </p:scale>
        <p:origin x="1006" y="35"/>
      </p:cViewPr>
      <p:guideLst>
        <p:guide pos="3839"/>
        <p:guide orient="horz" pos="2160"/>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xon, Andrea E. (DOS)" userId="a74275a3-537f-44f6-932d-e53aed04a166" providerId="ADAL" clId="{061EC703-F82D-4DF7-8CCD-6AD732E080C0}"/>
    <pc:docChg chg="undo custSel delSld modSld">
      <pc:chgData name="Nixon, Andrea E. (DOS)" userId="a74275a3-537f-44f6-932d-e53aed04a166" providerId="ADAL" clId="{061EC703-F82D-4DF7-8CCD-6AD732E080C0}" dt="2026-01-06T13:48:02.976" v="197" actId="313"/>
      <pc:docMkLst>
        <pc:docMk/>
      </pc:docMkLst>
      <pc:sldChg chg="addSp modSp mod">
        <pc:chgData name="Nixon, Andrea E. (DOS)" userId="a74275a3-537f-44f6-932d-e53aed04a166" providerId="ADAL" clId="{061EC703-F82D-4DF7-8CCD-6AD732E080C0}" dt="2025-12-19T17:42:26.913" v="193" actId="1076"/>
        <pc:sldMkLst>
          <pc:docMk/>
          <pc:sldMk cId="1735722345" sldId="317"/>
        </pc:sldMkLst>
        <pc:spChg chg="add mod">
          <ac:chgData name="Nixon, Andrea E. (DOS)" userId="a74275a3-537f-44f6-932d-e53aed04a166" providerId="ADAL" clId="{061EC703-F82D-4DF7-8CCD-6AD732E080C0}" dt="2025-12-19T17:42:26.913" v="193" actId="1076"/>
          <ac:spMkLst>
            <pc:docMk/>
            <pc:sldMk cId="1735722345" sldId="317"/>
            <ac:spMk id="2" creationId="{F9C272E9-CD66-860B-E463-7405FCDDB859}"/>
          </ac:spMkLst>
        </pc:spChg>
        <pc:spChg chg="mod">
          <ac:chgData name="Nixon, Andrea E. (DOS)" userId="a74275a3-537f-44f6-932d-e53aed04a166" providerId="ADAL" clId="{061EC703-F82D-4DF7-8CCD-6AD732E080C0}" dt="2025-12-19T17:42:06.775" v="190" actId="6549"/>
          <ac:spMkLst>
            <pc:docMk/>
            <pc:sldMk cId="1735722345" sldId="317"/>
            <ac:spMk id="3" creationId="{F9C272E9-CD66-860B-E463-7405FCDDB859}"/>
          </ac:spMkLst>
        </pc:spChg>
        <pc:spChg chg="mod">
          <ac:chgData name="Nixon, Andrea E. (DOS)" userId="a74275a3-537f-44f6-932d-e53aed04a166" providerId="ADAL" clId="{061EC703-F82D-4DF7-8CCD-6AD732E080C0}" dt="2025-12-19T17:41:58.566" v="189" actId="6549"/>
          <ac:spMkLst>
            <pc:docMk/>
            <pc:sldMk cId="1735722345" sldId="317"/>
            <ac:spMk id="6" creationId="{2F494956-6F72-C561-7567-41A235A5F8E3}"/>
          </ac:spMkLst>
        </pc:spChg>
      </pc:sldChg>
      <pc:sldChg chg="modSp mod">
        <pc:chgData name="Nixon, Andrea E. (DOS)" userId="a74275a3-537f-44f6-932d-e53aed04a166" providerId="ADAL" clId="{061EC703-F82D-4DF7-8CCD-6AD732E080C0}" dt="2025-12-19T17:38:19.438" v="11" actId="20577"/>
        <pc:sldMkLst>
          <pc:docMk/>
          <pc:sldMk cId="4059010566" sldId="320"/>
        </pc:sldMkLst>
        <pc:spChg chg="mod">
          <ac:chgData name="Nixon, Andrea E. (DOS)" userId="a74275a3-537f-44f6-932d-e53aed04a166" providerId="ADAL" clId="{061EC703-F82D-4DF7-8CCD-6AD732E080C0}" dt="2025-12-19T17:38:19.438" v="11" actId="20577"/>
          <ac:spMkLst>
            <pc:docMk/>
            <pc:sldMk cId="4059010566" sldId="320"/>
            <ac:spMk id="3" creationId="{DB915B5D-2CDE-46E3-9364-12679CCC3558}"/>
          </ac:spMkLst>
        </pc:spChg>
      </pc:sldChg>
      <pc:sldChg chg="modSp mod">
        <pc:chgData name="Nixon, Andrea E. (DOS)" userId="a74275a3-537f-44f6-932d-e53aed04a166" providerId="ADAL" clId="{061EC703-F82D-4DF7-8CCD-6AD732E080C0}" dt="2026-01-06T13:48:02.976" v="197" actId="313"/>
        <pc:sldMkLst>
          <pc:docMk/>
          <pc:sldMk cId="236831032" sldId="343"/>
        </pc:sldMkLst>
        <pc:spChg chg="mod">
          <ac:chgData name="Nixon, Andrea E. (DOS)" userId="a74275a3-537f-44f6-932d-e53aed04a166" providerId="ADAL" clId="{061EC703-F82D-4DF7-8CCD-6AD732E080C0}" dt="2026-01-06T13:48:02.976" v="197" actId="313"/>
          <ac:spMkLst>
            <pc:docMk/>
            <pc:sldMk cId="236831032" sldId="343"/>
            <ac:spMk id="6" creationId="{83B97104-1944-A6EE-92BC-4E4321FF1555}"/>
          </ac:spMkLst>
        </pc:spChg>
      </pc:sldChg>
      <pc:sldChg chg="modSp mod">
        <pc:chgData name="Nixon, Andrea E. (DOS)" userId="a74275a3-537f-44f6-932d-e53aed04a166" providerId="ADAL" clId="{061EC703-F82D-4DF7-8CCD-6AD732E080C0}" dt="2025-12-19T17:42:59.678" v="195" actId="313"/>
        <pc:sldMkLst>
          <pc:docMk/>
          <pc:sldMk cId="884507688" sldId="344"/>
        </pc:sldMkLst>
        <pc:spChg chg="mod">
          <ac:chgData name="Nixon, Andrea E. (DOS)" userId="a74275a3-537f-44f6-932d-e53aed04a166" providerId="ADAL" clId="{061EC703-F82D-4DF7-8CCD-6AD732E080C0}" dt="2025-12-19T17:42:59.678" v="195" actId="313"/>
          <ac:spMkLst>
            <pc:docMk/>
            <pc:sldMk cId="884507688" sldId="344"/>
            <ac:spMk id="6" creationId="{83B97104-1944-A6EE-92BC-4E4321FF1555}"/>
          </ac:spMkLst>
        </pc:spChg>
      </pc:sldChg>
      <pc:sldChg chg="modSp mod">
        <pc:chgData name="Nixon, Andrea E. (DOS)" userId="a74275a3-537f-44f6-932d-e53aed04a166" providerId="ADAL" clId="{061EC703-F82D-4DF7-8CCD-6AD732E080C0}" dt="2025-12-19T17:40:49.918" v="122" actId="113"/>
        <pc:sldMkLst>
          <pc:docMk/>
          <pc:sldMk cId="4257707550" sldId="346"/>
        </pc:sldMkLst>
        <pc:spChg chg="mod">
          <ac:chgData name="Nixon, Andrea E. (DOS)" userId="a74275a3-537f-44f6-932d-e53aed04a166" providerId="ADAL" clId="{061EC703-F82D-4DF7-8CCD-6AD732E080C0}" dt="2025-12-19T17:40:49.918" v="122" actId="113"/>
          <ac:spMkLst>
            <pc:docMk/>
            <pc:sldMk cId="4257707550" sldId="346"/>
            <ac:spMk id="6" creationId="{83B97104-1944-A6EE-92BC-4E4321FF155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1/6/2026</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dirty="0"/>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1/6/2026</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F93199CD-3E1B-4AE6-990F-76F925F5EA9F}" type="slidenum">
              <a:rPr lang="en-US" smtClean="0"/>
              <a:t>4</a:t>
            </a:fld>
            <a:endParaRPr lang="en-US" dirty="0"/>
          </a:p>
        </p:txBody>
      </p:sp>
    </p:spTree>
    <p:extLst>
      <p:ext uri="{BB962C8B-B14F-4D97-AF65-F5344CB8AC3E}">
        <p14:creationId xmlns:p14="http://schemas.microsoft.com/office/powerpoint/2010/main" val="2839276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F93199CD-3E1B-4AE6-990F-76F925F5EA9F}" type="slidenum">
              <a:rPr lang="en-US" smtClean="0"/>
              <a:t>5</a:t>
            </a:fld>
            <a:endParaRPr lang="en-US" dirty="0"/>
          </a:p>
        </p:txBody>
      </p:sp>
    </p:spTree>
    <p:extLst>
      <p:ext uri="{BB962C8B-B14F-4D97-AF65-F5344CB8AC3E}">
        <p14:creationId xmlns:p14="http://schemas.microsoft.com/office/powerpoint/2010/main" val="382392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F93199CD-3E1B-4AE6-990F-76F925F5EA9F}" type="slidenum">
              <a:rPr lang="en-US" smtClean="0"/>
              <a:t>6</a:t>
            </a:fld>
            <a:endParaRPr lang="en-US" dirty="0"/>
          </a:p>
        </p:txBody>
      </p:sp>
    </p:spTree>
    <p:extLst>
      <p:ext uri="{BB962C8B-B14F-4D97-AF65-F5344CB8AC3E}">
        <p14:creationId xmlns:p14="http://schemas.microsoft.com/office/powerpoint/2010/main" val="800403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F93199CD-3E1B-4AE6-990F-76F925F5EA9F}" type="slidenum">
              <a:rPr lang="en-US" smtClean="0"/>
              <a:t>8</a:t>
            </a:fld>
            <a:endParaRPr lang="en-US" dirty="0"/>
          </a:p>
        </p:txBody>
      </p:sp>
    </p:spTree>
    <p:extLst>
      <p:ext uri="{BB962C8B-B14F-4D97-AF65-F5344CB8AC3E}">
        <p14:creationId xmlns:p14="http://schemas.microsoft.com/office/powerpoint/2010/main" val="24210629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1/6/2026</a:t>
            </a:fld>
            <a:endParaRPr dirty="0"/>
          </a:p>
        </p:txBody>
      </p:sp>
      <p:sp>
        <p:nvSpPr>
          <p:cNvPr id="6" name="Slide Number Placeholder 5"/>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1/6/2026</a:t>
            </a:fld>
            <a:endParaRPr dirty="0"/>
          </a:p>
        </p:txBody>
      </p:sp>
      <p:sp>
        <p:nvSpPr>
          <p:cNvPr id="6" name="Slide Number Placeholder 5"/>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1/6/2026</a:t>
            </a:fld>
            <a:endParaRPr dirty="0"/>
          </a:p>
        </p:txBody>
      </p:sp>
      <p:sp>
        <p:nvSpPr>
          <p:cNvPr id="7" name="Slide Number Placeholder 6"/>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a:t>1/6/2026</a:t>
            </a:fld>
            <a:endParaRPr dirty="0"/>
          </a:p>
        </p:txBody>
      </p:sp>
      <p:sp>
        <p:nvSpPr>
          <p:cNvPr id="9" name="Slide Number Placeholder 8"/>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dirty="0"/>
          </a:p>
        </p:txBody>
      </p:sp>
      <p:sp>
        <p:nvSpPr>
          <p:cNvPr id="3" name="Date Placeholder 2"/>
          <p:cNvSpPr>
            <a:spLocks noGrp="1"/>
          </p:cNvSpPr>
          <p:nvPr>
            <p:ph type="dt" sz="half" idx="10"/>
          </p:nvPr>
        </p:nvSpPr>
        <p:spPr/>
        <p:txBody>
          <a:bodyPr/>
          <a:lstStyle/>
          <a:p>
            <a:fld id="{03F41C87-7AD9-4845-A077-840E4A0F3F06}" type="datetimeFigureOut">
              <a:rPr lang="en-US"/>
              <a:t>1/6/2026</a:t>
            </a:fld>
            <a:endParaRPr dirty="0"/>
          </a:p>
        </p:txBody>
      </p:sp>
      <p:sp>
        <p:nvSpPr>
          <p:cNvPr id="5" name="Slide Number Placeholder 4"/>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dirty="0"/>
          </a:p>
        </p:txBody>
      </p:sp>
      <p:sp>
        <p:nvSpPr>
          <p:cNvPr id="2" name="Date Placeholder 1"/>
          <p:cNvSpPr>
            <a:spLocks noGrp="1"/>
          </p:cNvSpPr>
          <p:nvPr>
            <p:ph type="dt" sz="half" idx="10"/>
          </p:nvPr>
        </p:nvSpPr>
        <p:spPr/>
        <p:txBody>
          <a:bodyPr/>
          <a:lstStyle/>
          <a:p>
            <a:fld id="{03F41C87-7AD9-4845-A077-840E4A0F3F06}" type="datetimeFigureOut">
              <a:rPr lang="en-US"/>
              <a:t>1/6/2026</a:t>
            </a:fld>
            <a:endParaRPr dirty="0"/>
          </a:p>
        </p:txBody>
      </p:sp>
      <p:sp>
        <p:nvSpPr>
          <p:cNvPr id="4" name="Slide Number Placeholder 3"/>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1/6/2026</a:t>
            </a:fld>
            <a:endParaRPr dirty="0"/>
          </a:p>
        </p:txBody>
      </p:sp>
      <p:sp>
        <p:nvSpPr>
          <p:cNvPr id="7" name="Slide Number Placeholder 6"/>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1/6/2026</a:t>
            </a:fld>
            <a:endParaRPr dirty="0"/>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1/6/2026</a:t>
            </a:fld>
            <a:endParaRPr dirty="0"/>
          </a:p>
        </p:txBody>
      </p:sp>
      <p:sp>
        <p:nvSpPr>
          <p:cNvPr id="6" name="Slide Number Placeholder 5"/>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1/6/2026</a:t>
            </a:fld>
            <a:endParaRPr dirty="0"/>
          </a:p>
        </p:txBody>
      </p:sp>
      <p:sp>
        <p:nvSpPr>
          <p:cNvPr id="6" name="Slide Number Placeholder 5"/>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1/6/2026</a:t>
            </a:fld>
            <a:endParaRPr lang="en-US" dirty="0"/>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mass.gov/standard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mass.gov/standard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malegislature.gov/Laws/GeneralLaws/PartI/TitleXV/Chapter98/Section56" TargetMode="External"/><Relationship Id="rId2" Type="http://schemas.openxmlformats.org/officeDocument/2006/relationships/hyperlink" Target="https://malegislature.gov/Laws/GeneralLaws/PartI/TitleXV/Chapter98/Section37" TargetMode="External"/><Relationship Id="rId1" Type="http://schemas.openxmlformats.org/officeDocument/2006/relationships/slideLayout" Target="../slideLayouts/slideLayout2.xml"/><Relationship Id="rId4" Type="http://schemas.openxmlformats.org/officeDocument/2006/relationships/hyperlink" Target="https://malegislature.gov/Laws/GeneralLaws/PartI/TitleXV/Chapter98/Section29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pypwHj7vSpU" TargetMode="External"/><Relationship Id="rId7" Type="http://schemas.openxmlformats.org/officeDocument/2006/relationships/hyperlink" Target="https://app.smartsheet.com/b/form/019a17d1a0887cc780a1744d76a81db1"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app.smartsheet.com/b/form/03fdd8f63d0241cfb7388a5c0fe971bd" TargetMode="External"/><Relationship Id="rId5" Type="http://schemas.openxmlformats.org/officeDocument/2006/relationships/hyperlink" Target="https://app.smartsheet.com/b/form/019a17c970fe7d798bd4a7a0194cd533" TargetMode="External"/><Relationship Id="rId4" Type="http://schemas.openxmlformats.org/officeDocument/2006/relationships/hyperlink" Target="https://app.smartsheet.com/b/form/b4c44c1b1b8c45a5a4225bf13f085f1c"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urldefense.com/v3/__https:/us-east-2.protection.sophos.com?d=urldefense.com&amp;u=aHR0cHM6Ly91cmxkZWZlbnNlLmNvbS92My9fX2h0dHBzOi91cy1lYXN0LTIucHJvdGVjdGlvbi5zb3Bob3MuY29tP2Q9dXJsZGVmZW5zZS5jb20mdT1hSFIwY0hNNkx5OTFjbXhrWldabGJuTmxMbU52YlM5Mk15OWZYMmgwZEhCek9pOWtiMk56TG1kdmIyZHNaUzVqYjIwdmMzQnlaV0ZrYzJobFpYUnpMMlF2TVRObVFUTjJkSFJyVkZreFEyRlhWak51WTFjd2MzcEVWalZGYkY5Q2VFcFBUVWQyVDNadVdtVTFiazB2WldScGREOTFjM0E5YzJoaGNtbHVaMTlmT3lFaFExQkJUbmRRTkhraFUzQllUR3g2ZG1scGFEbHhZMUpwWkZGS2NWOUtPVkV4YWtkc09HNW1NRTAxT0V4c0xYaFVhbEpFY2pWMWNrTm5iWG94T0hGMlJYbHlla3QwY2xaTVJWTkhRM0ZSZUZjNVpYRlBVWGhRUkc5VUxUTlpZVVkxYTFKcGF5UT0maT1OV0ptWkRsaE5qTmpOelJtWWpReE16RXlaV1JtWkRneSZ0PVdHNXFNME1yTjNoeldtOTRVWEo0WVVSTWVIUk5OSFYzUWxGVllWWnlZMkZxUVZWTVRrOTJSM1pMWXowPSZoPTQ4NzVkMTVlNDc3ODQ0NTk4MzZlMTVhNWIyODE1NzMxJnM9QVZOUFVFaFVUME5GVGtOU1dWQlVTVlpFcFd1WWpFT0pyOGEtVEhVM0VWbklPZWtmdmZtUEt6ZTc5NGRZU09iX1h3X187ISFDUEFOd1A0eSFWZGtaY0dCVU0yUXF0UThPaFI3SmpPYWFPVmVhd1R0YlVhQU5ELXhxaHlRN19VWHRlRy1uTEpnTUpjal9yN2FkU0xhdEVzbm02X3dHLUJNVmdRUURxajgtMGNzJA==&amp;i=NWJmZDlhNjNjNzRmYjQxMzEyZWRmZDgy&amp;t=TlpYcnVYTmJjb28zL05NUnBXYUpBSHhhVDEzTW5ha21BRjJlNFBlVjJlcz0=&amp;h=d213484e6c694439a95a3808122eac3a&amp;s=AVNPUEhUT0NFTkNSWVBUSVYeqjpbHEyl7rogMPYosV_2N0T4WIaICq5yNYE3GP1ehQ__;!!CPANwP4y!SETsBKQghNhLiHDRAms4WF5B-ihT1mbkulPmZg0-nWyYukdT14OZf3g_AmQusNhu2MgFf_3LEDIJRtlYE02Elvr1xL8$"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Andrea.E.Nixon@mass.gov"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27012" y="381000"/>
            <a:ext cx="9905998" cy="2114550"/>
          </a:xfrm>
        </p:spPr>
        <p:txBody>
          <a:bodyPr>
            <a:normAutofit/>
          </a:bodyPr>
          <a:lstStyle/>
          <a:p>
            <a:r>
              <a:rPr lang="en-US" sz="5000" b="1" dirty="0"/>
              <a:t>Commonwealth of Massachusetts </a:t>
            </a:r>
          </a:p>
        </p:txBody>
      </p:sp>
      <p:sp>
        <p:nvSpPr>
          <p:cNvPr id="4" name="Subtitle 3"/>
          <p:cNvSpPr>
            <a:spLocks noGrp="1"/>
          </p:cNvSpPr>
          <p:nvPr>
            <p:ph type="subTitle" idx="1"/>
          </p:nvPr>
        </p:nvSpPr>
        <p:spPr>
          <a:xfrm>
            <a:off x="379412" y="3527545"/>
            <a:ext cx="8915398" cy="3062681"/>
          </a:xfrm>
        </p:spPr>
        <p:txBody>
          <a:bodyPr>
            <a:normAutofit fontScale="92500" lnSpcReduction="10000"/>
          </a:bodyPr>
          <a:lstStyle/>
          <a:p>
            <a:r>
              <a:rPr lang="it-IT" sz="4000" b="1" dirty="0"/>
              <a:t>Division of Standards </a:t>
            </a:r>
            <a:r>
              <a:rPr lang="it-IT" sz="4000" dirty="0"/>
              <a:t>(DOS)</a:t>
            </a:r>
          </a:p>
          <a:p>
            <a:r>
              <a:rPr lang="it-IT" sz="4000" b="1" dirty="0"/>
              <a:t>2025 Annual Report Overview</a:t>
            </a:r>
          </a:p>
          <a:p>
            <a:endParaRPr lang="it-IT" sz="1100" dirty="0"/>
          </a:p>
          <a:p>
            <a:endParaRPr lang="it-IT" sz="1100" dirty="0"/>
          </a:p>
          <a:p>
            <a:endParaRPr lang="it-IT" sz="1100" dirty="0"/>
          </a:p>
          <a:p>
            <a:endParaRPr lang="it-IT" sz="1100" dirty="0"/>
          </a:p>
          <a:p>
            <a:endParaRPr lang="it-IT" sz="1100" dirty="0"/>
          </a:p>
          <a:p>
            <a:endParaRPr lang="it-IT" sz="1100" dirty="0"/>
          </a:p>
          <a:p>
            <a:endParaRPr lang="it-IT" sz="1100" dirty="0"/>
          </a:p>
          <a:p>
            <a:endParaRPr lang="it-IT" sz="1100" dirty="0"/>
          </a:p>
          <a:p>
            <a:endParaRPr lang="it-IT" sz="1100" dirty="0"/>
          </a:p>
          <a:p>
            <a:endParaRPr lang="it-IT" sz="1100" dirty="0"/>
          </a:p>
          <a:p>
            <a:endParaRPr lang="it-IT" sz="1100" dirty="0"/>
          </a:p>
          <a:p>
            <a:endParaRPr lang="it-IT" sz="1100" dirty="0"/>
          </a:p>
          <a:p>
            <a:endParaRPr lang="it-IT" sz="1100" dirty="0"/>
          </a:p>
          <a:p>
            <a:endParaRPr lang="it-IT" sz="1100" dirty="0"/>
          </a:p>
          <a:p>
            <a:endParaRPr lang="it-IT" sz="1100" dirty="0"/>
          </a:p>
          <a:p>
            <a:r>
              <a:rPr lang="it-IT" sz="1100" dirty="0">
                <a:hlinkClick r:id="rId2"/>
              </a:rPr>
              <a:t>www.mass.gov/standards</a:t>
            </a:r>
            <a:endParaRPr lang="it-IT" dirty="0"/>
          </a:p>
        </p:txBody>
      </p:sp>
      <p:pic>
        <p:nvPicPr>
          <p:cNvPr id="5" name="Picture 4" descr="Logo&#10;&#10;Description automatically generated">
            <a:extLst>
              <a:ext uri="{FF2B5EF4-FFF2-40B4-BE49-F238E27FC236}">
                <a16:creationId xmlns:a16="http://schemas.microsoft.com/office/drawing/2014/main" id="{D18BCCA6-CA15-4AF9-A839-3E4E06BFD2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4810" y="4023919"/>
            <a:ext cx="2533650" cy="2533650"/>
          </a:xfrm>
          <a:prstGeom prst="rect">
            <a:avLst/>
          </a:prstGeom>
          <a:ln>
            <a:noFill/>
          </a:ln>
          <a:effectLst>
            <a:softEdge rad="112500"/>
          </a:effectLst>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74612" y="381000"/>
            <a:ext cx="11658599" cy="1371600"/>
          </a:xfrm>
        </p:spPr>
        <p:txBody>
          <a:bodyPr/>
          <a:lstStyle/>
          <a:p>
            <a:pPr algn="ctr"/>
            <a:r>
              <a:rPr lang="en-US" b="1" dirty="0">
                <a:latin typeface="Book Antiqua" panose="02040602050305030304" pitchFamily="18" charset="0"/>
              </a:rPr>
              <a:t>Location/Contact Information </a:t>
            </a:r>
            <a:br>
              <a:rPr lang="en-US" b="1" dirty="0">
                <a:latin typeface="Book Antiqua" panose="02040602050305030304" pitchFamily="18" charset="0"/>
              </a:rPr>
            </a:br>
            <a:endParaRPr lang="en-US" b="1" dirty="0">
              <a:latin typeface="Book Antiqua" panose="02040602050305030304" pitchFamily="18" charset="0"/>
            </a:endParaRPr>
          </a:p>
        </p:txBody>
      </p:sp>
      <p:graphicFrame>
        <p:nvGraphicFramePr>
          <p:cNvPr id="9" name="Table 9">
            <a:extLst>
              <a:ext uri="{FF2B5EF4-FFF2-40B4-BE49-F238E27FC236}">
                <a16:creationId xmlns:a16="http://schemas.microsoft.com/office/drawing/2014/main" id="{1F55F006-F8EE-4226-B1F1-117016F0061F}"/>
              </a:ext>
            </a:extLst>
          </p:cNvPr>
          <p:cNvGraphicFramePr>
            <a:graphicFrameLocks noGrp="1"/>
          </p:cNvGraphicFramePr>
          <p:nvPr>
            <p:ph idx="1"/>
            <p:extLst>
              <p:ext uri="{D42A27DB-BD31-4B8C-83A1-F6EECF244321}">
                <p14:modId xmlns:p14="http://schemas.microsoft.com/office/powerpoint/2010/main" val="2354975539"/>
              </p:ext>
            </p:extLst>
          </p:nvPr>
        </p:nvGraphicFramePr>
        <p:xfrm>
          <a:off x="74612" y="1905000"/>
          <a:ext cx="12039600" cy="4267200"/>
        </p:xfrm>
        <a:graphic>
          <a:graphicData uri="http://schemas.openxmlformats.org/drawingml/2006/table">
            <a:tbl>
              <a:tblPr firstRow="1" bandRow="1">
                <a:tableStyleId>{5C22544A-7EE6-4342-B048-85BDC9FD1C3A}</a:tableStyleId>
              </a:tblPr>
              <a:tblGrid>
                <a:gridCol w="6019800">
                  <a:extLst>
                    <a:ext uri="{9D8B030D-6E8A-4147-A177-3AD203B41FA5}">
                      <a16:colId xmlns:a16="http://schemas.microsoft.com/office/drawing/2014/main" val="3301663413"/>
                    </a:ext>
                  </a:extLst>
                </a:gridCol>
                <a:gridCol w="6019800">
                  <a:extLst>
                    <a:ext uri="{9D8B030D-6E8A-4147-A177-3AD203B41FA5}">
                      <a16:colId xmlns:a16="http://schemas.microsoft.com/office/drawing/2014/main" val="4025865856"/>
                    </a:ext>
                  </a:extLst>
                </a:gridCol>
              </a:tblGrid>
              <a:tr h="623667">
                <a:tc>
                  <a:txBody>
                    <a:bodyPr/>
                    <a:lstStyle/>
                    <a:p>
                      <a:pPr algn="ctr"/>
                      <a:r>
                        <a:rPr lang="en-US" sz="3200" dirty="0">
                          <a:latin typeface="Book Antiqua" panose="02040602050305030304" pitchFamily="18" charset="0"/>
                        </a:rPr>
                        <a:t>Office </a:t>
                      </a:r>
                    </a:p>
                  </a:txBody>
                  <a:tcPr/>
                </a:tc>
                <a:tc>
                  <a:txBody>
                    <a:bodyPr/>
                    <a:lstStyle/>
                    <a:p>
                      <a:pPr algn="ctr"/>
                      <a:r>
                        <a:rPr lang="en-US" sz="3200" dirty="0">
                          <a:latin typeface="Book Antiqua" panose="02040602050305030304" pitchFamily="18" charset="0"/>
                        </a:rPr>
                        <a:t>Metrology Laboratory </a:t>
                      </a:r>
                    </a:p>
                  </a:txBody>
                  <a:tcPr/>
                </a:tc>
                <a:extLst>
                  <a:ext uri="{0D108BD9-81ED-4DB2-BD59-A6C34878D82A}">
                    <a16:rowId xmlns:a16="http://schemas.microsoft.com/office/drawing/2014/main" val="373916034"/>
                  </a:ext>
                </a:extLst>
              </a:tr>
              <a:tr h="3643533">
                <a:tc>
                  <a:txBody>
                    <a:bodyPr/>
                    <a:lstStyle/>
                    <a:p>
                      <a:endParaRPr lang="en-US" dirty="0">
                        <a:latin typeface="Book Antiqua" panose="02040602050305030304" pitchFamily="18" charset="0"/>
                      </a:endParaRPr>
                    </a:p>
                    <a:p>
                      <a:r>
                        <a:rPr lang="en-US" dirty="0">
                          <a:latin typeface="Book Antiqua" panose="02040602050305030304" pitchFamily="18" charset="0"/>
                        </a:rPr>
                        <a:t>Massachusetts Division of Standards (DOS)</a:t>
                      </a:r>
                    </a:p>
                    <a:p>
                      <a:r>
                        <a:rPr lang="en-US" dirty="0">
                          <a:latin typeface="Book Antiqua" panose="02040602050305030304" pitchFamily="18" charset="0"/>
                        </a:rPr>
                        <a:t>Main Office </a:t>
                      </a:r>
                    </a:p>
                    <a:p>
                      <a:r>
                        <a:rPr lang="en-US" dirty="0">
                          <a:latin typeface="Book Antiqua" panose="02040602050305030304" pitchFamily="18" charset="0"/>
                        </a:rPr>
                        <a:t>One Federal Street</a:t>
                      </a:r>
                    </a:p>
                    <a:p>
                      <a:r>
                        <a:rPr lang="en-US" dirty="0">
                          <a:latin typeface="Book Antiqua" panose="02040602050305030304" pitchFamily="18" charset="0"/>
                        </a:rPr>
                        <a:t>Suite 730</a:t>
                      </a:r>
                    </a:p>
                    <a:p>
                      <a:r>
                        <a:rPr lang="en-US" dirty="0">
                          <a:latin typeface="Book Antiqua" panose="02040602050305030304" pitchFamily="18" charset="0"/>
                        </a:rPr>
                        <a:t>Boston, MA 02110</a:t>
                      </a:r>
                    </a:p>
                    <a:p>
                      <a:r>
                        <a:rPr lang="en-US" dirty="0">
                          <a:latin typeface="Book Antiqua" panose="02040602050305030304" pitchFamily="18" charset="0"/>
                        </a:rPr>
                        <a:t>Main Line: (617) 727-3480</a:t>
                      </a:r>
                    </a:p>
                    <a:p>
                      <a:endParaRPr lang="en-US" dirty="0">
                        <a:latin typeface="Book Antiqua" panose="0204060205030503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1" kern="1200" dirty="0">
                        <a:solidFill>
                          <a:srgbClr val="FF0000"/>
                        </a:solidFill>
                        <a:effectLst/>
                        <a:latin typeface="+mn-lt"/>
                        <a:ea typeface="+mn-ea"/>
                        <a:cs typeface="+mn-cs"/>
                      </a:endParaRPr>
                    </a:p>
                    <a:p>
                      <a:r>
                        <a:rPr lang="en-US" dirty="0">
                          <a:latin typeface="Book Antiqua" panose="02040602050305030304" pitchFamily="18" charset="0"/>
                        </a:rPr>
                        <a:t> </a:t>
                      </a:r>
                    </a:p>
                    <a:p>
                      <a:endParaRPr lang="en-US" dirty="0">
                        <a:latin typeface="Book Antiqua" panose="02040602050305030304" pitchFamily="18" charset="0"/>
                      </a:endParaRPr>
                    </a:p>
                  </a:txBody>
                  <a:tcPr/>
                </a:tc>
                <a:tc>
                  <a:txBody>
                    <a:bodyPr/>
                    <a:lstStyle/>
                    <a:p>
                      <a:endParaRPr lang="en-US" dirty="0">
                        <a:latin typeface="Book Antiqua" panose="02040602050305030304" pitchFamily="18" charset="0"/>
                      </a:endParaRPr>
                    </a:p>
                    <a:p>
                      <a:r>
                        <a:rPr lang="en-US" dirty="0">
                          <a:latin typeface="Book Antiqua" panose="02040602050305030304" pitchFamily="18" charset="0"/>
                        </a:rPr>
                        <a:t>Massachusetts Division of Standards (DOS)</a:t>
                      </a:r>
                    </a:p>
                    <a:p>
                      <a:r>
                        <a:rPr lang="en-US" dirty="0">
                          <a:latin typeface="Book Antiqua" panose="02040602050305030304" pitchFamily="18" charset="0"/>
                        </a:rPr>
                        <a:t>Metrology Lab</a:t>
                      </a:r>
                    </a:p>
                    <a:p>
                      <a:r>
                        <a:rPr lang="en-US" dirty="0">
                          <a:latin typeface="Book Antiqua" panose="02040602050305030304" pitchFamily="18" charset="0"/>
                        </a:rPr>
                        <a:t> 250 Eliot Street</a:t>
                      </a:r>
                    </a:p>
                    <a:p>
                      <a:r>
                        <a:rPr lang="en-US" dirty="0">
                          <a:latin typeface="Book Antiqua" panose="02040602050305030304" pitchFamily="18" charset="0"/>
                        </a:rPr>
                        <a:t>Suite 10-D </a:t>
                      </a:r>
                    </a:p>
                    <a:p>
                      <a:r>
                        <a:rPr lang="en-US" dirty="0">
                          <a:latin typeface="Book Antiqua" panose="02040602050305030304" pitchFamily="18" charset="0"/>
                        </a:rPr>
                        <a:t>Ashland, MA 01721</a:t>
                      </a:r>
                    </a:p>
                    <a:p>
                      <a:r>
                        <a:rPr lang="en-US" dirty="0">
                          <a:latin typeface="Book Antiqua" panose="02040602050305030304" pitchFamily="18" charset="0"/>
                        </a:rPr>
                        <a:t>Main Line: (508) 532-1200</a:t>
                      </a:r>
                    </a:p>
                    <a:p>
                      <a:endParaRPr lang="en-US" dirty="0">
                        <a:latin typeface="Book Antiqua" panose="02040602050305030304" pitchFamily="18" charset="0"/>
                      </a:endParaRPr>
                    </a:p>
                  </a:txBody>
                  <a:tcPr/>
                </a:tc>
                <a:extLst>
                  <a:ext uri="{0D108BD9-81ED-4DB2-BD59-A6C34878D82A}">
                    <a16:rowId xmlns:a16="http://schemas.microsoft.com/office/drawing/2014/main" val="4259391612"/>
                  </a:ext>
                </a:extLst>
              </a:tr>
            </a:tbl>
          </a:graphicData>
        </a:graphic>
      </p:graphicFrame>
      <p:sp>
        <p:nvSpPr>
          <p:cNvPr id="15" name="TextBox 14">
            <a:extLst>
              <a:ext uri="{FF2B5EF4-FFF2-40B4-BE49-F238E27FC236}">
                <a16:creationId xmlns:a16="http://schemas.microsoft.com/office/drawing/2014/main" id="{DF269D27-5336-46EB-A2A4-973644125DA3}"/>
              </a:ext>
            </a:extLst>
          </p:cNvPr>
          <p:cNvSpPr txBox="1"/>
          <p:nvPr/>
        </p:nvSpPr>
        <p:spPr>
          <a:xfrm>
            <a:off x="74612" y="5715000"/>
            <a:ext cx="12039600" cy="369332"/>
          </a:xfrm>
          <a:prstGeom prst="rect">
            <a:avLst/>
          </a:prstGeom>
          <a:noFill/>
        </p:spPr>
        <p:txBody>
          <a:bodyPr wrap="square">
            <a:spAutoFit/>
          </a:bodyPr>
          <a:lstStyle/>
          <a:p>
            <a:pPr algn="ctr"/>
            <a:r>
              <a:rPr lang="it-IT" sz="1800" dirty="0">
                <a:solidFill>
                  <a:schemeClr val="bg1"/>
                </a:solidFill>
                <a:hlinkClick r:id="rId2"/>
              </a:rPr>
              <a:t>www.mass.gov/standards</a:t>
            </a:r>
            <a:endParaRPr lang="it-IT" sz="3600" dirty="0">
              <a:solidFill>
                <a:schemeClr val="bg1"/>
              </a:solidFill>
            </a:endParaRPr>
          </a:p>
        </p:txBody>
      </p:sp>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6CC6D-F279-F946-CA1E-6970A3565A5C}"/>
              </a:ext>
            </a:extLst>
          </p:cNvPr>
          <p:cNvSpPr>
            <a:spLocks noGrp="1"/>
          </p:cNvSpPr>
          <p:nvPr>
            <p:ph type="title"/>
          </p:nvPr>
        </p:nvSpPr>
        <p:spPr>
          <a:xfrm>
            <a:off x="1522411" y="171452"/>
            <a:ext cx="9144001" cy="1371600"/>
          </a:xfrm>
        </p:spPr>
        <p:txBody>
          <a:bodyPr/>
          <a:lstStyle/>
          <a:p>
            <a:pPr algn="ctr"/>
            <a:r>
              <a:rPr lang="en-US" b="1" dirty="0">
                <a:latin typeface="Calibri" panose="020F0502020204030204" pitchFamily="34" charset="0"/>
                <a:cs typeface="Calibri" panose="020F0502020204030204" pitchFamily="34" charset="0"/>
              </a:rPr>
              <a:t>Massachusetts General Laws </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Chapter 98 Section 37</a:t>
            </a:r>
          </a:p>
        </p:txBody>
      </p:sp>
      <p:sp>
        <p:nvSpPr>
          <p:cNvPr id="3" name="Content Placeholder 2">
            <a:extLst>
              <a:ext uri="{FF2B5EF4-FFF2-40B4-BE49-F238E27FC236}">
                <a16:creationId xmlns:a16="http://schemas.microsoft.com/office/drawing/2014/main" id="{A1C94753-7890-70EE-10FE-7B12623E5454}"/>
              </a:ext>
            </a:extLst>
          </p:cNvPr>
          <p:cNvSpPr>
            <a:spLocks noGrp="1" noRot="1" noMove="1" noResize="1" noEditPoints="1" noAdjustHandles="1" noChangeArrowheads="1" noChangeShapeType="1"/>
          </p:cNvSpPr>
          <p:nvPr>
            <p:ph idx="1"/>
          </p:nvPr>
        </p:nvSpPr>
        <p:spPr>
          <a:xfrm>
            <a:off x="341311" y="1567934"/>
            <a:ext cx="11506200" cy="4876799"/>
          </a:xfrm>
        </p:spPr>
        <p:txBody>
          <a:bodyPr>
            <a:normAutofit/>
          </a:bodyPr>
          <a:lstStyle/>
          <a:p>
            <a:pPr>
              <a:lnSpc>
                <a:spcPct val="100000"/>
              </a:lnSpc>
              <a:spcBef>
                <a:spcPts val="0"/>
              </a:spcBef>
              <a:buClr>
                <a:schemeClr val="tx1"/>
              </a:buClr>
            </a:pPr>
            <a:r>
              <a:rPr lang="en-US" sz="2200" b="1" dirty="0">
                <a:latin typeface="Book Antiqua" panose="02040602050305030304" pitchFamily="18" charset="0"/>
                <a:hlinkClick r:id="rId2"/>
              </a:rPr>
              <a:t>Section 37</a:t>
            </a:r>
            <a:r>
              <a:rPr lang="en-US" sz="2200" b="1" dirty="0">
                <a:latin typeface="Book Antiqua" panose="02040602050305030304" pitchFamily="18" charset="0"/>
              </a:rPr>
              <a:t>. Each municipality shall annually, between January 1 and January 31, submit to the director a written report that describes the components of the municipality's weights and measures program, including, but not limited to, an inventory of all weighing and measuring devices and equipment and the date of the most recent certification for each device or piece of equipment, inspection results by category, results of tests performed pursuant to section </a:t>
            </a:r>
            <a:r>
              <a:rPr lang="en-US" sz="2200" b="1" dirty="0">
                <a:latin typeface="Book Antiqua" panose="02040602050305030304" pitchFamily="18" charset="0"/>
                <a:hlinkClick r:id="rId3"/>
              </a:rPr>
              <a:t>56D</a:t>
            </a:r>
            <a:r>
              <a:rPr lang="en-US" sz="2200" b="1" dirty="0">
                <a:latin typeface="Book Antiqua" panose="02040602050305030304" pitchFamily="18" charset="0"/>
              </a:rPr>
              <a:t>, total citations issued by category, the net loss restored to consumers and merchants as a result of its enforcement program, and any other information required by the director.</a:t>
            </a:r>
          </a:p>
          <a:p>
            <a:pPr>
              <a:lnSpc>
                <a:spcPct val="100000"/>
              </a:lnSpc>
              <a:spcBef>
                <a:spcPts val="0"/>
              </a:spcBef>
              <a:buClr>
                <a:schemeClr val="tx1"/>
              </a:buClr>
            </a:pPr>
            <a:endParaRPr lang="en-US" sz="2200" b="1" dirty="0">
              <a:latin typeface="Book Antiqua" panose="02040602050305030304" pitchFamily="18" charset="0"/>
            </a:endParaRPr>
          </a:p>
          <a:p>
            <a:pPr>
              <a:lnSpc>
                <a:spcPct val="100000"/>
              </a:lnSpc>
              <a:spcBef>
                <a:spcPts val="0"/>
              </a:spcBef>
              <a:buClr>
                <a:schemeClr val="tx1"/>
              </a:buClr>
            </a:pPr>
            <a:r>
              <a:rPr lang="en-US" sz="2200" b="1" dirty="0">
                <a:latin typeface="Book Antiqua" panose="02040602050305030304" pitchFamily="18" charset="0"/>
              </a:rPr>
              <a:t>A municipality that does not report to the director in the manner prescribed in this section shall not be eligible to retain any revenues generated by the municipality as a result of imposing civil citations as provided in </a:t>
            </a:r>
            <a:r>
              <a:rPr lang="en-US" sz="2200" b="1" dirty="0">
                <a:latin typeface="Book Antiqua" panose="02040602050305030304" pitchFamily="18" charset="0"/>
                <a:hlinkClick r:id="rId4"/>
              </a:rPr>
              <a:t>section 29A</a:t>
            </a:r>
            <a:r>
              <a:rPr lang="en-US" sz="2200" b="1" dirty="0">
                <a:latin typeface="Book Antiqua" panose="02040602050305030304" pitchFamily="18" charset="0"/>
              </a:rPr>
              <a:t>.</a:t>
            </a:r>
          </a:p>
        </p:txBody>
      </p:sp>
    </p:spTree>
    <p:extLst>
      <p:ext uri="{BB962C8B-B14F-4D97-AF65-F5344CB8AC3E}">
        <p14:creationId xmlns:p14="http://schemas.microsoft.com/office/powerpoint/2010/main" val="17690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954DB-E7DE-4988-BFBC-AE2503F66EB8}"/>
              </a:ext>
            </a:extLst>
          </p:cNvPr>
          <p:cNvSpPr>
            <a:spLocks noGrp="1"/>
          </p:cNvSpPr>
          <p:nvPr>
            <p:ph type="title"/>
          </p:nvPr>
        </p:nvSpPr>
        <p:spPr>
          <a:xfrm>
            <a:off x="1522413" y="381000"/>
            <a:ext cx="9144001" cy="838200"/>
          </a:xfrm>
        </p:spPr>
        <p:txBody>
          <a:bodyPr>
            <a:normAutofit/>
          </a:bodyPr>
          <a:lstStyle/>
          <a:p>
            <a:pPr algn="ctr"/>
            <a:r>
              <a:rPr lang="en-US" sz="4400" b="1" dirty="0">
                <a:latin typeface="Book Antiqua" panose="02040602050305030304" pitchFamily="18" charset="0"/>
              </a:rPr>
              <a:t>Annual Report Overview </a:t>
            </a:r>
          </a:p>
        </p:txBody>
      </p:sp>
      <p:sp>
        <p:nvSpPr>
          <p:cNvPr id="3" name="Content Placeholder 2">
            <a:extLst>
              <a:ext uri="{FF2B5EF4-FFF2-40B4-BE49-F238E27FC236}">
                <a16:creationId xmlns:a16="http://schemas.microsoft.com/office/drawing/2014/main" id="{DB915B5D-2CDE-46E3-9364-12679CCC3558}"/>
              </a:ext>
            </a:extLst>
          </p:cNvPr>
          <p:cNvSpPr>
            <a:spLocks noGrp="1"/>
          </p:cNvSpPr>
          <p:nvPr>
            <p:ph idx="1"/>
          </p:nvPr>
        </p:nvSpPr>
        <p:spPr>
          <a:xfrm>
            <a:off x="303212" y="1204762"/>
            <a:ext cx="11582400" cy="5577038"/>
          </a:xfrm>
        </p:spPr>
        <p:txBody>
          <a:bodyPr>
            <a:normAutofit fontScale="77500" lnSpcReduction="20000"/>
          </a:bodyPr>
          <a:lstStyle/>
          <a:p>
            <a:pPr>
              <a:spcBef>
                <a:spcPts val="0"/>
              </a:spcBef>
              <a:buClr>
                <a:schemeClr val="tx1"/>
              </a:buClr>
              <a:tabLst>
                <a:tab pos="828675" algn="l"/>
                <a:tab pos="829310" algn="l"/>
              </a:tabLst>
            </a:pPr>
            <a:endParaRPr lang="en-US" sz="2800" i="0" dirty="0">
              <a:effectLst/>
              <a:latin typeface="Book Antiqua" panose="02040602050305030304" pitchFamily="18" charset="0"/>
            </a:endParaRPr>
          </a:p>
          <a:p>
            <a:pPr>
              <a:lnSpc>
                <a:spcPct val="120000"/>
              </a:lnSpc>
              <a:spcBef>
                <a:spcPts val="0"/>
              </a:spcBef>
              <a:buClr>
                <a:schemeClr val="tx1"/>
              </a:buClr>
              <a:tabLst>
                <a:tab pos="828675" algn="l"/>
                <a:tab pos="829310" algn="l"/>
              </a:tabLst>
            </a:pPr>
            <a:r>
              <a:rPr lang="en-US" sz="2800" i="0" dirty="0">
                <a:effectLst/>
                <a:latin typeface="Book Antiqua" panose="02040602050305030304" pitchFamily="18" charset="0"/>
              </a:rPr>
              <a:t>2025 Annual Report is an online Smartsheet Fillable Form. </a:t>
            </a:r>
            <a:r>
              <a:rPr lang="en-US" sz="2800" i="0" dirty="0">
                <a:effectLst/>
                <a:latin typeface="Book Antiqua" panose="02040602050305030304" pitchFamily="18" charset="0"/>
                <a:hlinkClick r:id="rId3"/>
              </a:rPr>
              <a:t>Smartsheet</a:t>
            </a:r>
            <a:r>
              <a:rPr lang="en-US" sz="2800" i="0" dirty="0">
                <a:effectLst/>
                <a:latin typeface="Book Antiqua" panose="02040602050305030304" pitchFamily="18" charset="0"/>
              </a:rPr>
              <a:t> is a cloud-based project management and collaboration platform that helps teams plan, track, and manage work</a:t>
            </a:r>
          </a:p>
          <a:p>
            <a:pPr>
              <a:lnSpc>
                <a:spcPct val="120000"/>
              </a:lnSpc>
              <a:spcBef>
                <a:spcPts val="0"/>
              </a:spcBef>
              <a:buClr>
                <a:schemeClr val="tx1"/>
              </a:buClr>
              <a:tabLst>
                <a:tab pos="828675" algn="l"/>
                <a:tab pos="829310" algn="l"/>
              </a:tabLst>
            </a:pPr>
            <a:endParaRPr lang="en-US" sz="2800" i="0" dirty="0">
              <a:effectLst/>
              <a:latin typeface="Book Antiqua" panose="02040602050305030304" pitchFamily="18" charset="0"/>
            </a:endParaRPr>
          </a:p>
          <a:p>
            <a:pPr>
              <a:lnSpc>
                <a:spcPct val="120000"/>
              </a:lnSpc>
              <a:spcBef>
                <a:spcPts val="0"/>
              </a:spcBef>
              <a:buClr>
                <a:schemeClr val="tx1"/>
              </a:buClr>
              <a:tabLst>
                <a:tab pos="828675" algn="l"/>
                <a:tab pos="829310" algn="l"/>
              </a:tabLst>
            </a:pPr>
            <a:r>
              <a:rPr lang="en-US" sz="2800" i="0" dirty="0">
                <a:effectLst/>
                <a:latin typeface="Book Antiqua" panose="02040602050305030304" pitchFamily="18" charset="0"/>
              </a:rPr>
              <a:t>You do not need a Smartsheet license to compete the form, the form can be opened via any </a:t>
            </a:r>
            <a:r>
              <a:rPr lang="en-US" sz="2800" dirty="0">
                <a:latin typeface="Book Antiqua" panose="02040602050305030304" pitchFamily="18" charset="0"/>
              </a:rPr>
              <a:t>web browser.  </a:t>
            </a:r>
          </a:p>
          <a:p>
            <a:pPr>
              <a:lnSpc>
                <a:spcPct val="120000"/>
              </a:lnSpc>
              <a:spcBef>
                <a:spcPts val="0"/>
              </a:spcBef>
              <a:buClr>
                <a:schemeClr val="tx1"/>
              </a:buClr>
              <a:tabLst>
                <a:tab pos="828675" algn="l"/>
                <a:tab pos="829310" algn="l"/>
              </a:tabLst>
            </a:pPr>
            <a:endParaRPr lang="en-US" sz="2800" dirty="0">
              <a:latin typeface="Book Antiqua" panose="02040602050305030304" pitchFamily="18" charset="0"/>
            </a:endParaRPr>
          </a:p>
          <a:p>
            <a:pPr>
              <a:lnSpc>
                <a:spcPct val="120000"/>
              </a:lnSpc>
              <a:spcBef>
                <a:spcPts val="0"/>
              </a:spcBef>
              <a:buClr>
                <a:schemeClr val="tx1"/>
              </a:buClr>
              <a:tabLst>
                <a:tab pos="828675" algn="l"/>
                <a:tab pos="829310" algn="l"/>
              </a:tabLst>
            </a:pPr>
            <a:r>
              <a:rPr lang="en-US" sz="2800" i="0" dirty="0">
                <a:effectLst/>
                <a:latin typeface="Book Antiqua" panose="02040602050305030304" pitchFamily="18" charset="0"/>
              </a:rPr>
              <a:t>Due to the length of the Form, the Form has been separated into four (4) sections, which can be opened by click on the links</a:t>
            </a:r>
            <a:r>
              <a:rPr lang="en-US" sz="2800" dirty="0">
                <a:latin typeface="Book Antiqua" panose="02040602050305030304" pitchFamily="18" charset="0"/>
              </a:rPr>
              <a:t>. </a:t>
            </a:r>
          </a:p>
          <a:p>
            <a:pPr lvl="1"/>
            <a:r>
              <a:rPr lang="en-US" sz="2100" u="sng" dirty="0">
                <a:latin typeface="Book Antiqua" panose="02040602050305030304" pitchFamily="18" charset="0"/>
                <a:hlinkClick r:id="rId4"/>
              </a:rPr>
              <a:t>Part A – Sealer/Deputy Sealer Information</a:t>
            </a:r>
            <a:endParaRPr lang="en-US" sz="2100" dirty="0">
              <a:latin typeface="Book Antiqua" panose="02040602050305030304" pitchFamily="18" charset="0"/>
            </a:endParaRPr>
          </a:p>
          <a:p>
            <a:pPr lvl="1"/>
            <a:r>
              <a:rPr lang="en-US" sz="2100" u="sng" dirty="0">
                <a:latin typeface="Book Antiqua" panose="02040602050305030304" pitchFamily="18" charset="0"/>
                <a:hlinkClick r:id="rId5"/>
              </a:rPr>
              <a:t>Part B – Sealer Work Equipment &amp; Inspections</a:t>
            </a:r>
            <a:endParaRPr lang="en-US" sz="2100" dirty="0">
              <a:latin typeface="Book Antiqua" panose="02040602050305030304" pitchFamily="18" charset="0"/>
            </a:endParaRPr>
          </a:p>
          <a:p>
            <a:pPr lvl="1"/>
            <a:r>
              <a:rPr lang="en-US" sz="2100" u="sng" dirty="0">
                <a:latin typeface="Book Antiqua" panose="02040602050305030304" pitchFamily="18" charset="0"/>
                <a:hlinkClick r:id="rId6"/>
              </a:rPr>
              <a:t>Part C – Devices Tested</a:t>
            </a:r>
            <a:endParaRPr lang="en-US" sz="2100" dirty="0">
              <a:latin typeface="Book Antiqua" panose="02040602050305030304" pitchFamily="18" charset="0"/>
            </a:endParaRPr>
          </a:p>
          <a:p>
            <a:pPr lvl="1"/>
            <a:r>
              <a:rPr lang="en-US" sz="2100" u="sng" dirty="0">
                <a:latin typeface="Book Antiqua" panose="02040602050305030304" pitchFamily="18" charset="0"/>
                <a:hlinkClick r:id="rId7"/>
              </a:rPr>
              <a:t>Part D – Financial</a:t>
            </a:r>
            <a:endParaRPr lang="en-US" sz="2100" dirty="0">
              <a:solidFill>
                <a:schemeClr val="accent4">
                  <a:lumMod val="60000"/>
                  <a:lumOff val="40000"/>
                </a:schemeClr>
              </a:solidFill>
              <a:latin typeface="Book Antiqua" panose="02040602050305030304" pitchFamily="18" charset="0"/>
            </a:endParaRPr>
          </a:p>
          <a:p>
            <a:pPr>
              <a:lnSpc>
                <a:spcPct val="120000"/>
              </a:lnSpc>
              <a:spcBef>
                <a:spcPts val="0"/>
              </a:spcBef>
              <a:buClr>
                <a:schemeClr val="tx1"/>
              </a:buClr>
              <a:tabLst>
                <a:tab pos="828675" algn="l"/>
                <a:tab pos="829310" algn="l"/>
              </a:tabLst>
            </a:pPr>
            <a:r>
              <a:rPr lang="en-US" sz="2800" dirty="0">
                <a:latin typeface="Book Antiqua" panose="02040602050305030304" pitchFamily="18" charset="0"/>
              </a:rPr>
              <a:t>Each section once opened </a:t>
            </a:r>
            <a:r>
              <a:rPr lang="en-US" sz="2800" u="sng" dirty="0">
                <a:latin typeface="Book Antiqua" panose="02040602050305030304" pitchFamily="18" charset="0"/>
              </a:rPr>
              <a:t>cannot</a:t>
            </a:r>
            <a:r>
              <a:rPr lang="en-US" sz="2800" dirty="0">
                <a:latin typeface="Book Antiqua" panose="02040602050305030304" pitchFamily="18" charset="0"/>
              </a:rPr>
              <a:t> be reopened after it is submitted.  So, each section should be completed before you hit submit.  You </a:t>
            </a:r>
            <a:r>
              <a:rPr lang="en-US" sz="2800" u="sng" dirty="0">
                <a:latin typeface="Book Antiqua" panose="02040602050305030304" pitchFamily="18" charset="0"/>
              </a:rPr>
              <a:t>MUST</a:t>
            </a:r>
            <a:r>
              <a:rPr lang="en-US" sz="2800" dirty="0">
                <a:latin typeface="Book Antiqua" panose="02040602050305030304" pitchFamily="18" charset="0"/>
              </a:rPr>
              <a:t> submit each section separately.</a:t>
            </a:r>
            <a:endParaRPr lang="en-US" sz="2800" dirty="0">
              <a:solidFill>
                <a:schemeClr val="accent4">
                  <a:lumMod val="60000"/>
                  <a:lumOff val="40000"/>
                </a:schemeClr>
              </a:solidFill>
              <a:latin typeface="Book Antiqua" panose="02040602050305030304" pitchFamily="18" charset="0"/>
            </a:endParaRPr>
          </a:p>
          <a:p>
            <a:pPr marR="0" lvl="0">
              <a:spcBef>
                <a:spcPts val="0"/>
              </a:spcBef>
              <a:spcAft>
                <a:spcPts val="0"/>
              </a:spcAft>
              <a:buSzPts val="950"/>
              <a:buFont typeface="Wingdings" panose="05000000000000000000" pitchFamily="2" charset="2"/>
              <a:buChar char="q"/>
              <a:tabLst>
                <a:tab pos="828675" algn="l"/>
                <a:tab pos="829310" algn="l"/>
              </a:tabLst>
            </a:pPr>
            <a:endParaRPr lang="en-US" dirty="0">
              <a:latin typeface="Book Antiqua" panose="02040602050305030304" pitchFamily="18" charset="0"/>
            </a:endParaRPr>
          </a:p>
          <a:p>
            <a:pPr marR="0" lvl="0">
              <a:spcBef>
                <a:spcPts val="0"/>
              </a:spcBef>
              <a:spcAft>
                <a:spcPts val="0"/>
              </a:spcAft>
              <a:buSzPts val="950"/>
              <a:buFont typeface="Wingdings" panose="05000000000000000000" pitchFamily="2" charset="2"/>
              <a:buChar char="q"/>
              <a:tabLst>
                <a:tab pos="828675" algn="l"/>
                <a:tab pos="829310" algn="l"/>
              </a:tabLst>
            </a:pPr>
            <a:endParaRPr lang="en-US" i="0" dirty="0">
              <a:effectLst/>
              <a:latin typeface="Book Antiqua" panose="02040602050305030304" pitchFamily="18" charset="0"/>
            </a:endParaRPr>
          </a:p>
          <a:p>
            <a:pPr marR="0" lvl="0" algn="just">
              <a:spcBef>
                <a:spcPts val="0"/>
              </a:spcBef>
              <a:spcAft>
                <a:spcPts val="0"/>
              </a:spcAft>
              <a:buSzPts val="950"/>
              <a:buFont typeface="Wingdings" panose="05000000000000000000" pitchFamily="2" charset="2"/>
              <a:buChar char="q"/>
              <a:tabLst>
                <a:tab pos="828675" algn="l"/>
                <a:tab pos="829310" algn="l"/>
              </a:tabLst>
            </a:pPr>
            <a:endParaRPr lang="en-US" dirty="0">
              <a:latin typeface="Book Antiqua" panose="02040602050305030304" pitchFamily="18" charset="0"/>
            </a:endParaRPr>
          </a:p>
        </p:txBody>
      </p:sp>
    </p:spTree>
    <p:extLst>
      <p:ext uri="{BB962C8B-B14F-4D97-AF65-F5344CB8AC3E}">
        <p14:creationId xmlns:p14="http://schemas.microsoft.com/office/powerpoint/2010/main" val="4059010566"/>
      </p:ext>
    </p:extLst>
  </p:cSld>
  <p:clrMapOvr>
    <a:masterClrMapping/>
  </p:clrMapOvr>
  <mc:AlternateContent xmlns:mc="http://schemas.openxmlformats.org/markup-compatibility/2006" xmlns:p14="http://schemas.microsoft.com/office/powerpoint/2010/main">
    <mc:Choice Requires="p14">
      <p:transition p14:dur="10" advClick="0" advTm="3000">
        <p:fade/>
      </p:transition>
    </mc:Choice>
    <mc:Fallback xmlns="">
      <p:transition advClick="0"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954DB-E7DE-4988-BFBC-AE2503F66EB8}"/>
              </a:ext>
            </a:extLst>
          </p:cNvPr>
          <p:cNvSpPr>
            <a:spLocks noGrp="1"/>
          </p:cNvSpPr>
          <p:nvPr>
            <p:ph type="title"/>
          </p:nvPr>
        </p:nvSpPr>
        <p:spPr>
          <a:xfrm>
            <a:off x="1522411" y="228600"/>
            <a:ext cx="9144002" cy="914400"/>
          </a:xfrm>
        </p:spPr>
        <p:txBody>
          <a:bodyPr>
            <a:normAutofit/>
          </a:bodyPr>
          <a:lstStyle/>
          <a:p>
            <a:pPr algn="ctr"/>
            <a:r>
              <a:rPr lang="en-US" sz="4000" b="1" dirty="0">
                <a:latin typeface="Book Antiqua" panose="02040602050305030304" pitchFamily="18" charset="0"/>
              </a:rPr>
              <a:t>Completing the Annual Report</a:t>
            </a:r>
          </a:p>
        </p:txBody>
      </p:sp>
      <p:sp>
        <p:nvSpPr>
          <p:cNvPr id="6" name="Content Placeholder 2">
            <a:extLst>
              <a:ext uri="{FF2B5EF4-FFF2-40B4-BE49-F238E27FC236}">
                <a16:creationId xmlns:a16="http://schemas.microsoft.com/office/drawing/2014/main" id="{83B97104-1944-A6EE-92BC-4E4321FF1555}"/>
              </a:ext>
            </a:extLst>
          </p:cNvPr>
          <p:cNvSpPr txBox="1">
            <a:spLocks/>
          </p:cNvSpPr>
          <p:nvPr/>
        </p:nvSpPr>
        <p:spPr>
          <a:xfrm>
            <a:off x="227012" y="1341120"/>
            <a:ext cx="11734800" cy="5288280"/>
          </a:xfrm>
          <a:prstGeom prst="rect">
            <a:avLst/>
          </a:prstGeom>
        </p:spPr>
        <p:txBody>
          <a:bodyPr vert="horz" lIns="91440" tIns="45720" rIns="91440" bIns="45720" rtlCol="0">
            <a:no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nSpc>
                <a:spcPct val="100000"/>
              </a:lnSpc>
              <a:spcBef>
                <a:spcPts val="0"/>
              </a:spcBef>
              <a:buClr>
                <a:schemeClr val="tx1"/>
              </a:buClr>
              <a:tabLst>
                <a:tab pos="828675" algn="l"/>
                <a:tab pos="829310" algn="l"/>
              </a:tabLst>
            </a:pPr>
            <a:r>
              <a:rPr lang="en-US" sz="2200" b="1" dirty="0">
                <a:latin typeface="Book Antiqua" panose="02040602050305030304" pitchFamily="18" charset="0"/>
              </a:rPr>
              <a:t>Several fields in the form are </a:t>
            </a:r>
            <a:r>
              <a:rPr lang="en-US" sz="2200" b="1" u="sng" dirty="0">
                <a:latin typeface="Book Antiqua" panose="02040602050305030304" pitchFamily="18" charset="0"/>
              </a:rPr>
              <a:t>required</a:t>
            </a:r>
            <a:r>
              <a:rPr lang="en-US" sz="2200" b="1" dirty="0">
                <a:latin typeface="Book Antiqua" panose="02040602050305030304" pitchFamily="18" charset="0"/>
              </a:rPr>
              <a:t> to be competed.  If you do not complete the required fields, you will not be allowed to submit the form.  Required fields are marked with a </a:t>
            </a:r>
            <a:r>
              <a:rPr lang="en-US" sz="2200" b="1" dirty="0">
                <a:solidFill>
                  <a:srgbClr val="FF0000"/>
                </a:solidFill>
                <a:latin typeface="Book Antiqua" panose="02040602050305030304" pitchFamily="18" charset="0"/>
              </a:rPr>
              <a:t>red asterisk </a:t>
            </a:r>
            <a:r>
              <a:rPr lang="en-US" b="1" dirty="0">
                <a:solidFill>
                  <a:srgbClr val="FF0000"/>
                </a:solidFill>
                <a:latin typeface="Book Antiqua" panose="02040602050305030304" pitchFamily="18" charset="0"/>
              </a:rPr>
              <a:t>*</a:t>
            </a:r>
            <a:r>
              <a:rPr lang="en-US" sz="2200" b="1" dirty="0">
                <a:latin typeface="Book Antiqua" panose="02040602050305030304" pitchFamily="18" charset="0"/>
              </a:rPr>
              <a:t>.</a:t>
            </a:r>
          </a:p>
          <a:p>
            <a:pPr>
              <a:lnSpc>
                <a:spcPct val="100000"/>
              </a:lnSpc>
              <a:spcBef>
                <a:spcPts val="0"/>
              </a:spcBef>
              <a:buClr>
                <a:schemeClr val="tx1"/>
              </a:buClr>
              <a:tabLst>
                <a:tab pos="828675" algn="l"/>
                <a:tab pos="829310" algn="l"/>
              </a:tabLst>
            </a:pPr>
            <a:endParaRPr lang="en-US" sz="2200" b="1" dirty="0">
              <a:latin typeface="Book Antiqua" panose="02040602050305030304" pitchFamily="18" charset="0"/>
            </a:endParaRPr>
          </a:p>
          <a:p>
            <a:pPr>
              <a:lnSpc>
                <a:spcPct val="100000"/>
              </a:lnSpc>
              <a:spcBef>
                <a:spcPts val="0"/>
              </a:spcBef>
              <a:buClr>
                <a:schemeClr val="tx1"/>
              </a:buClr>
              <a:tabLst>
                <a:tab pos="828675" algn="l"/>
                <a:tab pos="829310" algn="l"/>
              </a:tabLst>
            </a:pPr>
            <a:r>
              <a:rPr lang="en-US" sz="2200" b="1" u="sng" dirty="0">
                <a:latin typeface="Book Antiqua" panose="02040602050305030304" pitchFamily="18" charset="0"/>
              </a:rPr>
              <a:t>Annual Report ID:</a:t>
            </a:r>
            <a:r>
              <a:rPr lang="en-US" sz="2200" b="1" dirty="0">
                <a:latin typeface="Book Antiqua" panose="02040602050305030304" pitchFamily="18" charset="0"/>
              </a:rPr>
              <a:t> The Annual Report ID is your Municipalities Name followed by </a:t>
            </a:r>
            <a:br>
              <a:rPr lang="en-US" sz="2200" b="1" dirty="0">
                <a:latin typeface="Book Antiqua" panose="02040602050305030304" pitchFamily="18" charset="0"/>
              </a:rPr>
            </a:br>
            <a:r>
              <a:rPr lang="en-US" sz="2200" b="1" dirty="0">
                <a:latin typeface="Book Antiqua" panose="02040602050305030304" pitchFamily="18" charset="0"/>
              </a:rPr>
              <a:t>-AR25 (Randolph-AR25).</a:t>
            </a:r>
          </a:p>
          <a:p>
            <a:pPr>
              <a:lnSpc>
                <a:spcPct val="100000"/>
              </a:lnSpc>
              <a:spcBef>
                <a:spcPts val="0"/>
              </a:spcBef>
              <a:buClr>
                <a:schemeClr val="tx1"/>
              </a:buClr>
              <a:tabLst>
                <a:tab pos="828675" algn="l"/>
                <a:tab pos="829310" algn="l"/>
              </a:tabLst>
            </a:pPr>
            <a:endParaRPr lang="en-US" sz="2200" b="1" dirty="0">
              <a:latin typeface="Book Antiqua" panose="02040602050305030304" pitchFamily="18" charset="0"/>
            </a:endParaRPr>
          </a:p>
          <a:p>
            <a:pPr>
              <a:lnSpc>
                <a:spcPct val="100000"/>
              </a:lnSpc>
              <a:spcBef>
                <a:spcPts val="0"/>
              </a:spcBef>
              <a:buClr>
                <a:schemeClr val="tx1"/>
              </a:buClr>
              <a:tabLst>
                <a:tab pos="828675" algn="l"/>
                <a:tab pos="829310" algn="l"/>
              </a:tabLst>
            </a:pPr>
            <a:r>
              <a:rPr lang="en-US" sz="2200" b="1" dirty="0">
                <a:latin typeface="Book Antiqua" panose="02040602050305030304" pitchFamily="18" charset="0"/>
              </a:rPr>
              <a:t>Several </a:t>
            </a:r>
            <a:r>
              <a:rPr lang="en-US" sz="2200" b="1" u="sng" dirty="0">
                <a:latin typeface="Book Antiqua" panose="02040602050305030304" pitchFamily="18" charset="0"/>
              </a:rPr>
              <a:t>City/Town</a:t>
            </a:r>
            <a:r>
              <a:rPr lang="en-US" sz="2200" b="1" dirty="0">
                <a:latin typeface="Book Antiqua" panose="02040602050305030304" pitchFamily="18" charset="0"/>
              </a:rPr>
              <a:t> fields have a drop-down list.  To add your City/Town, start typing the name of the City/Town until the name appears.</a:t>
            </a:r>
          </a:p>
          <a:p>
            <a:pPr>
              <a:lnSpc>
                <a:spcPct val="100000"/>
              </a:lnSpc>
              <a:spcBef>
                <a:spcPts val="0"/>
              </a:spcBef>
              <a:buClr>
                <a:schemeClr val="tx1"/>
              </a:buClr>
              <a:tabLst>
                <a:tab pos="828675" algn="l"/>
                <a:tab pos="829310" algn="l"/>
              </a:tabLst>
            </a:pPr>
            <a:endParaRPr lang="en-US" sz="2200" b="1" dirty="0">
              <a:latin typeface="Book Antiqua" panose="02040602050305030304" pitchFamily="18" charset="0"/>
            </a:endParaRPr>
          </a:p>
          <a:p>
            <a:pPr>
              <a:lnSpc>
                <a:spcPct val="100000"/>
              </a:lnSpc>
              <a:spcBef>
                <a:spcPts val="0"/>
              </a:spcBef>
              <a:buClr>
                <a:schemeClr val="tx1"/>
              </a:buClr>
              <a:tabLst>
                <a:tab pos="828675" algn="l"/>
                <a:tab pos="829310" algn="l"/>
              </a:tabLst>
            </a:pPr>
            <a:r>
              <a:rPr lang="en-US" sz="2200" b="1" dirty="0">
                <a:latin typeface="Book Antiqua" panose="02040602050305030304" pitchFamily="18" charset="0"/>
              </a:rPr>
              <a:t>For </a:t>
            </a:r>
            <a:r>
              <a:rPr lang="en-US" sz="2200" b="1" u="sng" dirty="0">
                <a:latin typeface="Book Antiqua" panose="02040602050305030304" pitchFamily="18" charset="0"/>
              </a:rPr>
              <a:t>Business address,</a:t>
            </a:r>
            <a:r>
              <a:rPr lang="en-US" sz="2200" b="1" dirty="0">
                <a:latin typeface="Book Antiqua" panose="02040602050305030304" pitchFamily="18" charset="0"/>
              </a:rPr>
              <a:t> if you do not have an office at the City/Town Hall please add your home address.</a:t>
            </a:r>
          </a:p>
          <a:p>
            <a:pPr>
              <a:lnSpc>
                <a:spcPct val="100000"/>
              </a:lnSpc>
              <a:spcBef>
                <a:spcPts val="0"/>
              </a:spcBef>
              <a:buClr>
                <a:schemeClr val="tx1"/>
              </a:buClr>
              <a:tabLst>
                <a:tab pos="828675" algn="l"/>
                <a:tab pos="829310" algn="l"/>
              </a:tabLst>
            </a:pPr>
            <a:endParaRPr lang="en-US" sz="2200" b="1" dirty="0">
              <a:latin typeface="Book Antiqua" panose="02040602050305030304" pitchFamily="18" charset="0"/>
            </a:endParaRPr>
          </a:p>
          <a:p>
            <a:pPr>
              <a:lnSpc>
                <a:spcPct val="100000"/>
              </a:lnSpc>
              <a:spcBef>
                <a:spcPts val="0"/>
              </a:spcBef>
              <a:buClr>
                <a:schemeClr val="tx1"/>
              </a:buClr>
              <a:tabLst>
                <a:tab pos="828675" algn="l"/>
                <a:tab pos="829310" algn="l"/>
              </a:tabLst>
            </a:pPr>
            <a:r>
              <a:rPr lang="en-US" sz="2200" b="1" u="sng" dirty="0">
                <a:latin typeface="Book Antiqua" panose="02040602050305030304" pitchFamily="18" charset="0"/>
              </a:rPr>
              <a:t>Zip Code</a:t>
            </a:r>
            <a:r>
              <a:rPr lang="en-US" sz="2200" b="1" dirty="0">
                <a:latin typeface="Book Antiqua" panose="02040602050305030304" pitchFamily="18" charset="0"/>
              </a:rPr>
              <a:t> fields should be five numbers only.</a:t>
            </a:r>
          </a:p>
          <a:p>
            <a:pPr>
              <a:lnSpc>
                <a:spcPct val="100000"/>
              </a:lnSpc>
              <a:spcBef>
                <a:spcPts val="0"/>
              </a:spcBef>
              <a:buClr>
                <a:schemeClr val="tx1"/>
              </a:buClr>
              <a:tabLst>
                <a:tab pos="828675" algn="l"/>
                <a:tab pos="829310" algn="l"/>
              </a:tabLst>
            </a:pPr>
            <a:endParaRPr lang="en-US" sz="2200" b="1" dirty="0">
              <a:latin typeface="Book Antiqua" panose="02040602050305030304" pitchFamily="18" charset="0"/>
            </a:endParaRPr>
          </a:p>
          <a:p>
            <a:pPr>
              <a:lnSpc>
                <a:spcPct val="100000"/>
              </a:lnSpc>
              <a:spcBef>
                <a:spcPts val="0"/>
              </a:spcBef>
              <a:buClr>
                <a:schemeClr val="tx1"/>
              </a:buClr>
              <a:tabLst>
                <a:tab pos="828675" algn="l"/>
                <a:tab pos="829310" algn="l"/>
              </a:tabLst>
            </a:pPr>
            <a:r>
              <a:rPr lang="en-US" sz="2200" b="1" u="sng" dirty="0">
                <a:latin typeface="Book Antiqua" panose="02040602050305030304" pitchFamily="18" charset="0"/>
              </a:rPr>
              <a:t>Telephone</a:t>
            </a:r>
            <a:r>
              <a:rPr lang="en-US" sz="2200" b="1" dirty="0">
                <a:latin typeface="Book Antiqua" panose="02040602050305030304" pitchFamily="18" charset="0"/>
              </a:rPr>
              <a:t> numbers do not need ( ) or dashes enter, only numbers need to be listed.</a:t>
            </a:r>
            <a:endParaRPr lang="en-US" sz="2200" dirty="0">
              <a:latin typeface="Book Antiqua" panose="02040602050305030304" pitchFamily="18" charset="0"/>
            </a:endParaRPr>
          </a:p>
        </p:txBody>
      </p:sp>
    </p:spTree>
    <p:extLst>
      <p:ext uri="{BB962C8B-B14F-4D97-AF65-F5344CB8AC3E}">
        <p14:creationId xmlns:p14="http://schemas.microsoft.com/office/powerpoint/2010/main" val="236831032"/>
      </p:ext>
    </p:extLst>
  </p:cSld>
  <p:clrMapOvr>
    <a:masterClrMapping/>
  </p:clrMapOvr>
  <mc:AlternateContent xmlns:mc="http://schemas.openxmlformats.org/markup-compatibility/2006" xmlns:p14="http://schemas.microsoft.com/office/powerpoint/2010/main">
    <mc:Choice Requires="p14">
      <p:transition p14:dur="10" advClick="0" advTm="3000">
        <p:fade/>
      </p:transition>
    </mc:Choice>
    <mc:Fallback xmlns="">
      <p:transition advClick="0" advTm="3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954DB-E7DE-4988-BFBC-AE2503F66EB8}"/>
              </a:ext>
            </a:extLst>
          </p:cNvPr>
          <p:cNvSpPr>
            <a:spLocks noGrp="1"/>
          </p:cNvSpPr>
          <p:nvPr>
            <p:ph type="title"/>
          </p:nvPr>
        </p:nvSpPr>
        <p:spPr>
          <a:xfrm>
            <a:off x="1522411" y="381000"/>
            <a:ext cx="9144002" cy="914400"/>
          </a:xfrm>
        </p:spPr>
        <p:txBody>
          <a:bodyPr>
            <a:normAutofit fontScale="90000"/>
          </a:bodyPr>
          <a:lstStyle/>
          <a:p>
            <a:pPr algn="ctr"/>
            <a:r>
              <a:rPr lang="en-US" sz="4000" b="1" dirty="0">
                <a:latin typeface="Book Antiqua" panose="02040602050305030304" pitchFamily="18" charset="0"/>
              </a:rPr>
              <a:t>Completing the Annual Report </a:t>
            </a:r>
            <a:r>
              <a:rPr lang="en-US" sz="4000" dirty="0">
                <a:latin typeface="Book Antiqua" panose="02040602050305030304" pitchFamily="18" charset="0"/>
              </a:rPr>
              <a:t>(cont.)</a:t>
            </a:r>
            <a:endParaRPr lang="en-US" sz="4000" b="1" dirty="0">
              <a:latin typeface="Book Antiqua" panose="02040602050305030304" pitchFamily="18" charset="0"/>
            </a:endParaRPr>
          </a:p>
        </p:txBody>
      </p:sp>
      <p:sp>
        <p:nvSpPr>
          <p:cNvPr id="6" name="Content Placeholder 2">
            <a:extLst>
              <a:ext uri="{FF2B5EF4-FFF2-40B4-BE49-F238E27FC236}">
                <a16:creationId xmlns:a16="http://schemas.microsoft.com/office/drawing/2014/main" id="{83B97104-1944-A6EE-92BC-4E4321FF1555}"/>
              </a:ext>
            </a:extLst>
          </p:cNvPr>
          <p:cNvSpPr txBox="1">
            <a:spLocks/>
          </p:cNvSpPr>
          <p:nvPr/>
        </p:nvSpPr>
        <p:spPr>
          <a:xfrm>
            <a:off x="227012" y="1524000"/>
            <a:ext cx="11811000" cy="4724400"/>
          </a:xfrm>
          <a:prstGeom prst="rect">
            <a:avLst/>
          </a:prstGeom>
        </p:spPr>
        <p:txBody>
          <a:bodyPr vert="horz" lIns="91440" tIns="45720" rIns="91440" bIns="45720" rtlCol="0">
            <a:normAutofit lnSpcReduction="10000"/>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nSpc>
                <a:spcPct val="120000"/>
              </a:lnSpc>
              <a:spcBef>
                <a:spcPts val="0"/>
              </a:spcBef>
              <a:buClr>
                <a:schemeClr val="tx1"/>
              </a:buClr>
              <a:tabLst>
                <a:tab pos="828675" algn="l"/>
                <a:tab pos="829310" algn="l"/>
              </a:tabLst>
            </a:pPr>
            <a:r>
              <a:rPr lang="en-US" sz="2200" b="1" dirty="0">
                <a:latin typeface="Book Antiqua" panose="02040602050305030304" pitchFamily="18" charset="0"/>
              </a:rPr>
              <a:t>If an answer to a questions is not entered in the correct format you will receive a notification indicating “</a:t>
            </a:r>
            <a:r>
              <a:rPr lang="en-US" sz="2200" b="1" u="sng" dirty="0">
                <a:latin typeface="Book Antiqua" panose="02040602050305030304" pitchFamily="18" charset="0"/>
              </a:rPr>
              <a:t>Invalid format</a:t>
            </a:r>
            <a:r>
              <a:rPr lang="en-US" sz="2200" b="1" dirty="0">
                <a:latin typeface="Book Antiqua" panose="02040602050305030304" pitchFamily="18" charset="0"/>
              </a:rPr>
              <a:t>” and you will need to correct your entry.</a:t>
            </a:r>
          </a:p>
          <a:p>
            <a:pPr>
              <a:lnSpc>
                <a:spcPct val="120000"/>
              </a:lnSpc>
              <a:spcBef>
                <a:spcPts val="0"/>
              </a:spcBef>
              <a:buClr>
                <a:schemeClr val="tx1"/>
              </a:buClr>
              <a:tabLst>
                <a:tab pos="828675" algn="l"/>
                <a:tab pos="829310" algn="l"/>
              </a:tabLst>
            </a:pPr>
            <a:endParaRPr lang="en-US" sz="2200" b="1" dirty="0">
              <a:latin typeface="Book Antiqua" panose="02040602050305030304" pitchFamily="18" charset="0"/>
            </a:endParaRPr>
          </a:p>
          <a:p>
            <a:pPr>
              <a:lnSpc>
                <a:spcPct val="120000"/>
              </a:lnSpc>
              <a:spcBef>
                <a:spcPts val="0"/>
              </a:spcBef>
              <a:buClr>
                <a:schemeClr val="tx1"/>
              </a:buClr>
              <a:tabLst>
                <a:tab pos="828675" algn="l"/>
                <a:tab pos="829310" algn="l"/>
              </a:tabLst>
            </a:pPr>
            <a:r>
              <a:rPr lang="en-US" sz="2200" b="1" dirty="0">
                <a:latin typeface="Book Antiqua" panose="02040602050305030304" pitchFamily="18" charset="0"/>
              </a:rPr>
              <a:t>Entries concerning account balances, fees collected, etc. should be entered as $34,258.66, if none, please enter $0.00.  Examples of how dollar amounts must be entered are provided for each question on the form.</a:t>
            </a:r>
          </a:p>
          <a:p>
            <a:pPr>
              <a:lnSpc>
                <a:spcPct val="120000"/>
              </a:lnSpc>
              <a:spcBef>
                <a:spcPts val="0"/>
              </a:spcBef>
              <a:buClr>
                <a:schemeClr val="tx1"/>
              </a:buClr>
              <a:tabLst>
                <a:tab pos="828675" algn="l"/>
                <a:tab pos="829310" algn="l"/>
              </a:tabLst>
            </a:pPr>
            <a:endParaRPr lang="en-US" sz="2200" b="1" dirty="0">
              <a:latin typeface="Book Antiqua" panose="02040602050305030304" pitchFamily="18" charset="0"/>
            </a:endParaRPr>
          </a:p>
          <a:p>
            <a:pPr>
              <a:lnSpc>
                <a:spcPct val="120000"/>
              </a:lnSpc>
              <a:spcBef>
                <a:spcPts val="0"/>
              </a:spcBef>
              <a:buClr>
                <a:schemeClr val="tx1"/>
              </a:buClr>
              <a:tabLst>
                <a:tab pos="828675" algn="l"/>
                <a:tab pos="829310" algn="l"/>
              </a:tabLst>
            </a:pPr>
            <a:r>
              <a:rPr lang="en-US" sz="2200" b="1" dirty="0">
                <a:latin typeface="Book Antiqua" panose="02040602050305030304" pitchFamily="18" charset="0"/>
              </a:rPr>
              <a:t>Dates should be entered as MM/DD/YYYY (03/15/2025) or use the calendar button to choose the correct date. Examples of how dates should be entered are provided for each question on the form.</a:t>
            </a:r>
          </a:p>
          <a:p>
            <a:pPr>
              <a:lnSpc>
                <a:spcPct val="120000"/>
              </a:lnSpc>
              <a:spcBef>
                <a:spcPts val="0"/>
              </a:spcBef>
              <a:buClr>
                <a:schemeClr val="tx1"/>
              </a:buClr>
              <a:tabLst>
                <a:tab pos="828675" algn="l"/>
                <a:tab pos="829310" algn="l"/>
              </a:tabLst>
            </a:pPr>
            <a:endParaRPr lang="en-US" sz="2200" b="1" dirty="0">
              <a:latin typeface="Book Antiqua" panose="02040602050305030304" pitchFamily="18" charset="0"/>
            </a:endParaRPr>
          </a:p>
          <a:p>
            <a:pPr>
              <a:lnSpc>
                <a:spcPct val="120000"/>
              </a:lnSpc>
              <a:spcBef>
                <a:spcPts val="0"/>
              </a:spcBef>
              <a:buClr>
                <a:schemeClr val="tx1"/>
              </a:buClr>
              <a:tabLst>
                <a:tab pos="828675" algn="l"/>
                <a:tab pos="829310" algn="l"/>
              </a:tabLst>
            </a:pPr>
            <a:r>
              <a:rPr lang="en-US" sz="2200" b="1" dirty="0">
                <a:latin typeface="Book Antiqua" panose="02040602050305030304" pitchFamily="18" charset="0"/>
              </a:rPr>
              <a:t>Several questions are Yes/No answers and may lead to additional questions being asked.</a:t>
            </a:r>
          </a:p>
          <a:p>
            <a:pPr algn="just">
              <a:lnSpc>
                <a:spcPct val="120000"/>
              </a:lnSpc>
              <a:spcBef>
                <a:spcPts val="0"/>
              </a:spcBef>
              <a:buClr>
                <a:schemeClr val="tx1"/>
              </a:buClr>
              <a:tabLst>
                <a:tab pos="828675" algn="l"/>
                <a:tab pos="829310" algn="l"/>
              </a:tabLst>
            </a:pPr>
            <a:endParaRPr lang="en-US" sz="2600" b="0" i="0" dirty="0">
              <a:effectLst/>
              <a:latin typeface="Book Antiqua" panose="02040602050305030304" pitchFamily="18" charset="0"/>
            </a:endParaRPr>
          </a:p>
          <a:p>
            <a:pPr algn="just">
              <a:spcBef>
                <a:spcPts val="0"/>
              </a:spcBef>
              <a:buSzPts val="950"/>
              <a:tabLst>
                <a:tab pos="828675" algn="l"/>
                <a:tab pos="829310" algn="l"/>
              </a:tabLst>
            </a:pPr>
            <a:endParaRPr lang="en-US" dirty="0">
              <a:latin typeface="Book Antiqua" panose="02040602050305030304" pitchFamily="18" charset="0"/>
            </a:endParaRPr>
          </a:p>
        </p:txBody>
      </p:sp>
    </p:spTree>
    <p:extLst>
      <p:ext uri="{BB962C8B-B14F-4D97-AF65-F5344CB8AC3E}">
        <p14:creationId xmlns:p14="http://schemas.microsoft.com/office/powerpoint/2010/main" val="884507688"/>
      </p:ext>
    </p:extLst>
  </p:cSld>
  <p:clrMapOvr>
    <a:masterClrMapping/>
  </p:clrMapOvr>
  <mc:AlternateContent xmlns:mc="http://schemas.openxmlformats.org/markup-compatibility/2006" xmlns:p14="http://schemas.microsoft.com/office/powerpoint/2010/main">
    <mc:Choice Requires="p14">
      <p:transition p14:dur="10" advClick="0" advTm="3000">
        <p:fade/>
      </p:transition>
    </mc:Choice>
    <mc:Fallback xmlns="">
      <p:transition advClick="0"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6CF4C-FC43-37B2-086A-3F99BD8B2689}"/>
              </a:ext>
            </a:extLst>
          </p:cNvPr>
          <p:cNvSpPr>
            <a:spLocks noGrp="1"/>
          </p:cNvSpPr>
          <p:nvPr>
            <p:ph type="title"/>
          </p:nvPr>
        </p:nvSpPr>
        <p:spPr>
          <a:xfrm>
            <a:off x="1522411" y="381000"/>
            <a:ext cx="9144001" cy="838200"/>
          </a:xfrm>
        </p:spPr>
        <p:txBody>
          <a:bodyPr/>
          <a:lstStyle/>
          <a:p>
            <a:pPr algn="ctr"/>
            <a:r>
              <a:rPr lang="en-US" b="1" dirty="0">
                <a:latin typeface="Book Antiqua" panose="02040602050305030304" pitchFamily="18" charset="0"/>
              </a:rPr>
              <a:t>Savings to Consumers and Merchants</a:t>
            </a:r>
          </a:p>
        </p:txBody>
      </p:sp>
      <p:sp>
        <p:nvSpPr>
          <p:cNvPr id="3" name="TextBox 2">
            <a:extLst>
              <a:ext uri="{FF2B5EF4-FFF2-40B4-BE49-F238E27FC236}">
                <a16:creationId xmlns:a16="http://schemas.microsoft.com/office/drawing/2014/main" id="{598B0C1D-D1ED-BDA6-2928-B912421A53CC}"/>
              </a:ext>
            </a:extLst>
          </p:cNvPr>
          <p:cNvSpPr txBox="1"/>
          <p:nvPr/>
        </p:nvSpPr>
        <p:spPr>
          <a:xfrm>
            <a:off x="265111" y="1561862"/>
            <a:ext cx="11658600" cy="4093428"/>
          </a:xfrm>
          <a:prstGeom prst="rect">
            <a:avLst/>
          </a:prstGeom>
          <a:noFill/>
        </p:spPr>
        <p:txBody>
          <a:bodyPr wrap="square" rtlCol="0">
            <a:spAutoFit/>
          </a:bodyPr>
          <a:lstStyle/>
          <a:p>
            <a:pPr marL="342900" indent="-342900">
              <a:buClr>
                <a:schemeClr val="tx1"/>
              </a:buClr>
              <a:buSzPct val="105000"/>
              <a:buFont typeface="Arial" panose="020B0604020202020204" pitchFamily="34" charset="0"/>
              <a:buChar char="•"/>
            </a:pPr>
            <a:r>
              <a:rPr lang="en-US" sz="2200" b="1" dirty="0">
                <a:latin typeface="Book Antiqua" panose="02040602050305030304" pitchFamily="18" charset="0"/>
              </a:rPr>
              <a:t>Savings to Consumers and Merchants </a:t>
            </a:r>
            <a:r>
              <a:rPr lang="en-US" sz="2200" b="1" u="sng" dirty="0">
                <a:latin typeface="Book Antiqua" panose="02040602050305030304" pitchFamily="18" charset="0"/>
              </a:rPr>
              <a:t>MUST</a:t>
            </a:r>
            <a:r>
              <a:rPr lang="en-US" sz="2200" b="1" dirty="0">
                <a:latin typeface="Book Antiqua" panose="02040602050305030304" pitchFamily="18" charset="0"/>
              </a:rPr>
              <a:t> be included in your Report.  </a:t>
            </a:r>
          </a:p>
          <a:p>
            <a:pPr marL="342900" indent="-342900">
              <a:buClr>
                <a:schemeClr val="tx1"/>
              </a:buClr>
              <a:buFont typeface="Arial" panose="020B0604020202020204" pitchFamily="34" charset="0"/>
              <a:buChar char="•"/>
            </a:pPr>
            <a:endParaRPr lang="en-US" sz="2200" b="1" dirty="0">
              <a:latin typeface="Book Antiqua" panose="02040602050305030304" pitchFamily="18" charset="0"/>
            </a:endParaRPr>
          </a:p>
          <a:p>
            <a:pPr marL="342900" indent="-342900">
              <a:buClr>
                <a:schemeClr val="tx1"/>
              </a:buClr>
              <a:buFont typeface="Arial" panose="020B0604020202020204" pitchFamily="34" charset="0"/>
              <a:buChar char="•"/>
            </a:pPr>
            <a:r>
              <a:rPr lang="en-US" sz="2200" b="1" dirty="0">
                <a:latin typeface="Book Antiqua" panose="02040602050305030304" pitchFamily="18" charset="0"/>
              </a:rPr>
              <a:t>T</a:t>
            </a:r>
            <a:r>
              <a:rPr lang="en-US" sz="2200" b="1" i="0" dirty="0">
                <a:effectLst/>
                <a:latin typeface="Book Antiqua" panose="02040602050305030304" pitchFamily="18" charset="0"/>
              </a:rPr>
              <a:t>o calculate the “Savings to Consumers” and “Savings to Merchant” for price verification and scales you should total the overcharge amounts (+) and multiply the error by 365 and enter the totals in Savings to Consumer. You should total the undercharge amounts (-) and multiply the error by 365 and enter the totals in Savings to Merchant. </a:t>
            </a:r>
          </a:p>
          <a:p>
            <a:pPr marL="342900" indent="-342900">
              <a:buClr>
                <a:schemeClr val="tx1"/>
              </a:buClr>
              <a:buFont typeface="Arial" panose="020B0604020202020204" pitchFamily="34" charset="0"/>
              <a:buChar char="•"/>
            </a:pPr>
            <a:endParaRPr lang="en-US" sz="2200" b="1" dirty="0">
              <a:latin typeface="Book Antiqua" panose="02040602050305030304" pitchFamily="18" charset="0"/>
            </a:endParaRPr>
          </a:p>
          <a:p>
            <a:pPr marL="342900" indent="-342900">
              <a:buClr>
                <a:schemeClr val="tx1"/>
              </a:buClr>
              <a:buFont typeface="Arial" panose="020B0604020202020204" pitchFamily="34" charset="0"/>
              <a:buChar char="•"/>
            </a:pPr>
            <a:r>
              <a:rPr lang="en-US" sz="2200" b="1" dirty="0">
                <a:latin typeface="Book Antiqua" panose="02040602050305030304" pitchFamily="18" charset="0"/>
              </a:rPr>
              <a:t>T</a:t>
            </a:r>
            <a:r>
              <a:rPr lang="en-US" sz="2200" b="1" i="0" dirty="0">
                <a:effectLst/>
                <a:latin typeface="Book Antiqua" panose="02040602050305030304" pitchFamily="18" charset="0"/>
              </a:rPr>
              <a:t>o calculate the “Savings to Consumers” and “Savings to Merchant” for gasoline and oil, </a:t>
            </a:r>
            <a:r>
              <a:rPr lang="en-US" sz="2200" b="1" dirty="0">
                <a:latin typeface="Book Antiqua" panose="02040602050305030304" pitchFamily="18" charset="0"/>
              </a:rPr>
              <a:t>Sealers can use this Google </a:t>
            </a:r>
            <a:r>
              <a:rPr lang="en-US" sz="2200" b="1" dirty="0">
                <a:latin typeface="Book Antiqua" panose="02040602050305030304" pitchFamily="18" charset="0"/>
                <a:hlinkClick r:id="rId2"/>
              </a:rPr>
              <a:t>sheet</a:t>
            </a:r>
            <a:r>
              <a:rPr lang="en-US" sz="2200" b="1" dirty="0">
                <a:latin typeface="Book Antiqua" panose="02040602050305030304" pitchFamily="18" charset="0"/>
              </a:rPr>
              <a:t>.  This Google sheet was created by Jonathan Brillo.</a:t>
            </a:r>
            <a:endParaRPr lang="en-US" sz="2200" b="1" i="0" dirty="0">
              <a:effectLst/>
              <a:latin typeface="Book Antiqua" panose="02040602050305030304" pitchFamily="18" charset="0"/>
            </a:endParaRPr>
          </a:p>
          <a:p>
            <a:endParaRPr lang="en-US" dirty="0"/>
          </a:p>
        </p:txBody>
      </p:sp>
    </p:spTree>
    <p:extLst>
      <p:ext uri="{BB962C8B-B14F-4D97-AF65-F5344CB8AC3E}">
        <p14:creationId xmlns:p14="http://schemas.microsoft.com/office/powerpoint/2010/main" val="3285703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954DB-E7DE-4988-BFBC-AE2503F66EB8}"/>
              </a:ext>
            </a:extLst>
          </p:cNvPr>
          <p:cNvSpPr>
            <a:spLocks noGrp="1"/>
          </p:cNvSpPr>
          <p:nvPr>
            <p:ph type="title"/>
          </p:nvPr>
        </p:nvSpPr>
        <p:spPr>
          <a:xfrm>
            <a:off x="1522410" y="381000"/>
            <a:ext cx="9906001" cy="914400"/>
          </a:xfrm>
        </p:spPr>
        <p:txBody>
          <a:bodyPr>
            <a:normAutofit fontScale="90000"/>
          </a:bodyPr>
          <a:lstStyle/>
          <a:p>
            <a:pPr algn="ctr"/>
            <a:r>
              <a:rPr lang="en-US" sz="4000" b="1" dirty="0">
                <a:latin typeface="Book Antiqua" panose="02040602050305030304" pitchFamily="18" charset="0"/>
              </a:rPr>
              <a:t>Signing and Submitting the Annual Report</a:t>
            </a:r>
          </a:p>
        </p:txBody>
      </p:sp>
      <p:sp>
        <p:nvSpPr>
          <p:cNvPr id="6" name="Content Placeholder 2">
            <a:extLst>
              <a:ext uri="{FF2B5EF4-FFF2-40B4-BE49-F238E27FC236}">
                <a16:creationId xmlns:a16="http://schemas.microsoft.com/office/drawing/2014/main" id="{83B97104-1944-A6EE-92BC-4E4321FF1555}"/>
              </a:ext>
            </a:extLst>
          </p:cNvPr>
          <p:cNvSpPr txBox="1">
            <a:spLocks/>
          </p:cNvSpPr>
          <p:nvPr/>
        </p:nvSpPr>
        <p:spPr>
          <a:xfrm>
            <a:off x="150812" y="1524000"/>
            <a:ext cx="11734800" cy="4876800"/>
          </a:xfrm>
          <a:prstGeom prst="rect">
            <a:avLst/>
          </a:prstGeom>
        </p:spPr>
        <p:txBody>
          <a:bodyPr vert="horz" lIns="91440" tIns="45720" rIns="91440" bIns="45720" rtlCol="0">
            <a:normAutofit fontScale="85000" lnSpcReduction="10000"/>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nSpc>
                <a:spcPct val="110000"/>
              </a:lnSpc>
              <a:spcBef>
                <a:spcPts val="0"/>
              </a:spcBef>
              <a:buClr>
                <a:schemeClr val="tx1"/>
              </a:buClr>
              <a:tabLst>
                <a:tab pos="828675" algn="l"/>
                <a:tab pos="829310" algn="l"/>
              </a:tabLst>
            </a:pPr>
            <a:r>
              <a:rPr lang="en-US" b="1" dirty="0">
                <a:latin typeface="Book Antiqua" panose="02040602050305030304" pitchFamily="18" charset="0"/>
              </a:rPr>
              <a:t>Once you have completed each section (A, B, C, D) of the report, you must electronically sign your report using an S-signature (“/s/John Smith”).</a:t>
            </a:r>
          </a:p>
          <a:p>
            <a:pPr>
              <a:lnSpc>
                <a:spcPct val="110000"/>
              </a:lnSpc>
              <a:spcBef>
                <a:spcPts val="0"/>
              </a:spcBef>
              <a:buClr>
                <a:schemeClr val="tx1"/>
              </a:buClr>
              <a:tabLst>
                <a:tab pos="828675" algn="l"/>
                <a:tab pos="829310" algn="l"/>
              </a:tabLst>
            </a:pPr>
            <a:endParaRPr lang="en-US" b="1" dirty="0">
              <a:latin typeface="Book Antiqua" panose="02040602050305030304" pitchFamily="18" charset="0"/>
            </a:endParaRPr>
          </a:p>
          <a:p>
            <a:pPr>
              <a:lnSpc>
                <a:spcPct val="110000"/>
              </a:lnSpc>
              <a:spcBef>
                <a:spcPts val="0"/>
              </a:spcBef>
              <a:buClr>
                <a:schemeClr val="tx1"/>
              </a:buClr>
              <a:tabLst>
                <a:tab pos="828675" algn="l"/>
                <a:tab pos="829310" algn="l"/>
              </a:tabLst>
            </a:pPr>
            <a:r>
              <a:rPr lang="en-US" b="1" dirty="0">
                <a:latin typeface="Book Antiqua" panose="02040602050305030304" pitchFamily="18" charset="0"/>
              </a:rPr>
              <a:t>Attachments can be added at the bottom of each form. One attachment submitted </a:t>
            </a:r>
            <a:r>
              <a:rPr lang="en-US" b="1" u="sng" dirty="0">
                <a:latin typeface="Book Antiqua" panose="02040602050305030304" pitchFamily="18" charset="0"/>
              </a:rPr>
              <a:t>MUST</a:t>
            </a:r>
            <a:r>
              <a:rPr lang="en-US" b="1" dirty="0">
                <a:latin typeface="Book Antiqua" panose="02040602050305030304" pitchFamily="18" charset="0"/>
              </a:rPr>
              <a:t> include a current picture of your </a:t>
            </a:r>
            <a:r>
              <a:rPr lang="en-US" b="1" dirty="0">
                <a:solidFill>
                  <a:srgbClr val="FF0000"/>
                </a:solidFill>
                <a:latin typeface="Book Antiqua" panose="02040602050305030304" pitchFamily="18" charset="0"/>
              </a:rPr>
              <a:t>RED</a:t>
            </a:r>
            <a:r>
              <a:rPr lang="en-US" b="1" dirty="0">
                <a:latin typeface="Book Antiqua" panose="02040602050305030304" pitchFamily="18" charset="0"/>
              </a:rPr>
              <a:t> (odd year) or </a:t>
            </a:r>
            <a:r>
              <a:rPr lang="en-US" b="1" dirty="0">
                <a:solidFill>
                  <a:schemeClr val="accent2">
                    <a:lumMod val="75000"/>
                  </a:schemeClr>
                </a:solidFill>
                <a:latin typeface="Book Antiqua" panose="02040602050305030304" pitchFamily="18" charset="0"/>
              </a:rPr>
              <a:t>GREEN</a:t>
            </a:r>
            <a:r>
              <a:rPr lang="en-US" b="1" dirty="0">
                <a:latin typeface="Book Antiqua" panose="02040602050305030304" pitchFamily="18" charset="0"/>
              </a:rPr>
              <a:t> (even year) inspection stickers.</a:t>
            </a:r>
          </a:p>
          <a:p>
            <a:pPr>
              <a:lnSpc>
                <a:spcPct val="110000"/>
              </a:lnSpc>
              <a:spcBef>
                <a:spcPts val="0"/>
              </a:spcBef>
              <a:buClr>
                <a:schemeClr val="tx1"/>
              </a:buClr>
              <a:tabLst>
                <a:tab pos="828675" algn="l"/>
                <a:tab pos="829310" algn="l"/>
              </a:tabLst>
            </a:pPr>
            <a:endParaRPr lang="en-US" b="1" dirty="0">
              <a:latin typeface="Book Antiqua" panose="02040602050305030304" pitchFamily="18" charset="0"/>
            </a:endParaRPr>
          </a:p>
          <a:p>
            <a:pPr>
              <a:lnSpc>
                <a:spcPct val="110000"/>
              </a:lnSpc>
              <a:spcBef>
                <a:spcPts val="0"/>
              </a:spcBef>
              <a:buClr>
                <a:schemeClr val="tx1"/>
              </a:buClr>
              <a:tabLst>
                <a:tab pos="828675" algn="l"/>
                <a:tab pos="829310" algn="l"/>
              </a:tabLst>
            </a:pPr>
            <a:r>
              <a:rPr lang="en-US" b="1" dirty="0">
                <a:latin typeface="Book Antiqua" panose="02040602050305030304" pitchFamily="18" charset="0"/>
              </a:rPr>
              <a:t>Annual Reports </a:t>
            </a:r>
            <a:r>
              <a:rPr lang="en-US" b="1" u="sng" dirty="0">
                <a:latin typeface="Book Antiqua" panose="02040602050305030304" pitchFamily="18" charset="0"/>
              </a:rPr>
              <a:t>MUST</a:t>
            </a:r>
            <a:r>
              <a:rPr lang="en-US" b="1" dirty="0">
                <a:latin typeface="Book Antiqua" panose="02040602050305030304" pitchFamily="18" charset="0"/>
              </a:rPr>
              <a:t> be completed using the Smartsheet form. </a:t>
            </a:r>
            <a:r>
              <a:rPr lang="en-US" b="1" u="sng" dirty="0">
                <a:latin typeface="Book Antiqua" panose="02040602050305030304" pitchFamily="18" charset="0"/>
              </a:rPr>
              <a:t>NO</a:t>
            </a:r>
            <a:r>
              <a:rPr lang="en-US" b="1" dirty="0">
                <a:latin typeface="Book Antiqua" panose="02040602050305030304" pitchFamily="18" charset="0"/>
              </a:rPr>
              <a:t> other forms may be submitted to meet the Annual Reporting requirement.</a:t>
            </a:r>
          </a:p>
          <a:p>
            <a:pPr>
              <a:lnSpc>
                <a:spcPct val="110000"/>
              </a:lnSpc>
              <a:spcBef>
                <a:spcPts val="0"/>
              </a:spcBef>
              <a:buClr>
                <a:schemeClr val="tx1"/>
              </a:buClr>
              <a:tabLst>
                <a:tab pos="828675" algn="l"/>
                <a:tab pos="829310" algn="l"/>
              </a:tabLst>
            </a:pPr>
            <a:endParaRPr lang="en-US" b="1" dirty="0">
              <a:latin typeface="Book Antiqua" panose="02040602050305030304" pitchFamily="18" charset="0"/>
            </a:endParaRPr>
          </a:p>
          <a:p>
            <a:pPr>
              <a:lnSpc>
                <a:spcPct val="110000"/>
              </a:lnSpc>
              <a:spcBef>
                <a:spcPts val="0"/>
              </a:spcBef>
              <a:buClr>
                <a:schemeClr val="tx1"/>
              </a:buClr>
              <a:tabLst>
                <a:tab pos="828675" algn="l"/>
                <a:tab pos="829310" algn="l"/>
              </a:tabLst>
            </a:pPr>
            <a:r>
              <a:rPr lang="en-US" b="1" dirty="0">
                <a:latin typeface="Book Antiqua" panose="02040602050305030304" pitchFamily="18" charset="0"/>
              </a:rPr>
              <a:t>Before submitting your report, click the box next to </a:t>
            </a:r>
            <a:r>
              <a:rPr lang="en-US" b="1" u="sng" dirty="0">
                <a:latin typeface="Book Antiqua" panose="02040602050305030304" pitchFamily="18" charset="0"/>
              </a:rPr>
              <a:t>Send me a copy of my responses</a:t>
            </a:r>
            <a:r>
              <a:rPr lang="en-US" b="1" dirty="0">
                <a:latin typeface="Book Antiqua" panose="02040602050305030304" pitchFamily="18" charset="0"/>
              </a:rPr>
              <a:t> to ensure you have a copy of the information you have submitted, if you </a:t>
            </a:r>
            <a:r>
              <a:rPr lang="en-US" b="1" u="sng" dirty="0">
                <a:latin typeface="Book Antiqua" panose="02040602050305030304" pitchFamily="18" charset="0"/>
              </a:rPr>
              <a:t>DO NOT</a:t>
            </a:r>
            <a:r>
              <a:rPr lang="en-US" b="1" dirty="0">
                <a:latin typeface="Book Antiqua" panose="02040602050305030304" pitchFamily="18" charset="0"/>
              </a:rPr>
              <a:t>, you cannot go back once you have submitted it.</a:t>
            </a:r>
          </a:p>
          <a:p>
            <a:pPr>
              <a:lnSpc>
                <a:spcPct val="110000"/>
              </a:lnSpc>
              <a:spcBef>
                <a:spcPts val="0"/>
              </a:spcBef>
              <a:buClr>
                <a:schemeClr val="tx1"/>
              </a:buClr>
              <a:tabLst>
                <a:tab pos="828675" algn="l"/>
                <a:tab pos="829310" algn="l"/>
              </a:tabLst>
            </a:pPr>
            <a:endParaRPr lang="en-US" b="1" dirty="0">
              <a:latin typeface="Book Antiqua" panose="02040602050305030304" pitchFamily="18" charset="0"/>
            </a:endParaRPr>
          </a:p>
          <a:p>
            <a:pPr>
              <a:lnSpc>
                <a:spcPct val="110000"/>
              </a:lnSpc>
              <a:spcBef>
                <a:spcPts val="0"/>
              </a:spcBef>
              <a:buClr>
                <a:schemeClr val="tx1"/>
              </a:buClr>
              <a:tabLst>
                <a:tab pos="828675" algn="l"/>
                <a:tab pos="829310" algn="l"/>
              </a:tabLst>
            </a:pPr>
            <a:r>
              <a:rPr lang="en-US" b="1" dirty="0">
                <a:latin typeface="Book Antiqua" panose="02040602050305030304" pitchFamily="18" charset="0"/>
              </a:rPr>
              <a:t>To submit your 2025 Annual Report, click the Submit button at the bottom of each section (A, B, C, D). </a:t>
            </a:r>
            <a:r>
              <a:rPr lang="en-US" sz="2400" b="1" dirty="0">
                <a:latin typeface="Book Antiqua" panose="02040602050305030304" pitchFamily="18" charset="0"/>
              </a:rPr>
              <a:t>You </a:t>
            </a:r>
            <a:r>
              <a:rPr lang="en-US" sz="2400" b="1" u="sng" dirty="0">
                <a:latin typeface="Book Antiqua" panose="02040602050305030304" pitchFamily="18" charset="0"/>
              </a:rPr>
              <a:t>MUST</a:t>
            </a:r>
            <a:r>
              <a:rPr lang="en-US" sz="2400" b="1" dirty="0">
                <a:latin typeface="Book Antiqua" panose="02040602050305030304" pitchFamily="18" charset="0"/>
              </a:rPr>
              <a:t> submit each section separately.</a:t>
            </a:r>
            <a:endParaRPr lang="en-US" sz="2400" b="1" dirty="0">
              <a:solidFill>
                <a:schemeClr val="accent4">
                  <a:lumMod val="60000"/>
                  <a:lumOff val="40000"/>
                </a:schemeClr>
              </a:solidFill>
              <a:latin typeface="Book Antiqua" panose="02040602050305030304" pitchFamily="18" charset="0"/>
            </a:endParaRPr>
          </a:p>
          <a:p>
            <a:pPr>
              <a:lnSpc>
                <a:spcPct val="110000"/>
              </a:lnSpc>
              <a:spcBef>
                <a:spcPts val="0"/>
              </a:spcBef>
              <a:buClr>
                <a:schemeClr val="tx1"/>
              </a:buClr>
              <a:tabLst>
                <a:tab pos="828675" algn="l"/>
                <a:tab pos="829310" algn="l"/>
              </a:tabLst>
            </a:pPr>
            <a:endParaRPr lang="en-US" b="1" dirty="0">
              <a:latin typeface="Book Antiqua" panose="02040602050305030304" pitchFamily="18" charset="0"/>
            </a:endParaRPr>
          </a:p>
          <a:p>
            <a:pPr marL="0" indent="0" algn="just">
              <a:spcBef>
                <a:spcPts val="0"/>
              </a:spcBef>
              <a:buSzPts val="950"/>
              <a:buNone/>
              <a:tabLst>
                <a:tab pos="828675" algn="l"/>
                <a:tab pos="829310" algn="l"/>
              </a:tabLst>
            </a:pPr>
            <a:endParaRPr lang="en-US" sz="2800" dirty="0">
              <a:latin typeface="Book Antiqua" panose="02040602050305030304" pitchFamily="18" charset="0"/>
            </a:endParaRPr>
          </a:p>
          <a:p>
            <a:pPr algn="just">
              <a:spcBef>
                <a:spcPts val="0"/>
              </a:spcBef>
              <a:buSzPts val="950"/>
              <a:tabLst>
                <a:tab pos="828675" algn="l"/>
                <a:tab pos="829310" algn="l"/>
              </a:tabLst>
            </a:pPr>
            <a:endParaRPr lang="en-US" sz="2800" b="1" dirty="0">
              <a:latin typeface="Book Antiqua" panose="02040602050305030304" pitchFamily="18" charset="0"/>
            </a:endParaRPr>
          </a:p>
          <a:p>
            <a:pPr algn="just">
              <a:spcBef>
                <a:spcPts val="0"/>
              </a:spcBef>
              <a:buSzPts val="950"/>
              <a:tabLst>
                <a:tab pos="828675" algn="l"/>
                <a:tab pos="829310" algn="l"/>
              </a:tabLst>
            </a:pPr>
            <a:endParaRPr lang="en-US" sz="2800" b="1" dirty="0">
              <a:latin typeface="Book Antiqua" panose="02040602050305030304" pitchFamily="18" charset="0"/>
            </a:endParaRPr>
          </a:p>
          <a:p>
            <a:pPr algn="just">
              <a:spcBef>
                <a:spcPts val="0"/>
              </a:spcBef>
              <a:buSzPts val="950"/>
              <a:tabLst>
                <a:tab pos="828675" algn="l"/>
                <a:tab pos="829310" algn="l"/>
              </a:tabLst>
            </a:pPr>
            <a:endParaRPr lang="en-US" sz="2800" b="1" dirty="0">
              <a:latin typeface="Book Antiqua" panose="02040602050305030304" pitchFamily="18" charset="0"/>
            </a:endParaRPr>
          </a:p>
        </p:txBody>
      </p:sp>
    </p:spTree>
    <p:extLst>
      <p:ext uri="{BB962C8B-B14F-4D97-AF65-F5344CB8AC3E}">
        <p14:creationId xmlns:p14="http://schemas.microsoft.com/office/powerpoint/2010/main" val="4257707550"/>
      </p:ext>
    </p:extLst>
  </p:cSld>
  <p:clrMapOvr>
    <a:masterClrMapping/>
  </p:clrMapOvr>
  <mc:AlternateContent xmlns:mc="http://schemas.openxmlformats.org/markup-compatibility/2006" xmlns:p14="http://schemas.microsoft.com/office/powerpoint/2010/main">
    <mc:Choice Requires="p14">
      <p:transition p14:dur="10" advClick="0" advTm="3000">
        <p:fade/>
      </p:transition>
    </mc:Choice>
    <mc:Fallback xmlns="">
      <p:transition advClick="0"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C272E9-CD66-860B-E463-7405FCDDB859}"/>
              </a:ext>
            </a:extLst>
          </p:cNvPr>
          <p:cNvSpPr txBox="1">
            <a:spLocks/>
          </p:cNvSpPr>
          <p:nvPr/>
        </p:nvSpPr>
        <p:spPr>
          <a:xfrm>
            <a:off x="1522413" y="381000"/>
            <a:ext cx="9144001" cy="1219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algn="ctr"/>
            <a:r>
              <a:rPr lang="en-US" sz="4400" b="1" dirty="0">
                <a:latin typeface="Book Antiqua" panose="02040602050305030304" pitchFamily="18" charset="0"/>
              </a:rPr>
              <a:t>DOS Contact</a:t>
            </a:r>
          </a:p>
        </p:txBody>
      </p:sp>
      <p:sp>
        <p:nvSpPr>
          <p:cNvPr id="6" name="Content Placeholder 2">
            <a:extLst>
              <a:ext uri="{FF2B5EF4-FFF2-40B4-BE49-F238E27FC236}">
                <a16:creationId xmlns:a16="http://schemas.microsoft.com/office/drawing/2014/main" id="{2F494956-6F72-C561-7567-41A235A5F8E3}"/>
              </a:ext>
            </a:extLst>
          </p:cNvPr>
          <p:cNvSpPr txBox="1">
            <a:spLocks/>
          </p:cNvSpPr>
          <p:nvPr/>
        </p:nvSpPr>
        <p:spPr>
          <a:xfrm>
            <a:off x="493712" y="1600200"/>
            <a:ext cx="11201400" cy="5029200"/>
          </a:xfrm>
          <a:prstGeom prst="rect">
            <a:avLst/>
          </a:prstGeom>
        </p:spPr>
        <p:txBody>
          <a:bodyPr>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just">
              <a:spcBef>
                <a:spcPts val="0"/>
              </a:spcBef>
              <a:buSzPts val="950"/>
              <a:buFont typeface="Wingdings" panose="05000000000000000000" pitchFamily="2" charset="2"/>
              <a:buChar char="q"/>
              <a:tabLst>
                <a:tab pos="828675" algn="l"/>
                <a:tab pos="829310" algn="l"/>
              </a:tabLst>
            </a:pPr>
            <a:endParaRPr lang="en-US" dirty="0">
              <a:latin typeface="Book Antiqua" panose="02040602050305030304" pitchFamily="18" charset="0"/>
            </a:endParaRPr>
          </a:p>
          <a:p>
            <a:pPr marL="0" indent="0" algn="just">
              <a:spcBef>
                <a:spcPts val="0"/>
              </a:spcBef>
              <a:buSzPts val="950"/>
              <a:buNone/>
              <a:tabLst>
                <a:tab pos="828675" algn="l"/>
                <a:tab pos="829310" algn="l"/>
              </a:tabLst>
            </a:pPr>
            <a:r>
              <a:rPr lang="en-US" dirty="0">
                <a:latin typeface="Book Antiqua" panose="02040602050305030304" pitchFamily="18" charset="0"/>
              </a:rPr>
              <a:t>						</a:t>
            </a:r>
            <a:endParaRPr lang="en-US" b="1" dirty="0">
              <a:latin typeface="Book Antiqua" panose="02040602050305030304" pitchFamily="18" charset="0"/>
            </a:endParaRPr>
          </a:p>
          <a:p>
            <a:pPr marL="1504378" lvl="8" indent="0" algn="just">
              <a:spcBef>
                <a:spcPts val="0"/>
              </a:spcBef>
              <a:buSzPts val="950"/>
              <a:buNone/>
              <a:tabLst>
                <a:tab pos="828675" algn="l"/>
                <a:tab pos="829310" algn="l"/>
              </a:tabLst>
            </a:pPr>
            <a:r>
              <a:rPr lang="en-US" b="1" dirty="0">
                <a:latin typeface="Book Antiqua" panose="02040602050305030304" pitchFamily="18" charset="0"/>
              </a:rPr>
              <a:t>			</a:t>
            </a:r>
            <a:r>
              <a:rPr lang="en-US" sz="2400" b="1" dirty="0">
                <a:latin typeface="Book Antiqua" panose="02040602050305030304" pitchFamily="18" charset="0"/>
              </a:rPr>
              <a:t>Andrea Nixon</a:t>
            </a:r>
          </a:p>
          <a:p>
            <a:pPr marL="1504378" lvl="8" indent="0" algn="just">
              <a:spcBef>
                <a:spcPts val="0"/>
              </a:spcBef>
              <a:buSzPts val="950"/>
              <a:buNone/>
              <a:tabLst>
                <a:tab pos="828675" algn="l"/>
                <a:tab pos="829310" algn="l"/>
              </a:tabLst>
            </a:pPr>
            <a:r>
              <a:rPr lang="en-US" sz="2400" b="1" dirty="0">
                <a:latin typeface="Book Antiqua" panose="02040602050305030304" pitchFamily="18" charset="0"/>
              </a:rPr>
              <a:t>			Chief Administrative Officer </a:t>
            </a:r>
          </a:p>
          <a:p>
            <a:pPr marL="1504378" lvl="8" indent="0" algn="just">
              <a:spcBef>
                <a:spcPts val="0"/>
              </a:spcBef>
              <a:buSzPts val="950"/>
              <a:buNone/>
              <a:tabLst>
                <a:tab pos="828675" algn="l"/>
                <a:tab pos="829310" algn="l"/>
              </a:tabLst>
            </a:pPr>
            <a:r>
              <a:rPr lang="en-US" sz="2400" b="1" dirty="0">
                <a:latin typeface="Book Antiqua" panose="02040602050305030304" pitchFamily="18" charset="0"/>
              </a:rPr>
              <a:t>			Division of Standards</a:t>
            </a:r>
          </a:p>
          <a:p>
            <a:pPr marL="1504378" lvl="8" indent="0" algn="just">
              <a:spcBef>
                <a:spcPts val="0"/>
              </a:spcBef>
              <a:buSzPts val="950"/>
              <a:buNone/>
              <a:tabLst>
                <a:tab pos="828675" algn="l"/>
                <a:tab pos="829310" algn="l"/>
              </a:tabLst>
            </a:pPr>
            <a:r>
              <a:rPr lang="en-US" sz="2400" b="1" dirty="0">
                <a:latin typeface="Book Antiqua" panose="02040602050305030304" pitchFamily="18" charset="0"/>
              </a:rPr>
              <a:t>			</a:t>
            </a:r>
            <a:r>
              <a:rPr lang="en-US" sz="2400" b="1" dirty="0">
                <a:latin typeface="Book Antiqua" panose="02040602050305030304" pitchFamily="18" charset="0"/>
                <a:hlinkClick r:id="rId2"/>
              </a:rPr>
              <a:t>Andrea.E.Nixon@mass.gov</a:t>
            </a:r>
            <a:r>
              <a:rPr lang="en-US" sz="2400" b="1" dirty="0">
                <a:latin typeface="Book Antiqua" panose="02040602050305030304" pitchFamily="18" charset="0"/>
              </a:rPr>
              <a:t> </a:t>
            </a:r>
          </a:p>
          <a:p>
            <a:pPr marL="1504378" lvl="8" indent="0" algn="just">
              <a:spcBef>
                <a:spcPts val="0"/>
              </a:spcBef>
              <a:buSzPts val="950"/>
              <a:buNone/>
              <a:tabLst>
                <a:tab pos="828675" algn="l"/>
                <a:tab pos="829310" algn="l"/>
              </a:tabLst>
            </a:pPr>
            <a:r>
              <a:rPr lang="en-US" sz="2400" b="1" dirty="0">
                <a:latin typeface="Book Antiqua" panose="02040602050305030304" pitchFamily="18" charset="0"/>
              </a:rPr>
              <a:t>			Tel: 857-291-5632</a:t>
            </a:r>
          </a:p>
          <a:p>
            <a:pPr marL="1504378" lvl="8" indent="0" algn="just">
              <a:spcBef>
                <a:spcPts val="0"/>
              </a:spcBef>
              <a:buSzPts val="950"/>
              <a:buNone/>
              <a:tabLst>
                <a:tab pos="828675" algn="l"/>
                <a:tab pos="829310" algn="l"/>
              </a:tabLst>
            </a:pPr>
            <a:endParaRPr lang="en-US" sz="2400" b="1" dirty="0">
              <a:latin typeface="Book Antiqua" panose="02040602050305030304" pitchFamily="18" charset="0"/>
            </a:endParaRPr>
          </a:p>
          <a:p>
            <a:pPr marL="0" lvl="8" indent="0" algn="ctr">
              <a:spcBef>
                <a:spcPts val="0"/>
              </a:spcBef>
              <a:buSzPts val="950"/>
              <a:buNone/>
              <a:tabLst>
                <a:tab pos="828675" algn="l"/>
                <a:tab pos="829310" algn="l"/>
              </a:tabLst>
            </a:pPr>
            <a:endParaRPr lang="en-US" sz="2400" b="1" dirty="0">
              <a:latin typeface="Book Antiqua" panose="02040602050305030304" pitchFamily="18" charset="0"/>
            </a:endParaRPr>
          </a:p>
          <a:p>
            <a:pPr algn="just">
              <a:spcBef>
                <a:spcPts val="0"/>
              </a:spcBef>
              <a:buSzPts val="950"/>
              <a:buFont typeface="Wingdings" panose="05000000000000000000" pitchFamily="2" charset="2"/>
              <a:buChar char="q"/>
              <a:tabLst>
                <a:tab pos="828675" algn="l"/>
                <a:tab pos="829310" algn="l"/>
              </a:tabLst>
            </a:pPr>
            <a:endParaRPr lang="en-US" dirty="0">
              <a:latin typeface="Book Antiqua" panose="02040602050305030304" pitchFamily="18" charset="0"/>
            </a:endParaRPr>
          </a:p>
          <a:p>
            <a:pPr marL="0" indent="0" algn="just">
              <a:spcBef>
                <a:spcPts val="0"/>
              </a:spcBef>
              <a:buSzPts val="950"/>
              <a:buNone/>
              <a:tabLst>
                <a:tab pos="828675" algn="l"/>
                <a:tab pos="829310" algn="l"/>
              </a:tabLst>
            </a:pPr>
            <a:endParaRPr lang="en-US" dirty="0">
              <a:latin typeface="Book Antiqua" panose="02040602050305030304" pitchFamily="18" charset="0"/>
            </a:endParaRPr>
          </a:p>
          <a:p>
            <a:pPr algn="just">
              <a:spcBef>
                <a:spcPts val="0"/>
              </a:spcBef>
              <a:buSzPts val="950"/>
              <a:buFont typeface="Wingdings" panose="05000000000000000000" pitchFamily="2" charset="2"/>
              <a:buChar char="q"/>
              <a:tabLst>
                <a:tab pos="828675" algn="l"/>
                <a:tab pos="829310" algn="l"/>
              </a:tabLst>
            </a:pPr>
            <a:endParaRPr lang="en-US" dirty="0">
              <a:latin typeface="Book Antiqua" panose="02040602050305030304" pitchFamily="18" charset="0"/>
            </a:endParaRPr>
          </a:p>
        </p:txBody>
      </p:sp>
      <p:sp>
        <p:nvSpPr>
          <p:cNvPr id="2" name="Title 1">
            <a:extLst>
              <a:ext uri="{FF2B5EF4-FFF2-40B4-BE49-F238E27FC236}">
                <a16:creationId xmlns:a16="http://schemas.microsoft.com/office/drawing/2014/main" id="{F9C272E9-CD66-860B-E463-7405FCDDB859}"/>
              </a:ext>
            </a:extLst>
          </p:cNvPr>
          <p:cNvSpPr txBox="1">
            <a:spLocks/>
          </p:cNvSpPr>
          <p:nvPr/>
        </p:nvSpPr>
        <p:spPr>
          <a:xfrm>
            <a:off x="1522413" y="5105400"/>
            <a:ext cx="9144001" cy="1219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algn="ctr"/>
            <a:r>
              <a:rPr lang="en-US" sz="4400" b="1" dirty="0">
                <a:latin typeface="Book Antiqua" panose="02040602050305030304" pitchFamily="18" charset="0"/>
              </a:rPr>
              <a:t>Thank You!</a:t>
            </a:r>
          </a:p>
        </p:txBody>
      </p:sp>
    </p:spTree>
    <p:extLst>
      <p:ext uri="{BB962C8B-B14F-4D97-AF65-F5344CB8AC3E}">
        <p14:creationId xmlns:p14="http://schemas.microsoft.com/office/powerpoint/2010/main" val="1735722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8982</TotalTime>
  <Words>1010</Words>
  <Application>Microsoft Office PowerPoint</Application>
  <PresentationFormat>Custom</PresentationFormat>
  <Paragraphs>112</Paragraphs>
  <Slides>9</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Book Antiqua</vt:lpstr>
      <vt:lpstr>Calibri</vt:lpstr>
      <vt:lpstr>Corbel</vt:lpstr>
      <vt:lpstr>Wingdings</vt:lpstr>
      <vt:lpstr>Digital Blue Tunnel 16x9</vt:lpstr>
      <vt:lpstr>Commonwealth of Massachusetts </vt:lpstr>
      <vt:lpstr>Location/Contact Information  </vt:lpstr>
      <vt:lpstr>Massachusetts General Laws  Chapter 98 Section 37</vt:lpstr>
      <vt:lpstr>Annual Report Overview </vt:lpstr>
      <vt:lpstr>Completing the Annual Report</vt:lpstr>
      <vt:lpstr>Completing the Annual Report (cont.)</vt:lpstr>
      <vt:lpstr>Savings to Consumers and Merchants</vt:lpstr>
      <vt:lpstr>Signing and Submitting the Annual Report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Commonwealth of Massachusetts</dc:title>
  <dc:creator>Molina, Elena (DOS)</dc:creator>
  <cp:lastModifiedBy>Nixon, Andrea E. (DOS)</cp:lastModifiedBy>
  <cp:revision>11</cp:revision>
  <dcterms:created xsi:type="dcterms:W3CDTF">2022-09-08T14:46:16Z</dcterms:created>
  <dcterms:modified xsi:type="dcterms:W3CDTF">2026-01-06T13:48:07Z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