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38"/>
  </p:notesMasterIdLst>
  <p:sldIdLst>
    <p:sldId id="256" r:id="rId2"/>
    <p:sldId id="258" r:id="rId3"/>
    <p:sldId id="259" r:id="rId4"/>
    <p:sldId id="260" r:id="rId5"/>
    <p:sldId id="301" r:id="rId6"/>
    <p:sldId id="302" r:id="rId7"/>
    <p:sldId id="280" r:id="rId8"/>
    <p:sldId id="263" r:id="rId9"/>
    <p:sldId id="264" r:id="rId10"/>
    <p:sldId id="292" r:id="rId11"/>
    <p:sldId id="261" r:id="rId12"/>
    <p:sldId id="313" r:id="rId13"/>
    <p:sldId id="282" r:id="rId14"/>
    <p:sldId id="293" r:id="rId15"/>
    <p:sldId id="284" r:id="rId16"/>
    <p:sldId id="294" r:id="rId17"/>
    <p:sldId id="304" r:id="rId18"/>
    <p:sldId id="296" r:id="rId19"/>
    <p:sldId id="279" r:id="rId20"/>
    <p:sldId id="314" r:id="rId21"/>
    <p:sldId id="286" r:id="rId22"/>
    <p:sldId id="276" r:id="rId23"/>
    <p:sldId id="298" r:id="rId24"/>
    <p:sldId id="303" r:id="rId25"/>
    <p:sldId id="275" r:id="rId26"/>
    <p:sldId id="287" r:id="rId27"/>
    <p:sldId id="309" r:id="rId28"/>
    <p:sldId id="311" r:id="rId29"/>
    <p:sldId id="300" r:id="rId30"/>
    <p:sldId id="310" r:id="rId31"/>
    <p:sldId id="307" r:id="rId32"/>
    <p:sldId id="299" r:id="rId33"/>
    <p:sldId id="305" r:id="rId34"/>
    <p:sldId id="306" r:id="rId35"/>
    <p:sldId id="308" r:id="rId36"/>
    <p:sldId id="31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idelberg, Erica (CDA)" initials="HE(" lastIdx="17" clrIdx="0">
    <p:extLst>
      <p:ext uri="{19B8F6BF-5375-455C-9EA6-DF929625EA0E}">
        <p15:presenceInfo xmlns:p15="http://schemas.microsoft.com/office/powerpoint/2012/main" userId="S-1-5-21-1614895754-162531612-725345543-9064" providerId="AD"/>
      </p:ext>
    </p:extLst>
  </p:cmAuthor>
  <p:cmAuthor id="2" name="Eddy, Lorraine  (CDA)" initials="EL(" lastIdx="14" clrIdx="1">
    <p:extLst>
      <p:ext uri="{19B8F6BF-5375-455C-9EA6-DF929625EA0E}">
        <p15:presenceInfo xmlns:p15="http://schemas.microsoft.com/office/powerpoint/2012/main" userId="S-1-5-21-1614895754-162531612-725345543-4505" providerId="AD"/>
      </p:ext>
    </p:extLst>
  </p:cmAuthor>
  <p:cmAuthor id="3" name="Heidelberg, Erica (CDA)" initials="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FA6A"/>
    <a:srgbClr val="E0EB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3C6693-5360-4A8B-B6E9-8DBB1E2B1F7A}" v="1" dt="2020-04-23T02:53:28.8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493" autoAdjust="0"/>
  </p:normalViewPr>
  <p:slideViewPr>
    <p:cSldViewPr snapToGrid="0">
      <p:cViewPr varScale="1">
        <p:scale>
          <a:sx n="69" d="100"/>
          <a:sy n="69" d="100"/>
        </p:scale>
        <p:origin x="432" y="58"/>
      </p:cViewPr>
      <p:guideLst/>
    </p:cSldViewPr>
  </p:slideViewPr>
  <p:notesTextViewPr>
    <p:cViewPr>
      <p:scale>
        <a:sx n="1" d="1"/>
        <a:sy n="1" d="1"/>
      </p:scale>
      <p:origin x="0" y="0"/>
    </p:cViewPr>
  </p:notesTextViewPr>
  <p:sorterViewPr>
    <p:cViewPr varScale="1">
      <p:scale>
        <a:sx n="100" d="100"/>
        <a:sy n="100" d="100"/>
      </p:scale>
      <p:origin x="0" y="-136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AD3C6693-5360-4A8B-B6E9-8DBB1E2B1F7A}"/>
    <pc:docChg chg="">
      <pc:chgData name="" userId="" providerId="" clId="Web-{AD3C6693-5360-4A8B-B6E9-8DBB1E2B1F7A}" dt="2020-04-23T02:53:28.834" v="0"/>
      <pc:docMkLst>
        <pc:docMk/>
      </pc:docMkLst>
      <pc:sldChg chg="addCm">
        <pc:chgData name="" userId="" providerId="" clId="Web-{AD3C6693-5360-4A8B-B6E9-8DBB1E2B1F7A}" dt="2020-04-23T02:53:28.834" v="0"/>
        <pc:sldMkLst>
          <pc:docMk/>
          <pc:sldMk cId="3384765392" sldId="27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BDD523-9BD5-49E0-BFC0-87041ACA10B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19B60A6-6F5D-4261-85EB-38D78A93F568}">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3200" b="0" dirty="0">
              <a:solidFill>
                <a:schemeClr val="tx1"/>
              </a:solidFill>
              <a:latin typeface="Calibri" pitchFamily="34" charset="0"/>
            </a:rPr>
            <a:t>APPLICANT</a:t>
          </a:r>
        </a:p>
      </dgm:t>
    </dgm:pt>
    <dgm:pt modelId="{6E3805E8-4866-4553-B384-B5AAFE2E4795}" type="parTrans" cxnId="{AC33CF70-E6DE-40C4-9265-2569EC8CCB0C}">
      <dgm:prSet/>
      <dgm:spPr/>
      <dgm:t>
        <a:bodyPr/>
        <a:lstStyle/>
        <a:p>
          <a:endParaRPr lang="en-US" sz="2000">
            <a:solidFill>
              <a:schemeClr val="tx1"/>
            </a:solidFill>
          </a:endParaRPr>
        </a:p>
      </dgm:t>
    </dgm:pt>
    <dgm:pt modelId="{6C9AB0F3-1692-459B-AA65-B99D55AB8AF3}" type="sibTrans" cxnId="{AC33CF70-E6DE-40C4-9265-2569EC8CCB0C}">
      <dgm:prSet/>
      <dgm:spPr/>
      <dgm:t>
        <a:bodyPr/>
        <a:lstStyle/>
        <a:p>
          <a:endParaRPr lang="en-US" sz="2000">
            <a:solidFill>
              <a:schemeClr val="tx1"/>
            </a:solidFill>
          </a:endParaRPr>
        </a:p>
      </dgm:t>
    </dgm:pt>
    <dgm:pt modelId="{94E3CEB4-114A-400E-95EC-ACC4C1F7E30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3200" b="0" dirty="0">
              <a:solidFill>
                <a:schemeClr val="tx1"/>
              </a:solidFill>
              <a:latin typeface="Calibri" pitchFamily="34" charset="0"/>
            </a:rPr>
            <a:t>FACILITY</a:t>
          </a:r>
        </a:p>
      </dgm:t>
    </dgm:pt>
    <dgm:pt modelId="{712B8E49-BC87-44EA-888A-FFAAA40EFE01}" type="parTrans" cxnId="{C1C232B6-523E-495C-8771-BC16595F55EC}">
      <dgm:prSet/>
      <dgm:spPr/>
      <dgm:t>
        <a:bodyPr/>
        <a:lstStyle/>
        <a:p>
          <a:endParaRPr lang="en-US" sz="2000">
            <a:solidFill>
              <a:schemeClr val="tx1"/>
            </a:solidFill>
          </a:endParaRPr>
        </a:p>
      </dgm:t>
    </dgm:pt>
    <dgm:pt modelId="{4EB47418-5566-447E-A287-D410DBF00B77}" type="sibTrans" cxnId="{C1C232B6-523E-495C-8771-BC16595F55EC}">
      <dgm:prSet/>
      <dgm:spPr/>
      <dgm:t>
        <a:bodyPr/>
        <a:lstStyle/>
        <a:p>
          <a:endParaRPr lang="en-US" sz="2000">
            <a:solidFill>
              <a:schemeClr val="tx1"/>
            </a:solidFill>
          </a:endParaRPr>
        </a:p>
      </dgm:t>
    </dgm:pt>
    <dgm:pt modelId="{B9C77422-8FE1-4410-A198-19975426F1E9}">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3200" b="0" dirty="0">
              <a:solidFill>
                <a:schemeClr val="tx1"/>
              </a:solidFill>
              <a:latin typeface="Calibri" pitchFamily="34" charset="0"/>
            </a:rPr>
            <a:t>WORK</a:t>
          </a:r>
        </a:p>
      </dgm:t>
    </dgm:pt>
    <dgm:pt modelId="{9FB96FB1-627E-4F4B-A3A5-9F8D12456691}" type="parTrans" cxnId="{CE442594-AD59-4DFF-A227-F8301C100C12}">
      <dgm:prSet/>
      <dgm:spPr/>
      <dgm:t>
        <a:bodyPr/>
        <a:lstStyle/>
        <a:p>
          <a:endParaRPr lang="en-US" sz="2000">
            <a:solidFill>
              <a:schemeClr val="tx1"/>
            </a:solidFill>
          </a:endParaRPr>
        </a:p>
      </dgm:t>
    </dgm:pt>
    <dgm:pt modelId="{E0FA42AD-CF33-4379-A94B-F0CC6B8D368C}" type="sibTrans" cxnId="{CE442594-AD59-4DFF-A227-F8301C100C12}">
      <dgm:prSet/>
      <dgm:spPr/>
      <dgm:t>
        <a:bodyPr/>
        <a:lstStyle/>
        <a:p>
          <a:endParaRPr lang="en-US" sz="2000">
            <a:solidFill>
              <a:schemeClr val="tx1"/>
            </a:solidFill>
          </a:endParaRPr>
        </a:p>
      </dgm:t>
    </dgm:pt>
    <dgm:pt modelId="{31837791-9871-47AF-B205-A3B5809DF7C4}">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3200" b="0" dirty="0">
              <a:solidFill>
                <a:schemeClr val="tx1"/>
              </a:solidFill>
              <a:latin typeface="Calibri" pitchFamily="34" charset="0"/>
            </a:rPr>
            <a:t>COST</a:t>
          </a:r>
        </a:p>
      </dgm:t>
    </dgm:pt>
    <dgm:pt modelId="{FA61F0D4-ED18-46AC-8C4C-201A794F01DD}" type="parTrans" cxnId="{1BF12DB5-B976-4378-9399-CF20CB13C92E}">
      <dgm:prSet/>
      <dgm:spPr/>
      <dgm:t>
        <a:bodyPr/>
        <a:lstStyle/>
        <a:p>
          <a:endParaRPr lang="en-US" sz="2000">
            <a:solidFill>
              <a:schemeClr val="tx1"/>
            </a:solidFill>
          </a:endParaRPr>
        </a:p>
      </dgm:t>
    </dgm:pt>
    <dgm:pt modelId="{6C63E793-2A64-4804-8834-266D8C2EBB85}" type="sibTrans" cxnId="{1BF12DB5-B976-4378-9399-CF20CB13C92E}">
      <dgm:prSet/>
      <dgm:spPr/>
      <dgm:t>
        <a:bodyPr/>
        <a:lstStyle/>
        <a:p>
          <a:endParaRPr lang="en-US" sz="2000">
            <a:solidFill>
              <a:schemeClr val="tx1"/>
            </a:solidFill>
          </a:endParaRPr>
        </a:p>
      </dgm:t>
    </dgm:pt>
    <dgm:pt modelId="{3276D8C8-FC8A-4F97-8CBF-F3CB37E3860B}" type="pres">
      <dgm:prSet presAssocID="{52BDD523-9BD5-49E0-BFC0-87041ACA10BB}" presName="CompostProcess" presStyleCnt="0">
        <dgm:presLayoutVars>
          <dgm:dir/>
          <dgm:resizeHandles val="exact"/>
        </dgm:presLayoutVars>
      </dgm:prSet>
      <dgm:spPr/>
      <dgm:t>
        <a:bodyPr/>
        <a:lstStyle/>
        <a:p>
          <a:endParaRPr lang="en-US"/>
        </a:p>
      </dgm:t>
    </dgm:pt>
    <dgm:pt modelId="{1459885C-933D-41D5-9437-DDEDA3C46645}" type="pres">
      <dgm:prSet presAssocID="{52BDD523-9BD5-49E0-BFC0-87041ACA10BB}" presName="arrow" presStyleLbl="bgShp" presStyleIdx="0" presStyleCnt="1" custScaleX="117647" custLinFactNeighborX="-1197" custLinFactNeighborY="16209"/>
      <dgm:spPr>
        <a:solidFill>
          <a:srgbClr val="002060"/>
        </a:solidFill>
      </dgm:spPr>
    </dgm:pt>
    <dgm:pt modelId="{3D47E81D-F8E0-49A4-B88B-44CB924911ED}" type="pres">
      <dgm:prSet presAssocID="{52BDD523-9BD5-49E0-BFC0-87041ACA10BB}" presName="linearProcess" presStyleCnt="0"/>
      <dgm:spPr/>
    </dgm:pt>
    <dgm:pt modelId="{D3A54E98-35AF-4A73-AED9-30629A38F0F1}" type="pres">
      <dgm:prSet presAssocID="{719B60A6-6F5D-4261-85EB-38D78A93F568}" presName="textNode" presStyleLbl="node1" presStyleIdx="0" presStyleCnt="4" custScaleX="64792" custLinFactNeighborX="44523" custLinFactNeighborY="-4001">
        <dgm:presLayoutVars>
          <dgm:bulletEnabled val="1"/>
        </dgm:presLayoutVars>
      </dgm:prSet>
      <dgm:spPr/>
      <dgm:t>
        <a:bodyPr/>
        <a:lstStyle/>
        <a:p>
          <a:endParaRPr lang="en-US"/>
        </a:p>
      </dgm:t>
    </dgm:pt>
    <dgm:pt modelId="{436D297D-E964-4ABA-A9CA-0CDC72018528}" type="pres">
      <dgm:prSet presAssocID="{6C9AB0F3-1692-459B-AA65-B99D55AB8AF3}" presName="sibTrans" presStyleCnt="0"/>
      <dgm:spPr/>
    </dgm:pt>
    <dgm:pt modelId="{9D457B59-F8DA-45D5-A76E-D05DEB5A256C}" type="pres">
      <dgm:prSet presAssocID="{94E3CEB4-114A-400E-95EC-ACC4C1F7E300}" presName="textNode" presStyleLbl="node1" presStyleIdx="1" presStyleCnt="4" custScaleX="60477" custLinFactNeighborX="-9084" custLinFactNeighborY="-3111">
        <dgm:presLayoutVars>
          <dgm:bulletEnabled val="1"/>
        </dgm:presLayoutVars>
      </dgm:prSet>
      <dgm:spPr/>
      <dgm:t>
        <a:bodyPr/>
        <a:lstStyle/>
        <a:p>
          <a:endParaRPr lang="en-US"/>
        </a:p>
      </dgm:t>
    </dgm:pt>
    <dgm:pt modelId="{C498A753-A090-4502-9F8F-3288337E8365}" type="pres">
      <dgm:prSet presAssocID="{4EB47418-5566-447E-A287-D410DBF00B77}" presName="sibTrans" presStyleCnt="0"/>
      <dgm:spPr/>
    </dgm:pt>
    <dgm:pt modelId="{630E5845-5B36-45E8-AC2E-85000771EDF2}" type="pres">
      <dgm:prSet presAssocID="{B9C77422-8FE1-4410-A198-19975426F1E9}" presName="textNode" presStyleLbl="node1" presStyleIdx="2" presStyleCnt="4" custScaleX="62878" custLinFactNeighborX="-80056" custLinFactNeighborY="-3112">
        <dgm:presLayoutVars>
          <dgm:bulletEnabled val="1"/>
        </dgm:presLayoutVars>
      </dgm:prSet>
      <dgm:spPr/>
      <dgm:t>
        <a:bodyPr/>
        <a:lstStyle/>
        <a:p>
          <a:endParaRPr lang="en-US"/>
        </a:p>
      </dgm:t>
    </dgm:pt>
    <dgm:pt modelId="{9BF99044-CC41-44A4-8777-F967C46DA565}" type="pres">
      <dgm:prSet presAssocID="{E0FA42AD-CF33-4379-A94B-F0CC6B8D368C}" presName="sibTrans" presStyleCnt="0"/>
      <dgm:spPr/>
    </dgm:pt>
    <dgm:pt modelId="{AA3A8F1D-1377-4D6B-AD15-636D009EA884}" type="pres">
      <dgm:prSet presAssocID="{31837791-9871-47AF-B205-A3B5809DF7C4}" presName="textNode" presStyleLbl="node1" presStyleIdx="3" presStyleCnt="4" custScaleX="60156" custLinFactX="-8664" custLinFactNeighborX="-100000" custLinFactNeighborY="-4414">
        <dgm:presLayoutVars>
          <dgm:bulletEnabled val="1"/>
        </dgm:presLayoutVars>
      </dgm:prSet>
      <dgm:spPr/>
      <dgm:t>
        <a:bodyPr/>
        <a:lstStyle/>
        <a:p>
          <a:endParaRPr lang="en-US"/>
        </a:p>
      </dgm:t>
    </dgm:pt>
  </dgm:ptLst>
  <dgm:cxnLst>
    <dgm:cxn modelId="{7195FBFC-DA82-45EC-AA64-47AC844FBE35}" type="presOf" srcId="{719B60A6-6F5D-4261-85EB-38D78A93F568}" destId="{D3A54E98-35AF-4A73-AED9-30629A38F0F1}" srcOrd="0" destOrd="0" presId="urn:microsoft.com/office/officeart/2005/8/layout/hProcess9"/>
    <dgm:cxn modelId="{C1C232B6-523E-495C-8771-BC16595F55EC}" srcId="{52BDD523-9BD5-49E0-BFC0-87041ACA10BB}" destId="{94E3CEB4-114A-400E-95EC-ACC4C1F7E300}" srcOrd="1" destOrd="0" parTransId="{712B8E49-BC87-44EA-888A-FFAAA40EFE01}" sibTransId="{4EB47418-5566-447E-A287-D410DBF00B77}"/>
    <dgm:cxn modelId="{A6B3A27B-223F-48EF-A9F6-37937F2469F0}" type="presOf" srcId="{B9C77422-8FE1-4410-A198-19975426F1E9}" destId="{630E5845-5B36-45E8-AC2E-85000771EDF2}" srcOrd="0" destOrd="0" presId="urn:microsoft.com/office/officeart/2005/8/layout/hProcess9"/>
    <dgm:cxn modelId="{05960E84-419E-4246-A1FC-903DDA036FF6}" type="presOf" srcId="{94E3CEB4-114A-400E-95EC-ACC4C1F7E300}" destId="{9D457B59-F8DA-45D5-A76E-D05DEB5A256C}" srcOrd="0" destOrd="0" presId="urn:microsoft.com/office/officeart/2005/8/layout/hProcess9"/>
    <dgm:cxn modelId="{1BF12DB5-B976-4378-9399-CF20CB13C92E}" srcId="{52BDD523-9BD5-49E0-BFC0-87041ACA10BB}" destId="{31837791-9871-47AF-B205-A3B5809DF7C4}" srcOrd="3" destOrd="0" parTransId="{FA61F0D4-ED18-46AC-8C4C-201A794F01DD}" sibTransId="{6C63E793-2A64-4804-8834-266D8C2EBB85}"/>
    <dgm:cxn modelId="{9CE62DE2-A81C-49A3-83D4-3AEC7AF4134F}" type="presOf" srcId="{31837791-9871-47AF-B205-A3B5809DF7C4}" destId="{AA3A8F1D-1377-4D6B-AD15-636D009EA884}" srcOrd="0" destOrd="0" presId="urn:microsoft.com/office/officeart/2005/8/layout/hProcess9"/>
    <dgm:cxn modelId="{305C394B-DC04-443D-BE84-A7EAC975E61E}" type="presOf" srcId="{52BDD523-9BD5-49E0-BFC0-87041ACA10BB}" destId="{3276D8C8-FC8A-4F97-8CBF-F3CB37E3860B}" srcOrd="0" destOrd="0" presId="urn:microsoft.com/office/officeart/2005/8/layout/hProcess9"/>
    <dgm:cxn modelId="{AC33CF70-E6DE-40C4-9265-2569EC8CCB0C}" srcId="{52BDD523-9BD5-49E0-BFC0-87041ACA10BB}" destId="{719B60A6-6F5D-4261-85EB-38D78A93F568}" srcOrd="0" destOrd="0" parTransId="{6E3805E8-4866-4553-B384-B5AAFE2E4795}" sibTransId="{6C9AB0F3-1692-459B-AA65-B99D55AB8AF3}"/>
    <dgm:cxn modelId="{CE442594-AD59-4DFF-A227-F8301C100C12}" srcId="{52BDD523-9BD5-49E0-BFC0-87041ACA10BB}" destId="{B9C77422-8FE1-4410-A198-19975426F1E9}" srcOrd="2" destOrd="0" parTransId="{9FB96FB1-627E-4F4B-A3A5-9F8D12456691}" sibTransId="{E0FA42AD-CF33-4379-A94B-F0CC6B8D368C}"/>
    <dgm:cxn modelId="{59CB33A3-3258-49D3-B3CD-FD095E0FA3B9}" type="presParOf" srcId="{3276D8C8-FC8A-4F97-8CBF-F3CB37E3860B}" destId="{1459885C-933D-41D5-9437-DDEDA3C46645}" srcOrd="0" destOrd="0" presId="urn:microsoft.com/office/officeart/2005/8/layout/hProcess9"/>
    <dgm:cxn modelId="{5BF1B30C-4F51-4DC8-9F40-293AD2821A74}" type="presParOf" srcId="{3276D8C8-FC8A-4F97-8CBF-F3CB37E3860B}" destId="{3D47E81D-F8E0-49A4-B88B-44CB924911ED}" srcOrd="1" destOrd="0" presId="urn:microsoft.com/office/officeart/2005/8/layout/hProcess9"/>
    <dgm:cxn modelId="{617575CC-936C-4362-BAE4-56AC4F91B4B0}" type="presParOf" srcId="{3D47E81D-F8E0-49A4-B88B-44CB924911ED}" destId="{D3A54E98-35AF-4A73-AED9-30629A38F0F1}" srcOrd="0" destOrd="0" presId="urn:microsoft.com/office/officeart/2005/8/layout/hProcess9"/>
    <dgm:cxn modelId="{39AD9B95-4C1A-4EBF-8825-38AAC406D2A4}" type="presParOf" srcId="{3D47E81D-F8E0-49A4-B88B-44CB924911ED}" destId="{436D297D-E964-4ABA-A9CA-0CDC72018528}" srcOrd="1" destOrd="0" presId="urn:microsoft.com/office/officeart/2005/8/layout/hProcess9"/>
    <dgm:cxn modelId="{0A78E803-6BFE-4CD6-B98B-B19F7B77771C}" type="presParOf" srcId="{3D47E81D-F8E0-49A4-B88B-44CB924911ED}" destId="{9D457B59-F8DA-45D5-A76E-D05DEB5A256C}" srcOrd="2" destOrd="0" presId="urn:microsoft.com/office/officeart/2005/8/layout/hProcess9"/>
    <dgm:cxn modelId="{40D79BC9-FBD7-419A-A084-B53F8AB83602}" type="presParOf" srcId="{3D47E81D-F8E0-49A4-B88B-44CB924911ED}" destId="{C498A753-A090-4502-9F8F-3288337E8365}" srcOrd="3" destOrd="0" presId="urn:microsoft.com/office/officeart/2005/8/layout/hProcess9"/>
    <dgm:cxn modelId="{ADABCC34-2154-407F-9E6C-401D1D9DE940}" type="presParOf" srcId="{3D47E81D-F8E0-49A4-B88B-44CB924911ED}" destId="{630E5845-5B36-45E8-AC2E-85000771EDF2}" srcOrd="4" destOrd="0" presId="urn:microsoft.com/office/officeart/2005/8/layout/hProcess9"/>
    <dgm:cxn modelId="{5B46EBE4-9AE8-4990-B18A-B2FE4EEEA8B8}" type="presParOf" srcId="{3D47E81D-F8E0-49A4-B88B-44CB924911ED}" destId="{9BF99044-CC41-44A4-8777-F967C46DA565}" srcOrd="5" destOrd="0" presId="urn:microsoft.com/office/officeart/2005/8/layout/hProcess9"/>
    <dgm:cxn modelId="{859CCAC3-1458-47C8-8692-0F4B7C98D158}" type="presParOf" srcId="{3D47E81D-F8E0-49A4-B88B-44CB924911ED}" destId="{AA3A8F1D-1377-4D6B-AD15-636D009EA884}"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BDD523-9BD5-49E0-BFC0-87041ACA10B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19B60A6-6F5D-4261-85EB-38D78A93F568}">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75000"/>
          </a:schemeClr>
        </a:solidFill>
        <a:ln/>
      </dgm:spPr>
      <dgm:t>
        <a:bodyPr/>
        <a:lstStyle/>
        <a:p>
          <a:r>
            <a:rPr lang="en-US" sz="2400" b="1" dirty="0">
              <a:solidFill>
                <a:schemeClr val="tx1"/>
              </a:solidFill>
              <a:latin typeface="Calibri" pitchFamily="34" charset="0"/>
            </a:rPr>
            <a:t>APPLICANT</a:t>
          </a:r>
        </a:p>
      </dgm:t>
    </dgm:pt>
    <dgm:pt modelId="{6E3805E8-4866-4553-B384-B5AAFE2E4795}" type="parTrans" cxnId="{AC33CF70-E6DE-40C4-9265-2569EC8CCB0C}">
      <dgm:prSet/>
      <dgm:spPr/>
      <dgm:t>
        <a:bodyPr/>
        <a:lstStyle/>
        <a:p>
          <a:endParaRPr lang="en-US" sz="1800">
            <a:solidFill>
              <a:schemeClr val="tx1"/>
            </a:solidFill>
          </a:endParaRPr>
        </a:p>
      </dgm:t>
    </dgm:pt>
    <dgm:pt modelId="{6C9AB0F3-1692-459B-AA65-B99D55AB8AF3}" type="sibTrans" cxnId="{AC33CF70-E6DE-40C4-9265-2569EC8CCB0C}">
      <dgm:prSet/>
      <dgm:spPr/>
      <dgm:t>
        <a:bodyPr/>
        <a:lstStyle/>
        <a:p>
          <a:endParaRPr lang="en-US" sz="1800">
            <a:solidFill>
              <a:schemeClr val="tx1"/>
            </a:solidFill>
          </a:endParaRPr>
        </a:p>
      </dgm:t>
    </dgm:pt>
    <dgm:pt modelId="{94E3CEB4-114A-400E-95EC-ACC4C1F7E30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FACILITY</a:t>
          </a:r>
        </a:p>
      </dgm:t>
    </dgm:pt>
    <dgm:pt modelId="{712B8E49-BC87-44EA-888A-FFAAA40EFE01}" type="parTrans" cxnId="{C1C232B6-523E-495C-8771-BC16595F55EC}">
      <dgm:prSet/>
      <dgm:spPr/>
      <dgm:t>
        <a:bodyPr/>
        <a:lstStyle/>
        <a:p>
          <a:endParaRPr lang="en-US" sz="1800">
            <a:solidFill>
              <a:schemeClr val="tx1"/>
            </a:solidFill>
          </a:endParaRPr>
        </a:p>
      </dgm:t>
    </dgm:pt>
    <dgm:pt modelId="{4EB47418-5566-447E-A287-D410DBF00B77}" type="sibTrans" cxnId="{C1C232B6-523E-495C-8771-BC16595F55EC}">
      <dgm:prSet/>
      <dgm:spPr/>
      <dgm:t>
        <a:bodyPr/>
        <a:lstStyle/>
        <a:p>
          <a:endParaRPr lang="en-US" sz="1800">
            <a:solidFill>
              <a:schemeClr val="tx1"/>
            </a:solidFill>
          </a:endParaRPr>
        </a:p>
      </dgm:t>
    </dgm:pt>
    <dgm:pt modelId="{31837791-9871-47AF-B205-A3B5809DF7C4}">
      <dgm:prSet phldrT="[Text]" custT="1">
        <dgm:style>
          <a:lnRef idx="0">
            <a:schemeClr val="accent1"/>
          </a:lnRef>
          <a:fillRef idx="3">
            <a:schemeClr val="accent1"/>
          </a:fillRef>
          <a:effectRef idx="3">
            <a:schemeClr val="accent1"/>
          </a:effectRef>
          <a:fontRef idx="minor">
            <a:schemeClr val="lt1"/>
          </a:fontRef>
        </dgm:style>
      </dgm:prSet>
      <dgm:spPr>
        <a:solidFill>
          <a:schemeClr val="accent2">
            <a:lumMod val="20000"/>
            <a:lumOff val="80000"/>
          </a:schemeClr>
        </a:solidFill>
        <a:ln/>
      </dgm:spPr>
      <dgm:t>
        <a:bodyPr/>
        <a:lstStyle/>
        <a:p>
          <a:r>
            <a:rPr lang="en-US" sz="1800" b="0" dirty="0">
              <a:solidFill>
                <a:schemeClr val="tx1"/>
              </a:solidFill>
              <a:latin typeface="Calibri" pitchFamily="34" charset="0"/>
            </a:rPr>
            <a:t>COST</a:t>
          </a:r>
        </a:p>
      </dgm:t>
    </dgm:pt>
    <dgm:pt modelId="{FA61F0D4-ED18-46AC-8C4C-201A794F01DD}" type="parTrans" cxnId="{1BF12DB5-B976-4378-9399-CF20CB13C92E}">
      <dgm:prSet/>
      <dgm:spPr/>
      <dgm:t>
        <a:bodyPr/>
        <a:lstStyle/>
        <a:p>
          <a:endParaRPr lang="en-US" sz="1800">
            <a:solidFill>
              <a:schemeClr val="tx1"/>
            </a:solidFill>
          </a:endParaRPr>
        </a:p>
      </dgm:t>
    </dgm:pt>
    <dgm:pt modelId="{6C63E793-2A64-4804-8834-266D8C2EBB85}" type="sibTrans" cxnId="{1BF12DB5-B976-4378-9399-CF20CB13C92E}">
      <dgm:prSet/>
      <dgm:spPr/>
      <dgm:t>
        <a:bodyPr/>
        <a:lstStyle/>
        <a:p>
          <a:endParaRPr lang="en-US" sz="1800">
            <a:solidFill>
              <a:schemeClr val="tx1"/>
            </a:solidFill>
          </a:endParaRPr>
        </a:p>
      </dgm:t>
    </dgm:pt>
    <dgm:pt modelId="{123CE600-2AE7-45A9-9B7A-8D53CC28427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WORK</a:t>
          </a:r>
        </a:p>
      </dgm:t>
    </dgm:pt>
    <dgm:pt modelId="{9A9FB112-7A5D-4A07-9656-08435E798289}" type="parTrans" cxnId="{61D0E883-2E41-46A3-A8D5-09C22C2732B1}">
      <dgm:prSet/>
      <dgm:spPr/>
      <dgm:t>
        <a:bodyPr/>
        <a:lstStyle/>
        <a:p>
          <a:endParaRPr lang="en-US"/>
        </a:p>
      </dgm:t>
    </dgm:pt>
    <dgm:pt modelId="{F37B7DC9-9C93-4E09-B0D5-9B731427091A}" type="sibTrans" cxnId="{61D0E883-2E41-46A3-A8D5-09C22C2732B1}">
      <dgm:prSet/>
      <dgm:spPr/>
      <dgm:t>
        <a:bodyPr/>
        <a:lstStyle/>
        <a:p>
          <a:endParaRPr lang="en-US"/>
        </a:p>
      </dgm:t>
    </dgm:pt>
    <dgm:pt modelId="{3276D8C8-FC8A-4F97-8CBF-F3CB37E3860B}" type="pres">
      <dgm:prSet presAssocID="{52BDD523-9BD5-49E0-BFC0-87041ACA10BB}" presName="CompostProcess" presStyleCnt="0">
        <dgm:presLayoutVars>
          <dgm:dir/>
          <dgm:resizeHandles val="exact"/>
        </dgm:presLayoutVars>
      </dgm:prSet>
      <dgm:spPr/>
      <dgm:t>
        <a:bodyPr/>
        <a:lstStyle/>
        <a:p>
          <a:endParaRPr lang="en-US"/>
        </a:p>
      </dgm:t>
    </dgm:pt>
    <dgm:pt modelId="{1459885C-933D-41D5-9437-DDEDA3C46645}" type="pres">
      <dgm:prSet presAssocID="{52BDD523-9BD5-49E0-BFC0-87041ACA10BB}" presName="arrow" presStyleLbl="bgShp" presStyleIdx="0" presStyleCnt="1" custScaleX="117647" custLinFactNeighborX="-1710" custLinFactNeighborY="-43841"/>
      <dgm:spPr>
        <a:solidFill>
          <a:srgbClr val="002060"/>
        </a:solidFill>
      </dgm:spPr>
    </dgm:pt>
    <dgm:pt modelId="{3D47E81D-F8E0-49A4-B88B-44CB924911ED}" type="pres">
      <dgm:prSet presAssocID="{52BDD523-9BD5-49E0-BFC0-87041ACA10BB}" presName="linearProcess" presStyleCnt="0"/>
      <dgm:spPr/>
    </dgm:pt>
    <dgm:pt modelId="{D3A54E98-35AF-4A73-AED9-30629A38F0F1}" type="pres">
      <dgm:prSet presAssocID="{719B60A6-6F5D-4261-85EB-38D78A93F568}" presName="textNode" presStyleLbl="node1" presStyleIdx="0" presStyleCnt="4" custScaleX="88351" custScaleY="162830" custLinFactNeighborX="12273" custLinFactNeighborY="1830">
        <dgm:presLayoutVars>
          <dgm:bulletEnabled val="1"/>
        </dgm:presLayoutVars>
      </dgm:prSet>
      <dgm:spPr/>
      <dgm:t>
        <a:bodyPr/>
        <a:lstStyle/>
        <a:p>
          <a:endParaRPr lang="en-US"/>
        </a:p>
      </dgm:t>
    </dgm:pt>
    <dgm:pt modelId="{436D297D-E964-4ABA-A9CA-0CDC72018528}" type="pres">
      <dgm:prSet presAssocID="{6C9AB0F3-1692-459B-AA65-B99D55AB8AF3}" presName="sibTrans" presStyleCnt="0"/>
      <dgm:spPr/>
    </dgm:pt>
    <dgm:pt modelId="{9D457B59-F8DA-45D5-A76E-D05DEB5A256C}" type="pres">
      <dgm:prSet presAssocID="{94E3CEB4-114A-400E-95EC-ACC4C1F7E300}" presName="textNode" presStyleLbl="node1" presStyleIdx="1" presStyleCnt="4" custScaleX="54477" custLinFactNeighborX="12712" custLinFactNeighborY="-2212">
        <dgm:presLayoutVars>
          <dgm:bulletEnabled val="1"/>
        </dgm:presLayoutVars>
      </dgm:prSet>
      <dgm:spPr/>
      <dgm:t>
        <a:bodyPr/>
        <a:lstStyle/>
        <a:p>
          <a:endParaRPr lang="en-US"/>
        </a:p>
      </dgm:t>
    </dgm:pt>
    <dgm:pt modelId="{C498A753-A090-4502-9F8F-3288337E8365}" type="pres">
      <dgm:prSet presAssocID="{4EB47418-5566-447E-A287-D410DBF00B77}" presName="sibTrans" presStyleCnt="0"/>
      <dgm:spPr/>
    </dgm:pt>
    <dgm:pt modelId="{5D833BCC-103A-4D8D-9290-26AAD610C4C5}" type="pres">
      <dgm:prSet presAssocID="{123CE600-2AE7-45A9-9B7A-8D53CC284270}" presName="textNode" presStyleLbl="node1" presStyleIdx="2" presStyleCnt="4" custScaleX="54477" custLinFactNeighborX="-45426" custLinFactNeighborY="-2212">
        <dgm:presLayoutVars>
          <dgm:bulletEnabled val="1"/>
        </dgm:presLayoutVars>
      </dgm:prSet>
      <dgm:spPr/>
      <dgm:t>
        <a:bodyPr/>
        <a:lstStyle/>
        <a:p>
          <a:endParaRPr lang="en-US"/>
        </a:p>
      </dgm:t>
    </dgm:pt>
    <dgm:pt modelId="{68E4F615-086C-445D-BA19-5985A698F788}" type="pres">
      <dgm:prSet presAssocID="{F37B7DC9-9C93-4E09-B0D5-9B731427091A}" presName="sibTrans" presStyleCnt="0"/>
      <dgm:spPr/>
    </dgm:pt>
    <dgm:pt modelId="{AA3A8F1D-1377-4D6B-AD15-636D009EA884}" type="pres">
      <dgm:prSet presAssocID="{31837791-9871-47AF-B205-A3B5809DF7C4}" presName="textNode" presStyleLbl="node1" presStyleIdx="3" presStyleCnt="4" custScaleX="55813" custLinFactX="-1198" custLinFactNeighborX="-100000" custLinFactNeighborY="-4264">
        <dgm:presLayoutVars>
          <dgm:bulletEnabled val="1"/>
        </dgm:presLayoutVars>
      </dgm:prSet>
      <dgm:spPr/>
      <dgm:t>
        <a:bodyPr/>
        <a:lstStyle/>
        <a:p>
          <a:endParaRPr lang="en-US"/>
        </a:p>
      </dgm:t>
    </dgm:pt>
  </dgm:ptLst>
  <dgm:cxnLst>
    <dgm:cxn modelId="{BEEA594A-74B0-4614-88CF-FB2B46E4A351}" type="presOf" srcId="{31837791-9871-47AF-B205-A3B5809DF7C4}" destId="{AA3A8F1D-1377-4D6B-AD15-636D009EA884}" srcOrd="0" destOrd="0" presId="urn:microsoft.com/office/officeart/2005/8/layout/hProcess9"/>
    <dgm:cxn modelId="{C1C232B6-523E-495C-8771-BC16595F55EC}" srcId="{52BDD523-9BD5-49E0-BFC0-87041ACA10BB}" destId="{94E3CEB4-114A-400E-95EC-ACC4C1F7E300}" srcOrd="1" destOrd="0" parTransId="{712B8E49-BC87-44EA-888A-FFAAA40EFE01}" sibTransId="{4EB47418-5566-447E-A287-D410DBF00B77}"/>
    <dgm:cxn modelId="{F7C8CAD3-F4F6-4046-8353-0FF2773B45C2}" type="presOf" srcId="{719B60A6-6F5D-4261-85EB-38D78A93F568}" destId="{D3A54E98-35AF-4A73-AED9-30629A38F0F1}" srcOrd="0" destOrd="0" presId="urn:microsoft.com/office/officeart/2005/8/layout/hProcess9"/>
    <dgm:cxn modelId="{116231F0-47CF-403C-A9B4-DA3B9A6759CC}" type="presOf" srcId="{123CE600-2AE7-45A9-9B7A-8D53CC284270}" destId="{5D833BCC-103A-4D8D-9290-26AAD610C4C5}" srcOrd="0" destOrd="0" presId="urn:microsoft.com/office/officeart/2005/8/layout/hProcess9"/>
    <dgm:cxn modelId="{1BF12DB5-B976-4378-9399-CF20CB13C92E}" srcId="{52BDD523-9BD5-49E0-BFC0-87041ACA10BB}" destId="{31837791-9871-47AF-B205-A3B5809DF7C4}" srcOrd="3" destOrd="0" parTransId="{FA61F0D4-ED18-46AC-8C4C-201A794F01DD}" sibTransId="{6C63E793-2A64-4804-8834-266D8C2EBB85}"/>
    <dgm:cxn modelId="{61D0E883-2E41-46A3-A8D5-09C22C2732B1}" srcId="{52BDD523-9BD5-49E0-BFC0-87041ACA10BB}" destId="{123CE600-2AE7-45A9-9B7A-8D53CC284270}" srcOrd="2" destOrd="0" parTransId="{9A9FB112-7A5D-4A07-9656-08435E798289}" sibTransId="{F37B7DC9-9C93-4E09-B0D5-9B731427091A}"/>
    <dgm:cxn modelId="{AC33CF70-E6DE-40C4-9265-2569EC8CCB0C}" srcId="{52BDD523-9BD5-49E0-BFC0-87041ACA10BB}" destId="{719B60A6-6F5D-4261-85EB-38D78A93F568}" srcOrd="0" destOrd="0" parTransId="{6E3805E8-4866-4553-B384-B5AAFE2E4795}" sibTransId="{6C9AB0F3-1692-459B-AA65-B99D55AB8AF3}"/>
    <dgm:cxn modelId="{CC78DAFA-5023-4DF6-8462-59F9530E35FD}" type="presOf" srcId="{52BDD523-9BD5-49E0-BFC0-87041ACA10BB}" destId="{3276D8C8-FC8A-4F97-8CBF-F3CB37E3860B}" srcOrd="0" destOrd="0" presId="urn:microsoft.com/office/officeart/2005/8/layout/hProcess9"/>
    <dgm:cxn modelId="{AAEEE90C-FEFC-4F30-8F4B-D037A1859BF3}" type="presOf" srcId="{94E3CEB4-114A-400E-95EC-ACC4C1F7E300}" destId="{9D457B59-F8DA-45D5-A76E-D05DEB5A256C}" srcOrd="0" destOrd="0" presId="urn:microsoft.com/office/officeart/2005/8/layout/hProcess9"/>
    <dgm:cxn modelId="{ADFE403D-115A-4107-9A3C-DC0E0E68ACFC}" type="presParOf" srcId="{3276D8C8-FC8A-4F97-8CBF-F3CB37E3860B}" destId="{1459885C-933D-41D5-9437-DDEDA3C46645}" srcOrd="0" destOrd="0" presId="urn:microsoft.com/office/officeart/2005/8/layout/hProcess9"/>
    <dgm:cxn modelId="{46790F14-E602-4515-9BD7-F951166516AA}" type="presParOf" srcId="{3276D8C8-FC8A-4F97-8CBF-F3CB37E3860B}" destId="{3D47E81D-F8E0-49A4-B88B-44CB924911ED}" srcOrd="1" destOrd="0" presId="urn:microsoft.com/office/officeart/2005/8/layout/hProcess9"/>
    <dgm:cxn modelId="{617F3B4D-0582-427A-AA88-8CFCD9FCD379}" type="presParOf" srcId="{3D47E81D-F8E0-49A4-B88B-44CB924911ED}" destId="{D3A54E98-35AF-4A73-AED9-30629A38F0F1}" srcOrd="0" destOrd="0" presId="urn:microsoft.com/office/officeart/2005/8/layout/hProcess9"/>
    <dgm:cxn modelId="{05BD7C3B-006B-4B14-9C44-4786B7894A3A}" type="presParOf" srcId="{3D47E81D-F8E0-49A4-B88B-44CB924911ED}" destId="{436D297D-E964-4ABA-A9CA-0CDC72018528}" srcOrd="1" destOrd="0" presId="urn:microsoft.com/office/officeart/2005/8/layout/hProcess9"/>
    <dgm:cxn modelId="{5A49F7FD-F487-45C8-9DFA-A73BCAC322E0}" type="presParOf" srcId="{3D47E81D-F8E0-49A4-B88B-44CB924911ED}" destId="{9D457B59-F8DA-45D5-A76E-D05DEB5A256C}" srcOrd="2" destOrd="0" presId="urn:microsoft.com/office/officeart/2005/8/layout/hProcess9"/>
    <dgm:cxn modelId="{C4CFD1E5-C9EB-4F91-9590-782A5E7A8CA6}" type="presParOf" srcId="{3D47E81D-F8E0-49A4-B88B-44CB924911ED}" destId="{C498A753-A090-4502-9F8F-3288337E8365}" srcOrd="3" destOrd="0" presId="urn:microsoft.com/office/officeart/2005/8/layout/hProcess9"/>
    <dgm:cxn modelId="{31CA608A-AE5C-43C0-9BEA-56508B9BEDCA}" type="presParOf" srcId="{3D47E81D-F8E0-49A4-B88B-44CB924911ED}" destId="{5D833BCC-103A-4D8D-9290-26AAD610C4C5}" srcOrd="4" destOrd="0" presId="urn:microsoft.com/office/officeart/2005/8/layout/hProcess9"/>
    <dgm:cxn modelId="{27C7CD30-042D-45A0-8737-B4C37A0346B3}" type="presParOf" srcId="{3D47E81D-F8E0-49A4-B88B-44CB924911ED}" destId="{68E4F615-086C-445D-BA19-5985A698F788}" srcOrd="5" destOrd="0" presId="urn:microsoft.com/office/officeart/2005/8/layout/hProcess9"/>
    <dgm:cxn modelId="{FA3214C9-2042-45FD-90CC-657329EB81BC}" type="presParOf" srcId="{3D47E81D-F8E0-49A4-B88B-44CB924911ED}" destId="{AA3A8F1D-1377-4D6B-AD15-636D009EA884}"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DD523-9BD5-49E0-BFC0-87041ACA10B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19B60A6-6F5D-4261-85EB-38D78A93F568}">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600" b="0" dirty="0">
              <a:solidFill>
                <a:schemeClr val="tx1"/>
              </a:solidFill>
              <a:latin typeface="Calibri" pitchFamily="34" charset="0"/>
            </a:rPr>
            <a:t>APPLICANT</a:t>
          </a:r>
        </a:p>
      </dgm:t>
    </dgm:pt>
    <dgm:pt modelId="{6E3805E8-4866-4553-B384-B5AAFE2E4795}" type="parTrans" cxnId="{AC33CF70-E6DE-40C4-9265-2569EC8CCB0C}">
      <dgm:prSet/>
      <dgm:spPr/>
      <dgm:t>
        <a:bodyPr/>
        <a:lstStyle/>
        <a:p>
          <a:endParaRPr lang="en-US" sz="1800">
            <a:solidFill>
              <a:schemeClr val="tx1"/>
            </a:solidFill>
          </a:endParaRPr>
        </a:p>
      </dgm:t>
    </dgm:pt>
    <dgm:pt modelId="{6C9AB0F3-1692-459B-AA65-B99D55AB8AF3}" type="sibTrans" cxnId="{AC33CF70-E6DE-40C4-9265-2569EC8CCB0C}">
      <dgm:prSet/>
      <dgm:spPr/>
      <dgm:t>
        <a:bodyPr/>
        <a:lstStyle/>
        <a:p>
          <a:endParaRPr lang="en-US" sz="1800">
            <a:solidFill>
              <a:schemeClr val="tx1"/>
            </a:solidFill>
          </a:endParaRPr>
        </a:p>
      </dgm:t>
    </dgm:pt>
    <dgm:pt modelId="{94E3CEB4-114A-400E-95EC-ACC4C1F7E300}">
      <dgm:prSet phldrT="[Text]" custT="1">
        <dgm:style>
          <a:lnRef idx="0">
            <a:schemeClr val="accent1"/>
          </a:lnRef>
          <a:fillRef idx="3">
            <a:schemeClr val="accent1"/>
          </a:fillRef>
          <a:effectRef idx="3">
            <a:schemeClr val="accent1"/>
          </a:effectRef>
          <a:fontRef idx="minor">
            <a:schemeClr val="lt1"/>
          </a:fontRef>
        </dgm:style>
      </dgm:prSet>
      <dgm:spPr>
        <a:solidFill>
          <a:srgbClr val="00B0F0"/>
        </a:solidFill>
        <a:ln/>
      </dgm:spPr>
      <dgm:t>
        <a:bodyPr/>
        <a:lstStyle/>
        <a:p>
          <a:r>
            <a:rPr lang="en-US" sz="2400" b="1" dirty="0">
              <a:solidFill>
                <a:schemeClr val="tx1"/>
              </a:solidFill>
              <a:latin typeface="Calibri" pitchFamily="34" charset="0"/>
            </a:rPr>
            <a:t>FACILITY</a:t>
          </a:r>
        </a:p>
      </dgm:t>
    </dgm:pt>
    <dgm:pt modelId="{712B8E49-BC87-44EA-888A-FFAAA40EFE01}" type="parTrans" cxnId="{C1C232B6-523E-495C-8771-BC16595F55EC}">
      <dgm:prSet/>
      <dgm:spPr/>
      <dgm:t>
        <a:bodyPr/>
        <a:lstStyle/>
        <a:p>
          <a:endParaRPr lang="en-US" sz="1800">
            <a:solidFill>
              <a:schemeClr val="tx1"/>
            </a:solidFill>
          </a:endParaRPr>
        </a:p>
      </dgm:t>
    </dgm:pt>
    <dgm:pt modelId="{4EB47418-5566-447E-A287-D410DBF00B77}" type="sibTrans" cxnId="{C1C232B6-523E-495C-8771-BC16595F55EC}">
      <dgm:prSet/>
      <dgm:spPr/>
      <dgm:t>
        <a:bodyPr/>
        <a:lstStyle/>
        <a:p>
          <a:endParaRPr lang="en-US" sz="1800">
            <a:solidFill>
              <a:schemeClr val="tx1"/>
            </a:solidFill>
          </a:endParaRPr>
        </a:p>
      </dgm:t>
    </dgm:pt>
    <dgm:pt modelId="{31837791-9871-47AF-B205-A3B5809DF7C4}">
      <dgm:prSet phldrT="[Text]" custT="1">
        <dgm:style>
          <a:lnRef idx="0">
            <a:schemeClr val="accent1"/>
          </a:lnRef>
          <a:fillRef idx="3">
            <a:schemeClr val="accent1"/>
          </a:fillRef>
          <a:effectRef idx="3">
            <a:schemeClr val="accent1"/>
          </a:effectRef>
          <a:fontRef idx="minor">
            <a:schemeClr val="lt1"/>
          </a:fontRef>
        </dgm:style>
      </dgm:prSet>
      <dgm:spPr>
        <a:solidFill>
          <a:schemeClr val="accent2">
            <a:lumMod val="20000"/>
            <a:lumOff val="80000"/>
          </a:schemeClr>
        </a:solidFill>
        <a:ln/>
      </dgm:spPr>
      <dgm:t>
        <a:bodyPr/>
        <a:lstStyle/>
        <a:p>
          <a:r>
            <a:rPr lang="en-US" sz="1800" b="0" dirty="0">
              <a:solidFill>
                <a:schemeClr val="tx1"/>
              </a:solidFill>
              <a:latin typeface="Calibri" pitchFamily="34" charset="0"/>
            </a:rPr>
            <a:t>COST</a:t>
          </a:r>
        </a:p>
      </dgm:t>
    </dgm:pt>
    <dgm:pt modelId="{FA61F0D4-ED18-46AC-8C4C-201A794F01DD}" type="parTrans" cxnId="{1BF12DB5-B976-4378-9399-CF20CB13C92E}">
      <dgm:prSet/>
      <dgm:spPr/>
      <dgm:t>
        <a:bodyPr/>
        <a:lstStyle/>
        <a:p>
          <a:endParaRPr lang="en-US" sz="1800">
            <a:solidFill>
              <a:schemeClr val="tx1"/>
            </a:solidFill>
          </a:endParaRPr>
        </a:p>
      </dgm:t>
    </dgm:pt>
    <dgm:pt modelId="{6C63E793-2A64-4804-8834-266D8C2EBB85}" type="sibTrans" cxnId="{1BF12DB5-B976-4378-9399-CF20CB13C92E}">
      <dgm:prSet/>
      <dgm:spPr/>
      <dgm:t>
        <a:bodyPr/>
        <a:lstStyle/>
        <a:p>
          <a:endParaRPr lang="en-US" sz="1800">
            <a:solidFill>
              <a:schemeClr val="tx1"/>
            </a:solidFill>
          </a:endParaRPr>
        </a:p>
      </dgm:t>
    </dgm:pt>
    <dgm:pt modelId="{123CE600-2AE7-45A9-9B7A-8D53CC28427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WORK</a:t>
          </a:r>
        </a:p>
      </dgm:t>
    </dgm:pt>
    <dgm:pt modelId="{9A9FB112-7A5D-4A07-9656-08435E798289}" type="parTrans" cxnId="{61D0E883-2E41-46A3-A8D5-09C22C2732B1}">
      <dgm:prSet/>
      <dgm:spPr/>
      <dgm:t>
        <a:bodyPr/>
        <a:lstStyle/>
        <a:p>
          <a:endParaRPr lang="en-US"/>
        </a:p>
      </dgm:t>
    </dgm:pt>
    <dgm:pt modelId="{F37B7DC9-9C93-4E09-B0D5-9B731427091A}" type="sibTrans" cxnId="{61D0E883-2E41-46A3-A8D5-09C22C2732B1}">
      <dgm:prSet/>
      <dgm:spPr/>
      <dgm:t>
        <a:bodyPr/>
        <a:lstStyle/>
        <a:p>
          <a:endParaRPr lang="en-US"/>
        </a:p>
      </dgm:t>
    </dgm:pt>
    <dgm:pt modelId="{3276D8C8-FC8A-4F97-8CBF-F3CB37E3860B}" type="pres">
      <dgm:prSet presAssocID="{52BDD523-9BD5-49E0-BFC0-87041ACA10BB}" presName="CompostProcess" presStyleCnt="0">
        <dgm:presLayoutVars>
          <dgm:dir/>
          <dgm:resizeHandles val="exact"/>
        </dgm:presLayoutVars>
      </dgm:prSet>
      <dgm:spPr/>
      <dgm:t>
        <a:bodyPr/>
        <a:lstStyle/>
        <a:p>
          <a:endParaRPr lang="en-US"/>
        </a:p>
      </dgm:t>
    </dgm:pt>
    <dgm:pt modelId="{1459885C-933D-41D5-9437-DDEDA3C46645}" type="pres">
      <dgm:prSet presAssocID="{52BDD523-9BD5-49E0-BFC0-87041ACA10BB}" presName="arrow" presStyleLbl="bgShp" presStyleIdx="0" presStyleCnt="1" custScaleX="117647" custLinFactNeighborX="-3628" custLinFactNeighborY="-31067"/>
      <dgm:spPr>
        <a:solidFill>
          <a:srgbClr val="002060"/>
        </a:solidFill>
      </dgm:spPr>
    </dgm:pt>
    <dgm:pt modelId="{3D47E81D-F8E0-49A4-B88B-44CB924911ED}" type="pres">
      <dgm:prSet presAssocID="{52BDD523-9BD5-49E0-BFC0-87041ACA10BB}" presName="linearProcess" presStyleCnt="0"/>
      <dgm:spPr/>
    </dgm:pt>
    <dgm:pt modelId="{D3A54E98-35AF-4A73-AED9-30629A38F0F1}" type="pres">
      <dgm:prSet presAssocID="{719B60A6-6F5D-4261-85EB-38D78A93F568}" presName="textNode" presStyleLbl="node1" presStyleIdx="0" presStyleCnt="4" custScaleX="73541" custScaleY="98998" custLinFactNeighborX="29814" custLinFactNeighborY="3048">
        <dgm:presLayoutVars>
          <dgm:bulletEnabled val="1"/>
        </dgm:presLayoutVars>
      </dgm:prSet>
      <dgm:spPr/>
      <dgm:t>
        <a:bodyPr/>
        <a:lstStyle/>
        <a:p>
          <a:endParaRPr lang="en-US"/>
        </a:p>
      </dgm:t>
    </dgm:pt>
    <dgm:pt modelId="{436D297D-E964-4ABA-A9CA-0CDC72018528}" type="pres">
      <dgm:prSet presAssocID="{6C9AB0F3-1692-459B-AA65-B99D55AB8AF3}" presName="sibTrans" presStyleCnt="0"/>
      <dgm:spPr/>
    </dgm:pt>
    <dgm:pt modelId="{9D457B59-F8DA-45D5-A76E-D05DEB5A256C}" type="pres">
      <dgm:prSet presAssocID="{94E3CEB4-114A-400E-95EC-ACC4C1F7E300}" presName="textNode" presStyleLbl="node1" presStyleIdx="1" presStyleCnt="4" custScaleX="88915" custScaleY="160857" custLinFactNeighborX="-22530" custLinFactNeighborY="-616">
        <dgm:presLayoutVars>
          <dgm:bulletEnabled val="1"/>
        </dgm:presLayoutVars>
      </dgm:prSet>
      <dgm:spPr/>
      <dgm:t>
        <a:bodyPr/>
        <a:lstStyle/>
        <a:p>
          <a:endParaRPr lang="en-US"/>
        </a:p>
      </dgm:t>
    </dgm:pt>
    <dgm:pt modelId="{C498A753-A090-4502-9F8F-3288337E8365}" type="pres">
      <dgm:prSet presAssocID="{4EB47418-5566-447E-A287-D410DBF00B77}" presName="sibTrans" presStyleCnt="0"/>
      <dgm:spPr/>
    </dgm:pt>
    <dgm:pt modelId="{5D833BCC-103A-4D8D-9290-26AAD610C4C5}" type="pres">
      <dgm:prSet presAssocID="{123CE600-2AE7-45A9-9B7A-8D53CC284270}" presName="textNode" presStyleLbl="node1" presStyleIdx="2" presStyleCnt="4" custScaleX="54477" custLinFactNeighborX="-67452" custLinFactNeighborY="-616">
        <dgm:presLayoutVars>
          <dgm:bulletEnabled val="1"/>
        </dgm:presLayoutVars>
      </dgm:prSet>
      <dgm:spPr/>
      <dgm:t>
        <a:bodyPr/>
        <a:lstStyle/>
        <a:p>
          <a:endParaRPr lang="en-US"/>
        </a:p>
      </dgm:t>
    </dgm:pt>
    <dgm:pt modelId="{68E4F615-086C-445D-BA19-5985A698F788}" type="pres">
      <dgm:prSet presAssocID="{F37B7DC9-9C93-4E09-B0D5-9B731427091A}" presName="sibTrans" presStyleCnt="0"/>
      <dgm:spPr/>
    </dgm:pt>
    <dgm:pt modelId="{AA3A8F1D-1377-4D6B-AD15-636D009EA884}" type="pres">
      <dgm:prSet presAssocID="{31837791-9871-47AF-B205-A3B5809DF7C4}" presName="textNode" presStyleLbl="node1" presStyleIdx="3" presStyleCnt="4" custScaleX="55813" custLinFactX="-1198" custLinFactNeighborX="-100000" custLinFactNeighborY="-4264">
        <dgm:presLayoutVars>
          <dgm:bulletEnabled val="1"/>
        </dgm:presLayoutVars>
      </dgm:prSet>
      <dgm:spPr/>
      <dgm:t>
        <a:bodyPr/>
        <a:lstStyle/>
        <a:p>
          <a:endParaRPr lang="en-US"/>
        </a:p>
      </dgm:t>
    </dgm:pt>
  </dgm:ptLst>
  <dgm:cxnLst>
    <dgm:cxn modelId="{C1C232B6-523E-495C-8771-BC16595F55EC}" srcId="{52BDD523-9BD5-49E0-BFC0-87041ACA10BB}" destId="{94E3CEB4-114A-400E-95EC-ACC4C1F7E300}" srcOrd="1" destOrd="0" parTransId="{712B8E49-BC87-44EA-888A-FFAAA40EFE01}" sibTransId="{4EB47418-5566-447E-A287-D410DBF00B77}"/>
    <dgm:cxn modelId="{979FA860-5982-4100-A00D-7F6ED5F540A9}" type="presOf" srcId="{31837791-9871-47AF-B205-A3B5809DF7C4}" destId="{AA3A8F1D-1377-4D6B-AD15-636D009EA884}" srcOrd="0" destOrd="0" presId="urn:microsoft.com/office/officeart/2005/8/layout/hProcess9"/>
    <dgm:cxn modelId="{40CBE47B-1C67-419A-8550-BC657F1B31DB}" type="presOf" srcId="{52BDD523-9BD5-49E0-BFC0-87041ACA10BB}" destId="{3276D8C8-FC8A-4F97-8CBF-F3CB37E3860B}" srcOrd="0" destOrd="0" presId="urn:microsoft.com/office/officeart/2005/8/layout/hProcess9"/>
    <dgm:cxn modelId="{619FC853-5555-4209-9856-8DFD4349AD4B}" type="presOf" srcId="{123CE600-2AE7-45A9-9B7A-8D53CC284270}" destId="{5D833BCC-103A-4D8D-9290-26AAD610C4C5}" srcOrd="0" destOrd="0" presId="urn:microsoft.com/office/officeart/2005/8/layout/hProcess9"/>
    <dgm:cxn modelId="{1BF12DB5-B976-4378-9399-CF20CB13C92E}" srcId="{52BDD523-9BD5-49E0-BFC0-87041ACA10BB}" destId="{31837791-9871-47AF-B205-A3B5809DF7C4}" srcOrd="3" destOrd="0" parTransId="{FA61F0D4-ED18-46AC-8C4C-201A794F01DD}" sibTransId="{6C63E793-2A64-4804-8834-266D8C2EBB85}"/>
    <dgm:cxn modelId="{61D0E883-2E41-46A3-A8D5-09C22C2732B1}" srcId="{52BDD523-9BD5-49E0-BFC0-87041ACA10BB}" destId="{123CE600-2AE7-45A9-9B7A-8D53CC284270}" srcOrd="2" destOrd="0" parTransId="{9A9FB112-7A5D-4A07-9656-08435E798289}" sibTransId="{F37B7DC9-9C93-4E09-B0D5-9B731427091A}"/>
    <dgm:cxn modelId="{D168D8FF-0AA2-4F72-8C83-0AD972918202}" type="presOf" srcId="{94E3CEB4-114A-400E-95EC-ACC4C1F7E300}" destId="{9D457B59-F8DA-45D5-A76E-D05DEB5A256C}" srcOrd="0" destOrd="0" presId="urn:microsoft.com/office/officeart/2005/8/layout/hProcess9"/>
    <dgm:cxn modelId="{AC33CF70-E6DE-40C4-9265-2569EC8CCB0C}" srcId="{52BDD523-9BD5-49E0-BFC0-87041ACA10BB}" destId="{719B60A6-6F5D-4261-85EB-38D78A93F568}" srcOrd="0" destOrd="0" parTransId="{6E3805E8-4866-4553-B384-B5AAFE2E4795}" sibTransId="{6C9AB0F3-1692-459B-AA65-B99D55AB8AF3}"/>
    <dgm:cxn modelId="{48C699D1-3970-4AF2-81ED-BE6FE31D8FBC}" type="presOf" srcId="{719B60A6-6F5D-4261-85EB-38D78A93F568}" destId="{D3A54E98-35AF-4A73-AED9-30629A38F0F1}" srcOrd="0" destOrd="0" presId="urn:microsoft.com/office/officeart/2005/8/layout/hProcess9"/>
    <dgm:cxn modelId="{9EFA8BA5-5DC8-4799-B190-79BB7EF0910E}" type="presParOf" srcId="{3276D8C8-FC8A-4F97-8CBF-F3CB37E3860B}" destId="{1459885C-933D-41D5-9437-DDEDA3C46645}" srcOrd="0" destOrd="0" presId="urn:microsoft.com/office/officeart/2005/8/layout/hProcess9"/>
    <dgm:cxn modelId="{B77E92D7-63A0-4360-8A10-FD291123D4B2}" type="presParOf" srcId="{3276D8C8-FC8A-4F97-8CBF-F3CB37E3860B}" destId="{3D47E81D-F8E0-49A4-B88B-44CB924911ED}" srcOrd="1" destOrd="0" presId="urn:microsoft.com/office/officeart/2005/8/layout/hProcess9"/>
    <dgm:cxn modelId="{301165BB-A892-490E-8029-8393744C34D1}" type="presParOf" srcId="{3D47E81D-F8E0-49A4-B88B-44CB924911ED}" destId="{D3A54E98-35AF-4A73-AED9-30629A38F0F1}" srcOrd="0" destOrd="0" presId="urn:microsoft.com/office/officeart/2005/8/layout/hProcess9"/>
    <dgm:cxn modelId="{B51C8938-F7C3-4F42-83D4-037EEE246203}" type="presParOf" srcId="{3D47E81D-F8E0-49A4-B88B-44CB924911ED}" destId="{436D297D-E964-4ABA-A9CA-0CDC72018528}" srcOrd="1" destOrd="0" presId="urn:microsoft.com/office/officeart/2005/8/layout/hProcess9"/>
    <dgm:cxn modelId="{D646CC4B-1B14-464D-91D5-7EB63362C6A3}" type="presParOf" srcId="{3D47E81D-F8E0-49A4-B88B-44CB924911ED}" destId="{9D457B59-F8DA-45D5-A76E-D05DEB5A256C}" srcOrd="2" destOrd="0" presId="urn:microsoft.com/office/officeart/2005/8/layout/hProcess9"/>
    <dgm:cxn modelId="{96CDC4A7-955B-4F1F-8450-94EBE97D3B85}" type="presParOf" srcId="{3D47E81D-F8E0-49A4-B88B-44CB924911ED}" destId="{C498A753-A090-4502-9F8F-3288337E8365}" srcOrd="3" destOrd="0" presId="urn:microsoft.com/office/officeart/2005/8/layout/hProcess9"/>
    <dgm:cxn modelId="{AD404D0E-9CF8-493E-8D84-C1D76F543DD6}" type="presParOf" srcId="{3D47E81D-F8E0-49A4-B88B-44CB924911ED}" destId="{5D833BCC-103A-4D8D-9290-26AAD610C4C5}" srcOrd="4" destOrd="0" presId="urn:microsoft.com/office/officeart/2005/8/layout/hProcess9"/>
    <dgm:cxn modelId="{9C882B5F-A399-4227-8015-AFDB205E6997}" type="presParOf" srcId="{3D47E81D-F8E0-49A4-B88B-44CB924911ED}" destId="{68E4F615-086C-445D-BA19-5985A698F788}" srcOrd="5" destOrd="0" presId="urn:microsoft.com/office/officeart/2005/8/layout/hProcess9"/>
    <dgm:cxn modelId="{4CBDD9B4-D305-4112-85A2-82A13D0B413B}" type="presParOf" srcId="{3D47E81D-F8E0-49A4-B88B-44CB924911ED}" destId="{AA3A8F1D-1377-4D6B-AD15-636D009EA884}"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BDD523-9BD5-49E0-BFC0-87041ACA10B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19B60A6-6F5D-4261-85EB-38D78A93F568}">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APPLICANT</a:t>
          </a:r>
        </a:p>
      </dgm:t>
    </dgm:pt>
    <dgm:pt modelId="{6E3805E8-4866-4553-B384-B5AAFE2E4795}" type="parTrans" cxnId="{AC33CF70-E6DE-40C4-9265-2569EC8CCB0C}">
      <dgm:prSet/>
      <dgm:spPr/>
      <dgm:t>
        <a:bodyPr/>
        <a:lstStyle/>
        <a:p>
          <a:endParaRPr lang="en-US" sz="1800">
            <a:solidFill>
              <a:schemeClr val="tx1"/>
            </a:solidFill>
          </a:endParaRPr>
        </a:p>
      </dgm:t>
    </dgm:pt>
    <dgm:pt modelId="{6C9AB0F3-1692-459B-AA65-B99D55AB8AF3}" type="sibTrans" cxnId="{AC33CF70-E6DE-40C4-9265-2569EC8CCB0C}">
      <dgm:prSet/>
      <dgm:spPr/>
      <dgm:t>
        <a:bodyPr/>
        <a:lstStyle/>
        <a:p>
          <a:endParaRPr lang="en-US" sz="1800">
            <a:solidFill>
              <a:schemeClr val="tx1"/>
            </a:solidFill>
          </a:endParaRPr>
        </a:p>
      </dgm:t>
    </dgm:pt>
    <dgm:pt modelId="{94E3CEB4-114A-400E-95EC-ACC4C1F7E30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FACILITY</a:t>
          </a:r>
        </a:p>
      </dgm:t>
    </dgm:pt>
    <dgm:pt modelId="{712B8E49-BC87-44EA-888A-FFAAA40EFE01}" type="parTrans" cxnId="{C1C232B6-523E-495C-8771-BC16595F55EC}">
      <dgm:prSet/>
      <dgm:spPr/>
      <dgm:t>
        <a:bodyPr/>
        <a:lstStyle/>
        <a:p>
          <a:endParaRPr lang="en-US" sz="1800">
            <a:solidFill>
              <a:schemeClr val="tx1"/>
            </a:solidFill>
          </a:endParaRPr>
        </a:p>
      </dgm:t>
    </dgm:pt>
    <dgm:pt modelId="{4EB47418-5566-447E-A287-D410DBF00B77}" type="sibTrans" cxnId="{C1C232B6-523E-495C-8771-BC16595F55EC}">
      <dgm:prSet/>
      <dgm:spPr/>
      <dgm:t>
        <a:bodyPr/>
        <a:lstStyle/>
        <a:p>
          <a:endParaRPr lang="en-US" sz="1800">
            <a:solidFill>
              <a:schemeClr val="tx1"/>
            </a:solidFill>
          </a:endParaRPr>
        </a:p>
      </dgm:t>
    </dgm:pt>
    <dgm:pt modelId="{B9C77422-8FE1-4410-A198-19975426F1E9}">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75000"/>
          </a:schemeClr>
        </a:solidFill>
        <a:ln/>
      </dgm:spPr>
      <dgm:t>
        <a:bodyPr/>
        <a:lstStyle/>
        <a:p>
          <a:r>
            <a:rPr lang="en-US" sz="2800" b="1" dirty="0">
              <a:solidFill>
                <a:schemeClr val="tx1"/>
              </a:solidFill>
              <a:latin typeface="Calibri" pitchFamily="34" charset="0"/>
            </a:rPr>
            <a:t>WORK</a:t>
          </a:r>
        </a:p>
      </dgm:t>
    </dgm:pt>
    <dgm:pt modelId="{9FB96FB1-627E-4F4B-A3A5-9F8D12456691}" type="parTrans" cxnId="{CE442594-AD59-4DFF-A227-F8301C100C12}">
      <dgm:prSet/>
      <dgm:spPr/>
      <dgm:t>
        <a:bodyPr/>
        <a:lstStyle/>
        <a:p>
          <a:endParaRPr lang="en-US" sz="1800">
            <a:solidFill>
              <a:schemeClr val="tx1"/>
            </a:solidFill>
          </a:endParaRPr>
        </a:p>
      </dgm:t>
    </dgm:pt>
    <dgm:pt modelId="{E0FA42AD-CF33-4379-A94B-F0CC6B8D368C}" type="sibTrans" cxnId="{CE442594-AD59-4DFF-A227-F8301C100C12}">
      <dgm:prSet/>
      <dgm:spPr/>
      <dgm:t>
        <a:bodyPr/>
        <a:lstStyle/>
        <a:p>
          <a:endParaRPr lang="en-US" sz="1800">
            <a:solidFill>
              <a:schemeClr val="tx1"/>
            </a:solidFill>
          </a:endParaRPr>
        </a:p>
      </dgm:t>
    </dgm:pt>
    <dgm:pt modelId="{31837791-9871-47AF-B205-A3B5809DF7C4}">
      <dgm:prSet phldrT="[Text]" custT="1">
        <dgm:style>
          <a:lnRef idx="0">
            <a:schemeClr val="accent1"/>
          </a:lnRef>
          <a:fillRef idx="3">
            <a:schemeClr val="accent1"/>
          </a:fillRef>
          <a:effectRef idx="3">
            <a:schemeClr val="accent1"/>
          </a:effectRef>
          <a:fontRef idx="minor">
            <a:schemeClr val="lt1"/>
          </a:fontRef>
        </dgm:style>
      </dgm:prSet>
      <dgm:spPr>
        <a:solidFill>
          <a:schemeClr val="accent2">
            <a:lumMod val="20000"/>
            <a:lumOff val="80000"/>
          </a:schemeClr>
        </a:solidFill>
        <a:ln/>
      </dgm:spPr>
      <dgm:t>
        <a:bodyPr/>
        <a:lstStyle/>
        <a:p>
          <a:r>
            <a:rPr lang="en-US" sz="1800" b="0" dirty="0">
              <a:solidFill>
                <a:schemeClr val="tx1"/>
              </a:solidFill>
              <a:latin typeface="Calibri" pitchFamily="34" charset="0"/>
            </a:rPr>
            <a:t>COST</a:t>
          </a:r>
        </a:p>
      </dgm:t>
    </dgm:pt>
    <dgm:pt modelId="{FA61F0D4-ED18-46AC-8C4C-201A794F01DD}" type="parTrans" cxnId="{1BF12DB5-B976-4378-9399-CF20CB13C92E}">
      <dgm:prSet/>
      <dgm:spPr/>
      <dgm:t>
        <a:bodyPr/>
        <a:lstStyle/>
        <a:p>
          <a:endParaRPr lang="en-US" sz="1800">
            <a:solidFill>
              <a:schemeClr val="tx1"/>
            </a:solidFill>
          </a:endParaRPr>
        </a:p>
      </dgm:t>
    </dgm:pt>
    <dgm:pt modelId="{6C63E793-2A64-4804-8834-266D8C2EBB85}" type="sibTrans" cxnId="{1BF12DB5-B976-4378-9399-CF20CB13C92E}">
      <dgm:prSet/>
      <dgm:spPr/>
      <dgm:t>
        <a:bodyPr/>
        <a:lstStyle/>
        <a:p>
          <a:endParaRPr lang="en-US" sz="1800">
            <a:solidFill>
              <a:schemeClr val="tx1"/>
            </a:solidFill>
          </a:endParaRPr>
        </a:p>
      </dgm:t>
    </dgm:pt>
    <dgm:pt modelId="{3276D8C8-FC8A-4F97-8CBF-F3CB37E3860B}" type="pres">
      <dgm:prSet presAssocID="{52BDD523-9BD5-49E0-BFC0-87041ACA10BB}" presName="CompostProcess" presStyleCnt="0">
        <dgm:presLayoutVars>
          <dgm:dir/>
          <dgm:resizeHandles val="exact"/>
        </dgm:presLayoutVars>
      </dgm:prSet>
      <dgm:spPr/>
      <dgm:t>
        <a:bodyPr/>
        <a:lstStyle/>
        <a:p>
          <a:endParaRPr lang="en-US"/>
        </a:p>
      </dgm:t>
    </dgm:pt>
    <dgm:pt modelId="{1459885C-933D-41D5-9437-DDEDA3C46645}" type="pres">
      <dgm:prSet presAssocID="{52BDD523-9BD5-49E0-BFC0-87041ACA10BB}" presName="arrow" presStyleLbl="bgShp" presStyleIdx="0" presStyleCnt="1" custScaleX="117647" custLinFactNeighborX="-534" custLinFactNeighborY="-910"/>
      <dgm:spPr>
        <a:solidFill>
          <a:srgbClr val="002060"/>
        </a:solidFill>
      </dgm:spPr>
    </dgm:pt>
    <dgm:pt modelId="{3D47E81D-F8E0-49A4-B88B-44CB924911ED}" type="pres">
      <dgm:prSet presAssocID="{52BDD523-9BD5-49E0-BFC0-87041ACA10BB}" presName="linearProcess" presStyleCnt="0"/>
      <dgm:spPr/>
    </dgm:pt>
    <dgm:pt modelId="{D3A54E98-35AF-4A73-AED9-30629A38F0F1}" type="pres">
      <dgm:prSet presAssocID="{719B60A6-6F5D-4261-85EB-38D78A93F568}" presName="textNode" presStyleLbl="node1" presStyleIdx="0" presStyleCnt="4" custScaleX="60632" custLinFactNeighborX="12273" custLinFactNeighborY="1830">
        <dgm:presLayoutVars>
          <dgm:bulletEnabled val="1"/>
        </dgm:presLayoutVars>
      </dgm:prSet>
      <dgm:spPr/>
      <dgm:t>
        <a:bodyPr/>
        <a:lstStyle/>
        <a:p>
          <a:endParaRPr lang="en-US"/>
        </a:p>
      </dgm:t>
    </dgm:pt>
    <dgm:pt modelId="{436D297D-E964-4ABA-A9CA-0CDC72018528}" type="pres">
      <dgm:prSet presAssocID="{6C9AB0F3-1692-459B-AA65-B99D55AB8AF3}" presName="sibTrans" presStyleCnt="0"/>
      <dgm:spPr/>
    </dgm:pt>
    <dgm:pt modelId="{9D457B59-F8DA-45D5-A76E-D05DEB5A256C}" type="pres">
      <dgm:prSet presAssocID="{94E3CEB4-114A-400E-95EC-ACC4C1F7E300}" presName="textNode" presStyleLbl="node1" presStyleIdx="1" presStyleCnt="4" custScaleX="54477" custLinFactNeighborX="-45427" custLinFactNeighborY="-995">
        <dgm:presLayoutVars>
          <dgm:bulletEnabled val="1"/>
        </dgm:presLayoutVars>
      </dgm:prSet>
      <dgm:spPr/>
      <dgm:t>
        <a:bodyPr/>
        <a:lstStyle/>
        <a:p>
          <a:endParaRPr lang="en-US"/>
        </a:p>
      </dgm:t>
    </dgm:pt>
    <dgm:pt modelId="{C498A753-A090-4502-9F8F-3288337E8365}" type="pres">
      <dgm:prSet presAssocID="{4EB47418-5566-447E-A287-D410DBF00B77}" presName="sibTrans" presStyleCnt="0"/>
      <dgm:spPr/>
    </dgm:pt>
    <dgm:pt modelId="{630E5845-5B36-45E8-AC2E-85000771EDF2}" type="pres">
      <dgm:prSet presAssocID="{B9C77422-8FE1-4410-A198-19975426F1E9}" presName="textNode" presStyleLbl="node1" presStyleIdx="2" presStyleCnt="4" custScaleX="75481" custScaleY="157824" custLinFactX="-709" custLinFactNeighborX="-100000" custLinFactNeighborY="-4033">
        <dgm:presLayoutVars>
          <dgm:bulletEnabled val="1"/>
        </dgm:presLayoutVars>
      </dgm:prSet>
      <dgm:spPr/>
      <dgm:t>
        <a:bodyPr/>
        <a:lstStyle/>
        <a:p>
          <a:endParaRPr lang="en-US"/>
        </a:p>
      </dgm:t>
    </dgm:pt>
    <dgm:pt modelId="{9BF99044-CC41-44A4-8777-F967C46DA565}" type="pres">
      <dgm:prSet presAssocID="{E0FA42AD-CF33-4379-A94B-F0CC6B8D368C}" presName="sibTrans" presStyleCnt="0"/>
      <dgm:spPr/>
    </dgm:pt>
    <dgm:pt modelId="{AA3A8F1D-1377-4D6B-AD15-636D009EA884}" type="pres">
      <dgm:prSet presAssocID="{31837791-9871-47AF-B205-A3B5809DF7C4}" presName="textNode" presStyleLbl="node1" presStyleIdx="3" presStyleCnt="4" custScaleX="55813" custLinFactX="-5887" custLinFactNeighborX="-100000" custLinFactNeighborY="-2570">
        <dgm:presLayoutVars>
          <dgm:bulletEnabled val="1"/>
        </dgm:presLayoutVars>
      </dgm:prSet>
      <dgm:spPr/>
      <dgm:t>
        <a:bodyPr/>
        <a:lstStyle/>
        <a:p>
          <a:endParaRPr lang="en-US"/>
        </a:p>
      </dgm:t>
    </dgm:pt>
  </dgm:ptLst>
  <dgm:cxnLst>
    <dgm:cxn modelId="{C1C232B6-523E-495C-8771-BC16595F55EC}" srcId="{52BDD523-9BD5-49E0-BFC0-87041ACA10BB}" destId="{94E3CEB4-114A-400E-95EC-ACC4C1F7E300}" srcOrd="1" destOrd="0" parTransId="{712B8E49-BC87-44EA-888A-FFAAA40EFE01}" sibTransId="{4EB47418-5566-447E-A287-D410DBF00B77}"/>
    <dgm:cxn modelId="{022FD1CE-1320-4036-92FC-402560089737}" type="presOf" srcId="{B9C77422-8FE1-4410-A198-19975426F1E9}" destId="{630E5845-5B36-45E8-AC2E-85000771EDF2}" srcOrd="0" destOrd="0" presId="urn:microsoft.com/office/officeart/2005/8/layout/hProcess9"/>
    <dgm:cxn modelId="{81933A94-2DD7-4F51-BF61-DB0637E072DE}" type="presOf" srcId="{31837791-9871-47AF-B205-A3B5809DF7C4}" destId="{AA3A8F1D-1377-4D6B-AD15-636D009EA884}" srcOrd="0" destOrd="0" presId="urn:microsoft.com/office/officeart/2005/8/layout/hProcess9"/>
    <dgm:cxn modelId="{61558A2D-B63F-4021-8C2F-80AC1C2F5DF1}" type="presOf" srcId="{94E3CEB4-114A-400E-95EC-ACC4C1F7E300}" destId="{9D457B59-F8DA-45D5-A76E-D05DEB5A256C}" srcOrd="0" destOrd="0" presId="urn:microsoft.com/office/officeart/2005/8/layout/hProcess9"/>
    <dgm:cxn modelId="{1BF12DB5-B976-4378-9399-CF20CB13C92E}" srcId="{52BDD523-9BD5-49E0-BFC0-87041ACA10BB}" destId="{31837791-9871-47AF-B205-A3B5809DF7C4}" srcOrd="3" destOrd="0" parTransId="{FA61F0D4-ED18-46AC-8C4C-201A794F01DD}" sibTransId="{6C63E793-2A64-4804-8834-266D8C2EBB85}"/>
    <dgm:cxn modelId="{CE442594-AD59-4DFF-A227-F8301C100C12}" srcId="{52BDD523-9BD5-49E0-BFC0-87041ACA10BB}" destId="{B9C77422-8FE1-4410-A198-19975426F1E9}" srcOrd="2" destOrd="0" parTransId="{9FB96FB1-627E-4F4B-A3A5-9F8D12456691}" sibTransId="{E0FA42AD-CF33-4379-A94B-F0CC6B8D368C}"/>
    <dgm:cxn modelId="{AC33CF70-E6DE-40C4-9265-2569EC8CCB0C}" srcId="{52BDD523-9BD5-49E0-BFC0-87041ACA10BB}" destId="{719B60A6-6F5D-4261-85EB-38D78A93F568}" srcOrd="0" destOrd="0" parTransId="{6E3805E8-4866-4553-B384-B5AAFE2E4795}" sibTransId="{6C9AB0F3-1692-459B-AA65-B99D55AB8AF3}"/>
    <dgm:cxn modelId="{0F4D5D77-A533-4916-B7A1-3459D6F01950}" type="presOf" srcId="{719B60A6-6F5D-4261-85EB-38D78A93F568}" destId="{D3A54E98-35AF-4A73-AED9-30629A38F0F1}" srcOrd="0" destOrd="0" presId="urn:microsoft.com/office/officeart/2005/8/layout/hProcess9"/>
    <dgm:cxn modelId="{479EB1F3-D7E4-43B4-AC73-15D0D475C5C7}" type="presOf" srcId="{52BDD523-9BD5-49E0-BFC0-87041ACA10BB}" destId="{3276D8C8-FC8A-4F97-8CBF-F3CB37E3860B}" srcOrd="0" destOrd="0" presId="urn:microsoft.com/office/officeart/2005/8/layout/hProcess9"/>
    <dgm:cxn modelId="{F12E92A8-1102-4C7E-BEB3-691094F0B19C}" type="presParOf" srcId="{3276D8C8-FC8A-4F97-8CBF-F3CB37E3860B}" destId="{1459885C-933D-41D5-9437-DDEDA3C46645}" srcOrd="0" destOrd="0" presId="urn:microsoft.com/office/officeart/2005/8/layout/hProcess9"/>
    <dgm:cxn modelId="{0448204C-E8DE-4AF4-81DC-A9E0C81FFB31}" type="presParOf" srcId="{3276D8C8-FC8A-4F97-8CBF-F3CB37E3860B}" destId="{3D47E81D-F8E0-49A4-B88B-44CB924911ED}" srcOrd="1" destOrd="0" presId="urn:microsoft.com/office/officeart/2005/8/layout/hProcess9"/>
    <dgm:cxn modelId="{A192E25E-DEF3-4211-A048-59C13EE5E029}" type="presParOf" srcId="{3D47E81D-F8E0-49A4-B88B-44CB924911ED}" destId="{D3A54E98-35AF-4A73-AED9-30629A38F0F1}" srcOrd="0" destOrd="0" presId="urn:microsoft.com/office/officeart/2005/8/layout/hProcess9"/>
    <dgm:cxn modelId="{3AB06EFF-D119-43D4-8F16-EF005CF5E9EE}" type="presParOf" srcId="{3D47E81D-F8E0-49A4-B88B-44CB924911ED}" destId="{436D297D-E964-4ABA-A9CA-0CDC72018528}" srcOrd="1" destOrd="0" presId="urn:microsoft.com/office/officeart/2005/8/layout/hProcess9"/>
    <dgm:cxn modelId="{597C8852-2589-415C-ACCB-944D81FCEAFD}" type="presParOf" srcId="{3D47E81D-F8E0-49A4-B88B-44CB924911ED}" destId="{9D457B59-F8DA-45D5-A76E-D05DEB5A256C}" srcOrd="2" destOrd="0" presId="urn:microsoft.com/office/officeart/2005/8/layout/hProcess9"/>
    <dgm:cxn modelId="{16A18B0D-5CE2-4BBE-AB22-EFED79F5F547}" type="presParOf" srcId="{3D47E81D-F8E0-49A4-B88B-44CB924911ED}" destId="{C498A753-A090-4502-9F8F-3288337E8365}" srcOrd="3" destOrd="0" presId="urn:microsoft.com/office/officeart/2005/8/layout/hProcess9"/>
    <dgm:cxn modelId="{7428D79B-956C-40C7-8D95-5FB4CF1B8EFA}" type="presParOf" srcId="{3D47E81D-F8E0-49A4-B88B-44CB924911ED}" destId="{630E5845-5B36-45E8-AC2E-85000771EDF2}" srcOrd="4" destOrd="0" presId="urn:microsoft.com/office/officeart/2005/8/layout/hProcess9"/>
    <dgm:cxn modelId="{E6DEE0F2-187C-4EE0-8FF5-6D2EA3B4CB08}" type="presParOf" srcId="{3D47E81D-F8E0-49A4-B88B-44CB924911ED}" destId="{9BF99044-CC41-44A4-8777-F967C46DA565}" srcOrd="5" destOrd="0" presId="urn:microsoft.com/office/officeart/2005/8/layout/hProcess9"/>
    <dgm:cxn modelId="{09DDEC1C-98E1-4339-9A1E-E519E3E53FF2}" type="presParOf" srcId="{3D47E81D-F8E0-49A4-B88B-44CB924911ED}" destId="{AA3A8F1D-1377-4D6B-AD15-636D009EA884}"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BDD523-9BD5-49E0-BFC0-87041ACA10B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19B60A6-6F5D-4261-85EB-38D78A93F568}">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APPLICANT</a:t>
          </a:r>
        </a:p>
      </dgm:t>
    </dgm:pt>
    <dgm:pt modelId="{6E3805E8-4866-4553-B384-B5AAFE2E4795}" type="parTrans" cxnId="{AC33CF70-E6DE-40C4-9265-2569EC8CCB0C}">
      <dgm:prSet/>
      <dgm:spPr/>
      <dgm:t>
        <a:bodyPr/>
        <a:lstStyle/>
        <a:p>
          <a:endParaRPr lang="en-US" sz="1800">
            <a:solidFill>
              <a:schemeClr val="tx1"/>
            </a:solidFill>
          </a:endParaRPr>
        </a:p>
      </dgm:t>
    </dgm:pt>
    <dgm:pt modelId="{6C9AB0F3-1692-459B-AA65-B99D55AB8AF3}" type="sibTrans" cxnId="{AC33CF70-E6DE-40C4-9265-2569EC8CCB0C}">
      <dgm:prSet/>
      <dgm:spPr/>
      <dgm:t>
        <a:bodyPr/>
        <a:lstStyle/>
        <a:p>
          <a:endParaRPr lang="en-US" sz="1800">
            <a:solidFill>
              <a:schemeClr val="tx1"/>
            </a:solidFill>
          </a:endParaRPr>
        </a:p>
      </dgm:t>
    </dgm:pt>
    <dgm:pt modelId="{94E3CEB4-114A-400E-95EC-ACC4C1F7E300}">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20000"/>
            <a:lumOff val="80000"/>
          </a:schemeClr>
        </a:solidFill>
        <a:ln/>
      </dgm:spPr>
      <dgm:t>
        <a:bodyPr/>
        <a:lstStyle/>
        <a:p>
          <a:r>
            <a:rPr lang="en-US" sz="1800" b="0" dirty="0">
              <a:solidFill>
                <a:schemeClr val="tx1"/>
              </a:solidFill>
              <a:latin typeface="Calibri" pitchFamily="34" charset="0"/>
            </a:rPr>
            <a:t>FACILITY</a:t>
          </a:r>
        </a:p>
      </dgm:t>
    </dgm:pt>
    <dgm:pt modelId="{712B8E49-BC87-44EA-888A-FFAAA40EFE01}" type="parTrans" cxnId="{C1C232B6-523E-495C-8771-BC16595F55EC}">
      <dgm:prSet/>
      <dgm:spPr/>
      <dgm:t>
        <a:bodyPr/>
        <a:lstStyle/>
        <a:p>
          <a:endParaRPr lang="en-US" sz="1800">
            <a:solidFill>
              <a:schemeClr val="tx1"/>
            </a:solidFill>
          </a:endParaRPr>
        </a:p>
      </dgm:t>
    </dgm:pt>
    <dgm:pt modelId="{4EB47418-5566-447E-A287-D410DBF00B77}" type="sibTrans" cxnId="{C1C232B6-523E-495C-8771-BC16595F55EC}">
      <dgm:prSet/>
      <dgm:spPr/>
      <dgm:t>
        <a:bodyPr/>
        <a:lstStyle/>
        <a:p>
          <a:endParaRPr lang="en-US" sz="1800">
            <a:solidFill>
              <a:schemeClr val="tx1"/>
            </a:solidFill>
          </a:endParaRPr>
        </a:p>
      </dgm:t>
    </dgm:pt>
    <dgm:pt modelId="{B9C77422-8FE1-4410-A198-19975426F1E9}">
      <dgm:prSet phldrT="[Text]" custT="1">
        <dgm:style>
          <a:lnRef idx="0">
            <a:schemeClr val="accent1"/>
          </a:lnRef>
          <a:fillRef idx="3">
            <a:schemeClr val="accent1"/>
          </a:fillRef>
          <a:effectRef idx="3">
            <a:schemeClr val="accent1"/>
          </a:effectRef>
          <a:fontRef idx="minor">
            <a:schemeClr val="lt1"/>
          </a:fontRef>
        </dgm:style>
      </dgm:prSet>
      <dgm:spPr>
        <a:solidFill>
          <a:schemeClr val="accent3">
            <a:lumMod val="75000"/>
          </a:schemeClr>
        </a:solidFill>
        <a:ln/>
      </dgm:spPr>
      <dgm:t>
        <a:bodyPr/>
        <a:lstStyle/>
        <a:p>
          <a:r>
            <a:rPr lang="en-US" sz="2800" b="1" dirty="0">
              <a:solidFill>
                <a:schemeClr val="tx1"/>
              </a:solidFill>
              <a:latin typeface="Calibri" pitchFamily="34" charset="0"/>
            </a:rPr>
            <a:t>COST</a:t>
          </a:r>
        </a:p>
      </dgm:t>
    </dgm:pt>
    <dgm:pt modelId="{9FB96FB1-627E-4F4B-A3A5-9F8D12456691}" type="parTrans" cxnId="{CE442594-AD59-4DFF-A227-F8301C100C12}">
      <dgm:prSet/>
      <dgm:spPr/>
      <dgm:t>
        <a:bodyPr/>
        <a:lstStyle/>
        <a:p>
          <a:endParaRPr lang="en-US" sz="1800">
            <a:solidFill>
              <a:schemeClr val="tx1"/>
            </a:solidFill>
          </a:endParaRPr>
        </a:p>
      </dgm:t>
    </dgm:pt>
    <dgm:pt modelId="{E0FA42AD-CF33-4379-A94B-F0CC6B8D368C}" type="sibTrans" cxnId="{CE442594-AD59-4DFF-A227-F8301C100C12}">
      <dgm:prSet/>
      <dgm:spPr/>
      <dgm:t>
        <a:bodyPr/>
        <a:lstStyle/>
        <a:p>
          <a:endParaRPr lang="en-US" sz="1800">
            <a:solidFill>
              <a:schemeClr val="tx1"/>
            </a:solidFill>
          </a:endParaRPr>
        </a:p>
      </dgm:t>
    </dgm:pt>
    <dgm:pt modelId="{31837791-9871-47AF-B205-A3B5809DF7C4}">
      <dgm:prSet phldrT="[Text]" custT="1">
        <dgm:style>
          <a:lnRef idx="0">
            <a:schemeClr val="accent1"/>
          </a:lnRef>
          <a:fillRef idx="3">
            <a:schemeClr val="accent1"/>
          </a:fillRef>
          <a:effectRef idx="3">
            <a:schemeClr val="accent1"/>
          </a:effectRef>
          <a:fontRef idx="minor">
            <a:schemeClr val="lt1"/>
          </a:fontRef>
        </dgm:style>
      </dgm:prSet>
      <dgm:spPr>
        <a:solidFill>
          <a:schemeClr val="accent2">
            <a:lumMod val="20000"/>
            <a:lumOff val="80000"/>
          </a:schemeClr>
        </a:solidFill>
        <a:ln/>
      </dgm:spPr>
      <dgm:t>
        <a:bodyPr/>
        <a:lstStyle/>
        <a:p>
          <a:r>
            <a:rPr lang="en-US" sz="1800" b="0" dirty="0">
              <a:solidFill>
                <a:schemeClr val="tx1"/>
              </a:solidFill>
              <a:latin typeface="Calibri" pitchFamily="34" charset="0"/>
            </a:rPr>
            <a:t>WORK</a:t>
          </a:r>
        </a:p>
      </dgm:t>
    </dgm:pt>
    <dgm:pt modelId="{FA61F0D4-ED18-46AC-8C4C-201A794F01DD}" type="parTrans" cxnId="{1BF12DB5-B976-4378-9399-CF20CB13C92E}">
      <dgm:prSet/>
      <dgm:spPr/>
      <dgm:t>
        <a:bodyPr/>
        <a:lstStyle/>
        <a:p>
          <a:endParaRPr lang="en-US" sz="1800">
            <a:solidFill>
              <a:schemeClr val="tx1"/>
            </a:solidFill>
          </a:endParaRPr>
        </a:p>
      </dgm:t>
    </dgm:pt>
    <dgm:pt modelId="{6C63E793-2A64-4804-8834-266D8C2EBB85}" type="sibTrans" cxnId="{1BF12DB5-B976-4378-9399-CF20CB13C92E}">
      <dgm:prSet/>
      <dgm:spPr/>
      <dgm:t>
        <a:bodyPr/>
        <a:lstStyle/>
        <a:p>
          <a:endParaRPr lang="en-US" sz="1800">
            <a:solidFill>
              <a:schemeClr val="tx1"/>
            </a:solidFill>
          </a:endParaRPr>
        </a:p>
      </dgm:t>
    </dgm:pt>
    <dgm:pt modelId="{3276D8C8-FC8A-4F97-8CBF-F3CB37E3860B}" type="pres">
      <dgm:prSet presAssocID="{52BDD523-9BD5-49E0-BFC0-87041ACA10BB}" presName="CompostProcess" presStyleCnt="0">
        <dgm:presLayoutVars>
          <dgm:dir/>
          <dgm:resizeHandles val="exact"/>
        </dgm:presLayoutVars>
      </dgm:prSet>
      <dgm:spPr/>
      <dgm:t>
        <a:bodyPr/>
        <a:lstStyle/>
        <a:p>
          <a:endParaRPr lang="en-US"/>
        </a:p>
      </dgm:t>
    </dgm:pt>
    <dgm:pt modelId="{1459885C-933D-41D5-9437-DDEDA3C46645}" type="pres">
      <dgm:prSet presAssocID="{52BDD523-9BD5-49E0-BFC0-87041ACA10BB}" presName="arrow" presStyleLbl="bgShp" presStyleIdx="0" presStyleCnt="1" custScaleX="117647" custLinFactNeighborX="-208" custLinFactNeighborY="-2216"/>
      <dgm:spPr>
        <a:solidFill>
          <a:srgbClr val="002060"/>
        </a:solidFill>
      </dgm:spPr>
    </dgm:pt>
    <dgm:pt modelId="{3D47E81D-F8E0-49A4-B88B-44CB924911ED}" type="pres">
      <dgm:prSet presAssocID="{52BDD523-9BD5-49E0-BFC0-87041ACA10BB}" presName="linearProcess" presStyleCnt="0"/>
      <dgm:spPr/>
    </dgm:pt>
    <dgm:pt modelId="{D3A54E98-35AF-4A73-AED9-30629A38F0F1}" type="pres">
      <dgm:prSet presAssocID="{719B60A6-6F5D-4261-85EB-38D78A93F568}" presName="textNode" presStyleLbl="node1" presStyleIdx="0" presStyleCnt="4" custScaleX="77015" custScaleY="84258" custLinFactNeighborX="44435" custLinFactNeighborY="722">
        <dgm:presLayoutVars>
          <dgm:bulletEnabled val="1"/>
        </dgm:presLayoutVars>
      </dgm:prSet>
      <dgm:spPr/>
      <dgm:t>
        <a:bodyPr/>
        <a:lstStyle/>
        <a:p>
          <a:endParaRPr lang="en-US"/>
        </a:p>
      </dgm:t>
    </dgm:pt>
    <dgm:pt modelId="{436D297D-E964-4ABA-A9CA-0CDC72018528}" type="pres">
      <dgm:prSet presAssocID="{6C9AB0F3-1692-459B-AA65-B99D55AB8AF3}" presName="sibTrans" presStyleCnt="0"/>
      <dgm:spPr/>
    </dgm:pt>
    <dgm:pt modelId="{9D457B59-F8DA-45D5-A76E-D05DEB5A256C}" type="pres">
      <dgm:prSet presAssocID="{94E3CEB4-114A-400E-95EC-ACC4C1F7E300}" presName="textNode" presStyleLbl="node1" presStyleIdx="1" presStyleCnt="4" custScaleX="65413" custScaleY="85136" custLinFactNeighborX="6178" custLinFactNeighborY="-3211">
        <dgm:presLayoutVars>
          <dgm:bulletEnabled val="1"/>
        </dgm:presLayoutVars>
      </dgm:prSet>
      <dgm:spPr/>
      <dgm:t>
        <a:bodyPr/>
        <a:lstStyle/>
        <a:p>
          <a:endParaRPr lang="en-US"/>
        </a:p>
      </dgm:t>
    </dgm:pt>
    <dgm:pt modelId="{C498A753-A090-4502-9F8F-3288337E8365}" type="pres">
      <dgm:prSet presAssocID="{4EB47418-5566-447E-A287-D410DBF00B77}" presName="sibTrans" presStyleCnt="0"/>
      <dgm:spPr/>
    </dgm:pt>
    <dgm:pt modelId="{630E5845-5B36-45E8-AC2E-85000771EDF2}" type="pres">
      <dgm:prSet presAssocID="{B9C77422-8FE1-4410-A198-19975426F1E9}" presName="textNode" presStyleLbl="node1" presStyleIdx="2" presStyleCnt="4" custScaleX="87087" custScaleY="157824" custLinFactX="48607" custLinFactNeighborX="100000" custLinFactNeighborY="2614">
        <dgm:presLayoutVars>
          <dgm:bulletEnabled val="1"/>
        </dgm:presLayoutVars>
      </dgm:prSet>
      <dgm:spPr/>
      <dgm:t>
        <a:bodyPr/>
        <a:lstStyle/>
        <a:p>
          <a:endParaRPr lang="en-US"/>
        </a:p>
      </dgm:t>
    </dgm:pt>
    <dgm:pt modelId="{9BF99044-CC41-44A4-8777-F967C46DA565}" type="pres">
      <dgm:prSet presAssocID="{E0FA42AD-CF33-4379-A94B-F0CC6B8D368C}" presName="sibTrans" presStyleCnt="0"/>
      <dgm:spPr/>
    </dgm:pt>
    <dgm:pt modelId="{AA3A8F1D-1377-4D6B-AD15-636D009EA884}" type="pres">
      <dgm:prSet presAssocID="{31837791-9871-47AF-B205-A3B5809DF7C4}" presName="textNode" presStyleLbl="node1" presStyleIdx="3" presStyleCnt="4" custScaleX="65833" custScaleY="84202" custLinFactX="-94072" custLinFactNeighborX="-100000" custLinFactNeighborY="-2570">
        <dgm:presLayoutVars>
          <dgm:bulletEnabled val="1"/>
        </dgm:presLayoutVars>
      </dgm:prSet>
      <dgm:spPr/>
      <dgm:t>
        <a:bodyPr/>
        <a:lstStyle/>
        <a:p>
          <a:endParaRPr lang="en-US"/>
        </a:p>
      </dgm:t>
    </dgm:pt>
  </dgm:ptLst>
  <dgm:cxnLst>
    <dgm:cxn modelId="{C1C232B6-523E-495C-8771-BC16595F55EC}" srcId="{52BDD523-9BD5-49E0-BFC0-87041ACA10BB}" destId="{94E3CEB4-114A-400E-95EC-ACC4C1F7E300}" srcOrd="1" destOrd="0" parTransId="{712B8E49-BC87-44EA-888A-FFAAA40EFE01}" sibTransId="{4EB47418-5566-447E-A287-D410DBF00B77}"/>
    <dgm:cxn modelId="{908EEA50-C42A-442B-8F2E-4AF2474FAD4C}" type="presOf" srcId="{B9C77422-8FE1-4410-A198-19975426F1E9}" destId="{630E5845-5B36-45E8-AC2E-85000771EDF2}" srcOrd="0" destOrd="0" presId="urn:microsoft.com/office/officeart/2005/8/layout/hProcess9"/>
    <dgm:cxn modelId="{CE442594-AD59-4DFF-A227-F8301C100C12}" srcId="{52BDD523-9BD5-49E0-BFC0-87041ACA10BB}" destId="{B9C77422-8FE1-4410-A198-19975426F1E9}" srcOrd="2" destOrd="0" parTransId="{9FB96FB1-627E-4F4B-A3A5-9F8D12456691}" sibTransId="{E0FA42AD-CF33-4379-A94B-F0CC6B8D368C}"/>
    <dgm:cxn modelId="{92291F17-3284-49B9-9246-473AEC958B22}" type="presOf" srcId="{52BDD523-9BD5-49E0-BFC0-87041ACA10BB}" destId="{3276D8C8-FC8A-4F97-8CBF-F3CB37E3860B}" srcOrd="0" destOrd="0" presId="urn:microsoft.com/office/officeart/2005/8/layout/hProcess9"/>
    <dgm:cxn modelId="{543FB736-91AE-4930-9B92-4D1382CE9F10}" type="presOf" srcId="{31837791-9871-47AF-B205-A3B5809DF7C4}" destId="{AA3A8F1D-1377-4D6B-AD15-636D009EA884}" srcOrd="0" destOrd="0" presId="urn:microsoft.com/office/officeart/2005/8/layout/hProcess9"/>
    <dgm:cxn modelId="{129A943A-1717-4401-ACF7-458BB4DE122E}" type="presOf" srcId="{719B60A6-6F5D-4261-85EB-38D78A93F568}" destId="{D3A54E98-35AF-4A73-AED9-30629A38F0F1}" srcOrd="0" destOrd="0" presId="urn:microsoft.com/office/officeart/2005/8/layout/hProcess9"/>
    <dgm:cxn modelId="{AC33CF70-E6DE-40C4-9265-2569EC8CCB0C}" srcId="{52BDD523-9BD5-49E0-BFC0-87041ACA10BB}" destId="{719B60A6-6F5D-4261-85EB-38D78A93F568}" srcOrd="0" destOrd="0" parTransId="{6E3805E8-4866-4553-B384-B5AAFE2E4795}" sibTransId="{6C9AB0F3-1692-459B-AA65-B99D55AB8AF3}"/>
    <dgm:cxn modelId="{C67129E5-73F3-42BA-8DC5-7F0DB0DBC9B9}" type="presOf" srcId="{94E3CEB4-114A-400E-95EC-ACC4C1F7E300}" destId="{9D457B59-F8DA-45D5-A76E-D05DEB5A256C}" srcOrd="0" destOrd="0" presId="urn:microsoft.com/office/officeart/2005/8/layout/hProcess9"/>
    <dgm:cxn modelId="{1BF12DB5-B976-4378-9399-CF20CB13C92E}" srcId="{52BDD523-9BD5-49E0-BFC0-87041ACA10BB}" destId="{31837791-9871-47AF-B205-A3B5809DF7C4}" srcOrd="3" destOrd="0" parTransId="{FA61F0D4-ED18-46AC-8C4C-201A794F01DD}" sibTransId="{6C63E793-2A64-4804-8834-266D8C2EBB85}"/>
    <dgm:cxn modelId="{AE845723-0599-4A03-AF4A-0C329A396440}" type="presParOf" srcId="{3276D8C8-FC8A-4F97-8CBF-F3CB37E3860B}" destId="{1459885C-933D-41D5-9437-DDEDA3C46645}" srcOrd="0" destOrd="0" presId="urn:microsoft.com/office/officeart/2005/8/layout/hProcess9"/>
    <dgm:cxn modelId="{F713F27E-F211-4BED-B44C-3E8FC0B205B9}" type="presParOf" srcId="{3276D8C8-FC8A-4F97-8CBF-F3CB37E3860B}" destId="{3D47E81D-F8E0-49A4-B88B-44CB924911ED}" srcOrd="1" destOrd="0" presId="urn:microsoft.com/office/officeart/2005/8/layout/hProcess9"/>
    <dgm:cxn modelId="{DB94CA6E-29AC-4C58-9B21-CA0D99BDAE56}" type="presParOf" srcId="{3D47E81D-F8E0-49A4-B88B-44CB924911ED}" destId="{D3A54E98-35AF-4A73-AED9-30629A38F0F1}" srcOrd="0" destOrd="0" presId="urn:microsoft.com/office/officeart/2005/8/layout/hProcess9"/>
    <dgm:cxn modelId="{F81A45DA-2B4B-4787-A144-E3F25AED15FE}" type="presParOf" srcId="{3D47E81D-F8E0-49A4-B88B-44CB924911ED}" destId="{436D297D-E964-4ABA-A9CA-0CDC72018528}" srcOrd="1" destOrd="0" presId="urn:microsoft.com/office/officeart/2005/8/layout/hProcess9"/>
    <dgm:cxn modelId="{01E28257-7A47-4204-9587-6A57460B8EA2}" type="presParOf" srcId="{3D47E81D-F8E0-49A4-B88B-44CB924911ED}" destId="{9D457B59-F8DA-45D5-A76E-D05DEB5A256C}" srcOrd="2" destOrd="0" presId="urn:microsoft.com/office/officeart/2005/8/layout/hProcess9"/>
    <dgm:cxn modelId="{4936115A-25D4-4F33-95D0-913A3FF1E22C}" type="presParOf" srcId="{3D47E81D-F8E0-49A4-B88B-44CB924911ED}" destId="{C498A753-A090-4502-9F8F-3288337E8365}" srcOrd="3" destOrd="0" presId="urn:microsoft.com/office/officeart/2005/8/layout/hProcess9"/>
    <dgm:cxn modelId="{352B589F-55E2-45FE-B9B7-064F58BDC343}" type="presParOf" srcId="{3D47E81D-F8E0-49A4-B88B-44CB924911ED}" destId="{630E5845-5B36-45E8-AC2E-85000771EDF2}" srcOrd="4" destOrd="0" presId="urn:microsoft.com/office/officeart/2005/8/layout/hProcess9"/>
    <dgm:cxn modelId="{00E30434-6400-44DC-A238-ECC7DC1B60D8}" type="presParOf" srcId="{3D47E81D-F8E0-49A4-B88B-44CB924911ED}" destId="{9BF99044-CC41-44A4-8777-F967C46DA565}" srcOrd="5" destOrd="0" presId="urn:microsoft.com/office/officeart/2005/8/layout/hProcess9"/>
    <dgm:cxn modelId="{1AEFF275-9917-4EEF-A832-CB65AD54810B}" type="presParOf" srcId="{3D47E81D-F8E0-49A4-B88B-44CB924911ED}" destId="{AA3A8F1D-1377-4D6B-AD15-636D009EA884}" srcOrd="6"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885C-933D-41D5-9437-DDEDA3C46645}">
      <dsp:nvSpPr>
        <dsp:cNvPr id="0" name=""/>
        <dsp:cNvSpPr/>
      </dsp:nvSpPr>
      <dsp:spPr>
        <a:xfrm>
          <a:off x="0" y="0"/>
          <a:ext cx="11029944" cy="3678238"/>
        </a:xfrm>
        <a:prstGeom prst="rightArrow">
          <a:avLst/>
        </a:prstGeom>
        <a:solidFill>
          <a:srgbClr val="002060"/>
        </a:solidFill>
        <a:ln>
          <a:noFill/>
        </a:ln>
        <a:effectLst/>
      </dsp:spPr>
      <dsp:style>
        <a:lnRef idx="0">
          <a:scrgbClr r="0" g="0" b="0"/>
        </a:lnRef>
        <a:fillRef idx="1">
          <a:scrgbClr r="0" g="0" b="0"/>
        </a:fillRef>
        <a:effectRef idx="0">
          <a:scrgbClr r="0" g="0" b="0"/>
        </a:effectRef>
        <a:fontRef idx="minor"/>
      </dsp:style>
    </dsp:sp>
    <dsp:sp modelId="{D3A54E98-35AF-4A73-AED9-30629A38F0F1}">
      <dsp:nvSpPr>
        <dsp:cNvPr id="0" name=""/>
        <dsp:cNvSpPr/>
      </dsp:nvSpPr>
      <dsp:spPr>
        <a:xfrm>
          <a:off x="525564" y="1044604"/>
          <a:ext cx="2300287" cy="1471295"/>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dirty="0">
              <a:solidFill>
                <a:schemeClr val="tx1"/>
              </a:solidFill>
              <a:latin typeface="Calibri" pitchFamily="34" charset="0"/>
            </a:rPr>
            <a:t>APPLICANT</a:t>
          </a:r>
        </a:p>
      </dsp:txBody>
      <dsp:txXfrm>
        <a:off x="597387" y="1116427"/>
        <a:ext cx="2156641" cy="1327649"/>
      </dsp:txXfrm>
    </dsp:sp>
    <dsp:sp modelId="{9D457B59-F8DA-45D5-A76E-D05DEB5A256C}">
      <dsp:nvSpPr>
        <dsp:cNvPr id="0" name=""/>
        <dsp:cNvSpPr/>
      </dsp:nvSpPr>
      <dsp:spPr>
        <a:xfrm>
          <a:off x="3081708" y="1057699"/>
          <a:ext cx="2147093" cy="1471295"/>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dirty="0">
              <a:solidFill>
                <a:schemeClr val="tx1"/>
              </a:solidFill>
              <a:latin typeface="Calibri" pitchFamily="34" charset="0"/>
            </a:rPr>
            <a:t>FACILITY</a:t>
          </a:r>
        </a:p>
      </dsp:txBody>
      <dsp:txXfrm>
        <a:off x="3153531" y="1129522"/>
        <a:ext cx="2003447" cy="1327649"/>
      </dsp:txXfrm>
    </dsp:sp>
    <dsp:sp modelId="{630E5845-5B36-45E8-AC2E-85000771EDF2}">
      <dsp:nvSpPr>
        <dsp:cNvPr id="0" name=""/>
        <dsp:cNvSpPr/>
      </dsp:nvSpPr>
      <dsp:spPr>
        <a:xfrm>
          <a:off x="5388891" y="1057684"/>
          <a:ext cx="2232335" cy="1471295"/>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dirty="0">
              <a:solidFill>
                <a:schemeClr val="tx1"/>
              </a:solidFill>
              <a:latin typeface="Calibri" pitchFamily="34" charset="0"/>
            </a:rPr>
            <a:t>WORK</a:t>
          </a:r>
        </a:p>
      </dsp:txBody>
      <dsp:txXfrm>
        <a:off x="5460714" y="1129507"/>
        <a:ext cx="2088689" cy="1327649"/>
      </dsp:txXfrm>
    </dsp:sp>
    <dsp:sp modelId="{AA3A8F1D-1377-4D6B-AD15-636D009EA884}">
      <dsp:nvSpPr>
        <dsp:cNvPr id="0" name=""/>
        <dsp:cNvSpPr/>
      </dsp:nvSpPr>
      <dsp:spPr>
        <a:xfrm>
          <a:off x="7755138" y="1038528"/>
          <a:ext cx="2135697" cy="1471295"/>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dirty="0">
              <a:solidFill>
                <a:schemeClr val="tx1"/>
              </a:solidFill>
              <a:latin typeface="Calibri" pitchFamily="34" charset="0"/>
            </a:rPr>
            <a:t>COST</a:t>
          </a:r>
        </a:p>
      </dsp:txBody>
      <dsp:txXfrm>
        <a:off x="7826961" y="1110351"/>
        <a:ext cx="1992051" cy="13276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885C-933D-41D5-9437-DDEDA3C46645}">
      <dsp:nvSpPr>
        <dsp:cNvPr id="0" name=""/>
        <dsp:cNvSpPr/>
      </dsp:nvSpPr>
      <dsp:spPr>
        <a:xfrm>
          <a:off x="0" y="0"/>
          <a:ext cx="6291092" cy="2346457"/>
        </a:xfrm>
        <a:prstGeom prst="rightArrow">
          <a:avLst/>
        </a:prstGeom>
        <a:solidFill>
          <a:srgbClr val="002060"/>
        </a:solidFill>
        <a:ln>
          <a:noFill/>
        </a:ln>
        <a:effectLst/>
      </dsp:spPr>
      <dsp:style>
        <a:lnRef idx="0">
          <a:scrgbClr r="0" g="0" b="0"/>
        </a:lnRef>
        <a:fillRef idx="1">
          <a:scrgbClr r="0" g="0" b="0"/>
        </a:fillRef>
        <a:effectRef idx="0">
          <a:scrgbClr r="0" g="0" b="0"/>
        </a:effectRef>
        <a:fontRef idx="minor"/>
      </dsp:style>
    </dsp:sp>
    <dsp:sp modelId="{D3A54E98-35AF-4A73-AED9-30629A38F0F1}">
      <dsp:nvSpPr>
        <dsp:cNvPr id="0" name=""/>
        <dsp:cNvSpPr/>
      </dsp:nvSpPr>
      <dsp:spPr>
        <a:xfrm>
          <a:off x="149569" y="426257"/>
          <a:ext cx="1789060" cy="1528294"/>
        </a:xfrm>
        <a:prstGeom prst="roundRect">
          <a:avLst/>
        </a:prstGeom>
        <a:solidFill>
          <a:schemeClr val="accent3">
            <a:lumMod val="75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solidFill>
                <a:schemeClr val="tx1"/>
              </a:solidFill>
              <a:latin typeface="Calibri" pitchFamily="34" charset="0"/>
            </a:rPr>
            <a:t>APPLICANT</a:t>
          </a:r>
        </a:p>
      </dsp:txBody>
      <dsp:txXfrm>
        <a:off x="224174" y="500862"/>
        <a:ext cx="1639850" cy="1379084"/>
      </dsp:txXfrm>
    </dsp:sp>
    <dsp:sp modelId="{9D457B59-F8DA-45D5-A76E-D05DEB5A256C}">
      <dsp:nvSpPr>
        <dsp:cNvPr id="0" name=""/>
        <dsp:cNvSpPr/>
      </dsp:nvSpPr>
      <dsp:spPr>
        <a:xfrm>
          <a:off x="2254565" y="683175"/>
          <a:ext cx="1103130" cy="938582"/>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FACILITY</a:t>
          </a:r>
        </a:p>
      </dsp:txBody>
      <dsp:txXfrm>
        <a:off x="2300383" y="728993"/>
        <a:ext cx="1011494" cy="846946"/>
      </dsp:txXfrm>
    </dsp:sp>
    <dsp:sp modelId="{5D833BCC-103A-4D8D-9290-26AAD610C4C5}">
      <dsp:nvSpPr>
        <dsp:cNvPr id="0" name=""/>
        <dsp:cNvSpPr/>
      </dsp:nvSpPr>
      <dsp:spPr>
        <a:xfrm>
          <a:off x="3489374" y="683175"/>
          <a:ext cx="1103130" cy="938582"/>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WORK</a:t>
          </a:r>
        </a:p>
      </dsp:txBody>
      <dsp:txXfrm>
        <a:off x="3535192" y="728993"/>
        <a:ext cx="1011494" cy="846946"/>
      </dsp:txXfrm>
    </dsp:sp>
    <dsp:sp modelId="{AA3A8F1D-1377-4D6B-AD15-636D009EA884}">
      <dsp:nvSpPr>
        <dsp:cNvPr id="0" name=""/>
        <dsp:cNvSpPr/>
      </dsp:nvSpPr>
      <dsp:spPr>
        <a:xfrm>
          <a:off x="4711135" y="663915"/>
          <a:ext cx="1130183" cy="938582"/>
        </a:xfrm>
        <a:prstGeom prst="roundRect">
          <a:avLst/>
        </a:prstGeom>
        <a:solidFill>
          <a:schemeClr val="accent2">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COST</a:t>
          </a:r>
        </a:p>
      </dsp:txBody>
      <dsp:txXfrm>
        <a:off x="4756953" y="709733"/>
        <a:ext cx="1038547" cy="8469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885C-933D-41D5-9437-DDEDA3C46645}">
      <dsp:nvSpPr>
        <dsp:cNvPr id="0" name=""/>
        <dsp:cNvSpPr/>
      </dsp:nvSpPr>
      <dsp:spPr>
        <a:xfrm>
          <a:off x="0" y="0"/>
          <a:ext cx="5189217" cy="1568334"/>
        </a:xfrm>
        <a:prstGeom prst="rightArrow">
          <a:avLst/>
        </a:prstGeom>
        <a:solidFill>
          <a:srgbClr val="002060"/>
        </a:solidFill>
        <a:ln>
          <a:noFill/>
        </a:ln>
        <a:effectLst/>
      </dsp:spPr>
      <dsp:style>
        <a:lnRef idx="0">
          <a:scrgbClr r="0" g="0" b="0"/>
        </a:lnRef>
        <a:fillRef idx="1">
          <a:scrgbClr r="0" g="0" b="0"/>
        </a:fillRef>
        <a:effectRef idx="0">
          <a:scrgbClr r="0" g="0" b="0"/>
        </a:effectRef>
        <a:fontRef idx="minor"/>
      </dsp:style>
    </dsp:sp>
    <dsp:sp modelId="{D3A54E98-35AF-4A73-AED9-30629A38F0F1}">
      <dsp:nvSpPr>
        <dsp:cNvPr id="0" name=""/>
        <dsp:cNvSpPr/>
      </dsp:nvSpPr>
      <dsp:spPr>
        <a:xfrm>
          <a:off x="159765" y="492764"/>
          <a:ext cx="1144861" cy="621047"/>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a:solidFill>
                <a:schemeClr val="tx1"/>
              </a:solidFill>
              <a:latin typeface="Calibri" pitchFamily="34" charset="0"/>
            </a:rPr>
            <a:t>APPLICANT</a:t>
          </a:r>
        </a:p>
      </dsp:txBody>
      <dsp:txXfrm>
        <a:off x="190082" y="523081"/>
        <a:ext cx="1084227" cy="560413"/>
      </dsp:txXfrm>
    </dsp:sp>
    <dsp:sp modelId="{9D457B59-F8DA-45D5-A76E-D05DEB5A256C}">
      <dsp:nvSpPr>
        <dsp:cNvPr id="0" name=""/>
        <dsp:cNvSpPr/>
      </dsp:nvSpPr>
      <dsp:spPr>
        <a:xfrm>
          <a:off x="1428275" y="275747"/>
          <a:ext cx="1384198" cy="1009110"/>
        </a:xfrm>
        <a:prstGeom prst="roundRect">
          <a:avLst/>
        </a:prstGeom>
        <a:solidFill>
          <a:srgbClr val="00B0F0"/>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solidFill>
                <a:schemeClr val="tx1"/>
              </a:solidFill>
              <a:latin typeface="Calibri" pitchFamily="34" charset="0"/>
            </a:rPr>
            <a:t>FACILITY</a:t>
          </a:r>
        </a:p>
      </dsp:txBody>
      <dsp:txXfrm>
        <a:off x="1477536" y="325008"/>
        <a:ext cx="1285676" cy="910588"/>
      </dsp:txXfrm>
    </dsp:sp>
    <dsp:sp modelId="{5D833BCC-103A-4D8D-9290-26AAD610C4C5}">
      <dsp:nvSpPr>
        <dsp:cNvPr id="0" name=""/>
        <dsp:cNvSpPr/>
      </dsp:nvSpPr>
      <dsp:spPr>
        <a:xfrm>
          <a:off x="2955380" y="466635"/>
          <a:ext cx="848079" cy="627333"/>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WORK</a:t>
          </a:r>
        </a:p>
      </dsp:txBody>
      <dsp:txXfrm>
        <a:off x="2986004" y="497259"/>
        <a:ext cx="786831" cy="566085"/>
      </dsp:txXfrm>
    </dsp:sp>
    <dsp:sp modelId="{AA3A8F1D-1377-4D6B-AD15-636D009EA884}">
      <dsp:nvSpPr>
        <dsp:cNvPr id="0" name=""/>
        <dsp:cNvSpPr/>
      </dsp:nvSpPr>
      <dsp:spPr>
        <a:xfrm>
          <a:off x="3959821" y="443750"/>
          <a:ext cx="868877" cy="627333"/>
        </a:xfrm>
        <a:prstGeom prst="roundRect">
          <a:avLst/>
        </a:prstGeom>
        <a:solidFill>
          <a:schemeClr val="accent2">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COST</a:t>
          </a:r>
        </a:p>
      </dsp:txBody>
      <dsp:txXfrm>
        <a:off x="3990445" y="474374"/>
        <a:ext cx="807629" cy="5660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885C-933D-41D5-9437-DDEDA3C46645}">
      <dsp:nvSpPr>
        <dsp:cNvPr id="0" name=""/>
        <dsp:cNvSpPr/>
      </dsp:nvSpPr>
      <dsp:spPr>
        <a:xfrm>
          <a:off x="0" y="0"/>
          <a:ext cx="6128214" cy="2715009"/>
        </a:xfrm>
        <a:prstGeom prst="rightArrow">
          <a:avLst/>
        </a:prstGeom>
        <a:solidFill>
          <a:srgbClr val="002060"/>
        </a:solidFill>
        <a:ln>
          <a:noFill/>
        </a:ln>
        <a:effectLst/>
      </dsp:spPr>
      <dsp:style>
        <a:lnRef idx="0">
          <a:scrgbClr r="0" g="0" b="0"/>
        </a:lnRef>
        <a:fillRef idx="1">
          <a:scrgbClr r="0" g="0" b="0"/>
        </a:fillRef>
        <a:effectRef idx="0">
          <a:scrgbClr r="0" g="0" b="0"/>
        </a:effectRef>
        <a:fontRef idx="minor"/>
      </dsp:style>
    </dsp:sp>
    <dsp:sp modelId="{D3A54E98-35AF-4A73-AED9-30629A38F0F1}">
      <dsp:nvSpPr>
        <dsp:cNvPr id="0" name=""/>
        <dsp:cNvSpPr/>
      </dsp:nvSpPr>
      <dsp:spPr>
        <a:xfrm>
          <a:off x="24950" y="834376"/>
          <a:ext cx="1361212" cy="1086003"/>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APPLICANT</a:t>
          </a:r>
        </a:p>
      </dsp:txBody>
      <dsp:txXfrm>
        <a:off x="77964" y="887390"/>
        <a:ext cx="1255184" cy="979975"/>
      </dsp:txXfrm>
    </dsp:sp>
    <dsp:sp modelId="{9D457B59-F8DA-45D5-A76E-D05DEB5A256C}">
      <dsp:nvSpPr>
        <dsp:cNvPr id="0" name=""/>
        <dsp:cNvSpPr/>
      </dsp:nvSpPr>
      <dsp:spPr>
        <a:xfrm>
          <a:off x="1470081" y="803696"/>
          <a:ext cx="1223030" cy="1086003"/>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FACILITY</a:t>
          </a:r>
        </a:p>
      </dsp:txBody>
      <dsp:txXfrm>
        <a:off x="1523095" y="856710"/>
        <a:ext cx="1117002" cy="979975"/>
      </dsp:txXfrm>
    </dsp:sp>
    <dsp:sp modelId="{630E5845-5B36-45E8-AC2E-85000771EDF2}">
      <dsp:nvSpPr>
        <dsp:cNvPr id="0" name=""/>
        <dsp:cNvSpPr/>
      </dsp:nvSpPr>
      <dsp:spPr>
        <a:xfrm>
          <a:off x="2767317" y="456718"/>
          <a:ext cx="1694578" cy="1713974"/>
        </a:xfrm>
        <a:prstGeom prst="roundRect">
          <a:avLst/>
        </a:prstGeom>
        <a:solidFill>
          <a:schemeClr val="accent3">
            <a:lumMod val="75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solidFill>
                <a:schemeClr val="tx1"/>
              </a:solidFill>
              <a:latin typeface="Calibri" pitchFamily="34" charset="0"/>
            </a:rPr>
            <a:t>WORK</a:t>
          </a:r>
        </a:p>
      </dsp:txBody>
      <dsp:txXfrm>
        <a:off x="2850039" y="539440"/>
        <a:ext cx="1529134" cy="1548530"/>
      </dsp:txXfrm>
    </dsp:sp>
    <dsp:sp modelId="{AA3A8F1D-1377-4D6B-AD15-636D009EA884}">
      <dsp:nvSpPr>
        <dsp:cNvPr id="0" name=""/>
        <dsp:cNvSpPr/>
      </dsp:nvSpPr>
      <dsp:spPr>
        <a:xfrm>
          <a:off x="4544036" y="786592"/>
          <a:ext cx="1253024" cy="1086003"/>
        </a:xfrm>
        <a:prstGeom prst="roundRect">
          <a:avLst/>
        </a:prstGeom>
        <a:solidFill>
          <a:schemeClr val="accent2">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COST</a:t>
          </a:r>
        </a:p>
      </dsp:txBody>
      <dsp:txXfrm>
        <a:off x="4597050" y="839606"/>
        <a:ext cx="1146996" cy="9799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885C-933D-41D5-9437-DDEDA3C46645}">
      <dsp:nvSpPr>
        <dsp:cNvPr id="0" name=""/>
        <dsp:cNvSpPr/>
      </dsp:nvSpPr>
      <dsp:spPr>
        <a:xfrm>
          <a:off x="0" y="0"/>
          <a:ext cx="5908392" cy="2623033"/>
        </a:xfrm>
        <a:prstGeom prst="rightArrow">
          <a:avLst/>
        </a:prstGeom>
        <a:solidFill>
          <a:srgbClr val="002060"/>
        </a:solidFill>
        <a:ln>
          <a:noFill/>
        </a:ln>
        <a:effectLst/>
      </dsp:spPr>
      <dsp:style>
        <a:lnRef idx="0">
          <a:scrgbClr r="0" g="0" b="0"/>
        </a:lnRef>
        <a:fillRef idx="1">
          <a:scrgbClr r="0" g="0" b="0"/>
        </a:fillRef>
        <a:effectRef idx="0">
          <a:scrgbClr r="0" g="0" b="0"/>
        </a:effectRef>
        <a:fontRef idx="minor"/>
      </dsp:style>
    </dsp:sp>
    <dsp:sp modelId="{D3A54E98-35AF-4A73-AED9-30629A38F0F1}">
      <dsp:nvSpPr>
        <dsp:cNvPr id="0" name=""/>
        <dsp:cNvSpPr/>
      </dsp:nvSpPr>
      <dsp:spPr>
        <a:xfrm>
          <a:off x="124103" y="877068"/>
          <a:ext cx="1323778" cy="884046"/>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APPLICANT</a:t>
          </a:r>
        </a:p>
      </dsp:txBody>
      <dsp:txXfrm>
        <a:off x="167259" y="920224"/>
        <a:ext cx="1237466" cy="797734"/>
      </dsp:txXfrm>
    </dsp:sp>
    <dsp:sp modelId="{9D457B59-F8DA-45D5-A76E-D05DEB5A256C}">
      <dsp:nvSpPr>
        <dsp:cNvPr id="0" name=""/>
        <dsp:cNvSpPr/>
      </dsp:nvSpPr>
      <dsp:spPr>
        <a:xfrm>
          <a:off x="1618543" y="831197"/>
          <a:ext cx="1124356" cy="893258"/>
        </a:xfrm>
        <a:prstGeom prst="roundRect">
          <a:avLst/>
        </a:prstGeom>
        <a:solidFill>
          <a:schemeClr val="accent3">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FACILITY</a:t>
          </a:r>
        </a:p>
      </dsp:txBody>
      <dsp:txXfrm>
        <a:off x="1662148" y="874802"/>
        <a:ext cx="1037146" cy="806048"/>
      </dsp:txXfrm>
    </dsp:sp>
    <dsp:sp modelId="{630E5845-5B36-45E8-AC2E-85000771EDF2}">
      <dsp:nvSpPr>
        <dsp:cNvPr id="0" name=""/>
        <dsp:cNvSpPr/>
      </dsp:nvSpPr>
      <dsp:spPr>
        <a:xfrm>
          <a:off x="4114119" y="510987"/>
          <a:ext cx="1496902" cy="1655910"/>
        </a:xfrm>
        <a:prstGeom prst="roundRect">
          <a:avLst/>
        </a:prstGeom>
        <a:solidFill>
          <a:schemeClr val="accent3">
            <a:lumMod val="75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solidFill>
                <a:schemeClr val="tx1"/>
              </a:solidFill>
              <a:latin typeface="Calibri" pitchFamily="34" charset="0"/>
            </a:rPr>
            <a:t>COST</a:t>
          </a:r>
        </a:p>
      </dsp:txBody>
      <dsp:txXfrm>
        <a:off x="4187192" y="584060"/>
        <a:ext cx="1350756" cy="1509764"/>
      </dsp:txXfrm>
    </dsp:sp>
    <dsp:sp modelId="{AA3A8F1D-1377-4D6B-AD15-636D009EA884}">
      <dsp:nvSpPr>
        <dsp:cNvPr id="0" name=""/>
        <dsp:cNvSpPr/>
      </dsp:nvSpPr>
      <dsp:spPr>
        <a:xfrm>
          <a:off x="2882166" y="842822"/>
          <a:ext cx="1131575" cy="883458"/>
        </a:xfrm>
        <a:prstGeom prst="roundRect">
          <a:avLst/>
        </a:prstGeom>
        <a:solidFill>
          <a:schemeClr val="accent2">
            <a:lumMod val="20000"/>
            <a:lumOff val="80000"/>
          </a:schemeClr>
        </a:soli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a:solidFill>
                <a:schemeClr val="tx1"/>
              </a:solidFill>
              <a:latin typeface="Calibri" pitchFamily="34" charset="0"/>
            </a:rPr>
            <a:t>WORK</a:t>
          </a:r>
        </a:p>
      </dsp:txBody>
      <dsp:txXfrm>
        <a:off x="2925293" y="885949"/>
        <a:ext cx="1045321" cy="79720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00DA27-0D1B-4941-BBAD-8428443B113E}" type="datetimeFigureOut">
              <a:rPr lang="en-US" smtClean="0"/>
              <a:t>4/23/2020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244C5-8DF1-49BA-8404-23C78ECDB17D}" type="slidenum">
              <a:rPr lang="en-US" smtClean="0"/>
              <a:t>‹#›</a:t>
            </a:fld>
            <a:endParaRPr lang="en-US"/>
          </a:p>
        </p:txBody>
      </p:sp>
    </p:spTree>
    <p:extLst>
      <p:ext uri="{BB962C8B-B14F-4D97-AF65-F5344CB8AC3E}">
        <p14:creationId xmlns:p14="http://schemas.microsoft.com/office/powerpoint/2010/main" val="22808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244C5-8DF1-49BA-8404-23C78ECDB17D}" type="slidenum">
              <a:rPr lang="en-US" smtClean="0"/>
              <a:t>8</a:t>
            </a:fld>
            <a:endParaRPr lang="en-US"/>
          </a:p>
        </p:txBody>
      </p:sp>
    </p:spTree>
    <p:extLst>
      <p:ext uri="{BB962C8B-B14F-4D97-AF65-F5344CB8AC3E}">
        <p14:creationId xmlns:p14="http://schemas.microsoft.com/office/powerpoint/2010/main" val="454471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576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450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076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333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5315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2707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5668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413103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978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4939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991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772777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mass.gov/doc/template-request-to-fema-re-emergency-feeding/downloa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mass.gov/mema"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mass.gov/mema"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Erica.Heidelberg@mass.gov" TargetMode="External"/><Relationship Id="rId2" Type="http://schemas.openxmlformats.org/officeDocument/2006/relationships/hyperlink" Target="mailto:Thad.Leugemors@mass.gov" TargetMode="External"/><Relationship Id="rId1" Type="http://schemas.openxmlformats.org/officeDocument/2006/relationships/slideLayout" Target="../slideLayouts/slideLayout2.xml"/><Relationship Id="rId6" Type="http://schemas.openxmlformats.org/officeDocument/2006/relationships/hyperlink" Target="mailto:Disaster.Recovery@mass.gov" TargetMode="External"/><Relationship Id="rId5" Type="http://schemas.openxmlformats.org/officeDocument/2006/relationships/hyperlink" Target="https://www.mass.gov/info-details/covid-19-federal-disaster-declaration#questions-" TargetMode="External"/><Relationship Id="rId4" Type="http://schemas.openxmlformats.org/officeDocument/2006/relationships/hyperlink" Target="mailto:Lorraine.Eddy@mass.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grantee.fema.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disaster.recovery@mass.gov"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1000462"/>
            <a:ext cx="10993549" cy="1635163"/>
          </a:xfrm>
        </p:spPr>
        <p:txBody>
          <a:bodyPr>
            <a:normAutofit/>
          </a:bodyPr>
          <a:lstStyle/>
          <a:p>
            <a:pPr algn="ctr"/>
            <a:r>
              <a:rPr lang="en-US" b="1" dirty="0">
                <a:solidFill>
                  <a:schemeClr val="tx1"/>
                </a:solidFill>
                <a:latin typeface="Castellar" panose="020A0402060406010301" pitchFamily="18" charset="0"/>
              </a:rPr>
              <a:t>APPLICANT BRIEFING</a:t>
            </a:r>
            <a:br>
              <a:rPr lang="en-US" b="1" dirty="0">
                <a:solidFill>
                  <a:schemeClr val="tx1"/>
                </a:solidFill>
                <a:latin typeface="Castellar" panose="020A0402060406010301" pitchFamily="18" charset="0"/>
              </a:rPr>
            </a:br>
            <a:r>
              <a:rPr lang="en-US" b="1" dirty="0">
                <a:solidFill>
                  <a:schemeClr val="tx1"/>
                </a:solidFill>
                <a:latin typeface="Castellar" panose="020A0402060406010301" pitchFamily="18" charset="0"/>
              </a:rPr>
              <a:t>MAJOR DECLARATION covid-19</a:t>
            </a:r>
          </a:p>
        </p:txBody>
      </p:sp>
      <p:sp>
        <p:nvSpPr>
          <p:cNvPr id="3" name="Subtitle 2"/>
          <p:cNvSpPr>
            <a:spLocks noGrp="1"/>
          </p:cNvSpPr>
          <p:nvPr>
            <p:ph type="subTitle" idx="1"/>
          </p:nvPr>
        </p:nvSpPr>
        <p:spPr>
          <a:xfrm>
            <a:off x="581194" y="4149931"/>
            <a:ext cx="10993546" cy="1086521"/>
          </a:xfrm>
        </p:spPr>
        <p:txBody>
          <a:bodyPr>
            <a:noAutofit/>
          </a:bodyPr>
          <a:lstStyle/>
          <a:p>
            <a:pPr algn="ctr"/>
            <a:r>
              <a:rPr lang="en-US" sz="2800" dirty="0">
                <a:solidFill>
                  <a:srgbClr val="E5FA6A"/>
                </a:solidFill>
                <a:latin typeface="Calibri" panose="020F0502020204030204" pitchFamily="34" charset="0"/>
              </a:rPr>
              <a:t>MASSACHUSETTS EMERGENCY MANAGEMENT AGENCY</a:t>
            </a:r>
          </a:p>
          <a:p>
            <a:pPr algn="ctr"/>
            <a:r>
              <a:rPr lang="en-US" sz="2800" dirty="0">
                <a:solidFill>
                  <a:srgbClr val="E5FA6A"/>
                </a:solidFill>
                <a:latin typeface="Calibri" panose="020F0502020204030204" pitchFamily="34" charset="0"/>
              </a:rPr>
              <a:t>DISASTER RECOVERY UNIT</a:t>
            </a:r>
          </a:p>
        </p:txBody>
      </p:sp>
      <p:pic>
        <p:nvPicPr>
          <p:cNvPr id="4" name="Picture 3" descr="C:\Documents and Settings\mquealy\Desktop\DHS_fema_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072" y="669028"/>
            <a:ext cx="1968834" cy="94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84777" y="821009"/>
            <a:ext cx="791494" cy="645422"/>
          </a:xfrm>
          <a:prstGeom prst="rect">
            <a:avLst/>
          </a:prstGeom>
          <a:noFill/>
        </p:spPr>
      </p:pic>
      <p:sp>
        <p:nvSpPr>
          <p:cNvPr id="9" name="Rectangle 8"/>
          <p:cNvSpPr/>
          <p:nvPr/>
        </p:nvSpPr>
        <p:spPr>
          <a:xfrm>
            <a:off x="9553286" y="963693"/>
            <a:ext cx="1402079" cy="5027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002060"/>
                </a:solidFill>
                <a:latin typeface="Aparajita" panose="020B0604020202020204" pitchFamily="34" charset="0"/>
                <a:cs typeface="Aparajita" panose="020B0604020202020204" pitchFamily="34" charset="0"/>
              </a:rPr>
              <a:t>MEMA</a:t>
            </a:r>
          </a:p>
        </p:txBody>
      </p:sp>
    </p:spTree>
    <p:extLst>
      <p:ext uri="{BB962C8B-B14F-4D97-AF65-F5344CB8AC3E}">
        <p14:creationId xmlns:p14="http://schemas.microsoft.com/office/powerpoint/2010/main" val="18308025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5" y="482023"/>
            <a:ext cx="11029616" cy="1013800"/>
          </a:xfrm>
        </p:spPr>
        <p:txBody>
          <a:bodyPr>
            <a:normAutofit/>
          </a:bodyPr>
          <a:lstStyle/>
          <a:p>
            <a:pPr algn="ctr"/>
            <a:r>
              <a:rPr lang="en-US" sz="4000" dirty="0">
                <a:latin typeface="Calibri" panose="020F0502020204030204" pitchFamily="34" charset="0"/>
              </a:rPr>
              <a:t>Eligibility structure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7888164"/>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87018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7289287" y="2115259"/>
            <a:ext cx="5578036" cy="3724096"/>
          </a:xfrm>
          <a:prstGeom prst="rect">
            <a:avLst/>
          </a:prstGeom>
        </p:spPr>
        <p:txBody>
          <a:bodyPr wrap="square">
            <a:spAutoFit/>
          </a:bodyPr>
          <a:lstStyle/>
          <a:p>
            <a:pPr marL="457200" indent="-457200">
              <a:buFont typeface="Arial" panose="020B0604020202020204" pitchFamily="34" charset="0"/>
              <a:buChar char="•"/>
            </a:pPr>
            <a:r>
              <a:rPr lang="en-US" sz="2800" dirty="0">
                <a:latin typeface="Calibri" panose="020F0502020204030204" pitchFamily="34" charset="0"/>
              </a:rPr>
              <a:t>State and local governments</a:t>
            </a:r>
          </a:p>
          <a:p>
            <a:pPr marL="171450" indent="-171450">
              <a:buFont typeface="Arial" panose="020B0604020202020204" pitchFamily="34" charset="0"/>
              <a:buChar char="•"/>
            </a:pPr>
            <a:endParaRPr lang="en-US" sz="800" dirty="0">
              <a:latin typeface="Calibri" panose="020F0502020204030204" pitchFamily="34" charset="0"/>
            </a:endParaRPr>
          </a:p>
          <a:p>
            <a:pPr marL="457200" indent="-457200">
              <a:buFont typeface="Arial" panose="020B0604020202020204" pitchFamily="34" charset="0"/>
              <a:buChar char="•"/>
            </a:pPr>
            <a:r>
              <a:rPr lang="en-US" sz="2800" dirty="0">
                <a:latin typeface="Calibri" panose="020F0502020204030204" pitchFamily="34" charset="0"/>
              </a:rPr>
              <a:t>Certain private non-profit organizations</a:t>
            </a:r>
          </a:p>
          <a:p>
            <a:pPr marL="171450" indent="-171450">
              <a:buFont typeface="Arial" panose="020B0604020202020204" pitchFamily="34" charset="0"/>
              <a:buChar char="•"/>
            </a:pPr>
            <a:endParaRPr lang="en-US" sz="800" dirty="0">
              <a:latin typeface="Calibri" panose="020F0502020204030204" pitchFamily="34" charset="0"/>
            </a:endParaRPr>
          </a:p>
          <a:p>
            <a:pPr marL="457200" indent="-457200">
              <a:buFont typeface="Arial" panose="020B0604020202020204" pitchFamily="34" charset="0"/>
              <a:buChar char="•"/>
            </a:pPr>
            <a:r>
              <a:rPr lang="en-US" sz="2800" dirty="0">
                <a:latin typeface="Calibri" panose="020F0502020204030204" pitchFamily="34" charset="0"/>
              </a:rPr>
              <a:t>Indian tribal organizations </a:t>
            </a:r>
          </a:p>
          <a:p>
            <a:pPr marL="171450" indent="-171450">
              <a:buFont typeface="Arial" panose="020B0604020202020204" pitchFamily="34" charset="0"/>
              <a:buChar char="•"/>
            </a:pPr>
            <a:endParaRPr lang="en-US" sz="800" dirty="0">
              <a:latin typeface="Calibri" panose="020F0502020204030204" pitchFamily="34" charset="0"/>
            </a:endParaRPr>
          </a:p>
          <a:p>
            <a:pPr marL="508000" lvl="1" indent="-457200">
              <a:buFont typeface="Arial" panose="020B0604020202020204" pitchFamily="34" charset="0"/>
              <a:buChar char="•"/>
            </a:pPr>
            <a:r>
              <a:rPr lang="en-US" altLang="en-US" sz="2800" dirty="0">
                <a:latin typeface="Calibri" panose="020F0502020204030204" pitchFamily="34" charset="0"/>
              </a:rPr>
              <a:t>Local public authorities</a:t>
            </a:r>
          </a:p>
          <a:p>
            <a:pPr marL="222250" lvl="1" indent="-171450">
              <a:buFont typeface="Arial" panose="020B0604020202020204" pitchFamily="34" charset="0"/>
              <a:buChar char="•"/>
            </a:pPr>
            <a:endParaRPr lang="en-US" altLang="en-US" sz="800" dirty="0">
              <a:latin typeface="Calibri" panose="020F0502020204030204" pitchFamily="34" charset="0"/>
            </a:endParaRPr>
          </a:p>
          <a:p>
            <a:pPr lvl="1" indent="-457200">
              <a:buFont typeface="Arial" panose="020B0604020202020204" pitchFamily="34" charset="0"/>
              <a:buChar char="•"/>
            </a:pPr>
            <a:r>
              <a:rPr lang="en-US" altLang="en-US" sz="2800" dirty="0">
                <a:latin typeface="Calibri" panose="020F0502020204030204" pitchFamily="34" charset="0"/>
              </a:rPr>
              <a:t>School districts</a:t>
            </a:r>
          </a:p>
          <a:p>
            <a:pPr lvl="1" indent="-457200">
              <a:buFont typeface="Arial" panose="020B0604020202020204" pitchFamily="34" charset="0"/>
              <a:buChar char="•"/>
            </a:pPr>
            <a:endParaRPr lang="en-US" altLang="en-US" sz="800" dirty="0">
              <a:latin typeface="Calibri" panose="020F0502020204030204" pitchFamily="34" charset="0"/>
            </a:endParaRPr>
          </a:p>
          <a:p>
            <a:pPr lvl="1" indent="-457200">
              <a:buFont typeface="Arial" panose="020B0604020202020204" pitchFamily="34" charset="0"/>
              <a:buChar char="•"/>
            </a:pPr>
            <a:r>
              <a:rPr lang="en-US" altLang="en-US" sz="2800" dirty="0">
                <a:latin typeface="Calibri" panose="020F0502020204030204" pitchFamily="34" charset="0"/>
              </a:rPr>
              <a:t>Special districts</a:t>
            </a:r>
            <a:endParaRPr lang="en-US" sz="2400" dirty="0">
              <a:latin typeface="Calibri" panose="020F0502020204030204" pitchFamily="34" charset="0"/>
            </a:endParaRPr>
          </a:p>
        </p:txBody>
      </p:sp>
      <p:graphicFrame>
        <p:nvGraphicFramePr>
          <p:cNvPr id="8" name="Diagram 7"/>
          <p:cNvGraphicFramePr/>
          <p:nvPr>
            <p:extLst>
              <p:ext uri="{D42A27DB-BD31-4B8C-83A1-F6EECF244321}">
                <p14:modId xmlns:p14="http://schemas.microsoft.com/office/powerpoint/2010/main" val="1189224332"/>
              </p:ext>
            </p:extLst>
          </p:nvPr>
        </p:nvGraphicFramePr>
        <p:xfrm>
          <a:off x="558332" y="2115259"/>
          <a:ext cx="6291096" cy="2346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777240" y="262890"/>
            <a:ext cx="10344150" cy="9144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latin typeface="Calibri" panose="020F0502020204030204" pitchFamily="34" charset="0"/>
              </a:rPr>
              <a:t>APPLICANT ELIGIBILITY</a:t>
            </a:r>
            <a:endParaRPr lang="en-US" sz="40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224994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PRIVATE NON-PROFIT facility eligibility</a:t>
            </a:r>
            <a:br>
              <a:rPr lang="en-US" dirty="0"/>
            </a:br>
            <a:r>
              <a:rPr lang="en-US" dirty="0"/>
              <a:t>CRITICAL AND NON-CRITICAL SERVICES</a:t>
            </a:r>
          </a:p>
        </p:txBody>
      </p:sp>
      <p:sp>
        <p:nvSpPr>
          <p:cNvPr id="3" name="Content Placeholder 2"/>
          <p:cNvSpPr>
            <a:spLocks noGrp="1"/>
          </p:cNvSpPr>
          <p:nvPr>
            <p:ph idx="1"/>
          </p:nvPr>
        </p:nvSpPr>
        <p:spPr>
          <a:xfrm>
            <a:off x="246529" y="2411845"/>
            <a:ext cx="11698941" cy="4156364"/>
          </a:xfrm>
        </p:spPr>
        <p:txBody>
          <a:bodyPr>
            <a:noAutofit/>
          </a:bodyPr>
          <a:lstStyle/>
          <a:p>
            <a:pPr>
              <a:buClrTx/>
              <a:buFont typeface="Arial" panose="020B0604020202020204" pitchFamily="34" charset="0"/>
              <a:buChar char="•"/>
            </a:pPr>
            <a:endParaRPr lang="en-US" sz="2400" dirty="0">
              <a:latin typeface="Calibri" panose="020F0502020204030204" pitchFamily="34" charset="0"/>
            </a:endParaRPr>
          </a:p>
          <a:p>
            <a:pPr>
              <a:buClrTx/>
              <a:buFont typeface="Arial" panose="020B0604020202020204" pitchFamily="34" charset="0"/>
              <a:buChar char="•"/>
            </a:pPr>
            <a:endParaRPr lang="en-US" sz="2400" dirty="0">
              <a:latin typeface="Calibri" panose="020F0502020204030204" pitchFamily="34" charset="0"/>
            </a:endParaRPr>
          </a:p>
          <a:p>
            <a:pPr>
              <a:buClrTx/>
              <a:buFont typeface="Arial" panose="020B0604020202020204" pitchFamily="34" charset="0"/>
              <a:buChar char="•"/>
            </a:pPr>
            <a:endParaRPr lang="en-US" sz="2400" dirty="0">
              <a:latin typeface="Calibri" panose="020F0502020204030204" pitchFamily="34" charset="0"/>
            </a:endParaRPr>
          </a:p>
          <a:p>
            <a:pPr>
              <a:buClrTx/>
              <a:buFont typeface="Arial" panose="020B0604020202020204" pitchFamily="34" charset="0"/>
              <a:buChar char="•"/>
            </a:pPr>
            <a:r>
              <a:rPr lang="en-US" sz="2200" dirty="0">
                <a:latin typeface="Calibri" panose="020F0502020204030204" pitchFamily="34" charset="0"/>
              </a:rPr>
              <a:t>FEMA must </a:t>
            </a:r>
            <a:r>
              <a:rPr lang="en-US" sz="2200" dirty="0" smtClean="0">
                <a:latin typeface="Calibri" panose="020F0502020204030204" pitchFamily="34" charset="0"/>
              </a:rPr>
              <a:t>determine </a:t>
            </a:r>
            <a:r>
              <a:rPr lang="en-US" sz="2200" dirty="0">
                <a:latin typeface="Calibri" panose="020F0502020204030204" pitchFamily="34" charset="0"/>
              </a:rPr>
              <a:t>whether the PNP owns or operates an eligible facility.</a:t>
            </a:r>
          </a:p>
          <a:p>
            <a:pPr>
              <a:buClrTx/>
              <a:buFont typeface="Arial" panose="020B0604020202020204" pitchFamily="34" charset="0"/>
              <a:buChar char="•"/>
            </a:pPr>
            <a:r>
              <a:rPr lang="en-US" sz="2200" dirty="0">
                <a:latin typeface="Calibri" panose="020F0502020204030204" pitchFamily="34" charset="0"/>
              </a:rPr>
              <a:t>If a Parent PNP legally operates multiple facilities, the Parent PNP must identify all subsidiaries as FEMA must evaluate each facility independently, even if all are located on the same grounds. </a:t>
            </a:r>
          </a:p>
          <a:p>
            <a:pPr marL="0" indent="0">
              <a:buClrTx/>
              <a:buNone/>
            </a:pPr>
            <a:r>
              <a:rPr lang="en-US" sz="2000" dirty="0">
                <a:latin typeface="Arial Black" panose="020B0A04020102020204" pitchFamily="34" charset="0"/>
              </a:rPr>
              <a:t>Critical PNPs: </a:t>
            </a:r>
            <a:r>
              <a:rPr lang="en-US" sz="2400" dirty="0">
                <a:latin typeface="Calibri" panose="020F0502020204030204" pitchFamily="34" charset="0"/>
              </a:rPr>
              <a:t>Emergency medical services, educational facilities, power and water facilities, communication facilities, fire protection/emergency.</a:t>
            </a:r>
          </a:p>
          <a:p>
            <a:pPr marL="0" indent="0">
              <a:buClrTx/>
              <a:buNone/>
            </a:pPr>
            <a:r>
              <a:rPr lang="en-US" sz="2000" dirty="0">
                <a:latin typeface="Arial Black" panose="020B0A04020102020204" pitchFamily="34" charset="0"/>
              </a:rPr>
              <a:t>Non-critical PNPs:  </a:t>
            </a:r>
            <a:r>
              <a:rPr lang="en-US" sz="2200" dirty="0">
                <a:latin typeface="Calibri" panose="020F0502020204030204" pitchFamily="34" charset="0"/>
              </a:rPr>
              <a:t>PNP services open to general public. Examples include community centers, daycare centers, performing arts centers, libraries, homeless shelters, museums, zoos, assisted living facilities, senior citizens centers, rehabilitation centers, animal control facilities, custodial care.</a:t>
            </a:r>
          </a:p>
          <a:p>
            <a:endParaRPr lang="en-US" sz="2000" dirty="0">
              <a:latin typeface="Calibri" panose="020F0502020204030204" pitchFamily="34" charset="0"/>
            </a:endParaRPr>
          </a:p>
        </p:txBody>
      </p:sp>
      <p:graphicFrame>
        <p:nvGraphicFramePr>
          <p:cNvPr id="5" name="Diagram 4"/>
          <p:cNvGraphicFramePr/>
          <p:nvPr>
            <p:extLst>
              <p:ext uri="{D42A27DB-BD31-4B8C-83A1-F6EECF244321}">
                <p14:modId xmlns:p14="http://schemas.microsoft.com/office/powerpoint/2010/main" val="2896111293"/>
              </p:ext>
            </p:extLst>
          </p:nvPr>
        </p:nvGraphicFramePr>
        <p:xfrm>
          <a:off x="3040380" y="1860666"/>
          <a:ext cx="5189220" cy="1568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2795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Diagram 9"/>
          <p:cNvGraphicFramePr/>
          <p:nvPr>
            <p:extLst>
              <p:ext uri="{D42A27DB-BD31-4B8C-83A1-F6EECF244321}">
                <p14:modId xmlns:p14="http://schemas.microsoft.com/office/powerpoint/2010/main" val="650036088"/>
              </p:ext>
            </p:extLst>
          </p:nvPr>
        </p:nvGraphicFramePr>
        <p:xfrm>
          <a:off x="352592" y="1719831"/>
          <a:ext cx="6128218" cy="27150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815138" y="1548381"/>
            <a:ext cx="5376862" cy="4981877"/>
          </a:xfrm>
          <a:prstGeom prst="rect">
            <a:avLst/>
          </a:prstGeom>
        </p:spPr>
        <p:txBody>
          <a:bodyPr wrap="square">
            <a:spAutoFit/>
          </a:bodyPr>
          <a:lstStyle/>
          <a:p>
            <a:pPr>
              <a:lnSpc>
                <a:spcPct val="90000"/>
              </a:lnSpc>
              <a:spcBef>
                <a:spcPts val="1000"/>
              </a:spcBef>
            </a:pPr>
            <a:r>
              <a:rPr lang="en-US" altLang="en-US" sz="2800" dirty="0">
                <a:latin typeface="Calibri" panose="020F0502020204030204" pitchFamily="34" charset="0"/>
              </a:rPr>
              <a:t>At a minimum, claimed Emergency Protective Measure work (also called “activities”) must meet each of the following criteria to be eligible:</a:t>
            </a:r>
          </a:p>
          <a:p>
            <a:pPr>
              <a:lnSpc>
                <a:spcPct val="90000"/>
              </a:lnSpc>
              <a:spcBef>
                <a:spcPts val="1000"/>
              </a:spcBef>
            </a:pPr>
            <a:endParaRPr lang="en-US" altLang="en-US" sz="800" dirty="0">
              <a:latin typeface="Calibri" panose="020F0502020204030204" pitchFamily="34" charset="0"/>
            </a:endParaRPr>
          </a:p>
          <a:p>
            <a:pPr marL="342900" indent="-342900">
              <a:lnSpc>
                <a:spcPct val="90000"/>
              </a:lnSpc>
              <a:spcBef>
                <a:spcPts val="1000"/>
              </a:spcBef>
              <a:buFont typeface="Arial" panose="020B0604020202020204" pitchFamily="34" charset="0"/>
              <a:buChar char="•"/>
            </a:pPr>
            <a:r>
              <a:rPr lang="en-US" altLang="en-US" sz="2800" dirty="0">
                <a:latin typeface="Calibri" panose="020F0502020204030204" pitchFamily="34" charset="0"/>
              </a:rPr>
              <a:t>required as a result of the declared incident;</a:t>
            </a:r>
          </a:p>
          <a:p>
            <a:pPr marL="342900" indent="-342900">
              <a:lnSpc>
                <a:spcPct val="90000"/>
              </a:lnSpc>
              <a:spcBef>
                <a:spcPts val="1000"/>
              </a:spcBef>
              <a:buFont typeface="Arial" panose="020B0604020202020204" pitchFamily="34" charset="0"/>
              <a:buChar char="•"/>
            </a:pPr>
            <a:r>
              <a:rPr lang="en-US" altLang="en-US" sz="2800" dirty="0">
                <a:latin typeface="Calibri" panose="020F0502020204030204" pitchFamily="34" charset="0"/>
              </a:rPr>
              <a:t>located within the designated area; and</a:t>
            </a:r>
          </a:p>
          <a:p>
            <a:pPr marL="342900" indent="-342900">
              <a:lnSpc>
                <a:spcPct val="90000"/>
              </a:lnSpc>
              <a:spcBef>
                <a:spcPts val="1000"/>
              </a:spcBef>
              <a:buFont typeface="Arial" panose="020B0604020202020204" pitchFamily="34" charset="0"/>
              <a:buChar char="•"/>
            </a:pPr>
            <a:r>
              <a:rPr lang="en-US" altLang="en-US" sz="2800" dirty="0">
                <a:latin typeface="Calibri" panose="020F0502020204030204" pitchFamily="34" charset="0"/>
              </a:rPr>
              <a:t>the legal responsibility of an eligible Applicant. </a:t>
            </a:r>
          </a:p>
        </p:txBody>
      </p:sp>
      <p:sp>
        <p:nvSpPr>
          <p:cNvPr id="4" name="Rectangle 3"/>
          <p:cNvSpPr/>
          <p:nvPr/>
        </p:nvSpPr>
        <p:spPr>
          <a:xfrm>
            <a:off x="777240" y="262890"/>
            <a:ext cx="10344150" cy="9144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latin typeface="Calibri" panose="020F0502020204030204" pitchFamily="34" charset="0"/>
              </a:rPr>
              <a:t>WORK ELIGIBILITY</a:t>
            </a:r>
            <a:endParaRPr lang="en-US" sz="40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3309706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70144"/>
            <a:ext cx="11029616" cy="1013800"/>
          </a:xfrm>
        </p:spPr>
        <p:txBody>
          <a:bodyPr>
            <a:normAutofit/>
          </a:bodyPr>
          <a:lstStyle/>
          <a:p>
            <a:pPr algn="ctr"/>
            <a:r>
              <a:rPr lang="en-US" sz="4000" dirty="0" err="1">
                <a:latin typeface="Calibri" panose="020F0502020204030204" pitchFamily="34" charset="0"/>
              </a:rPr>
              <a:t>Pnp</a:t>
            </a:r>
            <a:r>
              <a:rPr lang="en-US" sz="4000" dirty="0">
                <a:latin typeface="Calibri" panose="020F0502020204030204" pitchFamily="34" charset="0"/>
              </a:rPr>
              <a:t> Work  eligibility</a:t>
            </a:r>
          </a:p>
        </p:txBody>
      </p:sp>
      <p:sp>
        <p:nvSpPr>
          <p:cNvPr id="3" name="Content Placeholder 2"/>
          <p:cNvSpPr>
            <a:spLocks noGrp="1"/>
          </p:cNvSpPr>
          <p:nvPr>
            <p:ph idx="1"/>
          </p:nvPr>
        </p:nvSpPr>
        <p:spPr>
          <a:xfrm>
            <a:off x="581192" y="2180496"/>
            <a:ext cx="11029615" cy="4070179"/>
          </a:xfrm>
        </p:spPr>
        <p:txBody>
          <a:bodyPr>
            <a:noAutofit/>
          </a:bodyPr>
          <a:lstStyle/>
          <a:p>
            <a:pPr marL="0" indent="0">
              <a:buNone/>
            </a:pPr>
            <a:r>
              <a:rPr lang="en-US" sz="3200" dirty="0">
                <a:solidFill>
                  <a:schemeClr val="tx1"/>
                </a:solidFill>
                <a:latin typeface="Calibri" panose="020F0502020204030204" pitchFamily="34" charset="0"/>
              </a:rPr>
              <a:t>PNPs that own or operate an eligible facility and perform eligible work, such as providing emergency, medical or custodial care services for which they are legally responsible in response to the COVID-19 incident, may be eligible for reimbursement of costs as a Public Assistance </a:t>
            </a:r>
            <a:r>
              <a:rPr lang="en-US" sz="3200" dirty="0" smtClean="0">
                <a:solidFill>
                  <a:schemeClr val="tx1"/>
                </a:solidFill>
                <a:latin typeface="Calibri" panose="020F0502020204030204" pitchFamily="34" charset="0"/>
              </a:rPr>
              <a:t>applicant.</a:t>
            </a:r>
            <a:endParaRPr lang="en-US" sz="3200" dirty="0">
              <a:solidFill>
                <a:schemeClr val="tx1"/>
              </a:solidFill>
              <a:latin typeface="Calibri" panose="020F0502020204030204" pitchFamily="34" charset="0"/>
            </a:endParaRPr>
          </a:p>
          <a:p>
            <a:pPr marL="0" indent="0">
              <a:buNone/>
            </a:pPr>
            <a:endParaRPr lang="en-US" sz="800" dirty="0">
              <a:solidFill>
                <a:schemeClr val="tx1"/>
              </a:solidFill>
              <a:latin typeface="Calibri" panose="020F0502020204030204" pitchFamily="34" charset="0"/>
            </a:endParaRPr>
          </a:p>
          <a:p>
            <a:pPr marL="0" indent="0">
              <a:buNone/>
            </a:pPr>
            <a:r>
              <a:rPr lang="en-US" sz="3200" dirty="0">
                <a:solidFill>
                  <a:schemeClr val="tx1"/>
                </a:solidFill>
                <a:latin typeface="Calibri" panose="020F0502020204030204" pitchFamily="34" charset="0"/>
              </a:rPr>
              <a:t>For more information refer to the </a:t>
            </a:r>
            <a:r>
              <a:rPr lang="en-US" sz="3200" i="1" dirty="0">
                <a:solidFill>
                  <a:schemeClr val="tx1"/>
                </a:solidFill>
                <a:latin typeface="Calibri" panose="020F0502020204030204" pitchFamily="34" charset="0"/>
              </a:rPr>
              <a:t>FACT SHEET: Coronavirus (COVID-19) Pandemic: Private Nonprofit Organizations</a:t>
            </a:r>
            <a:endParaRPr lang="en-US" sz="3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051275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3329940" y="4604374"/>
            <a:ext cx="6096000" cy="707886"/>
          </a:xfrm>
          <a:prstGeom prst="rect">
            <a:avLst/>
          </a:prstGeom>
        </p:spPr>
        <p:txBody>
          <a:bodyPr>
            <a:spAutoFit/>
          </a:bodyPr>
          <a:lstStyle/>
          <a:p>
            <a:endParaRPr lang="en-US" sz="2000" dirty="0">
              <a:solidFill>
                <a:srgbClr val="000000"/>
              </a:solidFill>
              <a:latin typeface="Franklin Gothic Book" panose="020B0503020102020204" pitchFamily="34" charset="0"/>
            </a:endParaRPr>
          </a:p>
          <a:p>
            <a:r>
              <a:rPr lang="en-US" sz="2000" dirty="0">
                <a:solidFill>
                  <a:srgbClr val="000000"/>
                </a:solidFill>
                <a:latin typeface="Franklin Gothic Book" panose="020B0503020102020204" pitchFamily="34" charset="0"/>
              </a:rPr>
              <a:t> </a:t>
            </a:r>
          </a:p>
        </p:txBody>
      </p:sp>
      <p:sp>
        <p:nvSpPr>
          <p:cNvPr id="7" name="Rectangle 6"/>
          <p:cNvSpPr/>
          <p:nvPr/>
        </p:nvSpPr>
        <p:spPr>
          <a:xfrm>
            <a:off x="6342831" y="1426146"/>
            <a:ext cx="5705414" cy="5262979"/>
          </a:xfrm>
          <a:prstGeom prst="rect">
            <a:avLst/>
          </a:prstGeom>
        </p:spPr>
        <p:txBody>
          <a:bodyPr wrap="square">
            <a:spAutoFit/>
          </a:bodyPr>
          <a:lstStyle/>
          <a:p>
            <a:pPr marL="342900" indent="-342900">
              <a:buFont typeface="Arial" panose="020B0604020202020204" pitchFamily="34" charset="0"/>
              <a:buChar char="•"/>
            </a:pPr>
            <a:r>
              <a:rPr lang="en-US" sz="2400" dirty="0">
                <a:latin typeface="Calibri" panose="020F0502020204030204" pitchFamily="34" charset="0"/>
              </a:rPr>
              <a:t>Costs must be directly related to COVID-19 activities</a:t>
            </a:r>
          </a:p>
          <a:p>
            <a:pPr marL="342900" indent="-342900">
              <a:buFont typeface="Arial" panose="020B0604020202020204" pitchFamily="34" charset="0"/>
              <a:buChar char="•"/>
            </a:pPr>
            <a:endParaRPr lang="en-US" sz="2400" dirty="0">
              <a:latin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rPr>
              <a:t>Adequately documented</a:t>
            </a:r>
          </a:p>
          <a:p>
            <a:pPr marL="342900" indent="-342900">
              <a:buFont typeface="Arial" panose="020B0604020202020204" pitchFamily="34" charset="0"/>
              <a:buChar char="•"/>
            </a:pPr>
            <a:endParaRPr lang="en-US" sz="2400" dirty="0">
              <a:latin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rPr>
              <a:t>Consistent with the Applicant’s internal policies, regulations, and procedures that apply uniformly to both Federal awards and other activities of the Applicant; and</a:t>
            </a:r>
          </a:p>
          <a:p>
            <a:pPr marL="342900" indent="-342900">
              <a:buFont typeface="Arial" panose="020B0604020202020204" pitchFamily="34" charset="0"/>
              <a:buChar char="•"/>
            </a:pPr>
            <a:endParaRPr lang="en-US" sz="2400" dirty="0">
              <a:latin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rPr>
              <a:t>Must not duplicate funding by another federal agency, including the U.S. Department of Health and Human Services, or Centers for Disease Control.</a:t>
            </a:r>
          </a:p>
        </p:txBody>
      </p:sp>
      <p:graphicFrame>
        <p:nvGraphicFramePr>
          <p:cNvPr id="8" name="Diagram 7"/>
          <p:cNvGraphicFramePr/>
          <p:nvPr>
            <p:extLst>
              <p:ext uri="{D42A27DB-BD31-4B8C-83A1-F6EECF244321}">
                <p14:modId xmlns:p14="http://schemas.microsoft.com/office/powerpoint/2010/main" val="4292693107"/>
              </p:ext>
            </p:extLst>
          </p:nvPr>
        </p:nvGraphicFramePr>
        <p:xfrm>
          <a:off x="214613" y="1981341"/>
          <a:ext cx="5908395" cy="2623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777240" y="262890"/>
            <a:ext cx="10344150" cy="9144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latin typeface="Calibri" panose="020F0502020204030204" pitchFamily="34" charset="0"/>
              </a:rPr>
              <a:t>COST ELIGIBILITY</a:t>
            </a:r>
            <a:endParaRPr lang="en-US" sz="40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843486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97439"/>
            <a:ext cx="11029616" cy="1013800"/>
          </a:xfrm>
        </p:spPr>
        <p:txBody>
          <a:bodyPr>
            <a:normAutofit/>
          </a:bodyPr>
          <a:lstStyle/>
          <a:p>
            <a:pPr algn="ctr"/>
            <a:r>
              <a:rPr lang="en-US" sz="4000" dirty="0">
                <a:latin typeface="Calibri" panose="020F0502020204030204" pitchFamily="34" charset="0"/>
              </a:rPr>
              <a:t>Category b – emergency protective measures</a:t>
            </a:r>
          </a:p>
        </p:txBody>
      </p:sp>
      <p:sp>
        <p:nvSpPr>
          <p:cNvPr id="3" name="Content Placeholder 2"/>
          <p:cNvSpPr>
            <a:spLocks noGrp="1"/>
          </p:cNvSpPr>
          <p:nvPr>
            <p:ph idx="1"/>
          </p:nvPr>
        </p:nvSpPr>
        <p:spPr>
          <a:xfrm>
            <a:off x="445770" y="2297430"/>
            <a:ext cx="11292840" cy="3847973"/>
          </a:xfrm>
        </p:spPr>
        <p:txBody>
          <a:bodyPr>
            <a:normAutofit/>
          </a:bodyPr>
          <a:lstStyle/>
          <a:p>
            <a:pPr marL="0" indent="0">
              <a:buNone/>
            </a:pPr>
            <a:r>
              <a:rPr lang="en-US" sz="3200" dirty="0">
                <a:solidFill>
                  <a:schemeClr val="tx1"/>
                </a:solidFill>
                <a:latin typeface="Calibri" panose="020F0502020204030204" pitchFamily="34" charset="0"/>
              </a:rPr>
              <a:t>DEFINITION:</a:t>
            </a:r>
          </a:p>
          <a:p>
            <a:pPr marL="0" indent="0">
              <a:buNone/>
            </a:pPr>
            <a:r>
              <a:rPr lang="en-US" sz="3200" dirty="0">
                <a:solidFill>
                  <a:schemeClr val="tx1"/>
                </a:solidFill>
                <a:latin typeface="Calibri" panose="020F0502020204030204" pitchFamily="34" charset="0"/>
              </a:rPr>
              <a:t>An emergency protective measure is an activity undertaken to eliminate or lessen an immediate threat to lives, public health, or safety.</a:t>
            </a:r>
            <a:endParaRPr lang="en-US" sz="800" dirty="0">
              <a:solidFill>
                <a:schemeClr val="tx1"/>
              </a:solidFill>
              <a:latin typeface="Calibri" panose="020F0502020204030204" pitchFamily="34" charset="0"/>
            </a:endParaRPr>
          </a:p>
          <a:p>
            <a:pPr marL="0" indent="0">
              <a:buNone/>
            </a:pPr>
            <a:endParaRPr lang="en-US" sz="800" dirty="0">
              <a:solidFill>
                <a:schemeClr val="tx1"/>
              </a:solidFill>
              <a:latin typeface="Calibri" panose="020F0502020204030204" pitchFamily="34" charset="0"/>
            </a:endParaRPr>
          </a:p>
          <a:p>
            <a:endParaRPr lang="en-US" sz="3200" dirty="0">
              <a:latin typeface="Calibri" panose="020F0502020204030204" pitchFamily="34" charset="0"/>
            </a:endParaRPr>
          </a:p>
        </p:txBody>
      </p:sp>
    </p:spTree>
    <p:extLst>
      <p:ext uri="{BB962C8B-B14F-4D97-AF65-F5344CB8AC3E}">
        <p14:creationId xmlns:p14="http://schemas.microsoft.com/office/powerpoint/2010/main" val="35878656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84986"/>
            <a:ext cx="11029616" cy="1013800"/>
          </a:xfrm>
        </p:spPr>
        <p:txBody>
          <a:bodyPr>
            <a:normAutofit/>
          </a:bodyPr>
          <a:lstStyle/>
          <a:p>
            <a:pPr algn="ctr"/>
            <a:r>
              <a:rPr lang="en-US" sz="4000" dirty="0">
                <a:latin typeface="Calibri" panose="020F0502020204030204" pitchFamily="34" charset="0"/>
              </a:rPr>
              <a:t>Eligible categories of work</a:t>
            </a:r>
          </a:p>
        </p:txBody>
      </p:sp>
      <p:sp>
        <p:nvSpPr>
          <p:cNvPr id="3" name="Content Placeholder 2"/>
          <p:cNvSpPr>
            <a:spLocks noGrp="1"/>
          </p:cNvSpPr>
          <p:nvPr>
            <p:ph idx="1"/>
          </p:nvPr>
        </p:nvSpPr>
        <p:spPr>
          <a:xfrm>
            <a:off x="672632" y="2209800"/>
            <a:ext cx="11029615" cy="4152900"/>
          </a:xfrm>
        </p:spPr>
        <p:txBody>
          <a:bodyPr>
            <a:normAutofit fontScale="92500" lnSpcReduction="20000"/>
          </a:bodyPr>
          <a:lstStyle/>
          <a:p>
            <a:pPr>
              <a:buClrTx/>
              <a:buFont typeface="Arial" panose="020B0604020202020204" pitchFamily="34" charset="0"/>
              <a:buChar char="•"/>
            </a:pPr>
            <a:r>
              <a:rPr lang="en-US" sz="3200" dirty="0">
                <a:latin typeface="Calibri" panose="020F0502020204030204" pitchFamily="34" charset="0"/>
              </a:rPr>
              <a:t>CATEGORY B  PROJECT -  EMERGENCY PROTECTIVE MEASURES</a:t>
            </a:r>
          </a:p>
          <a:p>
            <a:pPr lvl="1">
              <a:buClrTx/>
              <a:buFont typeface="Arial" panose="020B0604020202020204" pitchFamily="34" charset="0"/>
              <a:buChar char="•"/>
            </a:pPr>
            <a:r>
              <a:rPr lang="en-US" sz="2800" i="1" dirty="0">
                <a:latin typeface="Calibri" panose="020F0502020204030204" pitchFamily="34" charset="0"/>
              </a:rPr>
              <a:t>The regulatory time limitation for emergency work including emergency protective measures is 6 months from the declaration date (September 25, 2020).</a:t>
            </a:r>
          </a:p>
          <a:p>
            <a:pPr lvl="1">
              <a:buClrTx/>
              <a:buFont typeface="Arial" panose="020B0604020202020204" pitchFamily="34" charset="0"/>
              <a:buChar char="•"/>
            </a:pPr>
            <a:r>
              <a:rPr lang="en-US" sz="2800" i="1" dirty="0">
                <a:latin typeface="Calibri" panose="020F0502020204030204" pitchFamily="34" charset="0"/>
              </a:rPr>
              <a:t>Incident ongoing.</a:t>
            </a:r>
          </a:p>
          <a:p>
            <a:pPr lvl="1">
              <a:buClrTx/>
              <a:buFont typeface="Arial" panose="020B0604020202020204" pitchFamily="34" charset="0"/>
              <a:buChar char="•"/>
            </a:pPr>
            <a:endParaRPr lang="en-US" sz="1000" i="1" dirty="0">
              <a:latin typeface="Calibri" panose="020F0502020204030204" pitchFamily="34" charset="0"/>
            </a:endParaRPr>
          </a:p>
          <a:p>
            <a:pPr>
              <a:buClrTx/>
              <a:buFont typeface="Arial" panose="020B0604020202020204" pitchFamily="34" charset="0"/>
              <a:buChar char="•"/>
            </a:pPr>
            <a:r>
              <a:rPr lang="en-US" sz="3000" dirty="0">
                <a:latin typeface="Calibri" panose="020F0502020204030204" pitchFamily="34" charset="0"/>
              </a:rPr>
              <a:t>CATEGORY B – DONATED RESOURCES</a:t>
            </a:r>
          </a:p>
          <a:p>
            <a:pPr lvl="1">
              <a:buClrTx/>
              <a:buFont typeface="Arial" panose="020B0604020202020204" pitchFamily="34" charset="0"/>
              <a:buChar char="•"/>
            </a:pPr>
            <a:endParaRPr lang="en-US" sz="1000" dirty="0">
              <a:latin typeface="Calibri" panose="020F0502020204030204" pitchFamily="34" charset="0"/>
            </a:endParaRPr>
          </a:p>
          <a:p>
            <a:pPr>
              <a:buClrTx/>
              <a:buFont typeface="Arial" panose="020B0604020202020204" pitchFamily="34" charset="0"/>
              <a:buChar char="•"/>
            </a:pPr>
            <a:r>
              <a:rPr lang="en-US" sz="3200" dirty="0">
                <a:latin typeface="Calibri" panose="020F0502020204030204" pitchFamily="34" charset="0"/>
              </a:rPr>
              <a:t>CATEGORY Z  PROJECT -  MANAGEMENT COSTS</a:t>
            </a:r>
          </a:p>
          <a:p>
            <a:pPr lvl="1">
              <a:buClrTx/>
              <a:buFont typeface="Arial" panose="020B0604020202020204" pitchFamily="34" charset="0"/>
              <a:buChar char="•"/>
            </a:pPr>
            <a:r>
              <a:rPr lang="en-US" sz="3000" i="1" dirty="0">
                <a:latin typeface="Calibri" panose="020F0502020204030204" pitchFamily="34" charset="0"/>
              </a:rPr>
              <a:t>No established time limit to complete Cat Z project</a:t>
            </a:r>
            <a:endParaRPr lang="en-US" sz="3200" i="1" dirty="0">
              <a:latin typeface="Calibri" panose="020F0502020204030204" pitchFamily="34" charset="0"/>
            </a:endParaRPr>
          </a:p>
        </p:txBody>
      </p:sp>
    </p:spTree>
    <p:extLst>
      <p:ext uri="{BB962C8B-B14F-4D97-AF65-F5344CB8AC3E}">
        <p14:creationId xmlns:p14="http://schemas.microsoft.com/office/powerpoint/2010/main" val="3395236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81192" y="524735"/>
            <a:ext cx="11029616" cy="1013800"/>
          </a:xfrm>
        </p:spPr>
        <p:txBody>
          <a:bodyPr>
            <a:normAutofit/>
          </a:bodyPr>
          <a:lstStyle/>
          <a:p>
            <a:pPr algn="ctr"/>
            <a:r>
              <a:rPr lang="en-US" sz="4000" dirty="0">
                <a:latin typeface="Calibri" panose="020F0502020204030204" pitchFamily="34" charset="0"/>
              </a:rPr>
              <a:t>Category b – emergency protective measures</a:t>
            </a:r>
          </a:p>
        </p:txBody>
      </p:sp>
      <p:sp>
        <p:nvSpPr>
          <p:cNvPr id="3" name="Content Placeholder 2"/>
          <p:cNvSpPr>
            <a:spLocks noGrp="1"/>
          </p:cNvSpPr>
          <p:nvPr>
            <p:ph idx="1"/>
          </p:nvPr>
        </p:nvSpPr>
        <p:spPr>
          <a:xfrm>
            <a:off x="182880" y="2308860"/>
            <a:ext cx="11814048" cy="3904781"/>
          </a:xfrm>
        </p:spPr>
        <p:txBody>
          <a:bodyPr>
            <a:noAutofit/>
          </a:bodyPr>
          <a:lstStyle/>
          <a:p>
            <a:pPr defTabSz="914400">
              <a:buClrTx/>
              <a:buFont typeface="Arial" panose="020B0604020202020204" pitchFamily="34" charset="0"/>
              <a:buChar char="•"/>
              <a:defRPr/>
            </a:pPr>
            <a:r>
              <a:rPr lang="en-US" sz="2200" dirty="0">
                <a:solidFill>
                  <a:schemeClr val="tx1"/>
                </a:solidFill>
                <a:latin typeface="Calibri" panose="020F0502020204030204" pitchFamily="34" charset="0"/>
              </a:rPr>
              <a:t>EOC-related costs</a:t>
            </a:r>
          </a:p>
          <a:p>
            <a:pPr>
              <a:buClrTx/>
              <a:buFont typeface="Arial" panose="020B0604020202020204" pitchFamily="34" charset="0"/>
              <a:buChar char="•"/>
            </a:pPr>
            <a:r>
              <a:rPr lang="en-US" sz="2200" dirty="0">
                <a:solidFill>
                  <a:schemeClr val="tx1"/>
                </a:solidFill>
                <a:latin typeface="Calibri" panose="020F0502020204030204" pitchFamily="34" charset="0"/>
              </a:rPr>
              <a:t>Medical care - </a:t>
            </a:r>
            <a:r>
              <a:rPr lang="en-US" sz="2200" i="1" dirty="0">
                <a:solidFill>
                  <a:schemeClr val="tx1"/>
                </a:solidFill>
                <a:latin typeface="Calibri" panose="020F0502020204030204" pitchFamily="34" charset="0"/>
              </a:rPr>
              <a:t>FEMA FACT SHEET Coronavirus (COVID-19) Pandemic: Emergency Medical Care </a:t>
            </a:r>
          </a:p>
          <a:p>
            <a:pPr>
              <a:buClrTx/>
              <a:buFont typeface="Arial" panose="020B0604020202020204" pitchFamily="34" charset="0"/>
              <a:buChar char="•"/>
            </a:pPr>
            <a:r>
              <a:rPr lang="en-US" sz="2200" dirty="0">
                <a:solidFill>
                  <a:schemeClr val="tx1"/>
                </a:solidFill>
                <a:latin typeface="Calibri" panose="020F0502020204030204" pitchFamily="34" charset="0"/>
              </a:rPr>
              <a:t>Non-congregate sheltering - </a:t>
            </a:r>
            <a:r>
              <a:rPr lang="en-US" sz="2200" i="1" dirty="0">
                <a:solidFill>
                  <a:schemeClr val="tx1"/>
                </a:solidFill>
                <a:latin typeface="Calibri" panose="020F0502020204030204" pitchFamily="34" charset="0"/>
              </a:rPr>
              <a:t>FEMA FREQUENTLY ASKED QUESTIONS Coronavirus (COVID-19) Pandemic: Non-Congregate Sheltering </a:t>
            </a:r>
          </a:p>
          <a:p>
            <a:pPr defTabSz="914400">
              <a:buClrTx/>
              <a:buFont typeface="Arial" panose="020B0604020202020204" pitchFamily="34" charset="0"/>
              <a:buChar char="•"/>
              <a:defRPr/>
            </a:pPr>
            <a:r>
              <a:rPr lang="en-US" sz="2200" dirty="0">
                <a:solidFill>
                  <a:schemeClr val="tx1"/>
                </a:solidFill>
                <a:latin typeface="Calibri" panose="020F0502020204030204" pitchFamily="34" charset="0"/>
              </a:rPr>
              <a:t>Supplies and commodities, including medical supplies, PPEs, and other equipment;</a:t>
            </a:r>
          </a:p>
          <a:p>
            <a:pPr defTabSz="914400">
              <a:buClrTx/>
              <a:buFont typeface="Arial" panose="020B0604020202020204" pitchFamily="34" charset="0"/>
              <a:buChar char="•"/>
              <a:defRPr/>
            </a:pPr>
            <a:r>
              <a:rPr lang="en-US" sz="2200" dirty="0">
                <a:solidFill>
                  <a:schemeClr val="tx1"/>
                </a:solidFill>
                <a:latin typeface="Calibri" panose="020F0502020204030204" pitchFamily="34" charset="0"/>
              </a:rPr>
              <a:t>Search and rescue operations;</a:t>
            </a:r>
          </a:p>
          <a:p>
            <a:pPr>
              <a:buClrTx/>
              <a:buFont typeface="Arial" panose="020B0604020202020204" pitchFamily="34" charset="0"/>
              <a:buChar char="•"/>
            </a:pPr>
            <a:r>
              <a:rPr lang="en-US" sz="2200" dirty="0">
                <a:solidFill>
                  <a:schemeClr val="tx1"/>
                </a:solidFill>
                <a:latin typeface="Calibri" panose="020F0502020204030204" pitchFamily="34" charset="0"/>
              </a:rPr>
              <a:t>Dissemination of information to the public - </a:t>
            </a:r>
            <a:r>
              <a:rPr lang="en-US" sz="2200" i="1" dirty="0">
                <a:solidFill>
                  <a:schemeClr val="tx1"/>
                </a:solidFill>
                <a:latin typeface="Calibri" panose="020F0502020204030204" pitchFamily="34" charset="0"/>
              </a:rPr>
              <a:t>FACT SHEET Accessible Public Service Announcements Category B: Emergency Protective Measures </a:t>
            </a:r>
          </a:p>
          <a:p>
            <a:pPr defTabSz="914400">
              <a:buClrTx/>
              <a:buFont typeface="Arial" panose="020B0604020202020204" pitchFamily="34" charset="0"/>
              <a:buChar char="•"/>
              <a:defRPr/>
            </a:pPr>
            <a:r>
              <a:rPr lang="en-US" sz="2200" dirty="0">
                <a:solidFill>
                  <a:schemeClr val="tx1"/>
                </a:solidFill>
                <a:latin typeface="Calibri" panose="020F0502020204030204" pitchFamily="34" charset="0"/>
              </a:rPr>
              <a:t>Security, law enforcement, barricades and fencing</a:t>
            </a:r>
          </a:p>
          <a:p>
            <a:pPr defTabSz="914400">
              <a:buClrTx/>
              <a:buFont typeface="Arial" panose="020B0604020202020204" pitchFamily="34" charset="0"/>
              <a:buChar char="•"/>
              <a:defRPr/>
            </a:pPr>
            <a:r>
              <a:rPr lang="en-US" sz="2200" dirty="0">
                <a:solidFill>
                  <a:schemeClr val="tx1"/>
                </a:solidFill>
                <a:latin typeface="Calibri" panose="020F0502020204030204" pitchFamily="34" charset="0"/>
              </a:rPr>
              <a:t>Temporary facilities, such as tents or portable buildings for treatment of survivors</a:t>
            </a:r>
          </a:p>
        </p:txBody>
      </p:sp>
    </p:spTree>
    <p:extLst>
      <p:ext uri="{BB962C8B-B14F-4D97-AF65-F5344CB8AC3E}">
        <p14:creationId xmlns:p14="http://schemas.microsoft.com/office/powerpoint/2010/main" val="31359279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890" y="2369483"/>
            <a:ext cx="11612880" cy="3922295"/>
          </a:xfrm>
        </p:spPr>
        <p:txBody>
          <a:bodyPr>
            <a:noAutofit/>
          </a:bodyPr>
          <a:lstStyle/>
          <a:p>
            <a:pPr>
              <a:buClrTx/>
              <a:buFont typeface="Arial" panose="020B0604020202020204" pitchFamily="34" charset="0"/>
              <a:buChar char="•"/>
            </a:pPr>
            <a:r>
              <a:rPr lang="en-US" sz="2200" dirty="0">
                <a:latin typeface="Calibri" panose="020F0502020204030204" pitchFamily="34" charset="0"/>
              </a:rPr>
              <a:t>Household pet sheltering and containment actions related to household pets in accordance with CDC guidelines</a:t>
            </a:r>
          </a:p>
          <a:p>
            <a:pPr>
              <a:buClrTx/>
              <a:buFont typeface="Arial" panose="020B0604020202020204" pitchFamily="34" charset="0"/>
              <a:buChar char="•"/>
            </a:pPr>
            <a:r>
              <a:rPr lang="en-US" sz="2200" dirty="0">
                <a:latin typeface="Calibri" panose="020F0502020204030204" pitchFamily="34" charset="0"/>
              </a:rPr>
              <a:t>Purchase and distribution of food - </a:t>
            </a:r>
            <a:r>
              <a:rPr lang="en-US" sz="2200" i="1" dirty="0">
                <a:solidFill>
                  <a:schemeClr val="tx1"/>
                </a:solidFill>
                <a:latin typeface="Calibri" panose="020F0502020204030204" pitchFamily="34" charset="0"/>
              </a:rPr>
              <a:t>Coronavirus (COVID-19) Pandemic: Purchase and Distribution of Food Eligible for Public Assistance </a:t>
            </a:r>
            <a:r>
              <a:rPr lang="en-US" sz="2200" b="1" i="1" dirty="0">
                <a:solidFill>
                  <a:schemeClr val="tx1"/>
                </a:solidFill>
                <a:latin typeface="Calibri" panose="020F0502020204030204" pitchFamily="34" charset="0"/>
              </a:rPr>
              <a:t>FEMA Policy FP 104-010-03 </a:t>
            </a:r>
            <a:endParaRPr lang="en-US" sz="2200" i="1" dirty="0">
              <a:solidFill>
                <a:schemeClr val="tx1"/>
              </a:solidFill>
              <a:latin typeface="Calibri" panose="020F0502020204030204" pitchFamily="34" charset="0"/>
            </a:endParaRPr>
          </a:p>
          <a:p>
            <a:pPr lvl="1">
              <a:buClrTx/>
              <a:buFont typeface="Wingdings" panose="05000000000000000000" pitchFamily="2" charset="2"/>
              <a:buChar char="Ø"/>
            </a:pPr>
            <a:r>
              <a:rPr lang="en-US" sz="2000" dirty="0">
                <a:latin typeface="Calibri" panose="020F0502020204030204" pitchFamily="34" charset="0"/>
              </a:rPr>
              <a:t>Legally responsible state, local and tribal governments may enter into formal agreements or contracts with private nonprofit (PNP) organizations such as food banks, to purchase and distribute food when necessary as an emergency protective measure in response to the COVID-19 Public Health Emergency. In these cases, PA funding is provided to the legally responsible government entity, which would then reimburse the organization for the cost of providing those services under the agreement or contract. </a:t>
            </a:r>
          </a:p>
          <a:p>
            <a:pPr lvl="1">
              <a:buClrTx/>
              <a:buFont typeface="Wingdings" panose="05000000000000000000" pitchFamily="2" charset="2"/>
              <a:buChar char="Ø"/>
            </a:pPr>
            <a:r>
              <a:rPr lang="en-US" sz="2000" dirty="0">
                <a:latin typeface="Calibri" panose="020F0502020204030204" pitchFamily="34" charset="0"/>
              </a:rPr>
              <a:t>Emergency feeding requires FEMA pre-approval - </a:t>
            </a:r>
            <a:r>
              <a:rPr lang="en-US" sz="2000" dirty="0">
                <a:solidFill>
                  <a:schemeClr val="tx1"/>
                </a:solidFill>
                <a:latin typeface="Calibri" panose="020F0502020204030204" pitchFamily="34" charset="0"/>
              </a:rPr>
              <a:t>(</a:t>
            </a:r>
            <a:r>
              <a:rPr lang="en-US" sz="2000" u="sng" dirty="0">
                <a:solidFill>
                  <a:schemeClr val="tx1"/>
                </a:solidFill>
                <a:latin typeface="Calibri" panose="020F0502020204030204" pitchFamily="34" charset="0"/>
                <a:hlinkClick r:id="rId2"/>
              </a:rPr>
              <a:t>TEMPLATE Request to FEMA re Emergency Feeding</a:t>
            </a:r>
            <a:r>
              <a:rPr lang="en-US" sz="2000" dirty="0">
                <a:solidFill>
                  <a:schemeClr val="tx1"/>
                </a:solidFill>
                <a:latin typeface="Calibri" panose="020F0502020204030204" pitchFamily="34" charset="0"/>
              </a:rPr>
              <a:t>)</a:t>
            </a:r>
          </a:p>
          <a:p>
            <a:pPr>
              <a:buClrTx/>
              <a:buFont typeface="Arial" panose="020B0604020202020204" pitchFamily="34" charset="0"/>
              <a:buChar char="•"/>
            </a:pPr>
            <a:r>
              <a:rPr lang="en-US" sz="2200" dirty="0" smtClean="0">
                <a:latin typeface="Calibri" panose="020F0502020204030204" pitchFamily="34" charset="0"/>
              </a:rPr>
              <a:t>Purchase </a:t>
            </a:r>
            <a:r>
              <a:rPr lang="en-US" sz="2200" dirty="0">
                <a:latin typeface="Calibri" panose="020F0502020204030204" pitchFamily="34" charset="0"/>
              </a:rPr>
              <a:t>water, ice, medicine, and other consumable supplies, to include personal protective equipment and hazardous material suits </a:t>
            </a:r>
          </a:p>
        </p:txBody>
      </p:sp>
      <p:sp>
        <p:nvSpPr>
          <p:cNvPr id="5" name="Content Placeholder 2"/>
          <p:cNvSpPr txBox="1">
            <a:spLocks/>
          </p:cNvSpPr>
          <p:nvPr/>
        </p:nvSpPr>
        <p:spPr>
          <a:xfrm>
            <a:off x="262890" y="2743200"/>
            <a:ext cx="11612880" cy="3760470"/>
          </a:xfrm>
          <a:prstGeom prst="rect">
            <a:avLst/>
          </a:prstGeom>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buFont typeface="Wingdings 2" panose="05020102010507070707" pitchFamily="18" charset="2"/>
              <a:buNone/>
            </a:pPr>
            <a:endParaRPr lang="en-US" sz="2400" dirty="0">
              <a:latin typeface="Calibri" panose="020F0502020204030204" pitchFamily="34" charset="0"/>
            </a:endParaRPr>
          </a:p>
        </p:txBody>
      </p:sp>
      <p:sp>
        <p:nvSpPr>
          <p:cNvPr id="6" name="Title 1"/>
          <p:cNvSpPr txBox="1">
            <a:spLocks/>
          </p:cNvSpPr>
          <p:nvPr/>
        </p:nvSpPr>
        <p:spPr>
          <a:xfrm>
            <a:off x="581192" y="4735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dirty="0">
                <a:latin typeface="Calibri" panose="020F0502020204030204" pitchFamily="34" charset="0"/>
              </a:rPr>
              <a:t>Category B – Emergency Protective Measures</a:t>
            </a:r>
          </a:p>
        </p:txBody>
      </p:sp>
      <p:sp>
        <p:nvSpPr>
          <p:cNvPr id="7" name="Content Placeholder 2"/>
          <p:cNvSpPr txBox="1">
            <a:spLocks/>
          </p:cNvSpPr>
          <p:nvPr/>
        </p:nvSpPr>
        <p:spPr>
          <a:xfrm>
            <a:off x="419549" y="1861073"/>
            <a:ext cx="11191259" cy="4918261"/>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sz="2000" dirty="0">
              <a:latin typeface="Calibri" panose="020F0502020204030204" pitchFamily="34" charset="0"/>
            </a:endParaRPr>
          </a:p>
          <a:p>
            <a:pPr marL="0" indent="0">
              <a:buFont typeface="Wingdings 2" panose="05020102010507070707" pitchFamily="18" charset="2"/>
              <a:buNone/>
            </a:pPr>
            <a:endParaRPr lang="en-US" sz="2000" dirty="0">
              <a:latin typeface="Calibri" panose="020F0502020204030204" pitchFamily="34" charset="0"/>
            </a:endParaRPr>
          </a:p>
          <a:p>
            <a:pPr marL="0" indent="0">
              <a:buFont typeface="Wingdings 2" panose="05020102010507070707" pitchFamily="18" charset="2"/>
              <a:buNone/>
            </a:pPr>
            <a:endParaRPr lang="en-US" sz="19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384765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207764"/>
            <a:ext cx="11029616" cy="1013800"/>
          </a:xfrm>
        </p:spPr>
        <p:txBody>
          <a:bodyPr>
            <a:normAutofit fontScale="90000"/>
          </a:bodyPr>
          <a:lstStyle/>
          <a:p>
            <a:pPr algn="ctr"/>
            <a:r>
              <a:rPr lang="en-US" sz="4000" dirty="0">
                <a:latin typeface="Calibri" panose="020F0502020204030204" pitchFamily="34" charset="0"/>
              </a:rPr>
              <a:t/>
            </a:r>
            <a:br>
              <a:rPr lang="en-US" sz="4000" dirty="0">
                <a:latin typeface="Calibri" panose="020F0502020204030204" pitchFamily="34" charset="0"/>
              </a:rPr>
            </a:br>
            <a:r>
              <a:rPr lang="en-US" sz="4000" dirty="0">
                <a:latin typeface="Calibri" panose="020F0502020204030204" pitchFamily="34" charset="0"/>
              </a:rPr>
              <a:t/>
            </a:r>
            <a:br>
              <a:rPr lang="en-US" sz="4000" dirty="0">
                <a:latin typeface="Calibri" panose="020F0502020204030204" pitchFamily="34" charset="0"/>
              </a:rPr>
            </a:br>
            <a:r>
              <a:rPr lang="en-US" sz="4000" dirty="0">
                <a:latin typeface="Calibri" panose="020F0502020204030204" pitchFamily="34" charset="0"/>
              </a:rPr>
              <a:t/>
            </a:r>
            <a:br>
              <a:rPr lang="en-US" sz="4000" dirty="0">
                <a:latin typeface="Calibri" panose="020F0502020204030204" pitchFamily="34" charset="0"/>
              </a:rPr>
            </a:br>
            <a:r>
              <a:rPr lang="en-US" sz="4000" dirty="0">
                <a:latin typeface="Calibri" panose="020F0502020204030204" pitchFamily="34" charset="0"/>
              </a:rPr>
              <a:t/>
            </a:r>
            <a:br>
              <a:rPr lang="en-US" sz="4000" dirty="0">
                <a:latin typeface="Calibri" panose="020F0502020204030204" pitchFamily="34" charset="0"/>
              </a:rPr>
            </a:br>
            <a:r>
              <a:rPr lang="en-US" sz="3600" dirty="0">
                <a:latin typeface="Calibri" panose="020F0502020204030204" pitchFamily="34" charset="0"/>
              </a:rPr>
              <a:t>Major declaration</a:t>
            </a:r>
            <a:br>
              <a:rPr lang="en-US" sz="3600" dirty="0">
                <a:latin typeface="Calibri" panose="020F0502020204030204" pitchFamily="34" charset="0"/>
              </a:rPr>
            </a:br>
            <a:r>
              <a:rPr lang="en-US" sz="3600" dirty="0">
                <a:latin typeface="Calibri" panose="020F0502020204030204" pitchFamily="34" charset="0"/>
              </a:rPr>
              <a:t>FEMA-4496-DR-MA</a:t>
            </a:r>
            <a:r>
              <a:rPr lang="en-US" sz="4000" dirty="0">
                <a:latin typeface="Calibri" panose="020F0502020204030204" pitchFamily="34" charset="0"/>
              </a:rPr>
              <a:t/>
            </a:r>
            <a:br>
              <a:rPr lang="en-US" sz="4000" dirty="0">
                <a:latin typeface="Calibri" panose="020F0502020204030204" pitchFamily="34" charset="0"/>
              </a:rPr>
            </a:br>
            <a:endParaRPr lang="en-US" sz="4000" dirty="0">
              <a:latin typeface="Calibri" panose="020F0502020204030204" pitchFamily="34" charset="0"/>
            </a:endParaRPr>
          </a:p>
        </p:txBody>
      </p:sp>
      <p:sp>
        <p:nvSpPr>
          <p:cNvPr id="3" name="Content Placeholder 2"/>
          <p:cNvSpPr>
            <a:spLocks noGrp="1"/>
          </p:cNvSpPr>
          <p:nvPr>
            <p:ph idx="1"/>
          </p:nvPr>
        </p:nvSpPr>
        <p:spPr>
          <a:xfrm>
            <a:off x="387415" y="1622500"/>
            <a:ext cx="11417170" cy="4824692"/>
          </a:xfrm>
        </p:spPr>
        <p:txBody>
          <a:bodyPr>
            <a:normAutofit/>
          </a:bodyPr>
          <a:lstStyle/>
          <a:p>
            <a:pPr marL="0" indent="0">
              <a:buNone/>
            </a:pPr>
            <a:r>
              <a:rPr lang="en-US" sz="2600" dirty="0">
                <a:latin typeface="Calibri" panose="020F0502020204030204" pitchFamily="34" charset="0"/>
              </a:rPr>
              <a:t>DECLARATION DATE:		March 27, 2020</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INCIDENT DATE:			January 20, 2020 and continuing</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DECLARED COUNTIES:	All Massachusetts Counties</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AUTHORIZED DISASTER ASSISTANCE:   </a:t>
            </a:r>
            <a:r>
              <a:rPr lang="en-US" sz="2600" u="sng" dirty="0">
                <a:solidFill>
                  <a:schemeClr val="tx1"/>
                </a:solidFill>
                <a:latin typeface="Calibri" panose="020F0502020204030204" pitchFamily="34" charset="0"/>
              </a:rPr>
              <a:t>FEMA Public Assistance Program</a:t>
            </a:r>
          </a:p>
          <a:p>
            <a:pPr marL="0" indent="0">
              <a:buNone/>
            </a:pPr>
            <a:r>
              <a:rPr lang="en-US" sz="2600" dirty="0">
                <a:solidFill>
                  <a:schemeClr val="tx1"/>
                </a:solidFill>
                <a:latin typeface="Calibri" panose="020F0502020204030204" pitchFamily="34" charset="0"/>
              </a:rPr>
              <a:t>											 </a:t>
            </a:r>
            <a:r>
              <a:rPr lang="en-US" sz="2600" i="1" dirty="0">
                <a:solidFill>
                  <a:schemeClr val="tx1"/>
                </a:solidFill>
                <a:latin typeface="Calibri" panose="020F0502020204030204" pitchFamily="34" charset="0"/>
              </a:rPr>
              <a:t>Category B - FEMA Public Assistance Program</a:t>
            </a:r>
          </a:p>
          <a:p>
            <a:pPr marL="0" indent="0">
              <a:buNone/>
            </a:pPr>
            <a:r>
              <a:rPr lang="en-US" sz="2600" dirty="0">
                <a:solidFill>
                  <a:schemeClr val="tx1"/>
                </a:solidFill>
                <a:latin typeface="Calibri" panose="020F0502020204030204" pitchFamily="34" charset="0"/>
              </a:rPr>
              <a:t> FEMA Individual Assistance Program - </a:t>
            </a:r>
            <a:r>
              <a:rPr lang="en-US" sz="2600" i="1" dirty="0">
                <a:solidFill>
                  <a:schemeClr val="tx1"/>
                </a:solidFill>
                <a:latin typeface="Calibri" panose="020F0502020204030204" pitchFamily="34" charset="0"/>
              </a:rPr>
              <a:t>Crisis Counseling (through MA DMH)</a:t>
            </a:r>
          </a:p>
        </p:txBody>
      </p:sp>
    </p:spTree>
    <p:extLst>
      <p:ext uri="{BB962C8B-B14F-4D97-AF65-F5344CB8AC3E}">
        <p14:creationId xmlns:p14="http://schemas.microsoft.com/office/powerpoint/2010/main" val="12293300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43092" y="4608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a:latin typeface="Calibri" panose="020F0502020204030204" pitchFamily="34" charset="0"/>
              </a:rPr>
              <a:t>Emergency Medical care</a:t>
            </a:r>
            <a:endParaRPr lang="en-US" sz="4000" dirty="0">
              <a:latin typeface="Calibri" panose="020F0502020204030204" pitchFamily="34" charset="0"/>
            </a:endParaRPr>
          </a:p>
        </p:txBody>
      </p:sp>
      <p:sp>
        <p:nvSpPr>
          <p:cNvPr id="5" name="Content Placeholder 2"/>
          <p:cNvSpPr txBox="1">
            <a:spLocks/>
          </p:cNvSpPr>
          <p:nvPr/>
        </p:nvSpPr>
        <p:spPr>
          <a:xfrm>
            <a:off x="215900" y="1957256"/>
            <a:ext cx="11760200" cy="4862644"/>
          </a:xfrm>
          <a:prstGeom prst="rect">
            <a:avLst/>
          </a:prstGeom>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Clr>
                <a:schemeClr val="tx1"/>
              </a:buClr>
              <a:buFont typeface="Arial" panose="020B0604020202020204" pitchFamily="34" charset="0"/>
              <a:buChar char="•"/>
            </a:pPr>
            <a:r>
              <a:rPr lang="en-US" sz="2400" dirty="0">
                <a:latin typeface="Calibri" panose="020F0502020204030204" pitchFamily="34" charset="0"/>
              </a:rPr>
              <a:t>Triage and medically necessary tests and diagnosis related to COVID-19 cases </a:t>
            </a:r>
          </a:p>
          <a:p>
            <a:pPr>
              <a:buClr>
                <a:schemeClr val="tx1"/>
              </a:buClr>
              <a:buFont typeface="Arial" panose="020B0604020202020204" pitchFamily="34" charset="0"/>
              <a:buChar char="•"/>
            </a:pPr>
            <a:r>
              <a:rPr lang="en-US" sz="2400" dirty="0">
                <a:latin typeface="Calibri" panose="020F0502020204030204" pitchFamily="34" charset="0"/>
              </a:rPr>
              <a:t>Emergency medical treatment of COVID-19 patients </a:t>
            </a:r>
          </a:p>
          <a:p>
            <a:pPr>
              <a:buClr>
                <a:schemeClr val="tx1"/>
              </a:buClr>
              <a:buFont typeface="Arial" panose="020B0604020202020204" pitchFamily="34" charset="0"/>
              <a:buChar char="•"/>
            </a:pPr>
            <a:r>
              <a:rPr lang="en-US" sz="2400" dirty="0">
                <a:latin typeface="Calibri" panose="020F0502020204030204" pitchFamily="34" charset="0"/>
              </a:rPr>
              <a:t>Prescription costs related to COVID-19 treatment </a:t>
            </a:r>
          </a:p>
          <a:p>
            <a:pPr>
              <a:buClr>
                <a:schemeClr val="tx1"/>
              </a:buClr>
              <a:buFont typeface="Arial" panose="020B0604020202020204" pitchFamily="34" charset="0"/>
              <a:buChar char="•"/>
            </a:pPr>
            <a:r>
              <a:rPr lang="en-US" sz="2400" dirty="0">
                <a:latin typeface="Calibri" panose="020F0502020204030204" pitchFamily="34" charset="0"/>
              </a:rPr>
              <a:t>Use or lease of specialized medical equipment necessary to respond to COVID-19 cases </a:t>
            </a:r>
          </a:p>
          <a:p>
            <a:pPr>
              <a:buClr>
                <a:schemeClr val="tx1"/>
              </a:buClr>
              <a:buFont typeface="Arial" panose="020B0604020202020204" pitchFamily="34" charset="0"/>
              <a:buChar char="•"/>
            </a:pPr>
            <a:r>
              <a:rPr lang="en-US" sz="2400" dirty="0">
                <a:latin typeface="Calibri" panose="020F0502020204030204" pitchFamily="34" charset="0"/>
              </a:rPr>
              <a:t>Purchase of PPE, durable medical equipment, and consumable medical supplies necessary to respond to COVID-19 cases Medical waste disposal related to eligible emergency medical care </a:t>
            </a:r>
          </a:p>
          <a:p>
            <a:pPr>
              <a:buClr>
                <a:schemeClr val="tx1"/>
              </a:buClr>
              <a:buFont typeface="Arial" panose="020B0604020202020204" pitchFamily="34" charset="0"/>
              <a:buChar char="•"/>
            </a:pPr>
            <a:r>
              <a:rPr lang="en-US" sz="2400" dirty="0">
                <a:latin typeface="Calibri" panose="020F0502020204030204" pitchFamily="34" charset="0"/>
              </a:rPr>
              <a:t>Emergency medical transport related to COVID-19 </a:t>
            </a:r>
          </a:p>
          <a:p>
            <a:pPr>
              <a:buClr>
                <a:schemeClr val="tx1"/>
              </a:buClr>
              <a:buFont typeface="Arial" panose="020B0604020202020204" pitchFamily="34" charset="0"/>
              <a:buChar char="•"/>
            </a:pPr>
            <a:r>
              <a:rPr lang="en-US" sz="2400" dirty="0">
                <a:latin typeface="Calibri" panose="020F0502020204030204" pitchFamily="34" charset="0"/>
              </a:rPr>
              <a:t>Temporary medical facilities and expanded medical care facility capacity for COVID-19 for facilities overwhelmed by COVID-19 cases and/or to quarantine patients infected or potentially infected by COVID-19</a:t>
            </a:r>
          </a:p>
        </p:txBody>
      </p:sp>
    </p:spTree>
    <p:extLst>
      <p:ext uri="{BB962C8B-B14F-4D97-AF65-F5344CB8AC3E}">
        <p14:creationId xmlns:p14="http://schemas.microsoft.com/office/powerpoint/2010/main" val="35525752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256" y="906692"/>
            <a:ext cx="11029616" cy="543714"/>
          </a:xfrm>
        </p:spPr>
        <p:txBody>
          <a:bodyPr>
            <a:noAutofit/>
          </a:bodyPr>
          <a:lstStyle/>
          <a:p>
            <a:pPr algn="ctr"/>
            <a:r>
              <a:rPr lang="en-US" sz="4000" dirty="0">
                <a:latin typeface="Calibri" panose="020F0502020204030204" pitchFamily="34" charset="0"/>
              </a:rPr>
              <a:t>Non-congregate sheltering</a:t>
            </a:r>
          </a:p>
        </p:txBody>
      </p:sp>
      <p:sp>
        <p:nvSpPr>
          <p:cNvPr id="3" name="Content Placeholder 2"/>
          <p:cNvSpPr>
            <a:spLocks noGrp="1"/>
          </p:cNvSpPr>
          <p:nvPr>
            <p:ph idx="1"/>
          </p:nvPr>
        </p:nvSpPr>
        <p:spPr>
          <a:xfrm>
            <a:off x="223702" y="1977390"/>
            <a:ext cx="11625942" cy="4549140"/>
          </a:xfrm>
        </p:spPr>
        <p:txBody>
          <a:bodyPr>
            <a:normAutofit fontScale="55000" lnSpcReduction="20000"/>
          </a:bodyPr>
          <a:lstStyle/>
          <a:p>
            <a:pPr marL="0" indent="0">
              <a:buNone/>
            </a:pPr>
            <a:r>
              <a:rPr lang="en-US" sz="3600" dirty="0">
                <a:latin typeface="Calibri" panose="020F0502020204030204" pitchFamily="34" charset="0"/>
              </a:rPr>
              <a:t>On March 27, FEMA approved PA funding for </a:t>
            </a:r>
            <a:r>
              <a:rPr lang="en-US" sz="3600" dirty="0" smtClean="0">
                <a:latin typeface="Calibri" panose="020F0502020204030204" pitchFamily="34" charset="0"/>
              </a:rPr>
              <a:t>state-wide non-congregate </a:t>
            </a:r>
            <a:r>
              <a:rPr lang="en-US" sz="3600" dirty="0">
                <a:latin typeface="Calibri" panose="020F0502020204030204" pitchFamily="34" charset="0"/>
              </a:rPr>
              <a:t>sheltering by </a:t>
            </a:r>
            <a:r>
              <a:rPr lang="en-US" sz="3600" b="1" dirty="0">
                <a:latin typeface="Calibri" panose="020F0502020204030204" pitchFamily="34" charset="0"/>
              </a:rPr>
              <a:t>STATE AND LOCAL GOVERNMENT </a:t>
            </a:r>
            <a:r>
              <a:rPr lang="en-US" sz="3600" dirty="0">
                <a:latin typeface="Calibri" panose="020F0502020204030204" pitchFamily="34" charset="0"/>
              </a:rPr>
              <a:t>- temporary quarantine and isolation to prevent the spread of COVID-19 among vulnerable populations, including hotels and college university dormitories to house three specific populations:</a:t>
            </a:r>
          </a:p>
          <a:p>
            <a:pPr marL="914400" indent="-457200">
              <a:buClrTx/>
              <a:buFont typeface="Wingdings" panose="05000000000000000000" pitchFamily="2" charset="2"/>
              <a:buChar char="ü"/>
            </a:pPr>
            <a:r>
              <a:rPr lang="en-US" sz="3600" dirty="0">
                <a:latin typeface="Calibri" panose="020F0502020204030204" pitchFamily="34" charset="0"/>
              </a:rPr>
              <a:t>First responders and healthcare workers who need to quarantine safely without exposing their families;</a:t>
            </a:r>
          </a:p>
          <a:p>
            <a:pPr marL="914400" indent="-457200">
              <a:buClrTx/>
              <a:buFont typeface="Wingdings" panose="05000000000000000000" pitchFamily="2" charset="2"/>
              <a:buChar char="ü"/>
            </a:pPr>
            <a:r>
              <a:rPr lang="en-US" sz="3600" dirty="0">
                <a:latin typeface="Calibri" panose="020F0502020204030204" pitchFamily="34" charset="0"/>
              </a:rPr>
              <a:t>Homeless families, with at least one member who tested positive for COVID-19 who live in congregate shelters and will require isolation; and</a:t>
            </a:r>
          </a:p>
          <a:p>
            <a:pPr marL="914400" indent="-457200">
              <a:buClrTx/>
              <a:buFont typeface="Wingdings" panose="05000000000000000000" pitchFamily="2" charset="2"/>
              <a:buChar char="ü"/>
            </a:pPr>
            <a:r>
              <a:rPr lang="en-US" sz="3600" dirty="0">
                <a:latin typeface="Calibri" panose="020F0502020204030204" pitchFamily="34" charset="0"/>
              </a:rPr>
              <a:t>Homeless individuals who require quarantine or isolation.</a:t>
            </a:r>
          </a:p>
          <a:p>
            <a:pPr>
              <a:buFont typeface="Wingdings" panose="05000000000000000000" pitchFamily="2" charset="2"/>
              <a:buChar char="ü"/>
            </a:pPr>
            <a:endParaRPr lang="en-US" sz="900" dirty="0">
              <a:latin typeface="Calibri" panose="020F0502020204030204" pitchFamily="34" charset="0"/>
            </a:endParaRPr>
          </a:p>
          <a:p>
            <a:pPr marL="0" indent="0">
              <a:buNone/>
            </a:pPr>
            <a:r>
              <a:rPr lang="en-US" sz="3600" dirty="0">
                <a:solidFill>
                  <a:schemeClr val="tx1"/>
                </a:solidFill>
                <a:latin typeface="Calibri" panose="020F0502020204030204" pitchFamily="34" charset="0"/>
                <a:ea typeface="Batang" panose="02030600000101010101" pitchFamily="18" charset="-127"/>
              </a:rPr>
              <a:t>Other entities needing to quarantine or isolate individuals other than those listed above will need to submit a request to MEMA.  MEMA will review and if deemed reasonable will forward to FEMA requesting to amend the state-wide approval.</a:t>
            </a:r>
          </a:p>
          <a:p>
            <a:pPr marL="914400" indent="-457200">
              <a:buFont typeface="Wingdings" panose="05000000000000000000" pitchFamily="2" charset="2"/>
              <a:buChar char="ü"/>
            </a:pPr>
            <a:r>
              <a:rPr lang="en-US" sz="3600" b="1" dirty="0">
                <a:solidFill>
                  <a:schemeClr val="tx1"/>
                </a:solidFill>
                <a:latin typeface="Calibri" panose="020F0502020204030204" pitchFamily="34" charset="0"/>
                <a:cs typeface="Arial" panose="020B0604020202020204" pitchFamily="34" charset="0"/>
              </a:rPr>
              <a:t>LEGAL RESPONSIBILITY</a:t>
            </a:r>
          </a:p>
          <a:p>
            <a:pPr marL="914400" indent="-457200">
              <a:buFont typeface="Wingdings" panose="05000000000000000000" pitchFamily="2" charset="2"/>
              <a:buChar char="ü"/>
            </a:pPr>
            <a:r>
              <a:rPr lang="en-US" sz="3600" dirty="0">
                <a:solidFill>
                  <a:schemeClr val="tx1"/>
                </a:solidFill>
                <a:latin typeface="Calibri" panose="020F0502020204030204" pitchFamily="34" charset="0"/>
                <a:cs typeface="Arial" panose="020B0604020202020204" pitchFamily="34" charset="0"/>
              </a:rPr>
              <a:t>CONTRACTUAL AGREEMENT THROUGH AN MOU, OR OTHER TYPE OF WRITTEN AGREEMENT</a:t>
            </a:r>
            <a:endParaRPr lang="en-US" sz="3600" b="1" dirty="0">
              <a:solidFill>
                <a:schemeClr val="tx1"/>
              </a:solidFill>
              <a:latin typeface="Calibri" panose="020F0502020204030204" pitchFamily="34" charset="0"/>
              <a:ea typeface="Batang" panose="02030600000101010101" pitchFamily="18" charset="-127"/>
            </a:endParaRPr>
          </a:p>
        </p:txBody>
      </p:sp>
    </p:spTree>
    <p:extLst>
      <p:ext uri="{BB962C8B-B14F-4D97-AF65-F5344CB8AC3E}">
        <p14:creationId xmlns:p14="http://schemas.microsoft.com/office/powerpoint/2010/main" val="38471676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422457"/>
            <a:ext cx="11029616" cy="1013800"/>
          </a:xfrm>
        </p:spPr>
        <p:txBody>
          <a:bodyPr>
            <a:normAutofit/>
          </a:bodyPr>
          <a:lstStyle/>
          <a:p>
            <a:pPr algn="ctr"/>
            <a:r>
              <a:rPr lang="en-US" sz="4000" dirty="0">
                <a:latin typeface="Calibri" panose="020F0502020204030204" pitchFamily="34" charset="0"/>
              </a:rPr>
              <a:t>Mutual aid</a:t>
            </a:r>
          </a:p>
        </p:txBody>
      </p:sp>
      <p:sp>
        <p:nvSpPr>
          <p:cNvPr id="3" name="Content Placeholder 2"/>
          <p:cNvSpPr>
            <a:spLocks noGrp="1"/>
          </p:cNvSpPr>
          <p:nvPr>
            <p:ph idx="1"/>
          </p:nvPr>
        </p:nvSpPr>
        <p:spPr>
          <a:xfrm>
            <a:off x="217170" y="2377531"/>
            <a:ext cx="11658600" cy="3634650"/>
          </a:xfrm>
        </p:spPr>
        <p:txBody>
          <a:bodyPr>
            <a:noAutofit/>
          </a:bodyPr>
          <a:lstStyle/>
          <a:p>
            <a:pPr marL="0" indent="0">
              <a:buNone/>
            </a:pPr>
            <a:r>
              <a:rPr lang="en-US" sz="2400" dirty="0">
                <a:latin typeface="Calibri" panose="020F0502020204030204" pitchFamily="34" charset="0"/>
              </a:rPr>
              <a:t>When an Applicant does not have sufficient resources to respond to an incident, it may request resources from another jurisdiction through a “mutual aid” or “memorandum of understanding” agreement.</a:t>
            </a:r>
          </a:p>
          <a:p>
            <a:pPr marL="0" indent="0">
              <a:buNone/>
            </a:pPr>
            <a:r>
              <a:rPr lang="en-US" sz="2400" dirty="0">
                <a:latin typeface="Calibri" panose="020F0502020204030204" pitchFamily="34" charset="0"/>
              </a:rPr>
              <a:t>The Requesting Entity or State, if applicable, must provide a description of the services requested and received, along with documentation of associated costs (e.g., labor, equipment, supplies, or materials) to FEMA.  </a:t>
            </a:r>
            <a:r>
              <a:rPr lang="en-US" sz="2400" b="1" dirty="0">
                <a:latin typeface="Calibri" panose="020F0502020204030204" pitchFamily="34" charset="0"/>
              </a:rPr>
              <a:t>FEMA WILL REIMBURSE THE REQUESTING ENTITY.</a:t>
            </a:r>
          </a:p>
          <a:p>
            <a:pPr marL="0" indent="0">
              <a:buNone/>
            </a:pPr>
            <a:r>
              <a:rPr lang="en-US" sz="2400" dirty="0">
                <a:latin typeface="Calibri" panose="020F0502020204030204" pitchFamily="34" charset="0"/>
              </a:rPr>
              <a:t>When the Requesting and Providing Entities do not have a written agreement, OR where such an agreement exists but is silent on reimbursement, the Requesting Entity must document the verbal agreement in writing, have it executed by an official of each entity with the authority to request and provide assistance, and submit it to FEMA (preferably within 30 days of the Applicant’s Briefing).</a:t>
            </a:r>
          </a:p>
        </p:txBody>
      </p:sp>
    </p:spTree>
    <p:extLst>
      <p:ext uri="{BB962C8B-B14F-4D97-AF65-F5344CB8AC3E}">
        <p14:creationId xmlns:p14="http://schemas.microsoft.com/office/powerpoint/2010/main" val="7619929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382116"/>
            <a:ext cx="11029616" cy="1013800"/>
          </a:xfrm>
        </p:spPr>
        <p:txBody>
          <a:bodyPr>
            <a:normAutofit/>
          </a:bodyPr>
          <a:lstStyle/>
          <a:p>
            <a:pPr algn="ctr"/>
            <a:r>
              <a:rPr lang="en-US" sz="4000" dirty="0">
                <a:latin typeface="Calibri" panose="020F0502020204030204" pitchFamily="34" charset="0"/>
              </a:rPr>
              <a:t>Category b - Donated resources</a:t>
            </a:r>
          </a:p>
        </p:txBody>
      </p:sp>
      <p:sp>
        <p:nvSpPr>
          <p:cNvPr id="3" name="Content Placeholder 2"/>
          <p:cNvSpPr>
            <a:spLocks noGrp="1"/>
          </p:cNvSpPr>
          <p:nvPr>
            <p:ph idx="1"/>
          </p:nvPr>
        </p:nvSpPr>
        <p:spPr>
          <a:xfrm>
            <a:off x="466892" y="2320290"/>
            <a:ext cx="11029615" cy="3938559"/>
          </a:xfrm>
        </p:spPr>
        <p:txBody>
          <a:bodyPr>
            <a:noAutofit/>
          </a:bodyPr>
          <a:lstStyle/>
          <a:p>
            <a:pPr marL="0" indent="0">
              <a:buNone/>
            </a:pPr>
            <a:r>
              <a:rPr lang="en-US" altLang="en-US" sz="2400" dirty="0">
                <a:solidFill>
                  <a:schemeClr val="tx1"/>
                </a:solidFill>
                <a:latin typeface="Calibri" panose="020F0502020204030204" pitchFamily="34" charset="0"/>
                <a:cs typeface="Arial"/>
              </a:rPr>
              <a:t>FEMA will reimburse sub-recipients for Donated Resources to offset the non-Federal share of eligible work </a:t>
            </a:r>
            <a:r>
              <a:rPr lang="en-US" altLang="en-US" sz="2400" dirty="0" smtClean="0">
                <a:solidFill>
                  <a:schemeClr val="tx1"/>
                </a:solidFill>
                <a:latin typeface="Calibri" panose="020F0502020204030204" pitchFamily="34" charset="0"/>
                <a:cs typeface="Arial"/>
              </a:rPr>
              <a:t>costs. </a:t>
            </a:r>
            <a:r>
              <a:rPr lang="en-US" altLang="en-US" sz="2400" dirty="0">
                <a:solidFill>
                  <a:schemeClr val="tx1"/>
                </a:solidFill>
                <a:latin typeface="Calibri" panose="020F0502020204030204" pitchFamily="34" charset="0"/>
                <a:cs typeface="Arial"/>
              </a:rPr>
              <a:t>The sub-recipient must track all donated resources in order to offset their non-federal cost </a:t>
            </a:r>
            <a:r>
              <a:rPr lang="en-US" altLang="en-US" sz="2400" dirty="0" smtClean="0">
                <a:solidFill>
                  <a:schemeClr val="tx1"/>
                </a:solidFill>
                <a:latin typeface="Calibri" panose="020F0502020204030204" pitchFamily="34" charset="0"/>
                <a:cs typeface="Arial"/>
              </a:rPr>
              <a:t>share.</a:t>
            </a:r>
            <a:endParaRPr lang="en-US" altLang="en-US" sz="2400" dirty="0">
              <a:solidFill>
                <a:schemeClr val="tx1"/>
              </a:solidFill>
              <a:latin typeface="Calibri" panose="020F0502020204030204" pitchFamily="34" charset="0"/>
              <a:cs typeface="Arial"/>
            </a:endParaRPr>
          </a:p>
          <a:p>
            <a:pPr marL="0" indent="0" defTabSz="755650">
              <a:buNone/>
              <a:defRPr/>
            </a:pPr>
            <a:r>
              <a:rPr lang="en-US" altLang="en-US" sz="2400" dirty="0">
                <a:solidFill>
                  <a:schemeClr val="tx1"/>
                </a:solidFill>
                <a:latin typeface="Calibri" panose="020F0502020204030204" pitchFamily="34" charset="0"/>
                <a:cs typeface="Arial"/>
              </a:rPr>
              <a:t>Donated Resources include:</a:t>
            </a:r>
          </a:p>
          <a:p>
            <a:pPr marL="342900" lvl="1" indent="-342900" defTabSz="755650">
              <a:buFont typeface="Arial" panose="020B0604020202020204" pitchFamily="34" charset="0"/>
              <a:buChar char="•"/>
              <a:defRPr/>
            </a:pPr>
            <a:r>
              <a:rPr lang="en-US" altLang="en-US" sz="2400" dirty="0">
                <a:solidFill>
                  <a:schemeClr val="tx1"/>
                </a:solidFill>
                <a:latin typeface="Calibri" panose="020F0502020204030204" pitchFamily="34" charset="0"/>
                <a:cs typeface="Arial"/>
              </a:rPr>
              <a:t>Volunteer Labor</a:t>
            </a:r>
          </a:p>
          <a:p>
            <a:pPr marL="342900" lvl="1" indent="-342900" defTabSz="755650">
              <a:buFont typeface="Arial" panose="020B0604020202020204" pitchFamily="34" charset="0"/>
              <a:buChar char="•"/>
              <a:defRPr/>
            </a:pPr>
            <a:r>
              <a:rPr lang="en-US" altLang="en-US" sz="2400" dirty="0">
                <a:solidFill>
                  <a:schemeClr val="tx1"/>
                </a:solidFill>
                <a:latin typeface="Calibri" panose="020F0502020204030204" pitchFamily="34" charset="0"/>
                <a:cs typeface="Arial"/>
              </a:rPr>
              <a:t>Donated Equipment</a:t>
            </a:r>
          </a:p>
          <a:p>
            <a:pPr marL="342900" lvl="1" indent="-342900" defTabSz="755650">
              <a:buFont typeface="Arial" panose="020B0604020202020204" pitchFamily="34" charset="0"/>
              <a:buChar char="•"/>
              <a:defRPr/>
            </a:pPr>
            <a:r>
              <a:rPr lang="en-US" altLang="en-US" sz="2400" dirty="0">
                <a:solidFill>
                  <a:schemeClr val="tx1"/>
                </a:solidFill>
                <a:latin typeface="Calibri" panose="020F0502020204030204" pitchFamily="34" charset="0"/>
                <a:cs typeface="Arial"/>
              </a:rPr>
              <a:t>Donated Supplies and Materials</a:t>
            </a:r>
          </a:p>
          <a:p>
            <a:pPr marL="342900" lvl="1" indent="-342900" defTabSz="755650">
              <a:buFont typeface="Arial" panose="020B0604020202020204" pitchFamily="34" charset="0"/>
              <a:buChar char="•"/>
              <a:defRPr/>
            </a:pPr>
            <a:r>
              <a:rPr lang="en-US" altLang="en-US" sz="2400" dirty="0">
                <a:solidFill>
                  <a:schemeClr val="tx1"/>
                </a:solidFill>
                <a:latin typeface="Calibri" panose="020F0502020204030204" pitchFamily="34" charset="0"/>
                <a:cs typeface="Arial"/>
              </a:rPr>
              <a:t>Logistical Support</a:t>
            </a:r>
          </a:p>
          <a:p>
            <a:endParaRPr lang="en-US" sz="24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19979389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50696"/>
            <a:ext cx="11029616" cy="1013800"/>
          </a:xfrm>
        </p:spPr>
        <p:txBody>
          <a:bodyPr>
            <a:normAutofit/>
          </a:bodyPr>
          <a:lstStyle/>
          <a:p>
            <a:pPr algn="ctr"/>
            <a:r>
              <a:rPr lang="en-US" sz="4000" dirty="0">
                <a:latin typeface="Calibri" panose="020F0502020204030204" pitchFamily="34" charset="0"/>
              </a:rPr>
              <a:t>Category Z – Management costs</a:t>
            </a:r>
          </a:p>
        </p:txBody>
      </p:sp>
      <p:sp>
        <p:nvSpPr>
          <p:cNvPr id="3" name="Content Placeholder 2"/>
          <p:cNvSpPr>
            <a:spLocks noGrp="1"/>
          </p:cNvSpPr>
          <p:nvPr>
            <p:ph idx="1"/>
          </p:nvPr>
        </p:nvSpPr>
        <p:spPr>
          <a:xfrm>
            <a:off x="466892" y="2290791"/>
            <a:ext cx="11029615" cy="4567209"/>
          </a:xfrm>
        </p:spPr>
        <p:txBody>
          <a:bodyPr>
            <a:noAutofit/>
          </a:bodyPr>
          <a:lstStyle/>
          <a:p>
            <a:pPr marL="0" indent="0">
              <a:buClrTx/>
              <a:buNone/>
              <a:defRPr/>
            </a:pPr>
            <a:r>
              <a:rPr lang="en-US" sz="2400" dirty="0">
                <a:solidFill>
                  <a:schemeClr val="tx1"/>
                </a:solidFill>
                <a:latin typeface="Calibri" panose="020F0502020204030204" pitchFamily="34" charset="0"/>
              </a:rPr>
              <a:t>Management costs (under Category Z) may be claimed for administering and managing PA awards as follows:</a:t>
            </a:r>
          </a:p>
          <a:p>
            <a:pPr>
              <a:buClrTx/>
              <a:buFont typeface="Arial" panose="020B0604020202020204" pitchFamily="34" charset="0"/>
              <a:buChar char="•"/>
              <a:defRPr/>
            </a:pPr>
            <a:r>
              <a:rPr lang="en-US" sz="2400" dirty="0">
                <a:solidFill>
                  <a:schemeClr val="tx1"/>
                </a:solidFill>
                <a:latin typeface="Calibri" panose="020F0502020204030204" pitchFamily="34" charset="0"/>
              </a:rPr>
              <a:t>Up to 5% of the Sub-recipient’s total award amount (based on actual/estimated costs) per project. </a:t>
            </a:r>
            <a:endParaRPr lang="en-US" sz="2400" dirty="0" smtClean="0">
              <a:solidFill>
                <a:schemeClr val="tx1"/>
              </a:solidFill>
              <a:latin typeface="Calibri" panose="020F0502020204030204" pitchFamily="34" charset="0"/>
            </a:endParaRPr>
          </a:p>
          <a:p>
            <a:pPr>
              <a:buClrTx/>
              <a:buFont typeface="Arial" panose="020B0604020202020204" pitchFamily="34" charset="0"/>
              <a:buChar char="•"/>
              <a:defRPr/>
            </a:pPr>
            <a:r>
              <a:rPr lang="en-US" sz="2400" dirty="0" smtClean="0">
                <a:solidFill>
                  <a:schemeClr val="tx1"/>
                </a:solidFill>
                <a:latin typeface="Calibri" panose="020F0502020204030204" pitchFamily="34" charset="0"/>
              </a:rPr>
              <a:t>Eligible </a:t>
            </a:r>
            <a:r>
              <a:rPr lang="en-US" sz="2400" dirty="0">
                <a:solidFill>
                  <a:schemeClr val="tx1"/>
                </a:solidFill>
                <a:latin typeface="Calibri" panose="020F0502020204030204" pitchFamily="34" charset="0"/>
              </a:rPr>
              <a:t>activities may include, but are not limited to meetings regarding the PA program or PA claim, preparing correspondence, reviewing PWs, collecting copying, filing, or submitting documents to support a claim, and training</a:t>
            </a:r>
          </a:p>
          <a:p>
            <a:pPr>
              <a:buClrTx/>
              <a:buFont typeface="Arial" panose="020B0604020202020204" pitchFamily="34" charset="0"/>
              <a:buChar char="•"/>
            </a:pPr>
            <a:r>
              <a:rPr lang="en-US" sz="2400" dirty="0">
                <a:solidFill>
                  <a:schemeClr val="tx1"/>
                </a:solidFill>
                <a:latin typeface="Calibri" panose="020F0502020204030204" pitchFamily="34" charset="0"/>
              </a:rPr>
              <a:t>Both regular and overtime</a:t>
            </a:r>
          </a:p>
          <a:p>
            <a:pPr>
              <a:buClrTx/>
              <a:buFont typeface="Arial" panose="020B0604020202020204" pitchFamily="34" charset="0"/>
              <a:buChar char="•"/>
            </a:pPr>
            <a:r>
              <a:rPr lang="en-US" sz="2400" dirty="0">
                <a:solidFill>
                  <a:schemeClr val="tx1"/>
                </a:solidFill>
                <a:latin typeface="Calibri" panose="020F0502020204030204" pitchFamily="34" charset="0"/>
              </a:rPr>
              <a:t>No cost share for Category Z – 100% reimbursement of project cost</a:t>
            </a:r>
          </a:p>
          <a:p>
            <a:endParaRPr lang="en-US" sz="24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172172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00942"/>
            <a:ext cx="11029616" cy="1013800"/>
          </a:xfrm>
        </p:spPr>
        <p:txBody>
          <a:bodyPr>
            <a:normAutofit/>
          </a:bodyPr>
          <a:lstStyle/>
          <a:p>
            <a:pPr algn="ctr"/>
            <a:r>
              <a:rPr lang="en-US" sz="4000" dirty="0">
                <a:latin typeface="Calibri" panose="020F0502020204030204" pitchFamily="34" charset="0"/>
              </a:rPr>
              <a:t>procurement</a:t>
            </a:r>
          </a:p>
        </p:txBody>
      </p:sp>
      <p:sp>
        <p:nvSpPr>
          <p:cNvPr id="3" name="Content Placeholder 2"/>
          <p:cNvSpPr>
            <a:spLocks noGrp="1"/>
          </p:cNvSpPr>
          <p:nvPr>
            <p:ph idx="1"/>
          </p:nvPr>
        </p:nvSpPr>
        <p:spPr>
          <a:xfrm>
            <a:off x="274320" y="1760220"/>
            <a:ext cx="11336487" cy="4715801"/>
          </a:xfrm>
        </p:spPr>
        <p:txBody>
          <a:bodyPr>
            <a:noAutofit/>
          </a:bodyPr>
          <a:lstStyle/>
          <a:p>
            <a:pPr marL="0" indent="0" algn="ctr">
              <a:buNone/>
            </a:pPr>
            <a:r>
              <a:rPr lang="en-US" sz="2400" dirty="0">
                <a:latin typeface="Calibri" panose="020F0502020204030204" pitchFamily="34" charset="0"/>
              </a:rPr>
              <a:t>Code of Federal Regulations (CFR), 2 CFR 200</a:t>
            </a:r>
          </a:p>
          <a:p>
            <a:pPr marL="0" indent="0">
              <a:buNone/>
            </a:pPr>
            <a:r>
              <a:rPr lang="en-US" sz="2200" dirty="0">
                <a:latin typeface="Calibri" panose="020F0502020204030204" pitchFamily="34" charset="0"/>
              </a:rPr>
              <a:t>Applicants must comply with Federal procurement standards as a condition of receiving PA funding for contract costs for eligible work. FEMA will closely review procurement, with particular emphasis on noncompetitive procurement actions to evaluate compliance with Federal requirements</a:t>
            </a:r>
            <a:r>
              <a:rPr lang="en-US" sz="2200" dirty="0" smtClean="0">
                <a:latin typeface="Calibri" panose="020F0502020204030204" pitchFamily="34" charset="0"/>
              </a:rPr>
              <a:t>. </a:t>
            </a:r>
          </a:p>
          <a:p>
            <a:pPr marL="0" indent="0">
              <a:buNone/>
            </a:pPr>
            <a:r>
              <a:rPr lang="en-US" sz="2200" dirty="0" smtClean="0">
                <a:latin typeface="Calibri" panose="020F0502020204030204" pitchFamily="34" charset="0"/>
              </a:rPr>
              <a:t>Current </a:t>
            </a:r>
            <a:r>
              <a:rPr lang="en-US" sz="2200" dirty="0">
                <a:latin typeface="Calibri" panose="020F0502020204030204" pitchFamily="34" charset="0"/>
              </a:rPr>
              <a:t>Federal procurement standards (found at 2 C.F.R. § 200.320(f)(2)) allow non-state entities to noncompetitively procure contracts (i.e., sole-sourcing) under certain emergency or exigent circumstances. For instances where sole source is the circumstance, it is recommended to submit a narrative with your submission.</a:t>
            </a:r>
          </a:p>
          <a:p>
            <a:pPr marL="0" indent="0">
              <a:buNone/>
            </a:pPr>
            <a:r>
              <a:rPr lang="en-US" sz="2200" dirty="0">
                <a:latin typeface="Calibri" panose="020F0502020204030204" pitchFamily="34" charset="0"/>
              </a:rPr>
              <a:t>Applicants are encouraged to follow competitive procurement requirements when purchases or contract services are not needed immediately.</a:t>
            </a:r>
          </a:p>
        </p:txBody>
      </p:sp>
    </p:spTree>
    <p:extLst>
      <p:ext uri="{BB962C8B-B14F-4D97-AF65-F5344CB8AC3E}">
        <p14:creationId xmlns:p14="http://schemas.microsoft.com/office/powerpoint/2010/main" val="7014434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73556"/>
            <a:ext cx="11029616" cy="1013800"/>
          </a:xfrm>
        </p:spPr>
        <p:txBody>
          <a:bodyPr>
            <a:normAutofit/>
          </a:bodyPr>
          <a:lstStyle/>
          <a:p>
            <a:pPr algn="ctr"/>
            <a:r>
              <a:rPr lang="en-US" sz="4000" dirty="0">
                <a:latin typeface="Calibri" panose="020F0502020204030204" pitchFamily="34" charset="0"/>
              </a:rPr>
              <a:t>Types of eligible costs</a:t>
            </a:r>
          </a:p>
        </p:txBody>
      </p:sp>
      <p:sp>
        <p:nvSpPr>
          <p:cNvPr id="3" name="Content Placeholder 2"/>
          <p:cNvSpPr>
            <a:spLocks noGrp="1"/>
          </p:cNvSpPr>
          <p:nvPr>
            <p:ph idx="1"/>
          </p:nvPr>
        </p:nvSpPr>
        <p:spPr>
          <a:xfrm>
            <a:off x="364644" y="2215748"/>
            <a:ext cx="11715749" cy="3961419"/>
          </a:xfrm>
        </p:spPr>
        <p:txBody>
          <a:bodyPr>
            <a:noAutofit/>
          </a:bodyPr>
          <a:lstStyle/>
          <a:p>
            <a:pPr marL="0" indent="0">
              <a:buNone/>
            </a:pPr>
            <a:r>
              <a:rPr lang="en-US" sz="2400" dirty="0">
                <a:latin typeface="Calibri" panose="020F0502020204030204" pitchFamily="34" charset="0"/>
              </a:rPr>
              <a:t>Force Account Labor (budgeted permanent, part-time, seasonal, re-assigned, backfill employees) – OVERTIME COSTS only</a:t>
            </a:r>
          </a:p>
          <a:p>
            <a:pPr marL="0" indent="0">
              <a:buNone/>
            </a:pPr>
            <a:endParaRPr lang="en-US" sz="800" dirty="0">
              <a:latin typeface="Calibri" panose="020F0502020204030204" pitchFamily="34" charset="0"/>
            </a:endParaRPr>
          </a:p>
          <a:p>
            <a:pPr marL="0" lvl="0" indent="0">
              <a:buNone/>
            </a:pPr>
            <a:r>
              <a:rPr lang="en-US" sz="2400" dirty="0">
                <a:latin typeface="Calibri" panose="020F0502020204030204" pitchFamily="34" charset="0"/>
              </a:rPr>
              <a:t>Force Account Equipment (FEMA Schedule of Equipment Rates) – REGULAR AND OVERTIME</a:t>
            </a:r>
          </a:p>
          <a:p>
            <a:pPr marL="0" lvl="0" indent="0">
              <a:buNone/>
            </a:pPr>
            <a:endParaRPr lang="en-US" sz="800" dirty="0">
              <a:latin typeface="Calibri" panose="020F0502020204030204" pitchFamily="34" charset="0"/>
            </a:endParaRPr>
          </a:p>
          <a:p>
            <a:pPr marL="0" lvl="0" indent="0">
              <a:buNone/>
            </a:pPr>
            <a:r>
              <a:rPr lang="en-US" sz="2400" dirty="0">
                <a:latin typeface="Calibri" panose="020F0502020204030204" pitchFamily="34" charset="0"/>
              </a:rPr>
              <a:t>Leased Equipment – ACTUAL COST</a:t>
            </a:r>
          </a:p>
          <a:p>
            <a:pPr marL="0" lvl="0" indent="0">
              <a:buNone/>
            </a:pPr>
            <a:endParaRPr lang="en-US" sz="800" dirty="0">
              <a:latin typeface="Calibri" panose="020F0502020204030204" pitchFamily="34" charset="0"/>
            </a:endParaRPr>
          </a:p>
          <a:p>
            <a:pPr marL="0" lvl="0" indent="0">
              <a:buNone/>
            </a:pPr>
            <a:r>
              <a:rPr lang="en-US" sz="2400" dirty="0">
                <a:latin typeface="Calibri" panose="020F0502020204030204" pitchFamily="34" charset="0"/>
              </a:rPr>
              <a:t>Material (Purchased supplies and/or taken from stock) – ACTUAL COST</a:t>
            </a:r>
          </a:p>
          <a:p>
            <a:pPr marL="0" lvl="0" indent="0">
              <a:buNone/>
            </a:pPr>
            <a:endParaRPr lang="en-US" sz="800" dirty="0">
              <a:latin typeface="Calibri" panose="020F0502020204030204" pitchFamily="34" charset="0"/>
            </a:endParaRPr>
          </a:p>
          <a:p>
            <a:pPr marL="0" lvl="0" indent="0">
              <a:buNone/>
            </a:pPr>
            <a:r>
              <a:rPr lang="en-US" sz="2400" dirty="0">
                <a:latin typeface="Calibri" panose="020F0502020204030204" pitchFamily="34" charset="0"/>
              </a:rPr>
              <a:t>Contract Services – ACTUAL COST</a:t>
            </a:r>
            <a:endParaRPr lang="en-US" sz="2400" dirty="0"/>
          </a:p>
        </p:txBody>
      </p:sp>
    </p:spTree>
    <p:extLst>
      <p:ext uri="{BB962C8B-B14F-4D97-AF65-F5344CB8AC3E}">
        <p14:creationId xmlns:p14="http://schemas.microsoft.com/office/powerpoint/2010/main" val="177364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wipe(down)">
                                      <p:cBhvr>
                                        <p:cTn id="1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62126"/>
            <a:ext cx="11029616" cy="1013800"/>
          </a:xfrm>
        </p:spPr>
        <p:txBody>
          <a:bodyPr>
            <a:normAutofit/>
          </a:bodyPr>
          <a:lstStyle/>
          <a:p>
            <a:pPr algn="ctr"/>
            <a:r>
              <a:rPr lang="en-US" sz="4000" dirty="0">
                <a:latin typeface="Calibri" panose="020F0502020204030204" pitchFamily="34" charset="0"/>
              </a:rPr>
              <a:t>Formulation of a project worksheet (pw)</a:t>
            </a:r>
          </a:p>
        </p:txBody>
      </p:sp>
      <p:sp>
        <p:nvSpPr>
          <p:cNvPr id="3" name="Content Placeholder 2"/>
          <p:cNvSpPr>
            <a:spLocks noGrp="1"/>
          </p:cNvSpPr>
          <p:nvPr>
            <p:ph idx="1"/>
          </p:nvPr>
        </p:nvSpPr>
        <p:spPr>
          <a:xfrm>
            <a:off x="0" y="2003612"/>
            <a:ext cx="11029615" cy="4988858"/>
          </a:xfrm>
        </p:spPr>
        <p:txBody>
          <a:bodyPr>
            <a:noAutofit/>
          </a:bodyPr>
          <a:lstStyle/>
          <a:p>
            <a:pPr marL="457200" indent="-457200">
              <a:buClrTx/>
              <a:buFont typeface="Wingdings 2" panose="05020102010507070707" pitchFamily="18" charset="2"/>
              <a:buAutoNum type="arabicParenR"/>
            </a:pPr>
            <a:r>
              <a:rPr lang="en-US" sz="2400" dirty="0">
                <a:latin typeface="Calibri" panose="020F0502020204030204" pitchFamily="34" charset="0"/>
              </a:rPr>
              <a:t>Project cost threshold –  $3,300</a:t>
            </a:r>
          </a:p>
          <a:p>
            <a:pPr marL="457200" indent="-457200">
              <a:buClrTx/>
              <a:buAutoNum type="arabicParenR"/>
            </a:pPr>
            <a:r>
              <a:rPr lang="en-US" sz="2400" dirty="0">
                <a:latin typeface="Calibri" panose="020F0502020204030204" pitchFamily="34" charset="0"/>
              </a:rPr>
              <a:t>Project Description and Scope of Work</a:t>
            </a:r>
          </a:p>
          <a:p>
            <a:pPr lvl="2">
              <a:buFont typeface="Arial" panose="020B0604020202020204" pitchFamily="34" charset="0"/>
              <a:buChar char="•"/>
            </a:pPr>
            <a:r>
              <a:rPr lang="en-US" sz="2400" dirty="0">
                <a:latin typeface="Calibri" panose="020F0502020204030204" pitchFamily="34" charset="0"/>
              </a:rPr>
              <a:t>Applicants will complete and submit a </a:t>
            </a:r>
            <a:r>
              <a:rPr lang="en-US" sz="2400" dirty="0" smtClean="0">
                <a:latin typeface="Calibri" panose="020F0502020204030204" pitchFamily="34" charset="0"/>
              </a:rPr>
              <a:t>“PROJECT APPLICATION” </a:t>
            </a:r>
            <a:r>
              <a:rPr lang="en-US" sz="2400" dirty="0">
                <a:latin typeface="Calibri" panose="020F0502020204030204" pitchFamily="34" charset="0"/>
              </a:rPr>
              <a:t>online in the FEMA Public Assistance Grants Portal.  The Project Application Template </a:t>
            </a:r>
            <a:r>
              <a:rPr lang="en-US" sz="2400" dirty="0" smtClean="0">
                <a:latin typeface="Calibri" panose="020F0502020204030204" pitchFamily="34" charset="0"/>
              </a:rPr>
              <a:t>will be available in approximately two weeks. </a:t>
            </a:r>
            <a:endParaRPr lang="en-US" sz="2400" dirty="0">
              <a:latin typeface="Calibri" panose="020F0502020204030204" pitchFamily="34" charset="0"/>
            </a:endParaRPr>
          </a:p>
          <a:p>
            <a:pPr lvl="2">
              <a:buFont typeface="Arial" panose="020B0604020202020204" pitchFamily="34" charset="0"/>
              <a:buChar char="•"/>
            </a:pPr>
            <a:r>
              <a:rPr lang="en-US" sz="2400" dirty="0">
                <a:latin typeface="Calibri" panose="020F0502020204030204" pitchFamily="34" charset="0"/>
              </a:rPr>
              <a:t>A description of the activities including when, where, and by whom the activities were completed or will be completed. </a:t>
            </a:r>
          </a:p>
          <a:p>
            <a:pPr lvl="2">
              <a:buFont typeface="Arial" panose="020B0604020202020204" pitchFamily="34" charset="0"/>
              <a:buChar char="•"/>
            </a:pPr>
            <a:r>
              <a:rPr lang="en-US" sz="2400" dirty="0">
                <a:latin typeface="Calibri" panose="020F0502020204030204" pitchFamily="34" charset="0"/>
              </a:rPr>
              <a:t>A summary of how much the activities cost, including costs associated with contract, labor, equipment, supply, material, and other cost types. </a:t>
            </a:r>
          </a:p>
        </p:txBody>
      </p:sp>
    </p:spTree>
    <p:extLst>
      <p:ext uri="{BB962C8B-B14F-4D97-AF65-F5344CB8AC3E}">
        <p14:creationId xmlns:p14="http://schemas.microsoft.com/office/powerpoint/2010/main" val="6317853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50696"/>
            <a:ext cx="11029616" cy="1013800"/>
          </a:xfrm>
        </p:spPr>
        <p:txBody>
          <a:bodyPr>
            <a:normAutofit/>
          </a:bodyPr>
          <a:lstStyle/>
          <a:p>
            <a:pPr algn="ctr"/>
            <a:r>
              <a:rPr lang="en-US" sz="4000" dirty="0">
                <a:latin typeface="Calibri" panose="020F0502020204030204" pitchFamily="34" charset="0"/>
              </a:rPr>
              <a:t>Supporting documentation</a:t>
            </a:r>
          </a:p>
        </p:txBody>
      </p:sp>
      <p:sp>
        <p:nvSpPr>
          <p:cNvPr id="3" name="Content Placeholder 2"/>
          <p:cNvSpPr>
            <a:spLocks noGrp="1"/>
          </p:cNvSpPr>
          <p:nvPr>
            <p:ph idx="1"/>
          </p:nvPr>
        </p:nvSpPr>
        <p:spPr>
          <a:xfrm>
            <a:off x="365760" y="2180496"/>
            <a:ext cx="11498580" cy="4186014"/>
          </a:xfrm>
        </p:spPr>
        <p:txBody>
          <a:bodyPr>
            <a:normAutofit lnSpcReduction="10000"/>
          </a:bodyPr>
          <a:lstStyle/>
          <a:p>
            <a:pPr marL="0" indent="0">
              <a:buNone/>
            </a:pPr>
            <a:r>
              <a:rPr lang="en-US" sz="2400" dirty="0">
                <a:latin typeface="Calibri" panose="020F0502020204030204" pitchFamily="34" charset="0"/>
              </a:rPr>
              <a:t>1)   SUMMARY OF ALL COSTS - MEMA workbook or Applicant spreadsheet</a:t>
            </a:r>
          </a:p>
          <a:p>
            <a:pPr marL="0" indent="0">
              <a:buNone/>
            </a:pPr>
            <a:r>
              <a:rPr lang="en-US" sz="2400" dirty="0">
                <a:latin typeface="Calibri" panose="020F0502020204030204" pitchFamily="34" charset="0"/>
              </a:rPr>
              <a:t>		MEMA workbook and workbook tutorial can be found on our website</a:t>
            </a:r>
          </a:p>
          <a:p>
            <a:pPr marL="0" indent="0">
              <a:buNone/>
            </a:pPr>
            <a:r>
              <a:rPr lang="en-US" sz="2400" dirty="0">
                <a:latin typeface="Calibri" panose="020F0502020204030204" pitchFamily="34" charset="0"/>
              </a:rPr>
              <a:t>		</a:t>
            </a:r>
            <a:r>
              <a:rPr lang="en-US" sz="2400" dirty="0">
                <a:latin typeface="Calibri" panose="020F0502020204030204" pitchFamily="34" charset="0"/>
                <a:hlinkClick r:id="rId2"/>
              </a:rPr>
              <a:t>www.mass.gov/mema</a:t>
            </a:r>
            <a:endParaRPr lang="en-US" sz="2400" dirty="0">
              <a:latin typeface="Calibri" panose="020F0502020204030204" pitchFamily="34" charset="0"/>
            </a:endParaRPr>
          </a:p>
          <a:p>
            <a:pPr marL="0" indent="0">
              <a:buNone/>
            </a:pPr>
            <a:r>
              <a:rPr lang="en-US" sz="2400" dirty="0">
                <a:latin typeface="Calibri" panose="020F0502020204030204" pitchFamily="34" charset="0"/>
              </a:rPr>
              <a:t>		FEMA Public Assistance: Local, State, Tribal and Non-Profit</a:t>
            </a:r>
          </a:p>
          <a:p>
            <a:pPr marL="0" indent="0">
              <a:buNone/>
            </a:pPr>
            <a:r>
              <a:rPr lang="en-US" sz="2400" dirty="0">
                <a:latin typeface="Calibri" panose="020F0502020204030204" pitchFamily="34" charset="0"/>
              </a:rPr>
              <a:t>		MEMA Forms for Public Assistance Projects</a:t>
            </a:r>
          </a:p>
          <a:p>
            <a:pPr marL="0" indent="0">
              <a:buNone/>
            </a:pPr>
            <a:endParaRPr lang="en-US" sz="900" dirty="0">
              <a:latin typeface="Calibri" panose="020F0502020204030204" pitchFamily="34" charset="0"/>
            </a:endParaRPr>
          </a:p>
          <a:p>
            <a:pPr marL="0" indent="0">
              <a:buNone/>
            </a:pPr>
            <a:r>
              <a:rPr lang="en-US" sz="2400" dirty="0">
                <a:latin typeface="Calibri" panose="020F0502020204030204" pitchFamily="34" charset="0"/>
              </a:rPr>
              <a:t>2)   SUPPORTING DOCUMENTATION CHECKLIST</a:t>
            </a:r>
          </a:p>
          <a:p>
            <a:pPr marL="914400" indent="0">
              <a:buNone/>
            </a:pPr>
            <a:r>
              <a:rPr lang="en-US" sz="2400" dirty="0">
                <a:latin typeface="Calibri" panose="020F0502020204030204" pitchFamily="34" charset="0"/>
              </a:rPr>
              <a:t>The checklist will assist you when preparing your project closeout request with identifying types of supporting documentation that will need to accompany the workbook/spreadsheet.</a:t>
            </a:r>
          </a:p>
        </p:txBody>
      </p:sp>
    </p:spTree>
    <p:extLst>
      <p:ext uri="{BB962C8B-B14F-4D97-AF65-F5344CB8AC3E}">
        <p14:creationId xmlns:p14="http://schemas.microsoft.com/office/powerpoint/2010/main" val="3944878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8459"/>
            <a:ext cx="11029616" cy="1013800"/>
          </a:xfrm>
        </p:spPr>
        <p:txBody>
          <a:bodyPr>
            <a:normAutofit fontScale="90000"/>
          </a:bodyPr>
          <a:lstStyle/>
          <a:p>
            <a:pPr algn="ctr"/>
            <a:r>
              <a:rPr lang="en-US" sz="4000" dirty="0">
                <a:latin typeface="Calibri" panose="020F0502020204030204" pitchFamily="34" charset="0"/>
              </a:rPr>
              <a:t>Project cost thresholds</a:t>
            </a:r>
            <a:br>
              <a:rPr lang="en-US" sz="4000" dirty="0">
                <a:latin typeface="Calibri" panose="020F0502020204030204" pitchFamily="34" charset="0"/>
              </a:rPr>
            </a:br>
            <a:r>
              <a:rPr lang="en-US" sz="3600" dirty="0">
                <a:latin typeface="Calibri" panose="020F0502020204030204" pitchFamily="34" charset="0"/>
              </a:rPr>
              <a:t>Small PROJECTS VS LARGE PROJECTS</a:t>
            </a:r>
          </a:p>
        </p:txBody>
      </p:sp>
      <p:sp>
        <p:nvSpPr>
          <p:cNvPr id="3" name="Content Placeholder 2"/>
          <p:cNvSpPr>
            <a:spLocks noGrp="1"/>
          </p:cNvSpPr>
          <p:nvPr>
            <p:ph idx="1"/>
          </p:nvPr>
        </p:nvSpPr>
        <p:spPr>
          <a:xfrm>
            <a:off x="329732" y="2000250"/>
            <a:ext cx="11281076" cy="3824259"/>
          </a:xfrm>
        </p:spPr>
        <p:txBody>
          <a:bodyPr>
            <a:normAutofit/>
          </a:bodyPr>
          <a:lstStyle/>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p:txBody>
      </p:sp>
      <p:sp>
        <p:nvSpPr>
          <p:cNvPr id="6" name="Oval 5"/>
          <p:cNvSpPr/>
          <p:nvPr/>
        </p:nvSpPr>
        <p:spPr>
          <a:xfrm>
            <a:off x="434340" y="2148932"/>
            <a:ext cx="5431321" cy="800008"/>
          </a:xfrm>
          <a:prstGeom prst="ellipse">
            <a:avLst/>
          </a:prstGeom>
          <a:solidFill>
            <a:schemeClr val="accent2">
              <a:lumMod val="60000"/>
              <a:lumOff val="40000"/>
            </a:schemeClr>
          </a:solidFill>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Calibri" panose="020F0502020204030204" pitchFamily="34" charset="0"/>
            </a:endParaRPr>
          </a:p>
          <a:p>
            <a:pPr algn="ctr"/>
            <a:r>
              <a:rPr lang="en-US" sz="2000" dirty="0">
                <a:solidFill>
                  <a:schemeClr val="tx1"/>
                </a:solidFill>
                <a:latin typeface="Calibri" panose="020F0502020204030204" pitchFamily="34" charset="0"/>
              </a:rPr>
              <a:t>SMALL PROJECT THRESHOLD</a:t>
            </a:r>
          </a:p>
          <a:p>
            <a:pPr algn="ctr"/>
            <a:r>
              <a:rPr lang="en-US" sz="2000" dirty="0">
                <a:solidFill>
                  <a:schemeClr val="tx1"/>
                </a:solidFill>
                <a:latin typeface="Calibri" panose="020F0502020204030204" pitchFamily="34" charset="0"/>
              </a:rPr>
              <a:t>from $3,300 - $131,100</a:t>
            </a:r>
          </a:p>
          <a:p>
            <a:pPr algn="ctr"/>
            <a:endParaRPr lang="en-US" sz="2000" dirty="0">
              <a:solidFill>
                <a:schemeClr val="tx1"/>
              </a:solidFill>
              <a:latin typeface="Calibri" panose="020F0502020204030204" pitchFamily="34" charset="0"/>
            </a:endParaRPr>
          </a:p>
        </p:txBody>
      </p:sp>
      <p:sp>
        <p:nvSpPr>
          <p:cNvPr id="7" name="Oval 6"/>
          <p:cNvSpPr/>
          <p:nvPr/>
        </p:nvSpPr>
        <p:spPr>
          <a:xfrm>
            <a:off x="6328409" y="2068738"/>
            <a:ext cx="5282398" cy="880202"/>
          </a:xfrm>
          <a:prstGeom prst="ellipse">
            <a:avLst/>
          </a:prstGeom>
          <a:solidFill>
            <a:schemeClr val="accent6">
              <a:lumMod val="40000"/>
              <a:lumOff val="60000"/>
            </a:schemeClr>
          </a:solidFill>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rPr>
              <a:t>LARGE PROJECT THRESHOLD</a:t>
            </a:r>
          </a:p>
          <a:p>
            <a:pPr algn="ctr"/>
            <a:r>
              <a:rPr lang="en-US" sz="2000" dirty="0">
                <a:solidFill>
                  <a:schemeClr val="tx1"/>
                </a:solidFill>
                <a:latin typeface="Calibri" panose="020F0502020204030204" pitchFamily="34" charset="0"/>
              </a:rPr>
              <a:t>equal to or exceed $131,100</a:t>
            </a:r>
          </a:p>
        </p:txBody>
      </p:sp>
      <p:sp>
        <p:nvSpPr>
          <p:cNvPr id="9" name="Rectangle 8"/>
          <p:cNvSpPr/>
          <p:nvPr/>
        </p:nvSpPr>
        <p:spPr>
          <a:xfrm>
            <a:off x="434340" y="3154680"/>
            <a:ext cx="5535930" cy="347472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rPr>
              <a:t>Once FEMA obligates a Small Project, FEMA does not adjust the approved amount of an individual Small Project. This applies even when FEMA obligates the PW based on an estimate and actual costs for completing the eligible scope of work differ from the estimated amount. FEMA only adjusts the approved amount on individual Small Projects if one of the following conditions applies: </a:t>
            </a:r>
          </a:p>
          <a:p>
            <a:pPr marL="171450" indent="-171450">
              <a:buFont typeface="Arial" panose="020B0604020202020204" pitchFamily="34" charset="0"/>
              <a:buChar char="•"/>
            </a:pPr>
            <a:r>
              <a:rPr lang="en-US" sz="1600" dirty="0">
                <a:solidFill>
                  <a:schemeClr val="tx1"/>
                </a:solidFill>
                <a:latin typeface="Calibri" panose="020F0502020204030204" pitchFamily="34" charset="0"/>
              </a:rPr>
              <a:t>The Sub-recipient did not complete the approved SOW; </a:t>
            </a:r>
          </a:p>
          <a:p>
            <a:pPr marL="171450" indent="-171450">
              <a:buFont typeface="Arial" panose="020B0604020202020204" pitchFamily="34" charset="0"/>
              <a:buChar char="•"/>
            </a:pPr>
            <a:r>
              <a:rPr lang="en-US" sz="1600" dirty="0">
                <a:solidFill>
                  <a:schemeClr val="tx1"/>
                </a:solidFill>
                <a:latin typeface="Calibri" panose="020F0502020204030204" pitchFamily="34" charset="0"/>
              </a:rPr>
              <a:t>The Sub-recipient requests additional funds related to an eligible change in SOW; </a:t>
            </a:r>
          </a:p>
          <a:p>
            <a:pPr marL="171450" indent="-171450">
              <a:buFont typeface="Arial" panose="020B0604020202020204" pitchFamily="34" charset="0"/>
              <a:buChar char="•"/>
            </a:pPr>
            <a:r>
              <a:rPr lang="en-US" sz="1600" dirty="0">
                <a:solidFill>
                  <a:schemeClr val="tx1"/>
                </a:solidFill>
                <a:latin typeface="Calibri" panose="020F0502020204030204" pitchFamily="34" charset="0"/>
              </a:rPr>
              <a:t>The PW contains inadvertent errors or omissions; or </a:t>
            </a:r>
          </a:p>
          <a:p>
            <a:pPr marL="171450" indent="-171450">
              <a:buFont typeface="Arial" panose="020B0604020202020204" pitchFamily="34" charset="0"/>
              <a:buChar char="•"/>
            </a:pPr>
            <a:r>
              <a:rPr lang="en-US" sz="1600" dirty="0">
                <a:solidFill>
                  <a:schemeClr val="tx1"/>
                </a:solidFill>
                <a:latin typeface="Calibri" panose="020F0502020204030204" pitchFamily="34" charset="0"/>
              </a:rPr>
              <a:t>Actual  insurance proceeds differ from the amount deducted in the PW. </a:t>
            </a:r>
          </a:p>
        </p:txBody>
      </p:sp>
      <p:sp>
        <p:nvSpPr>
          <p:cNvPr id="10" name="Rectangle 9"/>
          <p:cNvSpPr/>
          <p:nvPr/>
        </p:nvSpPr>
        <p:spPr>
          <a:xfrm>
            <a:off x="6328409" y="3154680"/>
            <a:ext cx="5535930" cy="198882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600" dirty="0">
                <a:solidFill>
                  <a:schemeClr val="tx1"/>
                </a:solidFill>
                <a:latin typeface="Calibri" panose="020F0502020204030204" pitchFamily="34" charset="0"/>
              </a:rPr>
              <a:t>Once work is 100% complete on a large project, the Sub-recipient will submit their large project closeout request to MEMA.</a:t>
            </a:r>
          </a:p>
          <a:p>
            <a:endParaRPr lang="en-US" sz="1600" dirty="0">
              <a:solidFill>
                <a:schemeClr val="tx1"/>
              </a:solidFill>
              <a:latin typeface="Calibri" panose="020F0502020204030204" pitchFamily="34" charset="0"/>
            </a:endParaRPr>
          </a:p>
          <a:p>
            <a:pPr marL="285750" indent="-285750">
              <a:buFont typeface="Arial" panose="020B0604020202020204" pitchFamily="34" charset="0"/>
              <a:buChar char="•"/>
            </a:pPr>
            <a:r>
              <a:rPr lang="en-US" sz="1600" dirty="0">
                <a:solidFill>
                  <a:schemeClr val="tx1"/>
                </a:solidFill>
                <a:latin typeface="Calibri" panose="020F0502020204030204" pitchFamily="34" charset="0"/>
              </a:rPr>
              <a:t>MEMA will review the closeout request and forward to FEMA to review and approval.</a:t>
            </a:r>
          </a:p>
        </p:txBody>
      </p:sp>
    </p:spTree>
    <p:extLst>
      <p:ext uri="{BB962C8B-B14F-4D97-AF65-F5344CB8AC3E}">
        <p14:creationId xmlns:p14="http://schemas.microsoft.com/office/powerpoint/2010/main" val="2993399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54730"/>
            <a:ext cx="11029616" cy="1013800"/>
          </a:xfrm>
        </p:spPr>
        <p:txBody>
          <a:bodyPr>
            <a:normAutofit/>
          </a:bodyPr>
          <a:lstStyle/>
          <a:p>
            <a:pPr algn="ctr"/>
            <a:r>
              <a:rPr lang="en-US" sz="4000" dirty="0">
                <a:latin typeface="Calibri" panose="020F0502020204030204" pitchFamily="34" charset="0"/>
              </a:rPr>
              <a:t>AGENDA</a:t>
            </a:r>
          </a:p>
        </p:txBody>
      </p:sp>
      <p:sp>
        <p:nvSpPr>
          <p:cNvPr id="3" name="Content Placeholder 2"/>
          <p:cNvSpPr>
            <a:spLocks noGrp="1"/>
          </p:cNvSpPr>
          <p:nvPr>
            <p:ph idx="1"/>
          </p:nvPr>
        </p:nvSpPr>
        <p:spPr>
          <a:xfrm>
            <a:off x="581192" y="2183803"/>
            <a:ext cx="11029615" cy="4120178"/>
          </a:xfrm>
        </p:spPr>
        <p:txBody>
          <a:bodyPr>
            <a:normAutofit lnSpcReduction="10000"/>
          </a:bodyPr>
          <a:lstStyle/>
          <a:p>
            <a:pPr>
              <a:buClrTx/>
              <a:buFont typeface="Arial" panose="020B0604020202020204" pitchFamily="34" charset="0"/>
              <a:buChar char="•"/>
            </a:pPr>
            <a:r>
              <a:rPr lang="en-US" sz="2800" dirty="0">
                <a:latin typeface="Calibri" panose="020F0502020204030204" pitchFamily="34" charset="0"/>
              </a:rPr>
              <a:t>FEMA PUBLIC ASSISTANCE PROGRAM</a:t>
            </a:r>
          </a:p>
          <a:p>
            <a:pPr>
              <a:buClrTx/>
              <a:buFont typeface="Arial" panose="020B0604020202020204" pitchFamily="34" charset="0"/>
              <a:buChar char="•"/>
            </a:pPr>
            <a:r>
              <a:rPr lang="en-US" sz="2800" dirty="0">
                <a:latin typeface="Calibri" panose="020F0502020204030204" pitchFamily="34" charset="0"/>
              </a:rPr>
              <a:t>GRANTS PORTAL</a:t>
            </a:r>
          </a:p>
          <a:p>
            <a:pPr>
              <a:buClrTx/>
              <a:buFont typeface="Arial" panose="020B0604020202020204" pitchFamily="34" charset="0"/>
              <a:buChar char="•"/>
            </a:pPr>
            <a:r>
              <a:rPr lang="en-US" sz="2800" dirty="0">
                <a:latin typeface="Calibri" panose="020F0502020204030204" pitchFamily="34" charset="0"/>
              </a:rPr>
              <a:t>APPLICATION PROCESS</a:t>
            </a:r>
          </a:p>
          <a:p>
            <a:pPr>
              <a:buClrTx/>
              <a:buFont typeface="Arial" panose="020B0604020202020204" pitchFamily="34" charset="0"/>
              <a:buChar char="•"/>
            </a:pPr>
            <a:r>
              <a:rPr lang="en-US" sz="2800" dirty="0">
                <a:latin typeface="Calibri" panose="020F0502020204030204" pitchFamily="34" charset="0"/>
              </a:rPr>
              <a:t>ELIGIBLE ACTIVITIES AND COSTS</a:t>
            </a:r>
          </a:p>
          <a:p>
            <a:pPr>
              <a:buClrTx/>
              <a:buFont typeface="Arial" panose="020B0604020202020204" pitchFamily="34" charset="0"/>
              <a:buChar char="•"/>
            </a:pPr>
            <a:r>
              <a:rPr lang="en-US" sz="2800" dirty="0">
                <a:latin typeface="Calibri" panose="020F0502020204030204" pitchFamily="34" charset="0"/>
              </a:rPr>
              <a:t>EXPEDITED PROJECT REQUESTS</a:t>
            </a:r>
          </a:p>
          <a:p>
            <a:pPr>
              <a:buClrTx/>
              <a:buFont typeface="Arial" panose="020B0604020202020204" pitchFamily="34" charset="0"/>
              <a:buChar char="•"/>
            </a:pPr>
            <a:r>
              <a:rPr lang="en-US" sz="2800" dirty="0">
                <a:latin typeface="Calibri" panose="020F0502020204030204" pitchFamily="34" charset="0"/>
              </a:rPr>
              <a:t>GRANT AND PROJECT REQUIREMENTS</a:t>
            </a:r>
          </a:p>
          <a:p>
            <a:pPr>
              <a:buClrTx/>
              <a:buFont typeface="Arial" panose="020B0604020202020204" pitchFamily="34" charset="0"/>
              <a:buChar char="•"/>
            </a:pPr>
            <a:r>
              <a:rPr lang="en-US" sz="2800" dirty="0">
                <a:latin typeface="Calibri" panose="020F0502020204030204" pitchFamily="34" charset="0"/>
              </a:rPr>
              <a:t>DISBURSEMENT OF FUNDS</a:t>
            </a:r>
          </a:p>
          <a:p>
            <a:pPr marL="0" indent="0">
              <a:buNone/>
            </a:pPr>
            <a:endParaRPr lang="en-US" sz="2800" dirty="0">
              <a:latin typeface="Calibri" panose="020F0502020204030204" pitchFamily="34" charset="0"/>
            </a:endParaRPr>
          </a:p>
        </p:txBody>
      </p:sp>
    </p:spTree>
    <p:extLst>
      <p:ext uri="{BB962C8B-B14F-4D97-AF65-F5344CB8AC3E}">
        <p14:creationId xmlns:p14="http://schemas.microsoft.com/office/powerpoint/2010/main" val="33706307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62126"/>
            <a:ext cx="11029616" cy="1013800"/>
          </a:xfrm>
        </p:spPr>
        <p:txBody>
          <a:bodyPr>
            <a:normAutofit/>
          </a:bodyPr>
          <a:lstStyle/>
          <a:p>
            <a:pPr algn="ctr"/>
            <a:r>
              <a:rPr lang="en-US" sz="4000" dirty="0">
                <a:latin typeface="Calibri" panose="020F0502020204030204" pitchFamily="34" charset="0"/>
              </a:rPr>
              <a:t>Project reconciliation</a:t>
            </a:r>
          </a:p>
        </p:txBody>
      </p:sp>
      <p:sp>
        <p:nvSpPr>
          <p:cNvPr id="3" name="Content Placeholder 2"/>
          <p:cNvSpPr>
            <a:spLocks noGrp="1"/>
          </p:cNvSpPr>
          <p:nvPr>
            <p:ph idx="1"/>
          </p:nvPr>
        </p:nvSpPr>
        <p:spPr/>
        <p:txBody>
          <a:bodyPr>
            <a:normAutofit/>
          </a:bodyPr>
          <a:lstStyle/>
          <a:p>
            <a:pPr marL="0" indent="0">
              <a:buNone/>
            </a:pPr>
            <a:r>
              <a:rPr lang="en-US" sz="2400" dirty="0">
                <a:latin typeface="Calibri" panose="020F0502020204030204" pitchFamily="34" charset="0"/>
              </a:rPr>
              <a:t>The purpose of closeout is for the Applicant to certify that all work has been completed. </a:t>
            </a:r>
            <a:r>
              <a:rPr lang="en-US" sz="2400" baseline="30000" dirty="0">
                <a:latin typeface="Calibri" panose="020F0502020204030204" pitchFamily="34" charset="0"/>
              </a:rPr>
              <a:t> </a:t>
            </a:r>
            <a:r>
              <a:rPr lang="en-US" sz="2400" dirty="0">
                <a:latin typeface="Calibri" panose="020F0502020204030204" pitchFamily="34" charset="0"/>
              </a:rPr>
              <a:t>FEMA closes Large Projects individually as each is completed. </a:t>
            </a:r>
            <a:r>
              <a:rPr lang="en-US" sz="2400" baseline="30000" dirty="0">
                <a:latin typeface="Calibri" panose="020F0502020204030204" pitchFamily="34" charset="0"/>
              </a:rPr>
              <a:t> </a:t>
            </a:r>
            <a:r>
              <a:rPr lang="en-US" sz="2400" dirty="0">
                <a:latin typeface="Calibri" panose="020F0502020204030204" pitchFamily="34" charset="0"/>
              </a:rPr>
              <a:t>FEMA closes all Small Projects together when the last Small Project is completed. </a:t>
            </a:r>
            <a:r>
              <a:rPr lang="en-US" sz="2400" baseline="30000" dirty="0">
                <a:latin typeface="Calibri" panose="020F0502020204030204" pitchFamily="34" charset="0"/>
              </a:rPr>
              <a:t> </a:t>
            </a:r>
            <a:r>
              <a:rPr lang="en-US" sz="2400" dirty="0">
                <a:latin typeface="Calibri" panose="020F0502020204030204" pitchFamily="34" charset="0"/>
              </a:rPr>
              <a:t>To ensure a timely closeout process, the Applicant should notify MEMA immediately as it completes each Large Project and when it has completed its last Small Project .</a:t>
            </a:r>
          </a:p>
          <a:p>
            <a:pPr marL="0" indent="0">
              <a:buNone/>
            </a:pPr>
            <a:r>
              <a:rPr lang="en-US" sz="2400" dirty="0">
                <a:latin typeface="Calibri" panose="020F0502020204030204" pitchFamily="34" charset="0"/>
              </a:rPr>
              <a:t>MEMA will forward all large project closeouts to FEMA for review. FEMA reviews the documentation and, if necessary, obligates additional funds or reduces funding based on actual costs to complete the eligible SOW.</a:t>
            </a:r>
          </a:p>
        </p:txBody>
      </p:sp>
    </p:spTree>
    <p:extLst>
      <p:ext uri="{BB962C8B-B14F-4D97-AF65-F5344CB8AC3E}">
        <p14:creationId xmlns:p14="http://schemas.microsoft.com/office/powerpoint/2010/main" val="36624656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73556"/>
            <a:ext cx="11029616" cy="1013800"/>
          </a:xfrm>
        </p:spPr>
        <p:txBody>
          <a:bodyPr>
            <a:normAutofit/>
          </a:bodyPr>
          <a:lstStyle/>
          <a:p>
            <a:pPr algn="ctr"/>
            <a:r>
              <a:rPr lang="en-US" sz="4000" dirty="0">
                <a:latin typeface="Calibri" panose="020F0502020204030204" pitchFamily="34" charset="0"/>
              </a:rPr>
              <a:t>Expedited project requests</a:t>
            </a:r>
          </a:p>
        </p:txBody>
      </p:sp>
      <p:sp>
        <p:nvSpPr>
          <p:cNvPr id="3" name="Content Placeholder 2"/>
          <p:cNvSpPr>
            <a:spLocks noGrp="1"/>
          </p:cNvSpPr>
          <p:nvPr>
            <p:ph idx="1"/>
          </p:nvPr>
        </p:nvSpPr>
        <p:spPr>
          <a:xfrm>
            <a:off x="297180" y="1487356"/>
            <a:ext cx="11313627" cy="5510344"/>
          </a:xfrm>
        </p:spPr>
        <p:txBody>
          <a:bodyPr>
            <a:normAutofit/>
          </a:bodyPr>
          <a:lstStyle/>
          <a:p>
            <a:pPr marL="46038" indent="0">
              <a:buNone/>
            </a:pPr>
            <a:r>
              <a:rPr lang="en-US" sz="2000" dirty="0">
                <a:solidFill>
                  <a:schemeClr val="tx1"/>
                </a:solidFill>
                <a:latin typeface="Calibri" panose="020F0502020204030204" pitchFamily="34" charset="0"/>
              </a:rPr>
              <a:t>In response to COVID-19, an Applicant may have a need for immediate funding to conduct response activities that address a threat. Any applicant requiring expedited funding should express that desire to MEMA by submitting an Expedited Request Form. This Form can be found on MEMA’s website:</a:t>
            </a:r>
          </a:p>
          <a:p>
            <a:pPr marL="712938" lvl="1" indent="-342900">
              <a:buClrTx/>
              <a:buFont typeface="Arial" panose="020B0604020202020204" pitchFamily="34" charset="0"/>
              <a:buChar char="•"/>
            </a:pPr>
            <a:r>
              <a:rPr lang="en-US" sz="2000" dirty="0">
                <a:solidFill>
                  <a:schemeClr val="tx1"/>
                </a:solidFill>
                <a:latin typeface="Calibri" panose="020F0502020204030204" pitchFamily="34" charset="0"/>
                <a:hlinkClick r:id="rId2"/>
              </a:rPr>
              <a:t>www.mass.gov/mema</a:t>
            </a:r>
            <a:r>
              <a:rPr lang="en-US" sz="2000" dirty="0">
                <a:solidFill>
                  <a:schemeClr val="tx1"/>
                </a:solidFill>
                <a:latin typeface="Calibri" panose="020F0502020204030204" pitchFamily="34" charset="0"/>
              </a:rPr>
              <a:t>  </a:t>
            </a:r>
            <a:r>
              <a:rPr lang="en-US" sz="2000" dirty="0" err="1">
                <a:solidFill>
                  <a:schemeClr val="tx1"/>
                </a:solidFill>
                <a:latin typeface="Arial" panose="020B0604020202020204" pitchFamily="34" charset="0"/>
                <a:cs typeface="Arial" panose="020B0604020202020204" pitchFamily="34" charset="0"/>
              </a:rPr>
              <a:t>ı</a:t>
            </a:r>
            <a:r>
              <a:rPr lang="en-US" sz="2000" dirty="0">
                <a:solidFill>
                  <a:schemeClr val="tx1"/>
                </a:solidFill>
                <a:latin typeface="Calibri" panose="020F0502020204030204" pitchFamily="34" charset="0"/>
              </a:rPr>
              <a:t>  COVID-19 Federal Disaster Declaration  </a:t>
            </a:r>
            <a:r>
              <a:rPr lang="en-US" sz="2000" dirty="0" err="1">
                <a:solidFill>
                  <a:schemeClr val="tx1"/>
                </a:solidFill>
                <a:latin typeface="Arial" panose="020B0604020202020204" pitchFamily="34" charset="0"/>
                <a:cs typeface="Arial" panose="020B0604020202020204" pitchFamily="34" charset="0"/>
              </a:rPr>
              <a:t>ı</a:t>
            </a:r>
            <a:r>
              <a:rPr lang="en-US" sz="2000" dirty="0">
                <a:solidFill>
                  <a:schemeClr val="tx1"/>
                </a:solidFill>
                <a:latin typeface="Calibri" panose="020F0502020204030204" pitchFamily="34" charset="0"/>
              </a:rPr>
              <a:t>  Expedited Funding for COVID-19</a:t>
            </a:r>
          </a:p>
          <a:p>
            <a:pPr marL="712938" lvl="1" indent="-342900">
              <a:buClrTx/>
              <a:buFont typeface="Arial" panose="020B0604020202020204" pitchFamily="34" charset="0"/>
              <a:buChar char="•"/>
            </a:pPr>
            <a:r>
              <a:rPr lang="en-US" sz="2000" dirty="0">
                <a:solidFill>
                  <a:schemeClr val="tx1"/>
                </a:solidFill>
                <a:latin typeface="Calibri" panose="020F0502020204030204" pitchFamily="34" charset="0"/>
              </a:rPr>
              <a:t>Completed Expedited Request Forms will be automatically sent to MEMA once you select “Submit”.</a:t>
            </a:r>
          </a:p>
          <a:p>
            <a:pPr marL="46038" indent="0">
              <a:buNone/>
            </a:pPr>
            <a:r>
              <a:rPr lang="en-US" sz="2000" dirty="0">
                <a:solidFill>
                  <a:schemeClr val="tx1"/>
                </a:solidFill>
                <a:latin typeface="Calibri" panose="020F0502020204030204" pitchFamily="34" charset="0"/>
              </a:rPr>
              <a:t>MEMA will forward the request to FEMA who will assign a Project Manager to the applicant. FEMA will write the expedited project based on limited documentation. Expedited Project Requests must be equal to or exceed the large project cost threshold of $131,100.  </a:t>
            </a:r>
          </a:p>
          <a:p>
            <a:pPr marL="46038" indent="0">
              <a:buNone/>
            </a:pPr>
            <a:r>
              <a:rPr lang="en-US"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FEMA will approve the expedited project at the 75% federal share amount.  Actual reimbursement will be 50% of the 75% amount.  Applicants will be required to provide all information to support its claim before receiving the remaining funding.</a:t>
            </a:r>
          </a:p>
          <a:p>
            <a:pPr marL="46038" indent="0">
              <a:buNone/>
            </a:pPr>
            <a:r>
              <a:rPr lang="en-US" sz="2000" dirty="0">
                <a:solidFill>
                  <a:schemeClr val="tx1"/>
                </a:solidFill>
                <a:latin typeface="Calibri" panose="020F0502020204030204" pitchFamily="34" charset="0"/>
              </a:rPr>
              <a:t>If the FINAL ACTUAL costs are </a:t>
            </a:r>
            <a:r>
              <a:rPr lang="en-US" sz="2000" i="1" dirty="0">
                <a:solidFill>
                  <a:schemeClr val="tx1"/>
                </a:solidFill>
                <a:latin typeface="Calibri" panose="020F0502020204030204" pitchFamily="34" charset="0"/>
              </a:rPr>
              <a:t>lower</a:t>
            </a:r>
            <a:r>
              <a:rPr lang="en-US" sz="2000" dirty="0">
                <a:solidFill>
                  <a:schemeClr val="tx1"/>
                </a:solidFill>
                <a:latin typeface="Calibri" panose="020F0502020204030204" pitchFamily="34" charset="0"/>
              </a:rPr>
              <a:t> than the 50% initial estimate/obligation, the applicant is required to return the excess funds. Conservative estimates </a:t>
            </a:r>
            <a:r>
              <a:rPr lang="en-US" sz="2000" i="1" dirty="0">
                <a:solidFill>
                  <a:schemeClr val="tx1"/>
                </a:solidFill>
                <a:latin typeface="Calibri" panose="020F0502020204030204" pitchFamily="34" charset="0"/>
              </a:rPr>
              <a:t>are</a:t>
            </a:r>
            <a:r>
              <a:rPr lang="en-US" sz="2000" dirty="0">
                <a:solidFill>
                  <a:schemeClr val="tx1"/>
                </a:solidFill>
                <a:latin typeface="Calibri" panose="020F0502020204030204" pitchFamily="34" charset="0"/>
              </a:rPr>
              <a:t> recommended for expedited projects.</a:t>
            </a:r>
            <a:endParaRPr lang="en-US" sz="2000" dirty="0"/>
          </a:p>
        </p:txBody>
      </p:sp>
    </p:spTree>
    <p:extLst>
      <p:ext uri="{BB962C8B-B14F-4D97-AF65-F5344CB8AC3E}">
        <p14:creationId xmlns:p14="http://schemas.microsoft.com/office/powerpoint/2010/main" val="7372741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04976"/>
            <a:ext cx="11029616" cy="1013800"/>
          </a:xfrm>
        </p:spPr>
        <p:txBody>
          <a:bodyPr>
            <a:normAutofit/>
          </a:bodyPr>
          <a:lstStyle/>
          <a:p>
            <a:pPr algn="ctr"/>
            <a:r>
              <a:rPr lang="en-US" sz="4000" dirty="0">
                <a:latin typeface="Calibri" panose="020F0502020204030204" pitchFamily="34" charset="0"/>
              </a:rPr>
              <a:t>Insurance requirements</a:t>
            </a:r>
          </a:p>
        </p:txBody>
      </p:sp>
      <p:sp>
        <p:nvSpPr>
          <p:cNvPr id="3" name="Content Placeholder 2"/>
          <p:cNvSpPr>
            <a:spLocks noGrp="1"/>
          </p:cNvSpPr>
          <p:nvPr>
            <p:ph idx="1"/>
          </p:nvPr>
        </p:nvSpPr>
        <p:spPr>
          <a:xfrm>
            <a:off x="581191" y="2045970"/>
            <a:ext cx="11029615" cy="4144299"/>
          </a:xfrm>
        </p:spPr>
        <p:txBody>
          <a:bodyPr>
            <a:noAutofit/>
          </a:bodyPr>
          <a:lstStyle/>
          <a:p>
            <a:pPr marL="0" indent="0">
              <a:buNone/>
            </a:pPr>
            <a:r>
              <a:rPr lang="en-US" altLang="en-US" sz="2400" b="1" dirty="0">
                <a:solidFill>
                  <a:schemeClr val="tx1"/>
                </a:solidFill>
                <a:latin typeface="Calibri" panose="020F0502020204030204" pitchFamily="34" charset="0"/>
              </a:rPr>
              <a:t>FEMA requires Applicants to pursue claims to recover insurance proceeds.  </a:t>
            </a:r>
          </a:p>
          <a:p>
            <a:pPr marL="342900" indent="-342900" defTabSz="755650">
              <a:buFont typeface="Arial" panose="020B0604020202020204" pitchFamily="34" charset="0"/>
              <a:buChar char="•"/>
              <a:defRPr/>
            </a:pPr>
            <a:r>
              <a:rPr lang="en-US" sz="2400" dirty="0">
                <a:solidFill>
                  <a:schemeClr val="tx1"/>
                </a:solidFill>
                <a:latin typeface="Calibri" panose="020F0502020204030204" pitchFamily="34" charset="0"/>
                <a:cs typeface="Arial"/>
              </a:rPr>
              <a:t>Some insurance policies and parametric policies may provide coverage under civil authority actions.</a:t>
            </a:r>
          </a:p>
          <a:p>
            <a:pPr marL="342900" indent="-342900" defTabSz="755650">
              <a:buFont typeface="Arial" panose="020B0604020202020204" pitchFamily="34" charset="0"/>
              <a:buChar char="•"/>
              <a:defRPr/>
            </a:pPr>
            <a:r>
              <a:rPr lang="en-US" sz="2400" dirty="0">
                <a:solidFill>
                  <a:schemeClr val="tx1"/>
                </a:solidFill>
                <a:latin typeface="Calibri" panose="020F0502020204030204" pitchFamily="34" charset="0"/>
                <a:cs typeface="Arial"/>
              </a:rPr>
              <a:t>Generally the emergency procurement of supplies nor the establishment of temporary medical facilities is an insured loss </a:t>
            </a:r>
          </a:p>
          <a:p>
            <a:pPr marL="342900" indent="-342900" defTabSz="755650">
              <a:buFont typeface="Arial" panose="020B0604020202020204" pitchFamily="34" charset="0"/>
              <a:buChar char="•"/>
              <a:defRPr/>
            </a:pPr>
            <a:r>
              <a:rPr lang="en-US" sz="2400" dirty="0">
                <a:solidFill>
                  <a:schemeClr val="tx1"/>
                </a:solidFill>
                <a:latin typeface="Calibri" panose="020F0502020204030204" pitchFamily="34" charset="0"/>
                <a:cs typeface="Arial"/>
              </a:rPr>
              <a:t>If claiming clean-up or disinfecting of an insured location then an applicant must submit a copy of their commercial property insurance policy. </a:t>
            </a:r>
          </a:p>
          <a:p>
            <a:pPr marL="342900" indent="-342900" defTabSz="755650">
              <a:buFont typeface="Arial" panose="020B0604020202020204" pitchFamily="34" charset="0"/>
              <a:buChar char="•"/>
              <a:defRPr/>
            </a:pPr>
            <a:r>
              <a:rPr lang="en-US" sz="2400" dirty="0">
                <a:solidFill>
                  <a:schemeClr val="tx1"/>
                </a:solidFill>
                <a:latin typeface="Calibri" panose="020F0502020204030204" pitchFamily="34" charset="0"/>
                <a:cs typeface="Arial"/>
              </a:rPr>
              <a:t>There are no Obtain and Maintain (O&amp;M) insurance requirements associated with emergency work. </a:t>
            </a:r>
            <a:endParaRPr lang="en-US" sz="24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6785679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382116"/>
            <a:ext cx="11029616" cy="1013800"/>
          </a:xfrm>
        </p:spPr>
        <p:txBody>
          <a:bodyPr>
            <a:normAutofit/>
          </a:bodyPr>
          <a:lstStyle/>
          <a:p>
            <a:pPr algn="ctr"/>
            <a:r>
              <a:rPr lang="en-US" sz="3200" dirty="0">
                <a:latin typeface="Calibri" panose="020F0502020204030204" pitchFamily="34" charset="0"/>
              </a:rPr>
              <a:t>Environmental and historic preservation (EHP) review</a:t>
            </a:r>
          </a:p>
        </p:txBody>
      </p:sp>
      <p:sp>
        <p:nvSpPr>
          <p:cNvPr id="3" name="Content Placeholder 2"/>
          <p:cNvSpPr>
            <a:spLocks noGrp="1"/>
          </p:cNvSpPr>
          <p:nvPr>
            <p:ph idx="1"/>
          </p:nvPr>
        </p:nvSpPr>
        <p:spPr/>
        <p:txBody>
          <a:bodyPr>
            <a:normAutofit fontScale="92500"/>
          </a:bodyPr>
          <a:lstStyle/>
          <a:p>
            <a:pPr marL="342900" indent="-342900">
              <a:buClrTx/>
              <a:buFont typeface="Arial" panose="020B0604020202020204" pitchFamily="34" charset="0"/>
              <a:buChar char="•"/>
            </a:pPr>
            <a:r>
              <a:rPr lang="en-US"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Avoid placement of critical actions, such as temporary hospitals, in high-risk flood hazard </a:t>
            </a:r>
            <a:r>
              <a:rPr lang="en-US" sz="24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areas</a:t>
            </a:r>
          </a:p>
          <a:p>
            <a:pPr marL="342900" indent="-342900">
              <a:buClrTx/>
              <a:buFont typeface="Arial" panose="020B0604020202020204" pitchFamily="34" charset="0"/>
              <a:buChar char="•"/>
            </a:pPr>
            <a:r>
              <a:rPr lang="en-US" sz="2400" dirty="0" smtClean="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Avoid disposal of medical waste</a:t>
            </a:r>
            <a:endParaRPr lang="en-US" sz="2400" dirty="0">
              <a:latin typeface="Calibri" panose="020F0502020204030204" pitchFamily="34" charset="0"/>
              <a:ea typeface="Times New Roman" panose="02020603050405020304" pitchFamily="18" charset="0"/>
            </a:endParaRPr>
          </a:p>
          <a:p>
            <a:pPr marL="342900" indent="-342900">
              <a:buClrTx/>
              <a:buFont typeface="Arial" panose="020B0604020202020204" pitchFamily="34" charset="0"/>
              <a:buChar char="•"/>
            </a:pPr>
            <a:r>
              <a:rPr lang="en-US"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Avoid placement in wetlands, brownfields, and other use restricted sites.</a:t>
            </a:r>
            <a:endParaRPr lang="en-US" sz="2400" dirty="0">
              <a:latin typeface="Calibri" panose="020F0502020204030204" pitchFamily="34" charset="0"/>
              <a:ea typeface="Times New Roman" panose="02020603050405020304" pitchFamily="18" charset="0"/>
            </a:endParaRPr>
          </a:p>
          <a:p>
            <a:pPr marL="342900" indent="-342900">
              <a:buClrTx/>
              <a:buFont typeface="Arial" panose="020B0604020202020204" pitchFamily="34" charset="0"/>
              <a:buChar char="•"/>
            </a:pPr>
            <a:r>
              <a:rPr lang="en-US"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Place tents, temporary structures, and modular units on existing parking lots, other hard surfaces, or improved surfaces and connect to existing utilities</a:t>
            </a:r>
            <a:endParaRPr lang="en-US" sz="2400" dirty="0">
              <a:latin typeface="Calibri" panose="020F0502020204030204" pitchFamily="34" charset="0"/>
              <a:ea typeface="Times New Roman" panose="02020603050405020304" pitchFamily="18" charset="0"/>
            </a:endParaRPr>
          </a:p>
          <a:p>
            <a:pPr marL="342900" indent="-342900">
              <a:buClrTx/>
              <a:buFont typeface="Arial" panose="020B0604020202020204" pitchFamily="34" charset="0"/>
              <a:buChar char="•"/>
            </a:pPr>
            <a:r>
              <a:rPr lang="en-US"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Avoid new ground disturbance when possible. Should ground disturbance reveal archaeological resources, notify FEMA and State Historic Preservation Officer immediately</a:t>
            </a:r>
            <a:endParaRPr lang="en-US" sz="2400" dirty="0">
              <a:latin typeface="Calibri" panose="020F0502020204030204" pitchFamily="34" charset="0"/>
              <a:ea typeface="Times New Roman" panose="02020603050405020304" pitchFamily="18" charset="0"/>
            </a:endParaRPr>
          </a:p>
          <a:p>
            <a:pPr>
              <a:buClrTx/>
            </a:pPr>
            <a:endParaRPr lang="en-US" sz="2400" dirty="0">
              <a:latin typeface="Calibri" panose="020F0502020204030204" pitchFamily="34" charset="0"/>
            </a:endParaRPr>
          </a:p>
        </p:txBody>
      </p:sp>
    </p:spTree>
    <p:extLst>
      <p:ext uri="{BB962C8B-B14F-4D97-AF65-F5344CB8AC3E}">
        <p14:creationId xmlns:p14="http://schemas.microsoft.com/office/powerpoint/2010/main" val="15233806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370686"/>
            <a:ext cx="11029616" cy="1013800"/>
          </a:xfrm>
        </p:spPr>
        <p:txBody>
          <a:bodyPr/>
          <a:lstStyle/>
          <a:p>
            <a:pPr algn="ctr"/>
            <a:r>
              <a:rPr lang="en-US" altLang="en-US" dirty="0">
                <a:latin typeface="Calibri" panose="020F0502020204030204" pitchFamily="34" charset="0"/>
              </a:rPr>
              <a:t>PROGRAM REQUIREMENTS</a:t>
            </a:r>
            <a:endParaRPr lang="en-US" dirty="0">
              <a:latin typeface="Calibri" panose="020F0502020204030204" pitchFamily="34" charset="0"/>
            </a:endParaRPr>
          </a:p>
        </p:txBody>
      </p:sp>
      <p:sp>
        <p:nvSpPr>
          <p:cNvPr id="3" name="Content Placeholder 2"/>
          <p:cNvSpPr>
            <a:spLocks noGrp="1"/>
          </p:cNvSpPr>
          <p:nvPr>
            <p:ph idx="1"/>
          </p:nvPr>
        </p:nvSpPr>
        <p:spPr>
          <a:xfrm>
            <a:off x="220980" y="2431956"/>
            <a:ext cx="11750040" cy="3678303"/>
          </a:xfrm>
        </p:spPr>
        <p:txBody>
          <a:bodyPr>
            <a:noAutofit/>
          </a:bodyPr>
          <a:lstStyle/>
          <a:p>
            <a:pPr marL="0" indent="0">
              <a:buNone/>
            </a:pPr>
            <a:r>
              <a:rPr lang="en-US" altLang="en-US" sz="2000" dirty="0">
                <a:solidFill>
                  <a:schemeClr val="tx1"/>
                </a:solidFill>
                <a:latin typeface="Calibri" panose="020F0502020204030204" pitchFamily="34" charset="0"/>
              </a:rPr>
              <a:t>Ensure federal laws are followed with all documentation and process requirements, as needed before the grants are closed.</a:t>
            </a:r>
          </a:p>
          <a:p>
            <a:pPr marL="0" indent="0">
              <a:buNone/>
              <a:defRPr/>
            </a:pPr>
            <a:r>
              <a:rPr lang="en-US" sz="2000" b="1" dirty="0">
                <a:solidFill>
                  <a:schemeClr val="tx1"/>
                </a:solidFill>
                <a:latin typeface="Calibri" panose="020F0502020204030204" pitchFamily="34" charset="0"/>
              </a:rPr>
              <a:t>Quarterly Progress Reports</a:t>
            </a:r>
          </a:p>
          <a:p>
            <a:pPr>
              <a:spcAft>
                <a:spcPts val="1200"/>
              </a:spcAft>
              <a:buFont typeface="Arial" panose="020B0604020202020204" pitchFamily="34" charset="0"/>
              <a:buChar char="•"/>
              <a:defRPr/>
            </a:pPr>
            <a:r>
              <a:rPr lang="en-US" sz="2000" dirty="0">
                <a:solidFill>
                  <a:schemeClr val="tx1"/>
                </a:solidFill>
                <a:latin typeface="Calibri" panose="020F0502020204030204" pitchFamily="34" charset="0"/>
              </a:rPr>
              <a:t>A tool for FEMA and the Recipient to track the progress of open Large Projects on a quarterly basis</a:t>
            </a:r>
          </a:p>
          <a:p>
            <a:pPr marL="0" indent="0">
              <a:buNone/>
              <a:defRPr/>
            </a:pPr>
            <a:r>
              <a:rPr lang="en-US" sz="2000" b="1" dirty="0">
                <a:solidFill>
                  <a:schemeClr val="tx1"/>
                </a:solidFill>
                <a:latin typeface="Calibri" panose="020F0502020204030204" pitchFamily="34" charset="0"/>
              </a:rPr>
              <a:t>Project Reconciliation and Closeout</a:t>
            </a:r>
          </a:p>
          <a:p>
            <a:pPr>
              <a:buFont typeface="Arial" panose="020B0604020202020204" pitchFamily="34" charset="0"/>
              <a:buChar char="•"/>
              <a:defRPr/>
            </a:pPr>
            <a:r>
              <a:rPr lang="en-US" sz="2000" dirty="0">
                <a:solidFill>
                  <a:schemeClr val="tx1"/>
                </a:solidFill>
                <a:latin typeface="Calibri" panose="020F0502020204030204" pitchFamily="34" charset="0"/>
              </a:rPr>
              <a:t>The purpose of closeout is for the Applicant to certify that all work has been completed </a:t>
            </a:r>
          </a:p>
          <a:p>
            <a:pPr marL="0" indent="0">
              <a:buNone/>
              <a:defRPr/>
            </a:pPr>
            <a:r>
              <a:rPr lang="en-US" sz="2000" b="1" dirty="0">
                <a:solidFill>
                  <a:schemeClr val="tx1"/>
                </a:solidFill>
                <a:latin typeface="Calibri" panose="020F0502020204030204" pitchFamily="34" charset="0"/>
              </a:rPr>
              <a:t>Appeals</a:t>
            </a:r>
          </a:p>
          <a:p>
            <a:pPr>
              <a:buFont typeface="Arial" panose="020B0604020202020204" pitchFamily="34" charset="0"/>
              <a:buChar char="•"/>
              <a:defRPr/>
            </a:pPr>
            <a:r>
              <a:rPr lang="en-US" sz="2000" dirty="0">
                <a:solidFill>
                  <a:schemeClr val="tx1"/>
                </a:solidFill>
                <a:latin typeface="Calibri" panose="020F0502020204030204" pitchFamily="34" charset="0"/>
              </a:rPr>
              <a:t>Applicants may appeal any FEMA determination related to an application for assistance.</a:t>
            </a:r>
          </a:p>
          <a:p>
            <a:pPr marL="0" indent="0">
              <a:buNone/>
              <a:defRPr/>
            </a:pPr>
            <a:r>
              <a:rPr lang="en-US" sz="2000" b="1" dirty="0">
                <a:solidFill>
                  <a:schemeClr val="tx1"/>
                </a:solidFill>
                <a:latin typeface="Calibri" panose="020F0502020204030204" pitchFamily="34" charset="0"/>
              </a:rPr>
              <a:t>Audits</a:t>
            </a:r>
          </a:p>
          <a:p>
            <a:pPr>
              <a:buFont typeface="Arial" panose="020B0604020202020204" pitchFamily="34" charset="0"/>
              <a:buChar char="•"/>
              <a:defRPr/>
            </a:pPr>
            <a:r>
              <a:rPr lang="en-US" sz="2000" dirty="0">
                <a:solidFill>
                  <a:schemeClr val="tx1"/>
                </a:solidFill>
                <a:latin typeface="Calibri" panose="020F0502020204030204" pitchFamily="34" charset="0"/>
              </a:rPr>
              <a:t>Sub-recipients are subject to Federal and non-Federal audits. </a:t>
            </a:r>
            <a:r>
              <a:rPr lang="en-US" sz="2000" dirty="0">
                <a:solidFill>
                  <a:schemeClr val="tx1"/>
                </a:solidFill>
              </a:rPr>
              <a:t>All documents associated with reimbursement must be retained for a period of seven (7) years (beginning from the first day after the final contract payment has been made)</a:t>
            </a:r>
            <a:endParaRPr lang="en-US" sz="20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2228248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477421"/>
            <a:ext cx="11029616" cy="1013800"/>
          </a:xfrm>
        </p:spPr>
        <p:txBody>
          <a:bodyPr>
            <a:normAutofit/>
          </a:bodyPr>
          <a:lstStyle/>
          <a:p>
            <a:pPr algn="ctr"/>
            <a:r>
              <a:rPr lang="en-US" sz="4000" dirty="0">
                <a:latin typeface="Calibri" panose="020F0502020204030204" pitchFamily="34" charset="0"/>
              </a:rPr>
              <a:t>REIMBURSEMENT</a:t>
            </a:r>
          </a:p>
        </p:txBody>
      </p:sp>
      <p:sp>
        <p:nvSpPr>
          <p:cNvPr id="6" name="Rounded Rectangle 5"/>
          <p:cNvSpPr/>
          <p:nvPr/>
        </p:nvSpPr>
        <p:spPr>
          <a:xfrm>
            <a:off x="822960" y="1930493"/>
            <a:ext cx="2758440" cy="184023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2000" dirty="0">
                <a:solidFill>
                  <a:schemeClr val="tx1"/>
                </a:solidFill>
                <a:latin typeface="Calibri" panose="020F0502020204030204" pitchFamily="34" charset="0"/>
                <a:cs typeface="Aparajita" pitchFamily="34" charset="0"/>
              </a:rPr>
              <a:t>FEMA obligates PW funding to the State (MEMA)</a:t>
            </a:r>
          </a:p>
        </p:txBody>
      </p:sp>
      <p:sp>
        <p:nvSpPr>
          <p:cNvPr id="7" name="Right Arrow 6"/>
          <p:cNvSpPr/>
          <p:nvPr/>
        </p:nvSpPr>
        <p:spPr>
          <a:xfrm>
            <a:off x="3785234" y="2580098"/>
            <a:ext cx="649605" cy="357412"/>
          </a:xfrm>
          <a:prstGeom prst="rightArrow">
            <a:avLst/>
          </a:prstGeom>
          <a:solidFill>
            <a:schemeClr val="accent6">
              <a:lumMod val="60000"/>
              <a:lumOff val="4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solidFill>
                <a:schemeClr val="tx1"/>
              </a:solidFill>
              <a:latin typeface="Aparajita" pitchFamily="34" charset="0"/>
              <a:cs typeface="Aparajita" pitchFamily="34" charset="0"/>
            </a:endParaRPr>
          </a:p>
        </p:txBody>
      </p:sp>
      <p:sp>
        <p:nvSpPr>
          <p:cNvPr id="8" name="Rounded Rectangle 7"/>
          <p:cNvSpPr/>
          <p:nvPr/>
        </p:nvSpPr>
        <p:spPr>
          <a:xfrm>
            <a:off x="4663440" y="2083257"/>
            <a:ext cx="5440680" cy="1128573"/>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nchor="ctr"/>
          <a:lstStyle/>
          <a:p>
            <a:pPr marL="112713" indent="-112713" algn="ctr">
              <a:defRPr/>
            </a:pPr>
            <a:r>
              <a:rPr lang="en-US" sz="2000" dirty="0">
                <a:solidFill>
                  <a:schemeClr val="tx1"/>
                </a:solidFill>
                <a:latin typeface="Calibri" panose="020F0502020204030204" pitchFamily="34" charset="0"/>
                <a:cs typeface="Aparajita" pitchFamily="34" charset="0"/>
              </a:rPr>
              <a:t>MEMA emails PW, State standard contract package and P.4 Report to Sub-recipient</a:t>
            </a:r>
          </a:p>
        </p:txBody>
      </p:sp>
      <p:sp>
        <p:nvSpPr>
          <p:cNvPr id="9" name="Down Arrow 8"/>
          <p:cNvSpPr/>
          <p:nvPr/>
        </p:nvSpPr>
        <p:spPr>
          <a:xfrm>
            <a:off x="7188517" y="3380925"/>
            <a:ext cx="390525" cy="561247"/>
          </a:xfrm>
          <a:prstGeom prst="down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067876" y="4113621"/>
            <a:ext cx="9898380" cy="2574104"/>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nchor="ctr"/>
          <a:lstStyle/>
          <a:p>
            <a:pPr marL="112713" indent="-112713">
              <a:buSzPct val="78000"/>
              <a:defRPr/>
            </a:pPr>
            <a:r>
              <a:rPr lang="en-US" sz="2000" u="sng" dirty="0">
                <a:solidFill>
                  <a:schemeClr val="tx1"/>
                </a:solidFill>
                <a:latin typeface="Calibri" panose="020F0502020204030204" pitchFamily="34" charset="0"/>
                <a:cs typeface="Aparajita" pitchFamily="34" charset="0"/>
              </a:rPr>
              <a:t>STATE STANDARD CONTRACT PACKAGE</a:t>
            </a:r>
          </a:p>
          <a:p>
            <a:pPr marL="112713" indent="-112713">
              <a:buSzPct val="78000"/>
              <a:buFont typeface="Arial" pitchFamily="34" charset="0"/>
              <a:buChar char="•"/>
              <a:defRPr/>
            </a:pPr>
            <a:r>
              <a:rPr lang="en-US" sz="2000" dirty="0">
                <a:solidFill>
                  <a:schemeClr val="tx1"/>
                </a:solidFill>
                <a:latin typeface="Calibri" panose="020F0502020204030204" pitchFamily="34" charset="0"/>
                <a:cs typeface="Aparajita" pitchFamily="34" charset="0"/>
              </a:rPr>
              <a:t>Prior to release of funding, the authorized signatory (as indicated on the CASL) must sign and return contract documents to MEMA</a:t>
            </a:r>
          </a:p>
          <a:p>
            <a:pPr marL="112713" indent="-112713">
              <a:buSzPct val="78000"/>
              <a:buFont typeface="Arial" pitchFamily="34" charset="0"/>
              <a:buChar char="•"/>
              <a:defRPr/>
            </a:pPr>
            <a:endParaRPr lang="en-US" sz="800" dirty="0">
              <a:solidFill>
                <a:schemeClr val="tx1"/>
              </a:solidFill>
              <a:latin typeface="Calibri" panose="020F0502020204030204" pitchFamily="34" charset="0"/>
              <a:cs typeface="Aparajita" pitchFamily="34" charset="0"/>
            </a:endParaRPr>
          </a:p>
          <a:p>
            <a:pPr marL="112713" indent="-112713">
              <a:buSzPct val="78000"/>
              <a:defRPr/>
            </a:pPr>
            <a:r>
              <a:rPr lang="en-US" sz="2000" u="sng" dirty="0">
                <a:solidFill>
                  <a:schemeClr val="tx1"/>
                </a:solidFill>
                <a:latin typeface="Calibri" panose="020F0502020204030204" pitchFamily="34" charset="0"/>
                <a:cs typeface="Aparajita" pitchFamily="34" charset="0"/>
              </a:rPr>
              <a:t>P.4 REPORT</a:t>
            </a:r>
          </a:p>
          <a:p>
            <a:pPr marL="112713" indent="-112713">
              <a:buSzPct val="78000"/>
              <a:buFont typeface="Arial" pitchFamily="34" charset="0"/>
              <a:buChar char="•"/>
              <a:defRPr/>
            </a:pPr>
            <a:r>
              <a:rPr lang="en-US" sz="2000" dirty="0">
                <a:solidFill>
                  <a:schemeClr val="tx1"/>
                </a:solidFill>
                <a:latin typeface="Calibri" panose="020F0502020204030204" pitchFamily="34" charset="0"/>
                <a:cs typeface="Aparajita" pitchFamily="34" charset="0"/>
              </a:rPr>
              <a:t>Hold until work is 100% complete</a:t>
            </a:r>
          </a:p>
          <a:p>
            <a:pPr marL="112713" indent="-112713">
              <a:buSzPct val="78000"/>
              <a:buFont typeface="Arial" pitchFamily="34" charset="0"/>
              <a:buChar char="•"/>
              <a:defRPr/>
            </a:pPr>
            <a:r>
              <a:rPr lang="en-US" sz="2000" dirty="0">
                <a:solidFill>
                  <a:schemeClr val="tx1"/>
                </a:solidFill>
                <a:latin typeface="Calibri" panose="020F0502020204030204" pitchFamily="34" charset="0"/>
                <a:cs typeface="Aparajita" pitchFamily="34" charset="0"/>
              </a:rPr>
              <a:t>When PW is complete, sign and return P.4 Report to MEMA with project closeout request and documentation</a:t>
            </a:r>
            <a:endParaRPr lang="en-US" sz="2000" u="sng" dirty="0">
              <a:solidFill>
                <a:schemeClr val="tx1"/>
              </a:solidFill>
              <a:latin typeface="Calibri" panose="020F0502020204030204" pitchFamily="34" charset="0"/>
              <a:cs typeface="Aparajita" pitchFamily="34" charset="0"/>
            </a:endParaRPr>
          </a:p>
        </p:txBody>
      </p:sp>
    </p:spTree>
    <p:extLst>
      <p:ext uri="{BB962C8B-B14F-4D97-AF65-F5344CB8AC3E}">
        <p14:creationId xmlns:p14="http://schemas.microsoft.com/office/powerpoint/2010/main" val="34793815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4000" dirty="0">
                <a:latin typeface="Calibri" panose="020F0502020204030204" pitchFamily="34" charset="0"/>
              </a:rPr>
              <a:t>State  Public  assistance  contacts</a:t>
            </a:r>
          </a:p>
        </p:txBody>
      </p:sp>
      <p:sp>
        <p:nvSpPr>
          <p:cNvPr id="3" name="Content Placeholder 2"/>
          <p:cNvSpPr>
            <a:spLocks noGrp="1"/>
          </p:cNvSpPr>
          <p:nvPr>
            <p:ph idx="1"/>
          </p:nvPr>
        </p:nvSpPr>
        <p:spPr>
          <a:xfrm>
            <a:off x="581192" y="2180496"/>
            <a:ext cx="11029615" cy="4423504"/>
          </a:xfrm>
        </p:spPr>
        <p:txBody>
          <a:bodyPr>
            <a:normAutofit/>
          </a:bodyPr>
          <a:lstStyle/>
          <a:p>
            <a:r>
              <a:rPr lang="en-US" sz="2000" dirty="0">
                <a:latin typeface="Calibri" panose="020F0502020204030204" pitchFamily="34" charset="0"/>
              </a:rPr>
              <a:t>MA Assistant Director for Mitigation and Recovery</a:t>
            </a:r>
          </a:p>
          <a:p>
            <a:pPr marL="324000" lvl="1" indent="0">
              <a:buNone/>
            </a:pPr>
            <a:r>
              <a:rPr lang="en-US" sz="2000" dirty="0">
                <a:latin typeface="Calibri" panose="020F0502020204030204" pitchFamily="34" charset="0"/>
                <a:hlinkClick r:id="rId2"/>
              </a:rPr>
              <a:t>Thad.Leugemors@mass.gov</a:t>
            </a:r>
            <a:endParaRPr lang="en-US" sz="2000" dirty="0">
              <a:latin typeface="Calibri" panose="020F0502020204030204" pitchFamily="34" charset="0"/>
            </a:endParaRPr>
          </a:p>
          <a:p>
            <a:r>
              <a:rPr lang="en-US" sz="2000" dirty="0">
                <a:latin typeface="Calibri" panose="020F0502020204030204" pitchFamily="34" charset="0"/>
              </a:rPr>
              <a:t>MA Public Assistance Officer</a:t>
            </a:r>
          </a:p>
          <a:p>
            <a:pPr marL="324000" lvl="1" indent="0">
              <a:buNone/>
            </a:pPr>
            <a:r>
              <a:rPr lang="en-US" sz="2000" dirty="0">
                <a:latin typeface="Calibri" panose="020F0502020204030204" pitchFamily="34" charset="0"/>
                <a:hlinkClick r:id="rId3"/>
              </a:rPr>
              <a:t>Erica.Heidelberg@mass.gov</a:t>
            </a:r>
            <a:endParaRPr lang="en-US" sz="2000" dirty="0">
              <a:latin typeface="Calibri" panose="020F0502020204030204" pitchFamily="34" charset="0"/>
            </a:endParaRPr>
          </a:p>
          <a:p>
            <a:r>
              <a:rPr lang="en-US" sz="2000" dirty="0">
                <a:latin typeface="Calibri" panose="020F0502020204030204" pitchFamily="34" charset="0"/>
              </a:rPr>
              <a:t>MA Public Assistance Program Coordinator</a:t>
            </a:r>
          </a:p>
          <a:p>
            <a:pPr marL="324000" lvl="1" indent="0">
              <a:buNone/>
            </a:pPr>
            <a:r>
              <a:rPr lang="en-US" sz="2000" dirty="0">
                <a:latin typeface="Calibri" panose="020F0502020204030204" pitchFamily="34" charset="0"/>
                <a:hlinkClick r:id="rId4"/>
              </a:rPr>
              <a:t>Lorraine.Eddy@mass.gov</a:t>
            </a:r>
            <a:endParaRPr lang="en-US" sz="2000" dirty="0">
              <a:latin typeface="Calibri" panose="020F0502020204030204" pitchFamily="34" charset="0"/>
            </a:endParaRPr>
          </a:p>
          <a:p>
            <a:r>
              <a:rPr lang="en-US" sz="2000" dirty="0">
                <a:latin typeface="Calibri" panose="020F0502020204030204" pitchFamily="34" charset="0"/>
              </a:rPr>
              <a:t>Questions?	</a:t>
            </a:r>
          </a:p>
          <a:p>
            <a:pPr marL="324000" lvl="1" indent="0">
              <a:buNone/>
            </a:pPr>
            <a:r>
              <a:rPr lang="en-US" sz="2000" dirty="0">
                <a:latin typeface="Calibri" panose="020F0502020204030204" pitchFamily="34" charset="0"/>
              </a:rPr>
              <a:t> </a:t>
            </a:r>
            <a:r>
              <a:rPr lang="en-US" sz="2000" dirty="0">
                <a:latin typeface="Calibri" panose="020F0502020204030204" pitchFamily="34" charset="0"/>
                <a:hlinkClick r:id="rId5"/>
              </a:rPr>
              <a:t>https://www.mass.gov/info-details/covid-19-federal-disaster-declaration#questions-</a:t>
            </a:r>
            <a:endParaRPr lang="en-US" sz="2000" dirty="0">
              <a:latin typeface="Calibri" panose="020F0502020204030204" pitchFamily="34" charset="0"/>
            </a:endParaRPr>
          </a:p>
          <a:p>
            <a:pPr marL="324000" lvl="1" indent="0">
              <a:buNone/>
            </a:pPr>
            <a:r>
              <a:rPr lang="en-US" sz="2000" dirty="0">
                <a:latin typeface="Calibri" panose="020F0502020204030204" pitchFamily="34" charset="0"/>
                <a:hlinkClick r:id="rId6"/>
              </a:rPr>
              <a:t>Disaster.Recovery@mass.gov</a:t>
            </a:r>
            <a:endParaRPr lang="en-US" sz="2000" dirty="0">
              <a:latin typeface="Calibri" panose="020F0502020204030204" pitchFamily="34" charset="0"/>
            </a:endParaRPr>
          </a:p>
          <a:p>
            <a:endParaRPr lang="en-US" dirty="0"/>
          </a:p>
        </p:txBody>
      </p:sp>
    </p:spTree>
    <p:extLst>
      <p:ext uri="{BB962C8B-B14F-4D97-AF65-F5344CB8AC3E}">
        <p14:creationId xmlns:p14="http://schemas.microsoft.com/office/powerpoint/2010/main" val="4175630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487003"/>
            <a:ext cx="11029616" cy="1013800"/>
          </a:xfrm>
        </p:spPr>
        <p:txBody>
          <a:bodyPr>
            <a:normAutofit/>
          </a:bodyPr>
          <a:lstStyle/>
          <a:p>
            <a:pPr algn="ctr"/>
            <a:r>
              <a:rPr lang="en-US" sz="4000" dirty="0">
                <a:latin typeface="Calibri" panose="020F0502020204030204" pitchFamily="34" charset="0"/>
              </a:rPr>
              <a:t>FEMA PUBLIC ASSISTANCE (PA) PROGRAM</a:t>
            </a:r>
          </a:p>
        </p:txBody>
      </p:sp>
      <p:sp>
        <p:nvSpPr>
          <p:cNvPr id="3" name="Content Placeholder 2"/>
          <p:cNvSpPr>
            <a:spLocks noGrp="1"/>
          </p:cNvSpPr>
          <p:nvPr>
            <p:ph idx="1"/>
          </p:nvPr>
        </p:nvSpPr>
        <p:spPr>
          <a:xfrm>
            <a:off x="218364" y="2355925"/>
            <a:ext cx="11818961" cy="4345125"/>
          </a:xfrm>
        </p:spPr>
        <p:txBody>
          <a:bodyPr>
            <a:noAutofit/>
          </a:bodyPr>
          <a:lstStyle/>
          <a:p>
            <a:pPr marL="0" indent="0">
              <a:buNone/>
            </a:pPr>
            <a:r>
              <a:rPr lang="en-US" sz="2400" dirty="0">
                <a:solidFill>
                  <a:schemeClr val="tx1"/>
                </a:solidFill>
                <a:latin typeface="Calibri" panose="020F0502020204030204" pitchFamily="34" charset="0"/>
              </a:rPr>
              <a:t>FEMA provides </a:t>
            </a:r>
            <a:r>
              <a:rPr lang="en-US" sz="2400" i="1" u="sng" dirty="0">
                <a:solidFill>
                  <a:schemeClr val="tx1"/>
                </a:solidFill>
                <a:latin typeface="Calibri" panose="020F0502020204030204" pitchFamily="34" charset="0"/>
              </a:rPr>
              <a:t>supplemental</a:t>
            </a:r>
            <a:r>
              <a:rPr lang="en-US" sz="2400" dirty="0">
                <a:solidFill>
                  <a:schemeClr val="tx1"/>
                </a:solidFill>
                <a:latin typeface="Calibri" panose="020F0502020204030204" pitchFamily="34" charset="0"/>
              </a:rPr>
              <a:t> financial assistance to state, local and tribal governments, and certain private non-profit organizations for emergency protective measures that may be eligible under FEMA’s Public Assistance Program in accordance with the COVID-19 Emergency Declaration in order to ensure that resource constraints do not inhibit efforts to respond to this unprecedented disaster. </a:t>
            </a:r>
          </a:p>
          <a:p>
            <a:pPr marL="0" indent="0">
              <a:buNone/>
            </a:pPr>
            <a:r>
              <a:rPr lang="en-US" sz="2400" dirty="0">
                <a:solidFill>
                  <a:schemeClr val="tx1"/>
                </a:solidFill>
                <a:latin typeface="Calibri" panose="020F0502020204030204" pitchFamily="34" charset="0"/>
              </a:rPr>
              <a:t>The assistance FEMA provides through its PA Program is subject to a cost share. The Federal share is 75% of the eligible costs.</a:t>
            </a:r>
          </a:p>
          <a:p>
            <a:pPr marL="0" indent="0">
              <a:buNone/>
            </a:pPr>
            <a:endParaRPr lang="en-US" sz="800" dirty="0">
              <a:solidFill>
                <a:schemeClr val="tx1"/>
              </a:solidFill>
              <a:latin typeface="Calibri" panose="020F0502020204030204" pitchFamily="34" charset="0"/>
            </a:endParaRPr>
          </a:p>
          <a:p>
            <a:pPr marL="0" indent="0" defTabSz="684610">
              <a:spcBef>
                <a:spcPts val="0"/>
              </a:spcBef>
              <a:buNone/>
            </a:pPr>
            <a:r>
              <a:rPr lang="en-US" sz="2200" dirty="0">
                <a:solidFill>
                  <a:schemeClr val="tx1"/>
                </a:solidFill>
                <a:latin typeface="Eras Bold ITC" panose="020B0907030504020204" pitchFamily="34" charset="0"/>
              </a:rPr>
              <a:t>FEMA will not duplicate assistance provided by the Department of Health and Human Services (HHS), including the Centers for Disease Control and Prevention, or other federal agencies.  Additionally, </a:t>
            </a:r>
            <a:r>
              <a:rPr lang="en-US" sz="2200" u="sng" dirty="0">
                <a:solidFill>
                  <a:schemeClr val="tx1"/>
                </a:solidFill>
                <a:latin typeface="Eras Bold ITC" panose="020B0907030504020204" pitchFamily="34" charset="0"/>
              </a:rPr>
              <a:t>this emergency declaration does not make direct financial assistance available to private businesses or individuals.</a:t>
            </a:r>
          </a:p>
          <a:p>
            <a:pPr marL="0" indent="0">
              <a:buNone/>
            </a:pPr>
            <a:endParaRPr lang="en-US" sz="28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800741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02144"/>
            <a:ext cx="11029616" cy="1013800"/>
          </a:xfrm>
        </p:spPr>
        <p:txBody>
          <a:bodyPr>
            <a:noAutofit/>
          </a:bodyPr>
          <a:lstStyle/>
          <a:p>
            <a:pPr algn="ctr"/>
            <a:r>
              <a:rPr lang="en-US" sz="4000" dirty="0">
                <a:latin typeface="Calibri" panose="020F0502020204030204" pitchFamily="34" charset="0"/>
              </a:rPr>
              <a:t>GRANTS PORTAL</a:t>
            </a:r>
            <a:endParaRPr lang="en-US" sz="4000" dirty="0"/>
          </a:p>
        </p:txBody>
      </p:sp>
      <p:sp>
        <p:nvSpPr>
          <p:cNvPr id="3" name="Content Placeholder 2"/>
          <p:cNvSpPr>
            <a:spLocks noGrp="1"/>
          </p:cNvSpPr>
          <p:nvPr>
            <p:ph idx="1"/>
          </p:nvPr>
        </p:nvSpPr>
        <p:spPr>
          <a:xfrm>
            <a:off x="386882" y="1986186"/>
            <a:ext cx="11029615" cy="4520342"/>
          </a:xfrm>
        </p:spPr>
        <p:txBody>
          <a:bodyPr>
            <a:normAutofit/>
          </a:bodyPr>
          <a:lstStyle/>
          <a:p>
            <a:pPr>
              <a:buClrTx/>
              <a:buFont typeface="Arial" panose="020B0604020202020204" pitchFamily="34" charset="0"/>
              <a:buChar char="•"/>
            </a:pPr>
            <a:r>
              <a:rPr lang="en-US" sz="2800" dirty="0">
                <a:solidFill>
                  <a:schemeClr val="tx1"/>
                </a:solidFill>
                <a:latin typeface="Calibri" panose="020F0502020204030204" pitchFamily="34" charset="0"/>
              </a:rPr>
              <a:t>Web-based tool through which all </a:t>
            </a:r>
            <a:r>
              <a:rPr lang="en-US" sz="2800" dirty="0" smtClean="0">
                <a:solidFill>
                  <a:schemeClr val="tx1"/>
                </a:solidFill>
                <a:latin typeface="Calibri" panose="020F0502020204030204" pitchFamily="34" charset="0"/>
              </a:rPr>
              <a:t>project </a:t>
            </a:r>
            <a:r>
              <a:rPr lang="en-US" sz="2800" dirty="0">
                <a:solidFill>
                  <a:schemeClr val="tx1"/>
                </a:solidFill>
                <a:latin typeface="Calibri" panose="020F0502020204030204" pitchFamily="34" charset="0"/>
              </a:rPr>
              <a:t>documentation and determinations will </a:t>
            </a:r>
            <a:r>
              <a:rPr lang="en-US" sz="2800" dirty="0" smtClean="0">
                <a:solidFill>
                  <a:schemeClr val="tx1"/>
                </a:solidFill>
                <a:latin typeface="Calibri" panose="020F0502020204030204" pitchFamily="34" charset="0"/>
              </a:rPr>
              <a:t>flow; live 24/7 </a:t>
            </a:r>
            <a:r>
              <a:rPr lang="en-US" sz="2800" dirty="0">
                <a:solidFill>
                  <a:schemeClr val="tx1"/>
                </a:solidFill>
                <a:latin typeface="Calibri" panose="020F0502020204030204" pitchFamily="34" charset="0"/>
              </a:rPr>
              <a:t>(Firefox recommended)</a:t>
            </a:r>
          </a:p>
          <a:p>
            <a:pPr>
              <a:buClrTx/>
              <a:buFont typeface="Arial" panose="020B0604020202020204" pitchFamily="34" charset="0"/>
              <a:buChar char="•"/>
            </a:pPr>
            <a:r>
              <a:rPr lang="en-US" sz="2800" dirty="0">
                <a:solidFill>
                  <a:schemeClr val="tx1"/>
                </a:solidFill>
                <a:latin typeface="Calibri" panose="020F0502020204030204" pitchFamily="34" charset="0"/>
              </a:rPr>
              <a:t>Portal Registration</a:t>
            </a:r>
          </a:p>
          <a:p>
            <a:pPr>
              <a:buClrTx/>
              <a:buFont typeface="Arial" panose="020B0604020202020204" pitchFamily="34" charset="0"/>
              <a:buChar char="•"/>
            </a:pPr>
            <a:r>
              <a:rPr lang="en-US" sz="2800" dirty="0">
                <a:solidFill>
                  <a:schemeClr val="tx1"/>
                </a:solidFill>
                <a:latin typeface="Calibri" panose="020F0502020204030204" pitchFamily="34" charset="0"/>
              </a:rPr>
              <a:t>Track all projects, documentation, and information through portal - live site, 24/7</a:t>
            </a:r>
          </a:p>
          <a:p>
            <a:pPr>
              <a:buClrTx/>
              <a:buFont typeface="Arial" panose="020B0604020202020204" pitchFamily="34" charset="0"/>
              <a:buChar char="•"/>
            </a:pPr>
            <a:r>
              <a:rPr lang="en-US" sz="3000" dirty="0">
                <a:solidFill>
                  <a:schemeClr val="tx1"/>
                </a:solidFill>
                <a:latin typeface="Calibri" panose="020F0502020204030204" pitchFamily="34" charset="0"/>
              </a:rPr>
              <a:t>Upload documentation</a:t>
            </a:r>
          </a:p>
          <a:p>
            <a:pPr>
              <a:buClrTx/>
              <a:buFont typeface="Arial" panose="020B0604020202020204" pitchFamily="34" charset="0"/>
              <a:buChar char="•"/>
            </a:pPr>
            <a:r>
              <a:rPr lang="en-US" sz="2800" dirty="0">
                <a:solidFill>
                  <a:schemeClr val="tx1"/>
                </a:solidFill>
                <a:latin typeface="Calibri" panose="020F0502020204030204" pitchFamily="34" charset="0"/>
              </a:rPr>
              <a:t>Grant Portal Resources and User Manual</a:t>
            </a:r>
          </a:p>
        </p:txBody>
      </p:sp>
    </p:spTree>
    <p:extLst>
      <p:ext uri="{BB962C8B-B14F-4D97-AF65-F5344CB8AC3E}">
        <p14:creationId xmlns:p14="http://schemas.microsoft.com/office/powerpoint/2010/main" val="34215721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a:latin typeface="Calibri" panose="020F0502020204030204" pitchFamily="34" charset="0"/>
              </a:rPr>
              <a:t>New Reimbursement Process Targeted to</a:t>
            </a:r>
            <a:br>
              <a:rPr lang="en-US" sz="3200" dirty="0">
                <a:latin typeface="Calibri" panose="020F0502020204030204" pitchFamily="34" charset="0"/>
              </a:rPr>
            </a:br>
            <a:r>
              <a:rPr lang="en-US" sz="3200" dirty="0">
                <a:latin typeface="Calibri" panose="020F0502020204030204" pitchFamily="34" charset="0"/>
              </a:rPr>
              <a:t> COVID-19 Declarations</a:t>
            </a:r>
            <a:endParaRPr lang="en-US" sz="3200" dirty="0"/>
          </a:p>
        </p:txBody>
      </p:sp>
      <p:sp>
        <p:nvSpPr>
          <p:cNvPr id="3" name="Content Placeholder 2"/>
          <p:cNvSpPr>
            <a:spLocks noGrp="1"/>
          </p:cNvSpPr>
          <p:nvPr>
            <p:ph idx="1"/>
          </p:nvPr>
        </p:nvSpPr>
        <p:spPr>
          <a:xfrm>
            <a:off x="331471" y="2228850"/>
            <a:ext cx="11624309" cy="4732020"/>
          </a:xfrm>
        </p:spPr>
        <p:txBody>
          <a:bodyPr>
            <a:noAutofit/>
          </a:bodyPr>
          <a:lstStyle/>
          <a:p>
            <a:pPr marL="0" lvl="0" indent="0" defTabSz="914400" eaLnBrk="0" fontAlgn="base" hangingPunct="0">
              <a:spcBef>
                <a:spcPct val="0"/>
              </a:spcBef>
              <a:spcAft>
                <a:spcPts val="1200"/>
              </a:spcAft>
              <a:buClr>
                <a:srgbClr val="B0B1B3"/>
              </a:buClr>
              <a:buSzTx/>
              <a:buNone/>
              <a:defRPr/>
            </a:pPr>
            <a:r>
              <a:rPr lang="en-US" altLang="en-US" sz="2800" dirty="0">
                <a:solidFill>
                  <a:schemeClr val="tx1"/>
                </a:solidFill>
                <a:latin typeface="Calibri" panose="020F0502020204030204" pitchFamily="34" charset="0"/>
              </a:rPr>
              <a:t>Different from other FEMA PA Declarations, the process for COVID-19 features the following:</a:t>
            </a:r>
          </a:p>
          <a:p>
            <a:pPr marL="342900" lvl="0" indent="-342900" defTabSz="914400" eaLnBrk="0" fontAlgn="base" hangingPunct="0">
              <a:spcBef>
                <a:spcPct val="0"/>
              </a:spcBef>
              <a:buFont typeface="Arial" panose="020B0604020202020204" pitchFamily="34" charset="0"/>
              <a:buChar char="•"/>
              <a:defRPr/>
            </a:pPr>
            <a:r>
              <a:rPr lang="en-US" altLang="en-US" sz="2800" dirty="0">
                <a:solidFill>
                  <a:schemeClr val="tx1"/>
                </a:solidFill>
                <a:latin typeface="Calibri" panose="020F0502020204030204" pitchFamily="34" charset="0"/>
              </a:rPr>
              <a:t>Virtual Applicant Briefings</a:t>
            </a:r>
          </a:p>
          <a:p>
            <a:pPr marL="342900" indent="-342900">
              <a:buFont typeface="Arial" panose="020B0604020202020204" pitchFamily="34" charset="0"/>
              <a:buChar char="•"/>
            </a:pPr>
            <a:r>
              <a:rPr lang="en-US" sz="2800" dirty="0">
                <a:solidFill>
                  <a:schemeClr val="tx1"/>
                </a:solidFill>
                <a:latin typeface="Calibri" panose="020F0502020204030204" pitchFamily="34" charset="0"/>
              </a:rPr>
              <a:t>Municipalities will have the ability to apply for assistance directly through FEMA’s Grants Portal.  </a:t>
            </a:r>
          </a:p>
          <a:p>
            <a:pPr marL="342900" indent="-342900">
              <a:buFont typeface="Arial" panose="020B0604020202020204" pitchFamily="34" charset="0"/>
              <a:buChar char="•"/>
            </a:pPr>
            <a:r>
              <a:rPr lang="en-US" sz="2800" dirty="0">
                <a:solidFill>
                  <a:schemeClr val="tx1"/>
                </a:solidFill>
                <a:latin typeface="Calibri" panose="020F0502020204030204" pitchFamily="34" charset="0"/>
              </a:rPr>
              <a:t>FEMA’s Reference Manuals and Quick Guides provide step-by-step instructions; can be found in the Grants Portal</a:t>
            </a:r>
          </a:p>
          <a:p>
            <a:pPr marL="342900" indent="-342900">
              <a:buFont typeface="Arial" panose="020B0604020202020204" pitchFamily="34" charset="0"/>
              <a:buChar char="•"/>
            </a:pPr>
            <a:r>
              <a:rPr lang="en-US" sz="2800" dirty="0">
                <a:solidFill>
                  <a:schemeClr val="tx1"/>
                </a:solidFill>
                <a:latin typeface="Calibri" panose="020F0502020204030204" pitchFamily="34" charset="0"/>
              </a:rPr>
              <a:t>For technical assistance with Grants Portal, Applicants can call the Grants Portal Hotline at  1-866-337-8448</a:t>
            </a:r>
            <a:endParaRPr lang="en-US" altLang="en-US" sz="2800" dirty="0">
              <a:solidFill>
                <a:schemeClr val="tx1"/>
              </a:solidFill>
              <a:latin typeface="Calibri" panose="020F0502020204030204" pitchFamily="34" charset="0"/>
            </a:endParaRPr>
          </a:p>
          <a:p>
            <a:endParaRPr lang="en-US" sz="2800" dirty="0">
              <a:solidFill>
                <a:schemeClr val="tx1"/>
              </a:solidFill>
            </a:endParaRPr>
          </a:p>
        </p:txBody>
      </p:sp>
    </p:spTree>
    <p:extLst>
      <p:ext uri="{BB962C8B-B14F-4D97-AF65-F5344CB8AC3E}">
        <p14:creationId xmlns:p14="http://schemas.microsoft.com/office/powerpoint/2010/main" val="648224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19276"/>
            <a:ext cx="11029616" cy="1013800"/>
          </a:xfrm>
        </p:spPr>
        <p:txBody>
          <a:bodyPr/>
          <a:lstStyle/>
          <a:p>
            <a:pPr algn="ctr"/>
            <a:r>
              <a:rPr lang="en-US" sz="4000" dirty="0">
                <a:solidFill>
                  <a:schemeClr val="tx1"/>
                </a:solidFill>
                <a:latin typeface="Calibri" panose="020F0502020204030204" pitchFamily="34" charset="0"/>
              </a:rPr>
              <a:t>PA Simplified application procedures</a:t>
            </a:r>
          </a:p>
        </p:txBody>
      </p:sp>
      <p:pic>
        <p:nvPicPr>
          <p:cNvPr id="4" name="Content Placeholder 3"/>
          <p:cNvPicPr>
            <a:picLocks noGrp="1" noChangeAspect="1"/>
          </p:cNvPicPr>
          <p:nvPr>
            <p:ph idx="1"/>
          </p:nvPr>
        </p:nvPicPr>
        <p:blipFill>
          <a:blip r:embed="rId2"/>
          <a:stretch>
            <a:fillRect/>
          </a:stretch>
        </p:blipFill>
        <p:spPr>
          <a:xfrm>
            <a:off x="342899" y="2268409"/>
            <a:ext cx="11458575" cy="2603629"/>
          </a:xfrm>
          <a:prstGeom prst="rect">
            <a:avLst/>
          </a:prstGeom>
        </p:spPr>
      </p:pic>
    </p:spTree>
    <p:extLst>
      <p:ext uri="{BB962C8B-B14F-4D97-AF65-F5344CB8AC3E}">
        <p14:creationId xmlns:p14="http://schemas.microsoft.com/office/powerpoint/2010/main" val="677250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4863" y="-224359"/>
            <a:ext cx="11029616" cy="982980"/>
          </a:xfrm>
        </p:spPr>
        <p:txBody>
          <a:bodyPr>
            <a:normAutofit/>
          </a:bodyPr>
          <a:lstStyle/>
          <a:p>
            <a:pPr algn="ctr"/>
            <a:r>
              <a:rPr lang="en-US" sz="4000" dirty="0">
                <a:solidFill>
                  <a:schemeClr val="tx1"/>
                </a:solidFill>
                <a:latin typeface="Calibri" panose="020F0502020204030204" pitchFamily="34" charset="0"/>
              </a:rPr>
              <a:t>Request for public assistance (</a:t>
            </a:r>
            <a:r>
              <a:rPr lang="en-US" sz="4000" dirty="0" err="1">
                <a:solidFill>
                  <a:schemeClr val="tx1"/>
                </a:solidFill>
                <a:latin typeface="Calibri" panose="020F0502020204030204" pitchFamily="34" charset="0"/>
              </a:rPr>
              <a:t>rpa</a:t>
            </a:r>
            <a:r>
              <a:rPr lang="en-US" sz="4000" dirty="0">
                <a:solidFill>
                  <a:schemeClr val="tx1"/>
                </a:solidFill>
                <a:latin typeface="Calibri" panose="020F0502020204030204" pitchFamily="34" charset="0"/>
              </a:rPr>
              <a:t>)</a:t>
            </a:r>
          </a:p>
        </p:txBody>
      </p:sp>
      <p:sp>
        <p:nvSpPr>
          <p:cNvPr id="3" name="Content Placeholder 2"/>
          <p:cNvSpPr>
            <a:spLocks noGrp="1"/>
          </p:cNvSpPr>
          <p:nvPr>
            <p:ph idx="1"/>
          </p:nvPr>
        </p:nvSpPr>
        <p:spPr>
          <a:xfrm>
            <a:off x="170022" y="2252719"/>
            <a:ext cx="11818618" cy="4149090"/>
          </a:xfrm>
        </p:spPr>
        <p:txBody>
          <a:bodyPr>
            <a:normAutofit/>
          </a:bodyPr>
          <a:lstStyle/>
          <a:p>
            <a:pPr marL="0" indent="0" algn="ctr">
              <a:buNone/>
            </a:pPr>
            <a:endParaRPr lang="en-US" sz="2800" dirty="0">
              <a:latin typeface="Calibri" panose="020F0502020204030204" pitchFamily="34" charset="0"/>
            </a:endParaRPr>
          </a:p>
          <a:p>
            <a:pPr marL="0" indent="0" algn="ctr">
              <a:buNone/>
            </a:pPr>
            <a:endParaRPr lang="en-US" sz="2800" dirty="0">
              <a:latin typeface="Calibri" panose="020F0502020204030204" pitchFamily="34" charset="0"/>
            </a:endParaRPr>
          </a:p>
          <a:p>
            <a:pPr marL="0" indent="0" algn="ctr">
              <a:buNone/>
            </a:pPr>
            <a:endParaRPr lang="en-US" sz="2800" dirty="0">
              <a:latin typeface="Calibri" panose="020F0502020204030204" pitchFamily="34" charset="0"/>
            </a:endParaRPr>
          </a:p>
          <a:p>
            <a:pPr marL="0" indent="0" algn="ctr">
              <a:buNone/>
            </a:pPr>
            <a:endParaRPr lang="en-US" sz="2800" dirty="0">
              <a:latin typeface="Calibri" panose="020F0502020204030204" pitchFamily="34" charset="0"/>
            </a:endParaRPr>
          </a:p>
          <a:p>
            <a:pPr marL="0" indent="0">
              <a:buNone/>
            </a:pPr>
            <a:endParaRPr lang="en-US" sz="100" dirty="0">
              <a:latin typeface="Calibri" panose="020F0502020204030204" pitchFamily="34" charset="0"/>
            </a:endParaRPr>
          </a:p>
          <a:p>
            <a:pPr marL="0" indent="0">
              <a:buNone/>
            </a:pPr>
            <a:endParaRPr lang="en-US" sz="2600" i="1" u="sng" dirty="0">
              <a:latin typeface="Calibri" panose="020F0502020204030204" pitchFamily="34" charset="0"/>
            </a:endParaRPr>
          </a:p>
        </p:txBody>
      </p:sp>
      <p:sp>
        <p:nvSpPr>
          <p:cNvPr id="5" name="Rounded Rectangle 4"/>
          <p:cNvSpPr/>
          <p:nvPr/>
        </p:nvSpPr>
        <p:spPr>
          <a:xfrm>
            <a:off x="0" y="1008520"/>
            <a:ext cx="11807875" cy="4393222"/>
          </a:xfrm>
          <a:prstGeom prst="roundRect">
            <a:avLst/>
          </a:prstGeom>
          <a:solidFill>
            <a:schemeClr val="bg1"/>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8125" indent="-238125">
              <a:lnSpc>
                <a:spcPct val="150000"/>
              </a:lnSpc>
              <a:buFont typeface="Arial" panose="020B0604020202020204" pitchFamily="34" charset="0"/>
              <a:buChar char="•"/>
            </a:pPr>
            <a:endParaRPr lang="en-US" sz="2800" dirty="0">
              <a:solidFill>
                <a:schemeClr val="tx1"/>
              </a:solidFill>
              <a:latin typeface="Calibri" panose="020F0502020204030204" pitchFamily="34" charset="0"/>
              <a:cs typeface="Aharoni" panose="02010803020104030203" pitchFamily="2" charset="-79"/>
            </a:endParaRPr>
          </a:p>
          <a:p>
            <a:pPr marL="238125" indent="-238125">
              <a:lnSpc>
                <a:spcPct val="150000"/>
              </a:lnSpc>
              <a:buFont typeface="Arial" panose="020B0604020202020204" pitchFamily="34" charset="0"/>
              <a:buChar char="•"/>
            </a:pPr>
            <a:endParaRPr lang="en-US" sz="2800" dirty="0">
              <a:solidFill>
                <a:schemeClr val="tx1"/>
              </a:solidFill>
              <a:latin typeface="Calibri" panose="020F0502020204030204" pitchFamily="34" charset="0"/>
              <a:cs typeface="Aharoni" panose="02010803020104030203" pitchFamily="2" charset="-79"/>
            </a:endParaRPr>
          </a:p>
          <a:p>
            <a:pPr marL="238125" indent="-238125">
              <a:lnSpc>
                <a:spcPct val="150000"/>
              </a:lnSpc>
              <a:buFont typeface="Arial" panose="020B0604020202020204" pitchFamily="34" charset="0"/>
              <a:buChar char="•"/>
            </a:pPr>
            <a:r>
              <a:rPr lang="en-US" sz="2800" dirty="0">
                <a:solidFill>
                  <a:schemeClr val="tx1"/>
                </a:solidFill>
                <a:latin typeface="Calibri" panose="020F0502020204030204" pitchFamily="34" charset="0"/>
                <a:cs typeface="Aharoni" panose="02010803020104030203" pitchFamily="2" charset="-79"/>
              </a:rPr>
              <a:t>Registered users, enter RPA in Grants Portal - ONE RPA per applicant</a:t>
            </a:r>
          </a:p>
          <a:p>
            <a:pPr marL="238125" indent="-238125">
              <a:lnSpc>
                <a:spcPct val="150000"/>
              </a:lnSpc>
              <a:buFont typeface="Arial" panose="020B0604020202020204" pitchFamily="34" charset="0"/>
              <a:buChar char="•"/>
            </a:pPr>
            <a:endParaRPr lang="en-US" sz="2800" i="1" dirty="0">
              <a:solidFill>
                <a:schemeClr val="tx1"/>
              </a:solidFill>
              <a:latin typeface="Calibri" panose="020F0502020204030204" pitchFamily="34" charset="0"/>
            </a:endParaRPr>
          </a:p>
          <a:p>
            <a:endParaRPr lang="en-US" sz="2800" i="1" dirty="0">
              <a:solidFill>
                <a:schemeClr val="tx1"/>
              </a:solidFill>
              <a:latin typeface="Calibri" panose="020F0502020204030204" pitchFamily="34" charset="0"/>
            </a:endParaRPr>
          </a:p>
          <a:p>
            <a:endParaRPr lang="en-US" sz="2800" i="1" dirty="0">
              <a:solidFill>
                <a:schemeClr val="tx1"/>
              </a:solidFill>
              <a:latin typeface="Calibri" panose="020F0502020204030204" pitchFamily="34" charset="0"/>
            </a:endParaRPr>
          </a:p>
          <a:p>
            <a:endParaRPr lang="en-US" sz="2800" i="1" dirty="0">
              <a:solidFill>
                <a:schemeClr val="tx1"/>
              </a:solidFill>
              <a:latin typeface="Calibri" panose="020F0502020204030204" pitchFamily="34" charset="0"/>
            </a:endParaRPr>
          </a:p>
          <a:p>
            <a:endParaRPr lang="en-US" sz="2800" i="1" dirty="0">
              <a:solidFill>
                <a:schemeClr val="tx1"/>
              </a:solidFill>
              <a:latin typeface="Calibri" panose="020F0502020204030204" pitchFamily="34" charset="0"/>
            </a:endParaRPr>
          </a:p>
          <a:p>
            <a:endParaRPr lang="en-US" sz="2800" i="1" dirty="0">
              <a:solidFill>
                <a:schemeClr val="tx1"/>
              </a:solidFill>
              <a:latin typeface="Calibri" panose="020F0502020204030204" pitchFamily="34" charset="0"/>
            </a:endParaRPr>
          </a:p>
          <a:p>
            <a:pPr marL="457200" indent="-457200">
              <a:buFont typeface="Arial" panose="020B0604020202020204" pitchFamily="34" charset="0"/>
              <a:buChar char="•"/>
            </a:pPr>
            <a:endParaRPr lang="en-US" sz="2800" dirty="0">
              <a:solidFill>
                <a:schemeClr val="tx1"/>
              </a:solidFill>
              <a:latin typeface="Calibri" panose="020F0502020204030204" pitchFamily="34" charset="0"/>
            </a:endParaRPr>
          </a:p>
          <a:p>
            <a:pPr marL="457200" indent="-457200">
              <a:buFont typeface="Arial" panose="020B0604020202020204" pitchFamily="34" charset="0"/>
              <a:buChar char="•"/>
            </a:pPr>
            <a:endParaRPr lang="en-US" sz="2800" dirty="0">
              <a:solidFill>
                <a:schemeClr val="tx1"/>
              </a:solidFill>
              <a:latin typeface="Calibri" panose="020F0502020204030204" pitchFamily="34" charset="0"/>
            </a:endParaRPr>
          </a:p>
          <a:p>
            <a:pPr marL="457200" indent="-457200">
              <a:buFont typeface="Arial" panose="020B0604020202020204" pitchFamily="34" charset="0"/>
              <a:buChar char="•"/>
            </a:pPr>
            <a:endParaRPr lang="en-US" sz="2800" dirty="0">
              <a:solidFill>
                <a:schemeClr val="tx1"/>
              </a:solidFill>
              <a:latin typeface="Calibri" panose="020F0502020204030204" pitchFamily="34" charset="0"/>
            </a:endParaRPr>
          </a:p>
          <a:p>
            <a:pPr marL="457200" indent="-457200">
              <a:buFont typeface="Arial" panose="020B0604020202020204" pitchFamily="34" charset="0"/>
              <a:buChar char="•"/>
            </a:pPr>
            <a:endParaRPr lang="en-US" sz="900" dirty="0">
              <a:solidFill>
                <a:schemeClr val="tx1"/>
              </a:solidFill>
              <a:latin typeface="Calibri" panose="020F0502020204030204" pitchFamily="34" charset="0"/>
            </a:endParaRPr>
          </a:p>
          <a:p>
            <a:pPr marL="457200" indent="-457200">
              <a:buFont typeface="Arial" panose="020B0604020202020204" pitchFamily="34" charset="0"/>
              <a:buChar char="•"/>
            </a:pPr>
            <a:endParaRPr lang="en-US" sz="800" dirty="0">
              <a:solidFill>
                <a:schemeClr val="tx1"/>
              </a:solidFill>
              <a:latin typeface="Calibri" panose="020F0502020204030204" pitchFamily="34" charset="0"/>
            </a:endParaRPr>
          </a:p>
          <a:p>
            <a:pPr marL="457200" indent="-457200">
              <a:buFont typeface="Arial" panose="020B0604020202020204" pitchFamily="34" charset="0"/>
              <a:buChar char="•"/>
            </a:pPr>
            <a:r>
              <a:rPr lang="en-US" sz="2800" dirty="0">
                <a:solidFill>
                  <a:schemeClr val="tx1"/>
                </a:solidFill>
                <a:latin typeface="Calibri" panose="020F0502020204030204" pitchFamily="34" charset="0"/>
              </a:rPr>
              <a:t>Applicant name:  </a:t>
            </a:r>
            <a:r>
              <a:rPr lang="en-US" sz="2800" dirty="0" err="1">
                <a:solidFill>
                  <a:schemeClr val="tx1"/>
                </a:solidFill>
                <a:latin typeface="Calibri" panose="020F0502020204030204" pitchFamily="34" charset="0"/>
              </a:rPr>
              <a:t>Whoville</a:t>
            </a:r>
            <a:r>
              <a:rPr lang="en-US" sz="2800" dirty="0">
                <a:solidFill>
                  <a:schemeClr val="tx1"/>
                </a:solidFill>
                <a:latin typeface="Calibri" panose="020F0502020204030204" pitchFamily="34" charset="0"/>
              </a:rPr>
              <a:t>, Town of</a:t>
            </a:r>
            <a:r>
              <a:rPr lang="en-US" sz="2400" i="1" dirty="0">
                <a:solidFill>
                  <a:schemeClr val="tx1"/>
                </a:solidFill>
                <a:latin typeface="Calibri" panose="020F0502020204030204" pitchFamily="34" charset="0"/>
              </a:rPr>
              <a:t>	</a:t>
            </a:r>
            <a:endParaRPr lang="en-US" sz="2800" dirty="0">
              <a:solidFill>
                <a:schemeClr val="tx1"/>
              </a:solidFill>
              <a:latin typeface="Calibri" panose="020F0502020204030204" pitchFamily="34" charset="0"/>
            </a:endParaRPr>
          </a:p>
          <a:p>
            <a:r>
              <a:rPr lang="en-US" sz="2800" i="1" dirty="0">
                <a:solidFill>
                  <a:schemeClr val="tx1"/>
                </a:solidFill>
                <a:latin typeface="Calibri" panose="020F0502020204030204" pitchFamily="34" charset="0"/>
              </a:rPr>
              <a:t>						</a:t>
            </a:r>
            <a:r>
              <a:rPr lang="en-US" sz="2400" i="1" dirty="0">
                <a:solidFill>
                  <a:schemeClr val="tx1"/>
                </a:solidFill>
                <a:latin typeface="Calibri" panose="020F0502020204030204" pitchFamily="34" charset="0"/>
              </a:rPr>
              <a:t>							</a:t>
            </a:r>
            <a:endParaRPr lang="en-US" sz="2400" dirty="0">
              <a:solidFill>
                <a:schemeClr val="tx1"/>
              </a:solidFill>
              <a:latin typeface="Calibri" panose="020F0502020204030204" pitchFamily="34" charset="0"/>
            </a:endParaRPr>
          </a:p>
        </p:txBody>
      </p:sp>
      <p:sp>
        <p:nvSpPr>
          <p:cNvPr id="4" name="Rectangle 3"/>
          <p:cNvSpPr/>
          <p:nvPr/>
        </p:nvSpPr>
        <p:spPr>
          <a:xfrm>
            <a:off x="366074" y="1773717"/>
            <a:ext cx="11532183" cy="39159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b="1" dirty="0">
              <a:solidFill>
                <a:schemeClr val="tx1"/>
              </a:solidFill>
              <a:latin typeface="Calibri" panose="020F0502020204030204" pitchFamily="34" charset="0"/>
            </a:endParaRPr>
          </a:p>
          <a:p>
            <a:pPr algn="ctr"/>
            <a:r>
              <a:rPr lang="en-US" sz="3200" b="1" dirty="0">
                <a:solidFill>
                  <a:schemeClr val="tx1"/>
                </a:solidFill>
                <a:latin typeface="Calibri" panose="020F0502020204030204" pitchFamily="34" charset="0"/>
              </a:rPr>
              <a:t>UNREGISTERED PORTAL USERS</a:t>
            </a:r>
          </a:p>
          <a:p>
            <a:pPr algn="ctr"/>
            <a:endParaRPr lang="en-US" sz="1000" b="1" dirty="0">
              <a:solidFill>
                <a:schemeClr val="tx1"/>
              </a:solidFill>
              <a:latin typeface="Calibri" panose="020F0502020204030204" pitchFamily="34" charset="0"/>
            </a:endParaRPr>
          </a:p>
          <a:p>
            <a:r>
              <a:rPr lang="en-US" sz="2800" b="1" dirty="0">
                <a:solidFill>
                  <a:schemeClr val="tx1"/>
                </a:solidFill>
                <a:latin typeface="Calibri" panose="020F0502020204030204" pitchFamily="34" charset="0"/>
              </a:rPr>
              <a:t>STATE AGENCIES AND MUNICIPALITIES ONLY</a:t>
            </a:r>
          </a:p>
          <a:p>
            <a:r>
              <a:rPr lang="en-US" sz="2800" dirty="0">
                <a:solidFill>
                  <a:schemeClr val="tx1"/>
                </a:solidFill>
                <a:latin typeface="Calibri" panose="020F0502020204030204" pitchFamily="34" charset="0"/>
              </a:rPr>
              <a:t>	Directly request portal account at </a:t>
            </a:r>
            <a:r>
              <a:rPr lang="en-US" sz="2800" dirty="0">
                <a:solidFill>
                  <a:schemeClr val="tx1"/>
                </a:solidFill>
                <a:latin typeface="Calibri" panose="020F0502020204030204" pitchFamily="34" charset="0"/>
                <a:hlinkClick r:id="rId3"/>
              </a:rPr>
              <a:t>https://grantee.fema.gov</a:t>
            </a:r>
            <a:endParaRPr lang="en-US" sz="2800" dirty="0">
              <a:solidFill>
                <a:schemeClr val="tx1"/>
              </a:solidFill>
              <a:latin typeface="Calibri" panose="020F0502020204030204" pitchFamily="34" charset="0"/>
            </a:endParaRPr>
          </a:p>
          <a:p>
            <a:endParaRPr lang="en-US" sz="2800" dirty="0">
              <a:solidFill>
                <a:schemeClr val="tx1"/>
              </a:solidFill>
              <a:latin typeface="Calibri" panose="020F0502020204030204" pitchFamily="34" charset="0"/>
            </a:endParaRPr>
          </a:p>
          <a:p>
            <a:r>
              <a:rPr lang="en-US" sz="2800" b="1" dirty="0">
                <a:solidFill>
                  <a:schemeClr val="tx1"/>
                </a:solidFill>
                <a:latin typeface="Calibri" panose="020F0502020204030204" pitchFamily="34" charset="0"/>
              </a:rPr>
              <a:t>ALL OTHER APPLICANTS</a:t>
            </a:r>
          </a:p>
          <a:p>
            <a:r>
              <a:rPr lang="en-US" sz="2800" dirty="0">
                <a:solidFill>
                  <a:schemeClr val="tx1"/>
                </a:solidFill>
                <a:latin typeface="Calibri" panose="020F0502020204030204" pitchFamily="34" charset="0"/>
              </a:rPr>
              <a:t>	Must go through MEMA for portal registration</a:t>
            </a:r>
          </a:p>
          <a:p>
            <a:pPr lvl="1"/>
            <a:r>
              <a:rPr lang="en-US" sz="2800" dirty="0">
                <a:solidFill>
                  <a:schemeClr val="tx1"/>
                </a:solidFill>
                <a:latin typeface="Calibri" panose="020F0502020204030204" pitchFamily="34" charset="0"/>
              </a:rPr>
              <a:t>Portal Registration Request Form (MEMA’s website)</a:t>
            </a:r>
          </a:p>
          <a:p>
            <a:pPr lvl="1"/>
            <a:r>
              <a:rPr lang="en-US" sz="2800" dirty="0">
                <a:solidFill>
                  <a:schemeClr val="tx1"/>
                </a:solidFill>
                <a:latin typeface="Calibri" panose="020F0502020204030204" pitchFamily="34" charset="0"/>
              </a:rPr>
              <a:t>Submit Portal Registration Form to </a:t>
            </a:r>
            <a:r>
              <a:rPr lang="en-US" sz="2800" dirty="0">
                <a:solidFill>
                  <a:schemeClr val="tx1"/>
                </a:solidFill>
                <a:latin typeface="Calibri" panose="020F0502020204030204" pitchFamily="34" charset="0"/>
                <a:hlinkClick r:id="rId4"/>
              </a:rPr>
              <a:t>disaster.recovery@mass.gov</a:t>
            </a:r>
            <a:endParaRPr lang="en-US" sz="2800" dirty="0">
              <a:solidFill>
                <a:schemeClr val="tx1"/>
              </a:solidFill>
              <a:latin typeface="Calibri" panose="020F0502020204030204" pitchFamily="34" charset="0"/>
            </a:endParaRPr>
          </a:p>
          <a:p>
            <a:pPr algn="ctr"/>
            <a:endParaRPr lang="en-US" sz="24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186392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txBox="1">
            <a:spLocks/>
          </p:cNvSpPr>
          <p:nvPr/>
        </p:nvSpPr>
        <p:spPr>
          <a:xfrm>
            <a:off x="369570" y="419060"/>
            <a:ext cx="8237220" cy="1063256"/>
          </a:xfrm>
          <a:prstGeom prst="rect">
            <a:avLst/>
          </a:prstGeom>
        </p:spPr>
        <p:txBody>
          <a:bodyPr>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dirty="0">
                <a:solidFill>
                  <a:schemeClr val="tx1"/>
                </a:solidFill>
                <a:latin typeface="Calibri" panose="020F0502020204030204" pitchFamily="34" charset="0"/>
              </a:rPr>
              <a:t>Private Non-profit (PNP) Entities</a:t>
            </a:r>
            <a:br>
              <a:rPr lang="en-US" sz="3600" dirty="0">
                <a:solidFill>
                  <a:schemeClr val="tx1"/>
                </a:solidFill>
                <a:latin typeface="Calibri" panose="020F0502020204030204" pitchFamily="34" charset="0"/>
              </a:rPr>
            </a:br>
            <a:r>
              <a:rPr lang="en-US" sz="3600" dirty="0">
                <a:solidFill>
                  <a:schemeClr val="tx1"/>
                </a:solidFill>
                <a:latin typeface="Calibri" panose="020F0502020204030204" pitchFamily="34" charset="0"/>
              </a:rPr>
              <a:t>Application Procedures</a:t>
            </a:r>
          </a:p>
        </p:txBody>
      </p:sp>
      <p:sp>
        <p:nvSpPr>
          <p:cNvPr id="3" name="Content Placeholder 2"/>
          <p:cNvSpPr txBox="1">
            <a:spLocks/>
          </p:cNvSpPr>
          <p:nvPr/>
        </p:nvSpPr>
        <p:spPr>
          <a:xfrm>
            <a:off x="289560" y="2076002"/>
            <a:ext cx="10637520" cy="4545330"/>
          </a:xfrm>
          <a:prstGeom prst="rect">
            <a:avLst/>
          </a:prstGeom>
        </p:spPr>
        <p:txBody>
          <a:bodyP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4925" indent="0">
              <a:buClrTx/>
              <a:buNone/>
            </a:pPr>
            <a:r>
              <a:rPr lang="en-US" sz="2400" dirty="0">
                <a:solidFill>
                  <a:schemeClr val="tx1"/>
                </a:solidFill>
                <a:latin typeface="Calibri" panose="020F0502020204030204" pitchFamily="34" charset="0"/>
              </a:rPr>
              <a:t>Prior to Request for Public Assistance (RPA) Submission: </a:t>
            </a:r>
          </a:p>
          <a:p>
            <a:pPr marL="457200" indent="-422275">
              <a:buClrTx/>
              <a:buFont typeface="Wingdings" panose="05000000000000000000" pitchFamily="2" charset="2"/>
              <a:buChar char="ü"/>
            </a:pPr>
            <a:endParaRPr lang="en-US" sz="800" dirty="0">
              <a:solidFill>
                <a:schemeClr val="tx1"/>
              </a:solidFill>
              <a:latin typeface="Calibri" panose="020F0502020204030204" pitchFamily="34" charset="0"/>
            </a:endParaRPr>
          </a:p>
          <a:p>
            <a:pPr marL="457200" indent="-422275">
              <a:buClrTx/>
              <a:buFont typeface="Wingdings" panose="05000000000000000000" pitchFamily="2" charset="2"/>
              <a:buChar char="ü"/>
            </a:pPr>
            <a:r>
              <a:rPr lang="en-US" sz="2400" dirty="0">
                <a:solidFill>
                  <a:schemeClr val="tx1"/>
                </a:solidFill>
                <a:latin typeface="Calibri" panose="020F0502020204030204" pitchFamily="34" charset="0"/>
              </a:rPr>
              <a:t>A ruling letter from the U.S. Internal Revenue Service granting tax exemption under Sections 501(c), (d), or (e) of the Internal Revenue Code of 1954</a:t>
            </a:r>
          </a:p>
          <a:p>
            <a:pPr marL="457200" indent="-422275">
              <a:lnSpc>
                <a:spcPct val="150000"/>
              </a:lnSpc>
              <a:buClrTx/>
              <a:buFont typeface="Wingdings" panose="05000000000000000000" pitchFamily="2" charset="2"/>
              <a:buChar char="ü"/>
            </a:pPr>
            <a:r>
              <a:rPr lang="en-US" sz="2400" dirty="0">
                <a:solidFill>
                  <a:schemeClr val="tx1"/>
                </a:solidFill>
                <a:latin typeface="Calibri" panose="020F0502020204030204" pitchFamily="34" charset="0"/>
              </a:rPr>
              <a:t>PNP Certification Sheet (MEMA’s website)</a:t>
            </a:r>
          </a:p>
          <a:p>
            <a:pPr marL="457200" indent="-422275">
              <a:lnSpc>
                <a:spcPct val="150000"/>
              </a:lnSpc>
              <a:buClrTx/>
              <a:buFont typeface="Wingdings" panose="05000000000000000000" pitchFamily="2" charset="2"/>
              <a:buChar char="ü"/>
            </a:pPr>
            <a:r>
              <a:rPr lang="en-US" sz="2400" dirty="0">
                <a:solidFill>
                  <a:schemeClr val="tx1"/>
                </a:solidFill>
                <a:latin typeface="Calibri" panose="020F0502020204030204" pitchFamily="34" charset="0"/>
              </a:rPr>
              <a:t>Mission statement or brochure of organization</a:t>
            </a:r>
          </a:p>
          <a:p>
            <a:pPr marL="457200" indent="-422275">
              <a:buClrTx/>
              <a:buFont typeface="Wingdings" panose="05000000000000000000" pitchFamily="2" charset="2"/>
              <a:buChar char="ü"/>
            </a:pPr>
            <a:r>
              <a:rPr lang="en-US" sz="2400" dirty="0">
                <a:solidFill>
                  <a:schemeClr val="tx1"/>
                </a:solidFill>
                <a:latin typeface="Calibri" panose="020F0502020204030204" pitchFamily="34" charset="0"/>
              </a:rPr>
              <a:t>Employer Identification Number (EIN)</a:t>
            </a:r>
          </a:p>
          <a:p>
            <a:pPr marL="457200" indent="-422275">
              <a:buClrTx/>
              <a:buFont typeface="Wingdings" panose="05000000000000000000" pitchFamily="2" charset="2"/>
              <a:buChar char="ü"/>
            </a:pPr>
            <a:r>
              <a:rPr lang="en-US" sz="2400" dirty="0">
                <a:solidFill>
                  <a:schemeClr val="tx1"/>
                </a:solidFill>
                <a:latin typeface="Calibri" panose="020F0502020204030204" pitchFamily="34" charset="0"/>
              </a:rPr>
              <a:t>Insurance Policy</a:t>
            </a:r>
          </a:p>
          <a:p>
            <a:pPr marL="34290" indent="0">
              <a:buClrTx/>
              <a:buFont typeface="Wingdings 2" panose="05020102010507070707" pitchFamily="18" charset="2"/>
              <a:buNone/>
            </a:pPr>
            <a:endParaRPr lang="en-US" sz="800" dirty="0">
              <a:solidFill>
                <a:schemeClr val="tx1"/>
              </a:solidFill>
              <a:latin typeface="Calibri" panose="020F050202020403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43849" y="419060"/>
            <a:ext cx="3866197" cy="2126512"/>
          </a:xfrm>
          <a:prstGeom prst="rect">
            <a:avLst/>
          </a:prstGeom>
        </p:spPr>
      </p:pic>
    </p:spTree>
    <p:extLst>
      <p:ext uri="{BB962C8B-B14F-4D97-AF65-F5344CB8AC3E}">
        <p14:creationId xmlns:p14="http://schemas.microsoft.com/office/powerpoint/2010/main" val="2222767974"/>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8049</TotalTime>
  <Words>2635</Words>
  <Application>Microsoft Office PowerPoint</Application>
  <PresentationFormat>Widescreen</PresentationFormat>
  <Paragraphs>302</Paragraphs>
  <Slides>36</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36</vt:i4>
      </vt:variant>
    </vt:vector>
  </HeadingPairs>
  <TitlesOfParts>
    <vt:vector size="50" baseType="lpstr">
      <vt:lpstr>Batang</vt:lpstr>
      <vt:lpstr>Aharoni</vt:lpstr>
      <vt:lpstr>Aparajita</vt:lpstr>
      <vt:lpstr>Arial</vt:lpstr>
      <vt:lpstr>Arial Black</vt:lpstr>
      <vt:lpstr>Calibri</vt:lpstr>
      <vt:lpstr>Castellar</vt:lpstr>
      <vt:lpstr>Eras Bold ITC</vt:lpstr>
      <vt:lpstr>Franklin Gothic Book</vt:lpstr>
      <vt:lpstr>Gill Sans MT</vt:lpstr>
      <vt:lpstr>Times New Roman</vt:lpstr>
      <vt:lpstr>Wingdings</vt:lpstr>
      <vt:lpstr>Wingdings 2</vt:lpstr>
      <vt:lpstr>Dividend</vt:lpstr>
      <vt:lpstr>APPLICANT BRIEFING MAJOR DECLARATION covid-19</vt:lpstr>
      <vt:lpstr>    Major declaration FEMA-4496-DR-MA </vt:lpstr>
      <vt:lpstr>AGENDA</vt:lpstr>
      <vt:lpstr>FEMA PUBLIC ASSISTANCE (PA) PROGRAM</vt:lpstr>
      <vt:lpstr>GRANTS PORTAL</vt:lpstr>
      <vt:lpstr>New Reimbursement Process Targeted to  COVID-19 Declarations</vt:lpstr>
      <vt:lpstr>PA Simplified application procedures</vt:lpstr>
      <vt:lpstr>Request for public assistance (rpa)</vt:lpstr>
      <vt:lpstr>PowerPoint Presentation</vt:lpstr>
      <vt:lpstr>Eligibility structure</vt:lpstr>
      <vt:lpstr>PowerPoint Presentation</vt:lpstr>
      <vt:lpstr>PRIVATE NON-PROFIT facility eligibility CRITICAL AND NON-CRITICAL SERVICES</vt:lpstr>
      <vt:lpstr>PowerPoint Presentation</vt:lpstr>
      <vt:lpstr>Pnp Work  eligibility</vt:lpstr>
      <vt:lpstr>PowerPoint Presentation</vt:lpstr>
      <vt:lpstr>Category b – emergency protective measures</vt:lpstr>
      <vt:lpstr>Eligible categories of work</vt:lpstr>
      <vt:lpstr>Category b – emergency protective measures</vt:lpstr>
      <vt:lpstr>PowerPoint Presentation</vt:lpstr>
      <vt:lpstr>PowerPoint Presentation</vt:lpstr>
      <vt:lpstr>Non-congregate sheltering</vt:lpstr>
      <vt:lpstr>Mutual aid</vt:lpstr>
      <vt:lpstr>Category b - Donated resources</vt:lpstr>
      <vt:lpstr>Category Z – Management costs</vt:lpstr>
      <vt:lpstr>procurement</vt:lpstr>
      <vt:lpstr>Types of eligible costs</vt:lpstr>
      <vt:lpstr>Formulation of a project worksheet (pw)</vt:lpstr>
      <vt:lpstr>Supporting documentation</vt:lpstr>
      <vt:lpstr>Project cost thresholds Small PROJECTS VS LARGE PROJECTS</vt:lpstr>
      <vt:lpstr>Project reconciliation</vt:lpstr>
      <vt:lpstr>Expedited project requests</vt:lpstr>
      <vt:lpstr>Insurance requirements</vt:lpstr>
      <vt:lpstr>Environmental and historic preservation (EHP) review</vt:lpstr>
      <vt:lpstr>PROGRAM REQUIREMENTS</vt:lpstr>
      <vt:lpstr>REIMBURSEMENT</vt:lpstr>
      <vt:lpstr>State  Public  assistance  contacts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APPLICANT BRIEFING NATIONAL EMERGENCY DECLARATION</dc:title>
  <dc:creator>Eddy, Lorraine  (CDA)</dc:creator>
  <cp:lastModifiedBy>Eddy, Lorraine  (CDA)</cp:lastModifiedBy>
  <cp:revision>264</cp:revision>
  <dcterms:created xsi:type="dcterms:W3CDTF">2020-03-13T17:46:26Z</dcterms:created>
  <dcterms:modified xsi:type="dcterms:W3CDTF">2020-04-23T18:17:20Z</dcterms:modified>
</cp:coreProperties>
</file>