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6" r:id="rId3"/>
    <p:sldId id="298" r:id="rId4"/>
    <p:sldId id="299" r:id="rId5"/>
    <p:sldId id="259" r:id="rId6"/>
    <p:sldId id="301" r:id="rId7"/>
    <p:sldId id="302" r:id="rId8"/>
    <p:sldId id="300" r:id="rId9"/>
    <p:sldId id="297" r:id="rId10"/>
    <p:sldId id="284" r:id="rId11"/>
    <p:sldId id="296" r:id="rId12"/>
    <p:sldId id="26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F91"/>
    <a:srgbClr val="C810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81"/>
    <p:restoredTop sz="94641"/>
  </p:normalViewPr>
  <p:slideViewPr>
    <p:cSldViewPr>
      <p:cViewPr varScale="1">
        <p:scale>
          <a:sx n="105" d="100"/>
          <a:sy n="105" d="100"/>
        </p:scale>
        <p:origin x="154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15" d="100"/>
          <a:sy n="115" d="100"/>
        </p:scale>
        <p:origin x="3304" y="-1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G:\My%20Drive\1.%20Energy%20Team\Databases-Analysis\Massachusetts\20-58\October%20Comparis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u="none" strike="noStrike" baseline="0">
                <a:effectLst/>
              </a:rPr>
              <a:t>Total Amount of Arrears Held by Discount Rate Utility Customers, October 2019-October 2023</a:t>
            </a:r>
            <a:endParaRPr lang="en-US" sz="1600" b="1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Sheet1!$V$15</c:f>
              <c:strCache>
                <c:ptCount val="1"/>
                <c:pt idx="0">
                  <c:v>Gas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Sheet1!$U$16:$U$20</c:f>
              <c:strCache>
                <c:ptCount val="5"/>
                <c:pt idx="0">
                  <c:v>Oct. 2019</c:v>
                </c:pt>
                <c:pt idx="1">
                  <c:v>Oct. 2020</c:v>
                </c:pt>
                <c:pt idx="2">
                  <c:v>Oct. 2021</c:v>
                </c:pt>
                <c:pt idx="3">
                  <c:v>Oct. 2022</c:v>
                </c:pt>
                <c:pt idx="4">
                  <c:v>Oct. 2023</c:v>
                </c:pt>
              </c:strCache>
            </c:strRef>
          </c:cat>
          <c:val>
            <c:numRef>
              <c:f>Sheet1!$V$16:$V$20</c:f>
              <c:numCache>
                <c:formatCode>_("$"* #,##0_);_("$"* \(#,##0\);_("$"* "-"??_);_(@_)</c:formatCode>
                <c:ptCount val="5"/>
                <c:pt idx="0">
                  <c:v>53436873.390000001</c:v>
                </c:pt>
                <c:pt idx="1">
                  <c:v>70614394.140000001</c:v>
                </c:pt>
                <c:pt idx="2">
                  <c:v>79697197.420000002</c:v>
                </c:pt>
                <c:pt idx="3">
                  <c:v>85702533.200000018</c:v>
                </c:pt>
                <c:pt idx="4">
                  <c:v>96199397.670000002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520-7449-B587-7166EC330EF0}"/>
            </c:ext>
          </c:extLst>
        </c:ser>
        <c:ser>
          <c:idx val="1"/>
          <c:order val="1"/>
          <c:tx>
            <c:strRef>
              <c:f>Sheet1!$W$15</c:f>
              <c:strCache>
                <c:ptCount val="1"/>
                <c:pt idx="0">
                  <c:v>Electric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Sheet1!$U$16:$U$20</c:f>
              <c:strCache>
                <c:ptCount val="5"/>
                <c:pt idx="0">
                  <c:v>Oct. 2019</c:v>
                </c:pt>
                <c:pt idx="1">
                  <c:v>Oct. 2020</c:v>
                </c:pt>
                <c:pt idx="2">
                  <c:v>Oct. 2021</c:v>
                </c:pt>
                <c:pt idx="3">
                  <c:v>Oct. 2022</c:v>
                </c:pt>
                <c:pt idx="4">
                  <c:v>Oct. 2023</c:v>
                </c:pt>
              </c:strCache>
            </c:strRef>
          </c:cat>
          <c:val>
            <c:numRef>
              <c:f>Sheet1!$W$16:$W$20</c:f>
              <c:numCache>
                <c:formatCode>_("$"* #,##0_);_("$"* \(#,##0\);_("$"* "-"??_);_(@_)</c:formatCode>
                <c:ptCount val="5"/>
                <c:pt idx="0">
                  <c:v>125121173.67999999</c:v>
                </c:pt>
                <c:pt idx="1">
                  <c:v>165439262.63999999</c:v>
                </c:pt>
                <c:pt idx="2">
                  <c:v>188777056.64000002</c:v>
                </c:pt>
                <c:pt idx="3">
                  <c:v>175280874.94999999</c:v>
                </c:pt>
                <c:pt idx="4">
                  <c:v>201222836.70999998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520-7449-B587-7166EC330E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62949632"/>
        <c:axId val="1662953376"/>
      </c:barChart>
      <c:catAx>
        <c:axId val="1662949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2953376"/>
        <c:crosses val="autoZero"/>
        <c:auto val="1"/>
        <c:lblAlgn val="ctr"/>
        <c:lblOffset val="100"/>
        <c:noMultiLvlLbl val="0"/>
      </c:catAx>
      <c:valAx>
        <c:axId val="1662953376"/>
        <c:scaling>
          <c:orientation val="minMax"/>
          <c:max val="2500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,&quot;M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2949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199B4E-1B41-49EF-A18A-24D294D6DFB7}" type="datetimeFigureOut">
              <a:rPr lang="en-US" smtClean="0"/>
              <a:t>9/17/2024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A1F85A-921A-44C0-9FEE-D90B38A56C9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467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1F85A-921A-44C0-9FEE-D90B38A56C9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61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1F85A-921A-44C0-9FEE-D90B38A56C9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3073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1F85A-921A-44C0-9FEE-D90B38A56C9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3180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1F85A-921A-44C0-9FEE-D90B38A56C9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9273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1F85A-921A-44C0-9FEE-D90B38A56C9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617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752600"/>
            <a:ext cx="7772400" cy="1470025"/>
          </a:xfrm>
        </p:spPr>
        <p:txBody>
          <a:bodyPr/>
          <a:lstStyle>
            <a:lvl1pPr>
              <a:defRPr b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PowerPoint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84562" y="3886200"/>
            <a:ext cx="4973637" cy="1752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presenter(s) names, orgs., date or other information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685800" y="1524000"/>
            <a:ext cx="7772400" cy="0"/>
          </a:xfrm>
          <a:prstGeom prst="line">
            <a:avLst/>
          </a:prstGeom>
          <a:ln w="76200">
            <a:solidFill>
              <a:srgbClr val="C810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F:\doc\akowanko\2019 - mine\A - Basics\NCLC LOGOS\NCLC Logos\NCLC_Logo_Horiz_Tagline_RGB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86200"/>
            <a:ext cx="3027363" cy="1730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0" y="6019800"/>
            <a:ext cx="9144000" cy="838200"/>
          </a:xfrm>
          <a:prstGeom prst="rect">
            <a:avLst/>
          </a:prstGeom>
          <a:solidFill>
            <a:srgbClr val="1D4F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76200" y="6302828"/>
            <a:ext cx="899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©National Consumer Law Center</a:t>
            </a:r>
          </a:p>
        </p:txBody>
      </p:sp>
    </p:spTree>
    <p:extLst>
      <p:ext uri="{BB962C8B-B14F-4D97-AF65-F5344CB8AC3E}">
        <p14:creationId xmlns:p14="http://schemas.microsoft.com/office/powerpoint/2010/main" val="138104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B624D1-C626-4C1D-9D07-8B0C3E743179}" type="datetime1">
              <a:rPr lang="en-US" smtClean="0"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DC8A4-42C7-4B6C-B58E-2ABE2BCD8A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189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D463EF4-0C34-4FA1-AD9B-13F5D7E423A4}" type="datetime1">
              <a:rPr lang="en-US" smtClean="0"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DC8A4-42C7-4B6C-B58E-2ABE2BCD8A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895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04800" y="1905000"/>
            <a:ext cx="7543800" cy="2593975"/>
          </a:xfrm>
        </p:spPr>
        <p:txBody>
          <a:bodyPr anchor="b"/>
          <a:lstStyle>
            <a:lvl1pPr>
              <a:defRPr sz="4400">
                <a:ln>
                  <a:noFill/>
                </a:ln>
                <a:solidFill>
                  <a:srgbClr val="1D4F9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4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presenter(s) names, </a:t>
            </a:r>
            <a:br>
              <a:rPr lang="en-US" dirty="0"/>
            </a:br>
            <a:r>
              <a:rPr lang="en-US" dirty="0"/>
              <a:t>orgs., date or other information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8600" y="6428601"/>
            <a:ext cx="861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prstClr val="black"/>
                </a:solidFill>
              </a:rPr>
              <a:t>©National Consumer Law Center</a:t>
            </a:r>
          </a:p>
        </p:txBody>
      </p:sp>
      <p:pic>
        <p:nvPicPr>
          <p:cNvPr id="5" name="Picture 4" descr="NCLC_Logo_Vert_Tagline_RGB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280" y="4210605"/>
            <a:ext cx="1066800" cy="173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1934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C8102E"/>
              </a:buClr>
              <a:defRPr/>
            </a:lvl1pPr>
            <a:lvl2pPr>
              <a:buClr>
                <a:srgbClr val="C8102E"/>
              </a:buClr>
              <a:defRPr/>
            </a:lvl2pPr>
            <a:lvl3pPr>
              <a:buClr>
                <a:srgbClr val="C8102E"/>
              </a:buClr>
              <a:defRPr/>
            </a:lvl3pPr>
            <a:lvl4pPr>
              <a:buClr>
                <a:srgbClr val="C8102E"/>
              </a:buClr>
              <a:defRPr/>
            </a:lvl4pPr>
            <a:lvl5pPr>
              <a:buClr>
                <a:srgbClr val="C8102E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DDD3-D57E-4BDA-BF6C-A74ECD4078D1}" type="datetimeFigureOut">
              <a:rPr lang="en-US" smtClean="0">
                <a:solidFill>
                  <a:prstClr val="black"/>
                </a:solidFill>
              </a:rPr>
              <a:pPr/>
              <a:t>9/17/2024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B88B-D769-4ED1-903B-2E4A65D71005}" type="slidenum">
              <a:rPr lang="en-US" smtClean="0">
                <a:solidFill>
                  <a:prstClr val="white">
                    <a:lumMod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496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52800"/>
            <a:ext cx="7354887" cy="1168400"/>
          </a:xfrm>
        </p:spPr>
        <p:txBody>
          <a:bodyPr anchor="t"/>
          <a:lstStyle>
            <a:lvl1pPr algn="l">
              <a:defRPr sz="3600" b="0" cap="all">
                <a:solidFill>
                  <a:srgbClr val="1D4F9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DDD3-D57E-4BDA-BF6C-A74ECD4078D1}" type="datetimeFigureOut">
              <a:rPr lang="en-US" smtClean="0">
                <a:solidFill>
                  <a:prstClr val="black"/>
                </a:solidFill>
              </a:rPr>
              <a:pPr/>
              <a:t>9/17/2024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B88B-D769-4ED1-903B-2E4A65D71005}" type="slidenum">
              <a:rPr lang="en-US" smtClean="0">
                <a:solidFill>
                  <a:prstClr val="white">
                    <a:lumMod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1593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DDD3-D57E-4BDA-BF6C-A74ECD4078D1}" type="datetimeFigureOut">
              <a:rPr lang="en-US" smtClean="0">
                <a:solidFill>
                  <a:prstClr val="black"/>
                </a:solidFill>
              </a:rPr>
              <a:pPr/>
              <a:t>9/17/2024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B88B-D769-4ED1-903B-2E4A65D71005}" type="slidenum">
              <a:rPr lang="en-US" smtClean="0">
                <a:solidFill>
                  <a:prstClr val="white">
                    <a:lumMod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8506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rgbClr val="1D4F9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rgbClr val="1D4F9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DDD3-D57E-4BDA-BF6C-A74ECD4078D1}" type="datetimeFigureOut">
              <a:rPr lang="en-US" smtClean="0">
                <a:solidFill>
                  <a:prstClr val="black"/>
                </a:solidFill>
              </a:rPr>
              <a:pPr/>
              <a:t>9/17/2024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B88B-D769-4ED1-903B-2E4A65D71005}" type="slidenum">
              <a:rPr lang="en-US" smtClean="0">
                <a:solidFill>
                  <a:prstClr val="white">
                    <a:lumMod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37624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DDD3-D57E-4BDA-BF6C-A74ECD4078D1}" type="datetimeFigureOut">
              <a:rPr lang="en-US" smtClean="0">
                <a:solidFill>
                  <a:prstClr val="black"/>
                </a:solidFill>
              </a:rPr>
              <a:pPr/>
              <a:t>9/17/2024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B88B-D769-4ED1-903B-2E4A65D71005}" type="slidenum">
              <a:rPr lang="en-US" smtClean="0">
                <a:solidFill>
                  <a:prstClr val="white">
                    <a:lumMod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4032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DDD3-D57E-4BDA-BF6C-A74ECD4078D1}" type="datetimeFigureOut">
              <a:rPr lang="en-US" smtClean="0">
                <a:solidFill>
                  <a:prstClr val="black"/>
                </a:solidFill>
              </a:rPr>
              <a:pPr/>
              <a:t>9/17/2024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B88B-D769-4ED1-903B-2E4A65D71005}" type="slidenum">
              <a:rPr lang="en-US" smtClean="0">
                <a:solidFill>
                  <a:prstClr val="white">
                    <a:lumMod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7243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>
                <a:solidFill>
                  <a:srgbClr val="1D4F9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DDD3-D57E-4BDA-BF6C-A74ECD4078D1}" type="datetimeFigureOut">
              <a:rPr lang="en-US" smtClean="0">
                <a:solidFill>
                  <a:prstClr val="black"/>
                </a:solidFill>
              </a:rPr>
              <a:pPr/>
              <a:t>9/17/2024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B88B-D769-4ED1-903B-2E4A65D71005}" type="slidenum">
              <a:rPr lang="en-US" smtClean="0">
                <a:solidFill>
                  <a:prstClr val="white">
                    <a:lumMod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7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74725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0B6D84D-8F51-474B-A410-1DF352A7A012}" type="datetime1">
              <a:rPr lang="en-US" smtClean="0"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DC8A4-42C7-4B6C-B58E-2ABE2BCD8A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7759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rgbClr val="1D4F9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077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DDD3-D57E-4BDA-BF6C-A74ECD4078D1}" type="datetimeFigureOut">
              <a:rPr lang="en-US" smtClean="0">
                <a:solidFill>
                  <a:prstClr val="black"/>
                </a:solidFill>
              </a:rPr>
              <a:pPr/>
              <a:t>9/17/2024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5FB88B-D769-4ED1-903B-2E4A65D71005}" type="slidenum">
              <a:rPr lang="en-US" smtClean="0">
                <a:solidFill>
                  <a:prstClr val="white">
                    <a:lumMod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75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274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DDD3-D57E-4BDA-BF6C-A74ECD4078D1}" type="datetimeFigureOut">
              <a:rPr lang="en-US" smtClean="0">
                <a:solidFill>
                  <a:prstClr val="black"/>
                </a:solidFill>
              </a:rPr>
              <a:pPr/>
              <a:t>9/17/2024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B88B-D769-4ED1-903B-2E4A65D71005}" type="slidenum">
              <a:rPr lang="en-US" smtClean="0">
                <a:solidFill>
                  <a:prstClr val="white">
                    <a:lumMod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9494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248400" y="274638"/>
            <a:ext cx="1752600" cy="5851525"/>
          </a:xfrm>
        </p:spPr>
        <p:txBody>
          <a:bodyPr vert="eaVert" anchor="b" anchorCtr="0"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638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DDD3-D57E-4BDA-BF6C-A74ECD4078D1}" type="datetimeFigureOut">
              <a:rPr lang="en-US" smtClean="0">
                <a:solidFill>
                  <a:prstClr val="black"/>
                </a:solidFill>
              </a:rPr>
              <a:pPr/>
              <a:t>9/17/2024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B88B-D769-4ED1-903B-2E4A65D71005}" type="slidenum">
              <a:rPr lang="en-US" smtClean="0">
                <a:solidFill>
                  <a:prstClr val="white">
                    <a:lumMod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9586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10886" y="0"/>
            <a:ext cx="9154886" cy="4953000"/>
          </a:xfrm>
          <a:prstGeom prst="rect">
            <a:avLst/>
          </a:prstGeom>
          <a:solidFill>
            <a:srgbClr val="0065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-10886" y="0"/>
            <a:ext cx="9154886" cy="4953000"/>
          </a:xfrm>
          <a:prstGeom prst="rect">
            <a:avLst/>
          </a:prstGeom>
          <a:solidFill>
            <a:srgbClr val="1D4F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 flipV="1">
            <a:off x="0" y="4907281"/>
            <a:ext cx="9144000" cy="45719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4" name="Picture 13" descr="NCLC_Logo_Horiz_Fullcolor_RGB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" y="5181600"/>
            <a:ext cx="2132839" cy="1219200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2438400" y="5228272"/>
            <a:ext cx="64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prstClr val="black"/>
                </a:solidFill>
              </a:rPr>
              <a:t>Since 1969, the nonprofit </a:t>
            </a:r>
            <a:r>
              <a:rPr lang="en-US" sz="1600" b="1" dirty="0">
                <a:solidFill>
                  <a:prstClr val="black"/>
                </a:solidFill>
              </a:rPr>
              <a:t>National Consumer Law Center® (NCLC®) </a:t>
            </a:r>
            <a:r>
              <a:rPr lang="en-US" sz="1600" dirty="0">
                <a:solidFill>
                  <a:prstClr val="black"/>
                </a:solidFill>
              </a:rPr>
              <a:t>has worked for consumer justice and economic security for low-income and other disadvantaged people in the U.S. through its expertise in policy analysis and advocacy, publications, litigation, expert witness services, and training. </a:t>
            </a:r>
            <a:r>
              <a:rPr lang="en-US" sz="1600" b="1" dirty="0">
                <a:solidFill>
                  <a:prstClr val="black"/>
                </a:solidFill>
              </a:rPr>
              <a:t>www.nclc.org</a:t>
            </a:r>
          </a:p>
        </p:txBody>
      </p:sp>
    </p:spTree>
    <p:extLst>
      <p:ext uri="{BB962C8B-B14F-4D97-AF65-F5344CB8AC3E}">
        <p14:creationId xmlns:p14="http://schemas.microsoft.com/office/powerpoint/2010/main" val="1319783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282352-6735-45D4-A220-C3FC5A813214}" type="datetime1">
              <a:rPr lang="en-US" smtClean="0"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DC8A4-42C7-4B6C-B58E-2ABE2BCD8A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069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9E8D567-193A-46DC-B681-C77B670AC6A6}" type="datetime1">
              <a:rPr lang="en-US" smtClean="0"/>
              <a:t>9/17/2024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DC8A4-42C7-4B6C-B58E-2ABE2BCD8A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08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D12681C-9B5B-4B11-BA32-B751FB51E01D}" type="datetime1">
              <a:rPr lang="en-US" smtClean="0"/>
              <a:t>9/17/2024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DC8A4-42C7-4B6C-B58E-2ABE2BCD8A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083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DD75BB-5F7C-493A-8381-0531C4F462D7}" type="datetime1">
              <a:rPr lang="en-US" smtClean="0"/>
              <a:t>9/17/2024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DC8A4-42C7-4B6C-B58E-2ABE2BCD8A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468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681BAE8-48AD-4FDC-9DD9-56E620EA32C9}" type="datetime1">
              <a:rPr lang="en-US" smtClean="0"/>
              <a:t>9/17/2024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DC8A4-42C7-4B6C-B58E-2ABE2BCD8A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132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E40775-E41B-4CEA-8B9A-A2A32642CCD1}" type="datetime1">
              <a:rPr lang="en-US" smtClean="0"/>
              <a:t>9/17/2024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DC8A4-42C7-4B6C-B58E-2ABE2BCD8A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38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8982692-BB92-4CD7-8D3E-729F472746DC}" type="datetime1">
              <a:rPr lang="en-US" smtClean="0"/>
              <a:t>9/17/2024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DC8A4-42C7-4B6C-B58E-2ABE2BCD8A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080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05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1D4F9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45DDC8A4-42C7-4B6C-B58E-2ABE2BCD8A9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27" name="Picture 3" descr="F:\doc\akowanko\2019\A - Basics\NCLC LOGOS\NCLC Logos\NCLC_Logo_Horiz_Fullcolor_RGB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4896" y="5994042"/>
            <a:ext cx="1489104" cy="851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4687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 baseline="0">
          <a:solidFill>
            <a:srgbClr val="1D4F9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C8102E"/>
        </a:buClr>
        <a:buFont typeface="Wingdings" pitchFamily="2" charset="2"/>
        <a:buChar char="§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C8102E"/>
        </a:buClr>
        <a:buFont typeface="Wingdings" pitchFamily="2" charset="2"/>
        <a:buChar char="§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C8102E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C8102E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C8102E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077202" y="0"/>
            <a:ext cx="1066798" cy="6858000"/>
          </a:xfrm>
          <a:prstGeom prst="rect">
            <a:avLst/>
          </a:prstGeom>
          <a:solidFill>
            <a:srgbClr val="1D4F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40080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A35FB88B-D769-4ED1-903B-2E4A65D71005}" type="slidenum">
              <a:rPr lang="en-US" smtClean="0">
                <a:solidFill>
                  <a:prstClr val="white">
                    <a:lumMod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0080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05200" y="640080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807FDDD3-D57E-4BDA-BF6C-A74ECD4078D1}" type="datetimeFigureOut">
              <a:rPr lang="en-US" smtClean="0">
                <a:solidFill>
                  <a:prstClr val="black"/>
                </a:solidFill>
              </a:rPr>
              <a:pPr/>
              <a:t>9/17/2024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068236" y="4191000"/>
            <a:ext cx="1066799" cy="1752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022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 cap="none" spc="-100" baseline="0">
          <a:ln>
            <a:noFill/>
          </a:ln>
          <a:solidFill>
            <a:srgbClr val="1D4F91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rgbClr val="C8102E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rgbClr val="C8102E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rgbClr val="C8102E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rgbClr val="C8102E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rgbClr val="C8102E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57400"/>
            <a:ext cx="7620000" cy="1066800"/>
          </a:xfrm>
          <a:ln w="28575">
            <a:noFill/>
          </a:ln>
        </p:spPr>
        <p:txBody>
          <a:bodyPr>
            <a:normAutofit fontScale="90000"/>
          </a:bodyPr>
          <a:lstStyle/>
          <a:p>
            <a:r>
              <a:rPr lang="en-US" dirty="0"/>
              <a:t>Percentage of Income Payment Plan (PIPP) Programs: Overview and Examples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81400" y="3886200"/>
            <a:ext cx="4876800" cy="1447800"/>
          </a:xfrm>
        </p:spPr>
        <p:txBody>
          <a:bodyPr>
            <a:noAutofit/>
          </a:bodyPr>
          <a:lstStyle/>
          <a:p>
            <a:endParaRPr lang="en-US" sz="2400" dirty="0"/>
          </a:p>
          <a:p>
            <a:r>
              <a:rPr lang="en-US" sz="2400" dirty="0"/>
              <a:t>Jenifer Bosco, Senior Attorney</a:t>
            </a:r>
          </a:p>
          <a:p>
            <a:r>
              <a:rPr lang="en-US" sz="2400" dirty="0"/>
              <a:t>June 24, 2024</a:t>
            </a:r>
          </a:p>
        </p:txBody>
      </p:sp>
    </p:spTree>
    <p:extLst>
      <p:ext uri="{BB962C8B-B14F-4D97-AF65-F5344CB8AC3E}">
        <p14:creationId xmlns:p14="http://schemas.microsoft.com/office/powerpoint/2010/main" val="22644483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D0995-7B26-4131-A130-B3852DCD5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PIPPs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CBBB0-88F1-463C-8ED4-805C7DA36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Effective way to keep bills affordable as states address climate change and add new charges to utility bills for EE, other climate mitigation</a:t>
            </a:r>
            <a:br>
              <a:rPr lang="en-US" dirty="0"/>
            </a:br>
            <a:endParaRPr lang="en-US" dirty="0"/>
          </a:p>
          <a:p>
            <a:r>
              <a:rPr lang="en-US" dirty="0"/>
              <a:t>Support low-income home electrification and transportation electrification efforts by keeping electric bills affordable for low-income households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039B1D-5537-495C-AB11-253853929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DC8A4-42C7-4B6C-B58E-2ABE2BCD8A9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017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1589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92C5D-76C2-388F-924C-FB035A58A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700" dirty="0"/>
              <a:t>Energy Affordability Challenges in Massachusetts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BA841F-58A2-5785-2251-BE7564815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05200" y="6356350"/>
            <a:ext cx="21336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5DDC8A4-42C7-4B6C-B58E-2ABE2BCD8A9D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321338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86E4BCA-8C52-5CCE-73B9-7A4AA4632ACF}"/>
              </a:ext>
            </a:extLst>
          </p:cNvPr>
          <p:cNvSpPr txBox="1"/>
          <p:nvPr/>
        </p:nvSpPr>
        <p:spPr>
          <a:xfrm>
            <a:off x="228601" y="6169580"/>
            <a:ext cx="75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+mj-lt"/>
                <a:ea typeface="Times New Roman" panose="02020603050405020304" pitchFamily="18" charset="0"/>
              </a:rPr>
              <a:t>Source: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+mj-lt"/>
                <a:ea typeface="Times New Roman" panose="02020603050405020304" pitchFamily="18" charset="0"/>
              </a:rPr>
              <a:t>NCLC Analysis of Massachusetts gas and electric arrearage data reported in D.P.U. 20-58</a:t>
            </a:r>
          </a:p>
        </p:txBody>
      </p:sp>
    </p:spTree>
    <p:extLst>
      <p:ext uri="{BB962C8B-B14F-4D97-AF65-F5344CB8AC3E}">
        <p14:creationId xmlns:p14="http://schemas.microsoft.com/office/powerpoint/2010/main" val="1985166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0638B-4CC3-4046-4B41-6B73B503A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Percentage of Income Payment Plans (PIPPs)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41D75-A2EB-0986-A7DB-866BF8EEA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PIPPs</a:t>
            </a:r>
          </a:p>
          <a:p>
            <a:pPr lvl="1"/>
            <a:r>
              <a:rPr lang="en-US" dirty="0"/>
              <a:t>Eligible customers pay a predetermined percentage of income for utility service</a:t>
            </a:r>
          </a:p>
          <a:p>
            <a:pPr lvl="1"/>
            <a:r>
              <a:rPr lang="en-US" dirty="0"/>
              <a:t>Benefit levels are tailored to achieve an established affordability goal</a:t>
            </a:r>
          </a:p>
          <a:p>
            <a:pPr lvl="1"/>
            <a:r>
              <a:rPr lang="en-US" dirty="0"/>
              <a:t>Bills may be capped at a set percentage each month</a:t>
            </a:r>
          </a:p>
          <a:p>
            <a:pPr lvl="1"/>
            <a:r>
              <a:rPr lang="en-US" dirty="0"/>
              <a:t>May be paired with Arrearage Management Programs (IL, OH), or Energy Efficiency programs (VA)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4F5D1A-E1B2-1CB1-E8B1-C9EAEC167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DC8A4-42C7-4B6C-B58E-2ABE2BCD8A9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997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Affordability and Energy Burden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Energy Burden: Percent of monthly income dedicated to electric and heating bills</a:t>
            </a:r>
          </a:p>
          <a:p>
            <a:r>
              <a:rPr lang="en-US" dirty="0"/>
              <a:t>Monthly energy burden targets</a:t>
            </a:r>
          </a:p>
          <a:p>
            <a:pPr lvl="1"/>
            <a:r>
              <a:rPr lang="en-US" dirty="0"/>
              <a:t>6% frequently used, but may be too high, particularly for those with high housing costs</a:t>
            </a:r>
          </a:p>
          <a:p>
            <a:pPr lvl="1"/>
            <a:r>
              <a:rPr lang="en-US" dirty="0"/>
              <a:t>NJ: 2% for electric, 2% for gas, or 4% for all-electric customers</a:t>
            </a:r>
          </a:p>
          <a:p>
            <a:pPr lvl="1"/>
            <a:r>
              <a:rPr lang="en-US" dirty="0"/>
              <a:t>NV: target burden is the same as burden for average median income household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8102E"/>
              </a:buClr>
              <a:buSzTx/>
              <a:buNone/>
              <a:tabLst/>
              <a:defRPr/>
            </a:pP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DC8A4-42C7-4B6C-B58E-2ABE2BCD8A9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875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CF001-2220-6261-DED2-783CFD6E9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states have PIPPs?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9B0D-004E-CA9F-9B93-F395CACB9B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Implemented in Colorado, Illinois, Maine, Nevada, New Jersey, Ohio, Pennsylvania</a:t>
            </a:r>
          </a:p>
          <a:p>
            <a:r>
              <a:rPr lang="en-US" dirty="0"/>
              <a:t>California pilot program</a:t>
            </a:r>
          </a:p>
          <a:p>
            <a:r>
              <a:rPr lang="en-US" dirty="0"/>
              <a:t>Under development or under consideration in Oregon, Virginia, Washington state, others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86EF59-5D34-2A3F-C651-54ED1EA15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DC8A4-42C7-4B6C-B58E-2ABE2BCD8A9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872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370C7-02B1-E640-45E6-160499733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PIPP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A9EB7-DC36-6EAC-1DD8-C2A694565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00050"/>
            <a:r>
              <a:rPr lang="en-US" sz="2800" dirty="0">
                <a:solidFill>
                  <a:schemeClr val="tx1"/>
                </a:solidFill>
                <a:latin typeface="+mj-lt"/>
              </a:rPr>
              <a:t>California PIPP Pilot: Monthly bill caps based on 4% of monthly income (CPUC Docket </a:t>
            </a:r>
            <a:r>
              <a:rPr lang="en-US" sz="2800" dirty="0"/>
              <a:t>R18-07-005)</a:t>
            </a:r>
            <a:endParaRPr lang="en-US" sz="2800" dirty="0">
              <a:solidFill>
                <a:schemeClr val="tx1"/>
              </a:solidFill>
              <a:latin typeface="+mj-lt"/>
            </a:endParaRPr>
          </a:p>
          <a:p>
            <a:pPr marL="800100" lvl="1"/>
            <a:r>
              <a:rPr lang="en-US" sz="2400" dirty="0">
                <a:solidFill>
                  <a:schemeClr val="tx1"/>
                </a:solidFill>
                <a:latin typeface="+mj-lt"/>
              </a:rPr>
              <a:t>Customers with incomes between 0-100% FPL -- $37</a:t>
            </a:r>
          </a:p>
          <a:p>
            <a:pPr marL="800100" lvl="1"/>
            <a:r>
              <a:rPr lang="en-US" sz="2400" dirty="0">
                <a:solidFill>
                  <a:schemeClr val="tx1"/>
                </a:solidFill>
                <a:latin typeface="+mj-lt"/>
              </a:rPr>
              <a:t>Customers with income 101-200% FPL -- $109 bill cap </a:t>
            </a:r>
          </a:p>
          <a:p>
            <a:pPr marL="514350" lvl="1" indent="0">
              <a:buNone/>
            </a:pPr>
            <a:endParaRPr lang="en-US" sz="2000" dirty="0">
              <a:solidFill>
                <a:schemeClr val="tx1"/>
              </a:solidFill>
              <a:latin typeface="+mj-lt"/>
            </a:endParaRPr>
          </a:p>
          <a:p>
            <a:r>
              <a:rPr lang="en-US" sz="2800" dirty="0">
                <a:latin typeface="+mj-lt"/>
              </a:rPr>
              <a:t>New Jersey PIPP: Monthly bill credit</a:t>
            </a:r>
          </a:p>
          <a:p>
            <a:pPr lvl="1"/>
            <a:r>
              <a:rPr lang="en-US" sz="2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j-lt"/>
              </a:rPr>
              <a:t>Eligibility tracks the LIHEAP financial eligibility guidelines</a:t>
            </a:r>
          </a:p>
          <a:p>
            <a:pPr lvl="1"/>
            <a:r>
              <a:rPr lang="en-US" sz="2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j-lt"/>
              </a:rPr>
              <a:t>Bill credits up to $180 per month if the household’s energy burden is projected to exceed 2% of household income for electric or gas service, or 4% of household income for all-electric heat customers</a:t>
            </a:r>
            <a:endParaRPr lang="en-US" sz="2400" dirty="0">
              <a:solidFill>
                <a:schemeClr val="tx1"/>
              </a:solidFill>
              <a:latin typeface="+mj-lt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63F35-3F9C-E4BF-1323-828D6CA96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DC8A4-42C7-4B6C-B58E-2ABE2BCD8A9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945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B008C-6E07-DCF0-FF62-E6FD118DD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 a PIPP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E0195-5CD2-52FD-35C7-F528D3A49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PIPPs are not a repayment plan for customers in arrears, though they may be paired with arrearage management programs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PIPPs are not the same as CA tiered monthly fixed charge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F14419-83A4-F442-6BEB-6638920BA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DC8A4-42C7-4B6C-B58E-2ABE2BCD8A9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272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912F3BC-81AC-0047-7FA7-CEE7C5B029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609704"/>
              </p:ext>
            </p:extLst>
          </p:nvPr>
        </p:nvGraphicFramePr>
        <p:xfrm>
          <a:off x="609600" y="609600"/>
          <a:ext cx="7086600" cy="55717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1650">
                  <a:extLst>
                    <a:ext uri="{9D8B030D-6E8A-4147-A177-3AD203B41FA5}">
                      <a16:colId xmlns:a16="http://schemas.microsoft.com/office/drawing/2014/main" val="3618430083"/>
                    </a:ext>
                  </a:extLst>
                </a:gridCol>
                <a:gridCol w="1885950">
                  <a:extLst>
                    <a:ext uri="{9D8B030D-6E8A-4147-A177-3AD203B41FA5}">
                      <a16:colId xmlns:a16="http://schemas.microsoft.com/office/drawing/2014/main" val="2368915919"/>
                    </a:ext>
                  </a:extLst>
                </a:gridCol>
                <a:gridCol w="1657350">
                  <a:extLst>
                    <a:ext uri="{9D8B030D-6E8A-4147-A177-3AD203B41FA5}">
                      <a16:colId xmlns:a16="http://schemas.microsoft.com/office/drawing/2014/main" val="67752120"/>
                    </a:ext>
                  </a:extLst>
                </a:gridCol>
                <a:gridCol w="1771650">
                  <a:extLst>
                    <a:ext uri="{9D8B030D-6E8A-4147-A177-3AD203B41FA5}">
                      <a16:colId xmlns:a16="http://schemas.microsoft.com/office/drawing/2014/main" val="4282061006"/>
                    </a:ext>
                  </a:extLst>
                </a:gridCol>
              </a:tblGrid>
              <a:tr h="56945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en-US" sz="1400" dirty="0">
                          <a:effectLst/>
                        </a:rPr>
                        <a:t>Program Type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263" marR="70263" marT="17718" marB="17718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en-US" sz="1400" dirty="0">
                          <a:effectLst/>
                        </a:rPr>
                        <a:t>What Participants Pay for Utility Service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263" marR="70263" marT="17718" marB="17718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en-US" sz="1400" dirty="0">
                          <a:effectLst/>
                        </a:rPr>
                        <a:t>Pros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263" marR="70263" marT="17718" marB="17718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en-US" sz="1400" dirty="0">
                          <a:effectLst/>
                        </a:rPr>
                        <a:t>Cons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263" marR="70263" marT="17718" marB="17718" anchor="b"/>
                </a:tc>
                <a:extLst>
                  <a:ext uri="{0D108BD9-81ED-4DB2-BD59-A6C34878D82A}">
                    <a16:rowId xmlns:a16="http://schemas.microsoft.com/office/drawing/2014/main" val="2829857631"/>
                  </a:ext>
                </a:extLst>
              </a:tr>
              <a:tr h="2249948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en-US" sz="1600" dirty="0">
                          <a:effectLst/>
                        </a:rPr>
                        <a:t>Percentage of Income Payment Plan (PIPP)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263" marR="70263" marT="17718" marB="1771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en-US" sz="1100" dirty="0">
                          <a:effectLst/>
                        </a:rPr>
                        <a:t>Payments are capped at a predetermined "affordable" % of income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263" marR="70263" marT="17718" marB="1771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en-US" sz="1100">
                          <a:effectLst/>
                        </a:rPr>
                        <a:t>Tailored to household's income based on affordability goal; particularly valuable to lowest-income participants; protects low-income households from rising retail rates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263" marR="70263" marT="17718" marB="1771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en-US" sz="1100" dirty="0">
                          <a:effectLst/>
                        </a:rPr>
                        <a:t>Possibly greater administrative complexity; depending on structure, may provide lower benefits for households that meet eligibility criteria but have somewhat higher incomes than other qualifying households 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263" marR="70263" marT="17718" marB="17718"/>
                </a:tc>
                <a:extLst>
                  <a:ext uri="{0D108BD9-81ED-4DB2-BD59-A6C34878D82A}">
                    <a16:rowId xmlns:a16="http://schemas.microsoft.com/office/drawing/2014/main" val="4217118786"/>
                  </a:ext>
                </a:extLst>
              </a:tr>
              <a:tr h="1117146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en-US" sz="1600" dirty="0">
                          <a:effectLst/>
                        </a:rPr>
                        <a:t>Flat Percentage Discount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263" marR="70263" marT="17718" marB="1771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en-US" sz="1100">
                          <a:effectLst/>
                        </a:rPr>
                        <a:t>Total utility bills are reduced by a specified % or $ amount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263" marR="70263" marT="17718" marB="1771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en-US" sz="1100">
                          <a:effectLst/>
                        </a:rPr>
                        <a:t>Relatively low administrative cost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263" marR="70263" marT="17718" marB="1771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en-US" sz="1100">
                          <a:effectLst/>
                        </a:rPr>
                        <a:t>Same discount for all eligible customers; not distinguished by individual household's income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263" marR="70263" marT="17718" marB="17718"/>
                </a:tc>
                <a:extLst>
                  <a:ext uri="{0D108BD9-81ED-4DB2-BD59-A6C34878D82A}">
                    <a16:rowId xmlns:a16="http://schemas.microsoft.com/office/drawing/2014/main" val="894176331"/>
                  </a:ext>
                </a:extLst>
              </a:tr>
              <a:tr h="1482318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en-US" sz="1600" dirty="0">
                          <a:effectLst/>
                        </a:rPr>
                        <a:t>Tiered Discounts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263" marR="70263" marT="17718" marB="1771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en-US" sz="1100">
                          <a:effectLst/>
                        </a:rPr>
                        <a:t>Distinct discount rate is applied to each income tier to achieve a predetermined limit on burden level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263" marR="70263" marT="17718" marB="1771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en-US" sz="1100" dirty="0">
                          <a:effectLst/>
                        </a:rPr>
                        <a:t>Somewhat tailored to household’s income; determination of each household's monthly bill is not required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263" marR="70263" marT="17718" marB="1771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en-US" sz="1100" dirty="0">
                          <a:effectLst/>
                        </a:rPr>
                        <a:t>Administrative costs are somewhat higher for a tiered discount approach than a flat % discount, may be similar to those needed for a PIPP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263" marR="70263" marT="17718" marB="17718"/>
                </a:tc>
                <a:extLst>
                  <a:ext uri="{0D108BD9-81ED-4DB2-BD59-A6C34878D82A}">
                    <a16:rowId xmlns:a16="http://schemas.microsoft.com/office/drawing/2014/main" val="3668015886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6BDC98-F24D-3B95-19E5-6C1A8D2F9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DC8A4-42C7-4B6C-B58E-2ABE2BCD8A9D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A06BB217-DCA9-3940-75FD-590059267C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102" y="95885"/>
            <a:ext cx="606159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57200" algn="l"/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57200" algn="l"/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57200" algn="l"/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57200" algn="l"/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57200" algn="l"/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57200" algn="l"/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57200" algn="l"/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57200" algn="l"/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57200" algn="l"/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457200" algn="l"/>
                <a:tab pos="685800" algn="l"/>
              </a:tabLst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Main Types of U.S. Utility Affordability Programs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5547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F66E3-CE5F-420D-B449-243C354BA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PIPPs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82DA-933A-4776-A6E7-3EB1A79A2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Billed amount based on affordability (income)</a:t>
            </a:r>
          </a:p>
          <a:p>
            <a:r>
              <a:rPr lang="en-US" dirty="0"/>
              <a:t>Predictability of bill</a:t>
            </a:r>
          </a:p>
          <a:p>
            <a:r>
              <a:rPr lang="en-US" dirty="0"/>
              <a:t>Amount paid usually does not increase (though some states put cap on benefit)</a:t>
            </a:r>
          </a:p>
          <a:p>
            <a:r>
              <a:rPr lang="en-US" dirty="0"/>
              <a:t>Arrearage may be “forgiven” with regular payment if PIPP is paired with AMP</a:t>
            </a:r>
          </a:p>
          <a:p>
            <a:r>
              <a:rPr lang="en-US" dirty="0"/>
              <a:t>Proactive assistance vs. reactive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4966F9-53CF-40A1-928F-764DE68BE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DC8A4-42C7-4B6C-B58E-2ABE2BCD8A9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46480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Template-logo-bottom-right">
  <a:themeElements>
    <a:clrScheme name="Custom 4">
      <a:dk1>
        <a:sysClr val="windowText" lastClr="000000"/>
      </a:dk1>
      <a:lt1>
        <a:sysClr val="window" lastClr="FFFFFF"/>
      </a:lt1>
      <a:dk2>
        <a:srgbClr val="1D4F91"/>
      </a:dk2>
      <a:lt2>
        <a:srgbClr val="C8102E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CLC-template-vert-blue-bar-2020">
  <a:themeElements>
    <a:clrScheme name="Custom 4">
      <a:dk1>
        <a:sysClr val="windowText" lastClr="000000"/>
      </a:dk1>
      <a:lt1>
        <a:sysClr val="window" lastClr="FFFFFF"/>
      </a:lt1>
      <a:dk2>
        <a:srgbClr val="1D4F91"/>
      </a:dk2>
      <a:lt2>
        <a:srgbClr val="C8102E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Template-logo-bottom-right (3)</Template>
  <TotalTime>11708</TotalTime>
  <Words>645</Words>
  <Application>Microsoft Office PowerPoint</Application>
  <PresentationFormat>On-screen Show (4:3)</PresentationFormat>
  <Paragraphs>78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Template-logo-bottom-right</vt:lpstr>
      <vt:lpstr>NCLC-template-vert-blue-bar-2020</vt:lpstr>
      <vt:lpstr>Percentage of Income Payment Plan (PIPP) Programs: Overview and Examples</vt:lpstr>
      <vt:lpstr>Energy Affordability Challenges in Massachusetts</vt:lpstr>
      <vt:lpstr>Percentage of Income Payment Plans (PIPPs)</vt:lpstr>
      <vt:lpstr>Affordability and Energy Burden</vt:lpstr>
      <vt:lpstr>Which states have PIPPs?</vt:lpstr>
      <vt:lpstr>PIPP Examples</vt:lpstr>
      <vt:lpstr>Not a PIPP</vt:lpstr>
      <vt:lpstr>PowerPoint Presentation</vt:lpstr>
      <vt:lpstr>Benefits of PIPPs</vt:lpstr>
      <vt:lpstr>Benefits of PIPPs</vt:lpstr>
      <vt:lpstr>PowerPoint Presentation</vt:lpstr>
    </vt:vector>
  </TitlesOfParts>
  <Company>NCLC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PIPPs: The Cadillac (Tesla?) of Energy Assistance Models</dc:title>
  <dc:creator>Karen Lusson</dc:creator>
  <cp:lastModifiedBy>Kelly, Alanna (DPU)</cp:lastModifiedBy>
  <cp:revision>33</cp:revision>
  <dcterms:created xsi:type="dcterms:W3CDTF">2021-10-05T14:01:42Z</dcterms:created>
  <dcterms:modified xsi:type="dcterms:W3CDTF">2024-09-17T19:01:16Z</dcterms:modified>
</cp:coreProperties>
</file>