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98" r:id="rId4"/>
    <p:sldId id="299" r:id="rId5"/>
    <p:sldId id="259" r:id="rId6"/>
    <p:sldId id="301" r:id="rId7"/>
    <p:sldId id="302" r:id="rId8"/>
    <p:sldId id="300" r:id="rId9"/>
    <p:sldId id="297" r:id="rId10"/>
    <p:sldId id="284" r:id="rId11"/>
    <p:sldId id="29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F91"/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1"/>
    <p:restoredTop sz="94641"/>
  </p:normalViewPr>
  <p:slideViewPr>
    <p:cSldViewPr>
      <p:cViewPr varScale="1">
        <p:scale>
          <a:sx n="105" d="100"/>
          <a:sy n="105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5" d="100"/>
          <a:sy n="115" d="100"/>
        </p:scale>
        <p:origin x="3304" y="-1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1.%20Energy%20Team\Databases-Analysis\Massachusetts\20-58\October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>
                <a:effectLst/>
              </a:rPr>
              <a:t>Total Amount of Arrears Held by Discount Rate Utility Customers, October 2019-October 2023</a:t>
            </a:r>
            <a:endParaRPr lang="en-US" sz="16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Sheet1!$V$15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Sheet1!$U$16:$U$20</c:f>
              <c:strCache>
                <c:ptCount val="5"/>
                <c:pt idx="0">
                  <c:v>Oct. 2019</c:v>
                </c:pt>
                <c:pt idx="1">
                  <c:v>Oct. 2020</c:v>
                </c:pt>
                <c:pt idx="2">
                  <c:v>Oct. 2021</c:v>
                </c:pt>
                <c:pt idx="3">
                  <c:v>Oct. 2022</c:v>
                </c:pt>
                <c:pt idx="4">
                  <c:v>Oct. 2023</c:v>
                </c:pt>
              </c:strCache>
            </c:strRef>
          </c:cat>
          <c:val>
            <c:numRef>
              <c:f>Sheet1!$V$16:$V$20</c:f>
              <c:numCache>
                <c:formatCode>_("$"* #,##0_);_("$"* \(#,##0\);_("$"* "-"??_);_(@_)</c:formatCode>
                <c:ptCount val="5"/>
                <c:pt idx="0">
                  <c:v>53436873.390000001</c:v>
                </c:pt>
                <c:pt idx="1">
                  <c:v>70614394.140000001</c:v>
                </c:pt>
                <c:pt idx="2">
                  <c:v>79697197.420000002</c:v>
                </c:pt>
                <c:pt idx="3">
                  <c:v>85702533.200000018</c:v>
                </c:pt>
                <c:pt idx="4">
                  <c:v>96199397.670000002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20-7449-B587-7166EC330EF0}"/>
            </c:ext>
          </c:extLst>
        </c:ser>
        <c:ser>
          <c:idx val="1"/>
          <c:order val="1"/>
          <c:tx>
            <c:strRef>
              <c:f>Sheet1!$W$15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Sheet1!$U$16:$U$20</c:f>
              <c:strCache>
                <c:ptCount val="5"/>
                <c:pt idx="0">
                  <c:v>Oct. 2019</c:v>
                </c:pt>
                <c:pt idx="1">
                  <c:v>Oct. 2020</c:v>
                </c:pt>
                <c:pt idx="2">
                  <c:v>Oct. 2021</c:v>
                </c:pt>
                <c:pt idx="3">
                  <c:v>Oct. 2022</c:v>
                </c:pt>
                <c:pt idx="4">
                  <c:v>Oct. 2023</c:v>
                </c:pt>
              </c:strCache>
            </c:strRef>
          </c:cat>
          <c:val>
            <c:numRef>
              <c:f>Sheet1!$W$16:$W$20</c:f>
              <c:numCache>
                <c:formatCode>_("$"* #,##0_);_("$"* \(#,##0\);_("$"* "-"??_);_(@_)</c:formatCode>
                <c:ptCount val="5"/>
                <c:pt idx="0">
                  <c:v>125121173.67999999</c:v>
                </c:pt>
                <c:pt idx="1">
                  <c:v>165439262.63999999</c:v>
                </c:pt>
                <c:pt idx="2">
                  <c:v>188777056.64000002</c:v>
                </c:pt>
                <c:pt idx="3">
                  <c:v>175280874.94999999</c:v>
                </c:pt>
                <c:pt idx="4">
                  <c:v>201222836.70999998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20-7449-B587-7166EC330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2949632"/>
        <c:axId val="1662953376"/>
      </c:barChart>
      <c:catAx>
        <c:axId val="166294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953376"/>
        <c:crosses val="autoZero"/>
        <c:auto val="1"/>
        <c:lblAlgn val="ctr"/>
        <c:lblOffset val="100"/>
        <c:noMultiLvlLbl val="0"/>
      </c:catAx>
      <c:valAx>
        <c:axId val="1662953376"/>
        <c:scaling>
          <c:orientation val="minMax"/>
          <c:max val="25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,&quot;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94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99B4E-1B41-49EF-A18A-24D294D6DFB7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1F85A-921A-44C0-9FEE-D90B38A56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6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1F85A-921A-44C0-9FEE-D90B38A56C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1F85A-921A-44C0-9FEE-D90B38A56C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1F85A-921A-44C0-9FEE-D90B38A56C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1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1F85A-921A-44C0-9FEE-D90B38A56C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2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1F85A-921A-44C0-9FEE-D90B38A56C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1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PowerPoint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84562" y="3886200"/>
            <a:ext cx="4973637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presenter(s) names, orgs., date or other information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5800" y="1524000"/>
            <a:ext cx="7772400" cy="0"/>
          </a:xfrm>
          <a:prstGeom prst="line">
            <a:avLst/>
          </a:prstGeom>
          <a:ln w="76200">
            <a:solidFill>
              <a:srgbClr val="C8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:\doc\akowanko\2019 - mine\A - Basics\NCLC LOGOS\NCLC Logos\NCLC_Logo_Horiz_Tagline_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3027363" cy="17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1D4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6200" y="6302828"/>
            <a:ext cx="899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©National Consumer Law Center</a:t>
            </a:r>
          </a:p>
        </p:txBody>
      </p:sp>
    </p:spTree>
    <p:extLst>
      <p:ext uri="{BB962C8B-B14F-4D97-AF65-F5344CB8AC3E}">
        <p14:creationId xmlns:p14="http://schemas.microsoft.com/office/powerpoint/2010/main" val="138104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B624D1-C626-4C1D-9D07-8B0C3E743179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63EF4-0C34-4FA1-AD9B-13F5D7E423A4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1905000"/>
            <a:ext cx="7543800" cy="2593975"/>
          </a:xfrm>
        </p:spPr>
        <p:txBody>
          <a:bodyPr anchor="b"/>
          <a:lstStyle>
            <a:lvl1pPr>
              <a:defRPr sz="4400">
                <a:ln>
                  <a:noFill/>
                </a:ln>
                <a:solidFill>
                  <a:srgbClr val="1D4F9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presenter(s) names, </a:t>
            </a:r>
            <a:br>
              <a:rPr lang="en-US" dirty="0"/>
            </a:br>
            <a:r>
              <a:rPr lang="en-US" dirty="0"/>
              <a:t>orgs., date or other information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8600" y="64286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©National Consumer Law Center</a:t>
            </a:r>
          </a:p>
        </p:txBody>
      </p:sp>
      <p:pic>
        <p:nvPicPr>
          <p:cNvPr id="5" name="Picture 4" descr="NCLC_Logo_Vert_Tagline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210605"/>
            <a:ext cx="1066800" cy="173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93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9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52800"/>
            <a:ext cx="73548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1D4F9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59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50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1D4F9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1D4F9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6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03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24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>
                <a:solidFill>
                  <a:srgbClr val="1D4F9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472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B6D84D-8F51-474B-A410-1DF352A7A012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75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rgbClr val="1D4F9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077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7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49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248400" y="274638"/>
            <a:ext cx="1752600" cy="5851525"/>
          </a:xfrm>
        </p:spPr>
        <p:txBody>
          <a:bodyPr vert="eaVert" anchor="b" anchorCtr="0"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38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58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0886" y="0"/>
            <a:ext cx="9154886" cy="4953000"/>
          </a:xfrm>
          <a:prstGeom prst="rect">
            <a:avLst/>
          </a:prstGeom>
          <a:solidFill>
            <a:srgbClr val="006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0886" y="0"/>
            <a:ext cx="9154886" cy="4953000"/>
          </a:xfrm>
          <a:prstGeom prst="rect">
            <a:avLst/>
          </a:prstGeom>
          <a:solidFill>
            <a:srgbClr val="1D4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4907281"/>
            <a:ext cx="9144000" cy="45719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3" descr="NCLC_Logo_Horiz_Fullcolor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5181600"/>
            <a:ext cx="2132839" cy="12192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438400" y="5228272"/>
            <a:ext cx="64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Since 1969, the nonprofit </a:t>
            </a:r>
            <a:r>
              <a:rPr lang="en-US" sz="1600" b="1" dirty="0">
                <a:solidFill>
                  <a:prstClr val="black"/>
                </a:solidFill>
              </a:rPr>
              <a:t>National Consumer Law Center® (NCLC®) </a:t>
            </a:r>
            <a:r>
              <a:rPr lang="en-US" sz="1600" dirty="0">
                <a:solidFill>
                  <a:prstClr val="black"/>
                </a:solidFill>
              </a:rPr>
              <a:t>has worked for consumer justice and economic security for low-income and other disadvantaged people in the U.S. through its expertise in policy analysis and advocacy, publications, litigation, expert witness services, and training. </a:t>
            </a:r>
            <a:r>
              <a:rPr lang="en-US" sz="1600" b="1" dirty="0">
                <a:solidFill>
                  <a:prstClr val="black"/>
                </a:solidFill>
              </a:rPr>
              <a:t>www.nclc.org</a:t>
            </a:r>
          </a:p>
        </p:txBody>
      </p:sp>
    </p:spTree>
    <p:extLst>
      <p:ext uri="{BB962C8B-B14F-4D97-AF65-F5344CB8AC3E}">
        <p14:creationId xmlns:p14="http://schemas.microsoft.com/office/powerpoint/2010/main" val="131978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282352-6735-45D4-A220-C3FC5A813214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6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E8D567-193A-46DC-B681-C77B670AC6A6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681C-9B5B-4B11-BA32-B751FB51E01D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8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DD75BB-5F7C-493A-8381-0531C4F462D7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6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1BAE8-48AD-4FDC-9DD9-56E620EA32C9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3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E40775-E41B-4CEA-8B9A-A2A32642CCD1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982692-BB92-4CD7-8D3E-729F472746DC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8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D4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DDC8A4-42C7-4B6C-B58E-2ABE2BCD8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F:\doc\akowanko\2019\A - Basics\NCLC LOGOS\NCLC Logos\NCLC_Logo_Horiz_Fullcolor_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896" y="5994042"/>
            <a:ext cx="1489104" cy="8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68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rgbClr val="1D4F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8102E"/>
        </a:buClr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8102E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8102E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8102E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8102E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77202" y="0"/>
            <a:ext cx="1066798" cy="6858000"/>
          </a:xfrm>
          <a:prstGeom prst="rect">
            <a:avLst/>
          </a:prstGeom>
          <a:solidFill>
            <a:srgbClr val="1D4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0080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5FB88B-D769-4ED1-903B-2E4A65D7100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40080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07FDDD3-D57E-4BDA-BF6C-A74ECD4078D1}" type="datetimeFigureOut">
              <a:rPr lang="en-US" smtClean="0">
                <a:solidFill>
                  <a:prstClr val="black"/>
                </a:solidFill>
              </a:rPr>
              <a:pPr/>
              <a:t>9/17/2024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6" y="4191000"/>
            <a:ext cx="1066799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2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cap="none" spc="-100" baseline="0">
          <a:ln>
            <a:noFill/>
          </a:ln>
          <a:solidFill>
            <a:srgbClr val="1D4F9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C8102E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C8102E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C8102E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C8102E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C8102E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620000" cy="1066800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en-US" dirty="0"/>
              <a:t>Percentage of Income Payment Plan (PIPP) Programs: Overview and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886200"/>
            <a:ext cx="4876800" cy="1447800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Jenifer Bosco, Senior Attorney</a:t>
            </a:r>
          </a:p>
          <a:p>
            <a:r>
              <a:rPr lang="en-US" sz="2400" dirty="0"/>
              <a:t>June 24, 2024</a:t>
            </a:r>
          </a:p>
        </p:txBody>
      </p:sp>
    </p:spTree>
    <p:extLst>
      <p:ext uri="{BB962C8B-B14F-4D97-AF65-F5344CB8AC3E}">
        <p14:creationId xmlns:p14="http://schemas.microsoft.com/office/powerpoint/2010/main" val="226444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0995-7B26-4131-A130-B3852DCD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PIPPs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CBBB0-88F1-463C-8ED4-805C7DA36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Effective way to keep bills affordable as states address climate change and add new charges to utility bills for EE, other climate mitigation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Support low-income home electrification and transportation electrification efforts by keeping electric bills affordable for low-income households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39B1D-5537-495C-AB11-25385392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1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58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92C5D-76C2-388F-924C-FB035A58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Energy Affordability Challenges in Massachusetts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A841F-58A2-5785-2251-BE756481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5DDC8A4-42C7-4B6C-B58E-2ABE2BCD8A9D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2133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86E4BCA-8C52-5CCE-73B9-7A4AA4632ACF}"/>
              </a:ext>
            </a:extLst>
          </p:cNvPr>
          <p:cNvSpPr txBox="1"/>
          <p:nvPr/>
        </p:nvSpPr>
        <p:spPr>
          <a:xfrm>
            <a:off x="228601" y="61695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Source: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NCLC Analysis of Massachusetts gas and electric arrearage data reported in D.P.U. 20-58</a:t>
            </a:r>
          </a:p>
        </p:txBody>
      </p:sp>
    </p:spTree>
    <p:extLst>
      <p:ext uri="{BB962C8B-B14F-4D97-AF65-F5344CB8AC3E}">
        <p14:creationId xmlns:p14="http://schemas.microsoft.com/office/powerpoint/2010/main" val="198516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638B-4CC3-4046-4B41-6B73B503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Percentage of Income Payment Plans (PIPPs)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1D75-A2EB-0986-A7DB-866BF8EE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PIPPs</a:t>
            </a:r>
          </a:p>
          <a:p>
            <a:pPr lvl="1"/>
            <a:r>
              <a:rPr lang="en-US" dirty="0"/>
              <a:t>Eligible customers pay a predetermined percentage of income for utility service</a:t>
            </a:r>
          </a:p>
          <a:p>
            <a:pPr lvl="1"/>
            <a:r>
              <a:rPr lang="en-US" dirty="0"/>
              <a:t>Benefit levels are tailored to achieve an established affordability goal</a:t>
            </a:r>
          </a:p>
          <a:p>
            <a:pPr lvl="1"/>
            <a:r>
              <a:rPr lang="en-US" dirty="0"/>
              <a:t>Bills may be capped at a set percentage each month</a:t>
            </a:r>
          </a:p>
          <a:p>
            <a:pPr lvl="1"/>
            <a:r>
              <a:rPr lang="en-US" dirty="0"/>
              <a:t>May be paired with Arrearage Management Programs (IL, OH), or Energy Efficiency programs (VA)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F5D1A-E1B2-1CB1-E8B1-C9EAEC16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Affordability and Energy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Energy Burden: Percent of monthly income dedicated to electric and heating bills</a:t>
            </a:r>
          </a:p>
          <a:p>
            <a:r>
              <a:rPr lang="en-US" dirty="0"/>
              <a:t>Monthly energy burden targets</a:t>
            </a:r>
          </a:p>
          <a:p>
            <a:pPr lvl="1"/>
            <a:r>
              <a:rPr lang="en-US" dirty="0"/>
              <a:t>6% frequently used, but may be too high, particularly for those with high housing costs</a:t>
            </a:r>
          </a:p>
          <a:p>
            <a:pPr lvl="1"/>
            <a:r>
              <a:rPr lang="en-US" dirty="0"/>
              <a:t>NJ: 2% for electric, 2% for gas, or 4% for all-electric customers</a:t>
            </a:r>
          </a:p>
          <a:p>
            <a:pPr lvl="1"/>
            <a:r>
              <a:rPr lang="en-US" dirty="0"/>
              <a:t>NV: target burden is the same as burden for average median income household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8102E"/>
              </a:buClr>
              <a:buSz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7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F001-2220-6261-DED2-783CFD6E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states have PIPPs?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9B0D-004E-CA9F-9B93-F395CACB9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Implemented in Colorado, Illinois, Maine, Nevada, New Jersey, Ohio, Pennsylvania</a:t>
            </a:r>
          </a:p>
          <a:p>
            <a:r>
              <a:rPr lang="en-US" dirty="0"/>
              <a:t>California pilot program</a:t>
            </a:r>
          </a:p>
          <a:p>
            <a:r>
              <a:rPr lang="en-US" dirty="0"/>
              <a:t>Under development or under consideration in Oregon, Virginia, Washington state,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6EF59-5D34-2A3F-C651-54ED1EA15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7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70C7-02B1-E640-45E6-16049973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PIPP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A9EB7-DC36-6EAC-1DD8-C2A69456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00050"/>
            <a:r>
              <a:rPr lang="en-US" sz="2800" dirty="0">
                <a:solidFill>
                  <a:schemeClr val="tx1"/>
                </a:solidFill>
                <a:latin typeface="+mj-lt"/>
              </a:rPr>
              <a:t>California PIPP Pilot: Monthly bill caps based on 4% of monthly income (CPUC Docket </a:t>
            </a:r>
            <a:r>
              <a:rPr lang="en-US" sz="2800" dirty="0"/>
              <a:t>R18-07-005)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800100" lvl="1"/>
            <a:r>
              <a:rPr lang="en-US" sz="2400" dirty="0">
                <a:solidFill>
                  <a:schemeClr val="tx1"/>
                </a:solidFill>
                <a:latin typeface="+mj-lt"/>
              </a:rPr>
              <a:t>Customers with incomes between 0-100% FPL -- $37</a:t>
            </a:r>
          </a:p>
          <a:p>
            <a:pPr marL="800100" lvl="1"/>
            <a:r>
              <a:rPr lang="en-US" sz="2400" dirty="0">
                <a:solidFill>
                  <a:schemeClr val="tx1"/>
                </a:solidFill>
                <a:latin typeface="+mj-lt"/>
              </a:rPr>
              <a:t>Customers with income 101-200% FPL -- $109 bill cap </a:t>
            </a:r>
          </a:p>
          <a:p>
            <a:pPr marL="514350" lvl="1" indent="0">
              <a:buNone/>
            </a:pP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800" dirty="0">
                <a:latin typeface="+mj-lt"/>
              </a:rPr>
              <a:t>New Jersey PIPP: Monthly bill credit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Eligibility tracks the LIHEAP financial eligibility guidelines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</a:rPr>
              <a:t>Bill credits up to $180 per month if the household’s energy burden is projected to exceed 2% of household income for electric or gas service, or 4% of household income for all-electric heat customers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63F35-3F9C-E4BF-1323-828D6CA9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4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008C-6E07-DCF0-FF62-E6FD118D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PIPP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E0195-5CD2-52FD-35C7-F528D3A4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PIPPs are not a repayment plan for customers in arrears, though they may be paired with arrearage management programs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PIPPs are not the same as CA tiered monthly fixed charge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14419-83A4-F442-6BEB-6638920B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7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12F3BC-81AC-0047-7FA7-CEE7C5B02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09704"/>
              </p:ext>
            </p:extLst>
          </p:nvPr>
        </p:nvGraphicFramePr>
        <p:xfrm>
          <a:off x="609600" y="609600"/>
          <a:ext cx="7086600" cy="5571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361843008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36891591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6775212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82061006"/>
                    </a:ext>
                  </a:extLst>
                </a:gridCol>
              </a:tblGrid>
              <a:tr h="5694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Program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What Participants Pay for Utility Service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 anchor="b"/>
                </a:tc>
                <a:extLst>
                  <a:ext uri="{0D108BD9-81ED-4DB2-BD59-A6C34878D82A}">
                    <a16:rowId xmlns:a16="http://schemas.microsoft.com/office/drawing/2014/main" val="2829857631"/>
                  </a:ext>
                </a:extLst>
              </a:tr>
              <a:tr h="224994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</a:rPr>
                        <a:t>Percentage of Income Payment Plan (PIPP)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Payments are capped at a predetermined "affordable" % of income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Tailored to household's income based on affordability goal; particularly valuable to lowest-income participants; protects low-income households from rising retail rates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Possibly greater administrative complexity; depending on structure, may provide lower benefits for households that meet eligibility criteria but have somewhat higher incomes than other qualifying households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extLst>
                  <a:ext uri="{0D108BD9-81ED-4DB2-BD59-A6C34878D82A}">
                    <a16:rowId xmlns:a16="http://schemas.microsoft.com/office/drawing/2014/main" val="4217118786"/>
                  </a:ext>
                </a:extLst>
              </a:tr>
              <a:tr h="1117146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</a:rPr>
                        <a:t>Flat Percentage Discount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Total utility bills are reduced by a specified % or $ amount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Relatively low administrative cost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Same discount for all eligible customers; not distinguished by individual household's income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extLst>
                  <a:ext uri="{0D108BD9-81ED-4DB2-BD59-A6C34878D82A}">
                    <a16:rowId xmlns:a16="http://schemas.microsoft.com/office/drawing/2014/main" val="894176331"/>
                  </a:ext>
                </a:extLst>
              </a:tr>
              <a:tr h="148231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Tiered Discounts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Distinct discount rate is applied to each income tier to achieve a predetermined limit on burden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Somewhat tailored to household’s income; determination of each household's monthly bill is not required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Administrative costs are somewhat higher for a tiered discount approach than a flat % discount, may be similar to those needed for a PIPP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263" marR="70263" marT="17718" marB="17718"/>
                </a:tc>
                <a:extLst>
                  <a:ext uri="{0D108BD9-81ED-4DB2-BD59-A6C34878D82A}">
                    <a16:rowId xmlns:a16="http://schemas.microsoft.com/office/drawing/2014/main" val="36680158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BDC98-F24D-3B95-19E5-6C1A8D2F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06BB217-DCA9-3940-75FD-59005926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102" y="95885"/>
            <a:ext cx="60615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Main Types of U.S. Utility Affordability Programs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4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66E3-CE5F-420D-B449-243C354B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PIPPs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82DA-933A-4776-A6E7-3EB1A79A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Billed amount based on affordability (income)</a:t>
            </a:r>
          </a:p>
          <a:p>
            <a:r>
              <a:rPr lang="en-US" dirty="0"/>
              <a:t>Predictability of bill</a:t>
            </a:r>
          </a:p>
          <a:p>
            <a:r>
              <a:rPr lang="en-US" dirty="0"/>
              <a:t>Amount paid usually does not increase (though some states put cap on benefit)</a:t>
            </a:r>
          </a:p>
          <a:p>
            <a:r>
              <a:rPr lang="en-US" dirty="0"/>
              <a:t>Arrearage may be “forgiven” with regular payment if PIPP is paired with AMP</a:t>
            </a:r>
          </a:p>
          <a:p>
            <a:r>
              <a:rPr lang="en-US" dirty="0"/>
              <a:t>Proactive assistance vs. reactive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966F9-53CF-40A1-928F-764DE68B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C8A4-42C7-4B6C-B58E-2ABE2BCD8A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64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emplate-logo-bottom-right">
  <a:themeElements>
    <a:clrScheme name="Custom 4">
      <a:dk1>
        <a:sysClr val="windowText" lastClr="000000"/>
      </a:dk1>
      <a:lt1>
        <a:sysClr val="window" lastClr="FFFFFF"/>
      </a:lt1>
      <a:dk2>
        <a:srgbClr val="1D4F91"/>
      </a:dk2>
      <a:lt2>
        <a:srgbClr val="C8102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LC-template-vert-blue-bar-2020">
  <a:themeElements>
    <a:clrScheme name="Custom 4">
      <a:dk1>
        <a:sysClr val="windowText" lastClr="000000"/>
      </a:dk1>
      <a:lt1>
        <a:sysClr val="window" lastClr="FFFFFF"/>
      </a:lt1>
      <a:dk2>
        <a:srgbClr val="1D4F91"/>
      </a:dk2>
      <a:lt2>
        <a:srgbClr val="C8102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Template-logo-bottom-right (3)</Template>
  <TotalTime>11708</TotalTime>
  <Words>645</Words>
  <Application>Microsoft Office PowerPoint</Application>
  <PresentationFormat>On-screen Show (4:3)</PresentationFormat>
  <Paragraphs>78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Template-logo-bottom-right</vt:lpstr>
      <vt:lpstr>NCLC-template-vert-blue-bar-2020</vt:lpstr>
      <vt:lpstr>Percentage of Income Payment Plan (PIPP) Programs: Overview and Examples</vt:lpstr>
      <vt:lpstr>Energy Affordability Challenges in Massachusetts</vt:lpstr>
      <vt:lpstr>Percentage of Income Payment Plans (PIPPs)</vt:lpstr>
      <vt:lpstr>Affordability and Energy Burden</vt:lpstr>
      <vt:lpstr>Which states have PIPPs?</vt:lpstr>
      <vt:lpstr>PIPP Examples</vt:lpstr>
      <vt:lpstr>Not a PIPP</vt:lpstr>
      <vt:lpstr>PowerPoint Presentation</vt:lpstr>
      <vt:lpstr>Benefits of PIPPs</vt:lpstr>
      <vt:lpstr>Benefits of PIPPs</vt:lpstr>
      <vt:lpstr>PowerPoint Presentation</vt:lpstr>
    </vt:vector>
  </TitlesOfParts>
  <Company>NCLC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PIPPs: The Cadillac (Tesla?) of Energy Assistance Models</dc:title>
  <dc:creator>Karen Lusson</dc:creator>
  <cp:lastModifiedBy>Kelly, Alanna (DPU)</cp:lastModifiedBy>
  <cp:revision>33</cp:revision>
  <dcterms:created xsi:type="dcterms:W3CDTF">2021-10-05T14:01:42Z</dcterms:created>
  <dcterms:modified xsi:type="dcterms:W3CDTF">2024-09-17T19:01:16Z</dcterms:modified>
</cp:coreProperties>
</file>