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861" r:id="rId5"/>
    <p:sldId id="857" r:id="rId6"/>
    <p:sldId id="805" r:id="rId7"/>
    <p:sldId id="798" r:id="rId8"/>
    <p:sldId id="850" r:id="rId9"/>
    <p:sldId id="799" r:id="rId10"/>
    <p:sldId id="859" r:id="rId11"/>
    <p:sldId id="860" r:id="rId12"/>
    <p:sldId id="810" r:id="rId13"/>
    <p:sldId id="858" r:id="rId14"/>
    <p:sldId id="424" r:id="rId15"/>
    <p:sldId id="794"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EB9E5C-DEB5-3C49-7EFC-398FEDEF26FB}" name="Randle, Ashley (AGR)" initials="RA(" userId="S::Ashley.Randle@mass.gov::64e8fc8f-17bc-4605-8dd0-d0b10b74dd60" providerId="AD"/>
  <p188:author id="{38A0566B-34A2-BA82-291F-9AB4E3F9AD23}" name="Davidson, Rebecca (AGR)" initials="DR(" userId="S::rebecca.davidson@mass.gov::ce337010-9af7-4e33-9e30-3c80e02ff182" providerId="AD"/>
  <p188:author id="{0ECA9CA8-E8D9-3660-3BF6-C5A4C106B206}" name="Cornman, Keri (AGR)" initials="C(" userId="S::keri.cornman@mass.gov::412691f7-0f6e-4c2b-aa79-d021779fc579" providerId="AD"/>
  <p188:author id="{689889C8-50C9-03BE-30C0-3832B2101ADC}" name="Arruda, Rose (AGR)" initials="AR(" userId="S::rose.arruda@mass.gov::137e879c-1a2c-4fbc-b439-d7fbc76c023a" providerId="AD"/>
  <p188:author id="{58D0C7CD-4DAD-7A33-7287-5718DBFF7398}" name="Randle, Ashley (AGR)" initials="R(" userId="S::ashley.randle@mass.gov::64e8fc8f-17bc-4605-8dd0-d0b10b74dd60" providerId="AD"/>
  <p188:author id="{99A6A1DB-3118-D90D-2FDA-E9D6CA7CE2E5}" name="Webber, David (AGR)" initials="W(" userId="S::david.webber@mass.gov::35611b02-61e5-4db8-9486-cda2c6f8f3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EB177-7D8D-4DFA-8195-F688612D9DE5}" v="44" dt="2023-09-05T14:41:11.554"/>
    <p1510:client id="{8E09C94B-FA56-0D79-F926-97F294916814}" v="4" dt="2023-09-08T12:38:17.172"/>
    <p1510:client id="{ADE67B1C-1D2F-3F94-3AF8-D3E9A0349DAD}" v="559" dt="2023-09-08T10:22:56.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0" y="4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669C7D49-4D29-4843-BADF-0284067C2636}" type="datetimeFigureOut">
              <a:rPr lang="en-US"/>
              <a:pPr>
                <a:defRPr/>
              </a:pPr>
              <a:t>9/8/2023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pPr>
              <a:defRPr/>
            </a:pPr>
            <a:fld id="{B350547C-7EB7-45A9-A218-59E1623A587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C73CE4-C1FC-468D-A6A3-76D018962A24}" type="datetimeFigureOut">
              <a:rPr lang="en-US"/>
              <a:pPr>
                <a:defRPr/>
              </a:pPr>
              <a:t>9/8/2023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416E1A-92AB-476A-88C2-230B174C5E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92594-2CC7-4C48-8078-15BA186B3885}"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1477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92594-2CC7-4C48-8078-15BA186B3885}"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24393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Wingdings,Sans-Serif"/>
              <a:buNone/>
            </a:pPr>
            <a:endParaRPr lang="en-US">
              <a:cs typeface="Calibri"/>
            </a:endParaRP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92594-2CC7-4C48-8078-15BA186B3885}" type="slidenum">
              <a:rPr lang="en-US" smtClean="0"/>
              <a:pPr fontAlgn="base">
                <a:spcBef>
                  <a:spcPct val="0"/>
                </a:spcBef>
                <a:spcAft>
                  <a:spcPct val="0"/>
                </a:spcAft>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533400" y="457200"/>
            <a:ext cx="914400" cy="55626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1447800" y="457200"/>
            <a:ext cx="7315200" cy="1524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8610600" y="457200"/>
            <a:ext cx="152400" cy="54102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447800" y="5867400"/>
            <a:ext cx="7315200" cy="1524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userDrawn="1"/>
        </p:nvSpPr>
        <p:spPr>
          <a:xfrm>
            <a:off x="1600200" y="1295400"/>
            <a:ext cx="6858000" cy="1524000"/>
          </a:xfrm>
          <a:prstGeom prst="rect">
            <a:avLst/>
          </a:prstGeom>
        </p:spPr>
        <p:txBody>
          <a:bodyPr anchor="ctr"/>
          <a:lstStyle/>
          <a:p>
            <a:pPr algn="ctr" fontAlgn="auto">
              <a:spcAft>
                <a:spcPts val="0"/>
              </a:spcAft>
              <a:defRPr/>
            </a:pPr>
            <a:endParaRPr lang="en-US" sz="3600" u="sng">
              <a:latin typeface="+mj-lt"/>
              <a:ea typeface="+mj-ea"/>
              <a:cs typeface="+mj-cs"/>
            </a:endParaRPr>
          </a:p>
        </p:txBody>
      </p:sp>
      <p:pic>
        <p:nvPicPr>
          <p:cNvPr id="7" name="Picture 12" descr="W:\LOGOS &amp; TEMPLATES\MDAR Logo Style Guide and Logos\MDAR Logo Graphics\MDAR.jpg"/>
          <p:cNvPicPr>
            <a:picLocks noChangeAspect="1" noChangeArrowheads="1"/>
          </p:cNvPicPr>
          <p:nvPr userDrawn="1"/>
        </p:nvPicPr>
        <p:blipFill>
          <a:blip r:embed="rId2" cstate="print"/>
          <a:srcRect/>
          <a:stretch>
            <a:fillRect/>
          </a:stretch>
        </p:blipFill>
        <p:spPr bwMode="auto">
          <a:xfrm>
            <a:off x="533400" y="457200"/>
            <a:ext cx="1579563" cy="673100"/>
          </a:xfrm>
          <a:prstGeom prst="rect">
            <a:avLst/>
          </a:prstGeom>
          <a:noFill/>
          <a:ln w="9525">
            <a:noFill/>
            <a:miter lim="800000"/>
            <a:headEnd/>
            <a:tailEnd/>
          </a:ln>
        </p:spPr>
      </p:pic>
      <p:cxnSp>
        <p:nvCxnSpPr>
          <p:cNvPr id="8" name="Straight Connector 7"/>
          <p:cNvCxnSpPr/>
          <p:nvPr userDrawn="1"/>
        </p:nvCxnSpPr>
        <p:spPr>
          <a:xfrm>
            <a:off x="1447800" y="5943600"/>
            <a:ext cx="7086600" cy="0"/>
          </a:xfrm>
          <a:prstGeom prst="line">
            <a:avLst/>
          </a:prstGeom>
          <a:ln>
            <a:solidFill>
              <a:srgbClr val="56B6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9/16/2013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1D2152-9DF4-44A6-BB25-B756364D7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 cy="64770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2362200" y="914400"/>
            <a:ext cx="6248400" cy="1524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458200" y="1066800"/>
            <a:ext cx="152400" cy="51054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524000" y="6172200"/>
            <a:ext cx="7086600" cy="152400"/>
          </a:xfrm>
          <a:prstGeom prst="rect">
            <a:avLst/>
          </a:prstGeom>
          <a:solidFill>
            <a:srgbClr val="75B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descr="W:\LOGOS &amp; TEMPLATES\MDAR Logo Style Guide and Logos\MDAR Logo Graphics\MDAR.jpg"/>
          <p:cNvPicPr>
            <a:picLocks noChangeAspect="1" noChangeArrowheads="1"/>
          </p:cNvPicPr>
          <p:nvPr userDrawn="1"/>
        </p:nvPicPr>
        <p:blipFill>
          <a:blip r:embed="rId2" cstate="print"/>
          <a:srcRect/>
          <a:stretch>
            <a:fillRect/>
          </a:stretch>
        </p:blipFill>
        <p:spPr bwMode="auto">
          <a:xfrm>
            <a:off x="381000" y="152400"/>
            <a:ext cx="1981200" cy="974725"/>
          </a:xfrm>
          <a:prstGeom prst="rect">
            <a:avLst/>
          </a:prstGeom>
          <a:noFill/>
          <a:ln w="9525">
            <a:noFill/>
            <a:miter lim="800000"/>
            <a:headEnd/>
            <a:tailEnd/>
          </a:ln>
        </p:spPr>
      </p:pic>
      <p:sp>
        <p:nvSpPr>
          <p:cNvPr id="9" name="TextBox 8"/>
          <p:cNvSpPr txBox="1"/>
          <p:nvPr userDrawn="1"/>
        </p:nvSpPr>
        <p:spPr>
          <a:xfrm>
            <a:off x="8686800" y="6183313"/>
            <a:ext cx="184150" cy="369887"/>
          </a:xfrm>
          <a:prstGeom prst="rect">
            <a:avLst/>
          </a:prstGeom>
          <a:noFill/>
        </p:spPr>
        <p:txBody>
          <a:bodyPr wrap="none">
            <a:spAutoFit/>
          </a:bodyPr>
          <a:lstStyle/>
          <a:p>
            <a:pPr fontAlgn="auto">
              <a:spcBef>
                <a:spcPts val="0"/>
              </a:spcBef>
              <a:spcAft>
                <a:spcPts val="0"/>
              </a:spcAft>
              <a:defRPr/>
            </a:pPr>
            <a:endParaRPr lang="en-US">
              <a:latin typeface="+mn-lt"/>
            </a:endParaRPr>
          </a:p>
        </p:txBody>
      </p:sp>
      <p:sp>
        <p:nvSpPr>
          <p:cNvPr id="10" name="TextBox 9"/>
          <p:cNvSpPr txBox="1"/>
          <p:nvPr userDrawn="1"/>
        </p:nvSpPr>
        <p:spPr>
          <a:xfrm>
            <a:off x="8686800" y="6183313"/>
            <a:ext cx="457200" cy="369887"/>
          </a:xfrm>
          <a:prstGeom prst="rect">
            <a:avLst/>
          </a:prstGeom>
          <a:noFill/>
        </p:spPr>
        <p:txBody>
          <a:bodyPr wrap="none">
            <a:spAutoFit/>
          </a:bodyPr>
          <a:lstStyle/>
          <a:p>
            <a:pPr fontAlgn="auto">
              <a:spcBef>
                <a:spcPts val="0"/>
              </a:spcBef>
              <a:spcAft>
                <a:spcPts val="0"/>
              </a:spcAft>
              <a:defRPr/>
            </a:pPr>
            <a:fld id="{46203EF7-DC2B-426D-B38D-8B4B8000F190}" type="slidenum">
              <a:rPr lang="en-US">
                <a:latin typeface="+mn-lt"/>
              </a:rPr>
              <a:pPr fontAlgn="auto">
                <a:spcBef>
                  <a:spcPts val="0"/>
                </a:spcBef>
                <a:spcAft>
                  <a:spcPts val="0"/>
                </a:spcAft>
                <a:defRPr/>
              </a:pPr>
              <a:t>‹#›</a:t>
            </a:fld>
            <a:endParaRPr lang="en-US">
              <a:latin typeface="+mn-lt"/>
            </a:endParaRPr>
          </a:p>
        </p:txBody>
      </p:sp>
      <p:cxnSp>
        <p:nvCxnSpPr>
          <p:cNvPr id="11" name="Straight Connector 10"/>
          <p:cNvCxnSpPr/>
          <p:nvPr userDrawn="1"/>
        </p:nvCxnSpPr>
        <p:spPr>
          <a:xfrm>
            <a:off x="1600200" y="6248400"/>
            <a:ext cx="7086600" cy="0"/>
          </a:xfrm>
          <a:prstGeom prst="line">
            <a:avLst/>
          </a:prstGeom>
          <a:ln>
            <a:solidFill>
              <a:srgbClr val="56B68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00200" y="1143000"/>
            <a:ext cx="7086600" cy="0"/>
          </a:xfrm>
          <a:prstGeom prst="line">
            <a:avLst/>
          </a:prstGeom>
          <a:ln>
            <a:solidFill>
              <a:srgbClr val="84C32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6134100" y="3695700"/>
            <a:ext cx="5105400" cy="0"/>
          </a:xfrm>
          <a:prstGeom prst="line">
            <a:avLst/>
          </a:prstGeom>
          <a:ln>
            <a:solidFill>
              <a:srgbClr val="84C3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38400" y="0"/>
            <a:ext cx="5943600" cy="1143000"/>
          </a:xfrm>
        </p:spPr>
        <p:txBody>
          <a:bodyPr>
            <a:noAutofit/>
          </a:bodyPr>
          <a:lstStyle>
            <a:lvl1pPr algn="l">
              <a:defRPr sz="2000"/>
            </a:lvl1pPr>
          </a:lstStyle>
          <a:p>
            <a:r>
              <a:rPr lang="en-US"/>
              <a:t>Click to edit Master title style</a:t>
            </a:r>
          </a:p>
        </p:txBody>
      </p:sp>
      <p:sp>
        <p:nvSpPr>
          <p:cNvPr id="3" name="Content Placeholder 2"/>
          <p:cNvSpPr>
            <a:spLocks noGrp="1"/>
          </p:cNvSpPr>
          <p:nvPr>
            <p:ph idx="1"/>
          </p:nvPr>
        </p:nvSpPr>
        <p:spPr>
          <a:xfrm>
            <a:off x="1371600" y="1676400"/>
            <a:ext cx="6858000" cy="45259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9/16/2013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B73F0E-9435-4B47-A883-9410D73E85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9/16/2013</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4EBB03-9537-4D5D-84EE-2AA58A1E3A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9/16/2013</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875D27-399B-437C-9F0A-9D9C017C56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9/16/2013</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72ABE1-ACA3-406E-B5D8-25E8CEC5F9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9/16/2013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FB05C-FCDB-4A22-8426-00C1329816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9/16/2013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2E892-D98B-438A-961F-490D8C23BF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9/16/2013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A032F-2B4D-40CB-8C39-9D82E70A87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19000"/>
            <a:lum/>
          </a:blip>
          <a:srcRect/>
          <a:stretch>
            <a:fillRect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9/16/2013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B9CF5E3-6E08-4F18-900C-94EA9FADD8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DARGrant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shley.Randle@mas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5D51-9E46-BAF4-33EB-D30DCEC3B871}"/>
              </a:ext>
            </a:extLst>
          </p:cNvPr>
          <p:cNvSpPr>
            <a:spLocks noGrp="1"/>
          </p:cNvSpPr>
          <p:nvPr>
            <p:ph type="title"/>
          </p:nvPr>
        </p:nvSpPr>
        <p:spPr/>
        <p:txBody>
          <a:bodyPr/>
          <a:lstStyle/>
          <a:p>
            <a:r>
              <a:rPr lang="en-US" sz="2400" b="1" dirty="0">
                <a:cs typeface="Calibri"/>
              </a:rPr>
              <a:t>Logistics </a:t>
            </a:r>
          </a:p>
        </p:txBody>
      </p:sp>
      <p:sp>
        <p:nvSpPr>
          <p:cNvPr id="9" name="TextBox 8">
            <a:extLst>
              <a:ext uri="{FF2B5EF4-FFF2-40B4-BE49-F238E27FC236}">
                <a16:creationId xmlns:a16="http://schemas.microsoft.com/office/drawing/2014/main" id="{77A9970A-B17F-1FFF-8A5D-A9DE09BD1E18}"/>
              </a:ext>
            </a:extLst>
          </p:cNvPr>
          <p:cNvSpPr txBox="1"/>
          <p:nvPr/>
        </p:nvSpPr>
        <p:spPr>
          <a:xfrm>
            <a:off x="1192306" y="3361764"/>
            <a:ext cx="70731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Calibri"/>
                <a:cs typeface="Arial"/>
              </a:rPr>
              <a:t>The webinar will start shortly.</a:t>
            </a:r>
            <a:endParaRPr lang="en-US" sz="1600">
              <a:latin typeface="Calibri"/>
              <a:cs typeface="Arial"/>
            </a:endParaRPr>
          </a:p>
          <a:p>
            <a:pPr marL="285750" indent="-285750">
              <a:buFont typeface="Arial"/>
              <a:buChar char="•"/>
            </a:pPr>
            <a:r>
              <a:rPr lang="en-US" sz="1600" dirty="0">
                <a:latin typeface="Calibri"/>
                <a:cs typeface="Arial"/>
              </a:rPr>
              <a:t>Audio is through your computer, speakers, or headset. You will not hear any sound until the webinar begins.</a:t>
            </a:r>
            <a:endParaRPr lang="en-US" sz="1600">
              <a:latin typeface="Calibri"/>
              <a:cs typeface="Arial"/>
            </a:endParaRPr>
          </a:p>
          <a:p>
            <a:pPr marL="285750" indent="-285750">
              <a:buFont typeface="Arial"/>
              <a:buChar char="•"/>
            </a:pPr>
            <a:r>
              <a:rPr lang="en-US" sz="1600" dirty="0">
                <a:latin typeface="Calibri"/>
                <a:cs typeface="Arial"/>
              </a:rPr>
              <a:t>If you see presenters speaking, but have no sound, check your Audio Settings in the lower left corner of the screen. Click the arrow next to the microphone symbol to see options.</a:t>
            </a:r>
          </a:p>
        </p:txBody>
      </p:sp>
      <p:pic>
        <p:nvPicPr>
          <p:cNvPr id="10" name="Picture 9">
            <a:extLst>
              <a:ext uri="{FF2B5EF4-FFF2-40B4-BE49-F238E27FC236}">
                <a16:creationId xmlns:a16="http://schemas.microsoft.com/office/drawing/2014/main" id="{452D6DA7-433B-3626-2782-9E1754825ED1}"/>
              </a:ext>
            </a:extLst>
          </p:cNvPr>
          <p:cNvPicPr>
            <a:picLocks noChangeAspect="1"/>
          </p:cNvPicPr>
          <p:nvPr/>
        </p:nvPicPr>
        <p:blipFill>
          <a:blip r:embed="rId2"/>
          <a:stretch>
            <a:fillRect/>
          </a:stretch>
        </p:blipFill>
        <p:spPr>
          <a:xfrm>
            <a:off x="1192306" y="4998743"/>
            <a:ext cx="2743200" cy="1109785"/>
          </a:xfrm>
          <a:prstGeom prst="rect">
            <a:avLst/>
          </a:prstGeom>
        </p:spPr>
      </p:pic>
      <p:sp>
        <p:nvSpPr>
          <p:cNvPr id="11" name="TextBox 10">
            <a:extLst>
              <a:ext uri="{FF2B5EF4-FFF2-40B4-BE49-F238E27FC236}">
                <a16:creationId xmlns:a16="http://schemas.microsoft.com/office/drawing/2014/main" id="{20E72AA4-644E-F0C8-6258-5811B8ECAE8E}"/>
              </a:ext>
            </a:extLst>
          </p:cNvPr>
          <p:cNvSpPr txBox="1"/>
          <p:nvPr/>
        </p:nvSpPr>
        <p:spPr>
          <a:xfrm>
            <a:off x="5325036" y="5226424"/>
            <a:ext cx="2043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0000"/>
                </a:solidFill>
                <a:latin typeface="Calibri"/>
              </a:rPr>
              <a:t>THIS MEETING IS BEING RECORDED</a:t>
            </a:r>
            <a:r>
              <a:rPr lang="en-US">
                <a:solidFill>
                  <a:srgbClr val="FF0000"/>
                </a:solidFill>
                <a:latin typeface="Calibri"/>
                <a:cs typeface="Calibri"/>
              </a:rPr>
              <a:t>​</a:t>
            </a:r>
            <a:endParaRPr lang="en-US"/>
          </a:p>
        </p:txBody>
      </p:sp>
      <p:sp>
        <p:nvSpPr>
          <p:cNvPr id="13" name="Title 1">
            <a:extLst>
              <a:ext uri="{FF2B5EF4-FFF2-40B4-BE49-F238E27FC236}">
                <a16:creationId xmlns:a16="http://schemas.microsoft.com/office/drawing/2014/main" id="{DCA70454-025F-F696-F1AC-DE1B200E75BA}"/>
              </a:ext>
            </a:extLst>
          </p:cNvPr>
          <p:cNvSpPr txBox="1">
            <a:spLocks/>
          </p:cNvSpPr>
          <p:nvPr/>
        </p:nvSpPr>
        <p:spPr bwMode="auto">
          <a:xfrm>
            <a:off x="413815" y="1397374"/>
            <a:ext cx="8485617" cy="17618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2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900" b="1" dirty="0">
                <a:solidFill>
                  <a:srgbClr val="050505"/>
                </a:solidFill>
                <a:latin typeface="Arial"/>
                <a:cs typeface="Times New Roman"/>
              </a:rPr>
              <a:t>Natural Disaster Recovery</a:t>
            </a:r>
            <a:br>
              <a:rPr lang="en-US" sz="2900" b="1" dirty="0">
                <a:latin typeface="Arial"/>
                <a:cs typeface="Times New Roman"/>
              </a:rPr>
            </a:br>
            <a:r>
              <a:rPr lang="en-US" sz="2900" b="1" dirty="0">
                <a:solidFill>
                  <a:srgbClr val="050505"/>
                </a:solidFill>
                <a:latin typeface="Arial"/>
                <a:cs typeface="Times New Roman"/>
              </a:rPr>
              <a:t>Program for Agriculture</a:t>
            </a:r>
            <a:br>
              <a:rPr lang="en-US" sz="2400" dirty="0">
                <a:latin typeface="Arial"/>
              </a:rPr>
            </a:br>
            <a:endParaRPr lang="en-US" sz="2400" b="1" dirty="0">
              <a:solidFill>
                <a:srgbClr val="050505"/>
              </a:solidFill>
              <a:latin typeface="Arial"/>
              <a:cs typeface="Times New Roman"/>
            </a:endParaRPr>
          </a:p>
          <a:p>
            <a:pPr algn="ctr"/>
            <a:r>
              <a:rPr lang="en-US" sz="1600" b="1" dirty="0">
                <a:latin typeface="Calibri"/>
                <a:cs typeface="Times New Roman"/>
              </a:rPr>
              <a:t>MDAR Webinar  •  September 8, 2023  •  9:00 am – 10:00 am</a:t>
            </a:r>
            <a:endParaRPr lang="en-US" sz="2100">
              <a:latin typeface="+mn-lt"/>
              <a:cs typeface="Times New Roman" panose="02020603050405020304" pitchFamily="18" charset="0"/>
            </a:endParaRPr>
          </a:p>
        </p:txBody>
      </p:sp>
    </p:spTree>
    <p:extLst>
      <p:ext uri="{BB962C8B-B14F-4D97-AF65-F5344CB8AC3E}">
        <p14:creationId xmlns:p14="http://schemas.microsoft.com/office/powerpoint/2010/main" val="239559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BB7D-977C-484D-ABA8-D4FC46BE493E}"/>
              </a:ext>
            </a:extLst>
          </p:cNvPr>
          <p:cNvSpPr>
            <a:spLocks noGrp="1"/>
          </p:cNvSpPr>
          <p:nvPr>
            <p:ph type="title"/>
          </p:nvPr>
        </p:nvSpPr>
        <p:spPr/>
        <p:txBody>
          <a:bodyPr/>
          <a:lstStyle/>
          <a:p>
            <a:r>
              <a:rPr lang="en-US" sz="2800" b="1" dirty="0"/>
              <a:t>Application Form</a:t>
            </a:r>
          </a:p>
        </p:txBody>
      </p:sp>
      <p:sp>
        <p:nvSpPr>
          <p:cNvPr id="5" name="Content Placeholder 4">
            <a:extLst>
              <a:ext uri="{FF2B5EF4-FFF2-40B4-BE49-F238E27FC236}">
                <a16:creationId xmlns:a16="http://schemas.microsoft.com/office/drawing/2014/main" id="{C6FDC006-CA24-C351-6E95-2AD6E7A754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50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7930" y="260033"/>
            <a:ext cx="6553200" cy="522287"/>
          </a:xfrm>
          <a:prstGeom prst="rect">
            <a:avLst/>
          </a:prstGeom>
          <a:noFill/>
        </p:spPr>
        <p:txBody>
          <a:bodyPr lIns="91440" tIns="45720" rIns="91440" bIns="45720" anchor="t">
            <a:spAutoFit/>
          </a:bodyPr>
          <a:lstStyle/>
          <a:p>
            <a:pPr>
              <a:spcBef>
                <a:spcPts val="0"/>
              </a:spcBef>
              <a:spcAft>
                <a:spcPts val="0"/>
              </a:spcAft>
              <a:defRPr/>
            </a:pPr>
            <a:r>
              <a:rPr lang="en-US" sz="2800" b="1" dirty="0">
                <a:latin typeface="+mj-lt"/>
              </a:rPr>
              <a:t>Questions and Answers</a:t>
            </a:r>
            <a:endParaRPr lang="en-US" sz="2800" b="1" dirty="0">
              <a:latin typeface="Calibri"/>
              <a:cs typeface="Calibri"/>
            </a:endParaRPr>
          </a:p>
        </p:txBody>
      </p:sp>
      <p:sp>
        <p:nvSpPr>
          <p:cNvPr id="2" name="TextBox 1">
            <a:extLst>
              <a:ext uri="{FF2B5EF4-FFF2-40B4-BE49-F238E27FC236}">
                <a16:creationId xmlns:a16="http://schemas.microsoft.com/office/drawing/2014/main" id="{34251564-A677-28F8-BA47-C19B7BF6A42A}"/>
              </a:ext>
            </a:extLst>
          </p:cNvPr>
          <p:cNvSpPr txBox="1"/>
          <p:nvPr/>
        </p:nvSpPr>
        <p:spPr>
          <a:xfrm>
            <a:off x="1156447" y="1452282"/>
            <a:ext cx="68938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Online participants: </a:t>
            </a:r>
            <a:endParaRPr lang="en-US" b="1" dirty="0">
              <a:cs typeface="Arial" charset="0"/>
            </a:endParaRPr>
          </a:p>
          <a:p>
            <a:r>
              <a:rPr lang="en-US" dirty="0">
                <a:latin typeface="Calibri"/>
                <a:cs typeface="Calibri"/>
              </a:rPr>
              <a:t>Use</a:t>
            </a:r>
            <a:r>
              <a:rPr lang="en-US" dirty="0">
                <a:latin typeface="Calibri"/>
              </a:rPr>
              <a:t> </a:t>
            </a:r>
            <a:r>
              <a:rPr lang="en-US" sz="1800" kern="1200" dirty="0">
                <a:latin typeface="Calibri"/>
                <a:ea typeface="+mn-ea"/>
                <a:cs typeface="+mn-cs"/>
              </a:rPr>
              <a:t>the “raise hand” feature and you will be called on to speak.</a:t>
            </a:r>
            <a:r>
              <a:rPr lang="en-US" dirty="0">
                <a:latin typeface="Calibri"/>
              </a:rPr>
              <a:t> </a:t>
            </a:r>
            <a:endParaRPr lang="en-US" sz="1800" kern="1200">
              <a:cs typeface="Arial" charset="0"/>
            </a:endParaRPr>
          </a:p>
          <a:p>
            <a:pPr algn="l" rtl="0"/>
            <a:endParaRPr lang="en-US" dirty="0">
              <a:cs typeface="Arial"/>
            </a:endParaRPr>
          </a:p>
          <a:p>
            <a:pPr algn="l" rtl="0"/>
            <a:r>
              <a:rPr lang="en-US" sz="1800" b="1" kern="1200" dirty="0">
                <a:latin typeface="Calibri"/>
                <a:ea typeface="+mn-ea"/>
                <a:cs typeface="Times New Roman"/>
              </a:rPr>
              <a:t>Phone participants:</a:t>
            </a:r>
            <a:endParaRPr lang="en-US" sz="1800" b="1" kern="1200" dirty="0">
              <a:latin typeface="Calibri"/>
              <a:cs typeface="Times New Roman"/>
            </a:endParaRPr>
          </a:p>
          <a:p>
            <a:pPr algn="l" rtl="0"/>
            <a:r>
              <a:rPr lang="en-US" sz="1800" kern="1200" dirty="0">
                <a:latin typeface="Calibri"/>
                <a:ea typeface="+mn-ea"/>
                <a:cs typeface="Times New Roman"/>
              </a:rPr>
              <a:t>P</a:t>
            </a:r>
            <a:r>
              <a:rPr lang="en-US" sz="1800" kern="1200" dirty="0">
                <a:latin typeface="Calibri"/>
                <a:ea typeface="+mn-ea"/>
                <a:cs typeface="+mn-cs"/>
              </a:rPr>
              <a:t>ress </a:t>
            </a:r>
            <a:r>
              <a:rPr lang="en-US" sz="1800" b="1" kern="1200" dirty="0">
                <a:latin typeface="Calibri"/>
                <a:ea typeface="+mn-ea"/>
                <a:cs typeface="+mn-cs"/>
              </a:rPr>
              <a:t>*9 </a:t>
            </a:r>
            <a:r>
              <a:rPr lang="en-US" sz="1800" kern="1200" dirty="0">
                <a:latin typeface="Calibri"/>
                <a:ea typeface="+mn-ea"/>
                <a:cs typeface="+mn-cs"/>
              </a:rPr>
              <a:t>on your keypad to raise or lower your hand and you will be called on to speak.</a:t>
            </a:r>
            <a:endParaRPr lang="en-US" sz="1800" kern="1200" dirty="0">
              <a:latin typeface="Calibri"/>
              <a:cs typeface="Calibri"/>
            </a:endParaRPr>
          </a:p>
          <a:p>
            <a:pPr algn="l" rtl="0"/>
            <a:endParaRPr lang="en-US" dirty="0">
              <a:cs typeface="Arial"/>
            </a:endParaRPr>
          </a:p>
          <a:p>
            <a:r>
              <a:rPr lang="en-US" sz="1400" i="1" kern="1200" dirty="0">
                <a:latin typeface="Calibri"/>
                <a:ea typeface="+mn-ea"/>
                <a:cs typeface="Times New Roman"/>
              </a:rPr>
              <a:t>For technical assistance, please use the chat feature and a panelist will assist you.</a:t>
            </a:r>
            <a:r>
              <a:rPr lang="en-US" sz="1400" i="1" dirty="0">
                <a:latin typeface="Calibri"/>
                <a:cs typeface="Times New Roman"/>
              </a:rPr>
              <a:t> </a:t>
            </a:r>
            <a:endParaRPr lang="en-US" dirty="0">
              <a:cs typeface="Arial"/>
            </a:endParaRPr>
          </a:p>
        </p:txBody>
      </p:sp>
      <p:sp>
        <p:nvSpPr>
          <p:cNvPr id="3" name="TextBox 2">
            <a:extLst>
              <a:ext uri="{FF2B5EF4-FFF2-40B4-BE49-F238E27FC236}">
                <a16:creationId xmlns:a16="http://schemas.microsoft.com/office/drawing/2014/main" id="{59B3C7B7-9538-6EE9-81D6-F3B08AF8C933}"/>
              </a:ext>
            </a:extLst>
          </p:cNvPr>
          <p:cNvSpPr txBox="1"/>
          <p:nvPr/>
        </p:nvSpPr>
        <p:spPr>
          <a:xfrm>
            <a:off x="1158816" y="3904890"/>
            <a:ext cx="6883878"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a:cs typeface="Calibri"/>
              </a:rPr>
              <a:t>To ensure an accurate record of this hearing, it is essential that only one person speak at a time.</a:t>
            </a:r>
            <a:endParaRPr lang="en-US" dirty="0"/>
          </a:p>
          <a:p>
            <a:endParaRPr lang="en-US"/>
          </a:p>
          <a:p>
            <a:r>
              <a:rPr lang="en-US" sz="1600" dirty="0">
                <a:latin typeface="Calibri"/>
                <a:cs typeface="Calibri"/>
              </a:rPr>
              <a:t>Written testimony will not be accepted via chat or Q&amp;A in this webinar.</a:t>
            </a:r>
          </a:p>
          <a:p>
            <a:endParaRPr lang="en-US"/>
          </a:p>
          <a:p>
            <a:r>
              <a:rPr lang="en-US" sz="1600" b="1" dirty="0">
                <a:latin typeface="Calibri"/>
                <a:cs typeface="Calibri"/>
              </a:rPr>
              <a:t>Written comments will be accepted until 4:00 P.M. on Friday, September 8, 2023, and must be submitted by e-mail to: </a:t>
            </a:r>
            <a:r>
              <a:rPr lang="en-US" sz="1400" b="1" dirty="0">
                <a:solidFill>
                  <a:srgbClr val="14558F"/>
                </a:solidFill>
                <a:latin typeface="Arial"/>
                <a:cs typeface="Arial"/>
                <a:hlinkClick r:id="rId3"/>
              </a:rPr>
              <a:t>MDARGrants@mass.gov</a:t>
            </a:r>
            <a:endParaRPr lang="en-US" sz="1600" b="1" dirty="0">
              <a:solidFill>
                <a:srgbClr val="0000FF"/>
              </a:solidFill>
              <a:latin typeface="Calibri"/>
              <a:cs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3E32-6FA5-4967-988F-6C6CE009890B}"/>
              </a:ext>
            </a:extLst>
          </p:cNvPr>
          <p:cNvSpPr>
            <a:spLocks noGrp="1"/>
          </p:cNvSpPr>
          <p:nvPr>
            <p:ph type="title"/>
          </p:nvPr>
        </p:nvSpPr>
        <p:spPr/>
        <p:txBody>
          <a:bodyPr/>
          <a:lstStyle/>
          <a:p>
            <a:r>
              <a:rPr lang="en-US" sz="2800" b="1" dirty="0"/>
              <a:t>Closing Words and Next Steps</a:t>
            </a:r>
          </a:p>
        </p:txBody>
      </p:sp>
      <p:sp>
        <p:nvSpPr>
          <p:cNvPr id="3" name="Content Placeholder 2">
            <a:extLst>
              <a:ext uri="{FF2B5EF4-FFF2-40B4-BE49-F238E27FC236}">
                <a16:creationId xmlns:a16="http://schemas.microsoft.com/office/drawing/2014/main" id="{67264601-8AF0-4E8A-9F8F-FA58DFB6FF5D}"/>
              </a:ext>
            </a:extLst>
          </p:cNvPr>
          <p:cNvSpPr>
            <a:spLocks noGrp="1"/>
          </p:cNvSpPr>
          <p:nvPr>
            <p:ph idx="1"/>
          </p:nvPr>
        </p:nvSpPr>
        <p:spPr>
          <a:xfrm>
            <a:off x="1242204" y="1388853"/>
            <a:ext cx="6858000" cy="4525963"/>
          </a:xfrm>
        </p:spPr>
        <p:txBody>
          <a:bodyPr>
            <a:normAutofit lnSpcReduction="10000"/>
          </a:bodyPr>
          <a:lstStyle/>
          <a:p>
            <a:r>
              <a:rPr lang="en-US" dirty="0">
                <a:cs typeface="Calibri"/>
              </a:rPr>
              <a:t>Questions can be submitted until</a:t>
            </a:r>
            <a:r>
              <a:rPr lang="en-US" dirty="0">
                <a:ea typeface="+mn-lt"/>
                <a:cs typeface="+mn-lt"/>
              </a:rPr>
              <a:t> Friday, September 8, 2023 at 4:00 pm to </a:t>
            </a:r>
            <a:r>
              <a:rPr lang="en-US" b="0" i="0" strike="noStrike" dirty="0">
                <a:effectLst/>
                <a:latin typeface="Noto Sans VF"/>
              </a:rPr>
              <a:t>MDARGrants@mass.gov</a:t>
            </a:r>
            <a:r>
              <a:rPr lang="en-US" dirty="0">
                <a:ea typeface="+mn-lt"/>
                <a:cs typeface="+mn-lt"/>
              </a:rPr>
              <a:t>.</a:t>
            </a:r>
          </a:p>
          <a:p>
            <a:endParaRPr lang="en-US" dirty="0">
              <a:ea typeface="+mn-lt"/>
              <a:cs typeface="+mn-lt"/>
            </a:endParaRPr>
          </a:p>
          <a:p>
            <a:r>
              <a:rPr lang="en-US" dirty="0">
                <a:cs typeface="Calibri"/>
              </a:rPr>
              <a:t>FAQ's will be posted to the program webpage early next week.</a:t>
            </a:r>
          </a:p>
          <a:p>
            <a:endParaRPr lang="en-US" dirty="0">
              <a:cs typeface="Calibri"/>
            </a:endParaRPr>
          </a:p>
          <a:p>
            <a:r>
              <a:rPr lang="en-US" dirty="0">
                <a:ea typeface="+mn-lt"/>
                <a:cs typeface="+mn-lt"/>
              </a:rPr>
              <a:t>Applications must be received by 4:00 pm Friday, September 29, 2023. Late submissions will not be considered.</a:t>
            </a:r>
          </a:p>
          <a:p>
            <a:pPr marL="0" indent="0">
              <a:buNone/>
            </a:pPr>
            <a:endParaRPr lang="en-US" dirty="0">
              <a:cs typeface="Calibri"/>
            </a:endParaRPr>
          </a:p>
          <a:p>
            <a:pPr marL="0" indent="0">
              <a:buNone/>
            </a:pPr>
            <a:r>
              <a:rPr lang="en-US" i="1" dirty="0">
                <a:cs typeface="Calibri"/>
              </a:rPr>
              <a:t>Thank you for attending!</a:t>
            </a:r>
          </a:p>
        </p:txBody>
      </p:sp>
    </p:spTree>
    <p:extLst>
      <p:ext uri="{BB962C8B-B14F-4D97-AF65-F5344CB8AC3E}">
        <p14:creationId xmlns:p14="http://schemas.microsoft.com/office/powerpoint/2010/main" val="239955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2BFA-810B-7615-84EE-ECA11CA45ED6}"/>
              </a:ext>
            </a:extLst>
          </p:cNvPr>
          <p:cNvSpPr>
            <a:spLocks noGrp="1"/>
          </p:cNvSpPr>
          <p:nvPr>
            <p:ph type="title"/>
          </p:nvPr>
        </p:nvSpPr>
        <p:spPr/>
        <p:txBody>
          <a:bodyPr/>
          <a:lstStyle/>
          <a:p>
            <a:r>
              <a:rPr lang="en-US" dirty="0">
                <a:cs typeface="Calibri"/>
              </a:rPr>
              <a:t>Opening Remarks </a:t>
            </a:r>
            <a:endParaRPr lang="en-US" dirty="0"/>
          </a:p>
        </p:txBody>
      </p:sp>
      <p:sp>
        <p:nvSpPr>
          <p:cNvPr id="3" name="Content Placeholder 2">
            <a:extLst>
              <a:ext uri="{FF2B5EF4-FFF2-40B4-BE49-F238E27FC236}">
                <a16:creationId xmlns:a16="http://schemas.microsoft.com/office/drawing/2014/main" id="{1F223D6F-6DB3-18EE-CBAB-5B86B47768ED}"/>
              </a:ext>
            </a:extLst>
          </p:cNvPr>
          <p:cNvSpPr>
            <a:spLocks noGrp="1"/>
          </p:cNvSpPr>
          <p:nvPr>
            <p:ph idx="1"/>
          </p:nvPr>
        </p:nvSpPr>
        <p:spPr>
          <a:xfrm>
            <a:off x="1279134" y="1676400"/>
            <a:ext cx="6858000" cy="4525963"/>
          </a:xfrm>
        </p:spPr>
        <p:txBody>
          <a:bodyPr/>
          <a:lstStyle/>
          <a:p>
            <a:pPr marL="0" indent="0">
              <a:buNone/>
            </a:pPr>
            <a:endParaRPr lang="en-US" dirty="0">
              <a:cs typeface="Calibri"/>
            </a:endParaRPr>
          </a:p>
          <a:p>
            <a:pPr marL="0" indent="0" algn="ctr">
              <a:buNone/>
            </a:pPr>
            <a:r>
              <a:rPr lang="en-US" b="1" dirty="0">
                <a:cs typeface="Calibri"/>
              </a:rPr>
              <a:t>Introduction and Program Background</a:t>
            </a:r>
          </a:p>
          <a:p>
            <a:pPr marL="0" indent="0" algn="ctr">
              <a:buNone/>
            </a:pPr>
            <a:endParaRPr lang="en-US" dirty="0">
              <a:cs typeface="Calibri"/>
            </a:endParaRPr>
          </a:p>
          <a:p>
            <a:pPr marL="0" indent="0" algn="ctr">
              <a:buNone/>
            </a:pPr>
            <a:r>
              <a:rPr lang="en-US" dirty="0">
                <a:cs typeface="Calibri"/>
              </a:rPr>
              <a:t>Commissioner Ashley Randle</a:t>
            </a:r>
          </a:p>
          <a:p>
            <a:pPr marL="0" indent="0" algn="ctr">
              <a:buNone/>
            </a:pPr>
            <a:r>
              <a:rPr lang="en-US" dirty="0">
                <a:cs typeface="Calibri"/>
                <a:hlinkClick r:id="rId2"/>
              </a:rPr>
              <a:t>Ashley.Randle@mass.gov</a:t>
            </a:r>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83971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5712-31A9-430F-878F-2AF06BE1BDF6}"/>
              </a:ext>
            </a:extLst>
          </p:cNvPr>
          <p:cNvSpPr>
            <a:spLocks noGrp="1"/>
          </p:cNvSpPr>
          <p:nvPr>
            <p:ph type="title"/>
          </p:nvPr>
        </p:nvSpPr>
        <p:spPr/>
        <p:txBody>
          <a:bodyPr/>
          <a:lstStyle/>
          <a:p>
            <a:r>
              <a:rPr lang="en-US" sz="2800" b="1" dirty="0"/>
              <a:t>Session Goals and Agenda</a:t>
            </a:r>
          </a:p>
        </p:txBody>
      </p:sp>
      <p:sp>
        <p:nvSpPr>
          <p:cNvPr id="3" name="Content Placeholder 2">
            <a:extLst>
              <a:ext uri="{FF2B5EF4-FFF2-40B4-BE49-F238E27FC236}">
                <a16:creationId xmlns:a16="http://schemas.microsoft.com/office/drawing/2014/main" id="{819D1D9D-7559-4146-ACC0-E678273CFEEF}"/>
              </a:ext>
            </a:extLst>
          </p:cNvPr>
          <p:cNvSpPr>
            <a:spLocks noGrp="1"/>
          </p:cNvSpPr>
          <p:nvPr>
            <p:ph idx="1"/>
          </p:nvPr>
        </p:nvSpPr>
        <p:spPr>
          <a:xfrm>
            <a:off x="1324466" y="1470856"/>
            <a:ext cx="6858000" cy="3715165"/>
          </a:xfrm>
        </p:spPr>
        <p:txBody>
          <a:bodyPr>
            <a:normAutofit/>
          </a:bodyPr>
          <a:lstStyle/>
          <a:p>
            <a:pPr algn="l"/>
            <a:r>
              <a:rPr lang="en-US" dirty="0"/>
              <a:t>9:05 – 9:15: Provide overview of the purpose, goals and definitions of the </a:t>
            </a:r>
            <a:r>
              <a:rPr lang="en-US" i="0" dirty="0">
                <a:solidFill>
                  <a:srgbClr val="050505"/>
                </a:solidFill>
                <a:effectLst/>
              </a:rPr>
              <a:t>Natural Disaster Recovery Program for Agriculture</a:t>
            </a:r>
          </a:p>
          <a:p>
            <a:pPr algn="l"/>
            <a:endParaRPr lang="en-US" i="0" dirty="0">
              <a:solidFill>
                <a:srgbClr val="050505"/>
              </a:solidFill>
              <a:effectLst/>
            </a:endParaRPr>
          </a:p>
          <a:p>
            <a:r>
              <a:rPr lang="en-US" dirty="0"/>
              <a:t>9:15 – 9:30: Review the application form</a:t>
            </a:r>
          </a:p>
          <a:p>
            <a:pPr marL="0" indent="0">
              <a:buNone/>
            </a:pPr>
            <a:endParaRPr lang="en-US" dirty="0">
              <a:cs typeface="Calibri"/>
            </a:endParaRPr>
          </a:p>
          <a:p>
            <a:r>
              <a:rPr lang="en-US" dirty="0">
                <a:cs typeface="Calibri"/>
              </a:rPr>
              <a:t>9:30 – 10:00: Final Questions and closing remarks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74956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304800"/>
            <a:ext cx="6400800" cy="523220"/>
          </a:xfrm>
          <a:prstGeom prst="rect">
            <a:avLst/>
          </a:prstGeom>
          <a:noFill/>
        </p:spPr>
        <p:txBody>
          <a:bodyPr wrap="square">
            <a:spAutoFit/>
          </a:bodyPr>
          <a:lstStyle/>
          <a:p>
            <a:pPr fontAlgn="auto">
              <a:spcBef>
                <a:spcPts val="0"/>
              </a:spcBef>
              <a:spcAft>
                <a:spcPts val="0"/>
              </a:spcAft>
              <a:defRPr/>
            </a:pPr>
            <a:r>
              <a:rPr lang="en-US" sz="2800" b="1" dirty="0">
                <a:latin typeface="+mj-lt"/>
              </a:rPr>
              <a:t>Program Background and Goals</a:t>
            </a:r>
          </a:p>
        </p:txBody>
      </p:sp>
      <p:sp>
        <p:nvSpPr>
          <p:cNvPr id="5" name="Content Placeholder 2">
            <a:extLst>
              <a:ext uri="{FF2B5EF4-FFF2-40B4-BE49-F238E27FC236}">
                <a16:creationId xmlns:a16="http://schemas.microsoft.com/office/drawing/2014/main" id="{848EA1A1-AA09-4FF9-8B1A-AF4326157770}"/>
              </a:ext>
            </a:extLst>
          </p:cNvPr>
          <p:cNvSpPr>
            <a:spLocks noGrp="1"/>
          </p:cNvSpPr>
          <p:nvPr>
            <p:ph sz="half" idx="1"/>
          </p:nvPr>
        </p:nvSpPr>
        <p:spPr>
          <a:xfrm>
            <a:off x="1068512" y="1551397"/>
            <a:ext cx="7428917" cy="4263775"/>
          </a:xfrm>
        </p:spPr>
        <p:txBody>
          <a:bodyPr>
            <a:noAutofit/>
          </a:bodyPr>
          <a:lstStyle/>
          <a:p>
            <a:pPr marL="0" indent="0">
              <a:lnSpc>
                <a:spcPct val="107000"/>
              </a:lnSpc>
              <a:spcBef>
                <a:spcPts val="0"/>
              </a:spcBef>
              <a:spcAft>
                <a:spcPts val="0"/>
              </a:spcAft>
              <a:buNone/>
            </a:pPr>
            <a:r>
              <a:rPr lang="en-US" sz="2000" dirty="0">
                <a:ea typeface="Calibri" panose="020F0502020204030204" pitchFamily="34" charset="0"/>
                <a:cs typeface="Times New Roman" panose="02020603050405020304" pitchFamily="18" charset="0"/>
              </a:rPr>
              <a:t>Program is intended to help farmers recover from three natural disasters in 2023:</a:t>
            </a:r>
          </a:p>
          <a:p>
            <a:pPr>
              <a:lnSpc>
                <a:spcPct val="107000"/>
              </a:lnSpc>
              <a:spcBef>
                <a:spcPts val="0"/>
              </a:spcBef>
              <a:spcAft>
                <a:spcPts val="0"/>
              </a:spcAft>
            </a:pPr>
            <a:r>
              <a:rPr lang="en-US" sz="2000" b="0" i="0" dirty="0">
                <a:solidFill>
                  <a:srgbClr val="050505"/>
                </a:solidFill>
                <a:effectLst/>
              </a:rPr>
              <a:t>February 3-5 deep freeze;</a:t>
            </a:r>
          </a:p>
          <a:p>
            <a:pPr>
              <a:lnSpc>
                <a:spcPct val="107000"/>
              </a:lnSpc>
              <a:spcBef>
                <a:spcPts val="0"/>
              </a:spcBef>
              <a:spcAft>
                <a:spcPts val="0"/>
              </a:spcAft>
            </a:pPr>
            <a:r>
              <a:rPr lang="en-US" sz="2000" b="0" i="0" dirty="0">
                <a:solidFill>
                  <a:srgbClr val="050505"/>
                </a:solidFill>
                <a:effectLst/>
              </a:rPr>
              <a:t>May 17-18 frost;</a:t>
            </a:r>
          </a:p>
          <a:p>
            <a:pPr>
              <a:lnSpc>
                <a:spcPct val="107000"/>
              </a:lnSpc>
              <a:spcBef>
                <a:spcPts val="0"/>
              </a:spcBef>
              <a:spcAft>
                <a:spcPts val="0"/>
              </a:spcAft>
            </a:pPr>
            <a:r>
              <a:rPr lang="en-US" sz="2000" b="0" i="0" dirty="0">
                <a:solidFill>
                  <a:srgbClr val="050505"/>
                </a:solidFill>
                <a:effectLst/>
              </a:rPr>
              <a:t>July 9-16 rainfall and flooding.</a:t>
            </a:r>
          </a:p>
          <a:p>
            <a:pPr>
              <a:lnSpc>
                <a:spcPct val="107000"/>
              </a:lnSpc>
              <a:spcBef>
                <a:spcPts val="0"/>
              </a:spcBef>
              <a:spcAft>
                <a:spcPts val="0"/>
              </a:spcAft>
            </a:pPr>
            <a:endParaRPr lang="en-US" sz="2000" dirty="0">
              <a:solidFill>
                <a:srgbClr val="050505"/>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2000" dirty="0">
                <a:solidFill>
                  <a:srgbClr val="050505"/>
                </a:solidFill>
                <a:ea typeface="Calibri" panose="020F0502020204030204" pitchFamily="34" charset="0"/>
                <a:cs typeface="Times New Roman" panose="02020603050405020304" pitchFamily="18" charset="0"/>
              </a:rPr>
              <a:t>Program will cover crop losses only.</a:t>
            </a:r>
          </a:p>
          <a:p>
            <a:pPr marL="0" indent="0">
              <a:lnSpc>
                <a:spcPct val="107000"/>
              </a:lnSpc>
              <a:spcBef>
                <a:spcPts val="0"/>
              </a:spcBef>
              <a:spcAft>
                <a:spcPts val="0"/>
              </a:spcAft>
              <a:buNone/>
            </a:pPr>
            <a:endParaRPr lang="en-US" sz="2000" dirty="0">
              <a:solidFill>
                <a:srgbClr val="050505"/>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2000" dirty="0">
                <a:solidFill>
                  <a:srgbClr val="050505"/>
                </a:solidFill>
                <a:ea typeface="Calibri" panose="020F0502020204030204" pitchFamily="34" charset="0"/>
                <a:cs typeface="Times New Roman" panose="02020603050405020304" pitchFamily="18" charset="0"/>
              </a:rPr>
              <a:t>Funding is through an appropriation of $20 million, $15 million of which has been made available to MDAR so far.</a:t>
            </a:r>
          </a:p>
          <a:p>
            <a:pPr marL="0" indent="0">
              <a:lnSpc>
                <a:spcPct val="107000"/>
              </a:lnSpc>
              <a:spcBef>
                <a:spcPts val="0"/>
              </a:spcBef>
              <a:spcAft>
                <a:spcPts val="0"/>
              </a:spcAft>
              <a:buNone/>
            </a:pPr>
            <a:endParaRPr lang="en-US" sz="2000" dirty="0">
              <a:solidFill>
                <a:srgbClr val="050505"/>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2000" dirty="0">
                <a:solidFill>
                  <a:srgbClr val="050505"/>
                </a:solidFill>
                <a:ea typeface="Calibri" panose="020F0502020204030204" pitchFamily="34" charset="0"/>
                <a:cs typeface="Times New Roman" panose="02020603050405020304" pitchFamily="18" charset="0"/>
              </a:rPr>
              <a:t>Applications are due September 29 at 4:00 p.m.</a:t>
            </a:r>
          </a:p>
          <a:p>
            <a:pPr marL="0" indent="0">
              <a:lnSpc>
                <a:spcPct val="107000"/>
              </a:lnSpc>
              <a:spcBef>
                <a:spcPts val="0"/>
              </a:spcBef>
              <a:spcAft>
                <a:spcPts val="0"/>
              </a:spcAft>
              <a:buNone/>
            </a:pPr>
            <a:endParaRPr lang="en-US" sz="2000" dirty="0">
              <a:solidFill>
                <a:srgbClr val="050505"/>
              </a:solidFill>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422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38FE-7C2D-C5CF-EE3E-9B8A31AC06A1}"/>
              </a:ext>
            </a:extLst>
          </p:cNvPr>
          <p:cNvSpPr>
            <a:spLocks noGrp="1"/>
          </p:cNvSpPr>
          <p:nvPr>
            <p:ph type="title"/>
          </p:nvPr>
        </p:nvSpPr>
        <p:spPr>
          <a:xfrm>
            <a:off x="2465798" y="0"/>
            <a:ext cx="5916202" cy="1143000"/>
          </a:xfrm>
        </p:spPr>
        <p:txBody>
          <a:bodyPr/>
          <a:lstStyle/>
          <a:p>
            <a:r>
              <a:rPr lang="en-US" sz="2800" b="1" dirty="0">
                <a:cs typeface="Calibri"/>
              </a:rPr>
              <a:t>Eligible Applicants</a:t>
            </a:r>
            <a:endParaRPr lang="en-US" sz="2800" dirty="0"/>
          </a:p>
        </p:txBody>
      </p:sp>
      <p:sp>
        <p:nvSpPr>
          <p:cNvPr id="3" name="Content Placeholder 2">
            <a:extLst>
              <a:ext uri="{FF2B5EF4-FFF2-40B4-BE49-F238E27FC236}">
                <a16:creationId xmlns:a16="http://schemas.microsoft.com/office/drawing/2014/main" id="{A45E62DE-F7C9-F7B1-6996-F58B7D17C0A6}"/>
              </a:ext>
            </a:extLst>
          </p:cNvPr>
          <p:cNvSpPr>
            <a:spLocks noGrp="1"/>
          </p:cNvSpPr>
          <p:nvPr>
            <p:ph idx="1"/>
          </p:nvPr>
        </p:nvSpPr>
        <p:spPr/>
        <p:txBody>
          <a:bodyPr>
            <a:normAutofit/>
          </a:bodyPr>
          <a:lstStyle/>
          <a:p>
            <a:pPr marL="0" indent="0">
              <a:buNone/>
            </a:pPr>
            <a:r>
              <a:rPr lang="en-US" sz="2000" dirty="0">
                <a:cs typeface="Calibri"/>
              </a:rPr>
              <a:t>To be eligible, applicants must:</a:t>
            </a:r>
          </a:p>
          <a:p>
            <a:pPr marL="0" indent="0">
              <a:buNone/>
            </a:pPr>
            <a:endParaRPr lang="en-US" sz="2000" dirty="0">
              <a:cs typeface="Calibri"/>
            </a:endParaRPr>
          </a:p>
          <a:p>
            <a:pPr>
              <a:buFont typeface="Arial" panose="020B0604020202020204" pitchFamily="34" charset="0"/>
              <a:buChar char="•"/>
            </a:pPr>
            <a:r>
              <a:rPr lang="en-US" sz="2000" b="0" i="0" dirty="0">
                <a:solidFill>
                  <a:srgbClr val="050505"/>
                </a:solidFill>
                <a:effectLst/>
              </a:rPr>
              <a:t>Be a commercial </a:t>
            </a:r>
            <a:r>
              <a:rPr lang="en-US" sz="2000" dirty="0">
                <a:solidFill>
                  <a:srgbClr val="050505"/>
                </a:solidFill>
              </a:rPr>
              <a:t>or nonprofit farming</a:t>
            </a:r>
            <a:r>
              <a:rPr lang="en-US" sz="2000" b="0" i="0" dirty="0">
                <a:solidFill>
                  <a:srgbClr val="050505"/>
                </a:solidFill>
                <a:effectLst/>
              </a:rPr>
              <a:t> operation selling products to wholesale or direct to consumer markets.</a:t>
            </a:r>
          </a:p>
          <a:p>
            <a:pPr algn="l">
              <a:buFont typeface="Arial" panose="020B0604020202020204" pitchFamily="34" charset="0"/>
              <a:buChar char="•"/>
            </a:pPr>
            <a:endParaRPr lang="en-US" sz="2000" b="0" i="0" dirty="0">
              <a:solidFill>
                <a:srgbClr val="050505"/>
              </a:solidFill>
              <a:effectLst/>
            </a:endParaRPr>
          </a:p>
          <a:p>
            <a:pPr algn="l">
              <a:buFont typeface="Arial" panose="020B0604020202020204" pitchFamily="34" charset="0"/>
              <a:buChar char="•"/>
            </a:pPr>
            <a:r>
              <a:rPr lang="en-US" sz="2000" b="0" i="0" dirty="0">
                <a:solidFill>
                  <a:srgbClr val="050505"/>
                </a:solidFill>
                <a:effectLst/>
              </a:rPr>
              <a:t>Farm must have been established prior to 2023.</a:t>
            </a:r>
          </a:p>
          <a:p>
            <a:pPr algn="l">
              <a:buFont typeface="Arial" panose="020B0604020202020204" pitchFamily="34" charset="0"/>
              <a:buChar char="•"/>
            </a:pPr>
            <a:endParaRPr lang="en-US" sz="2000" b="0" i="0" dirty="0">
              <a:solidFill>
                <a:srgbClr val="050505"/>
              </a:solidFill>
              <a:effectLst/>
            </a:endParaRPr>
          </a:p>
          <a:p>
            <a:pPr algn="l">
              <a:buFont typeface="Arial" panose="020B0604020202020204" pitchFamily="34" charset="0"/>
              <a:buChar char="•"/>
            </a:pPr>
            <a:r>
              <a:rPr lang="en-US" sz="2000" b="0" i="0" dirty="0">
                <a:solidFill>
                  <a:srgbClr val="050505"/>
                </a:solidFill>
                <a:effectLst/>
              </a:rPr>
              <a:t>Farm must have suffered at least 15% acreage crop loss from one or more of the three identified natural disasters in 2023: February 3-5 deep freeze; May 17-18 frost; or July 9-16 rainfall and flooding.</a:t>
            </a:r>
          </a:p>
          <a:p>
            <a:pPr marL="0" indent="0">
              <a:buNone/>
            </a:pPr>
            <a:endParaRPr lang="en-US" sz="2000" dirty="0">
              <a:cs typeface="Calibri"/>
            </a:endParaRPr>
          </a:p>
        </p:txBody>
      </p:sp>
    </p:spTree>
    <p:extLst>
      <p:ext uri="{BB962C8B-B14F-4D97-AF65-F5344CB8AC3E}">
        <p14:creationId xmlns:p14="http://schemas.microsoft.com/office/powerpoint/2010/main" val="219110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3F682-B2A3-EA77-D9A0-08D7F4E118CE}"/>
              </a:ext>
            </a:extLst>
          </p:cNvPr>
          <p:cNvSpPr txBox="1"/>
          <p:nvPr/>
        </p:nvSpPr>
        <p:spPr>
          <a:xfrm>
            <a:off x="1068512" y="1592494"/>
            <a:ext cx="7171361" cy="3785652"/>
          </a:xfrm>
          <a:prstGeom prst="rect">
            <a:avLst/>
          </a:prstGeom>
          <a:noFill/>
        </p:spPr>
        <p:txBody>
          <a:bodyPr wrap="square" rtlCol="0">
            <a:spAutoFit/>
          </a:bodyPr>
          <a:lstStyle/>
          <a:p>
            <a:pPr marL="285750" indent="-285750" algn="l">
              <a:buFont typeface="Arial" panose="020B0604020202020204" pitchFamily="34" charset="0"/>
              <a:buChar char="•"/>
            </a:pPr>
            <a:r>
              <a:rPr lang="en-US" sz="2000" b="0" i="0" dirty="0">
                <a:solidFill>
                  <a:srgbClr val="050505"/>
                </a:solidFill>
                <a:effectLst/>
                <a:latin typeface="+mn-lt"/>
              </a:rPr>
              <a:t>Applicants must complete an online application, detailing financial losses.</a:t>
            </a:r>
          </a:p>
          <a:p>
            <a:pPr marL="285750" indent="-285750" algn="l">
              <a:buFont typeface="Arial" panose="020B0604020202020204" pitchFamily="34" charset="0"/>
              <a:buChar char="•"/>
            </a:pPr>
            <a:endParaRPr lang="en-US" sz="2000" b="0" i="0" dirty="0">
              <a:solidFill>
                <a:srgbClr val="050505"/>
              </a:solidFill>
              <a:effectLst/>
              <a:latin typeface="+mn-lt"/>
            </a:endParaRPr>
          </a:p>
          <a:p>
            <a:pPr marL="285750" indent="-285750" algn="l">
              <a:buFont typeface="Arial" panose="020B0604020202020204" pitchFamily="34" charset="0"/>
              <a:buChar char="•"/>
            </a:pPr>
            <a:r>
              <a:rPr lang="en-US" sz="2000" b="0" i="0" dirty="0">
                <a:solidFill>
                  <a:srgbClr val="050505"/>
                </a:solidFill>
                <a:effectLst/>
                <a:latin typeface="+mn-lt"/>
              </a:rPr>
              <a:t>Applications must include a map or aerial photo indicating the location of losses.</a:t>
            </a:r>
          </a:p>
          <a:p>
            <a:pPr marL="285750" indent="-285750" algn="l">
              <a:buFont typeface="Arial" panose="020B0604020202020204" pitchFamily="34" charset="0"/>
              <a:buChar char="•"/>
            </a:pPr>
            <a:endParaRPr lang="en-US" sz="2000" b="0" i="0" dirty="0">
              <a:solidFill>
                <a:srgbClr val="050505"/>
              </a:solidFill>
              <a:effectLst/>
              <a:latin typeface="+mn-lt"/>
            </a:endParaRPr>
          </a:p>
          <a:p>
            <a:pPr marL="285750" indent="-285750" algn="l">
              <a:buFont typeface="Arial" panose="020B0604020202020204" pitchFamily="34" charset="0"/>
              <a:buChar char="•"/>
            </a:pPr>
            <a:r>
              <a:rPr lang="en-US" sz="2000" b="0" i="0" dirty="0">
                <a:solidFill>
                  <a:srgbClr val="050505"/>
                </a:solidFill>
                <a:effectLst/>
                <a:latin typeface="+mn-lt"/>
              </a:rPr>
              <a:t>Farmers suffering crop losses on leased land must include lease agreement.</a:t>
            </a:r>
          </a:p>
          <a:p>
            <a:pPr marL="285750" indent="-285750" algn="l">
              <a:buFont typeface="Arial" panose="020B0604020202020204" pitchFamily="34" charset="0"/>
              <a:buChar char="•"/>
            </a:pPr>
            <a:endParaRPr lang="en-US" sz="2000" b="0" i="0" dirty="0">
              <a:solidFill>
                <a:srgbClr val="050505"/>
              </a:solidFill>
              <a:effectLst/>
              <a:latin typeface="+mn-lt"/>
            </a:endParaRPr>
          </a:p>
          <a:p>
            <a:pPr marL="285750" indent="-285750" algn="l">
              <a:buFont typeface="Arial" panose="020B0604020202020204" pitchFamily="34" charset="0"/>
              <a:buChar char="•"/>
            </a:pPr>
            <a:r>
              <a:rPr lang="en-US" sz="2000" b="0" i="0" dirty="0">
                <a:solidFill>
                  <a:srgbClr val="050505"/>
                </a:solidFill>
                <a:effectLst/>
                <a:latin typeface="+mn-lt"/>
              </a:rPr>
              <a:t>Applicants must include an Agricultural Loss Details &amp; Budget Form that is available on the website.</a:t>
            </a:r>
          </a:p>
          <a:p>
            <a:pPr marL="285750" indent="-285750">
              <a:buFont typeface="Arial" panose="020B0604020202020204" pitchFamily="34" charset="0"/>
              <a:buChar char="•"/>
            </a:pPr>
            <a:endParaRPr lang="en-US" sz="2000" dirty="0">
              <a:latin typeface="+mn-lt"/>
            </a:endParaRPr>
          </a:p>
        </p:txBody>
      </p:sp>
      <p:sp>
        <p:nvSpPr>
          <p:cNvPr id="4" name="Title 1">
            <a:extLst>
              <a:ext uri="{FF2B5EF4-FFF2-40B4-BE49-F238E27FC236}">
                <a16:creationId xmlns:a16="http://schemas.microsoft.com/office/drawing/2014/main" id="{2DA02397-1541-A112-F9BE-CF6B55C2E15F}"/>
              </a:ext>
            </a:extLst>
          </p:cNvPr>
          <p:cNvSpPr>
            <a:spLocks noGrp="1"/>
          </p:cNvSpPr>
          <p:nvPr>
            <p:ph type="title"/>
          </p:nvPr>
        </p:nvSpPr>
        <p:spPr>
          <a:xfrm>
            <a:off x="2465798" y="0"/>
            <a:ext cx="5916202" cy="1143000"/>
          </a:xfrm>
        </p:spPr>
        <p:txBody>
          <a:bodyPr/>
          <a:lstStyle/>
          <a:p>
            <a:r>
              <a:rPr lang="en-US" sz="2800" b="1" dirty="0">
                <a:cs typeface="Calibri"/>
              </a:rPr>
              <a:t>Application Process</a:t>
            </a:r>
            <a:endParaRPr lang="en-US" sz="2800" dirty="0"/>
          </a:p>
        </p:txBody>
      </p:sp>
    </p:spTree>
    <p:extLst>
      <p:ext uri="{BB962C8B-B14F-4D97-AF65-F5344CB8AC3E}">
        <p14:creationId xmlns:p14="http://schemas.microsoft.com/office/powerpoint/2010/main" val="27151777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38FE-7C2D-C5CF-EE3E-9B8A31AC06A1}"/>
              </a:ext>
            </a:extLst>
          </p:cNvPr>
          <p:cNvSpPr>
            <a:spLocks noGrp="1"/>
          </p:cNvSpPr>
          <p:nvPr>
            <p:ph type="title"/>
          </p:nvPr>
        </p:nvSpPr>
        <p:spPr>
          <a:xfrm>
            <a:off x="2465798" y="0"/>
            <a:ext cx="5916202" cy="1143000"/>
          </a:xfrm>
        </p:spPr>
        <p:txBody>
          <a:bodyPr/>
          <a:lstStyle/>
          <a:p>
            <a:r>
              <a:rPr lang="en-US" sz="2800" b="1" dirty="0">
                <a:cs typeface="Calibri"/>
              </a:rPr>
              <a:t>Definitions</a:t>
            </a:r>
            <a:endParaRPr lang="en-US" sz="2800" dirty="0"/>
          </a:p>
        </p:txBody>
      </p:sp>
      <p:sp>
        <p:nvSpPr>
          <p:cNvPr id="3" name="Content Placeholder 2">
            <a:extLst>
              <a:ext uri="{FF2B5EF4-FFF2-40B4-BE49-F238E27FC236}">
                <a16:creationId xmlns:a16="http://schemas.microsoft.com/office/drawing/2014/main" id="{A45E62DE-F7C9-F7B1-6996-F58B7D17C0A6}"/>
              </a:ext>
            </a:extLst>
          </p:cNvPr>
          <p:cNvSpPr>
            <a:spLocks noGrp="1"/>
          </p:cNvSpPr>
          <p:nvPr>
            <p:ph idx="1"/>
          </p:nvPr>
        </p:nvSpPr>
        <p:spPr>
          <a:xfrm>
            <a:off x="1109609" y="1315092"/>
            <a:ext cx="7119991" cy="4398441"/>
          </a:xfrm>
        </p:spPr>
        <p:txBody>
          <a:bodyPr>
            <a:normAutofit/>
          </a:bodyPr>
          <a:lstStyle/>
          <a:p>
            <a:pPr algn="l" rtl="0" fontAlgn="base"/>
            <a:r>
              <a:rPr lang="en-US" sz="2000" b="1" i="0" dirty="0">
                <a:solidFill>
                  <a:srgbClr val="404040"/>
                </a:solidFill>
                <a:effectLst/>
                <a:latin typeface="+mj-lt"/>
              </a:rPr>
              <a:t>Average Market Price</a:t>
            </a:r>
            <a:r>
              <a:rPr lang="en-US" sz="2000" b="0" i="0" dirty="0">
                <a:solidFill>
                  <a:srgbClr val="404040"/>
                </a:solidFill>
                <a:effectLst/>
                <a:latin typeface="+mj-lt"/>
              </a:rPr>
              <a:t>: The price or dollar equivalent per bushel, ton, etc., for an eligible crop or commodity as averaged based on reported applications.  </a:t>
            </a:r>
          </a:p>
          <a:p>
            <a:pPr algn="l" rtl="0" fontAlgn="base"/>
            <a:r>
              <a:rPr lang="en-US" sz="2000" b="1" i="0" dirty="0">
                <a:solidFill>
                  <a:srgbClr val="404040"/>
                </a:solidFill>
                <a:effectLst/>
                <a:latin typeface="+mj-lt"/>
              </a:rPr>
              <a:t>Disaster Affected Acreage</a:t>
            </a:r>
            <a:r>
              <a:rPr lang="en-US" sz="2000" b="0" i="0" dirty="0">
                <a:solidFill>
                  <a:srgbClr val="404040"/>
                </a:solidFill>
                <a:effectLst/>
                <a:latin typeface="+mj-lt"/>
              </a:rPr>
              <a:t>: The Total Acreage that was lost from one of the defined Natural Disasters.  </a:t>
            </a:r>
          </a:p>
          <a:p>
            <a:pPr algn="l" rtl="0" fontAlgn="base"/>
            <a:r>
              <a:rPr lang="en-US" sz="2000" b="1" i="0" dirty="0">
                <a:solidFill>
                  <a:srgbClr val="404040"/>
                </a:solidFill>
                <a:effectLst/>
                <a:latin typeface="+mj-lt"/>
              </a:rPr>
              <a:t>Natural Disaster:</a:t>
            </a:r>
            <a:r>
              <a:rPr lang="en-US" sz="2000" b="0" i="0" dirty="0">
                <a:solidFill>
                  <a:srgbClr val="404040"/>
                </a:solidFill>
                <a:effectLst/>
                <a:latin typeface="+mj-lt"/>
              </a:rPr>
              <a:t> Damaging weather, an adverse natural occurrence, or related condition. For the purposes of this RFR this includes the 2023 Natural Disasters, which are limited to the February 3-5, 2023, deep freeze, the May 17-18, 2023, frost, and the July 9-16, 2023, rainfall and flooding. </a:t>
            </a:r>
          </a:p>
          <a:p>
            <a:pPr algn="l" rtl="0" fontAlgn="base"/>
            <a:r>
              <a:rPr lang="en-US" sz="2000" b="1" i="0" dirty="0">
                <a:solidFill>
                  <a:srgbClr val="404040"/>
                </a:solidFill>
                <a:effectLst/>
                <a:latin typeface="+mj-lt"/>
              </a:rPr>
              <a:t>Percentage of Total Acreage Lost</a:t>
            </a:r>
            <a:r>
              <a:rPr lang="en-US" sz="2000" b="0" i="0" dirty="0">
                <a:solidFill>
                  <a:srgbClr val="404040"/>
                </a:solidFill>
                <a:effectLst/>
                <a:latin typeface="+mj-lt"/>
              </a:rPr>
              <a:t>: The Total Acreage for the agricultural operation divided by the Disaster Affected Acreage.  </a:t>
            </a:r>
            <a:r>
              <a:rPr lang="en-US" sz="1800" b="0" i="0" dirty="0">
                <a:solidFill>
                  <a:srgbClr val="404040"/>
                </a:solidFill>
                <a:effectLst/>
                <a:latin typeface="Arial"/>
                <a:cs typeface="Arial"/>
              </a:rPr>
              <a:t>  </a:t>
            </a:r>
            <a:endParaRPr lang="en-US" sz="1600" b="0" i="0" dirty="0">
              <a:solidFill>
                <a:srgbClr val="404040"/>
              </a:solidFill>
              <a:effectLst/>
              <a:latin typeface="Arial"/>
              <a:cs typeface="Arial"/>
            </a:endParaRPr>
          </a:p>
          <a:p>
            <a:pPr marL="0" indent="0">
              <a:buNone/>
            </a:pPr>
            <a:endParaRPr lang="en-US" sz="2000" dirty="0">
              <a:cs typeface="Calibri"/>
            </a:endParaRPr>
          </a:p>
        </p:txBody>
      </p:sp>
    </p:spTree>
    <p:extLst>
      <p:ext uri="{BB962C8B-B14F-4D97-AF65-F5344CB8AC3E}">
        <p14:creationId xmlns:p14="http://schemas.microsoft.com/office/powerpoint/2010/main" val="247051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699A08-07C4-C6F7-63E4-79757ED8FBC5}"/>
              </a:ext>
            </a:extLst>
          </p:cNvPr>
          <p:cNvSpPr>
            <a:spLocks noGrp="1"/>
          </p:cNvSpPr>
          <p:nvPr>
            <p:ph type="title"/>
          </p:nvPr>
        </p:nvSpPr>
        <p:spPr>
          <a:xfrm>
            <a:off x="2438400" y="0"/>
            <a:ext cx="5943600" cy="1143000"/>
          </a:xfrm>
        </p:spPr>
        <p:txBody>
          <a:bodyPr/>
          <a:lstStyle/>
          <a:p>
            <a:r>
              <a:rPr lang="en-US" sz="2800" b="1" dirty="0">
                <a:cs typeface="Calibri"/>
              </a:rPr>
              <a:t>Definitions (</a:t>
            </a:r>
            <a:r>
              <a:rPr lang="en-US" sz="2800" b="1" dirty="0" err="1">
                <a:cs typeface="Calibri"/>
              </a:rPr>
              <a:t>ctd</a:t>
            </a:r>
            <a:r>
              <a:rPr lang="en-US" sz="2800" b="1" dirty="0">
                <a:cs typeface="Calibri"/>
              </a:rPr>
              <a:t>’)</a:t>
            </a:r>
            <a:endParaRPr lang="en-US" sz="2800" dirty="0"/>
          </a:p>
        </p:txBody>
      </p:sp>
      <p:sp>
        <p:nvSpPr>
          <p:cNvPr id="5" name="Content Placeholder 2">
            <a:extLst>
              <a:ext uri="{FF2B5EF4-FFF2-40B4-BE49-F238E27FC236}">
                <a16:creationId xmlns:a16="http://schemas.microsoft.com/office/drawing/2014/main" id="{CE801778-E103-B8C1-5A77-F810A3564186}"/>
              </a:ext>
            </a:extLst>
          </p:cNvPr>
          <p:cNvSpPr>
            <a:spLocks noGrp="1"/>
          </p:cNvSpPr>
          <p:nvPr>
            <p:ph idx="1"/>
          </p:nvPr>
        </p:nvSpPr>
        <p:spPr>
          <a:xfrm>
            <a:off x="1109609" y="1315092"/>
            <a:ext cx="7119991" cy="4887271"/>
          </a:xfrm>
        </p:spPr>
        <p:txBody>
          <a:bodyPr>
            <a:normAutofit/>
          </a:bodyPr>
          <a:lstStyle/>
          <a:p>
            <a:pPr algn="l" rtl="0" fontAlgn="base"/>
            <a:r>
              <a:rPr lang="en-US" sz="2000" b="1" i="0" dirty="0">
                <a:solidFill>
                  <a:srgbClr val="404040"/>
                </a:solidFill>
                <a:effectLst/>
                <a:latin typeface="+mj-lt"/>
              </a:rPr>
              <a:t>Production Agriculture:</a:t>
            </a:r>
            <a:r>
              <a:rPr lang="en-US" sz="2000" b="0" i="0" dirty="0">
                <a:solidFill>
                  <a:srgbClr val="404040"/>
                </a:solidFill>
                <a:effectLst/>
                <a:latin typeface="+mj-lt"/>
              </a:rPr>
              <a:t> Farming that focuses on producing agricultural products for the sale in the market rather than solely for subsistence purposes. </a:t>
            </a:r>
          </a:p>
          <a:p>
            <a:pPr algn="l" rtl="0" fontAlgn="base"/>
            <a:r>
              <a:rPr lang="en-US" sz="2000" b="1" i="0" dirty="0">
                <a:solidFill>
                  <a:srgbClr val="404040"/>
                </a:solidFill>
                <a:effectLst/>
                <a:latin typeface="+mj-lt"/>
              </a:rPr>
              <a:t>Total Acreage:</a:t>
            </a:r>
            <a:r>
              <a:rPr lang="en-US" sz="2000" b="0" i="0" dirty="0">
                <a:solidFill>
                  <a:srgbClr val="404040"/>
                </a:solidFill>
                <a:effectLst/>
                <a:latin typeface="+mj-lt"/>
              </a:rPr>
              <a:t> The total land acreage which seed, plants, or trees have been placed, appropriate for the covered crop/commodity and planting method, at the correct depth, into a seedbed that has been properly prepared for the planting method and production practice.  </a:t>
            </a:r>
          </a:p>
          <a:p>
            <a:pPr algn="l" rtl="0" fontAlgn="base"/>
            <a:r>
              <a:rPr lang="en-US" sz="2000" b="1" i="0" dirty="0">
                <a:solidFill>
                  <a:srgbClr val="404040"/>
                </a:solidFill>
                <a:effectLst/>
                <a:latin typeface="+mj-lt"/>
              </a:rPr>
              <a:t>Total Loss Payment: </a:t>
            </a:r>
            <a:r>
              <a:rPr lang="en-US" sz="2000" b="0" i="0" dirty="0">
                <a:solidFill>
                  <a:srgbClr val="404040"/>
                </a:solidFill>
                <a:effectLst/>
                <a:latin typeface="+mj-lt"/>
              </a:rPr>
              <a:t>The average of the total reported estimated loss value per acre for eligible crop or commodity.  </a:t>
            </a:r>
            <a:endParaRPr lang="en-US" sz="2000" dirty="0">
              <a:cs typeface="Calibri"/>
            </a:endParaRPr>
          </a:p>
        </p:txBody>
      </p:sp>
    </p:spTree>
    <p:extLst>
      <p:ext uri="{BB962C8B-B14F-4D97-AF65-F5344CB8AC3E}">
        <p14:creationId xmlns:p14="http://schemas.microsoft.com/office/powerpoint/2010/main" val="375060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2E17-59E0-4C56-8D51-29CA8D77691E}"/>
              </a:ext>
            </a:extLst>
          </p:cNvPr>
          <p:cNvSpPr>
            <a:spLocks noGrp="1"/>
          </p:cNvSpPr>
          <p:nvPr>
            <p:ph type="title"/>
          </p:nvPr>
        </p:nvSpPr>
        <p:spPr>
          <a:xfrm>
            <a:off x="2465798" y="-102742"/>
            <a:ext cx="5763802" cy="1143000"/>
          </a:xfrm>
        </p:spPr>
        <p:txBody>
          <a:bodyPr/>
          <a:lstStyle/>
          <a:p>
            <a:r>
              <a:rPr lang="en-US" sz="2800" b="1" dirty="0"/>
              <a:t>Payments</a:t>
            </a:r>
          </a:p>
        </p:txBody>
      </p:sp>
      <p:sp>
        <p:nvSpPr>
          <p:cNvPr id="5" name="Content Placeholder 4">
            <a:extLst>
              <a:ext uri="{FF2B5EF4-FFF2-40B4-BE49-F238E27FC236}">
                <a16:creationId xmlns:a16="http://schemas.microsoft.com/office/drawing/2014/main" id="{81BA238B-3304-C307-2D52-568A767FE4C7}"/>
              </a:ext>
            </a:extLst>
          </p:cNvPr>
          <p:cNvSpPr>
            <a:spLocks noGrp="1"/>
          </p:cNvSpPr>
          <p:nvPr>
            <p:ph idx="1"/>
          </p:nvPr>
        </p:nvSpPr>
        <p:spPr/>
        <p:txBody>
          <a:bodyPr/>
          <a:lstStyle/>
          <a:p>
            <a:pPr algn="l">
              <a:buFont typeface="Arial" panose="020B0604020202020204" pitchFamily="34" charset="0"/>
              <a:buChar char="•"/>
            </a:pPr>
            <a:r>
              <a:rPr lang="en-US" b="0" i="0" dirty="0">
                <a:solidFill>
                  <a:srgbClr val="050505"/>
                </a:solidFill>
                <a:effectLst/>
              </a:rPr>
              <a:t>Payments will be made via ACH, after all applications have been reviewed.</a:t>
            </a:r>
          </a:p>
          <a:p>
            <a:pPr algn="l">
              <a:buFont typeface="Arial" panose="020B0604020202020204" pitchFamily="34" charset="0"/>
              <a:buChar char="•"/>
            </a:pPr>
            <a:endParaRPr lang="en-US" dirty="0">
              <a:solidFill>
                <a:srgbClr val="050505"/>
              </a:solidFill>
            </a:endParaRPr>
          </a:p>
          <a:p>
            <a:pPr algn="l">
              <a:buFont typeface="Arial" panose="020B0604020202020204" pitchFamily="34" charset="0"/>
              <a:buChar char="•"/>
            </a:pPr>
            <a:r>
              <a:rPr lang="en-US" b="0" i="0" dirty="0">
                <a:solidFill>
                  <a:srgbClr val="050505"/>
                </a:solidFill>
                <a:effectLst/>
              </a:rPr>
              <a:t>Payments will be determined based upon the collective amount of all requests in relation to available funding.</a:t>
            </a:r>
          </a:p>
          <a:p>
            <a:pPr marL="0" indent="0" algn="l">
              <a:buNone/>
            </a:pPr>
            <a:endParaRPr lang="en-US" b="0" i="0" dirty="0">
              <a:solidFill>
                <a:srgbClr val="050505"/>
              </a:solidFill>
              <a:effectLst/>
            </a:endParaRPr>
          </a:p>
          <a:p>
            <a:pPr algn="l">
              <a:buFont typeface="Arial" panose="020B0604020202020204" pitchFamily="34" charset="0"/>
              <a:buChar char="•"/>
            </a:pPr>
            <a:r>
              <a:rPr lang="en-US" b="0" i="0" dirty="0">
                <a:solidFill>
                  <a:srgbClr val="050505"/>
                </a:solidFill>
                <a:effectLst/>
              </a:rPr>
              <a:t>The maximum funding available to any single applicant is $350,000.</a:t>
            </a:r>
          </a:p>
          <a:p>
            <a:endParaRPr lang="en-US" dirty="0"/>
          </a:p>
        </p:txBody>
      </p:sp>
    </p:spTree>
    <p:extLst>
      <p:ext uri="{BB962C8B-B14F-4D97-AF65-F5344CB8AC3E}">
        <p14:creationId xmlns:p14="http://schemas.microsoft.com/office/powerpoint/2010/main" val="2884771394"/>
      </p:ext>
    </p:extLst>
  </p:cSld>
  <p:clrMapOvr>
    <a:masterClrMapping/>
  </p:clrMapOvr>
</p:sld>
</file>

<file path=ppt/theme/theme1.xml><?xml version="1.0" encoding="utf-8"?>
<a:theme xmlns:a="http://schemas.openxmlformats.org/drawingml/2006/main" name="MDA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451b51-2139-42b8-8b65-fabe2c9ce3de">
      <UserInfo>
        <DisplayName>Wilson, Erik (AGR)</DisplayName>
        <AccountId>36</AccountId>
        <AccountType/>
      </UserInfo>
      <UserInfo>
        <DisplayName>Randle, Ashley (AGR)</DisplayName>
        <AccountId>12</AccountId>
        <AccountType/>
      </UserInfo>
      <UserInfo>
        <DisplayName>Davidson, Rebecca (AGR)</DisplayName>
        <AccountId>13</AccountId>
        <AccountType/>
      </UserInfo>
      <UserInfo>
        <DisplayName>Palmer, Olivia (AGR)</DisplayName>
        <AccountId>38</AccountId>
        <AccountType/>
      </UserInfo>
      <UserInfo>
        <DisplayName>Pitcoff, Winton (AGR)</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6" ma:contentTypeDescription="Create a new document." ma:contentTypeScope="" ma:versionID="5e1e3026b7ab162a1872458abc227b28">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11673503a8b648c85289e4f232e77bfc"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ADD95-4BC9-4E55-B8AC-4D8ECE6BBEA5}">
  <ds:schemaRefs>
    <ds:schemaRef ds:uri="326624b7-72be-487d-bd50-02150a1be639"/>
    <ds:schemaRef ds:uri="4bf3f9f3-8b0d-413f-afb1-13e6cfde106f"/>
    <ds:schemaRef ds:uri="92451b51-2139-42b8-8b65-fabe2c9ce3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937D4B-B145-4521-A9E9-A7D1A5929C56}">
  <ds:schemaRefs>
    <ds:schemaRef ds:uri="4c29e450-0b07-46d7-a26e-9748304c7bb8"/>
    <ds:schemaRef ds:uri="92451b51-2139-42b8-8b65-fabe2c9ce3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005BF5-5F5E-4397-8F64-192612596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MDAR Powerpoint Template</Template>
  <TotalTime>42</TotalTime>
  <Words>725</Words>
  <Application>Microsoft Office PowerPoint</Application>
  <PresentationFormat>On-screen Show (4:3)</PresentationFormat>
  <Paragraphs>82</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MDAR Powerpoint Template</vt:lpstr>
      <vt:lpstr>Logistics </vt:lpstr>
      <vt:lpstr>Opening Remarks </vt:lpstr>
      <vt:lpstr>Session Goals and Agenda</vt:lpstr>
      <vt:lpstr>PowerPoint Presentation</vt:lpstr>
      <vt:lpstr>Eligible Applicants</vt:lpstr>
      <vt:lpstr>Application Process</vt:lpstr>
      <vt:lpstr>Definitions</vt:lpstr>
      <vt:lpstr>Definitions (ctd’)</vt:lpstr>
      <vt:lpstr>Payments</vt:lpstr>
      <vt:lpstr>Application Form</vt:lpstr>
      <vt:lpstr>PowerPoint Presentation</vt:lpstr>
      <vt:lpstr>Closing Words and Next Steps</vt:lpstr>
    </vt:vector>
  </TitlesOfParts>
  <Company>MDAR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gkennedy</dc:creator>
  <cp:lastModifiedBy>Davidson, Rebecca (AGR)</cp:lastModifiedBy>
  <cp:revision>92</cp:revision>
  <dcterms:created xsi:type="dcterms:W3CDTF">2010-10-15T18:20:03Z</dcterms:created>
  <dcterms:modified xsi:type="dcterms:W3CDTF">2023-09-08T12:50:02Z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0x010100EACB9DBA9DB4F84EBE63E51222C24FB9</vt:lpwstr>
  </property>
  <property fmtid="{D5CDD505-2E9C-101B-9397-08002B2CF9AE}" pid="3" name="Order">
    <vt:r8>44600</vt:r8>
  </property>
</Properties>
</file>