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8" r:id="rId2"/>
  </p:sldMasterIdLst>
  <p:notesMasterIdLst>
    <p:notesMasterId r:id="rId16"/>
  </p:notesMasterIdLst>
  <p:sldIdLst>
    <p:sldId id="313" r:id="rId3"/>
    <p:sldId id="1295" r:id="rId4"/>
    <p:sldId id="383" r:id="rId5"/>
    <p:sldId id="1299" r:id="rId6"/>
    <p:sldId id="1297" r:id="rId7"/>
    <p:sldId id="1301" r:id="rId8"/>
    <p:sldId id="1305" r:id="rId9"/>
    <p:sldId id="1306" r:id="rId10"/>
    <p:sldId id="1262" r:id="rId11"/>
    <p:sldId id="1307" r:id="rId12"/>
    <p:sldId id="1308" r:id="rId13"/>
    <p:sldId id="1309" r:id="rId14"/>
    <p:sldId id="29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een, Traci Craig" initials="GTC" lastIdx="46" clrIdx="0"/>
  <p:cmAuthor id="2" name="Shatz, Nicole" initials="SN" lastIdx="2" clrIdx="1">
    <p:extLst>
      <p:ext uri="{19B8F6BF-5375-455C-9EA6-DF929625EA0E}">
        <p15:presenceInfo xmlns:p15="http://schemas.microsoft.com/office/powerpoint/2012/main" userId="S-1-5-21-1013449540-720069183-311576647-224272" providerId="AD"/>
      </p:ext>
    </p:extLst>
  </p:cmAuthor>
  <p:cmAuthor id="3" name="Tapper, Abigail" initials="TA" lastIdx="5" clrIdx="2">
    <p:extLst>
      <p:ext uri="{19B8F6BF-5375-455C-9EA6-DF929625EA0E}">
        <p15:presenceInfo xmlns:p15="http://schemas.microsoft.com/office/powerpoint/2012/main" userId="S-1-5-21-1013449540-720069183-311576647-212837" providerId="AD"/>
      </p:ext>
    </p:extLst>
  </p:cmAuthor>
  <p:cmAuthor id="4" name="Abigail Tapper" initials="AT" lastIdx="10" clrIdx="3">
    <p:extLst>
      <p:ext uri="{19B8F6BF-5375-455C-9EA6-DF929625EA0E}">
        <p15:presenceInfo xmlns:p15="http://schemas.microsoft.com/office/powerpoint/2012/main" userId="d59ea66782bb58fd" providerId="Windows Live"/>
      </p:ext>
    </p:extLst>
  </p:cmAuthor>
  <p:cmAuthor id="5" name="Traci C Green" initials="TCG" lastIdx="3" clrIdx="4">
    <p:extLst>
      <p:ext uri="{19B8F6BF-5375-455C-9EA6-DF929625EA0E}">
        <p15:presenceInfo xmlns:p15="http://schemas.microsoft.com/office/powerpoint/2012/main" userId="S-1-5-21-1687173903-1450531720-925700815-110451" providerId="AD"/>
      </p:ext>
    </p:extLst>
  </p:cmAuthor>
  <p:cmAuthor id="6" name="Diamond, Bekah (EHS)" initials="DB(" lastIdx="14" clrIdx="5">
    <p:extLst>
      <p:ext uri="{19B8F6BF-5375-455C-9EA6-DF929625EA0E}">
        <p15:presenceInfo xmlns:p15="http://schemas.microsoft.com/office/powerpoint/2012/main" userId="S::Bekah.Diamond@mass.gov::62283d1f-d819-4869-836c-847d81f8d8e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98" autoAdjust="0"/>
    <p:restoredTop sz="80219" autoAdjust="0"/>
  </p:normalViewPr>
  <p:slideViewPr>
    <p:cSldViewPr snapToGrid="0">
      <p:cViewPr varScale="1">
        <p:scale>
          <a:sx n="50" d="100"/>
          <a:sy n="50" d="100"/>
        </p:scale>
        <p:origin x="11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bbytap\Downloads\RACK%20Qual%20Coding%20Tracking%2011.19.19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Users\abbytap\Downloads\RACK%20Qual%20Coding%20Tracking%2011.19.19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Opioid‐related Deaths with Accompanying Toxicology: 2014‐ 2015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Sheet2!$A$27:$A$29</c:f>
              <c:strCache>
                <c:ptCount val="3"/>
                <c:pt idx="0">
                  <c:v>Opioids alone</c:v>
                </c:pt>
                <c:pt idx="1">
                  <c:v>Opioids+Stimulants +/‐Other Substances</c:v>
                </c:pt>
                <c:pt idx="2">
                  <c:v>Opioids+Other Substance (other than stimulants)</c:v>
                </c:pt>
              </c:strCache>
            </c:strRef>
          </c:cat>
          <c:val>
            <c:numRef>
              <c:f>Sheet2!$B$27:$B$29</c:f>
              <c:numCache>
                <c:formatCode>General</c:formatCode>
                <c:ptCount val="3"/>
                <c:pt idx="0">
                  <c:v>389</c:v>
                </c:pt>
                <c:pt idx="1">
                  <c:v>808</c:v>
                </c:pt>
                <c:pt idx="2">
                  <c:v>1047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3F-A849-9B90-45AB63D70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6939375"/>
        <c:axId val="261070991"/>
      </c:barChart>
      <c:catAx>
        <c:axId val="2469393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1070991"/>
        <c:crosses val="autoZero"/>
        <c:auto val="1"/>
        <c:lblAlgn val="ctr"/>
        <c:lblOffset val="100"/>
        <c:noMultiLvlLbl val="0"/>
      </c:catAx>
      <c:valAx>
        <c:axId val="2610709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69393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Opioids + Stimulants +/- Other Substances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BE2-AE4D-9F39-5A56331236B5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BE2-AE4D-9F39-5A56331236B5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BE2-AE4D-9F39-5A56331236B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Sheet2!$A$1:$A$3</c:f>
              <c:strCache>
                <c:ptCount val="3"/>
                <c:pt idx="0">
                  <c:v>Cocaine only</c:v>
                </c:pt>
                <c:pt idx="1">
                  <c:v>Amphetamines only</c:v>
                </c:pt>
                <c:pt idx="2">
                  <c:v>Cocaine + amphetamines</c:v>
                </c:pt>
              </c:strCache>
            </c:strRef>
          </c:cat>
          <c:val>
            <c:numRef>
              <c:f>Sheet2!$B$1:$B$3</c:f>
              <c:numCache>
                <c:formatCode>0%</c:formatCode>
                <c:ptCount val="3"/>
                <c:pt idx="0">
                  <c:v>0.86</c:v>
                </c:pt>
                <c:pt idx="1">
                  <c:v>0.08</c:v>
                </c:pt>
                <c:pt idx="2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BE2-AE4D-9F39-5A56331236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1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E7D0548-21B8-41EA-80F1-CD39BD1234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EEA0A5-B70A-439B-BFA6-646EFF8CF9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9CCBCA-643C-4512-9C1F-AD65EEB3B1EC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2615CA5-53B3-4F6B-9AAC-40BB16A02FF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56C6CBD9-7B57-4F61-8DD5-7FB3BFFAE3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AF958-381E-4CEC-A115-D3EB72042AB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947FA4-DA0E-4855-8881-4A75353F23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06591-B86D-4F02-BB28-E1FA29F501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2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545A0-AB7C-4048-B7E1-8973266C21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8538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7981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839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d4f5ec7ff8_2_2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gd4f5ec7ff8_2_2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3" name="Google Shape;453;gd4f5ec7ff8_2_2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06591-B86D-4F02-BB28-E1FA29F501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26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06591-B86D-4F02-BB28-E1FA29F5014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77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Another special consideration is men who have sex with men.  Recent HIV infection trends indicate stimulant use is a major factor in transmission</a:t>
            </a:r>
          </a:p>
          <a:p>
            <a:endParaRPr lang="en-US" dirty="0"/>
          </a:p>
          <a:p>
            <a:r>
              <a:rPr lang="en-US" dirty="0"/>
              <a:t>Associated with higher SES, limited sex work considerations/overlap</a:t>
            </a:r>
          </a:p>
          <a:p>
            <a:r>
              <a:rPr lang="en-US" dirty="0"/>
              <a:t>Interactions with harm reduction organizations are fewer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06591-B86D-4F02-BB28-E1FA29F5014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376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06591-B86D-4F02-BB28-E1FA29F5014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4999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06591-B86D-4F02-BB28-E1FA29F5014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72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806591-B86D-4F02-BB28-E1FA29F5014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6909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0102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8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8409A-DF03-41E1-AAAD-7FE02FC897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106222-E5F1-4124-977B-E0E63D43D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3BA26-A496-4183-A100-4A358133A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DC8-3788-461A-8B02-792C332A8B1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CADAC6-C440-4C78-BE77-9B10B201A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34944-AC84-470A-976B-E38010218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336E-A615-4B36-BAD0-D5317D0B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22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B65BD-3430-4E5D-9A6F-DAA5E2412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15909-9896-4640-802D-32EFFFF271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BB07D-9170-4E91-96BF-DF6F6BA4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DC8-3788-461A-8B02-792C332A8B1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CC1EB-C282-4EF5-B254-56C1AE79E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813A9-0BB5-421F-9C0E-0F7436893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336E-A615-4B36-BAD0-D5317D0B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6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6D1028A-376B-418E-8850-0F2C81B52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4C9BCF-87C6-4A21-8072-AE651940A2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27241-B608-406E-A16D-01C02A125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DC8-3788-461A-8B02-792C332A8B1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48FC06-2302-4C3A-8A35-B3935DBE6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C56A1-2113-40CF-BA6C-D9898FCE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336E-A615-4B36-BAD0-D5317D0B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07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43279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8998B-8584-4EBE-A8AD-D4002669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5D5E5-0941-468E-915B-32C215AB9E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D28B9-B7E0-47D3-ACC6-83278E8D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DC8-3788-461A-8B02-792C332A8B1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CCF9D-0184-4F14-A70A-742D6A003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6AA14F-6E33-4E6C-8660-189D928D7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336E-A615-4B36-BAD0-D5317D0B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96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872D-6BBD-4C87-AD38-30FD0F6D3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BB3C2-DBFB-4B53-948C-D0A7A0841F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39B7F-0B2C-4AB7-B857-D5692601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DC8-3788-461A-8B02-792C332A8B1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77451-AA9C-4D78-923B-752ACF5D3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6320CF-5566-4C8A-B47A-9098AD096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336E-A615-4B36-BAD0-D5317D0B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233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29E8C-EE5A-4AB5-AABE-FA79CA6E36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B2A15-3069-460E-8B4B-E66901F86A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831F49-F17A-4EE2-96E4-A3B696B740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13D00B-5DE4-4DE2-AA24-124009668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DC8-3788-461A-8B02-792C332A8B1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4DE2A-7C37-4B0E-A763-F93B2D6D8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C594B-D8F6-4667-A836-BF825BB81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336E-A615-4B36-BAD0-D5317D0B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498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1AE89-EE3E-476F-9B25-32ED3930A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4C6BBD-B3FB-4C75-B88C-AC520FA720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C7482-92B5-4A33-A958-837FB1EA3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DBE4FB-E9B9-4FF8-B46E-2F1D1F342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166DB1-516F-4C22-8756-67B12137EC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D6755C-F058-4D66-BA11-1697F77E5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DC8-3788-461A-8B02-792C332A8B1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1E7809-DCB7-45C7-BBC3-C221AF33A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5801FB-481E-4FB0-BF22-5657B99B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336E-A615-4B36-BAD0-D5317D0B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91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F7676-6545-4801-A733-62485FC75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C476DE-7466-4A98-AC78-9993E5FC1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DC8-3788-461A-8B02-792C332A8B1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E5A369-B96F-4954-9F2E-1EF9E2896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628A24-9320-4537-82B9-D143DA95A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336E-A615-4B36-BAD0-D5317D0B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78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095676-33E8-464B-9A8C-1F15591CE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DC8-3788-461A-8B02-792C332A8B1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BC824B-D2CB-461F-9E80-98A188904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55BB1A-9672-4F2F-927F-D7C582351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336E-A615-4B36-BAD0-D5317D0B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18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C5EF3-533E-4347-8CE3-384C2321D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02AE12-DEA4-4B98-AF64-A72F05239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B49455-1746-4C0A-A4FE-0A0FBD7E5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1406F-6C61-4B64-8D74-FD45D205F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DC8-3788-461A-8B02-792C332A8B1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09020D-836D-4273-96AD-7B65B3824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F151A9-DCF4-4912-9172-8E8949812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336E-A615-4B36-BAD0-D5317D0B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52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ECB96-6197-40BA-A23C-243607D76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22FA34-51F0-45A7-A41E-01D6291805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A0C079-B760-4B5D-9E44-2EDC88D7A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3D8B79-4AE5-4046-AFE4-3C6326B72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7DC8-3788-461A-8B02-792C332A8B1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3C8CC-1699-4FDA-8266-1A37B19B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D48CE-571D-4AF4-8807-77BE3C68A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5336E-A615-4B36-BAD0-D5317D0B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342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B28BB-4F1F-4B11-94A6-AAD3D9CF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62216-5802-46AD-8DE2-D06A8F06E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0B204B-1C6B-4A24-B3DD-28C0B0ED6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97DC8-3788-461A-8B02-792C332A8B1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1FDC9-D68F-4869-A0A8-40DE4B172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3A1F5-A4B0-411F-933C-5A89253E9D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5336E-A615-4B36-BAD0-D5317D0BC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28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015048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tiff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66448"/>
            <a:ext cx="12236824" cy="3098793"/>
          </a:xfrm>
          <a:solidFill>
            <a:schemeClr val="accent1"/>
          </a:solidFill>
        </p:spPr>
        <p:txBody>
          <a:bodyPr anchor="ctr"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ea typeface="Batang" panose="02030600000101010101" pitchFamily="18" charset="-127"/>
              </a:rPr>
              <a:t>Navigating the New Stimulant Landscape:</a:t>
            </a:r>
            <a:br>
              <a:rPr lang="en-US" b="1" dirty="0">
                <a:ea typeface="Batang" panose="02030600000101010101" pitchFamily="18" charset="-127"/>
              </a:rPr>
            </a:br>
            <a:br>
              <a:rPr lang="en-US" sz="3600" b="1" dirty="0">
                <a:ea typeface="Batang" panose="02030600000101010101" pitchFamily="18" charset="-127"/>
              </a:rPr>
            </a:br>
            <a:r>
              <a:rPr lang="en-US" sz="3600" b="1" dirty="0">
                <a:solidFill>
                  <a:schemeClr val="bg2"/>
                </a:solidFill>
                <a:ea typeface="Batang" panose="02030600000101010101" pitchFamily="18" charset="-127"/>
              </a:rPr>
              <a:t>Consumer Experiences and Illicit Drug Supply Insights from the RACK and MADDS projects in Massachusetts </a:t>
            </a:r>
            <a:endParaRPr lang="en-US" sz="3600" dirty="0">
              <a:solidFill>
                <a:schemeClr val="bg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>
                <a:solidFill>
                  <a:srgbClr val="94B6D2"/>
                </a:solidFill>
              </a:rPr>
              <a:pPr/>
              <a:t>1</a:t>
            </a:fld>
            <a:endParaRPr lang="en-US" dirty="0">
              <a:solidFill>
                <a:srgbClr val="94B6D2"/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48310" y="2636662"/>
            <a:ext cx="12236824" cy="18890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 pitchFamily="18" charset="2"/>
              <a:buNone/>
            </a:pPr>
            <a:endParaRPr lang="en-US" sz="2400" dirty="0">
              <a:solidFill>
                <a:schemeClr val="tx1"/>
              </a:solidFill>
              <a:latin typeface="+mj-lt"/>
              <a:ea typeface="Batang" panose="02030600000101010101" pitchFamily="18" charset="-127"/>
            </a:endParaRPr>
          </a:p>
          <a:p>
            <a:pPr marL="0" indent="0">
              <a:buFont typeface="Wingdings 2" pitchFamily="18" charset="2"/>
              <a:buNone/>
            </a:pPr>
            <a:r>
              <a:rPr lang="en-US" sz="2400" b="1" dirty="0">
                <a:solidFill>
                  <a:schemeClr val="tx1"/>
                </a:solidFill>
                <a:latin typeface="+mj-lt"/>
                <a:ea typeface="Batang" panose="02030600000101010101" pitchFamily="18" charset="-127"/>
              </a:rPr>
              <a:t>Traci C. Green, PhD, MSc</a:t>
            </a:r>
          </a:p>
          <a:p>
            <a:pPr marL="0" indent="0">
              <a:buFont typeface="Wingdings 2" pitchFamily="18" charset="2"/>
              <a:buNone/>
            </a:pPr>
            <a:r>
              <a:rPr lang="en-US" b="1" dirty="0">
                <a:solidFill>
                  <a:schemeClr val="tx1"/>
                </a:solidFill>
                <a:latin typeface="+mj-lt"/>
                <a:ea typeface="Batang" panose="02030600000101010101" pitchFamily="18" charset="-127"/>
              </a:rPr>
              <a:t>Opioid Policy Research Collaborative, The Heller School for Social Policy and Management, Brandeis University</a:t>
            </a:r>
          </a:p>
        </p:txBody>
      </p:sp>
      <p:sp>
        <p:nvSpPr>
          <p:cNvPr id="3" name="Rectangle 2"/>
          <p:cNvSpPr/>
          <p:nvPr/>
        </p:nvSpPr>
        <p:spPr>
          <a:xfrm>
            <a:off x="4948518" y="5163671"/>
            <a:ext cx="2205317" cy="537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Image result for cocaine">
            <a:extLst>
              <a:ext uri="{FF2B5EF4-FFF2-40B4-BE49-F238E27FC236}">
                <a16:creationId xmlns:a16="http://schemas.microsoft.com/office/drawing/2014/main" id="{0E1316C8-D116-4C9B-8A5E-51937800F6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61" y="4510776"/>
            <a:ext cx="3730869" cy="184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Image result for opioid chemical structure">
            <a:extLst>
              <a:ext uri="{FF2B5EF4-FFF2-40B4-BE49-F238E27FC236}">
                <a16:creationId xmlns:a16="http://schemas.microsoft.com/office/drawing/2014/main" id="{DCBEDE76-5DC0-4062-9600-73405D012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729" y="4095691"/>
            <a:ext cx="2799987" cy="2379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0D56B18-6F6E-4B06-8459-E3723A7EC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6115" y="4695135"/>
            <a:ext cx="3438525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492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A848CD4-9086-493B-AC10-80A9E5F07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96" y="3988706"/>
            <a:ext cx="1233181" cy="107081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49CE5B4-BC06-4158-95D6-69B6325E6BC2}"/>
              </a:ext>
            </a:extLst>
          </p:cNvPr>
          <p:cNvSpPr txBox="1">
            <a:spLocks/>
          </p:cNvSpPr>
          <p:nvPr/>
        </p:nvSpPr>
        <p:spPr>
          <a:xfrm>
            <a:off x="-1" y="5"/>
            <a:ext cx="12191999" cy="107644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Interventions – MADDS Community Drug Checking Results</a:t>
            </a:r>
            <a:endParaRPr lang="en-US" sz="32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B7F5905-8E88-485A-9FC7-AA6DF0B076C6}"/>
              </a:ext>
            </a:extLst>
          </p:cNvPr>
          <p:cNvSpPr txBox="1">
            <a:spLocks/>
          </p:cNvSpPr>
          <p:nvPr/>
        </p:nvSpPr>
        <p:spPr>
          <a:xfrm>
            <a:off x="362317" y="1374371"/>
            <a:ext cx="11575959" cy="445916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Results from the </a:t>
            </a:r>
            <a:r>
              <a:rPr lang="en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Massachusetts Drug Supply Data Stream (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MADDS)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from sampling in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Quincy, New Bedford, Lynn, Lowell, Boston, Berkshire County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indicated a strong presence of fentanyl and in many powder and pill form drugs.</a:t>
            </a:r>
          </a:p>
          <a:p>
            <a:endParaRPr lang="en-U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800" dirty="0">
                <a:solidFill>
                  <a:srgbClr val="000000"/>
                </a:solidFill>
                <a:latin typeface="Segoe UI" panose="020B0502040204020203" pitchFamily="34" charset="0"/>
              </a:rPr>
              <a:t>However, 2021 MADDS samples indicated that the current supply contains a more toxic analog, 4-fluorofentanyl, now found in all locations.  We note that, in 2021, multiple samples expected to be heroin/dope/fentanyl contained methamphetamine (see example).  Rarely were samples expected to be methamphetamine or confirmed to contain methamphetamine also found to contain fentanyl. </a:t>
            </a:r>
            <a:endParaRPr lang="en-US" sz="1800" dirty="0">
              <a:solidFill>
                <a:prstClr val="black"/>
              </a:solidFill>
              <a:latin typeface="Segoe UI" panose="020B0502040204020203" pitchFamily="34" charset="0"/>
            </a:endParaRPr>
          </a:p>
          <a:p>
            <a:endParaRPr lang="en-US" sz="20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endParaRPr lang="en-US" sz="20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5" name="Table 2">
            <a:extLst>
              <a:ext uri="{FF2B5EF4-FFF2-40B4-BE49-F238E27FC236}">
                <a16:creationId xmlns:a16="http://schemas.microsoft.com/office/drawing/2014/main" id="{B105BFB9-4A48-4BF5-BCD3-1C47AE2D7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5952749"/>
              </p:ext>
            </p:extLst>
          </p:nvPr>
        </p:nvGraphicFramePr>
        <p:xfrm>
          <a:off x="496771" y="3933689"/>
          <a:ext cx="8088700" cy="2475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1680">
                  <a:extLst>
                    <a:ext uri="{9D8B030D-6E8A-4147-A177-3AD203B41FA5}">
                      <a16:colId xmlns:a16="http://schemas.microsoft.com/office/drawing/2014/main" val="2041931550"/>
                    </a:ext>
                  </a:extLst>
                </a:gridCol>
                <a:gridCol w="1208870">
                  <a:extLst>
                    <a:ext uri="{9D8B030D-6E8A-4147-A177-3AD203B41FA5}">
                      <a16:colId xmlns:a16="http://schemas.microsoft.com/office/drawing/2014/main" val="2582333739"/>
                    </a:ext>
                  </a:extLst>
                </a:gridCol>
                <a:gridCol w="1613038">
                  <a:extLst>
                    <a:ext uri="{9D8B030D-6E8A-4147-A177-3AD203B41FA5}">
                      <a16:colId xmlns:a16="http://schemas.microsoft.com/office/drawing/2014/main" val="317855759"/>
                    </a:ext>
                  </a:extLst>
                </a:gridCol>
                <a:gridCol w="1745095">
                  <a:extLst>
                    <a:ext uri="{9D8B030D-6E8A-4147-A177-3AD203B41FA5}">
                      <a16:colId xmlns:a16="http://schemas.microsoft.com/office/drawing/2014/main" val="453973406"/>
                    </a:ext>
                  </a:extLst>
                </a:gridCol>
                <a:gridCol w="782498">
                  <a:extLst>
                    <a:ext uri="{9D8B030D-6E8A-4147-A177-3AD203B41FA5}">
                      <a16:colId xmlns:a16="http://schemas.microsoft.com/office/drawing/2014/main" val="1653381554"/>
                    </a:ext>
                  </a:extLst>
                </a:gridCol>
                <a:gridCol w="1237519">
                  <a:extLst>
                    <a:ext uri="{9D8B030D-6E8A-4147-A177-3AD203B41FA5}">
                      <a16:colId xmlns:a16="http://schemas.microsoft.com/office/drawing/2014/main" val="740095896"/>
                    </a:ext>
                  </a:extLst>
                </a:gridCol>
              </a:tblGrid>
              <a:tr h="458519">
                <a:tc>
                  <a:txBody>
                    <a:bodyPr/>
                    <a:lstStyle/>
                    <a:p>
                      <a:r>
                        <a:rPr lang="en-US" sz="1400" dirty="0"/>
                        <a:t>Substance</a:t>
                      </a:r>
                    </a:p>
                  </a:txBody>
                  <a:tcPr marL="93084" marR="93084" marT="46542" marB="46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Powder Cocaine</a:t>
                      </a:r>
                    </a:p>
                  </a:txBody>
                  <a:tcPr marL="93084" marR="93084" marT="46542" marB="46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Any Pill/ Counterfeit pills</a:t>
                      </a:r>
                    </a:p>
                  </a:txBody>
                  <a:tcPr marL="93084" marR="93084" marT="46542" marB="46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Methamphetamine</a:t>
                      </a:r>
                    </a:p>
                  </a:txBody>
                  <a:tcPr marL="93084" marR="93084" marT="46542" marB="46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Crack</a:t>
                      </a:r>
                    </a:p>
                  </a:txBody>
                  <a:tcPr marL="93084" marR="93084" marT="46542" marB="4654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Heroin</a:t>
                      </a:r>
                    </a:p>
                  </a:txBody>
                  <a:tcPr marL="93084" marR="93084" marT="46542" marB="46542"/>
                </a:tc>
                <a:extLst>
                  <a:ext uri="{0D108BD9-81ED-4DB2-BD59-A6C34878D82A}">
                    <a16:rowId xmlns:a16="http://schemas.microsoft.com/office/drawing/2014/main" val="1655755594"/>
                  </a:ext>
                </a:extLst>
              </a:tr>
              <a:tr h="3194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Suspected </a:t>
                      </a:r>
                    </a:p>
                  </a:txBody>
                  <a:tcPr marL="93084" marR="93084" marT="46542" marB="46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</a:t>
                      </a:r>
                    </a:p>
                  </a:txBody>
                  <a:tcPr marL="93084" marR="93084" marT="46542" marB="46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26/16</a:t>
                      </a:r>
                    </a:p>
                  </a:txBody>
                  <a:tcPr marL="93084" marR="93084" marT="46542" marB="46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21</a:t>
                      </a:r>
                    </a:p>
                  </a:txBody>
                  <a:tcPr marL="93084" marR="93084" marT="46542" marB="46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19</a:t>
                      </a:r>
                    </a:p>
                  </a:txBody>
                  <a:tcPr marL="93084" marR="93084" marT="46542" marB="46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161</a:t>
                      </a:r>
                    </a:p>
                  </a:txBody>
                  <a:tcPr marL="93084" marR="93084" marT="46542" marB="46542" anchor="ctr"/>
                </a:tc>
                <a:extLst>
                  <a:ext uri="{0D108BD9-81ED-4DB2-BD59-A6C34878D82A}">
                    <a16:rowId xmlns:a16="http://schemas.microsoft.com/office/drawing/2014/main" val="3500642349"/>
                  </a:ext>
                </a:extLst>
              </a:tr>
              <a:tr h="522556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Unknown, + for column substance</a:t>
                      </a:r>
                    </a:p>
                  </a:txBody>
                  <a:tcPr marL="93084" marR="93084" marT="46542" marB="46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34</a:t>
                      </a:r>
                    </a:p>
                  </a:txBody>
                  <a:tcPr marL="93084" marR="93084" marT="46542" marB="46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12/7</a:t>
                      </a:r>
                    </a:p>
                  </a:txBody>
                  <a:tcPr marL="93084" marR="93084" marT="46542" marB="46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</a:p>
                  </a:txBody>
                  <a:tcPr marL="93084" marR="93084" marT="46542" marB="46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</a:t>
                      </a:r>
                    </a:p>
                  </a:txBody>
                  <a:tcPr marL="93084" marR="93084" marT="46542" marB="46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</a:t>
                      </a:r>
                    </a:p>
                  </a:txBody>
                  <a:tcPr marL="93084" marR="93084" marT="46542" marB="46542" anchor="ctr"/>
                </a:tc>
                <a:extLst>
                  <a:ext uri="{0D108BD9-81ED-4DB2-BD59-A6C34878D82A}">
                    <a16:rowId xmlns:a16="http://schemas.microsoft.com/office/drawing/2014/main" val="2626354817"/>
                  </a:ext>
                </a:extLst>
              </a:tr>
              <a:tr h="319473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TOTAL</a:t>
                      </a:r>
                    </a:p>
                  </a:txBody>
                  <a:tcPr marL="93084" marR="93084" marT="46542" marB="46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53</a:t>
                      </a:r>
                    </a:p>
                  </a:txBody>
                  <a:tcPr marL="93084" marR="93084" marT="46542" marB="46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38/23</a:t>
                      </a:r>
                    </a:p>
                  </a:txBody>
                  <a:tcPr marL="93084" marR="93084" marT="46542" marB="46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</a:t>
                      </a:r>
                    </a:p>
                  </a:txBody>
                  <a:tcPr marL="93084" marR="93084" marT="46542" marB="46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44</a:t>
                      </a:r>
                    </a:p>
                  </a:txBody>
                  <a:tcPr marL="93084" marR="93084" marT="46542" marB="46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209</a:t>
                      </a:r>
                    </a:p>
                  </a:txBody>
                  <a:tcPr marL="93084" marR="93084" marT="46542" marB="46542" anchor="ctr"/>
                </a:tc>
                <a:extLst>
                  <a:ext uri="{0D108BD9-81ED-4DB2-BD59-A6C34878D82A}">
                    <a16:rowId xmlns:a16="http://schemas.microsoft.com/office/drawing/2014/main" val="3128994642"/>
                  </a:ext>
                </a:extLst>
              </a:tr>
              <a:tr h="583367">
                <a:tc>
                  <a:txBody>
                    <a:bodyPr/>
                    <a:lstStyle/>
                    <a:p>
                      <a:pPr algn="l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Fentanyl present</a:t>
                      </a:r>
                    </a:p>
                  </a:txBody>
                  <a:tcPr marL="93084" marR="93084" marT="46542" marB="46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13 (25%)</a:t>
                      </a:r>
                    </a:p>
                  </a:txBody>
                  <a:tcPr marL="93084" marR="93084" marT="46542" marB="46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6 (16%/26%)</a:t>
                      </a:r>
                    </a:p>
                  </a:txBody>
                  <a:tcPr marL="93084" marR="93084" marT="46542" marB="4654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 (0%)*</a:t>
                      </a:r>
                    </a:p>
                  </a:txBody>
                  <a:tcPr marL="93084" marR="93084" marT="46542" marB="465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0 (0%)</a:t>
                      </a:r>
                    </a:p>
                  </a:txBody>
                  <a:tcPr marL="93084" marR="93084" marT="46542" marB="46542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178 (85%)</a:t>
                      </a:r>
                    </a:p>
                  </a:txBody>
                  <a:tcPr marL="93084" marR="93084" marT="46542" marB="46542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0595292"/>
                  </a:ext>
                </a:extLst>
              </a:tr>
            </a:tbl>
          </a:graphicData>
        </a:graphic>
      </p:graphicFrame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9616B7C-78D5-43FA-8335-E900A1CC67E8}"/>
              </a:ext>
            </a:extLst>
          </p:cNvPr>
          <p:cNvSpPr txBox="1">
            <a:spLocks/>
          </p:cNvSpPr>
          <p:nvPr/>
        </p:nvSpPr>
        <p:spPr>
          <a:xfrm>
            <a:off x="760523" y="3145342"/>
            <a:ext cx="9986133" cy="121415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0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:a16="http://schemas.microsoft.com/office/drawing/2014/main" id="{D7AB5096-7F39-4559-94D6-A87E078268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025" y="4065665"/>
            <a:ext cx="3002449" cy="22368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C7D4FF-5500-4627-A5CA-7F31956D72CD}"/>
              </a:ext>
            </a:extLst>
          </p:cNvPr>
          <p:cNvSpPr txBox="1"/>
          <p:nvPr/>
        </p:nvSpPr>
        <p:spPr>
          <a:xfrm>
            <a:off x="9136125" y="3669154"/>
            <a:ext cx="26935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Sample MADDS Results, 2021</a:t>
            </a:r>
          </a:p>
        </p:txBody>
      </p:sp>
    </p:spTree>
    <p:extLst>
      <p:ext uri="{BB962C8B-B14F-4D97-AF65-F5344CB8AC3E}">
        <p14:creationId xmlns:p14="http://schemas.microsoft.com/office/powerpoint/2010/main" val="653148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A848CD4-9086-493B-AC10-80A9E5F07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96" y="3988706"/>
            <a:ext cx="1233181" cy="107081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49CE5B4-BC06-4158-95D6-69B6325E6BC2}"/>
              </a:ext>
            </a:extLst>
          </p:cNvPr>
          <p:cNvSpPr txBox="1">
            <a:spLocks/>
          </p:cNvSpPr>
          <p:nvPr/>
        </p:nvSpPr>
        <p:spPr>
          <a:xfrm>
            <a:off x="-1" y="5"/>
            <a:ext cx="12191999" cy="107644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MADDS Findings – Turning Research into Public Health Policy</a:t>
            </a:r>
            <a:endParaRPr lang="en-US" sz="32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9616B7C-78D5-43FA-8335-E900A1CC67E8}"/>
              </a:ext>
            </a:extLst>
          </p:cNvPr>
          <p:cNvSpPr txBox="1">
            <a:spLocks/>
          </p:cNvSpPr>
          <p:nvPr/>
        </p:nvSpPr>
        <p:spPr>
          <a:xfrm>
            <a:off x="760523" y="3145342"/>
            <a:ext cx="9986133" cy="121415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0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D8B1F67B-2F4E-4FDF-869A-90A989A41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7796688"/>
              </p:ext>
            </p:extLst>
          </p:nvPr>
        </p:nvGraphicFramePr>
        <p:xfrm>
          <a:off x="275769" y="2685144"/>
          <a:ext cx="11640457" cy="3599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1284">
                  <a:extLst>
                    <a:ext uri="{9D8B030D-6E8A-4147-A177-3AD203B41FA5}">
                      <a16:colId xmlns:a16="http://schemas.microsoft.com/office/drawing/2014/main" val="1789328514"/>
                    </a:ext>
                  </a:extLst>
                </a:gridCol>
                <a:gridCol w="6299173">
                  <a:extLst>
                    <a:ext uri="{9D8B030D-6E8A-4147-A177-3AD203B41FA5}">
                      <a16:colId xmlns:a16="http://schemas.microsoft.com/office/drawing/2014/main" val="1987096359"/>
                    </a:ext>
                  </a:extLst>
                </a:gridCol>
              </a:tblGrid>
              <a:tr h="650329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 "/>
                        </a:rPr>
                        <a:t>MADDS Finding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 "/>
                        </a:rPr>
                        <a:t>Interventions / Public Health Strategy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344753"/>
                  </a:ext>
                </a:extLst>
              </a:tr>
              <a:tr h="166694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 "/>
                        </a:rPr>
                        <a:t>The heroin drug supply is heavily inundated with fentanyl. Methamphetamine powder products rarely contain fentanyl. Fentanyl products may contain meth.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 "/>
                        </a:rPr>
                        <a:t>Naloxone, low-barrier MOUD, harm reduction supplies, wound care, safe places for use, quick detection of overdose, community drug checking, communications to providers/systems about supply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6834734"/>
                  </a:ext>
                </a:extLst>
              </a:tr>
              <a:tr h="1282266"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 "/>
                        </a:rPr>
                        <a:t>For any given suspected illicit pill, 16% appear to contain fentanyl.  If a counterfeit pill is suspected, 26% contain fentanyl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 "/>
                        </a:rPr>
                        <a:t>Public service announcements/campaigns to reach people using counterfeit pills or non-prescribed pills urging to get naloxone, obtain fentanyl test strips, Never Use Alone hotline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0812659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B0D77E33-ED97-4271-B115-1534E643BBED}"/>
              </a:ext>
            </a:extLst>
          </p:cNvPr>
          <p:cNvSpPr txBox="1"/>
          <p:nvPr/>
        </p:nvSpPr>
        <p:spPr>
          <a:xfrm>
            <a:off x="275769" y="1536649"/>
            <a:ext cx="10958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Calibri "/>
              </a:rPr>
              <a:t>From the MADDS study findings, a number of public health interventions were identified, which are either being currently implemented or could be explored</a:t>
            </a:r>
          </a:p>
        </p:txBody>
      </p:sp>
    </p:spTree>
    <p:extLst>
      <p:ext uri="{BB962C8B-B14F-4D97-AF65-F5344CB8AC3E}">
        <p14:creationId xmlns:p14="http://schemas.microsoft.com/office/powerpoint/2010/main" val="262427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A848CD4-9086-493B-AC10-80A9E5F07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96" y="3988706"/>
            <a:ext cx="1233181" cy="1070812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49CE5B4-BC06-4158-95D6-69B6325E6BC2}"/>
              </a:ext>
            </a:extLst>
          </p:cNvPr>
          <p:cNvSpPr txBox="1">
            <a:spLocks/>
          </p:cNvSpPr>
          <p:nvPr/>
        </p:nvSpPr>
        <p:spPr>
          <a:xfrm>
            <a:off x="-1" y="5"/>
            <a:ext cx="12191999" cy="107644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MADDS Findings – Turning Research into Public Health Policy</a:t>
            </a:r>
            <a:endParaRPr lang="en-US" sz="32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9616B7C-78D5-43FA-8335-E900A1CC67E8}"/>
              </a:ext>
            </a:extLst>
          </p:cNvPr>
          <p:cNvSpPr txBox="1">
            <a:spLocks/>
          </p:cNvSpPr>
          <p:nvPr/>
        </p:nvSpPr>
        <p:spPr>
          <a:xfrm>
            <a:off x="760523" y="3145342"/>
            <a:ext cx="9986133" cy="1214150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sz="200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Table 5">
            <a:extLst>
              <a:ext uri="{FF2B5EF4-FFF2-40B4-BE49-F238E27FC236}">
                <a16:creationId xmlns:a16="http://schemas.microsoft.com/office/drawing/2014/main" id="{D8B1F67B-2F4E-4FDF-869A-90A989A41B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7552308"/>
              </p:ext>
            </p:extLst>
          </p:nvPr>
        </p:nvGraphicFramePr>
        <p:xfrm>
          <a:off x="275769" y="1378857"/>
          <a:ext cx="11640457" cy="5248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41284">
                  <a:extLst>
                    <a:ext uri="{9D8B030D-6E8A-4147-A177-3AD203B41FA5}">
                      <a16:colId xmlns:a16="http://schemas.microsoft.com/office/drawing/2014/main" val="1789328514"/>
                    </a:ext>
                  </a:extLst>
                </a:gridCol>
                <a:gridCol w="6299173">
                  <a:extLst>
                    <a:ext uri="{9D8B030D-6E8A-4147-A177-3AD203B41FA5}">
                      <a16:colId xmlns:a16="http://schemas.microsoft.com/office/drawing/2014/main" val="1987096359"/>
                    </a:ext>
                  </a:extLst>
                </a:gridCol>
              </a:tblGrid>
              <a:tr h="481759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 "/>
                        </a:rPr>
                        <a:t>MADDS Finding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latin typeface="Calibri "/>
                        </a:rPr>
                        <a:t>Interventions / Public Health Strategy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344753"/>
                  </a:ext>
                </a:extLst>
              </a:tr>
              <a:tr h="1883366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 "/>
                        </a:rPr>
                        <a:t>Presently, about 25% of illicit drugs in </a:t>
                      </a:r>
                      <a:r>
                        <a:rPr lang="en-US" sz="1800" b="1" dirty="0">
                          <a:latin typeface="Calibri "/>
                        </a:rPr>
                        <a:t>powder form </a:t>
                      </a:r>
                      <a:r>
                        <a:rPr lang="en-US" sz="1800" dirty="0">
                          <a:latin typeface="Calibri "/>
                        </a:rPr>
                        <a:t>contain fentanyl, other than suspected heroin which contain higher proportions of fentanyl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 "/>
                        </a:rPr>
                        <a:t>Public service announcements/campaigns targeted to important subgroups of people using illicit drugs in powder form. 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 "/>
                        </a:rPr>
                        <a:t>Harm reduction supplies and education, community drug checking, safer smoking and safer snorting kits to promote replacement, fentanyl test strips, naloxone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Calibri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3406145"/>
                  </a:ext>
                </a:extLst>
              </a:tr>
              <a:tr h="1234862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 "/>
                        </a:rPr>
                        <a:t>Illicit drugs may contain other things that can cause unexpected and harmful reactions when consumed.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 "/>
                        </a:rPr>
                        <a:t>Remain vigilant, share information about unexpected drug contents with provider, EMS, public safety to calibrate response</a:t>
                      </a: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en-US" sz="1800" dirty="0">
                        <a:latin typeface="Calibri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035407"/>
                  </a:ext>
                </a:extLst>
              </a:tr>
              <a:tr h="151983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800" dirty="0">
                          <a:latin typeface="Calibri "/>
                        </a:rPr>
                        <a:t>Fentanyl exposure is possible through intentional mixing in drug preparation, mislabeled drugs, and reuse or sharing of drug preparation or materials used for administration (i.e., stem, pipe, syringe)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800" dirty="0">
                        <a:latin typeface="Calibri 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>
                          <a:latin typeface="Calibri "/>
                        </a:rPr>
                        <a:t>Ensure sufficient supply of new sterile equipment (syringes, stems, </a:t>
                      </a:r>
                      <a:r>
                        <a:rPr lang="en-US" sz="1800" dirty="0" err="1">
                          <a:latin typeface="Calibri "/>
                        </a:rPr>
                        <a:t>etc</a:t>
                      </a:r>
                      <a:r>
                        <a:rPr lang="en-US" sz="1800" dirty="0">
                          <a:latin typeface="Calibri "/>
                        </a:rPr>
                        <a:t>), encourage community drug checking participation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4149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3371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7" name="Google Shape;457;p61" descr="anatomy-of-the-perfect-thank-you-p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50842" y="601201"/>
            <a:ext cx="9295385" cy="4497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6136" y="5813189"/>
            <a:ext cx="2661653" cy="88721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4B385D-5AAF-45F7-AFC3-1E8F6A614C93}"/>
              </a:ext>
            </a:extLst>
          </p:cNvPr>
          <p:cNvSpPr txBox="1"/>
          <p:nvPr/>
        </p:nvSpPr>
        <p:spPr>
          <a:xfrm>
            <a:off x="4482236" y="5271412"/>
            <a:ext cx="2591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Tracigreen@brandeis.edu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A0DC-60DC-4A5D-8E5E-FB254C51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0161"/>
            <a:ext cx="12191999" cy="1076446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Stimulant Use – National Trends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EF8B-0A26-4FCB-AD34-085892EF0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00" y="1418831"/>
            <a:ext cx="12192000" cy="467042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dirty="0"/>
              <a:t>Nationally, there has been an enormous rise in drug overdose deaths involving cocaine.</a:t>
            </a:r>
          </a:p>
          <a:p>
            <a:endParaRPr lang="en-US" sz="2400" b="1" dirty="0"/>
          </a:p>
          <a:p>
            <a:pPr marL="288925" indent="-288925"/>
            <a:r>
              <a:rPr lang="en-US" sz="2400" dirty="0"/>
              <a:t>About 1 in 5 (13,942; 19.8%) of the 70,237 drug overdose deaths that occurred in the United States in 2019 involved cocaine. This is a 34.4% increase from 2016. </a:t>
            </a:r>
          </a:p>
          <a:p>
            <a:pPr marL="285750" indent="-285750"/>
            <a:r>
              <a:rPr lang="en-US" sz="2400" dirty="0"/>
              <a:t>From 2016 to 2017, death rates involving cocaine and psychostimulants increased across age groups, racial/ethnic groups, county urbanization levels, and multiple states.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Opioids were also involved in 72.7% of cocaine-involved deaths, primarily synthetic opioids like fentanyl.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Synthetic opioids appear to be the primary driver of cocaine-involved death rate increases, and recent data point to increasing synthetic opioid involvement in psychostimulant-involved deaths.</a:t>
            </a:r>
          </a:p>
          <a:p>
            <a:endParaRPr lang="en-US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64DEB6-9449-4D71-9744-E98EFADFE259}"/>
              </a:ext>
            </a:extLst>
          </p:cNvPr>
          <p:cNvSpPr txBox="1"/>
          <p:nvPr/>
        </p:nvSpPr>
        <p:spPr>
          <a:xfrm>
            <a:off x="0" y="6223121"/>
            <a:ext cx="12329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 Mbabazi </a:t>
            </a:r>
            <a:r>
              <a:rPr lang="en-US" sz="1600" dirty="0" err="1"/>
              <a:t>Kariisa</a:t>
            </a:r>
            <a:r>
              <a:rPr lang="en-US" sz="1600" dirty="0"/>
              <a:t>, PhD; Lawrence Scholl, PhD; Nana Wilson, PhD; Puja Seth, PhD; Brooke Hoots, PhD.  Drug Overdose Deaths Involving Cocaine and Psychostimulants with Abuse Potential — United States, 2003–2017. Morbidity and Mortality </a:t>
            </a:r>
            <a:r>
              <a:rPr lang="en-US" sz="1600" i="1" dirty="0"/>
              <a:t>Weekly</a:t>
            </a:r>
            <a:r>
              <a:rPr lang="en-US" sz="1600" dirty="0"/>
              <a:t> / May 3, 2019 / 68(17);388–395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65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FFE28F-1155-FF4D-8BFE-72A2385013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2832837"/>
              </p:ext>
            </p:extLst>
          </p:nvPr>
        </p:nvGraphicFramePr>
        <p:xfrm>
          <a:off x="838910" y="2793652"/>
          <a:ext cx="5425320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3FE835F-B535-CB46-B9C9-4A561ECA11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9510568"/>
              </p:ext>
            </p:extLst>
          </p:nvPr>
        </p:nvGraphicFramePr>
        <p:xfrm>
          <a:off x="6421255" y="2909199"/>
          <a:ext cx="5654629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B65578A-FE3B-A04E-BF6E-C8110488C013}"/>
              </a:ext>
            </a:extLst>
          </p:cNvPr>
          <p:cNvSpPr txBox="1"/>
          <p:nvPr/>
        </p:nvSpPr>
        <p:spPr>
          <a:xfrm>
            <a:off x="0" y="6488668"/>
            <a:ext cx="345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MDPH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367B4A9-BB0F-49FA-A165-ACA34CD0FC5D}"/>
              </a:ext>
            </a:extLst>
          </p:cNvPr>
          <p:cNvSpPr txBox="1">
            <a:spLocks/>
          </p:cNvSpPr>
          <p:nvPr/>
        </p:nvSpPr>
        <p:spPr>
          <a:xfrm>
            <a:off x="-1" y="1"/>
            <a:ext cx="12191999" cy="107644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Stimulant Use – Massachusetts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EBF006-F733-4166-84C2-974A93284CD2}"/>
              </a:ext>
            </a:extLst>
          </p:cNvPr>
          <p:cNvSpPr txBox="1"/>
          <p:nvPr/>
        </p:nvSpPr>
        <p:spPr>
          <a:xfrm>
            <a:off x="279839" y="1224040"/>
            <a:ext cx="11070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+mn-lt"/>
              </a:rPr>
              <a:t>In MA, opioid-related overdose deaths often involve stimulants, namely cocaine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/>
              <a:t>What is unknown is if these drugs were taken in combination, sequentially, or without the user’s knowledge</a:t>
            </a:r>
          </a:p>
        </p:txBody>
      </p:sp>
    </p:spTree>
    <p:extLst>
      <p:ext uri="{BB962C8B-B14F-4D97-AF65-F5344CB8AC3E}">
        <p14:creationId xmlns:p14="http://schemas.microsoft.com/office/powerpoint/2010/main" val="3247235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A0DC-60DC-4A5D-8E5E-FB254C51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76446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+mn-lt"/>
              </a:rPr>
              <a:t>Research and Evidence Base – RACK Consumer Knowledge Study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2FC199E-F02D-4C39-A5BC-54AFC7E44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693" y="1306286"/>
            <a:ext cx="11002108" cy="48706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u="sng" dirty="0"/>
              <a:t>Rapid Assessment of Consumer Knowledge (RACK)</a:t>
            </a:r>
          </a:p>
          <a:p>
            <a:r>
              <a:rPr lang="en-US" sz="2200" dirty="0"/>
              <a:t>2019 study funded by CDC and DPH/BSAS which examined trends in cocaine-opioid involved overdose deaths in Massachusetts using data already collected for CDC surveillance from the State Unintentional Drug Overdose Reporting System (SUDORS).</a:t>
            </a:r>
          </a:p>
          <a:p>
            <a:r>
              <a:rPr lang="en-US" sz="2200" dirty="0"/>
              <a:t>Utilized surveys and interviews specific to cocaine use with people who use drugs living in the communities with the highest burden of cocaine-opioid overdose deaths in the state.</a:t>
            </a:r>
          </a:p>
          <a:p>
            <a:r>
              <a:rPr lang="en-US" sz="2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findings:</a:t>
            </a:r>
          </a:p>
          <a:p>
            <a:pPr lvl="1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Compared to non-cocaine involved opioid overdoses, cocaine-opioid overdose deaths were: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likely to be Hispanic and non-Hispanic Black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likely homeless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Slightly younger (25-34)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likely to have recently been released from jail/prison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likely to have recently been released from hospital </a:t>
            </a:r>
          </a:p>
          <a:p>
            <a:pPr marL="1257300" lvl="2" indent="-342900"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 likely to have been recently released from drug treatment or residential treatment</a:t>
            </a:r>
            <a:endParaRPr lang="en-US" dirty="0"/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7446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A0DC-60DC-4A5D-8E5E-FB254C51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76446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+mn-lt"/>
              </a:rPr>
              <a:t>Research and Evidence Base – Findings on At-Risk Populations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EF8B-0A26-4FCB-AD34-085892EF0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830" y="1503566"/>
            <a:ext cx="10176690" cy="49112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>
                <a:latin typeface="+mn-lt"/>
              </a:rPr>
              <a:t>Special Considerations: Men who have Sex with Men (MSM)</a:t>
            </a:r>
            <a:endParaRPr lang="en-US" sz="2400" b="1" u="sng" dirty="0"/>
          </a:p>
          <a:p>
            <a:pPr marL="288925" indent="-288925"/>
            <a:r>
              <a:rPr lang="en-US" sz="2400" dirty="0"/>
              <a:t>New HIV infections in MA: MSM remains predominant exposure mode. Stimulant use is major factor in transmission</a:t>
            </a:r>
          </a:p>
          <a:p>
            <a:pPr marL="288925" indent="-288925"/>
            <a:r>
              <a:rPr lang="en-US" sz="2400" dirty="0"/>
              <a:t>Consumption of drugs to facilitate or enhance sexual activity (Party and Play)</a:t>
            </a:r>
          </a:p>
          <a:p>
            <a:pPr marL="288925" indent="-288925"/>
            <a:r>
              <a:rPr lang="en-US" sz="2400" dirty="0"/>
              <a:t>10-25% of MSM report using stimulants in context of sex</a:t>
            </a:r>
          </a:p>
          <a:p>
            <a:pPr marL="288925" indent="-288925"/>
            <a:r>
              <a:rPr lang="en-US" sz="2400" dirty="0"/>
              <a:t>Mostly smoking of crystal meth but also booty bumping, less so injection</a:t>
            </a:r>
          </a:p>
          <a:p>
            <a:pPr marL="0" indent="0">
              <a:buNone/>
            </a:pPr>
            <a:r>
              <a:rPr lang="en-US" sz="2400" b="1" u="sng" dirty="0"/>
              <a:t>S</a:t>
            </a:r>
            <a:r>
              <a:rPr lang="en-US" sz="2400" b="1" u="sng" dirty="0">
                <a:latin typeface="+mn-lt"/>
              </a:rPr>
              <a:t>pecial Considerations: Reach of services and convergence with social context</a:t>
            </a:r>
            <a:endParaRPr lang="en-US" sz="2400" dirty="0"/>
          </a:p>
          <a:p>
            <a:pPr marL="288925" indent="-288925"/>
            <a:r>
              <a:rPr lang="en-US" sz="2400" dirty="0"/>
              <a:t>Less harm reduction service/syringe service program uptake for meth-related supports, more treatment seeking</a:t>
            </a:r>
          </a:p>
          <a:p>
            <a:pPr marL="288925" indent="-288925"/>
            <a:r>
              <a:rPr lang="en-US" sz="2400" dirty="0"/>
              <a:t>Socio-economic status and sex work considerations of meth use</a:t>
            </a:r>
          </a:p>
          <a:p>
            <a:pPr marL="288925" indent="-288925"/>
            <a:endParaRPr lang="en-US" sz="2400" dirty="0"/>
          </a:p>
          <a:p>
            <a:pPr marL="288925" indent="-288925"/>
            <a:endParaRPr lang="en-US" sz="2400" dirty="0"/>
          </a:p>
          <a:p>
            <a:pPr marL="288925" indent="-288925"/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010E6F-24A2-4FA1-BE2F-D7A87DF5C85F}"/>
              </a:ext>
            </a:extLst>
          </p:cNvPr>
          <p:cNvSpPr txBox="1"/>
          <p:nvPr/>
        </p:nvSpPr>
        <p:spPr>
          <a:xfrm>
            <a:off x="618505" y="6092979"/>
            <a:ext cx="11918049" cy="643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MDPH; RACK study; 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Colfax G,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-apple-system"/>
              </a:rPr>
              <a:t>Shoptaw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 S. The methamphetamine epidemic: implications for HIV prevention and treatment. </a:t>
            </a:r>
            <a:r>
              <a:rPr lang="en-US" b="0" i="0" dirty="0" err="1">
                <a:solidFill>
                  <a:srgbClr val="333333"/>
                </a:solidFill>
                <a:effectLst/>
                <a:latin typeface="-apple-system"/>
              </a:rPr>
              <a:t>Curr</a:t>
            </a:r>
            <a:r>
              <a:rPr lang="en-US" b="0" i="0" dirty="0">
                <a:solidFill>
                  <a:srgbClr val="333333"/>
                </a:solidFill>
                <a:effectLst/>
                <a:latin typeface="-apple-system"/>
              </a:rPr>
              <a:t> HIV/AIDS Rep. 2005;2:194–9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286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A0DC-60DC-4A5D-8E5E-FB254C51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76446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+mn-lt"/>
              </a:rPr>
              <a:t>Research and Evidence Base – Industries and Employees Most At-Risk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1373E6C-930E-4BE2-A5B5-A2F57A0E0FEF}"/>
              </a:ext>
            </a:extLst>
          </p:cNvPr>
          <p:cNvSpPr/>
          <p:nvPr/>
        </p:nvSpPr>
        <p:spPr>
          <a:xfrm>
            <a:off x="265490" y="1296640"/>
            <a:ext cx="1182969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Certain industries and employment categories have been impacted by cocaine-involved opioid overdose more than others.</a:t>
            </a:r>
            <a:endParaRPr lang="en-US" sz="2400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CEBAC843-F4A8-442F-AC18-5D4FACD7A7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1463749"/>
              </p:ext>
            </p:extLst>
          </p:nvPr>
        </p:nvGraphicFramePr>
        <p:xfrm>
          <a:off x="1006872" y="2676651"/>
          <a:ext cx="10346928" cy="315114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2570341">
                  <a:extLst>
                    <a:ext uri="{9D8B030D-6E8A-4147-A177-3AD203B41FA5}">
                      <a16:colId xmlns:a16="http://schemas.microsoft.com/office/drawing/2014/main" val="2007971803"/>
                    </a:ext>
                  </a:extLst>
                </a:gridCol>
                <a:gridCol w="909339">
                  <a:extLst>
                    <a:ext uri="{9D8B030D-6E8A-4147-A177-3AD203B41FA5}">
                      <a16:colId xmlns:a16="http://schemas.microsoft.com/office/drawing/2014/main" val="170289860"/>
                    </a:ext>
                  </a:extLst>
                </a:gridCol>
                <a:gridCol w="972263">
                  <a:extLst>
                    <a:ext uri="{9D8B030D-6E8A-4147-A177-3AD203B41FA5}">
                      <a16:colId xmlns:a16="http://schemas.microsoft.com/office/drawing/2014/main" val="45587211"/>
                    </a:ext>
                  </a:extLst>
                </a:gridCol>
                <a:gridCol w="5894985">
                  <a:extLst>
                    <a:ext uri="{9D8B030D-6E8A-4147-A177-3AD203B41FA5}">
                      <a16:colId xmlns:a16="http://schemas.microsoft.com/office/drawing/2014/main" val="3232588804"/>
                    </a:ext>
                  </a:extLst>
                </a:gridCol>
              </a:tblGrid>
              <a:tr h="7712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Employment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Example positions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4517413"/>
                  </a:ext>
                </a:extLst>
              </a:tr>
              <a:tr h="7712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Construction/Trades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236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28.8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Construction worker, electrical apprentice, iron worker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6355581"/>
                  </a:ext>
                </a:extLst>
              </a:tr>
              <a:tr h="4187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Not in workforce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155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18.9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Disabled, homemaker, student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5805985"/>
                  </a:ext>
                </a:extLst>
              </a:tr>
              <a:tr h="77121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Accommodation and food services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11.5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Bartender, chef, waitstaff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1042742"/>
                  </a:ext>
                </a:extLst>
              </a:tr>
              <a:tr h="418756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Healthcare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6.7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Counselor, home health aide, medical assistant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925920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BCC0457-5E07-4D35-8E4F-F5EDB997A104}"/>
              </a:ext>
            </a:extLst>
          </p:cNvPr>
          <p:cNvSpPr txBox="1"/>
          <p:nvPr/>
        </p:nvSpPr>
        <p:spPr>
          <a:xfrm>
            <a:off x="2844871" y="6488668"/>
            <a:ext cx="770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Vital Statistics and SUDORS overdose death surveillance, Massachusetts </a:t>
            </a:r>
          </a:p>
        </p:txBody>
      </p:sp>
    </p:spTree>
    <p:extLst>
      <p:ext uri="{BB962C8B-B14F-4D97-AF65-F5344CB8AC3E}">
        <p14:creationId xmlns:p14="http://schemas.microsoft.com/office/powerpoint/2010/main" val="45576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A0DC-60DC-4A5D-8E5E-FB254C51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8" cy="1076446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+mn-lt"/>
              </a:rPr>
              <a:t>Research and Evidence Base – Availability and Cost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30CA10-7B3E-49EC-86FA-B2BE7162B928}"/>
              </a:ext>
            </a:extLst>
          </p:cNvPr>
          <p:cNvSpPr txBox="1"/>
          <p:nvPr/>
        </p:nvSpPr>
        <p:spPr>
          <a:xfrm>
            <a:off x="636396" y="1982153"/>
            <a:ext cx="4873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Drug availability, across MA communities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865CD6B-6AFF-43DF-B1FA-68C92C3B8057}"/>
              </a:ext>
            </a:extLst>
          </p:cNvPr>
          <p:cNvSpPr txBox="1">
            <a:spLocks/>
          </p:cNvSpPr>
          <p:nvPr/>
        </p:nvSpPr>
        <p:spPr>
          <a:xfrm>
            <a:off x="546458" y="1097777"/>
            <a:ext cx="11384285" cy="7837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  <a:ea typeface="Batang" panose="02030600000101010101" pitchFamily="18" charset="-127"/>
              </a:rPr>
              <a:t>Methamphetamine use is uncommon, expensive, comparatively, but those who use it have easy access.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Cocaine and crack, in contrast, are readily available and inexpensive for more people.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B924F3-31D0-45F4-8DB8-D8E8D838FC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832274"/>
              </p:ext>
            </p:extLst>
          </p:nvPr>
        </p:nvGraphicFramePr>
        <p:xfrm>
          <a:off x="636395" y="2343725"/>
          <a:ext cx="5161503" cy="41148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21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72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3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7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1410">
                <a:tc gridSpan="4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Perceived</a:t>
                      </a:r>
                      <a:r>
                        <a:rPr lang="en-US" sz="1400" baseline="0" dirty="0"/>
                        <a:t> A</a:t>
                      </a:r>
                      <a:r>
                        <a:rPr lang="en-US" sz="1400" dirty="0"/>
                        <a:t>vailability of</a:t>
                      </a:r>
                      <a:r>
                        <a:rPr lang="en-US" sz="1400" baseline="0" dirty="0"/>
                        <a:t> Drugs on the Street n (%)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0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0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F0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6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Under  1 hour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 few</a:t>
                      </a:r>
                      <a:r>
                        <a:rPr lang="en-US" sz="1400" baseline="0" dirty="0"/>
                        <a:t> hours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1 day or</a:t>
                      </a:r>
                      <a:r>
                        <a:rPr lang="en-US" sz="1400" baseline="0" dirty="0"/>
                        <a:t> longer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4967">
                <a:tc>
                  <a:txBody>
                    <a:bodyPr/>
                    <a:lstStyle/>
                    <a:p>
                      <a:r>
                        <a:rPr lang="en-US" sz="1400" dirty="0"/>
                        <a:t>Buprenorphine/ </a:t>
                      </a:r>
                      <a:r>
                        <a:rPr lang="en-US" sz="1400" dirty="0" err="1"/>
                        <a:t>Suboxone</a:t>
                      </a:r>
                      <a:r>
                        <a:rPr lang="en-US" sz="1400" dirty="0"/>
                        <a:t> (n=33)</a:t>
                      </a:r>
                      <a:endParaRPr lang="en-US" sz="1400" b="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u="none" dirty="0"/>
                        <a:t>28 (85)</a:t>
                      </a:r>
                      <a:endParaRPr lang="en-US" sz="1400" b="1" u="none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 (12)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(3)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r>
                        <a:rPr lang="en-US" sz="1400" dirty="0"/>
                        <a:t>Heroin (n=41)</a:t>
                      </a:r>
                      <a:endParaRPr lang="en-US" sz="1400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36 (88)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 (7)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 (5)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511">
                <a:tc>
                  <a:txBody>
                    <a:bodyPr/>
                    <a:lstStyle/>
                    <a:p>
                      <a:r>
                        <a:rPr lang="en-US" sz="1400" dirty="0"/>
                        <a:t>Fentanyl (n=33)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31 (94)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 (6)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--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4967">
                <a:tc>
                  <a:txBody>
                    <a:bodyPr/>
                    <a:lstStyle/>
                    <a:p>
                      <a:r>
                        <a:rPr lang="en-US" sz="1400" dirty="0"/>
                        <a:t>Benzodiazepines (n=26)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18 (69)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 (19)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 (12)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5043">
                <a:tc>
                  <a:txBody>
                    <a:bodyPr/>
                    <a:lstStyle/>
                    <a:p>
                      <a:r>
                        <a:rPr lang="en-US" sz="1400" dirty="0"/>
                        <a:t>Rx Opioids (n=26)</a:t>
                      </a:r>
                      <a:endParaRPr lang="en-US" sz="1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13</a:t>
                      </a:r>
                      <a:r>
                        <a:rPr lang="en-US" sz="1400" b="0" baseline="0" dirty="0"/>
                        <a:t> </a:t>
                      </a:r>
                      <a:r>
                        <a:rPr lang="en-US" sz="1400" b="0" dirty="0"/>
                        <a:t>(50)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 (19)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 (31)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4967">
                <a:tc>
                  <a:txBody>
                    <a:bodyPr/>
                    <a:lstStyle/>
                    <a:p>
                      <a:r>
                        <a:rPr lang="en-US" sz="1400" dirty="0"/>
                        <a:t>Cocaine (powder) (n=43)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31 (72)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 (16)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 (12)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1410">
                <a:tc>
                  <a:txBody>
                    <a:bodyPr/>
                    <a:lstStyle/>
                    <a:p>
                      <a:r>
                        <a:rPr lang="en-US" sz="1400" dirty="0"/>
                        <a:t>Crack (n=44)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38 (86)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 (11)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(2)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74967">
                <a:tc>
                  <a:txBody>
                    <a:bodyPr/>
                    <a:lstStyle/>
                    <a:p>
                      <a:r>
                        <a:rPr lang="en-US" sz="1400" dirty="0"/>
                        <a:t>Methamphetamine (n=20)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15 (75)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4 (20)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 (5)</a:t>
                      </a:r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3BD1BF50-76F4-49C9-8D9A-1E44EC019583}"/>
              </a:ext>
            </a:extLst>
          </p:cNvPr>
          <p:cNvSpPr txBox="1"/>
          <p:nvPr/>
        </p:nvSpPr>
        <p:spPr>
          <a:xfrm>
            <a:off x="6225424" y="1949720"/>
            <a:ext cx="5330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Street prices, across MA communities</a:t>
            </a: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BBDDAD7-750F-4FEC-948D-7E7BB1B478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216747"/>
              </p:ext>
            </p:extLst>
          </p:nvPr>
        </p:nvGraphicFramePr>
        <p:xfrm>
          <a:off x="6937829" y="2343725"/>
          <a:ext cx="3803860" cy="40500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92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10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123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Drug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Estimated</a:t>
                      </a:r>
                      <a:r>
                        <a:rPr lang="en-US" sz="1400" baseline="0" dirty="0"/>
                        <a:t> Street Price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431">
                <a:tc>
                  <a:txBody>
                    <a:bodyPr/>
                    <a:lstStyle/>
                    <a:p>
                      <a:r>
                        <a:rPr lang="en-US" sz="1400" dirty="0"/>
                        <a:t>Buprenorphine/</a:t>
                      </a:r>
                      <a:r>
                        <a:rPr lang="en-US" sz="1400" dirty="0" err="1"/>
                        <a:t>Suboxone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$7.45/strip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431">
                <a:tc>
                  <a:txBody>
                    <a:bodyPr/>
                    <a:lstStyle/>
                    <a:p>
                      <a:r>
                        <a:rPr lang="en-US" sz="1400" dirty="0"/>
                        <a:t>Heroin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$56.90/gram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5669078"/>
                  </a:ext>
                </a:extLst>
              </a:tr>
              <a:tr h="426431">
                <a:tc>
                  <a:txBody>
                    <a:bodyPr/>
                    <a:lstStyle/>
                    <a:p>
                      <a:r>
                        <a:rPr lang="en-US" sz="1400" dirty="0"/>
                        <a:t>Fentanyl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$59.23/gram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439279"/>
                  </a:ext>
                </a:extLst>
              </a:tr>
              <a:tr h="450518">
                <a:tc>
                  <a:txBody>
                    <a:bodyPr/>
                    <a:lstStyle/>
                    <a:p>
                      <a:r>
                        <a:rPr lang="en-US" sz="1400" dirty="0"/>
                        <a:t>Benzodiazepines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$4.30/per pill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0518">
                <a:tc>
                  <a:txBody>
                    <a:bodyPr/>
                    <a:lstStyle/>
                    <a:p>
                      <a:r>
                        <a:rPr lang="en-US" sz="1400" dirty="0"/>
                        <a:t>Rx Opioids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$.99/per mg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0518">
                <a:tc>
                  <a:txBody>
                    <a:bodyPr/>
                    <a:lstStyle/>
                    <a:p>
                      <a:r>
                        <a:rPr lang="en-US" sz="1400" dirty="0"/>
                        <a:t>Cocaine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$66.63/gram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8897706"/>
                  </a:ext>
                </a:extLst>
              </a:tr>
              <a:tr h="450518">
                <a:tc>
                  <a:txBody>
                    <a:bodyPr/>
                    <a:lstStyle/>
                    <a:p>
                      <a:r>
                        <a:rPr lang="en-US" sz="1400" dirty="0"/>
                        <a:t>Crack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$53.55/gram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7192577"/>
                  </a:ext>
                </a:extLst>
              </a:tr>
              <a:tr h="450518">
                <a:tc>
                  <a:txBody>
                    <a:bodyPr/>
                    <a:lstStyle/>
                    <a:p>
                      <a:r>
                        <a:rPr lang="en-US" sz="1400" dirty="0"/>
                        <a:t>Methamphetamine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$71.11/gram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88C49700-8692-480A-8764-1B21C0102622}"/>
              </a:ext>
            </a:extLst>
          </p:cNvPr>
          <p:cNvSpPr txBox="1"/>
          <p:nvPr/>
        </p:nvSpPr>
        <p:spPr>
          <a:xfrm>
            <a:off x="2844871" y="6488668"/>
            <a:ext cx="360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 RACK Study, Massachusetts </a:t>
            </a:r>
          </a:p>
        </p:txBody>
      </p:sp>
    </p:spTree>
    <p:extLst>
      <p:ext uri="{BB962C8B-B14F-4D97-AF65-F5344CB8AC3E}">
        <p14:creationId xmlns:p14="http://schemas.microsoft.com/office/powerpoint/2010/main" val="29637172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15A0DC-60DC-4A5D-8E5E-FB254C518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"/>
            <a:ext cx="12191999" cy="1076446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  <a:latin typeface="+mn-lt"/>
              </a:rPr>
              <a:t>Research and Evidence Base – Implications and Possible Interventions</a:t>
            </a:r>
            <a:endParaRPr lang="en-US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0EF8B-0A26-4FCB-AD34-085892EF0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3630" y="1325217"/>
            <a:ext cx="11340074" cy="51948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b="1" u="sng" dirty="0"/>
              <a:t>Based on the RACK Study’s findings, a number of possible interventions emerged:</a:t>
            </a:r>
            <a:r>
              <a:rPr lang="en-US" sz="2000" b="1" dirty="0"/>
              <a:t>  </a:t>
            </a:r>
          </a:p>
          <a:p>
            <a:r>
              <a:rPr lang="en-US" sz="2000" b="1" dirty="0"/>
              <a:t>Broad-based educational campaigns addressing cocaine, crack users even occasional users</a:t>
            </a:r>
          </a:p>
          <a:p>
            <a:r>
              <a:rPr lang="en-US" sz="2000" b="1" dirty="0"/>
              <a:t>Syringe Service Program/Provider communications focused on cocaine risks</a:t>
            </a:r>
          </a:p>
          <a:p>
            <a:r>
              <a:rPr lang="en-US" sz="2000" b="1" dirty="0"/>
              <a:t>Include fentanyl test strips and education in safe smoking/safe snorting kits</a:t>
            </a:r>
          </a:p>
          <a:p>
            <a:r>
              <a:rPr lang="en-US" sz="2000" b="1" i="0" dirty="0">
                <a:solidFill>
                  <a:srgbClr val="222222"/>
                </a:solidFill>
                <a:effectLst/>
              </a:rPr>
              <a:t>Street distribution level outreach/interventions</a:t>
            </a:r>
            <a:endParaRPr lang="en-US" sz="2000" b="1" dirty="0"/>
          </a:p>
          <a:p>
            <a:pPr lvl="1"/>
            <a:r>
              <a:rPr lang="en-US" sz="2000" dirty="0"/>
              <a:t>Drug checking, education</a:t>
            </a:r>
          </a:p>
          <a:p>
            <a:pPr lvl="1"/>
            <a:r>
              <a:rPr lang="en-US" sz="2000" dirty="0"/>
              <a:t>Packaging protections, prevention plan</a:t>
            </a:r>
          </a:p>
          <a:p>
            <a:pPr lvl="1"/>
            <a:r>
              <a:rPr lang="en-US" sz="2000" dirty="0"/>
              <a:t>Naloxone distribution ambassadors or locales </a:t>
            </a:r>
          </a:p>
          <a:p>
            <a:r>
              <a:rPr lang="en-US" sz="2000" b="1" dirty="0"/>
              <a:t>Engage cut distribution points, especially bodegas in outreach/intervention</a:t>
            </a:r>
          </a:p>
          <a:p>
            <a:pPr lvl="1"/>
            <a:r>
              <a:rPr lang="en-US" sz="2000" dirty="0"/>
              <a:t>Couple with safe syringe sale, distribution</a:t>
            </a:r>
          </a:p>
          <a:p>
            <a:r>
              <a:rPr lang="en-US" sz="2000" b="1" dirty="0"/>
              <a:t>Offer Community Drug Checking: </a:t>
            </a:r>
            <a:r>
              <a:rPr lang="en-US" sz="2000" b="1" i="1" dirty="0"/>
              <a:t>People want to know what’s in their drugs</a:t>
            </a:r>
            <a:r>
              <a:rPr lang="en-US" sz="2000" b="1" dirty="0"/>
              <a:t>. </a:t>
            </a:r>
          </a:p>
          <a:p>
            <a:pPr lvl="1"/>
            <a:r>
              <a:rPr lang="en-US" sz="2000" dirty="0"/>
              <a:t>Most primary cocaine/crack users indicated that they would avoid fentanyl laced drugs if they could</a:t>
            </a:r>
          </a:p>
          <a:p>
            <a:pPr lvl="1"/>
            <a:r>
              <a:rPr lang="en-US" sz="2000" i="1" dirty="0"/>
              <a:t>See following slide for additional details on Community Drug Checking</a:t>
            </a:r>
          </a:p>
        </p:txBody>
      </p:sp>
    </p:spTree>
    <p:extLst>
      <p:ext uri="{BB962C8B-B14F-4D97-AF65-F5344CB8AC3E}">
        <p14:creationId xmlns:p14="http://schemas.microsoft.com/office/powerpoint/2010/main" val="428948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0758543-92F4-4E17-BF8E-2DA4A585A742}"/>
              </a:ext>
            </a:extLst>
          </p:cNvPr>
          <p:cNvSpPr/>
          <p:nvPr/>
        </p:nvSpPr>
        <p:spPr>
          <a:xfrm>
            <a:off x="1562494" y="2481152"/>
            <a:ext cx="2989453" cy="3400927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400" kern="0" dirty="0">
                <a:solidFill>
                  <a:srgbClr val="FFFFFF"/>
                </a:solidFill>
                <a:latin typeface="Arial"/>
                <a:sym typeface="Arial"/>
              </a:rPr>
              <a:t>Collect sample from community partner/police department and gather situational and subjective information</a:t>
            </a: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852FC4-7E2C-4C06-9E4B-8E61E6CEBD80}"/>
              </a:ext>
            </a:extLst>
          </p:cNvPr>
          <p:cNvSpPr/>
          <p:nvPr/>
        </p:nvSpPr>
        <p:spPr>
          <a:xfrm>
            <a:off x="4600074" y="2481150"/>
            <a:ext cx="2989453" cy="340092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1400" kern="0" dirty="0">
                <a:solidFill>
                  <a:srgbClr val="FFFFFF"/>
                </a:solidFill>
                <a:latin typeface="Arial"/>
                <a:sym typeface="Arial"/>
              </a:rPr>
              <a:t>Scan sample with FTIR (on-site), test with fentanyl test strips (on-site), send for GC/MS confirmation testing (off-site) and review by medical toxicologist</a:t>
            </a: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A6D0A-3720-4442-A841-F6D10A928785}"/>
              </a:ext>
            </a:extLst>
          </p:cNvPr>
          <p:cNvSpPr/>
          <p:nvPr/>
        </p:nvSpPr>
        <p:spPr>
          <a:xfrm>
            <a:off x="7631872" y="2481152"/>
            <a:ext cx="2989453" cy="340092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algn="ctr" defTabSz="1219170">
              <a:buClr>
                <a:srgbClr val="000000"/>
              </a:buClr>
            </a:pPr>
            <a:r>
              <a:rPr lang="en-US" sz="1400" kern="0" dirty="0">
                <a:solidFill>
                  <a:srgbClr val="FFFFFF"/>
                </a:solidFill>
                <a:latin typeface="Arial"/>
                <a:sym typeface="Arial"/>
              </a:rPr>
              <a:t>Report out findings to partners, communities and the state</a:t>
            </a: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n-US" sz="1400" kern="0" dirty="0">
              <a:solidFill>
                <a:srgbClr val="FFFFFF"/>
              </a:solidFill>
              <a:latin typeface="Arial"/>
              <a:sym typeface="Arial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82F0D63-BC39-4C82-91EB-331A6E9C41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27" y="4639580"/>
            <a:ext cx="1074820" cy="10748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48CD4-9086-493B-AC10-80A9E5F07D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096" y="3988706"/>
            <a:ext cx="1233181" cy="1070812"/>
          </a:xfrm>
          <a:prstGeom prst="rect">
            <a:avLst/>
          </a:prstGeom>
        </p:spPr>
      </p:pic>
      <p:pic>
        <p:nvPicPr>
          <p:cNvPr id="14" name="Content Placeholder 4">
            <a:extLst>
              <a:ext uri="{FF2B5EF4-FFF2-40B4-BE49-F238E27FC236}">
                <a16:creationId xmlns:a16="http://schemas.microsoft.com/office/drawing/2014/main" id="{BAB24BF9-73EA-473D-8327-769031D36FD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9667" r="10027"/>
          <a:stretch/>
        </p:blipFill>
        <p:spPr>
          <a:xfrm>
            <a:off x="4819798" y="4496986"/>
            <a:ext cx="1171295" cy="13781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28F11AE-FDF2-4C94-9B7B-2CEC4F3F49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045" y="3812936"/>
            <a:ext cx="2201696" cy="1901464"/>
          </a:xfrm>
          <a:prstGeom prst="rect">
            <a:avLst/>
          </a:prstGeom>
        </p:spPr>
      </p:pic>
      <p:pic>
        <p:nvPicPr>
          <p:cNvPr id="10" name="Picture 2" descr="GCMS-QP2010 SE : SHIMADZU (Shimadzu Corporation)">
            <a:extLst>
              <a:ext uri="{FF2B5EF4-FFF2-40B4-BE49-F238E27FC236}">
                <a16:creationId xmlns:a16="http://schemas.microsoft.com/office/drawing/2014/main" id="{B873EC9A-3052-451E-B5A9-BAE596983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581" y="5186081"/>
            <a:ext cx="1258135" cy="693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ntanyl Test Strips Could Save Lives, But They're Illegal In Pennsylvania  | 90.5 WESA">
            <a:extLst>
              <a:ext uri="{FF2B5EF4-FFF2-40B4-BE49-F238E27FC236}">
                <a16:creationId xmlns:a16="http://schemas.microsoft.com/office/drawing/2014/main" id="{6F623F95-16A9-4EB2-9FC9-B11723CA7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570" y="4501700"/>
            <a:ext cx="976927" cy="651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E49CE5B4-BC06-4158-95D6-69B6325E6BC2}"/>
              </a:ext>
            </a:extLst>
          </p:cNvPr>
          <p:cNvSpPr txBox="1">
            <a:spLocks/>
          </p:cNvSpPr>
          <p:nvPr/>
        </p:nvSpPr>
        <p:spPr>
          <a:xfrm>
            <a:off x="-1" y="5"/>
            <a:ext cx="12191999" cy="107644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kern="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Interventions – MADDS Community Drug Checking</a:t>
            </a:r>
            <a:endParaRPr lang="en-US" sz="3200" kern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4E27E3-5BA5-4227-8D2B-14AD06F866C7}"/>
              </a:ext>
            </a:extLst>
          </p:cNvPr>
          <p:cNvSpPr txBox="1"/>
          <p:nvPr/>
        </p:nvSpPr>
        <p:spPr>
          <a:xfrm>
            <a:off x="1447550" y="5979494"/>
            <a:ext cx="91737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400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Notes:</a:t>
            </a:r>
          </a:p>
          <a:p>
            <a:pPr defTabSz="1219170"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GC/MS = gas chromatography mass spectrometry</a:t>
            </a:r>
          </a:p>
          <a:p>
            <a:pPr defTabSz="1219170">
              <a:buClr>
                <a:srgbClr val="000000"/>
              </a:buClr>
            </a:pPr>
            <a:r>
              <a:rPr lang="en-US" sz="1400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FTIR = Fourier transform infrared spectroscopy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B7F5905-8E88-485A-9FC7-AA6DF0B076C6}"/>
              </a:ext>
            </a:extLst>
          </p:cNvPr>
          <p:cNvSpPr txBox="1">
            <a:spLocks/>
          </p:cNvSpPr>
          <p:nvPr/>
        </p:nvSpPr>
        <p:spPr>
          <a:xfrm>
            <a:off x="496771" y="1312740"/>
            <a:ext cx="9986133" cy="467042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000" kern="0" dirty="0">
                <a:latin typeface="Calibri "/>
              </a:rPr>
              <a:t>Massachusetts is the first and only state conducting drug supply screenings through the </a:t>
            </a:r>
            <a:r>
              <a:rPr lang="en" sz="2000" b="1" dirty="0">
                <a:solidFill>
                  <a:srgbClr val="000000"/>
                </a:solidFill>
                <a:latin typeface="Calibri "/>
                <a:sym typeface="Arial"/>
              </a:rPr>
              <a:t>Massachusetts Drug Supply Data Stream (</a:t>
            </a:r>
            <a:r>
              <a:rPr lang="en-US" sz="2000" b="1" dirty="0">
                <a:solidFill>
                  <a:srgbClr val="000000"/>
                </a:solidFill>
                <a:latin typeface="Calibri "/>
                <a:sym typeface="Arial"/>
              </a:rPr>
              <a:t>MADDS)</a:t>
            </a:r>
          </a:p>
          <a:p>
            <a:endParaRPr lang="en-US" sz="2000" b="1" kern="0" dirty="0">
              <a:latin typeface="Calibri "/>
            </a:endParaRPr>
          </a:p>
        </p:txBody>
      </p:sp>
    </p:spTree>
    <p:extLst>
      <p:ext uri="{BB962C8B-B14F-4D97-AF65-F5344CB8AC3E}">
        <p14:creationId xmlns:p14="http://schemas.microsoft.com/office/powerpoint/2010/main" val="599735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2017</TotalTime>
  <Words>1730</Words>
  <Application>Microsoft Office PowerPoint</Application>
  <PresentationFormat>Widescreen</PresentationFormat>
  <Paragraphs>232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-apple-system</vt:lpstr>
      <vt:lpstr>Arial</vt:lpstr>
      <vt:lpstr>Calibri</vt:lpstr>
      <vt:lpstr>Calibri </vt:lpstr>
      <vt:lpstr>Calibri Light</vt:lpstr>
      <vt:lpstr>Courier New</vt:lpstr>
      <vt:lpstr>Segoe UI</vt:lpstr>
      <vt:lpstr>Wingdings 2</vt:lpstr>
      <vt:lpstr>Office Theme</vt:lpstr>
      <vt:lpstr>Office Theme</vt:lpstr>
      <vt:lpstr>Navigating the New Stimulant Landscape:  Consumer Experiences and Illicit Drug Supply Insights from the RACK and MADDS projects in Massachusetts </vt:lpstr>
      <vt:lpstr>Stimulant Use – National Trends</vt:lpstr>
      <vt:lpstr>PowerPoint Presentation</vt:lpstr>
      <vt:lpstr>Research and Evidence Base – RACK Consumer Knowledge Study</vt:lpstr>
      <vt:lpstr>Research and Evidence Base – Findings on At-Risk Populations</vt:lpstr>
      <vt:lpstr>Research and Evidence Base – Industries and Employees Most At-Risk</vt:lpstr>
      <vt:lpstr>Research and Evidence Base – Availability and Cost</vt:lpstr>
      <vt:lpstr>Research and Evidence Base – Implications and Possible Interventions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Navigating the New Stimulant Landscape:  Consumer Experiences and Illicit Drug Supply Insights from the RACK and MADDS projects in Massachusetts</dc:title>
  <dc:creator>Traci Green</dc:creator>
  <cp:lastModifiedBy>Cohen, Gabriel R. (EHS)</cp:lastModifiedBy>
  <cp:revision>19</cp:revision>
  <dcterms:created xsi:type="dcterms:W3CDTF">2021-11-01T21:55:13Z</dcterms:created>
  <dcterms:modified xsi:type="dcterms:W3CDTF">2021-12-08T15:37:30Z</dcterms:modified>
</cp:coreProperties>
</file>