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 ContentType="application/vnd.ms-excel"/>
  <Default Extension="xml" ContentType="application/xml"/>
  <Override PartName="/docProps/app.xml" ContentType="application/vnd.openxmlformats-officedocument.extended-properties+xml"/>
  <Override PartName="/docProps/core.xml" ContentType="application/vnd.openxmlformats-package.core-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64"/>
  </p:notesMasterIdLst>
  <p:sldIdLst>
    <p:sldId id="257" r:id="rId5"/>
    <p:sldId id="258" r:id="rId6"/>
    <p:sldId id="260" r:id="rId7"/>
    <p:sldId id="265" r:id="rId8"/>
    <p:sldId id="273" r:id="rId9"/>
    <p:sldId id="310" r:id="rId10"/>
    <p:sldId id="311" r:id="rId11"/>
    <p:sldId id="312" r:id="rId12"/>
    <p:sldId id="313" r:id="rId13"/>
    <p:sldId id="314" r:id="rId14"/>
    <p:sldId id="315" r:id="rId15"/>
    <p:sldId id="316" r:id="rId16"/>
    <p:sldId id="317"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0" r:id="rId60"/>
    <p:sldId id="361" r:id="rId61"/>
    <p:sldId id="362" r:id="rId62"/>
    <p:sldId id="363" r:id="rId6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1577" autoAdjust="0"/>
  </p:normalViewPr>
  <p:slideViewPr>
    <p:cSldViewPr snapToGrid="0">
      <p:cViewPr varScale="1">
        <p:scale>
          <a:sx n="70" d="100"/>
          <a:sy n="70" d="100"/>
        </p:scale>
        <p:origin x="-198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Relationships xmlns="http://schemas.openxmlformats.org/package/2006/relationships">
  <Relationship Id="rId1" Type="http://schemas.openxmlformats.org/officeDocument/2006/relationships/slideMaster" Target="slideMasters/slideMaster1.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2.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slideMaster" Target="slideMasters/slideMaster3.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slideMaster" Target="slideMasters/slideMaster4.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slide" Target="slides/slide44.xml"/>
  <Relationship Id="rId49" Type="http://schemas.openxmlformats.org/officeDocument/2006/relationships/slide" Target="slides/slide45.xml"/>
  <Relationship Id="rId5" Type="http://schemas.openxmlformats.org/officeDocument/2006/relationships/slide" Target="slides/slide1.xml"/>
  <Relationship Id="rId50" Type="http://schemas.openxmlformats.org/officeDocument/2006/relationships/slide" Target="slides/slide46.xml"/>
  <Relationship Id="rId51" Type="http://schemas.openxmlformats.org/officeDocument/2006/relationships/slide" Target="slides/slide47.xml"/>
  <Relationship Id="rId52" Type="http://schemas.openxmlformats.org/officeDocument/2006/relationships/slide" Target="slides/slide48.xml"/>
  <Relationship Id="rId53" Type="http://schemas.openxmlformats.org/officeDocument/2006/relationships/slide" Target="slides/slide49.xml"/>
  <Relationship Id="rId54" Type="http://schemas.openxmlformats.org/officeDocument/2006/relationships/slide" Target="slides/slide50.xml"/>
  <Relationship Id="rId55" Type="http://schemas.openxmlformats.org/officeDocument/2006/relationships/slide" Target="slides/slide51.xml"/>
  <Relationship Id="rId56" Type="http://schemas.openxmlformats.org/officeDocument/2006/relationships/slide" Target="slides/slide52.xml"/>
  <Relationship Id="rId57" Type="http://schemas.openxmlformats.org/officeDocument/2006/relationships/slide" Target="slides/slide53.xml"/>
  <Relationship Id="rId58" Type="http://schemas.openxmlformats.org/officeDocument/2006/relationships/slide" Target="slides/slide54.xml"/>
  <Relationship Id="rId59" Type="http://schemas.openxmlformats.org/officeDocument/2006/relationships/slide" Target="slides/slide55.xml"/>
  <Relationship Id="rId6" Type="http://schemas.openxmlformats.org/officeDocument/2006/relationships/slide" Target="slides/slide2.xml"/>
  <Relationship Id="rId60" Type="http://schemas.openxmlformats.org/officeDocument/2006/relationships/slide" Target="slides/slide56.xml"/>
  <Relationship Id="rId61" Type="http://schemas.openxmlformats.org/officeDocument/2006/relationships/slide" Target="slides/slide57.xml"/>
  <Relationship Id="rId62" Type="http://schemas.openxmlformats.org/officeDocument/2006/relationships/slide" Target="slides/slide58.xml"/>
  <Relationship Id="rId63" Type="http://schemas.openxmlformats.org/officeDocument/2006/relationships/slide" Target="slides/slide59.xml"/>
  <Relationship Id="rId64" Type="http://schemas.openxmlformats.org/officeDocument/2006/relationships/notesMaster" Target="notesMasters/notesMaster1.xml"/>
  <Relationship Id="rId65" Type="http://schemas.openxmlformats.org/officeDocument/2006/relationships/presProps" Target="presProps.xml"/>
  <Relationship Id="rId66" Type="http://schemas.openxmlformats.org/officeDocument/2006/relationships/viewProps" Target="viewProps.xml"/>
  <Relationship Id="rId67" Type="http://schemas.openxmlformats.org/officeDocument/2006/relationships/theme" Target="theme/theme1.xml"/>
  <Relationship Id="rId68" Type="http://schemas.openxmlformats.org/officeDocument/2006/relationships/tableStyles" Target="tableStyles.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9FAF8B-DBC0-4BD7-9EDB-961BEF49848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5CE6C041-0A23-41BF-9A06-FD05CAB4232C}">
      <dgm:prSet phldrT="[Text]" custT="1"/>
      <dgm:spPr>
        <a:solidFill>
          <a:srgbClr val="00B050"/>
        </a:solidFill>
      </dgm:spPr>
      <dgm:t>
        <a:bodyPr/>
        <a:lstStyle/>
        <a:p>
          <a:r>
            <a:rPr lang="en-US" sz="1600" b="1" dirty="0" smtClean="0">
              <a:latin typeface="Calibri" panose="020F0502020204030204" pitchFamily="34" charset="0"/>
            </a:rPr>
            <a:t>Partner Program</a:t>
          </a:r>
          <a:endParaRPr lang="en-US" sz="1600" b="1" dirty="0">
            <a:latin typeface="Calibri" panose="020F0502020204030204" pitchFamily="34" charset="0"/>
          </a:endParaRPr>
        </a:p>
      </dgm:t>
    </dgm:pt>
    <dgm:pt modelId="{6A8C799E-9712-4B69-8ABB-22644DD9E75C}" type="parTrans" cxnId="{D9A53F20-E60F-4550-ABC6-072B39BF6A25}">
      <dgm:prSet/>
      <dgm:spPr/>
      <dgm:t>
        <a:bodyPr/>
        <a:lstStyle/>
        <a:p>
          <a:endParaRPr lang="en-US"/>
        </a:p>
      </dgm:t>
    </dgm:pt>
    <dgm:pt modelId="{EA618223-8EAA-4A40-87B3-7DDF8E0CC9AA}" type="sibTrans" cxnId="{D9A53F20-E60F-4550-ABC6-072B39BF6A25}">
      <dgm:prSet/>
      <dgm:spPr/>
      <dgm:t>
        <a:bodyPr/>
        <a:lstStyle/>
        <a:p>
          <a:endParaRPr lang="en-US"/>
        </a:p>
      </dgm:t>
    </dgm:pt>
    <dgm:pt modelId="{25F57122-0CC1-4A2A-BA79-2FE3D40DD21A}">
      <dgm:prSet phldrT="[Text]" custT="1"/>
      <dgm:spPr>
        <a:solidFill>
          <a:srgbClr val="0070C0"/>
        </a:solidFill>
      </dgm:spPr>
      <dgm:t>
        <a:bodyPr/>
        <a:lstStyle/>
        <a:p>
          <a:r>
            <a:rPr lang="en-US" sz="1200" b="1" dirty="0" smtClean="0">
              <a:latin typeface="Calibri" panose="020F0502020204030204" pitchFamily="34" charset="0"/>
            </a:rPr>
            <a:t>Staff Training and Mentorship</a:t>
          </a:r>
          <a:endParaRPr lang="en-US" sz="1200" b="1" dirty="0">
            <a:latin typeface="Calibri" panose="020F0502020204030204" pitchFamily="34" charset="0"/>
          </a:endParaRPr>
        </a:p>
      </dgm:t>
    </dgm:pt>
    <dgm:pt modelId="{7A38CF18-0601-4843-9214-FCC0BBCDA8F0}" type="parTrans" cxnId="{822E3F79-7254-44E9-8B1B-F1A86295F859}">
      <dgm:prSet/>
      <dgm:spPr/>
      <dgm:t>
        <a:bodyPr/>
        <a:lstStyle/>
        <a:p>
          <a:endParaRPr lang="en-US"/>
        </a:p>
      </dgm:t>
    </dgm:pt>
    <dgm:pt modelId="{A8349506-AFAB-45E5-9C8F-35996A1B61FF}" type="sibTrans" cxnId="{822E3F79-7254-44E9-8B1B-F1A86295F859}">
      <dgm:prSet/>
      <dgm:spPr/>
      <dgm:t>
        <a:bodyPr/>
        <a:lstStyle/>
        <a:p>
          <a:endParaRPr lang="en-US"/>
        </a:p>
      </dgm:t>
    </dgm:pt>
    <dgm:pt modelId="{889429D0-B3FF-48F4-9D28-F3B360F45583}">
      <dgm:prSet phldrT="[Text]" custT="1"/>
      <dgm:spPr>
        <a:solidFill>
          <a:srgbClr val="0070C0"/>
        </a:solidFill>
      </dgm:spPr>
      <dgm:t>
        <a:bodyPr/>
        <a:lstStyle/>
        <a:p>
          <a:r>
            <a:rPr lang="en-US" sz="1200" b="1" dirty="0" smtClean="0">
              <a:latin typeface="Calibri" panose="020F0502020204030204" pitchFamily="34" charset="0"/>
            </a:rPr>
            <a:t>ACE®</a:t>
          </a:r>
          <a:endParaRPr lang="en-US" sz="1200" b="1" dirty="0">
            <a:latin typeface="Calibri" panose="020F0502020204030204" pitchFamily="34" charset="0"/>
          </a:endParaRPr>
        </a:p>
      </dgm:t>
    </dgm:pt>
    <dgm:pt modelId="{58C5C434-005E-420F-86B0-E945CE18F075}" type="parTrans" cxnId="{366CE43D-D71B-4F62-BAEE-4AA943ECD777}">
      <dgm:prSet/>
      <dgm:spPr/>
      <dgm:t>
        <a:bodyPr/>
        <a:lstStyle/>
        <a:p>
          <a:endParaRPr lang="en-US"/>
        </a:p>
      </dgm:t>
    </dgm:pt>
    <dgm:pt modelId="{EA697398-FE12-4442-8D99-BB9FF1F4FC03}" type="sibTrans" cxnId="{366CE43D-D71B-4F62-BAEE-4AA943ECD777}">
      <dgm:prSet/>
      <dgm:spPr/>
      <dgm:t>
        <a:bodyPr/>
        <a:lstStyle/>
        <a:p>
          <a:endParaRPr lang="en-US"/>
        </a:p>
      </dgm:t>
    </dgm:pt>
    <dgm:pt modelId="{DFC284EB-A39C-4309-BE29-C4503E40BB02}">
      <dgm:prSet phldrT="[Text]" custT="1"/>
      <dgm:spPr>
        <a:solidFill>
          <a:srgbClr val="0070C0"/>
        </a:solidFill>
      </dgm:spPr>
      <dgm:t>
        <a:bodyPr/>
        <a:lstStyle/>
        <a:p>
          <a:r>
            <a:rPr lang="en-US" sz="1200" b="1" dirty="0" smtClean="0">
              <a:latin typeface="Calibri" panose="020F0502020204030204" pitchFamily="34" charset="0"/>
            </a:rPr>
            <a:t>Classroom Supervisor</a:t>
          </a:r>
          <a:endParaRPr lang="en-US" sz="1200" b="1" dirty="0">
            <a:latin typeface="Calibri" panose="020F0502020204030204" pitchFamily="34" charset="0"/>
          </a:endParaRPr>
        </a:p>
      </dgm:t>
    </dgm:pt>
    <dgm:pt modelId="{D0A04B01-9F7E-41D4-801D-762273852017}" type="parTrans" cxnId="{FD30420B-A779-4C03-A865-ED98F2DBBFC6}">
      <dgm:prSet/>
      <dgm:spPr/>
      <dgm:t>
        <a:bodyPr/>
        <a:lstStyle/>
        <a:p>
          <a:endParaRPr lang="en-US"/>
        </a:p>
      </dgm:t>
    </dgm:pt>
    <dgm:pt modelId="{D1818430-5416-4827-89D5-13DF9AB2EA8A}" type="sibTrans" cxnId="{FD30420B-A779-4C03-A865-ED98F2DBBFC6}">
      <dgm:prSet/>
      <dgm:spPr/>
      <dgm:t>
        <a:bodyPr/>
        <a:lstStyle/>
        <a:p>
          <a:endParaRPr lang="en-US"/>
        </a:p>
      </dgm:t>
    </dgm:pt>
    <dgm:pt modelId="{0D7C18FE-2516-44B5-886B-29B548667BFC}">
      <dgm:prSet phldrT="[Text]" custT="1"/>
      <dgm:spPr>
        <a:solidFill>
          <a:srgbClr val="0070C0"/>
        </a:solidFill>
      </dgm:spPr>
      <dgm:t>
        <a:bodyPr/>
        <a:lstStyle/>
        <a:p>
          <a:r>
            <a:rPr lang="en-US" sz="1200" b="1" dirty="0" smtClean="0">
              <a:latin typeface="Calibri" panose="020F0502020204030204" pitchFamily="34" charset="0"/>
            </a:rPr>
            <a:t>Weekly Support from Senior Consultant</a:t>
          </a:r>
          <a:endParaRPr lang="en-US" sz="1200" b="1" dirty="0">
            <a:latin typeface="Calibri" panose="020F0502020204030204" pitchFamily="34" charset="0"/>
          </a:endParaRPr>
        </a:p>
      </dgm:t>
    </dgm:pt>
    <dgm:pt modelId="{6ECD9D4E-9843-4A44-8700-93A67B7E6035}" type="parTrans" cxnId="{896F3AAB-32D0-44E3-BA4C-EB2B1E984653}">
      <dgm:prSet/>
      <dgm:spPr/>
      <dgm:t>
        <a:bodyPr/>
        <a:lstStyle/>
        <a:p>
          <a:endParaRPr lang="en-US"/>
        </a:p>
      </dgm:t>
    </dgm:pt>
    <dgm:pt modelId="{F39F5640-28EC-4B72-8DEE-CEC95320647C}" type="sibTrans" cxnId="{896F3AAB-32D0-44E3-BA4C-EB2B1E984653}">
      <dgm:prSet/>
      <dgm:spPr/>
      <dgm:t>
        <a:bodyPr/>
        <a:lstStyle/>
        <a:p>
          <a:endParaRPr lang="en-US"/>
        </a:p>
      </dgm:t>
    </dgm:pt>
    <dgm:pt modelId="{1CDA2C4E-C82D-4279-BF57-199F07A08CF2}">
      <dgm:prSet phldrT="[Text]" custT="1"/>
      <dgm:spPr>
        <a:solidFill>
          <a:schemeClr val="accent4">
            <a:lumMod val="60000"/>
            <a:lumOff val="40000"/>
          </a:schemeClr>
        </a:solidFill>
      </dgm:spPr>
      <dgm:t>
        <a:bodyPr/>
        <a:lstStyle/>
        <a:p>
          <a:r>
            <a:rPr lang="en-US" sz="1200" b="1" dirty="0" smtClean="0">
              <a:solidFill>
                <a:schemeClr val="accent5">
                  <a:lumMod val="75000"/>
                </a:schemeClr>
              </a:solidFill>
              <a:latin typeface="Calibri" panose="020F0502020204030204" pitchFamily="34" charset="0"/>
            </a:rPr>
            <a:t>Students</a:t>
          </a:r>
          <a:endParaRPr lang="en-US" sz="1200" b="1" dirty="0">
            <a:solidFill>
              <a:schemeClr val="accent5">
                <a:lumMod val="75000"/>
              </a:schemeClr>
            </a:solidFill>
            <a:latin typeface="Calibri" panose="020F0502020204030204" pitchFamily="34" charset="0"/>
          </a:endParaRPr>
        </a:p>
      </dgm:t>
    </dgm:pt>
    <dgm:pt modelId="{589816B5-0461-420D-8815-DB91918B8319}" type="parTrans" cxnId="{3E189103-65B3-4889-A880-D1E8978B9FF8}">
      <dgm:prSet/>
      <dgm:spPr/>
      <dgm:t>
        <a:bodyPr/>
        <a:lstStyle/>
        <a:p>
          <a:endParaRPr lang="en-US"/>
        </a:p>
      </dgm:t>
    </dgm:pt>
    <dgm:pt modelId="{23010529-0F7D-4125-A0A3-7BC895CCFBAA}" type="sibTrans" cxnId="{3E189103-65B3-4889-A880-D1E8978B9FF8}">
      <dgm:prSet/>
      <dgm:spPr/>
      <dgm:t>
        <a:bodyPr/>
        <a:lstStyle/>
        <a:p>
          <a:endParaRPr lang="en-US"/>
        </a:p>
      </dgm:t>
    </dgm:pt>
    <dgm:pt modelId="{BB7E4BB0-5E3E-47CA-BFA1-EA97DC0139C8}">
      <dgm:prSet phldrT="[Text]" custT="1"/>
      <dgm:spPr>
        <a:solidFill>
          <a:schemeClr val="accent4">
            <a:lumMod val="60000"/>
            <a:lumOff val="40000"/>
          </a:schemeClr>
        </a:solidFill>
      </dgm:spPr>
      <dgm:t>
        <a:bodyPr/>
        <a:lstStyle/>
        <a:p>
          <a:r>
            <a:rPr lang="en-US" sz="1200" b="1" dirty="0" smtClean="0">
              <a:solidFill>
                <a:schemeClr val="accent5">
                  <a:lumMod val="75000"/>
                </a:schemeClr>
              </a:solidFill>
              <a:latin typeface="Calibri" panose="020F0502020204030204" pitchFamily="34" charset="0"/>
            </a:rPr>
            <a:t>Classroom Space</a:t>
          </a:r>
          <a:endParaRPr lang="en-US" sz="1200" b="1" dirty="0">
            <a:solidFill>
              <a:schemeClr val="accent5">
                <a:lumMod val="75000"/>
              </a:schemeClr>
            </a:solidFill>
            <a:latin typeface="Calibri" panose="020F0502020204030204" pitchFamily="34" charset="0"/>
          </a:endParaRPr>
        </a:p>
      </dgm:t>
    </dgm:pt>
    <dgm:pt modelId="{DD3905A1-27BF-4071-B16F-DD58BAE1A628}" type="parTrans" cxnId="{27FE104E-2805-4DA3-ABC4-FFDED208ADEB}">
      <dgm:prSet/>
      <dgm:spPr/>
      <dgm:t>
        <a:bodyPr/>
        <a:lstStyle/>
        <a:p>
          <a:endParaRPr lang="en-US"/>
        </a:p>
      </dgm:t>
    </dgm:pt>
    <dgm:pt modelId="{0F585096-43A7-4868-8DEE-1423A42C820A}" type="sibTrans" cxnId="{27FE104E-2805-4DA3-ABC4-FFDED208ADEB}">
      <dgm:prSet/>
      <dgm:spPr/>
      <dgm:t>
        <a:bodyPr/>
        <a:lstStyle/>
        <a:p>
          <a:endParaRPr lang="en-US"/>
        </a:p>
      </dgm:t>
    </dgm:pt>
    <dgm:pt modelId="{DD4D12B2-DB87-468B-8E36-AB64546181FB}">
      <dgm:prSet phldrT="[Text]" custT="1"/>
      <dgm:spPr>
        <a:solidFill>
          <a:schemeClr val="accent4">
            <a:lumMod val="60000"/>
            <a:lumOff val="40000"/>
          </a:schemeClr>
        </a:solidFill>
      </dgm:spPr>
      <dgm:t>
        <a:bodyPr/>
        <a:lstStyle/>
        <a:p>
          <a:r>
            <a:rPr lang="en-US" sz="1200" b="1" dirty="0" smtClean="0">
              <a:solidFill>
                <a:schemeClr val="accent5">
                  <a:lumMod val="75000"/>
                </a:schemeClr>
              </a:solidFill>
              <a:latin typeface="Calibri" panose="020F0502020204030204" pitchFamily="34" charset="0"/>
            </a:rPr>
            <a:t>Inclusion Classes</a:t>
          </a:r>
          <a:endParaRPr lang="en-US" sz="1200" b="1" dirty="0">
            <a:solidFill>
              <a:schemeClr val="accent5">
                <a:lumMod val="75000"/>
              </a:schemeClr>
            </a:solidFill>
            <a:latin typeface="Calibri" panose="020F0502020204030204" pitchFamily="34" charset="0"/>
          </a:endParaRPr>
        </a:p>
      </dgm:t>
    </dgm:pt>
    <dgm:pt modelId="{5CBFB1A1-63F2-4DAB-A70B-F0555D084D41}" type="parTrans" cxnId="{75A28A09-3059-45D0-B903-AB69D29975D8}">
      <dgm:prSet/>
      <dgm:spPr/>
      <dgm:t>
        <a:bodyPr/>
        <a:lstStyle/>
        <a:p>
          <a:endParaRPr lang="en-US"/>
        </a:p>
      </dgm:t>
    </dgm:pt>
    <dgm:pt modelId="{FAEF5582-B753-4F33-B562-1DB190FE8FF7}" type="sibTrans" cxnId="{75A28A09-3059-45D0-B903-AB69D29975D8}">
      <dgm:prSet/>
      <dgm:spPr/>
      <dgm:t>
        <a:bodyPr/>
        <a:lstStyle/>
        <a:p>
          <a:endParaRPr lang="en-US"/>
        </a:p>
      </dgm:t>
    </dgm:pt>
    <dgm:pt modelId="{B3603BBD-7D34-4EDE-9E95-9521F3D1996B}">
      <dgm:prSet phldrT="[Text]" custT="1"/>
      <dgm:spPr>
        <a:solidFill>
          <a:schemeClr val="accent4">
            <a:lumMod val="60000"/>
            <a:lumOff val="40000"/>
          </a:schemeClr>
        </a:solidFill>
      </dgm:spPr>
      <dgm:t>
        <a:bodyPr/>
        <a:lstStyle/>
        <a:p>
          <a:r>
            <a:rPr lang="en-US" sz="1200" b="1" dirty="0" smtClean="0">
              <a:solidFill>
                <a:schemeClr val="accent5">
                  <a:lumMod val="75000"/>
                </a:schemeClr>
              </a:solidFill>
              <a:latin typeface="Calibri" panose="020F0502020204030204" pitchFamily="34" charset="0"/>
            </a:rPr>
            <a:t>Direct Care Staff</a:t>
          </a:r>
          <a:endParaRPr lang="en-US" sz="1200" b="1" dirty="0">
            <a:solidFill>
              <a:schemeClr val="accent5">
                <a:lumMod val="75000"/>
              </a:schemeClr>
            </a:solidFill>
            <a:latin typeface="Calibri" panose="020F0502020204030204" pitchFamily="34" charset="0"/>
          </a:endParaRPr>
        </a:p>
      </dgm:t>
    </dgm:pt>
    <dgm:pt modelId="{9FF87876-B089-4DD5-82EC-5F11A7CB652D}" type="parTrans" cxnId="{C5AE383A-9CD8-4616-8ABF-7EAFE0E00B94}">
      <dgm:prSet/>
      <dgm:spPr/>
      <dgm:t>
        <a:bodyPr/>
        <a:lstStyle/>
        <a:p>
          <a:endParaRPr lang="en-US"/>
        </a:p>
      </dgm:t>
    </dgm:pt>
    <dgm:pt modelId="{B31ECD2A-B884-4455-A7DC-23555DDAB189}" type="sibTrans" cxnId="{C5AE383A-9CD8-4616-8ABF-7EAFE0E00B94}">
      <dgm:prSet/>
      <dgm:spPr/>
      <dgm:t>
        <a:bodyPr/>
        <a:lstStyle/>
        <a:p>
          <a:endParaRPr lang="en-US"/>
        </a:p>
      </dgm:t>
    </dgm:pt>
    <dgm:pt modelId="{2EC7CF4A-DB8D-484A-A982-0FEBF368454C}">
      <dgm:prSet phldrT="[Text]" custT="1"/>
      <dgm:spPr>
        <a:solidFill>
          <a:schemeClr val="accent4">
            <a:lumMod val="60000"/>
            <a:lumOff val="40000"/>
          </a:schemeClr>
        </a:solidFill>
      </dgm:spPr>
      <dgm:t>
        <a:bodyPr/>
        <a:lstStyle/>
        <a:p>
          <a:endParaRPr lang="en-US" sz="1100" b="1" dirty="0">
            <a:solidFill>
              <a:schemeClr val="bg1"/>
            </a:solidFill>
          </a:endParaRPr>
        </a:p>
      </dgm:t>
    </dgm:pt>
    <dgm:pt modelId="{66F53832-85BB-4A64-A2BD-36B3EC61D8B6}" type="parTrans" cxnId="{9FAC5D48-9099-4F8A-8A35-78CCB8103D28}">
      <dgm:prSet/>
      <dgm:spPr/>
      <dgm:t>
        <a:bodyPr/>
        <a:lstStyle/>
        <a:p>
          <a:endParaRPr lang="en-US"/>
        </a:p>
      </dgm:t>
    </dgm:pt>
    <dgm:pt modelId="{45727878-F5D6-467D-97FC-F6DB8DCA0C5C}" type="sibTrans" cxnId="{9FAC5D48-9099-4F8A-8A35-78CCB8103D28}">
      <dgm:prSet/>
      <dgm:spPr/>
      <dgm:t>
        <a:bodyPr/>
        <a:lstStyle/>
        <a:p>
          <a:endParaRPr lang="en-US"/>
        </a:p>
      </dgm:t>
    </dgm:pt>
    <dgm:pt modelId="{FDF91ACE-FADA-474F-8057-7902D5F69C05}">
      <dgm:prSet phldrT="[Text]" custT="1"/>
      <dgm:spPr>
        <a:solidFill>
          <a:srgbClr val="0070C0"/>
        </a:solidFill>
      </dgm:spPr>
      <dgm:t>
        <a:bodyPr/>
        <a:lstStyle/>
        <a:p>
          <a:r>
            <a:rPr lang="en-US" sz="1200" b="1" dirty="0" smtClean="0">
              <a:latin typeface="Calibri" panose="020F0502020204030204" pitchFamily="34" charset="0"/>
            </a:rPr>
            <a:t>Classroom Systems</a:t>
          </a:r>
          <a:endParaRPr lang="en-US" sz="1200" b="1" dirty="0">
            <a:latin typeface="Calibri" panose="020F0502020204030204" pitchFamily="34" charset="0"/>
          </a:endParaRPr>
        </a:p>
      </dgm:t>
    </dgm:pt>
    <dgm:pt modelId="{67416872-6A2F-4ACB-93B2-6A7DF061DBF9}" type="parTrans" cxnId="{5B56CA6F-F117-49BD-BDD7-E69CEC593BAC}">
      <dgm:prSet/>
      <dgm:spPr/>
      <dgm:t>
        <a:bodyPr/>
        <a:lstStyle/>
        <a:p>
          <a:endParaRPr lang="en-US"/>
        </a:p>
      </dgm:t>
    </dgm:pt>
    <dgm:pt modelId="{62897E7F-662D-4D73-B4DF-E71A52A11738}" type="sibTrans" cxnId="{5B56CA6F-F117-49BD-BDD7-E69CEC593BAC}">
      <dgm:prSet/>
      <dgm:spPr/>
      <dgm:t>
        <a:bodyPr/>
        <a:lstStyle/>
        <a:p>
          <a:endParaRPr lang="en-US"/>
        </a:p>
      </dgm:t>
    </dgm:pt>
    <dgm:pt modelId="{F353968C-C0C0-4988-AD2C-B9E5DEE0AFB7}" type="pres">
      <dgm:prSet presAssocID="{4C9FAF8B-DBC0-4BD7-9EDB-961BEF498480}" presName="cycle" presStyleCnt="0">
        <dgm:presLayoutVars>
          <dgm:chMax val="1"/>
          <dgm:dir/>
          <dgm:animLvl val="ctr"/>
          <dgm:resizeHandles val="exact"/>
        </dgm:presLayoutVars>
      </dgm:prSet>
      <dgm:spPr/>
      <dgm:t>
        <a:bodyPr/>
        <a:lstStyle/>
        <a:p>
          <a:endParaRPr lang="en-US"/>
        </a:p>
      </dgm:t>
    </dgm:pt>
    <dgm:pt modelId="{B6AC17D1-39B8-4716-AFE1-ECD9533D899F}" type="pres">
      <dgm:prSet presAssocID="{5CE6C041-0A23-41BF-9A06-FD05CAB4232C}" presName="centerShape" presStyleLbl="node0" presStyleIdx="0" presStyleCnt="1"/>
      <dgm:spPr/>
      <dgm:t>
        <a:bodyPr/>
        <a:lstStyle/>
        <a:p>
          <a:endParaRPr lang="en-US"/>
        </a:p>
      </dgm:t>
    </dgm:pt>
    <dgm:pt modelId="{0E8DEEF6-11A6-44CD-8E6D-6913F1480272}" type="pres">
      <dgm:prSet presAssocID="{7A38CF18-0601-4843-9214-FCC0BBCDA8F0}" presName="Name9" presStyleLbl="parChTrans1D2" presStyleIdx="0" presStyleCnt="10"/>
      <dgm:spPr/>
      <dgm:t>
        <a:bodyPr/>
        <a:lstStyle/>
        <a:p>
          <a:endParaRPr lang="en-US"/>
        </a:p>
      </dgm:t>
    </dgm:pt>
    <dgm:pt modelId="{03898A12-07BC-4230-B782-F5B838DABE41}" type="pres">
      <dgm:prSet presAssocID="{7A38CF18-0601-4843-9214-FCC0BBCDA8F0}" presName="connTx" presStyleLbl="parChTrans1D2" presStyleIdx="0" presStyleCnt="10"/>
      <dgm:spPr/>
      <dgm:t>
        <a:bodyPr/>
        <a:lstStyle/>
        <a:p>
          <a:endParaRPr lang="en-US"/>
        </a:p>
      </dgm:t>
    </dgm:pt>
    <dgm:pt modelId="{C29693F6-EA36-43D1-BB0B-C54EA56349E4}" type="pres">
      <dgm:prSet presAssocID="{25F57122-0CC1-4A2A-BA79-2FE3D40DD21A}" presName="node" presStyleLbl="node1" presStyleIdx="0" presStyleCnt="10" custScaleX="103079" custScaleY="100130">
        <dgm:presLayoutVars>
          <dgm:bulletEnabled val="1"/>
        </dgm:presLayoutVars>
      </dgm:prSet>
      <dgm:spPr/>
      <dgm:t>
        <a:bodyPr/>
        <a:lstStyle/>
        <a:p>
          <a:endParaRPr lang="en-US"/>
        </a:p>
      </dgm:t>
    </dgm:pt>
    <dgm:pt modelId="{BB514F1E-07FE-4D4C-AE35-93EF6A935507}" type="pres">
      <dgm:prSet presAssocID="{58C5C434-005E-420F-86B0-E945CE18F075}" presName="Name9" presStyleLbl="parChTrans1D2" presStyleIdx="1" presStyleCnt="10"/>
      <dgm:spPr/>
      <dgm:t>
        <a:bodyPr/>
        <a:lstStyle/>
        <a:p>
          <a:endParaRPr lang="en-US"/>
        </a:p>
      </dgm:t>
    </dgm:pt>
    <dgm:pt modelId="{65D1E2ED-F220-4DFD-8C37-E2AB9D3590F4}" type="pres">
      <dgm:prSet presAssocID="{58C5C434-005E-420F-86B0-E945CE18F075}" presName="connTx" presStyleLbl="parChTrans1D2" presStyleIdx="1" presStyleCnt="10"/>
      <dgm:spPr/>
      <dgm:t>
        <a:bodyPr/>
        <a:lstStyle/>
        <a:p>
          <a:endParaRPr lang="en-US"/>
        </a:p>
      </dgm:t>
    </dgm:pt>
    <dgm:pt modelId="{E201E3E8-A6B6-4BB9-A9DE-551E5D5712E2}" type="pres">
      <dgm:prSet presAssocID="{889429D0-B3FF-48F4-9D28-F3B360F45583}" presName="node" presStyleLbl="node1" presStyleIdx="1" presStyleCnt="10">
        <dgm:presLayoutVars>
          <dgm:bulletEnabled val="1"/>
        </dgm:presLayoutVars>
      </dgm:prSet>
      <dgm:spPr/>
      <dgm:t>
        <a:bodyPr/>
        <a:lstStyle/>
        <a:p>
          <a:endParaRPr lang="en-US"/>
        </a:p>
      </dgm:t>
    </dgm:pt>
    <dgm:pt modelId="{8220A1CB-1165-4DF1-BBDB-7B8D6DFA1A7E}" type="pres">
      <dgm:prSet presAssocID="{67416872-6A2F-4ACB-93B2-6A7DF061DBF9}" presName="Name9" presStyleLbl="parChTrans1D2" presStyleIdx="2" presStyleCnt="10"/>
      <dgm:spPr/>
      <dgm:t>
        <a:bodyPr/>
        <a:lstStyle/>
        <a:p>
          <a:endParaRPr lang="en-US"/>
        </a:p>
      </dgm:t>
    </dgm:pt>
    <dgm:pt modelId="{5CEBB30B-8F78-4D8C-86AE-C1A43A8D3E12}" type="pres">
      <dgm:prSet presAssocID="{67416872-6A2F-4ACB-93B2-6A7DF061DBF9}" presName="connTx" presStyleLbl="parChTrans1D2" presStyleIdx="2" presStyleCnt="10"/>
      <dgm:spPr/>
      <dgm:t>
        <a:bodyPr/>
        <a:lstStyle/>
        <a:p>
          <a:endParaRPr lang="en-US"/>
        </a:p>
      </dgm:t>
    </dgm:pt>
    <dgm:pt modelId="{75A881D3-539E-4AC4-B44A-5D2948ADA431}" type="pres">
      <dgm:prSet presAssocID="{FDF91ACE-FADA-474F-8057-7902D5F69C05}" presName="node" presStyleLbl="node1" presStyleIdx="2" presStyleCnt="10">
        <dgm:presLayoutVars>
          <dgm:bulletEnabled val="1"/>
        </dgm:presLayoutVars>
      </dgm:prSet>
      <dgm:spPr/>
      <dgm:t>
        <a:bodyPr/>
        <a:lstStyle/>
        <a:p>
          <a:endParaRPr lang="en-US"/>
        </a:p>
      </dgm:t>
    </dgm:pt>
    <dgm:pt modelId="{DD75DBB0-7F6C-4205-86FB-42BE7D1FE4F9}" type="pres">
      <dgm:prSet presAssocID="{D0A04B01-9F7E-41D4-801D-762273852017}" presName="Name9" presStyleLbl="parChTrans1D2" presStyleIdx="3" presStyleCnt="10"/>
      <dgm:spPr/>
      <dgm:t>
        <a:bodyPr/>
        <a:lstStyle/>
        <a:p>
          <a:endParaRPr lang="en-US"/>
        </a:p>
      </dgm:t>
    </dgm:pt>
    <dgm:pt modelId="{61102550-E18D-4EDC-B7A2-B9D84B8EB7C3}" type="pres">
      <dgm:prSet presAssocID="{D0A04B01-9F7E-41D4-801D-762273852017}" presName="connTx" presStyleLbl="parChTrans1D2" presStyleIdx="3" presStyleCnt="10"/>
      <dgm:spPr/>
      <dgm:t>
        <a:bodyPr/>
        <a:lstStyle/>
        <a:p>
          <a:endParaRPr lang="en-US"/>
        </a:p>
      </dgm:t>
    </dgm:pt>
    <dgm:pt modelId="{3F2C3914-A57F-48D8-97FD-84852B00252C}" type="pres">
      <dgm:prSet presAssocID="{DFC284EB-A39C-4309-BE29-C4503E40BB02}" presName="node" presStyleLbl="node1" presStyleIdx="3" presStyleCnt="10">
        <dgm:presLayoutVars>
          <dgm:bulletEnabled val="1"/>
        </dgm:presLayoutVars>
      </dgm:prSet>
      <dgm:spPr/>
      <dgm:t>
        <a:bodyPr/>
        <a:lstStyle/>
        <a:p>
          <a:endParaRPr lang="en-US"/>
        </a:p>
      </dgm:t>
    </dgm:pt>
    <dgm:pt modelId="{D07838C8-234D-4687-BC7F-C666CD3BF79E}" type="pres">
      <dgm:prSet presAssocID="{6ECD9D4E-9843-4A44-8700-93A67B7E6035}" presName="Name9" presStyleLbl="parChTrans1D2" presStyleIdx="4" presStyleCnt="10"/>
      <dgm:spPr/>
      <dgm:t>
        <a:bodyPr/>
        <a:lstStyle/>
        <a:p>
          <a:endParaRPr lang="en-US"/>
        </a:p>
      </dgm:t>
    </dgm:pt>
    <dgm:pt modelId="{62682B66-FFDA-4FC2-B444-7D3EA1464B18}" type="pres">
      <dgm:prSet presAssocID="{6ECD9D4E-9843-4A44-8700-93A67B7E6035}" presName="connTx" presStyleLbl="parChTrans1D2" presStyleIdx="4" presStyleCnt="10"/>
      <dgm:spPr/>
      <dgm:t>
        <a:bodyPr/>
        <a:lstStyle/>
        <a:p>
          <a:endParaRPr lang="en-US"/>
        </a:p>
      </dgm:t>
    </dgm:pt>
    <dgm:pt modelId="{FAD86389-1753-4451-A77A-FCE7A4C34864}" type="pres">
      <dgm:prSet presAssocID="{0D7C18FE-2516-44B5-886B-29B548667BFC}" presName="node" presStyleLbl="node1" presStyleIdx="4" presStyleCnt="10">
        <dgm:presLayoutVars>
          <dgm:bulletEnabled val="1"/>
        </dgm:presLayoutVars>
      </dgm:prSet>
      <dgm:spPr/>
      <dgm:t>
        <a:bodyPr/>
        <a:lstStyle/>
        <a:p>
          <a:endParaRPr lang="en-US"/>
        </a:p>
      </dgm:t>
    </dgm:pt>
    <dgm:pt modelId="{32680410-08D8-48CB-83D2-AED8BC08DFE9}" type="pres">
      <dgm:prSet presAssocID="{589816B5-0461-420D-8815-DB91918B8319}" presName="Name9" presStyleLbl="parChTrans1D2" presStyleIdx="5" presStyleCnt="10"/>
      <dgm:spPr/>
      <dgm:t>
        <a:bodyPr/>
        <a:lstStyle/>
        <a:p>
          <a:endParaRPr lang="en-US"/>
        </a:p>
      </dgm:t>
    </dgm:pt>
    <dgm:pt modelId="{99318D43-3446-4D88-A9FF-D1870636083E}" type="pres">
      <dgm:prSet presAssocID="{589816B5-0461-420D-8815-DB91918B8319}" presName="connTx" presStyleLbl="parChTrans1D2" presStyleIdx="5" presStyleCnt="10"/>
      <dgm:spPr/>
      <dgm:t>
        <a:bodyPr/>
        <a:lstStyle/>
        <a:p>
          <a:endParaRPr lang="en-US"/>
        </a:p>
      </dgm:t>
    </dgm:pt>
    <dgm:pt modelId="{07D7579A-D1E9-48B2-9933-F3085BACFB75}" type="pres">
      <dgm:prSet presAssocID="{1CDA2C4E-C82D-4279-BF57-199F07A08CF2}" presName="node" presStyleLbl="node1" presStyleIdx="5" presStyleCnt="10">
        <dgm:presLayoutVars>
          <dgm:bulletEnabled val="1"/>
        </dgm:presLayoutVars>
      </dgm:prSet>
      <dgm:spPr/>
      <dgm:t>
        <a:bodyPr/>
        <a:lstStyle/>
        <a:p>
          <a:endParaRPr lang="en-US"/>
        </a:p>
      </dgm:t>
    </dgm:pt>
    <dgm:pt modelId="{49736F6F-3729-42E8-8CD0-280BB776CA67}" type="pres">
      <dgm:prSet presAssocID="{DD3905A1-27BF-4071-B16F-DD58BAE1A628}" presName="Name9" presStyleLbl="parChTrans1D2" presStyleIdx="6" presStyleCnt="10"/>
      <dgm:spPr/>
      <dgm:t>
        <a:bodyPr/>
        <a:lstStyle/>
        <a:p>
          <a:endParaRPr lang="en-US"/>
        </a:p>
      </dgm:t>
    </dgm:pt>
    <dgm:pt modelId="{BB5A49E9-B91F-41A9-A1F5-156DCD028379}" type="pres">
      <dgm:prSet presAssocID="{DD3905A1-27BF-4071-B16F-DD58BAE1A628}" presName="connTx" presStyleLbl="parChTrans1D2" presStyleIdx="6" presStyleCnt="10"/>
      <dgm:spPr/>
      <dgm:t>
        <a:bodyPr/>
        <a:lstStyle/>
        <a:p>
          <a:endParaRPr lang="en-US"/>
        </a:p>
      </dgm:t>
    </dgm:pt>
    <dgm:pt modelId="{D92101D7-591C-45BA-9E17-12F3E2CEED76}" type="pres">
      <dgm:prSet presAssocID="{BB7E4BB0-5E3E-47CA-BFA1-EA97DC0139C8}" presName="node" presStyleLbl="node1" presStyleIdx="6" presStyleCnt="10">
        <dgm:presLayoutVars>
          <dgm:bulletEnabled val="1"/>
        </dgm:presLayoutVars>
      </dgm:prSet>
      <dgm:spPr/>
      <dgm:t>
        <a:bodyPr/>
        <a:lstStyle/>
        <a:p>
          <a:endParaRPr lang="en-US"/>
        </a:p>
      </dgm:t>
    </dgm:pt>
    <dgm:pt modelId="{DC3556D1-54EC-4B65-95D5-89EA0396CE92}" type="pres">
      <dgm:prSet presAssocID="{5CBFB1A1-63F2-4DAB-A70B-F0555D084D41}" presName="Name9" presStyleLbl="parChTrans1D2" presStyleIdx="7" presStyleCnt="10"/>
      <dgm:spPr/>
      <dgm:t>
        <a:bodyPr/>
        <a:lstStyle/>
        <a:p>
          <a:endParaRPr lang="en-US"/>
        </a:p>
      </dgm:t>
    </dgm:pt>
    <dgm:pt modelId="{658ACD36-6A8F-49BD-9B54-7FA06E9E8589}" type="pres">
      <dgm:prSet presAssocID="{5CBFB1A1-63F2-4DAB-A70B-F0555D084D41}" presName="connTx" presStyleLbl="parChTrans1D2" presStyleIdx="7" presStyleCnt="10"/>
      <dgm:spPr/>
      <dgm:t>
        <a:bodyPr/>
        <a:lstStyle/>
        <a:p>
          <a:endParaRPr lang="en-US"/>
        </a:p>
      </dgm:t>
    </dgm:pt>
    <dgm:pt modelId="{1EB8F199-F1C8-4D50-B7F8-93EA20C5360D}" type="pres">
      <dgm:prSet presAssocID="{DD4D12B2-DB87-468B-8E36-AB64546181FB}" presName="node" presStyleLbl="node1" presStyleIdx="7" presStyleCnt="10">
        <dgm:presLayoutVars>
          <dgm:bulletEnabled val="1"/>
        </dgm:presLayoutVars>
      </dgm:prSet>
      <dgm:spPr/>
      <dgm:t>
        <a:bodyPr/>
        <a:lstStyle/>
        <a:p>
          <a:endParaRPr lang="en-US"/>
        </a:p>
      </dgm:t>
    </dgm:pt>
    <dgm:pt modelId="{ED25288C-AE76-475B-B0F6-1E5056A75E98}" type="pres">
      <dgm:prSet presAssocID="{9FF87876-B089-4DD5-82EC-5F11A7CB652D}" presName="Name9" presStyleLbl="parChTrans1D2" presStyleIdx="8" presStyleCnt="10"/>
      <dgm:spPr/>
      <dgm:t>
        <a:bodyPr/>
        <a:lstStyle/>
        <a:p>
          <a:endParaRPr lang="en-US"/>
        </a:p>
      </dgm:t>
    </dgm:pt>
    <dgm:pt modelId="{25D07FE0-A6CB-4DD5-9CA1-31F24499AFE0}" type="pres">
      <dgm:prSet presAssocID="{9FF87876-B089-4DD5-82EC-5F11A7CB652D}" presName="connTx" presStyleLbl="parChTrans1D2" presStyleIdx="8" presStyleCnt="10"/>
      <dgm:spPr/>
      <dgm:t>
        <a:bodyPr/>
        <a:lstStyle/>
        <a:p>
          <a:endParaRPr lang="en-US"/>
        </a:p>
      </dgm:t>
    </dgm:pt>
    <dgm:pt modelId="{4F662C88-7F65-4B3B-B32D-3C9834033591}" type="pres">
      <dgm:prSet presAssocID="{B3603BBD-7D34-4EDE-9E95-9521F3D1996B}" presName="node" presStyleLbl="node1" presStyleIdx="8" presStyleCnt="10">
        <dgm:presLayoutVars>
          <dgm:bulletEnabled val="1"/>
        </dgm:presLayoutVars>
      </dgm:prSet>
      <dgm:spPr/>
      <dgm:t>
        <a:bodyPr/>
        <a:lstStyle/>
        <a:p>
          <a:endParaRPr lang="en-US"/>
        </a:p>
      </dgm:t>
    </dgm:pt>
    <dgm:pt modelId="{FA3CB5BE-21A5-42FC-B53E-9A579D65911C}" type="pres">
      <dgm:prSet presAssocID="{66F53832-85BB-4A64-A2BD-36B3EC61D8B6}" presName="Name9" presStyleLbl="parChTrans1D2" presStyleIdx="9" presStyleCnt="10"/>
      <dgm:spPr/>
      <dgm:t>
        <a:bodyPr/>
        <a:lstStyle/>
        <a:p>
          <a:endParaRPr lang="en-US"/>
        </a:p>
      </dgm:t>
    </dgm:pt>
    <dgm:pt modelId="{F9330477-6764-4B91-A414-47A2B67387EA}" type="pres">
      <dgm:prSet presAssocID="{66F53832-85BB-4A64-A2BD-36B3EC61D8B6}" presName="connTx" presStyleLbl="parChTrans1D2" presStyleIdx="9" presStyleCnt="10"/>
      <dgm:spPr/>
      <dgm:t>
        <a:bodyPr/>
        <a:lstStyle/>
        <a:p>
          <a:endParaRPr lang="en-US"/>
        </a:p>
      </dgm:t>
    </dgm:pt>
    <dgm:pt modelId="{289832D0-4EE3-47DF-B867-0C698965CE49}" type="pres">
      <dgm:prSet presAssocID="{2EC7CF4A-DB8D-484A-A982-0FEBF368454C}" presName="node" presStyleLbl="node1" presStyleIdx="9" presStyleCnt="10" custScaleX="102223" custScaleY="96523">
        <dgm:presLayoutVars>
          <dgm:bulletEnabled val="1"/>
        </dgm:presLayoutVars>
      </dgm:prSet>
      <dgm:spPr/>
      <dgm:t>
        <a:bodyPr/>
        <a:lstStyle/>
        <a:p>
          <a:endParaRPr lang="en-US"/>
        </a:p>
      </dgm:t>
    </dgm:pt>
  </dgm:ptLst>
  <dgm:cxnLst>
    <dgm:cxn modelId="{1938E2C1-19D6-410A-83F5-EBE3D5BA70BB}" type="presOf" srcId="{DD3905A1-27BF-4071-B16F-DD58BAE1A628}" destId="{49736F6F-3729-42E8-8CD0-280BB776CA67}" srcOrd="0" destOrd="0" presId="urn:microsoft.com/office/officeart/2005/8/layout/radial1"/>
    <dgm:cxn modelId="{FA3C162F-29D7-42BD-877C-78B058A687D0}" type="presOf" srcId="{BB7E4BB0-5E3E-47CA-BFA1-EA97DC0139C8}" destId="{D92101D7-591C-45BA-9E17-12F3E2CEED76}" srcOrd="0" destOrd="0" presId="urn:microsoft.com/office/officeart/2005/8/layout/radial1"/>
    <dgm:cxn modelId="{1840D3F5-56FE-4F58-8670-406EA0583601}" type="presOf" srcId="{0D7C18FE-2516-44B5-886B-29B548667BFC}" destId="{FAD86389-1753-4451-A77A-FCE7A4C34864}" srcOrd="0" destOrd="0" presId="urn:microsoft.com/office/officeart/2005/8/layout/radial1"/>
    <dgm:cxn modelId="{490EFF12-B62B-4C02-AB58-D064449CDA6D}" type="presOf" srcId="{58C5C434-005E-420F-86B0-E945CE18F075}" destId="{65D1E2ED-F220-4DFD-8C37-E2AB9D3590F4}" srcOrd="1" destOrd="0" presId="urn:microsoft.com/office/officeart/2005/8/layout/radial1"/>
    <dgm:cxn modelId="{C5AE383A-9CD8-4616-8ABF-7EAFE0E00B94}" srcId="{5CE6C041-0A23-41BF-9A06-FD05CAB4232C}" destId="{B3603BBD-7D34-4EDE-9E95-9521F3D1996B}" srcOrd="8" destOrd="0" parTransId="{9FF87876-B089-4DD5-82EC-5F11A7CB652D}" sibTransId="{B31ECD2A-B884-4455-A7DC-23555DDAB189}"/>
    <dgm:cxn modelId="{75A28A09-3059-45D0-B903-AB69D29975D8}" srcId="{5CE6C041-0A23-41BF-9A06-FD05CAB4232C}" destId="{DD4D12B2-DB87-468B-8E36-AB64546181FB}" srcOrd="7" destOrd="0" parTransId="{5CBFB1A1-63F2-4DAB-A70B-F0555D084D41}" sibTransId="{FAEF5582-B753-4F33-B562-1DB190FE8FF7}"/>
    <dgm:cxn modelId="{B81EBC71-7F84-4A5C-90E2-4E8880FBA696}" type="presOf" srcId="{58C5C434-005E-420F-86B0-E945CE18F075}" destId="{BB514F1E-07FE-4D4C-AE35-93EF6A935507}" srcOrd="0" destOrd="0" presId="urn:microsoft.com/office/officeart/2005/8/layout/radial1"/>
    <dgm:cxn modelId="{FD9DF46A-5F04-4408-9D31-62C5DBFFF5A4}" type="presOf" srcId="{67416872-6A2F-4ACB-93B2-6A7DF061DBF9}" destId="{8220A1CB-1165-4DF1-BBDB-7B8D6DFA1A7E}" srcOrd="0" destOrd="0" presId="urn:microsoft.com/office/officeart/2005/8/layout/radial1"/>
    <dgm:cxn modelId="{3E189103-65B3-4889-A880-D1E8978B9FF8}" srcId="{5CE6C041-0A23-41BF-9A06-FD05CAB4232C}" destId="{1CDA2C4E-C82D-4279-BF57-199F07A08CF2}" srcOrd="5" destOrd="0" parTransId="{589816B5-0461-420D-8815-DB91918B8319}" sibTransId="{23010529-0F7D-4125-A0A3-7BC895CCFBAA}"/>
    <dgm:cxn modelId="{E3499D47-301D-43FF-AF2B-D787F8BEEBB3}" type="presOf" srcId="{1CDA2C4E-C82D-4279-BF57-199F07A08CF2}" destId="{07D7579A-D1E9-48B2-9933-F3085BACFB75}" srcOrd="0" destOrd="0" presId="urn:microsoft.com/office/officeart/2005/8/layout/radial1"/>
    <dgm:cxn modelId="{9FAC5D48-9099-4F8A-8A35-78CCB8103D28}" srcId="{5CE6C041-0A23-41BF-9A06-FD05CAB4232C}" destId="{2EC7CF4A-DB8D-484A-A982-0FEBF368454C}" srcOrd="9" destOrd="0" parTransId="{66F53832-85BB-4A64-A2BD-36B3EC61D8B6}" sibTransId="{45727878-F5D6-467D-97FC-F6DB8DCA0C5C}"/>
    <dgm:cxn modelId="{5CC69A47-B8F4-471B-99AB-8F4D397944E3}" type="presOf" srcId="{D0A04B01-9F7E-41D4-801D-762273852017}" destId="{DD75DBB0-7F6C-4205-86FB-42BE7D1FE4F9}" srcOrd="0" destOrd="0" presId="urn:microsoft.com/office/officeart/2005/8/layout/radial1"/>
    <dgm:cxn modelId="{AD687CCD-B7AC-4AF5-ADCE-110267BCB3B6}" type="presOf" srcId="{589816B5-0461-420D-8815-DB91918B8319}" destId="{99318D43-3446-4D88-A9FF-D1870636083E}" srcOrd="1" destOrd="0" presId="urn:microsoft.com/office/officeart/2005/8/layout/radial1"/>
    <dgm:cxn modelId="{2EE30D67-F7CC-424D-B243-2A6663B3B1C6}" type="presOf" srcId="{D0A04B01-9F7E-41D4-801D-762273852017}" destId="{61102550-E18D-4EDC-B7A2-B9D84B8EB7C3}" srcOrd="1" destOrd="0" presId="urn:microsoft.com/office/officeart/2005/8/layout/radial1"/>
    <dgm:cxn modelId="{7000BEB3-5B8B-4A82-922B-40ADA45923B2}" type="presOf" srcId="{DD3905A1-27BF-4071-B16F-DD58BAE1A628}" destId="{BB5A49E9-B91F-41A9-A1F5-156DCD028379}" srcOrd="1" destOrd="0" presId="urn:microsoft.com/office/officeart/2005/8/layout/radial1"/>
    <dgm:cxn modelId="{D282E05D-7B44-47BE-9614-59260561E231}" type="presOf" srcId="{9FF87876-B089-4DD5-82EC-5F11A7CB652D}" destId="{25D07FE0-A6CB-4DD5-9CA1-31F24499AFE0}" srcOrd="1" destOrd="0" presId="urn:microsoft.com/office/officeart/2005/8/layout/radial1"/>
    <dgm:cxn modelId="{E8794647-3C8C-48CC-ABC1-C5CB63149C4C}" type="presOf" srcId="{5CBFB1A1-63F2-4DAB-A70B-F0555D084D41}" destId="{658ACD36-6A8F-49BD-9B54-7FA06E9E8589}" srcOrd="1" destOrd="0" presId="urn:microsoft.com/office/officeart/2005/8/layout/radial1"/>
    <dgm:cxn modelId="{CBFB2593-777B-4B09-8FFA-D51BBBB26E94}" type="presOf" srcId="{5CBFB1A1-63F2-4DAB-A70B-F0555D084D41}" destId="{DC3556D1-54EC-4B65-95D5-89EA0396CE92}" srcOrd="0" destOrd="0" presId="urn:microsoft.com/office/officeart/2005/8/layout/radial1"/>
    <dgm:cxn modelId="{D7A4C423-7DAF-4C64-B23D-3A003EA034CE}" type="presOf" srcId="{66F53832-85BB-4A64-A2BD-36B3EC61D8B6}" destId="{FA3CB5BE-21A5-42FC-B53E-9A579D65911C}" srcOrd="0" destOrd="0" presId="urn:microsoft.com/office/officeart/2005/8/layout/radial1"/>
    <dgm:cxn modelId="{FD30420B-A779-4C03-A865-ED98F2DBBFC6}" srcId="{5CE6C041-0A23-41BF-9A06-FD05CAB4232C}" destId="{DFC284EB-A39C-4309-BE29-C4503E40BB02}" srcOrd="3" destOrd="0" parTransId="{D0A04B01-9F7E-41D4-801D-762273852017}" sibTransId="{D1818430-5416-4827-89D5-13DF9AB2EA8A}"/>
    <dgm:cxn modelId="{A0664279-B318-4D3F-8E3F-9096BA9C6E44}" type="presOf" srcId="{889429D0-B3FF-48F4-9D28-F3B360F45583}" destId="{E201E3E8-A6B6-4BB9-A9DE-551E5D5712E2}" srcOrd="0" destOrd="0" presId="urn:microsoft.com/office/officeart/2005/8/layout/radial1"/>
    <dgm:cxn modelId="{D9A53F20-E60F-4550-ABC6-072B39BF6A25}" srcId="{4C9FAF8B-DBC0-4BD7-9EDB-961BEF498480}" destId="{5CE6C041-0A23-41BF-9A06-FD05CAB4232C}" srcOrd="0" destOrd="0" parTransId="{6A8C799E-9712-4B69-8ABB-22644DD9E75C}" sibTransId="{EA618223-8EAA-4A40-87B3-7DDF8E0CC9AA}"/>
    <dgm:cxn modelId="{9AC8A7FF-CFEB-4312-84E3-B2623E7F6FE2}" type="presOf" srcId="{66F53832-85BB-4A64-A2BD-36B3EC61D8B6}" destId="{F9330477-6764-4B91-A414-47A2B67387EA}" srcOrd="1" destOrd="0" presId="urn:microsoft.com/office/officeart/2005/8/layout/radial1"/>
    <dgm:cxn modelId="{27FE104E-2805-4DA3-ABC4-FFDED208ADEB}" srcId="{5CE6C041-0A23-41BF-9A06-FD05CAB4232C}" destId="{BB7E4BB0-5E3E-47CA-BFA1-EA97DC0139C8}" srcOrd="6" destOrd="0" parTransId="{DD3905A1-27BF-4071-B16F-DD58BAE1A628}" sibTransId="{0F585096-43A7-4868-8DEE-1423A42C820A}"/>
    <dgm:cxn modelId="{5B56CA6F-F117-49BD-BDD7-E69CEC593BAC}" srcId="{5CE6C041-0A23-41BF-9A06-FD05CAB4232C}" destId="{FDF91ACE-FADA-474F-8057-7902D5F69C05}" srcOrd="2" destOrd="0" parTransId="{67416872-6A2F-4ACB-93B2-6A7DF061DBF9}" sibTransId="{62897E7F-662D-4D73-B4DF-E71A52A11738}"/>
    <dgm:cxn modelId="{27D446DC-0552-4337-993D-8675217B2452}" type="presOf" srcId="{DFC284EB-A39C-4309-BE29-C4503E40BB02}" destId="{3F2C3914-A57F-48D8-97FD-84852B00252C}" srcOrd="0" destOrd="0" presId="urn:microsoft.com/office/officeart/2005/8/layout/radial1"/>
    <dgm:cxn modelId="{FBDB66CD-E61A-4834-83FF-2C76CEEBF617}" type="presOf" srcId="{9FF87876-B089-4DD5-82EC-5F11A7CB652D}" destId="{ED25288C-AE76-475B-B0F6-1E5056A75E98}" srcOrd="0" destOrd="0" presId="urn:microsoft.com/office/officeart/2005/8/layout/radial1"/>
    <dgm:cxn modelId="{0EDF7E6E-A16C-4D1B-8751-8781E9A4831F}" type="presOf" srcId="{589816B5-0461-420D-8815-DB91918B8319}" destId="{32680410-08D8-48CB-83D2-AED8BC08DFE9}" srcOrd="0" destOrd="0" presId="urn:microsoft.com/office/officeart/2005/8/layout/radial1"/>
    <dgm:cxn modelId="{1C2E3852-C52B-4700-98BE-6D2C5E68CE44}" type="presOf" srcId="{DD4D12B2-DB87-468B-8E36-AB64546181FB}" destId="{1EB8F199-F1C8-4D50-B7F8-93EA20C5360D}" srcOrd="0" destOrd="0" presId="urn:microsoft.com/office/officeart/2005/8/layout/radial1"/>
    <dgm:cxn modelId="{896F3AAB-32D0-44E3-BA4C-EB2B1E984653}" srcId="{5CE6C041-0A23-41BF-9A06-FD05CAB4232C}" destId="{0D7C18FE-2516-44B5-886B-29B548667BFC}" srcOrd="4" destOrd="0" parTransId="{6ECD9D4E-9843-4A44-8700-93A67B7E6035}" sibTransId="{F39F5640-28EC-4B72-8DEE-CEC95320647C}"/>
    <dgm:cxn modelId="{E979C623-68B3-4795-9E81-E819044C4991}" type="presOf" srcId="{6ECD9D4E-9843-4A44-8700-93A67B7E6035}" destId="{62682B66-FFDA-4FC2-B444-7D3EA1464B18}" srcOrd="1" destOrd="0" presId="urn:microsoft.com/office/officeart/2005/8/layout/radial1"/>
    <dgm:cxn modelId="{822E3F79-7254-44E9-8B1B-F1A86295F859}" srcId="{5CE6C041-0A23-41BF-9A06-FD05CAB4232C}" destId="{25F57122-0CC1-4A2A-BA79-2FE3D40DD21A}" srcOrd="0" destOrd="0" parTransId="{7A38CF18-0601-4843-9214-FCC0BBCDA8F0}" sibTransId="{A8349506-AFAB-45E5-9C8F-35996A1B61FF}"/>
    <dgm:cxn modelId="{BF9DD298-8942-4DAE-A771-DB062BD442B2}" type="presOf" srcId="{FDF91ACE-FADA-474F-8057-7902D5F69C05}" destId="{75A881D3-539E-4AC4-B44A-5D2948ADA431}" srcOrd="0" destOrd="0" presId="urn:microsoft.com/office/officeart/2005/8/layout/radial1"/>
    <dgm:cxn modelId="{366CE43D-D71B-4F62-BAEE-4AA943ECD777}" srcId="{5CE6C041-0A23-41BF-9A06-FD05CAB4232C}" destId="{889429D0-B3FF-48F4-9D28-F3B360F45583}" srcOrd="1" destOrd="0" parTransId="{58C5C434-005E-420F-86B0-E945CE18F075}" sibTransId="{EA697398-FE12-4442-8D99-BB9FF1F4FC03}"/>
    <dgm:cxn modelId="{BCC55B6B-6CEA-4603-A708-262305806741}" type="presOf" srcId="{4C9FAF8B-DBC0-4BD7-9EDB-961BEF498480}" destId="{F353968C-C0C0-4988-AD2C-B9E5DEE0AFB7}" srcOrd="0" destOrd="0" presId="urn:microsoft.com/office/officeart/2005/8/layout/radial1"/>
    <dgm:cxn modelId="{7DE37A12-C625-4EC8-ADA7-16C6AE511891}" type="presOf" srcId="{25F57122-0CC1-4A2A-BA79-2FE3D40DD21A}" destId="{C29693F6-EA36-43D1-BB0B-C54EA56349E4}" srcOrd="0" destOrd="0" presId="urn:microsoft.com/office/officeart/2005/8/layout/radial1"/>
    <dgm:cxn modelId="{FB8EADB1-CE5D-4C12-B2D4-B6415C490525}" type="presOf" srcId="{2EC7CF4A-DB8D-484A-A982-0FEBF368454C}" destId="{289832D0-4EE3-47DF-B867-0C698965CE49}" srcOrd="0" destOrd="0" presId="urn:microsoft.com/office/officeart/2005/8/layout/radial1"/>
    <dgm:cxn modelId="{39D17FCF-2EC0-4B5D-AA4C-213E18DD35DB}" type="presOf" srcId="{7A38CF18-0601-4843-9214-FCC0BBCDA8F0}" destId="{0E8DEEF6-11A6-44CD-8E6D-6913F1480272}" srcOrd="0" destOrd="0" presId="urn:microsoft.com/office/officeart/2005/8/layout/radial1"/>
    <dgm:cxn modelId="{24090BF7-495D-472D-B4DB-34FF9B3BD3AA}" type="presOf" srcId="{6ECD9D4E-9843-4A44-8700-93A67B7E6035}" destId="{D07838C8-234D-4687-BC7F-C666CD3BF79E}" srcOrd="0" destOrd="0" presId="urn:microsoft.com/office/officeart/2005/8/layout/radial1"/>
    <dgm:cxn modelId="{CE9FB413-C4DA-4552-8165-DB423521FDD0}" type="presOf" srcId="{7A38CF18-0601-4843-9214-FCC0BBCDA8F0}" destId="{03898A12-07BC-4230-B782-F5B838DABE41}" srcOrd="1" destOrd="0" presId="urn:microsoft.com/office/officeart/2005/8/layout/radial1"/>
    <dgm:cxn modelId="{E9EAF6BC-D589-4C5B-9B6D-A1777426BBD9}" type="presOf" srcId="{67416872-6A2F-4ACB-93B2-6A7DF061DBF9}" destId="{5CEBB30B-8F78-4D8C-86AE-C1A43A8D3E12}" srcOrd="1" destOrd="0" presId="urn:microsoft.com/office/officeart/2005/8/layout/radial1"/>
    <dgm:cxn modelId="{AAD766A5-47DC-4D5C-88AA-1BF3C22A2670}" type="presOf" srcId="{5CE6C041-0A23-41BF-9A06-FD05CAB4232C}" destId="{B6AC17D1-39B8-4716-AFE1-ECD9533D899F}" srcOrd="0" destOrd="0" presId="urn:microsoft.com/office/officeart/2005/8/layout/radial1"/>
    <dgm:cxn modelId="{87C3A5D0-E6E4-4B09-AE00-3A596B9E726B}" type="presOf" srcId="{B3603BBD-7D34-4EDE-9E95-9521F3D1996B}" destId="{4F662C88-7F65-4B3B-B32D-3C9834033591}" srcOrd="0" destOrd="0" presId="urn:microsoft.com/office/officeart/2005/8/layout/radial1"/>
    <dgm:cxn modelId="{3E679DC7-09B3-4AC2-A989-A79B2FCCA2F3}" type="presParOf" srcId="{F353968C-C0C0-4988-AD2C-B9E5DEE0AFB7}" destId="{B6AC17D1-39B8-4716-AFE1-ECD9533D899F}" srcOrd="0" destOrd="0" presId="urn:microsoft.com/office/officeart/2005/8/layout/radial1"/>
    <dgm:cxn modelId="{74AF2D7E-8FA5-43EE-A6F7-6C1F0AD50AFB}" type="presParOf" srcId="{F353968C-C0C0-4988-AD2C-B9E5DEE0AFB7}" destId="{0E8DEEF6-11A6-44CD-8E6D-6913F1480272}" srcOrd="1" destOrd="0" presId="urn:microsoft.com/office/officeart/2005/8/layout/radial1"/>
    <dgm:cxn modelId="{54DD942C-87B4-4A85-9E0D-B58C2713BB67}" type="presParOf" srcId="{0E8DEEF6-11A6-44CD-8E6D-6913F1480272}" destId="{03898A12-07BC-4230-B782-F5B838DABE41}" srcOrd="0" destOrd="0" presId="urn:microsoft.com/office/officeart/2005/8/layout/radial1"/>
    <dgm:cxn modelId="{31E09F12-F944-4ECB-BA72-F4E7E7E1C550}" type="presParOf" srcId="{F353968C-C0C0-4988-AD2C-B9E5DEE0AFB7}" destId="{C29693F6-EA36-43D1-BB0B-C54EA56349E4}" srcOrd="2" destOrd="0" presId="urn:microsoft.com/office/officeart/2005/8/layout/radial1"/>
    <dgm:cxn modelId="{8A8650DC-C8B2-4BB2-9E3E-38A6318CCBE8}" type="presParOf" srcId="{F353968C-C0C0-4988-AD2C-B9E5DEE0AFB7}" destId="{BB514F1E-07FE-4D4C-AE35-93EF6A935507}" srcOrd="3" destOrd="0" presId="urn:microsoft.com/office/officeart/2005/8/layout/radial1"/>
    <dgm:cxn modelId="{8B7EBECC-6C9F-48DD-A0BE-D03186C40FAE}" type="presParOf" srcId="{BB514F1E-07FE-4D4C-AE35-93EF6A935507}" destId="{65D1E2ED-F220-4DFD-8C37-E2AB9D3590F4}" srcOrd="0" destOrd="0" presId="urn:microsoft.com/office/officeart/2005/8/layout/radial1"/>
    <dgm:cxn modelId="{B022652F-CB88-4232-9F60-121A845F533B}" type="presParOf" srcId="{F353968C-C0C0-4988-AD2C-B9E5DEE0AFB7}" destId="{E201E3E8-A6B6-4BB9-A9DE-551E5D5712E2}" srcOrd="4" destOrd="0" presId="urn:microsoft.com/office/officeart/2005/8/layout/radial1"/>
    <dgm:cxn modelId="{D7BB71E2-3778-4BDF-958E-B4034F75614F}" type="presParOf" srcId="{F353968C-C0C0-4988-AD2C-B9E5DEE0AFB7}" destId="{8220A1CB-1165-4DF1-BBDB-7B8D6DFA1A7E}" srcOrd="5" destOrd="0" presId="urn:microsoft.com/office/officeart/2005/8/layout/radial1"/>
    <dgm:cxn modelId="{6E686953-EEFA-48B0-8ED2-883D5B0B9E87}" type="presParOf" srcId="{8220A1CB-1165-4DF1-BBDB-7B8D6DFA1A7E}" destId="{5CEBB30B-8F78-4D8C-86AE-C1A43A8D3E12}" srcOrd="0" destOrd="0" presId="urn:microsoft.com/office/officeart/2005/8/layout/radial1"/>
    <dgm:cxn modelId="{4942DB3E-0133-4541-8CB6-779B1D448322}" type="presParOf" srcId="{F353968C-C0C0-4988-AD2C-B9E5DEE0AFB7}" destId="{75A881D3-539E-4AC4-B44A-5D2948ADA431}" srcOrd="6" destOrd="0" presId="urn:microsoft.com/office/officeart/2005/8/layout/radial1"/>
    <dgm:cxn modelId="{6DB58E4D-A34C-4E64-9F13-50B0624F9B68}" type="presParOf" srcId="{F353968C-C0C0-4988-AD2C-B9E5DEE0AFB7}" destId="{DD75DBB0-7F6C-4205-86FB-42BE7D1FE4F9}" srcOrd="7" destOrd="0" presId="urn:microsoft.com/office/officeart/2005/8/layout/radial1"/>
    <dgm:cxn modelId="{96807CEE-ACBA-4091-A2E3-4F8783D89781}" type="presParOf" srcId="{DD75DBB0-7F6C-4205-86FB-42BE7D1FE4F9}" destId="{61102550-E18D-4EDC-B7A2-B9D84B8EB7C3}" srcOrd="0" destOrd="0" presId="urn:microsoft.com/office/officeart/2005/8/layout/radial1"/>
    <dgm:cxn modelId="{C7D43FDD-C050-4618-8B54-FEDFECC520B7}" type="presParOf" srcId="{F353968C-C0C0-4988-AD2C-B9E5DEE0AFB7}" destId="{3F2C3914-A57F-48D8-97FD-84852B00252C}" srcOrd="8" destOrd="0" presId="urn:microsoft.com/office/officeart/2005/8/layout/radial1"/>
    <dgm:cxn modelId="{8A5EB4E4-F196-4642-B0B7-ACCF068713F7}" type="presParOf" srcId="{F353968C-C0C0-4988-AD2C-B9E5DEE0AFB7}" destId="{D07838C8-234D-4687-BC7F-C666CD3BF79E}" srcOrd="9" destOrd="0" presId="urn:microsoft.com/office/officeart/2005/8/layout/radial1"/>
    <dgm:cxn modelId="{0C39A726-BFD5-4580-A19A-AE1CAB16FE1D}" type="presParOf" srcId="{D07838C8-234D-4687-BC7F-C666CD3BF79E}" destId="{62682B66-FFDA-4FC2-B444-7D3EA1464B18}" srcOrd="0" destOrd="0" presId="urn:microsoft.com/office/officeart/2005/8/layout/radial1"/>
    <dgm:cxn modelId="{CC7BCC24-8FAE-4355-A850-C37DC96E3EB0}" type="presParOf" srcId="{F353968C-C0C0-4988-AD2C-B9E5DEE0AFB7}" destId="{FAD86389-1753-4451-A77A-FCE7A4C34864}" srcOrd="10" destOrd="0" presId="urn:microsoft.com/office/officeart/2005/8/layout/radial1"/>
    <dgm:cxn modelId="{1F073AA6-3A33-4A8D-B99A-B3D6CECDC7C9}" type="presParOf" srcId="{F353968C-C0C0-4988-AD2C-B9E5DEE0AFB7}" destId="{32680410-08D8-48CB-83D2-AED8BC08DFE9}" srcOrd="11" destOrd="0" presId="urn:microsoft.com/office/officeart/2005/8/layout/radial1"/>
    <dgm:cxn modelId="{82AD5A3B-1543-4809-A831-CF1C2F8733AF}" type="presParOf" srcId="{32680410-08D8-48CB-83D2-AED8BC08DFE9}" destId="{99318D43-3446-4D88-A9FF-D1870636083E}" srcOrd="0" destOrd="0" presId="urn:microsoft.com/office/officeart/2005/8/layout/radial1"/>
    <dgm:cxn modelId="{F19C29BE-F20B-48B5-AF22-EB6D0BC42AF7}" type="presParOf" srcId="{F353968C-C0C0-4988-AD2C-B9E5DEE0AFB7}" destId="{07D7579A-D1E9-48B2-9933-F3085BACFB75}" srcOrd="12" destOrd="0" presId="urn:microsoft.com/office/officeart/2005/8/layout/radial1"/>
    <dgm:cxn modelId="{95D209FF-23B2-4FB4-BC8F-7DDDB35A761B}" type="presParOf" srcId="{F353968C-C0C0-4988-AD2C-B9E5DEE0AFB7}" destId="{49736F6F-3729-42E8-8CD0-280BB776CA67}" srcOrd="13" destOrd="0" presId="urn:microsoft.com/office/officeart/2005/8/layout/radial1"/>
    <dgm:cxn modelId="{05B2D45E-3FDA-458C-AB6E-3454CE2A3AD8}" type="presParOf" srcId="{49736F6F-3729-42E8-8CD0-280BB776CA67}" destId="{BB5A49E9-B91F-41A9-A1F5-156DCD028379}" srcOrd="0" destOrd="0" presId="urn:microsoft.com/office/officeart/2005/8/layout/radial1"/>
    <dgm:cxn modelId="{5A171249-1CAA-409E-8545-8A566B1C5A21}" type="presParOf" srcId="{F353968C-C0C0-4988-AD2C-B9E5DEE0AFB7}" destId="{D92101D7-591C-45BA-9E17-12F3E2CEED76}" srcOrd="14" destOrd="0" presId="urn:microsoft.com/office/officeart/2005/8/layout/radial1"/>
    <dgm:cxn modelId="{C4AD3EE0-EE86-4087-8008-9A2695DAAA4F}" type="presParOf" srcId="{F353968C-C0C0-4988-AD2C-B9E5DEE0AFB7}" destId="{DC3556D1-54EC-4B65-95D5-89EA0396CE92}" srcOrd="15" destOrd="0" presId="urn:microsoft.com/office/officeart/2005/8/layout/radial1"/>
    <dgm:cxn modelId="{7B8196DE-EED2-4734-969E-B03D636E45F5}" type="presParOf" srcId="{DC3556D1-54EC-4B65-95D5-89EA0396CE92}" destId="{658ACD36-6A8F-49BD-9B54-7FA06E9E8589}" srcOrd="0" destOrd="0" presId="urn:microsoft.com/office/officeart/2005/8/layout/radial1"/>
    <dgm:cxn modelId="{512D61DD-74FF-4C86-9512-C31661318C45}" type="presParOf" srcId="{F353968C-C0C0-4988-AD2C-B9E5DEE0AFB7}" destId="{1EB8F199-F1C8-4D50-B7F8-93EA20C5360D}" srcOrd="16" destOrd="0" presId="urn:microsoft.com/office/officeart/2005/8/layout/radial1"/>
    <dgm:cxn modelId="{B1499220-63CB-4095-8335-E2F4290EB722}" type="presParOf" srcId="{F353968C-C0C0-4988-AD2C-B9E5DEE0AFB7}" destId="{ED25288C-AE76-475B-B0F6-1E5056A75E98}" srcOrd="17" destOrd="0" presId="urn:microsoft.com/office/officeart/2005/8/layout/radial1"/>
    <dgm:cxn modelId="{0D43A734-1BBD-477C-A30A-1591CC8BC015}" type="presParOf" srcId="{ED25288C-AE76-475B-B0F6-1E5056A75E98}" destId="{25D07FE0-A6CB-4DD5-9CA1-31F24499AFE0}" srcOrd="0" destOrd="0" presId="urn:microsoft.com/office/officeart/2005/8/layout/radial1"/>
    <dgm:cxn modelId="{76B9634A-B0A2-480C-8901-0F8112978C88}" type="presParOf" srcId="{F353968C-C0C0-4988-AD2C-B9E5DEE0AFB7}" destId="{4F662C88-7F65-4B3B-B32D-3C9834033591}" srcOrd="18" destOrd="0" presId="urn:microsoft.com/office/officeart/2005/8/layout/radial1"/>
    <dgm:cxn modelId="{BB5A4FFC-4A52-48AE-95B8-BF2499DD0E54}" type="presParOf" srcId="{F353968C-C0C0-4988-AD2C-B9E5DEE0AFB7}" destId="{FA3CB5BE-21A5-42FC-B53E-9A579D65911C}" srcOrd="19" destOrd="0" presId="urn:microsoft.com/office/officeart/2005/8/layout/radial1"/>
    <dgm:cxn modelId="{B452C3A2-9069-4EBF-89E6-F4B22274933E}" type="presParOf" srcId="{FA3CB5BE-21A5-42FC-B53E-9A579D65911C}" destId="{F9330477-6764-4B91-A414-47A2B67387EA}" srcOrd="0" destOrd="0" presId="urn:microsoft.com/office/officeart/2005/8/layout/radial1"/>
    <dgm:cxn modelId="{903F1376-8A93-48DB-BFE8-2C955AACF08B}" type="presParOf" srcId="{F353968C-C0C0-4988-AD2C-B9E5DEE0AFB7}" destId="{289832D0-4EE3-47DF-B867-0C698965CE49}" srcOrd="20"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Relationships xmlns="http://schemas.openxmlformats.org/package/2006/relationships">
  <Relationship Id="rId1" Type="http://schemas.openxmlformats.org/officeDocument/2006/relationships/image" Target="../media/image37.emf"/>
</Relationships>

</file>

<file path=ppt/notesMasters/_rels/notesMaster1.xml.rels><?xml version="1.0" encoding="UTF-8"?>

<Relationships xmlns="http://schemas.openxmlformats.org/package/2006/relationships">
  <Relationship Id="rId1" Type="http://schemas.openxmlformats.org/officeDocument/2006/relationships/theme" Target="../theme/theme5.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A146D51-3C34-452C-8C3D-BCA2DEAA415A}" type="datetimeFigureOut">
              <a:rPr lang="en-US" smtClean="0"/>
              <a:t>9/20/2016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2D88182-E709-4383-AAA6-415017201A5A}" type="slidenum">
              <a:rPr lang="en-US" smtClean="0"/>
              <a:t>‹#›</a:t>
            </a:fld>
            <a:endParaRPr lang="en-US" dirty="0"/>
          </a:p>
        </p:txBody>
      </p:sp>
    </p:spTree>
    <p:extLst>
      <p:ext uri="{BB962C8B-B14F-4D97-AF65-F5344CB8AC3E}">
        <p14:creationId xmlns:p14="http://schemas.microsoft.com/office/powerpoint/2010/main" val="3878406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2.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3.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4.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5.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16.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17.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18.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19.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1.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2.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3.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24.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25.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26.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27.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28.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29.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3.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31.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32.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33.xml.rels><?xml version="1.0" encoding="UTF-8"?>

<Relationships xmlns="http://schemas.openxmlformats.org/package/2006/relationships">
  <Relationship Id="rId1" Type="http://schemas.openxmlformats.org/officeDocument/2006/relationships/tags" Target="../tags/tag1.xml"/>
  <Relationship Id="rId2" Type="http://schemas.openxmlformats.org/officeDocument/2006/relationships/notesMaster" Target="../notesMasters/notesMaster1.xml"/>
  <Relationship Id="rId3" Type="http://schemas.openxmlformats.org/officeDocument/2006/relationships/slide" Target="../slides/slide47.xml"/>
</Relationships>

</file>

<file path=ppt/notesSlides/_rels/notesSlide34.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35.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36.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37.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7.xml"/>
</Relationships>

</file>

<file path=ppt/notesSlides/_rels/notesSlide38.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8.xml"/>
</Relationships>

</file>

<file path=ppt/notesSlides/_rels/notesSlide4.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80AE3DF-D385-45A9-ADEA-927AADEEC21D}"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833557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2D88182-E709-4383-AAA6-415017201A5A}" type="slidenum">
              <a:rPr lang="en-US" smtClean="0"/>
              <a:t>10</a:t>
            </a:fld>
            <a:endParaRPr lang="en-US" dirty="0"/>
          </a:p>
        </p:txBody>
      </p:sp>
    </p:spTree>
    <p:extLst>
      <p:ext uri="{BB962C8B-B14F-4D97-AF65-F5344CB8AC3E}">
        <p14:creationId xmlns:p14="http://schemas.microsoft.com/office/powerpoint/2010/main" val="3444856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312FC2-219D-447E-90D0-54C04F8FE38A}" type="slidenum">
              <a:rPr lang="en-US">
                <a:solidFill>
                  <a:prstClr val="black"/>
                </a:solidFill>
              </a:rPr>
              <a:pPr/>
              <a:t>12</a:t>
            </a:fld>
            <a:endParaRPr lang="en-US">
              <a:solidFill>
                <a:prstClr val="black"/>
              </a:solidFill>
            </a:endParaRPr>
          </a:p>
        </p:txBody>
      </p:sp>
      <p:sp>
        <p:nvSpPr>
          <p:cNvPr id="540674" name="Rectangle 2"/>
          <p:cNvSpPr>
            <a:spLocks noGrp="1" noRot="1" noChangeAspect="1" noChangeArrowheads="1" noTextEdit="1"/>
          </p:cNvSpPr>
          <p:nvPr>
            <p:ph type="sldImg"/>
          </p:nvPr>
        </p:nvSpPr>
        <p:spPr>
          <a:xfrm>
            <a:off x="2257425" y="0"/>
            <a:ext cx="1352550" cy="762000"/>
          </a:xfrm>
          <a:ln/>
        </p:spPr>
      </p:sp>
      <p:sp>
        <p:nvSpPr>
          <p:cNvPr id="540675" name="Rectangle 3"/>
          <p:cNvSpPr>
            <a:spLocks noGrp="1" noChangeArrowheads="1"/>
          </p:cNvSpPr>
          <p:nvPr>
            <p:ph type="body" idx="1"/>
          </p:nvPr>
        </p:nvSpPr>
        <p:spPr>
          <a:xfrm>
            <a:off x="381000" y="914400"/>
            <a:ext cx="6172200" cy="7543800"/>
          </a:xfrm>
        </p:spPr>
        <p:txBody>
          <a:bodyPr/>
          <a:lstStyle/>
          <a:p>
            <a:endParaRPr lang="en-US" dirty="0"/>
          </a:p>
        </p:txBody>
      </p:sp>
    </p:spTree>
    <p:extLst>
      <p:ext uri="{BB962C8B-B14F-4D97-AF65-F5344CB8AC3E}">
        <p14:creationId xmlns:p14="http://schemas.microsoft.com/office/powerpoint/2010/main" val="3191189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312FC2-219D-447E-90D0-54C04F8FE38A}" type="slidenum">
              <a:rPr lang="en-US">
                <a:solidFill>
                  <a:prstClr val="black"/>
                </a:solidFill>
              </a:rPr>
              <a:pPr/>
              <a:t>13</a:t>
            </a:fld>
            <a:endParaRPr lang="en-US">
              <a:solidFill>
                <a:prstClr val="black"/>
              </a:solidFill>
            </a:endParaRPr>
          </a:p>
        </p:txBody>
      </p:sp>
      <p:sp>
        <p:nvSpPr>
          <p:cNvPr id="540674" name="Rectangle 2"/>
          <p:cNvSpPr>
            <a:spLocks noGrp="1" noRot="1" noChangeAspect="1" noChangeArrowheads="1" noTextEdit="1"/>
          </p:cNvSpPr>
          <p:nvPr>
            <p:ph type="sldImg"/>
          </p:nvPr>
        </p:nvSpPr>
        <p:spPr>
          <a:xfrm>
            <a:off x="2257425" y="0"/>
            <a:ext cx="1352550" cy="762000"/>
          </a:xfrm>
          <a:ln/>
        </p:spPr>
      </p:sp>
      <p:sp>
        <p:nvSpPr>
          <p:cNvPr id="540675" name="Rectangle 3"/>
          <p:cNvSpPr>
            <a:spLocks noGrp="1" noChangeArrowheads="1"/>
          </p:cNvSpPr>
          <p:nvPr>
            <p:ph type="body" idx="1"/>
          </p:nvPr>
        </p:nvSpPr>
        <p:spPr>
          <a:xfrm>
            <a:off x="381000" y="914400"/>
            <a:ext cx="6172200" cy="7543800"/>
          </a:xfrm>
        </p:spPr>
        <p:txBody>
          <a:bodyPr/>
          <a:lstStyle/>
          <a:p>
            <a:endParaRPr lang="en-US" dirty="0"/>
          </a:p>
        </p:txBody>
      </p:sp>
    </p:spTree>
    <p:extLst>
      <p:ext uri="{BB962C8B-B14F-4D97-AF65-F5344CB8AC3E}">
        <p14:creationId xmlns:p14="http://schemas.microsoft.com/office/powerpoint/2010/main" val="43823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82BB0-15FF-4E42-A703-E5BED940F9DA}" type="slidenum">
              <a:rPr lang="en-US">
                <a:solidFill>
                  <a:prstClr val="black"/>
                </a:solidFill>
              </a:rPr>
              <a:pPr/>
              <a:t>14</a:t>
            </a:fld>
            <a:endParaRPr lang="en-US">
              <a:solidFill>
                <a:prstClr val="black"/>
              </a:solidFill>
            </a:endParaRPr>
          </a:p>
        </p:txBody>
      </p:sp>
      <p:sp>
        <p:nvSpPr>
          <p:cNvPr id="418818" name="Rectangle 2"/>
          <p:cNvSpPr>
            <a:spLocks noGrp="1" noRot="1" noChangeAspect="1" noChangeArrowheads="1" noTextEdit="1"/>
          </p:cNvSpPr>
          <p:nvPr>
            <p:ph type="sldImg"/>
          </p:nvPr>
        </p:nvSpPr>
        <p:spPr>
          <a:xfrm>
            <a:off x="2417763" y="0"/>
            <a:ext cx="1489075" cy="838200"/>
          </a:xfrm>
          <a:ln/>
        </p:spPr>
      </p:sp>
      <p:sp>
        <p:nvSpPr>
          <p:cNvPr id="418819" name="Rectangle 3"/>
          <p:cNvSpPr>
            <a:spLocks noGrp="1" noChangeArrowheads="1"/>
          </p:cNvSpPr>
          <p:nvPr>
            <p:ph type="body" idx="1"/>
          </p:nvPr>
        </p:nvSpPr>
        <p:spPr>
          <a:xfrm>
            <a:off x="1" y="1066383"/>
            <a:ext cx="6476828" cy="7467809"/>
          </a:xfrm>
        </p:spPr>
        <p:txBody>
          <a:bodyPr/>
          <a:lstStyle/>
          <a:p>
            <a:endParaRPr lang="en-US" dirty="0">
              <a:latin typeface="+mn-lt"/>
            </a:endParaRPr>
          </a:p>
        </p:txBody>
      </p:sp>
    </p:spTree>
    <p:extLst>
      <p:ext uri="{BB962C8B-B14F-4D97-AF65-F5344CB8AC3E}">
        <p14:creationId xmlns:p14="http://schemas.microsoft.com/office/powerpoint/2010/main" val="742380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037534-8271-48D5-A44C-3ADF90A5974B}" type="slidenum">
              <a:rPr lang="en-US">
                <a:solidFill>
                  <a:prstClr val="black"/>
                </a:solidFill>
              </a:rPr>
              <a:pPr/>
              <a:t>18</a:t>
            </a:fld>
            <a:endParaRPr lang="en-US">
              <a:solidFill>
                <a:prstClr val="black"/>
              </a:solidFill>
            </a:endParaRPr>
          </a:p>
        </p:txBody>
      </p:sp>
      <p:sp>
        <p:nvSpPr>
          <p:cNvPr id="415746" name="Rectangle 2"/>
          <p:cNvSpPr>
            <a:spLocks noGrp="1" noRot="1" noChangeAspect="1" noChangeArrowheads="1" noTextEdit="1"/>
          </p:cNvSpPr>
          <p:nvPr>
            <p:ph type="sldImg"/>
          </p:nvPr>
        </p:nvSpPr>
        <p:spPr>
          <a:xfrm>
            <a:off x="2417763" y="0"/>
            <a:ext cx="1489075" cy="838200"/>
          </a:xfrm>
          <a:ln/>
        </p:spPr>
      </p:sp>
      <p:sp>
        <p:nvSpPr>
          <p:cNvPr id="415747" name="Rectangle 3"/>
          <p:cNvSpPr>
            <a:spLocks noGrp="1" noChangeArrowheads="1"/>
          </p:cNvSpPr>
          <p:nvPr>
            <p:ph type="body" idx="1"/>
          </p:nvPr>
        </p:nvSpPr>
        <p:spPr>
          <a:xfrm>
            <a:off x="1" y="1066383"/>
            <a:ext cx="6476828" cy="7467809"/>
          </a:xfrm>
        </p:spPr>
        <p:txBody>
          <a:bodyPr/>
          <a:lstStyle/>
          <a:p>
            <a:endParaRPr lang="en-US" dirty="0"/>
          </a:p>
        </p:txBody>
      </p:sp>
    </p:spTree>
    <p:extLst>
      <p:ext uri="{BB962C8B-B14F-4D97-AF65-F5344CB8AC3E}">
        <p14:creationId xmlns:p14="http://schemas.microsoft.com/office/powerpoint/2010/main" val="3486913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E7D7E0-E55F-487D-9B26-2C1240ADDEFB}" type="slidenum">
              <a:rPr lang="en-US">
                <a:solidFill>
                  <a:prstClr val="black"/>
                </a:solidFill>
              </a:rPr>
              <a:pPr/>
              <a:t>19</a:t>
            </a:fld>
            <a:endParaRPr lang="en-US">
              <a:solidFill>
                <a:prstClr val="black"/>
              </a:solidFill>
            </a:endParaRPr>
          </a:p>
        </p:txBody>
      </p:sp>
      <p:sp>
        <p:nvSpPr>
          <p:cNvPr id="572418" name="Rectangle 2"/>
          <p:cNvSpPr>
            <a:spLocks noGrp="1" noRot="1" noChangeAspect="1" noChangeArrowheads="1" noTextEdit="1"/>
          </p:cNvSpPr>
          <p:nvPr>
            <p:ph type="sldImg"/>
          </p:nvPr>
        </p:nvSpPr>
        <p:spPr>
          <a:xfrm>
            <a:off x="2193925" y="228600"/>
            <a:ext cx="2165350" cy="1219200"/>
          </a:xfrm>
          <a:ln/>
        </p:spPr>
      </p:sp>
      <p:sp>
        <p:nvSpPr>
          <p:cNvPr id="572419" name="Rectangle 3"/>
          <p:cNvSpPr>
            <a:spLocks noGrp="1" noChangeArrowheads="1"/>
          </p:cNvSpPr>
          <p:nvPr>
            <p:ph type="body" idx="1"/>
          </p:nvPr>
        </p:nvSpPr>
        <p:spPr>
          <a:xfrm>
            <a:off x="381000" y="1676400"/>
            <a:ext cx="6019800" cy="6781800"/>
          </a:xfrm>
        </p:spPr>
        <p:txBody>
          <a:bodyPr lIns="91435" tIns="45718" rIns="91435" bIns="45718"/>
          <a:lstStyle/>
          <a:p>
            <a:endParaRPr lang="en-US"/>
          </a:p>
        </p:txBody>
      </p:sp>
    </p:spTree>
    <p:extLst>
      <p:ext uri="{BB962C8B-B14F-4D97-AF65-F5344CB8AC3E}">
        <p14:creationId xmlns:p14="http://schemas.microsoft.com/office/powerpoint/2010/main" val="4210469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DE8EBD-8E0C-489B-ADDF-9C0CE66C1492}" type="slidenum">
              <a:rPr lang="en-US">
                <a:solidFill>
                  <a:prstClr val="black"/>
                </a:solidFill>
              </a:rPr>
              <a:pPr/>
              <a:t>20</a:t>
            </a:fld>
            <a:endParaRPr lang="en-US">
              <a:solidFill>
                <a:prstClr val="black"/>
              </a:solidFill>
            </a:endParaRPr>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45465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55FEB7-73F5-4BB7-9F2B-48E693E04860}" type="slidenum">
              <a:rPr lang="en-US">
                <a:solidFill>
                  <a:prstClr val="black"/>
                </a:solidFill>
              </a:rPr>
              <a:pPr/>
              <a:t>21</a:t>
            </a:fld>
            <a:endParaRPr lang="en-US">
              <a:solidFill>
                <a:prstClr val="black"/>
              </a:solidFill>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36598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460198-7A72-4A58-9C56-31F029B8C367}" type="slidenum">
              <a:rPr lang="en-US">
                <a:solidFill>
                  <a:prstClr val="black"/>
                </a:solidFill>
              </a:rPr>
              <a:pPr/>
              <a:t>22</a:t>
            </a:fld>
            <a:endParaRPr lang="en-US">
              <a:solidFill>
                <a:prstClr val="black"/>
              </a:solidFill>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1226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85824-2DBB-47D5-AB74-5B74F96D1216}" type="slidenum">
              <a:rPr lang="en-US">
                <a:solidFill>
                  <a:prstClr val="black"/>
                </a:solidFill>
              </a:rPr>
              <a:pPr/>
              <a:t>23</a:t>
            </a:fld>
            <a:endParaRPr lang="en-US">
              <a:solidFill>
                <a:prstClr val="black"/>
              </a:solidFill>
            </a:endParaRPr>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57493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smtClean="0">
              <a:effectLst/>
            </a:endParaRPr>
          </a:p>
        </p:txBody>
      </p:sp>
      <p:sp>
        <p:nvSpPr>
          <p:cNvPr id="4" name="Slide Number Placeholder 3"/>
          <p:cNvSpPr>
            <a:spLocks noGrp="1"/>
          </p:cNvSpPr>
          <p:nvPr>
            <p:ph type="sldNum" sz="quarter" idx="10"/>
          </p:nvPr>
        </p:nvSpPr>
        <p:spPr/>
        <p:txBody>
          <a:bodyPr/>
          <a:lstStyle/>
          <a:p>
            <a:fld id="{62D88182-E709-4383-AAA6-415017201A5A}" type="slidenum">
              <a:rPr lang="en-US" smtClean="0"/>
              <a:t>2</a:t>
            </a:fld>
            <a:endParaRPr lang="en-US" dirty="0"/>
          </a:p>
        </p:txBody>
      </p:sp>
    </p:spTree>
    <p:extLst>
      <p:ext uri="{BB962C8B-B14F-4D97-AF65-F5344CB8AC3E}">
        <p14:creationId xmlns:p14="http://schemas.microsoft.com/office/powerpoint/2010/main" val="726403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7C0E4F-807E-45CD-AE28-3C2A7B9D9ECF}" type="slidenum">
              <a:rPr lang="en-US">
                <a:solidFill>
                  <a:prstClr val="black"/>
                </a:solidFill>
              </a:rPr>
              <a:pPr/>
              <a:t>24</a:t>
            </a:fld>
            <a:endParaRPr lang="en-US">
              <a:solidFill>
                <a:prstClr val="black"/>
              </a:solidFill>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62218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82BB0-15FF-4E42-A703-E5BED940F9DA}" type="slidenum">
              <a:rPr lang="en-US">
                <a:solidFill>
                  <a:prstClr val="black"/>
                </a:solidFill>
              </a:rPr>
              <a:pPr/>
              <a:t>26</a:t>
            </a:fld>
            <a:endParaRPr lang="en-US">
              <a:solidFill>
                <a:prstClr val="black"/>
              </a:solidFill>
            </a:endParaRPr>
          </a:p>
        </p:txBody>
      </p:sp>
      <p:sp>
        <p:nvSpPr>
          <p:cNvPr id="418818" name="Rectangle 2"/>
          <p:cNvSpPr>
            <a:spLocks noGrp="1" noRot="1" noChangeAspect="1" noChangeArrowheads="1" noTextEdit="1"/>
          </p:cNvSpPr>
          <p:nvPr>
            <p:ph type="sldImg"/>
          </p:nvPr>
        </p:nvSpPr>
        <p:spPr>
          <a:xfrm>
            <a:off x="2417763" y="0"/>
            <a:ext cx="1489075" cy="838200"/>
          </a:xfrm>
          <a:ln/>
        </p:spPr>
      </p:sp>
      <p:sp>
        <p:nvSpPr>
          <p:cNvPr id="418819" name="Rectangle 3"/>
          <p:cNvSpPr>
            <a:spLocks noGrp="1" noChangeArrowheads="1"/>
          </p:cNvSpPr>
          <p:nvPr>
            <p:ph type="body" idx="1"/>
          </p:nvPr>
        </p:nvSpPr>
        <p:spPr>
          <a:xfrm>
            <a:off x="1" y="1066383"/>
            <a:ext cx="6476828" cy="7467809"/>
          </a:xfrm>
        </p:spPr>
        <p:txBody>
          <a:bodyPr/>
          <a:lstStyle/>
          <a:p>
            <a:endParaRPr lang="en-US" dirty="0">
              <a:latin typeface="+mn-lt"/>
            </a:endParaRPr>
          </a:p>
        </p:txBody>
      </p:sp>
    </p:spTree>
    <p:extLst>
      <p:ext uri="{BB962C8B-B14F-4D97-AF65-F5344CB8AC3E}">
        <p14:creationId xmlns:p14="http://schemas.microsoft.com/office/powerpoint/2010/main" val="827085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312FC2-219D-447E-90D0-54C04F8FE38A}" type="slidenum">
              <a:rPr lang="en-US">
                <a:solidFill>
                  <a:prstClr val="black"/>
                </a:solidFill>
              </a:rPr>
              <a:pPr/>
              <a:t>28</a:t>
            </a:fld>
            <a:endParaRPr lang="en-US">
              <a:solidFill>
                <a:prstClr val="black"/>
              </a:solidFill>
            </a:endParaRPr>
          </a:p>
        </p:txBody>
      </p:sp>
      <p:sp>
        <p:nvSpPr>
          <p:cNvPr id="540674" name="Rectangle 2"/>
          <p:cNvSpPr>
            <a:spLocks noGrp="1" noRot="1" noChangeAspect="1" noChangeArrowheads="1" noTextEdit="1"/>
          </p:cNvSpPr>
          <p:nvPr>
            <p:ph type="sldImg"/>
          </p:nvPr>
        </p:nvSpPr>
        <p:spPr>
          <a:xfrm>
            <a:off x="2257425" y="0"/>
            <a:ext cx="1352550" cy="762000"/>
          </a:xfrm>
          <a:ln/>
        </p:spPr>
      </p:sp>
      <p:sp>
        <p:nvSpPr>
          <p:cNvPr id="540675" name="Rectangle 3"/>
          <p:cNvSpPr>
            <a:spLocks noGrp="1" noChangeArrowheads="1"/>
          </p:cNvSpPr>
          <p:nvPr>
            <p:ph type="body" idx="1"/>
          </p:nvPr>
        </p:nvSpPr>
        <p:spPr>
          <a:xfrm>
            <a:off x="381000" y="914400"/>
            <a:ext cx="6172200" cy="7543800"/>
          </a:xfrm>
        </p:spPr>
        <p:txBody>
          <a:bodyPr/>
          <a:lstStyle/>
          <a:p>
            <a:endParaRPr lang="en-US" dirty="0"/>
          </a:p>
        </p:txBody>
      </p:sp>
    </p:spTree>
    <p:extLst>
      <p:ext uri="{BB962C8B-B14F-4D97-AF65-F5344CB8AC3E}">
        <p14:creationId xmlns:p14="http://schemas.microsoft.com/office/powerpoint/2010/main" val="59463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96C64-E422-4B69-83E0-3DFABF00A7C6}"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903565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give you a better picture,</a:t>
            </a:r>
            <a:r>
              <a:rPr lang="en-US" baseline="0" dirty="0" smtClean="0"/>
              <a:t> </a:t>
            </a:r>
            <a:r>
              <a:rPr lang="en-US" dirty="0" smtClean="0"/>
              <a:t>Here are some examples of skills that are included in the CSA</a:t>
            </a:r>
          </a:p>
          <a:p>
            <a:endParaRPr lang="en-US" dirty="0" smtClean="0"/>
          </a:p>
          <a:p>
            <a:r>
              <a:rPr lang="en-US" dirty="0" smtClean="0"/>
              <a:t>Communication, like requesting</a:t>
            </a:r>
            <a:r>
              <a:rPr lang="en-US" baseline="0" dirty="0" smtClean="0"/>
              <a:t> and following simple instructions</a:t>
            </a:r>
          </a:p>
          <a:p>
            <a:endParaRPr lang="en-US" baseline="0" dirty="0" smtClean="0"/>
          </a:p>
          <a:p>
            <a:r>
              <a:rPr lang="en-US" baseline="0" dirty="0" smtClean="0"/>
              <a:t>Social Skills, like motor imitation</a:t>
            </a:r>
          </a:p>
          <a:p>
            <a:endParaRPr lang="en-US" dirty="0" smtClean="0"/>
          </a:p>
          <a:p>
            <a:r>
              <a:rPr lang="en-US" dirty="0" smtClean="0"/>
              <a:t>Self-Care</a:t>
            </a:r>
            <a:r>
              <a:rPr lang="en-US" baseline="0" dirty="0" smtClean="0"/>
              <a:t> skills like </a:t>
            </a:r>
            <a:r>
              <a:rPr lang="en-US" baseline="0" dirty="0" err="1" smtClean="0"/>
              <a:t>hygeine</a:t>
            </a:r>
            <a:r>
              <a:rPr lang="en-US" baseline="0" dirty="0" smtClean="0"/>
              <a:t> and toileting,</a:t>
            </a:r>
          </a:p>
          <a:p>
            <a:endParaRPr lang="en-US" baseline="0" dirty="0" smtClean="0"/>
          </a:p>
          <a:p>
            <a:r>
              <a:rPr lang="en-US" baseline="0" dirty="0" smtClean="0"/>
              <a:t>AND Health and Safety skills, like exiting a building upon hearing a fire alarm or providing identification when asked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E57E52F-A0D0-B748-88F4-4DDE9E9E917C}"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618278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a:p>
            <a:r>
              <a:rPr lang="en-US" sz="1200" dirty="0" smtClean="0"/>
              <a:t>[Click] </a:t>
            </a:r>
            <a:r>
              <a:rPr lang="en-US" sz="1200" dirty="0" smtClean="0">
                <a:solidFill>
                  <a:schemeClr val="tx1"/>
                </a:solidFill>
              </a:rPr>
              <a:t>The</a:t>
            </a:r>
            <a:r>
              <a:rPr lang="en-US" sz="1200" baseline="0" dirty="0" smtClean="0">
                <a:solidFill>
                  <a:schemeClr val="tx1"/>
                </a:solidFill>
              </a:rPr>
              <a:t> results of this assessment allow </a:t>
            </a:r>
            <a:r>
              <a:rPr lang="en-US" sz="1200" dirty="0" smtClean="0">
                <a:solidFill>
                  <a:schemeClr val="tx1"/>
                </a:solidFill>
              </a:rPr>
              <a:t>educators to…</a:t>
            </a:r>
          </a:p>
          <a:p>
            <a:pPr marL="285750" indent="-285750">
              <a:buFont typeface="Arial"/>
              <a:buChar char="•"/>
            </a:pPr>
            <a:r>
              <a:rPr lang="en-US" sz="1200" dirty="0" smtClean="0">
                <a:solidFill>
                  <a:schemeClr val="tx1"/>
                </a:solidFill>
              </a:rPr>
              <a:t>Identify deficits in foundational skills</a:t>
            </a:r>
          </a:p>
          <a:p>
            <a:pPr marL="285750" indent="-285750">
              <a:buFont typeface="Arial"/>
              <a:buChar char="•"/>
            </a:pPr>
            <a:r>
              <a:rPr lang="en-US" sz="1200" dirty="0" smtClean="0">
                <a:solidFill>
                  <a:schemeClr val="tx1"/>
                </a:solidFill>
              </a:rPr>
              <a:t>Select ACE lesson plans to address areas of need</a:t>
            </a:r>
          </a:p>
          <a:p>
            <a:pPr marL="285750" indent="-285750">
              <a:buFont typeface="Arial"/>
              <a:buChar char="•"/>
            </a:pPr>
            <a:r>
              <a:rPr lang="en-US" sz="1200" dirty="0" smtClean="0">
                <a:solidFill>
                  <a:schemeClr val="tx1"/>
                </a:solidFill>
              </a:rPr>
              <a:t>AND Monitor</a:t>
            </a:r>
            <a:r>
              <a:rPr lang="en-US" sz="1200" baseline="0" dirty="0" smtClean="0">
                <a:solidFill>
                  <a:schemeClr val="tx1"/>
                </a:solidFill>
              </a:rPr>
              <a:t> progress across years</a:t>
            </a: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FE57E52F-A0D0-B748-88F4-4DDE9E9E917C}"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720311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96C64-E422-4B69-83E0-3DFABF00A7C6}"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229253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96C64-E422-4B69-83E0-3DFABF00A7C6}"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678454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2003 the ACE was born [Click]</a:t>
            </a:r>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The most important feature</a:t>
            </a:r>
            <a:r>
              <a:rPr lang="en-US" baseline="0" dirty="0" smtClean="0"/>
              <a:t> is the Curriculum Bank</a:t>
            </a:r>
            <a:r>
              <a:rPr lang="en-US" dirty="0" smtClean="0"/>
              <a:t>. [Click]</a:t>
            </a:r>
            <a:r>
              <a:rPr lang="en-US" baseline="0" dirty="0" smtClean="0"/>
              <a:t>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Which now contains over </a:t>
            </a:r>
            <a:r>
              <a:rPr lang="en-US" dirty="0" smtClean="0"/>
              <a:t>1700 lesson plans linked to the NECC Scope and Sequence. [Click]</a:t>
            </a:r>
            <a:r>
              <a:rPr lang="en-US" baseline="0" dirty="0" smtClean="0"/>
              <a:t> </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t</a:t>
            </a:r>
            <a:r>
              <a:rPr lang="en-US" dirty="0" smtClean="0"/>
              <a:t>here are three lesson formats</a:t>
            </a:r>
            <a:r>
              <a:rPr lang="en-US" baseline="0" dirty="0" smtClean="0"/>
              <a:t>  T</a:t>
            </a:r>
            <a:r>
              <a:rPr lang="en-US" dirty="0" smtClean="0"/>
              <a:t>hey each look a little different, but in each case teachers</a:t>
            </a:r>
            <a:r>
              <a:rPr lang="en-US" baseline="0" dirty="0" smtClean="0"/>
              <a:t> are provided with</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 Instructional Goal </a:t>
            </a:r>
          </a:p>
          <a:p>
            <a:r>
              <a:rPr lang="en-US" dirty="0" smtClean="0"/>
              <a:t>The Materials</a:t>
            </a:r>
          </a:p>
          <a:p>
            <a:r>
              <a:rPr lang="en-US" dirty="0" smtClean="0"/>
              <a:t>Instructions</a:t>
            </a:r>
            <a:r>
              <a:rPr lang="en-US" baseline="0" dirty="0" smtClean="0"/>
              <a:t> or discriminative stimuli for the student</a:t>
            </a:r>
            <a:endParaRPr lang="en-US" dirty="0" smtClean="0"/>
          </a:p>
          <a:p>
            <a:r>
              <a:rPr lang="en-US" dirty="0" smtClean="0"/>
              <a:t>And Information</a:t>
            </a:r>
            <a:r>
              <a:rPr lang="en-US" baseline="0" dirty="0" smtClean="0"/>
              <a:t> about </a:t>
            </a:r>
          </a:p>
          <a:p>
            <a:r>
              <a:rPr lang="en-US" baseline="0" dirty="0" smtClean="0"/>
              <a:t>	prompting</a:t>
            </a:r>
          </a:p>
          <a:p>
            <a:r>
              <a:rPr lang="en-US" baseline="0" dirty="0" smtClean="0"/>
              <a:t>	Consequences</a:t>
            </a:r>
          </a:p>
          <a:p>
            <a:r>
              <a:rPr lang="en-US" baseline="0" dirty="0" smtClean="0"/>
              <a:t>	Data Collection</a:t>
            </a:r>
          </a:p>
          <a:p>
            <a:r>
              <a:rPr lang="en-US" baseline="0" dirty="0" smtClean="0"/>
              <a:t>	and Criteria to move on or to get help from a supervisor</a:t>
            </a:r>
          </a:p>
          <a:p>
            <a:endParaRPr lang="en-US" dirty="0"/>
          </a:p>
        </p:txBody>
      </p:sp>
      <p:sp>
        <p:nvSpPr>
          <p:cNvPr id="4" name="Slide Number Placeholder 3"/>
          <p:cNvSpPr>
            <a:spLocks noGrp="1"/>
          </p:cNvSpPr>
          <p:nvPr>
            <p:ph type="sldNum" sz="quarter" idx="10"/>
          </p:nvPr>
        </p:nvSpPr>
        <p:spPr/>
        <p:txBody>
          <a:bodyPr/>
          <a:lstStyle/>
          <a:p>
            <a:fld id="{FE57E52F-A0D0-B748-88F4-4DDE9E9E917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527641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F7A153-B93B-4C58-9913-65E411A7187B}" type="slidenum">
              <a:rPr lang="en-US">
                <a:solidFill>
                  <a:prstClr val="black"/>
                </a:solidFill>
              </a:rPr>
              <a:pPr/>
              <a:t>39</a:t>
            </a:fld>
            <a:endParaRPr lang="en-US">
              <a:solidFill>
                <a:prstClr val="black"/>
              </a:solidFill>
            </a:endParaRPr>
          </a:p>
        </p:txBody>
      </p:sp>
      <p:sp>
        <p:nvSpPr>
          <p:cNvPr id="13314" name="Rectangle 2"/>
          <p:cNvSpPr>
            <a:spLocks noGrp="1" noRot="1" noChangeAspect="1" noChangeArrowheads="1" noTextEdit="1"/>
          </p:cNvSpPr>
          <p:nvPr>
            <p:ph type="sldImg"/>
          </p:nvPr>
        </p:nvSpPr>
        <p:spPr>
          <a:xfrm>
            <a:off x="382588" y="685800"/>
            <a:ext cx="6096000" cy="3429000"/>
          </a:xfrm>
          <a:ln/>
        </p:spPr>
      </p:sp>
      <p:sp>
        <p:nvSpPr>
          <p:cNvPr id="13315" name="Rectangle 3"/>
          <p:cNvSpPr>
            <a:spLocks noGrp="1" noChangeArrowheads="1"/>
          </p:cNvSpPr>
          <p:nvPr>
            <p:ph type="body" idx="1"/>
          </p:nvPr>
        </p:nvSpPr>
        <p:spPr/>
        <p:txBody>
          <a:bodyPr/>
          <a:lstStyle/>
          <a:p>
            <a:r>
              <a:rPr lang="en-US" dirty="0"/>
              <a:t>The content of the ACE® curriculum follows the </a:t>
            </a:r>
            <a:r>
              <a:rPr lang="en-US" dirty="0" err="1"/>
              <a:t>Necc</a:t>
            </a:r>
            <a:r>
              <a:rPr lang="en-US" dirty="0"/>
              <a:t> scope and sequence.. Because we serve a large group of students with varying abilities, the scope of the curricula meets the needs of those students working on entry level skills to those working on skills near or at grade level.  We provide instruction across many domain areas</a:t>
            </a:r>
          </a:p>
        </p:txBody>
      </p:sp>
    </p:spTree>
    <p:extLst>
      <p:ext uri="{BB962C8B-B14F-4D97-AF65-F5344CB8AC3E}">
        <p14:creationId xmlns:p14="http://schemas.microsoft.com/office/powerpoint/2010/main" val="295451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62D88182-E709-4383-AAA6-415017201A5A}" type="slidenum">
              <a:rPr lang="en-US" smtClean="0"/>
              <a:t>3</a:t>
            </a:fld>
            <a:endParaRPr lang="en-US" dirty="0"/>
          </a:p>
        </p:txBody>
      </p:sp>
    </p:spTree>
    <p:extLst>
      <p:ext uri="{BB962C8B-B14F-4D97-AF65-F5344CB8AC3E}">
        <p14:creationId xmlns:p14="http://schemas.microsoft.com/office/powerpoint/2010/main" val="1961481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1398EE-2C5C-402B-960A-A65A0DC24763}" type="slidenum">
              <a:rPr lang="en-US">
                <a:solidFill>
                  <a:prstClr val="black"/>
                </a:solidFill>
              </a:rPr>
              <a:pPr/>
              <a:t>40</a:t>
            </a:fld>
            <a:endParaRPr lang="en-US">
              <a:solidFill>
                <a:prstClr val="black"/>
              </a:solidFill>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r>
              <a:rPr lang="en-US"/>
              <a:t>All of the lesson plans contained in the ACE® are  reviewed by clinicians and specialists at NECC.  The lessons are designed to be taught using best practice teaching methodology.  This year we plan to a add group instruction format for those students able learn new skills with other students of similar abilities.</a:t>
            </a:r>
          </a:p>
        </p:txBody>
      </p:sp>
    </p:spTree>
    <p:extLst>
      <p:ext uri="{BB962C8B-B14F-4D97-AF65-F5344CB8AC3E}">
        <p14:creationId xmlns:p14="http://schemas.microsoft.com/office/powerpoint/2010/main" val="4278255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someone had the great idea to s</a:t>
            </a:r>
            <a:r>
              <a:rPr lang="en-US" dirty="0" smtClean="0"/>
              <a:t>tandardize the format of lesson plans and compile</a:t>
            </a:r>
            <a:r>
              <a:rPr lang="en-US" baseline="0" dirty="0" smtClean="0"/>
              <a:t> these into a </a:t>
            </a:r>
            <a:r>
              <a:rPr lang="en-US" dirty="0" smtClean="0"/>
              <a:t>database</a:t>
            </a:r>
          </a:p>
          <a:p>
            <a:pPr lvl="1"/>
            <a:r>
              <a:rPr lang="en-US" dirty="0" smtClean="0"/>
              <a:t>Several advantages</a:t>
            </a:r>
            <a:r>
              <a:rPr lang="en-US" baseline="0" dirty="0" smtClean="0"/>
              <a:t> have come along with this move </a:t>
            </a:r>
            <a:r>
              <a:rPr lang="en-US" dirty="0" smtClean="0"/>
              <a:t>[Click]</a:t>
            </a:r>
            <a:r>
              <a:rPr lang="en-US" baseline="0" dirty="0" smtClean="0"/>
              <a:t> </a:t>
            </a:r>
          </a:p>
          <a:p>
            <a:pPr lvl="1"/>
            <a:endParaRPr lang="en-US"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t>It’s easier for</a:t>
            </a:r>
            <a:r>
              <a:rPr lang="en-US" baseline="0" dirty="0" smtClean="0"/>
              <a:t> teachers </a:t>
            </a:r>
            <a:r>
              <a:rPr lang="en-US" dirty="0" smtClean="0"/>
              <a:t>to find what they’re looking for . [Click]</a:t>
            </a:r>
            <a:r>
              <a:rPr lang="en-US" baseline="0" dirty="0" smtClean="0"/>
              <a:t> </a:t>
            </a:r>
            <a:endParaRPr lang="en-US"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t>Increases efficiency – so there’s NO </a:t>
            </a:r>
            <a:r>
              <a:rPr lang="en-US" baseline="0" dirty="0" smtClean="0"/>
              <a:t>time wasted writing a NEW plan when one that works is already available</a:t>
            </a:r>
            <a:r>
              <a:rPr lang="en-US" dirty="0" smtClean="0"/>
              <a:t>. [Click]</a:t>
            </a:r>
            <a:r>
              <a:rPr lang="en-US" baseline="0" dirty="0" smtClean="0"/>
              <a:t> </a:t>
            </a:r>
            <a:endParaRPr lang="en-US"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t>Provides</a:t>
            </a:r>
            <a:r>
              <a:rPr lang="en-US" baseline="0" dirty="0" smtClean="0"/>
              <a:t> q</a:t>
            </a:r>
            <a:r>
              <a:rPr lang="en-US" dirty="0" smtClean="0"/>
              <a:t>uality control – lesson plans are first </a:t>
            </a:r>
            <a:r>
              <a:rPr lang="en-US" sz="1200" dirty="0" smtClean="0"/>
              <a:t>approved </a:t>
            </a:r>
            <a:r>
              <a:rPr lang="en-US" dirty="0" smtClean="0"/>
              <a:t>by a curriculum committee and THEN shared. [Click]</a:t>
            </a:r>
            <a:r>
              <a:rPr lang="en-US" baseline="0" dirty="0" smtClean="0"/>
              <a:t> </a:t>
            </a:r>
            <a:endParaRPr lang="en-US"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t>Standardizes and improves how</a:t>
            </a:r>
            <a:r>
              <a:rPr lang="en-US" baseline="0" dirty="0" smtClean="0"/>
              <a:t> we write our goals</a:t>
            </a:r>
            <a:r>
              <a:rPr lang="en-US" dirty="0" smtClean="0"/>
              <a:t>– . [Click]</a:t>
            </a:r>
            <a:r>
              <a:rPr lang="en-US" baseline="0" dirty="0" smtClean="0"/>
              <a:t> </a:t>
            </a:r>
            <a:endParaRPr lang="en-US" dirty="0" smtClean="0"/>
          </a:p>
          <a:p>
            <a:pPr marL="914400" marR="0" lvl="2" indent="0" algn="l" defTabSz="457200" rtl="0" eaLnBrk="1" fontAlgn="auto" latinLnBrk="0" hangingPunct="1">
              <a:lnSpc>
                <a:spcPct val="100000"/>
              </a:lnSpc>
              <a:spcBef>
                <a:spcPts val="0"/>
              </a:spcBef>
              <a:spcAft>
                <a:spcPts val="0"/>
              </a:spcAft>
              <a:buClrTx/>
              <a:buSzTx/>
              <a:buFontTx/>
              <a:buNone/>
              <a:tabLst/>
              <a:defRPr/>
            </a:pPr>
            <a:r>
              <a:rPr lang="en-US" dirty="0" smtClean="0"/>
              <a:t>Goals are still individualized, of course, . [Click]</a:t>
            </a:r>
            <a:r>
              <a:rPr lang="en-US" baseline="0" dirty="0" smtClean="0"/>
              <a:t> </a:t>
            </a:r>
            <a:endParaRPr lang="en-US" dirty="0" smtClean="0"/>
          </a:p>
          <a:p>
            <a:pPr marL="914400" marR="0" lvl="2" indent="0" algn="l" defTabSz="457200" rtl="0" eaLnBrk="1" fontAlgn="auto" latinLnBrk="0" hangingPunct="1">
              <a:lnSpc>
                <a:spcPct val="100000"/>
              </a:lnSpc>
              <a:spcBef>
                <a:spcPts val="0"/>
              </a:spcBef>
              <a:spcAft>
                <a:spcPts val="0"/>
              </a:spcAft>
              <a:buClrTx/>
              <a:buSzTx/>
              <a:buFontTx/>
              <a:buNone/>
              <a:tabLst/>
              <a:defRPr/>
            </a:pPr>
            <a:r>
              <a:rPr lang="en-US" dirty="0" smtClean="0"/>
              <a:t>but now we can ensure that every objective includes a measureable outcome</a:t>
            </a:r>
            <a:r>
              <a:rPr lang="en-US" baseline="0" dirty="0" smtClean="0"/>
              <a:t> and a </a:t>
            </a:r>
            <a:r>
              <a:rPr lang="en-US" dirty="0" smtClean="0"/>
              <a:t>generalization component, for example. [Click]</a:t>
            </a:r>
            <a:r>
              <a:rPr lang="en-US" baseline="0" dirty="0" smtClean="0"/>
              <a:t> </a:t>
            </a:r>
            <a:endParaRPr lang="en-US"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t>And it’s Easier for us to enact changes to practice that would impact everyone (for example a change in the default prompting procedure for a particular type of lesson) . [Click]</a:t>
            </a:r>
            <a:r>
              <a:rPr lang="en-US" baseline="0" dirty="0" smtClean="0"/>
              <a:t> </a:t>
            </a:r>
            <a:endParaRPr lang="en-US" dirty="0" smtClean="0"/>
          </a:p>
          <a:p>
            <a:pPr lvl="1"/>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this database was created and it was named </a:t>
            </a:r>
            <a:r>
              <a:rPr lang="en-US" u="sng" baseline="0" dirty="0" smtClean="0"/>
              <a:t>the Autism Curriculum Encyclopedia</a:t>
            </a:r>
            <a:endParaRPr lang="en-US" u="sng" dirty="0" smtClean="0"/>
          </a:p>
          <a:p>
            <a:endParaRPr lang="en-US" dirty="0"/>
          </a:p>
        </p:txBody>
      </p:sp>
      <p:sp>
        <p:nvSpPr>
          <p:cNvPr id="4" name="Slide Number Placeholder 3"/>
          <p:cNvSpPr>
            <a:spLocks noGrp="1"/>
          </p:cNvSpPr>
          <p:nvPr>
            <p:ph type="sldNum" sz="quarter" idx="10"/>
          </p:nvPr>
        </p:nvSpPr>
        <p:spPr/>
        <p:txBody>
          <a:bodyPr/>
          <a:lstStyle/>
          <a:p>
            <a:fld id="{FE57E52F-A0D0-B748-88F4-4DDE9E9E917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3710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96C64-E422-4B69-83E0-3DFABF00A7C6}"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994015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Now, whenever possible, we prefer to train our ACE users in-person. Nothing</a:t>
            </a:r>
            <a:r>
              <a:rPr lang="en-US" baseline="0" dirty="0"/>
              <a:t> beats the connection you make when meeting face to face, and here are a few action shots of ACE trainings around the world.</a:t>
            </a:r>
            <a:endParaRPr lang="en-US" dirty="0"/>
          </a:p>
          <a:p>
            <a:endParaRPr lang="en-US" dirty="0"/>
          </a:p>
          <a:p>
            <a:r>
              <a:rPr lang="en-US" dirty="0"/>
              <a:t>(pictures</a:t>
            </a:r>
            <a:r>
              <a:rPr lang="en-US" baseline="0" dirty="0"/>
              <a:t> are from Autism Academy of South Carolina and Abu Dhabi)</a:t>
            </a:r>
          </a:p>
          <a:p>
            <a:endParaRPr lang="en-US" baseline="0" dirty="0"/>
          </a:p>
          <a:p>
            <a:r>
              <a:rPr lang="en-US" baseline="0" dirty="0"/>
              <a:t>But with almost 4 thousand users spread so far and wide, in person training is not always possible. </a:t>
            </a:r>
          </a:p>
          <a:p>
            <a:endParaRPr lang="en-US" baseline="0" dirty="0"/>
          </a:p>
          <a:p>
            <a:r>
              <a:rPr lang="en-US" baseline="0" dirty="0"/>
              <a:t>And that’s when we rely on technology to help us reach the educators and “bridge” the distance.</a:t>
            </a:r>
            <a:endParaRPr lang="en-US" dirty="0"/>
          </a:p>
        </p:txBody>
      </p:sp>
      <p:sp>
        <p:nvSpPr>
          <p:cNvPr id="4" name="Slide Number Placeholder 3"/>
          <p:cNvSpPr>
            <a:spLocks noGrp="1"/>
          </p:cNvSpPr>
          <p:nvPr>
            <p:ph type="sldNum" sz="quarter" idx="10"/>
          </p:nvPr>
        </p:nvSpPr>
        <p:spPr/>
        <p:txBody>
          <a:bodyPr/>
          <a:lstStyle/>
          <a:p>
            <a:fld id="{CD955F2D-8BA2-4850-B4A0-9ACAB426C973}"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92176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paragraph</a:t>
            </a:r>
          </a:p>
          <a:p>
            <a:r>
              <a:rPr lang="en-US" dirty="0" smtClean="0"/>
              <a:t>Paragraph about Autism Institute</a:t>
            </a:r>
            <a:r>
              <a:rPr lang="en-US" baseline="0" dirty="0" smtClean="0"/>
              <a:t> and training</a:t>
            </a:r>
          </a:p>
          <a:p>
            <a:r>
              <a:rPr lang="en-US" baseline="0" dirty="0" smtClean="0"/>
              <a:t>Paragraph about the first Partner classroom request</a:t>
            </a:r>
            <a:endParaRPr lang="en-US" dirty="0"/>
          </a:p>
        </p:txBody>
      </p:sp>
      <p:sp>
        <p:nvSpPr>
          <p:cNvPr id="4" name="Slide Number Placeholder 3"/>
          <p:cNvSpPr>
            <a:spLocks noGrp="1"/>
          </p:cNvSpPr>
          <p:nvPr>
            <p:ph type="sldNum" sz="quarter" idx="10"/>
          </p:nvPr>
        </p:nvSpPr>
        <p:spPr/>
        <p:txBody>
          <a:bodyPr/>
          <a:lstStyle/>
          <a:p>
            <a:fld id="{C17C6808-748F-4229-AB51-877DF6C7290A}"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600581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the components</a:t>
            </a:r>
            <a:endParaRPr lang="en-US" dirty="0"/>
          </a:p>
        </p:txBody>
      </p:sp>
      <p:sp>
        <p:nvSpPr>
          <p:cNvPr id="4" name="Slide Number Placeholder 3"/>
          <p:cNvSpPr>
            <a:spLocks noGrp="1"/>
          </p:cNvSpPr>
          <p:nvPr>
            <p:ph type="sldNum" sz="quarter" idx="10"/>
          </p:nvPr>
        </p:nvSpPr>
        <p:spPr/>
        <p:txBody>
          <a:bodyPr/>
          <a:lstStyle/>
          <a:p>
            <a:fld id="{C17C6808-748F-4229-AB51-877DF6C7290A}"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912529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7C6808-748F-4229-AB51-877DF6C7290A}"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186504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our Partner Program Classrooms and City-Wide projects, Public School Services provides consultation services to over 400 students across 60 schools in 5 states. </a:t>
            </a:r>
            <a:r>
              <a:rPr lang="en-US" baseline="0" dirty="0" smtClean="0"/>
              <a:t>  Our 17 Master’s and Doctoral-level BCBAs work with paraprofessionals, general educators and special educators to build their capacity to effectively serve public school students diagnosed with ASD and related disabilities.  Consultants provide regular support and training to teams working with individual students, general and special education classrooms and entire districts.  Additionally, PSS conducts evaluations of individuals, special education programs and district-wide ASD services to help administrators develop successful programming for students enrolled in their public schools.  </a:t>
            </a:r>
            <a:endParaRPr lang="en-US" dirty="0"/>
          </a:p>
        </p:txBody>
      </p:sp>
      <p:sp>
        <p:nvSpPr>
          <p:cNvPr id="4" name="Slide Number Placeholder 3"/>
          <p:cNvSpPr>
            <a:spLocks noGrp="1"/>
          </p:cNvSpPr>
          <p:nvPr>
            <p:ph type="sldNum" sz="quarter" idx="10"/>
          </p:nvPr>
        </p:nvSpPr>
        <p:spPr/>
        <p:txBody>
          <a:bodyPr/>
          <a:lstStyle/>
          <a:p>
            <a:fld id="{C17C6808-748F-4229-AB51-877DF6C7290A}"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4028732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Professional</a:t>
            </a:r>
            <a:r>
              <a:rPr lang="en-US" baseline="0" dirty="0" smtClean="0"/>
              <a:t> development sessions are held across the school year and summer including in-person training sessions at NECC’s Southborough campus, presentations at public school professional development days, summer workshop series and web-based trainings.  Training participants include paraprofessionals, educators, BCBAs, and parents.  During the 2015-2016 school year, over 900 people participated in PSSs professional development offerings.  </a:t>
            </a:r>
            <a:endParaRPr lang="en-US" dirty="0"/>
          </a:p>
        </p:txBody>
      </p:sp>
      <p:sp>
        <p:nvSpPr>
          <p:cNvPr id="4" name="Slide Number Placeholder 3"/>
          <p:cNvSpPr>
            <a:spLocks noGrp="1"/>
          </p:cNvSpPr>
          <p:nvPr>
            <p:ph type="sldNum" sz="quarter" idx="10"/>
          </p:nvPr>
        </p:nvSpPr>
        <p:spPr/>
        <p:txBody>
          <a:bodyPr/>
          <a:lstStyle/>
          <a:p>
            <a:fld id="{C17C6808-748F-4229-AB51-877DF6C7290A}"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57017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1908" lvl="1" indent="-174708">
              <a:buFont typeface="Arial" panose="020B0604020202020204" pitchFamily="34" charset="0"/>
              <a:buChar char="•"/>
            </a:pPr>
            <a:endParaRPr lang="en-US" baseline="0" dirty="0" smtClean="0"/>
          </a:p>
          <a:p>
            <a:pPr marL="174708" indent="-174708">
              <a:buFont typeface="Arial" panose="020B0604020202020204" pitchFamily="34" charset="0"/>
              <a:buChar char="•"/>
            </a:pPr>
            <a:endParaRPr lang="en-US" baseline="0" dirty="0" smtClean="0"/>
          </a:p>
          <a:p>
            <a:r>
              <a:rPr lang="en-US" sz="1200" kern="1200" dirty="0" smtClean="0">
                <a:solidFill>
                  <a:schemeClr val="tx1"/>
                </a:solidFill>
                <a:effectLst/>
                <a:latin typeface="+mn-lt"/>
                <a:ea typeface="+mn-ea"/>
                <a:cs typeface="+mn-cs"/>
              </a:rPr>
              <a:t> </a:t>
            </a:r>
          </a:p>
          <a:p>
            <a:endParaRPr lang="en-US" baseline="0" dirty="0" smtClean="0"/>
          </a:p>
        </p:txBody>
      </p:sp>
      <p:sp>
        <p:nvSpPr>
          <p:cNvPr id="4" name="Slide Number Placeholder 3"/>
          <p:cNvSpPr>
            <a:spLocks noGrp="1"/>
          </p:cNvSpPr>
          <p:nvPr>
            <p:ph type="sldNum" sz="quarter" idx="10"/>
          </p:nvPr>
        </p:nvSpPr>
        <p:spPr/>
        <p:txBody>
          <a:bodyPr/>
          <a:lstStyle/>
          <a:p>
            <a:fld id="{62D88182-E709-4383-AAA6-415017201A5A}" type="slidenum">
              <a:rPr lang="en-US" smtClean="0"/>
              <a:t>4</a:t>
            </a:fld>
            <a:endParaRPr lang="en-US" dirty="0"/>
          </a:p>
        </p:txBody>
      </p:sp>
    </p:spTree>
    <p:extLst>
      <p:ext uri="{BB962C8B-B14F-4D97-AF65-F5344CB8AC3E}">
        <p14:creationId xmlns:p14="http://schemas.microsoft.com/office/powerpoint/2010/main" val="4172393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EF95F71-E8C6-42AE-B445-6197073831A1}" type="slidenum">
              <a:rPr lang="en-US" smtClean="0"/>
              <a:t>5</a:t>
            </a:fld>
            <a:endParaRPr lang="en-US" dirty="0"/>
          </a:p>
        </p:txBody>
      </p:sp>
    </p:spTree>
    <p:extLst>
      <p:ext uri="{BB962C8B-B14F-4D97-AF65-F5344CB8AC3E}">
        <p14:creationId xmlns:p14="http://schemas.microsoft.com/office/powerpoint/2010/main" val="2145541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88182-E709-4383-AAA6-415017201A5A}" type="slidenum">
              <a:rPr lang="en-US" smtClean="0"/>
              <a:t>6</a:t>
            </a:fld>
            <a:endParaRPr lang="en-US" dirty="0"/>
          </a:p>
        </p:txBody>
      </p:sp>
    </p:spTree>
    <p:extLst>
      <p:ext uri="{BB962C8B-B14F-4D97-AF65-F5344CB8AC3E}">
        <p14:creationId xmlns:p14="http://schemas.microsoft.com/office/powerpoint/2010/main" val="1584350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62D88182-E709-4383-AAA6-415017201A5A}" type="slidenum">
              <a:rPr lang="en-US" smtClean="0"/>
              <a:t>7</a:t>
            </a:fld>
            <a:endParaRPr lang="en-US" dirty="0"/>
          </a:p>
        </p:txBody>
      </p:sp>
    </p:spTree>
    <p:extLst>
      <p:ext uri="{BB962C8B-B14F-4D97-AF65-F5344CB8AC3E}">
        <p14:creationId xmlns:p14="http://schemas.microsoft.com/office/powerpoint/2010/main" val="264786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p:txBody>
      </p:sp>
      <p:sp>
        <p:nvSpPr>
          <p:cNvPr id="4" name="Slide Number Placeholder 3"/>
          <p:cNvSpPr>
            <a:spLocks noGrp="1"/>
          </p:cNvSpPr>
          <p:nvPr>
            <p:ph type="sldNum" sz="quarter" idx="10"/>
          </p:nvPr>
        </p:nvSpPr>
        <p:spPr/>
        <p:txBody>
          <a:bodyPr/>
          <a:lstStyle/>
          <a:p>
            <a:fld id="{62D88182-E709-4383-AAA6-415017201A5A}" type="slidenum">
              <a:rPr lang="en-US" smtClean="0"/>
              <a:t>8</a:t>
            </a:fld>
            <a:endParaRPr lang="en-US" dirty="0"/>
          </a:p>
        </p:txBody>
      </p:sp>
    </p:spTree>
    <p:extLst>
      <p:ext uri="{BB962C8B-B14F-4D97-AF65-F5344CB8AC3E}">
        <p14:creationId xmlns:p14="http://schemas.microsoft.com/office/powerpoint/2010/main" val="1029175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p:txBody>
      </p:sp>
      <p:sp>
        <p:nvSpPr>
          <p:cNvPr id="4" name="Slide Number Placeholder 3"/>
          <p:cNvSpPr>
            <a:spLocks noGrp="1"/>
          </p:cNvSpPr>
          <p:nvPr>
            <p:ph type="sldNum" sz="quarter" idx="10"/>
          </p:nvPr>
        </p:nvSpPr>
        <p:spPr/>
        <p:txBody>
          <a:bodyPr/>
          <a:lstStyle/>
          <a:p>
            <a:fld id="{62D88182-E709-4383-AAA6-415017201A5A}" type="slidenum">
              <a:rPr lang="en-US" smtClean="0"/>
              <a:t>9</a:t>
            </a:fld>
            <a:endParaRPr lang="en-US" dirty="0"/>
          </a:p>
        </p:txBody>
      </p:sp>
    </p:spTree>
    <p:extLst>
      <p:ext uri="{BB962C8B-B14F-4D97-AF65-F5344CB8AC3E}">
        <p14:creationId xmlns:p14="http://schemas.microsoft.com/office/powerpoint/2010/main" val="1826351416"/>
      </p:ext>
    </p:extLst>
  </p:cSld>
  <p:clrMapOvr>
    <a:masterClrMapping/>
  </p:clrMapOvr>
</p:notes>
</file>

<file path=ppt/slideLayouts/_rels/slideLayout1.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
  <Relationship Id="rId1" Type="http://schemas.openxmlformats.org/officeDocument/2006/relationships/slideMaster" Target="../slideMasters/slideMaster2.xml"/>
</Relationships>

</file>

<file path=ppt/slideLayouts/_rels/slideLayout13.xml.rels><?xml version="1.0" encoding="UTF-8"?>

<Relationships xmlns="http://schemas.openxmlformats.org/package/2006/relationships">
  <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
  <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
  <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
  <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
  <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
  <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
  <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
  <Relationship Id="rId1" Type="http://schemas.openxmlformats.org/officeDocument/2006/relationships/slideMaster" Target="../slideMasters/slideMaster2.xml"/>
  <Relationship Id="rId2" Type="http://schemas.openxmlformats.org/officeDocument/2006/relationships/image" Target="../media/image2.jpeg"/>
</Relationships>

</file>

<file path=ppt/slideLayouts/_rels/slideLayout21.xml.rels><?xml version="1.0" encoding="UTF-8"?>

<Relationships xmlns="http://schemas.openxmlformats.org/package/2006/relationships">
  <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
  <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
  <Relationship Id="rId1" Type="http://schemas.openxmlformats.org/officeDocument/2006/relationships/slideMaster" Target="../slideMasters/slideMaster3.xml"/>
</Relationships>

</file>

<file path=ppt/slideLayouts/_rels/slideLayout24.xml.rels><?xml version="1.0" encoding="UTF-8"?>

<Relationships xmlns="http://schemas.openxmlformats.org/package/2006/relationships">
  <Relationship Id="rId1" Type="http://schemas.openxmlformats.org/officeDocument/2006/relationships/slideMaster" Target="../slideMasters/slideMaster3.xml"/>
</Relationships>

</file>

<file path=ppt/slideLayouts/_rels/slideLayout25.xml.rels><?xml version="1.0" encoding="UTF-8"?>

<Relationships xmlns="http://schemas.openxmlformats.org/package/2006/relationships">
  <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
  <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
  <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
  <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
  <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
  <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
  <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
  <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
  <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
  <Relationship Id="rId1" Type="http://schemas.openxmlformats.org/officeDocument/2006/relationships/slideMaster" Target="../slideMasters/slideMaster4.xml"/>
</Relationships>

</file>

<file path=ppt/slideLayouts/_rels/slideLayout35.xml.rels><?xml version="1.0" encoding="UTF-8"?>

<Relationships xmlns="http://schemas.openxmlformats.org/package/2006/relationships">
  <Relationship Id="rId1" Type="http://schemas.openxmlformats.org/officeDocument/2006/relationships/slideMaster" Target="../slideMasters/slideMaster4.xml"/>
</Relationships>

</file>

<file path=ppt/slideLayouts/_rels/slideLayout36.xml.rels><?xml version="1.0" encoding="UTF-8"?>

<Relationships xmlns="http://schemas.openxmlformats.org/package/2006/relationships">
  <Relationship Id="rId1" Type="http://schemas.openxmlformats.org/officeDocument/2006/relationships/slideMaster" Target="../slideMasters/slideMaster4.xml"/>
</Relationships>

</file>

<file path=ppt/slideLayouts/_rels/slideLayout37.xml.rels><?xml version="1.0" encoding="UTF-8"?>

<Relationships xmlns="http://schemas.openxmlformats.org/package/2006/relationships">
  <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
  <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
  <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
  <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
  <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
  <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
  <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
  <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165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5BA02-44D0-4876-BC8B-24E7B3628540}" type="datetimeFigureOut">
              <a:rPr lang="en-US" smtClean="0">
                <a:solidFill>
                  <a:prstClr val="white">
                    <a:tint val="75000"/>
                  </a:prstClr>
                </a:solidFill>
              </a:rPr>
              <a:pPr/>
              <a:t>9/20/2016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7924800" y="4495801"/>
            <a:ext cx="2844800" cy="365125"/>
          </a:xfrm>
          <a:prstGeom prst="rect">
            <a:avLst/>
          </a:prstGeom>
        </p:spPr>
        <p:txBody>
          <a:bodyPr/>
          <a:lstStyle/>
          <a:p>
            <a:fld id="{33F8ADB5-839E-4BD6-B3BB-E34448DA466B}"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14665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5BA02-44D0-4876-BC8B-24E7B3628540}" type="datetimeFigureOut">
              <a:rPr lang="en-US" smtClean="0">
                <a:solidFill>
                  <a:prstClr val="white">
                    <a:tint val="75000"/>
                  </a:prstClr>
                </a:solidFill>
              </a:rPr>
              <a:pPr/>
              <a:t>9/20/2016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7924800" y="4495801"/>
            <a:ext cx="2844800" cy="365125"/>
          </a:xfrm>
          <a:prstGeom prst="rect">
            <a:avLst/>
          </a:prstGeom>
        </p:spPr>
        <p:txBody>
          <a:bodyPr/>
          <a:lstStyle/>
          <a:p>
            <a:fld id="{33F8ADB5-839E-4BD6-B3BB-E34448DA466B}"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01721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3" name="Group 12"/>
          <p:cNvGrpSpPr/>
          <p:nvPr userDrawn="1"/>
        </p:nvGrpSpPr>
        <p:grpSpPr>
          <a:xfrm>
            <a:off x="-5019" y="4876800"/>
            <a:ext cx="12197020" cy="1981200"/>
            <a:chOff x="0" y="4876800"/>
            <a:chExt cx="9147765" cy="1981200"/>
          </a:xfrm>
        </p:grpSpPr>
        <p:sp>
          <p:nvSpPr>
            <p:cNvPr id="14" name="Flowchart: Manual Input 13"/>
            <p:cNvSpPr/>
            <p:nvPr userDrawn="1"/>
          </p:nvSpPr>
          <p:spPr>
            <a:xfrm flipH="1">
              <a:off x="0" y="5029200"/>
              <a:ext cx="9144000" cy="1828800"/>
            </a:xfrm>
            <a:prstGeom prst="flowChartManualInput">
              <a:avLst/>
            </a:prstGeom>
            <a:solidFill>
              <a:srgbClr val="008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nvGrpSpPr>
            <p:cNvPr id="15" name="Group 6"/>
            <p:cNvGrpSpPr/>
            <p:nvPr userDrawn="1"/>
          </p:nvGrpSpPr>
          <p:grpSpPr>
            <a:xfrm>
              <a:off x="914400" y="4876796"/>
              <a:ext cx="8233364" cy="761999"/>
              <a:chOff x="35443" y="4832896"/>
              <a:chExt cx="9108557" cy="1140830"/>
            </a:xfrm>
          </p:grpSpPr>
          <p:sp>
            <p:nvSpPr>
              <p:cNvPr id="16" name="Freeform 15"/>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rgbClr val="6CBADC"/>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8" name="Freeform 1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grpSp>
      </p:grpSp>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lvl1pPr>
              <a:defRPr>
                <a:solidFill>
                  <a:srgbClr val="FFFFFF"/>
                </a:solidFill>
              </a:defRPr>
            </a:lvl1pPr>
            <a:extLst/>
          </a:lstStyle>
          <a:p>
            <a:fld id="{769AB066-32DB-4506-827F-13F918825301}" type="datetimeFigureOut">
              <a:rPr lang="en-US" smtClean="0"/>
              <a:pPr/>
              <a:t>9/20/2016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EA1122D-3EF2-4720-86F5-94151C2ED6F3}" type="slidenum">
              <a:rPr lang="en-US" smtClean="0"/>
              <a:pPr/>
              <a:t>‹#›</a:t>
            </a:fld>
            <a:endParaRPr lang="en-US"/>
          </a:p>
        </p:txBody>
      </p:sp>
    </p:spTree>
    <p:extLst>
      <p:ext uri="{BB962C8B-B14F-4D97-AF65-F5344CB8AC3E}">
        <p14:creationId xmlns:p14="http://schemas.microsoft.com/office/powerpoint/2010/main" val="2674444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fld id="{769AB066-32DB-4506-827F-13F918825301}" type="datetimeFigureOut">
              <a:rPr lang="en-US" smtClean="0">
                <a:solidFill>
                  <a:prstClr val="black"/>
                </a:solidFill>
              </a:rPr>
              <a:pPr/>
              <a:t>9/20/2016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5EA1122D-3EF2-4720-86F5-94151C2ED6F3}"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767650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69AB066-32DB-4506-827F-13F918825301}" type="datetimeFigureOut">
              <a:rPr lang="en-US" smtClean="0">
                <a:solidFill>
                  <a:prstClr val="white"/>
                </a:solidFill>
              </a:rPr>
              <a:pPr/>
              <a:t>9/20/2016</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5EA1122D-3EF2-4720-86F5-94151C2ED6F3}"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9796512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69AB066-32DB-4506-827F-13F918825301}" type="datetimeFigureOut">
              <a:rPr lang="en-US" smtClean="0">
                <a:solidFill>
                  <a:prstClr val="white"/>
                </a:solidFill>
              </a:rPr>
              <a:pPr/>
              <a:t>9/20/2016</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5EA1122D-3EF2-4720-86F5-94151C2ED6F3}"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8093954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69AB066-32DB-4506-827F-13F918825301}" type="datetimeFigureOut">
              <a:rPr lang="en-US" smtClean="0">
                <a:solidFill>
                  <a:prstClr val="black"/>
                </a:solidFill>
              </a:rPr>
              <a:pPr/>
              <a:t>9/20/2016</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5EA1122D-3EF2-4720-86F5-94151C2ED6F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10100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769AB066-32DB-4506-827F-13F918825301}" type="datetimeFigureOut">
              <a:rPr lang="en-US" smtClean="0">
                <a:solidFill>
                  <a:prstClr val="white"/>
                </a:solidFill>
              </a:rPr>
              <a:pPr/>
              <a:t>9/20/2016</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5EA1122D-3EF2-4720-86F5-94151C2ED6F3}"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8054703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69AB066-32DB-4506-827F-13F918825301}" type="datetimeFigureOut">
              <a:rPr lang="en-US" smtClean="0">
                <a:solidFill>
                  <a:prstClr val="black"/>
                </a:solidFill>
              </a:rPr>
              <a:pPr/>
              <a:t>9/20/2016</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5EA1122D-3EF2-4720-86F5-94151C2ED6F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0230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769AB066-32DB-4506-827F-13F918825301}" type="datetimeFigureOut">
              <a:rPr lang="en-US" smtClean="0">
                <a:solidFill>
                  <a:prstClr val="black"/>
                </a:solidFill>
              </a:rPr>
              <a:pPr/>
              <a:t>9/20/2016</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5EA1122D-3EF2-4720-86F5-94151C2ED6F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8535880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5BA02-44D0-4876-BC8B-24E7B3628540}" type="datetimeFigureOut">
              <a:rPr lang="en-US" smtClean="0">
                <a:solidFill>
                  <a:prstClr val="white">
                    <a:tint val="75000"/>
                  </a:prstClr>
                </a:solidFill>
              </a:rPr>
              <a:pPr/>
              <a:t>9/20/2016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7924800" y="4495801"/>
            <a:ext cx="2844800" cy="365125"/>
          </a:xfrm>
          <a:prstGeom prst="rect">
            <a:avLst/>
          </a:prstGeom>
        </p:spPr>
        <p:txBody>
          <a:bodyPr/>
          <a:lstStyle/>
          <a:p>
            <a:fld id="{33F8ADB5-839E-4BD6-B3BB-E34448DA466B}"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24975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69AB066-32DB-4506-827F-13F918825301}" type="datetimeFigureOut">
              <a:rPr lang="en-US" smtClean="0">
                <a:solidFill>
                  <a:prstClr val="white"/>
                </a:solidFill>
              </a:rPr>
              <a:pPr/>
              <a:t>9/20/2016</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EA1122D-3EF2-4720-86F5-94151C2ED6F3}"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404419897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69AB066-32DB-4506-827F-13F918825301}" type="datetimeFigureOut">
              <a:rPr lang="en-US" smtClean="0">
                <a:solidFill>
                  <a:prstClr val="black"/>
                </a:solidFill>
              </a:rPr>
              <a:pPr/>
              <a:t>9/20/2016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5EA1122D-3EF2-4720-86F5-94151C2ED6F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6885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69AB066-32DB-4506-827F-13F918825301}" type="datetimeFigureOut">
              <a:rPr lang="en-US" smtClean="0">
                <a:solidFill>
                  <a:prstClr val="black"/>
                </a:solidFill>
              </a:rPr>
              <a:pPr/>
              <a:t>9/20/2016</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5EA1122D-3EF2-4720-86F5-94151C2ED6F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1721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84CE92-AC7F-4133-A9F5-347078D68851}" type="datetimeFigureOut">
              <a:rPr lang="en-US" smtClean="0">
                <a:solidFill>
                  <a:prstClr val="black">
                    <a:tint val="75000"/>
                  </a:prstClr>
                </a:solidFill>
              </a:rPr>
              <a:pPr/>
              <a:t>9/20/2016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B50816-7C19-41D8-A0EF-26F876CA60F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9180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84CE92-AC7F-4133-A9F5-347078D68851}" type="datetimeFigureOut">
              <a:rPr lang="en-US" smtClean="0">
                <a:solidFill>
                  <a:prstClr val="black">
                    <a:tint val="75000"/>
                  </a:prstClr>
                </a:solidFill>
              </a:rPr>
              <a:pPr/>
              <a:t>9/20/2016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B50816-7C19-41D8-A0EF-26F876CA60F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3762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84CE92-AC7F-4133-A9F5-347078D68851}" type="datetimeFigureOut">
              <a:rPr lang="en-US" smtClean="0">
                <a:solidFill>
                  <a:prstClr val="black">
                    <a:tint val="75000"/>
                  </a:prstClr>
                </a:solidFill>
              </a:rPr>
              <a:pPr/>
              <a:t>9/20/2016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B50816-7C19-41D8-A0EF-26F876CA60F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0373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84CE92-AC7F-4133-A9F5-347078D68851}" type="datetimeFigureOut">
              <a:rPr lang="en-US" smtClean="0">
                <a:solidFill>
                  <a:prstClr val="black">
                    <a:tint val="75000"/>
                  </a:prstClr>
                </a:solidFill>
              </a:rPr>
              <a:pPr/>
              <a:t>9/20/2016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AB50816-7C19-41D8-A0EF-26F876CA60F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5545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84CE92-AC7F-4133-A9F5-347078D68851}" type="datetimeFigureOut">
              <a:rPr lang="en-US" smtClean="0">
                <a:solidFill>
                  <a:prstClr val="black">
                    <a:tint val="75000"/>
                  </a:prstClr>
                </a:solidFill>
              </a:rPr>
              <a:pPr/>
              <a:t>9/20/2016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AB50816-7C19-41D8-A0EF-26F876CA60F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044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84CE92-AC7F-4133-A9F5-347078D68851}" type="datetimeFigureOut">
              <a:rPr lang="en-US" smtClean="0">
                <a:solidFill>
                  <a:prstClr val="black">
                    <a:tint val="75000"/>
                  </a:prstClr>
                </a:solidFill>
              </a:rPr>
              <a:pPr/>
              <a:t>9/20/2016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AB50816-7C19-41D8-A0EF-26F876CA60F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3182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84CE92-AC7F-4133-A9F5-347078D68851}" type="datetimeFigureOut">
              <a:rPr lang="en-US" smtClean="0">
                <a:solidFill>
                  <a:prstClr val="black">
                    <a:tint val="75000"/>
                  </a:prstClr>
                </a:solidFill>
              </a:rPr>
              <a:pPr/>
              <a:t>9/20/2016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AB50816-7C19-41D8-A0EF-26F876CA60F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6545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F5BA02-44D0-4876-BC8B-24E7B3628540}" type="datetimeFigureOut">
              <a:rPr lang="en-US" smtClean="0">
                <a:solidFill>
                  <a:prstClr val="white">
                    <a:tint val="75000"/>
                  </a:prstClr>
                </a:solidFill>
              </a:rPr>
              <a:pPr/>
              <a:t>9/20/2016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7924800" y="4495801"/>
            <a:ext cx="2844800" cy="365125"/>
          </a:xfrm>
          <a:prstGeom prst="rect">
            <a:avLst/>
          </a:prstGeom>
        </p:spPr>
        <p:txBody>
          <a:bodyPr/>
          <a:lstStyle/>
          <a:p>
            <a:fld id="{33F8ADB5-839E-4BD6-B3BB-E34448DA466B}"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9908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84CE92-AC7F-4133-A9F5-347078D68851}" type="datetimeFigureOut">
              <a:rPr lang="en-US" smtClean="0">
                <a:solidFill>
                  <a:prstClr val="black">
                    <a:tint val="75000"/>
                  </a:prstClr>
                </a:solidFill>
              </a:rPr>
              <a:pPr/>
              <a:t>9/20/2016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AB50816-7C19-41D8-A0EF-26F876CA60F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1805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84CE92-AC7F-4133-A9F5-347078D68851}" type="datetimeFigureOut">
              <a:rPr lang="en-US" smtClean="0">
                <a:solidFill>
                  <a:prstClr val="black">
                    <a:tint val="75000"/>
                  </a:prstClr>
                </a:solidFill>
              </a:rPr>
              <a:pPr/>
              <a:t>9/20/2016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AB50816-7C19-41D8-A0EF-26F876CA60F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4848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84CE92-AC7F-4133-A9F5-347078D68851}" type="datetimeFigureOut">
              <a:rPr lang="en-US" smtClean="0">
                <a:solidFill>
                  <a:prstClr val="black">
                    <a:tint val="75000"/>
                  </a:prstClr>
                </a:solidFill>
              </a:rPr>
              <a:pPr/>
              <a:t>9/20/2016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B50816-7C19-41D8-A0EF-26F876CA60F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4256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84CE92-AC7F-4133-A9F5-347078D68851}" type="datetimeFigureOut">
              <a:rPr lang="en-US" smtClean="0">
                <a:solidFill>
                  <a:prstClr val="black">
                    <a:tint val="75000"/>
                  </a:prstClr>
                </a:solidFill>
              </a:rPr>
              <a:pPr/>
              <a:t>9/20/2016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B50816-7C19-41D8-A0EF-26F876CA60F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5902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7546A0-6D8D-406B-B77C-64123B8CE32C}"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AD2CCD-C609-4607-98A0-C7A916FE8B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67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7546A0-6D8D-406B-B77C-64123B8CE32C}"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AD2CCD-C609-4607-98A0-C7A916FE8B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662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7546A0-6D8D-406B-B77C-64123B8CE32C}"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AD2CCD-C609-4607-98A0-C7A916FE8B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899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7546A0-6D8D-406B-B77C-64123B8CE32C}" type="datetimeFigureOut">
              <a:rPr lang="en-US" smtClean="0">
                <a:solidFill>
                  <a:prstClr val="black">
                    <a:tint val="75000"/>
                  </a:prstClr>
                </a:solidFill>
              </a:rPr>
              <a:pPr/>
              <a:t>9/20/2016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AD2CCD-C609-4607-98A0-C7A916FE8B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362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7546A0-6D8D-406B-B77C-64123B8CE32C}" type="datetimeFigureOut">
              <a:rPr lang="en-US" smtClean="0">
                <a:solidFill>
                  <a:prstClr val="black">
                    <a:tint val="75000"/>
                  </a:prstClr>
                </a:solidFill>
              </a:rPr>
              <a:pPr/>
              <a:t>9/20/2016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AD2CCD-C609-4607-98A0-C7A916FE8B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500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7546A0-6D8D-406B-B77C-64123B8CE32C}" type="datetimeFigureOut">
              <a:rPr lang="en-US" smtClean="0">
                <a:solidFill>
                  <a:prstClr val="black">
                    <a:tint val="75000"/>
                  </a:prstClr>
                </a:solidFill>
              </a:rPr>
              <a:pPr/>
              <a:t>9/20/2016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AD2CCD-C609-4607-98A0-C7A916FE8B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690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F5BA02-44D0-4876-BC8B-24E7B3628540}" type="datetimeFigureOut">
              <a:rPr lang="en-US" smtClean="0">
                <a:solidFill>
                  <a:prstClr val="white">
                    <a:tint val="75000"/>
                  </a:prstClr>
                </a:solidFill>
              </a:rPr>
              <a:pPr/>
              <a:t>9/20/2016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7924800" y="4495801"/>
            <a:ext cx="2844800" cy="365125"/>
          </a:xfrm>
          <a:prstGeom prst="rect">
            <a:avLst/>
          </a:prstGeom>
        </p:spPr>
        <p:txBody>
          <a:bodyPr/>
          <a:lstStyle/>
          <a:p>
            <a:fld id="{33F8ADB5-839E-4BD6-B3BB-E34448DA466B}"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87435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546A0-6D8D-406B-B77C-64123B8CE32C}" type="datetimeFigureOut">
              <a:rPr lang="en-US" smtClean="0">
                <a:solidFill>
                  <a:prstClr val="black">
                    <a:tint val="75000"/>
                  </a:prstClr>
                </a:solidFill>
              </a:rPr>
              <a:pPr/>
              <a:t>9/20/2016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AD2CCD-C609-4607-98A0-C7A916FE8B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291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7546A0-6D8D-406B-B77C-64123B8CE32C}" type="datetimeFigureOut">
              <a:rPr lang="en-US" smtClean="0">
                <a:solidFill>
                  <a:prstClr val="black">
                    <a:tint val="75000"/>
                  </a:prstClr>
                </a:solidFill>
              </a:rPr>
              <a:pPr/>
              <a:t>9/20/2016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AD2CCD-C609-4607-98A0-C7A916FE8B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472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7546A0-6D8D-406B-B77C-64123B8CE32C}" type="datetimeFigureOut">
              <a:rPr lang="en-US" smtClean="0">
                <a:solidFill>
                  <a:prstClr val="black">
                    <a:tint val="75000"/>
                  </a:prstClr>
                </a:solidFill>
              </a:rPr>
              <a:pPr/>
              <a:t>9/20/2016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AD2CCD-C609-4607-98A0-C7A916FE8B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91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7546A0-6D8D-406B-B77C-64123B8CE32C}"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AD2CCD-C609-4607-98A0-C7A916FE8B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87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7546A0-6D8D-406B-B77C-64123B8CE32C}"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AD2CCD-C609-4607-98A0-C7A916FE8B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513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F5BA02-44D0-4876-BC8B-24E7B3628540}" type="datetimeFigureOut">
              <a:rPr lang="en-US" smtClean="0">
                <a:solidFill>
                  <a:prstClr val="white">
                    <a:tint val="75000"/>
                  </a:prstClr>
                </a:solidFill>
              </a:rPr>
              <a:pPr/>
              <a:t>9/20/2016</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a:xfrm>
            <a:off x="7924800" y="4495801"/>
            <a:ext cx="2844800" cy="365125"/>
          </a:xfrm>
          <a:prstGeom prst="rect">
            <a:avLst/>
          </a:prstGeom>
        </p:spPr>
        <p:txBody>
          <a:bodyPr/>
          <a:lstStyle/>
          <a:p>
            <a:fld id="{33F8ADB5-839E-4BD6-B3BB-E34448DA466B}"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10465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F5BA02-44D0-4876-BC8B-24E7B3628540}" type="datetimeFigureOut">
              <a:rPr lang="en-US" smtClean="0">
                <a:solidFill>
                  <a:prstClr val="white">
                    <a:tint val="75000"/>
                  </a:prstClr>
                </a:solidFill>
              </a:rPr>
              <a:pPr/>
              <a:t>9/20/2016</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a:xfrm>
            <a:off x="7924800" y="4495801"/>
            <a:ext cx="2844800" cy="365125"/>
          </a:xfrm>
          <a:prstGeom prst="rect">
            <a:avLst/>
          </a:prstGeom>
        </p:spPr>
        <p:txBody>
          <a:bodyPr/>
          <a:lstStyle/>
          <a:p>
            <a:fld id="{33F8ADB5-839E-4BD6-B3BB-E34448DA466B}"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66530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5BA02-44D0-4876-BC8B-24E7B3628540}" type="datetimeFigureOut">
              <a:rPr lang="en-US" smtClean="0">
                <a:solidFill>
                  <a:prstClr val="white">
                    <a:tint val="75000"/>
                  </a:prstClr>
                </a:solidFill>
              </a:rPr>
              <a:pPr/>
              <a:t>9/20/2016</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a:xfrm>
            <a:off x="7924800" y="4495801"/>
            <a:ext cx="2844800" cy="365125"/>
          </a:xfrm>
          <a:prstGeom prst="rect">
            <a:avLst/>
          </a:prstGeom>
        </p:spPr>
        <p:txBody>
          <a:bodyPr/>
          <a:lstStyle/>
          <a:p>
            <a:fld id="{33F8ADB5-839E-4BD6-B3BB-E34448DA466B}"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93538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5BA02-44D0-4876-BC8B-24E7B3628540}" type="datetimeFigureOut">
              <a:rPr lang="en-US" smtClean="0">
                <a:solidFill>
                  <a:prstClr val="white">
                    <a:tint val="75000"/>
                  </a:prstClr>
                </a:solidFill>
              </a:rPr>
              <a:pPr/>
              <a:t>9/20/2016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7924800" y="4495801"/>
            <a:ext cx="2844800" cy="365125"/>
          </a:xfrm>
          <a:prstGeom prst="rect">
            <a:avLst/>
          </a:prstGeom>
        </p:spPr>
        <p:txBody>
          <a:bodyPr/>
          <a:lstStyle/>
          <a:p>
            <a:fld id="{33F8ADB5-839E-4BD6-B3BB-E34448DA466B}"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03816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5BA02-44D0-4876-BC8B-24E7B3628540}" type="datetimeFigureOut">
              <a:rPr lang="en-US" smtClean="0">
                <a:solidFill>
                  <a:prstClr val="white">
                    <a:tint val="75000"/>
                  </a:prstClr>
                </a:solidFill>
              </a:rPr>
              <a:pPr/>
              <a:t>9/20/2016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7924800" y="4495801"/>
            <a:ext cx="2844800" cy="365125"/>
          </a:xfrm>
          <a:prstGeom prst="rect">
            <a:avLst/>
          </a:prstGeom>
        </p:spPr>
        <p:txBody>
          <a:bodyPr/>
          <a:lstStyle/>
          <a:p>
            <a:fld id="{33F8ADB5-839E-4BD6-B3BB-E34448DA466B}"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88187775"/>
      </p:ext>
    </p:extLst>
  </p:cSld>
  <p:clrMapOvr>
    <a:masterClrMapping/>
  </p:clrMapOvr>
</p:sldLayout>
</file>

<file path=ppt/slideMasters/_rels/slideMaster1.xml.rels><?xml version="1.0" encoding="UTF-8"?>

<Relationships xmlns="http://schemas.openxmlformats.org/package/2006/relationships">
  <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13" Type="http://schemas.openxmlformats.org/officeDocument/2006/relationships/image" Target="../media/image1.png"/>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xml version="1.0" encoding="UTF-8"?>

<Relationships xmlns="http://schemas.openxmlformats.org/package/2006/relationships">
  <Relationship Id="rId1" Type="http://schemas.openxmlformats.org/officeDocument/2006/relationships/slideLayout" Target="../slideLayouts/slideLayout12.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theme" Target="../theme/theme2.xml"/>
  <Relationship Id="rId2" Type="http://schemas.openxmlformats.org/officeDocument/2006/relationships/slideLayout" Target="../slideLayouts/slideLayout13.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s>

</file>

<file path=ppt/slideMasters/_rels/slideMaster3.xml.rels><?xml version="1.0" encoding="UTF-8"?>

<Relationships xmlns="http://schemas.openxmlformats.org/package/2006/relationships">
  <Relationship Id="rId1" Type="http://schemas.openxmlformats.org/officeDocument/2006/relationships/slideLayout" Target="../slideLayouts/slideLayout23.xml"/>
  <Relationship Id="rId10" Type="http://schemas.openxmlformats.org/officeDocument/2006/relationships/slideLayout" Target="../slideLayouts/slideLayout32.xml"/>
  <Relationship Id="rId11" Type="http://schemas.openxmlformats.org/officeDocument/2006/relationships/slideLayout" Target="../slideLayouts/slideLayout33.xml"/>
  <Relationship Id="rId12" Type="http://schemas.openxmlformats.org/officeDocument/2006/relationships/theme" Target="../theme/theme3.xml"/>
  <Relationship Id="rId13" Type="http://schemas.openxmlformats.org/officeDocument/2006/relationships/image" Target="../media/image3.jpeg"/>
  <Relationship Id="rId14" Type="http://schemas.openxmlformats.org/officeDocument/2006/relationships/image" Target="../media/image4.jpeg"/>
  <Relationship Id="rId15" Type="http://schemas.openxmlformats.org/officeDocument/2006/relationships/image" Target="../media/image5.gif"/>
  <Relationship Id="rId16" Type="http://schemas.openxmlformats.org/officeDocument/2006/relationships/image" Target="../media/image6.png"/>
  <Relationship Id="rId17" Type="http://schemas.openxmlformats.org/officeDocument/2006/relationships/image" Target="../media/image7.gif"/>
  <Relationship Id="rId2" Type="http://schemas.openxmlformats.org/officeDocument/2006/relationships/slideLayout" Target="../slideLayouts/slideLayout24.xml"/>
  <Relationship Id="rId3" Type="http://schemas.openxmlformats.org/officeDocument/2006/relationships/slideLayout" Target="../slideLayouts/slideLayout25.xml"/>
  <Relationship Id="rId4" Type="http://schemas.openxmlformats.org/officeDocument/2006/relationships/slideLayout" Target="../slideLayouts/slideLayout26.xml"/>
  <Relationship Id="rId5" Type="http://schemas.openxmlformats.org/officeDocument/2006/relationships/slideLayout" Target="../slideLayouts/slideLayout27.xml"/>
  <Relationship Id="rId6" Type="http://schemas.openxmlformats.org/officeDocument/2006/relationships/slideLayout" Target="../slideLayouts/slideLayout28.xml"/>
  <Relationship Id="rId7" Type="http://schemas.openxmlformats.org/officeDocument/2006/relationships/slideLayout" Target="../slideLayouts/slideLayout29.xml"/>
  <Relationship Id="rId8" Type="http://schemas.openxmlformats.org/officeDocument/2006/relationships/slideLayout" Target="../slideLayouts/slideLayout30.xml"/>
  <Relationship Id="rId9" Type="http://schemas.openxmlformats.org/officeDocument/2006/relationships/slideLayout" Target="../slideLayouts/slideLayout31.xml"/>
</Relationships>

</file>

<file path=ppt/slideMasters/_rels/slideMaster4.xml.rels><?xml version="1.0" encoding="UTF-8"?>

<Relationships xmlns="http://schemas.openxmlformats.org/package/2006/relationships">
  <Relationship Id="rId1" Type="http://schemas.openxmlformats.org/officeDocument/2006/relationships/slideLayout" Target="../slideLayouts/slideLayout34.xml"/>
  <Relationship Id="rId10" Type="http://schemas.openxmlformats.org/officeDocument/2006/relationships/slideLayout" Target="../slideLayouts/slideLayout43.xml"/>
  <Relationship Id="rId11" Type="http://schemas.openxmlformats.org/officeDocument/2006/relationships/slideLayout" Target="../slideLayouts/slideLayout44.xml"/>
  <Relationship Id="rId12" Type="http://schemas.openxmlformats.org/officeDocument/2006/relationships/theme" Target="../theme/theme4.xml"/>
  <Relationship Id="rId2" Type="http://schemas.openxmlformats.org/officeDocument/2006/relationships/slideLayout" Target="../slideLayouts/slideLayout35.xml"/>
  <Relationship Id="rId3" Type="http://schemas.openxmlformats.org/officeDocument/2006/relationships/slideLayout" Target="../slideLayouts/slideLayout36.xml"/>
  <Relationship Id="rId4" Type="http://schemas.openxmlformats.org/officeDocument/2006/relationships/slideLayout" Target="../slideLayouts/slideLayout37.xml"/>
  <Relationship Id="rId5" Type="http://schemas.openxmlformats.org/officeDocument/2006/relationships/slideLayout" Target="../slideLayouts/slideLayout38.xml"/>
  <Relationship Id="rId6" Type="http://schemas.openxmlformats.org/officeDocument/2006/relationships/slideLayout" Target="../slideLayouts/slideLayout39.xml"/>
  <Relationship Id="rId7" Type="http://schemas.openxmlformats.org/officeDocument/2006/relationships/slideLayout" Target="../slideLayouts/slideLayout40.xml"/>
  <Relationship Id="rId8" Type="http://schemas.openxmlformats.org/officeDocument/2006/relationships/slideLayout" Target="../slideLayouts/slideLayout41.xml"/>
  <Relationship Id="rId9" Type="http://schemas.openxmlformats.org/officeDocument/2006/relationships/slideLayout" Target="../slideLayouts/slideLayout4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5BA02-44D0-4876-BC8B-24E7B3628540}" type="datetimeFigureOut">
              <a:rPr lang="en-US" smtClean="0">
                <a:solidFill>
                  <a:prstClr val="white">
                    <a:tint val="75000"/>
                  </a:prstClr>
                </a:solidFill>
              </a:rPr>
              <a:pPr/>
              <a:t>9/20/2016</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pic>
        <p:nvPicPr>
          <p:cNvPr id="6" name="Picture 5"/>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048451" y="6231141"/>
            <a:ext cx="2084207" cy="615543"/>
          </a:xfrm>
          <a:prstGeom prst="rect">
            <a:avLst/>
          </a:prstGeom>
        </p:spPr>
      </p:pic>
    </p:spTree>
    <p:extLst>
      <p:ext uri="{BB962C8B-B14F-4D97-AF65-F5344CB8AC3E}">
        <p14:creationId xmlns:p14="http://schemas.microsoft.com/office/powerpoint/2010/main" val="34743955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36924"/>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rgbClr val="6CBADC"/>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769AB066-32DB-4506-827F-13F918825301}" type="datetimeFigureOut">
              <a:rPr lang="en-US" smtClean="0">
                <a:solidFill>
                  <a:prstClr val="black"/>
                </a:solidFill>
              </a:rPr>
              <a:pPr/>
              <a:t>9/20/2016</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5EA1122D-3EF2-4720-86F5-94151C2ED6F3}" type="slidenum">
              <a:rPr lang="en-US" smtClean="0">
                <a:solidFill>
                  <a:prstClr val="black"/>
                </a:solidFill>
              </a:rPr>
              <a:pPr/>
              <a:t>‹#›</a:t>
            </a:fld>
            <a:endParaRPr lang="en-US">
              <a:solidFill>
                <a:prstClr val="black"/>
              </a:solidFill>
            </a:endParaRPr>
          </a:p>
        </p:txBody>
      </p:sp>
      <p:sp>
        <p:nvSpPr>
          <p:cNvPr id="11" name="Right Triangle 10"/>
          <p:cNvSpPr/>
          <p:nvPr userDrawn="1"/>
        </p:nvSpPr>
        <p:spPr>
          <a:xfrm>
            <a:off x="0" y="5791200"/>
            <a:ext cx="4470400" cy="1066800"/>
          </a:xfrm>
          <a:prstGeom prst="rtTriangle">
            <a:avLst/>
          </a:prstGeom>
          <a:solidFill>
            <a:srgbClr val="008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0803430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Arial" pitchFamily="34" charset="0"/>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Arial" pitchFamily="34" charset="0"/>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Arial" pitchFamily="34" charset="0"/>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Arial" pitchFamily="34" charset="0"/>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Arial" pitchFamily="34" charset="0"/>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4CE92-AC7F-4133-A9F5-347078D68851}" type="datetimeFigureOut">
              <a:rPr lang="en-US" smtClean="0">
                <a:solidFill>
                  <a:prstClr val="black">
                    <a:tint val="75000"/>
                  </a:prstClr>
                </a:solidFill>
              </a:rPr>
              <a:pPr/>
              <a:t>9/20/2016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50816-7C19-41D8-A0EF-26F876CA60FB}" type="slidenum">
              <a:rPr lang="en-US" smtClean="0">
                <a:solidFill>
                  <a:prstClr val="black">
                    <a:tint val="75000"/>
                  </a:prstClr>
                </a:solidFill>
              </a:rPr>
              <a:pPr/>
              <a:t>‹#›</a:t>
            </a:fld>
            <a:endParaRPr lang="en-US" dirty="0">
              <a:solidFill>
                <a:prstClr val="black">
                  <a:tint val="75000"/>
                </a:prstClr>
              </a:solidFill>
            </a:endParaRPr>
          </a:p>
        </p:txBody>
      </p:sp>
      <p:pic>
        <p:nvPicPr>
          <p:cNvPr id="1026" name="Picture 2" descr="C:\Documents and Settings\unickel.DOMAIN.001\Desktop\ESA Prototype May 22\Prototype\images\logobg.jpg"/>
          <p:cNvPicPr>
            <a:picLocks noChangeAspect="1" noChangeArrowheads="1"/>
          </p:cNvPicPr>
          <p:nvPr/>
        </p:nvPicPr>
        <p:blipFill>
          <a:blip r:embed="rId13" cstate="print"/>
          <a:srcRect/>
          <a:stretch>
            <a:fillRect/>
          </a:stretch>
        </p:blipFill>
        <p:spPr bwMode="auto">
          <a:xfrm>
            <a:off x="0" y="0"/>
            <a:ext cx="2540000" cy="791308"/>
          </a:xfrm>
          <a:prstGeom prst="rect">
            <a:avLst/>
          </a:prstGeom>
          <a:noFill/>
        </p:spPr>
      </p:pic>
      <p:pic>
        <p:nvPicPr>
          <p:cNvPr id="1027" name="Picture 3" descr="C:\Documents and Settings\unickel.DOMAIN.001\Desktop\ESA Prototype May 22\Prototype\images\header_design.jpg"/>
          <p:cNvPicPr>
            <a:picLocks noChangeAspect="1" noChangeArrowheads="1"/>
          </p:cNvPicPr>
          <p:nvPr/>
        </p:nvPicPr>
        <p:blipFill>
          <a:blip r:embed="rId14" cstate="print"/>
          <a:srcRect/>
          <a:stretch>
            <a:fillRect/>
          </a:stretch>
        </p:blipFill>
        <p:spPr bwMode="auto">
          <a:xfrm>
            <a:off x="2540000" y="1"/>
            <a:ext cx="9652000" cy="770283"/>
          </a:xfrm>
          <a:prstGeom prst="rect">
            <a:avLst/>
          </a:prstGeom>
          <a:noFill/>
        </p:spPr>
      </p:pic>
      <p:sp>
        <p:nvSpPr>
          <p:cNvPr id="2" name="Title Placeholder 1"/>
          <p:cNvSpPr>
            <a:spLocks noGrp="1"/>
          </p:cNvSpPr>
          <p:nvPr>
            <p:ph type="title"/>
          </p:nvPr>
        </p:nvSpPr>
        <p:spPr>
          <a:xfrm>
            <a:off x="2133600" y="0"/>
            <a:ext cx="7924800" cy="639762"/>
          </a:xfrm>
          <a:prstGeom prst="rect">
            <a:avLst/>
          </a:prstGeom>
        </p:spPr>
        <p:txBody>
          <a:bodyPr vert="horz" lIns="91440" tIns="45720" rIns="91440" bIns="45720" rtlCol="0" anchor="ctr">
            <a:normAutofit/>
          </a:bodyPr>
          <a:lstStyle/>
          <a:p>
            <a:r>
              <a:rPr lang="en-US" dirty="0" smtClean="0"/>
              <a:t>Click to edit Master title </a:t>
            </a:r>
            <a:endParaRPr lang="en-US" dirty="0"/>
          </a:p>
        </p:txBody>
      </p:sp>
      <p:pic>
        <p:nvPicPr>
          <p:cNvPr id="1029" name="Picture 5"/>
          <p:cNvPicPr>
            <a:picLocks noChangeAspect="1" noChangeArrowheads="1"/>
          </p:cNvPicPr>
          <p:nvPr/>
        </p:nvPicPr>
        <p:blipFill>
          <a:blip r:embed="rId15" cstate="print"/>
          <a:srcRect/>
          <a:stretch>
            <a:fillRect/>
          </a:stretch>
        </p:blipFill>
        <p:spPr bwMode="auto">
          <a:xfrm>
            <a:off x="10160000" y="180974"/>
            <a:ext cx="1955800" cy="437388"/>
          </a:xfrm>
          <a:prstGeom prst="rect">
            <a:avLst/>
          </a:prstGeom>
          <a:noFill/>
          <a:ln w="9525">
            <a:noFill/>
            <a:miter lim="800000"/>
            <a:headEnd/>
            <a:tailEnd/>
          </a:ln>
          <a:effectLst/>
        </p:spPr>
      </p:pic>
      <p:pic>
        <p:nvPicPr>
          <p:cNvPr id="1030" name="Picture 6"/>
          <p:cNvPicPr>
            <a:picLocks noChangeAspect="1" noChangeArrowheads="1"/>
          </p:cNvPicPr>
          <p:nvPr/>
        </p:nvPicPr>
        <p:blipFill>
          <a:blip r:embed="rId16" cstate="print"/>
          <a:srcRect l="1247" t="17778" r="38903" b="77778"/>
          <a:stretch>
            <a:fillRect/>
          </a:stretch>
        </p:blipFill>
        <p:spPr bwMode="auto">
          <a:xfrm>
            <a:off x="0" y="762000"/>
            <a:ext cx="12192000" cy="381000"/>
          </a:xfrm>
          <a:prstGeom prst="rect">
            <a:avLst/>
          </a:prstGeom>
          <a:noFill/>
          <a:ln w="9525">
            <a:noFill/>
            <a:miter lim="800000"/>
            <a:headEnd/>
            <a:tailEnd/>
          </a:ln>
        </p:spPr>
      </p:pic>
      <p:pic>
        <p:nvPicPr>
          <p:cNvPr id="13" name="Picture 6"/>
          <p:cNvPicPr>
            <a:picLocks noChangeAspect="1" noChangeArrowheads="1"/>
          </p:cNvPicPr>
          <p:nvPr/>
        </p:nvPicPr>
        <p:blipFill>
          <a:blip r:embed="rId16" cstate="print"/>
          <a:srcRect l="4240" t="19555" r="91770" b="78667"/>
          <a:stretch>
            <a:fillRect/>
          </a:stretch>
        </p:blipFill>
        <p:spPr bwMode="auto">
          <a:xfrm>
            <a:off x="101600" y="914400"/>
            <a:ext cx="812800" cy="152400"/>
          </a:xfrm>
          <a:prstGeom prst="rect">
            <a:avLst/>
          </a:prstGeom>
          <a:noFill/>
          <a:ln w="9525">
            <a:noFill/>
            <a:miter lim="800000"/>
            <a:headEnd/>
            <a:tailEnd/>
          </a:ln>
        </p:spPr>
      </p:pic>
      <p:sp>
        <p:nvSpPr>
          <p:cNvPr id="7" name="Oval 6"/>
          <p:cNvSpPr>
            <a:spLocks noChangeAspect="1"/>
          </p:cNvSpPr>
          <p:nvPr/>
        </p:nvSpPr>
        <p:spPr>
          <a:xfrm>
            <a:off x="203200" y="19050"/>
            <a:ext cx="1097280" cy="822960"/>
          </a:xfrm>
          <a:prstGeom prst="ellipse">
            <a:avLst/>
          </a:prstGeom>
          <a:solidFill>
            <a:srgbClr val="CCECFF"/>
          </a:solidFill>
          <a:ln>
            <a:solidFill>
              <a:srgbClr val="CCECFF"/>
            </a:solidFill>
          </a:ln>
          <a:effectLst>
            <a:glow rad="101600">
              <a:srgbClr val="CCECFF">
                <a:alpha val="40000"/>
              </a:srgb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7800" y="15240"/>
            <a:ext cx="1198880" cy="899160"/>
          </a:xfrm>
          <a:prstGeom prst="rect">
            <a:avLst/>
          </a:prstGeom>
        </p:spPr>
      </p:pic>
    </p:spTree>
    <p:extLst>
      <p:ext uri="{BB962C8B-B14F-4D97-AF65-F5344CB8AC3E}">
        <p14:creationId xmlns:p14="http://schemas.microsoft.com/office/powerpoint/2010/main" val="32156176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546A0-6D8D-406B-B77C-64123B8CE32C}"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D2CCD-C609-4607-98A0-C7A916FE8B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3177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8.jpg"/>
</Relationships>

</file>

<file path=ppt/slides/_rels/slide10.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notesSlide" Target="../notesSlides/notesSlide10.xml"/>
  <Relationship Id="rId3" Type="http://schemas.openxmlformats.org/officeDocument/2006/relationships/image" Target="../media/image30.jpeg"/>
  <Relationship Id="rId4" Type="http://schemas.openxmlformats.org/officeDocument/2006/relationships/image" Target="../media/image31.jpeg"/>
  <Relationship Id="rId5" Type="http://schemas.openxmlformats.org/officeDocument/2006/relationships/image" Target="../media/image32.jpeg"/>
</Relationships>

</file>

<file path=ppt/slides/_rels/slide11.xml.rels><?xml version="1.0" encoding="UTF-8"?>

<Relationships xmlns="http://schemas.openxmlformats.org/package/2006/relationships">
  <Relationship Id="rId1" Type="http://schemas.openxmlformats.org/officeDocument/2006/relationships/slideLayout" Target="../slideLayouts/slideLayout12.xml"/>
  <Relationship Id="rId2" Type="http://schemas.openxmlformats.org/officeDocument/2006/relationships/image" Target="../media/image8.jpg"/>
</Relationships>

</file>

<file path=ppt/slides/_rels/slide12.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notesSlide" Target="../notesSlides/notesSlide11.xml"/>
</Relationships>

</file>

<file path=ppt/slides/_rels/slide13.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notesSlide" Target="../notesSlides/notesSlide12.xml"/>
</Relationships>

</file>

<file path=ppt/slides/_rels/slide14.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notesSlide" Target="../notesSlides/notesSlide13.xml"/>
</Relationships>

</file>

<file path=ppt/slides/_rels/slide15.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image" Target="../media/image33.emf"/>
</Relationships>

</file>

<file path=ppt/slides/_rels/slide16.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image" Target="../media/image34.jpeg"/>
  <Relationship Id="rId3" Type="http://schemas.openxmlformats.org/officeDocument/2006/relationships/image" Target="../media/image35.png"/>
</Relationships>

</file>

<file path=ppt/slides/_rels/slide17.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image" Target="../media/image34.jpeg"/>
  <Relationship Id="rId3" Type="http://schemas.openxmlformats.org/officeDocument/2006/relationships/image" Target="../media/image36.png"/>
</Relationships>

</file>

<file path=ppt/slides/_rels/slide18.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notesSlide" Target="../notesSlides/notesSlide14.xml"/>
</Relationships>

</file>

<file path=ppt/slides/_rels/slide19.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notesSlide" Target="../notesSlides/notesSlide15.xml"/>
</Relationships>

</file>

<file path=ppt/slides/_rels/slide2.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9.png"/>
</Relationships>

</file>

<file path=ppt/slides/_rels/slide20.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notesSlide" Target="../notesSlides/notesSlide16.xml"/>
</Relationships>

</file>

<file path=ppt/slides/_rels/slide21.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notesSlide" Target="../notesSlides/notesSlide17.xml"/>
</Relationships>

</file>

<file path=ppt/slides/_rels/slide22.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notesSlide" Target="../notesSlides/notesSlide18.xml"/>
</Relationships>

</file>

<file path=ppt/slides/_rels/slide23.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notesSlide" Target="../notesSlides/notesSlide19.xml"/>
</Relationships>

</file>

<file path=ppt/slides/_rels/slide24.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notesSlide" Target="../notesSlides/notesSlide20.xml"/>
</Relationships>

</file>

<file path=ppt/slides/_rels/slide25.xml.rels><?xml version="1.0" encoding="UTF-8"?>

<Relationships xmlns="http://schemas.openxmlformats.org/package/2006/relationships">
  <Relationship Id="rId1" Type="http://schemas.openxmlformats.org/officeDocument/2006/relationships/vmlDrawing" Target="../drawings/vmlDrawing1.vml"/>
  <Relationship Id="rId2" Type="http://schemas.openxmlformats.org/officeDocument/2006/relationships/slideLayout" Target="../slideLayouts/slideLayout18.xml"/>
  <Relationship Id="rId3" Type="http://schemas.openxmlformats.org/officeDocument/2006/relationships/oleObject" Target="../embeddings/oleObject1.bin"/>
  <Relationship Id="rId4" Type="http://schemas.openxmlformats.org/officeDocument/2006/relationships/oleObject" Target="../embeddings/Microsoft_Excel_97-2003_Worksheet1.xls"/>
  <Relationship Id="rId5" Type="http://schemas.openxmlformats.org/officeDocument/2006/relationships/image" Target="../media/image37.emf"/>
</Relationships>

</file>

<file path=ppt/slides/_rels/slide26.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notesSlide" Target="../notesSlides/notesSlide21.xml"/>
</Relationships>

</file>

<file path=ppt/slides/_rels/slide27.xml.rels><?xml version="1.0" encoding="UTF-8"?>

<Relationships xmlns="http://schemas.openxmlformats.org/package/2006/relationships">
  <Relationship Id="rId1" Type="http://schemas.openxmlformats.org/officeDocument/2006/relationships/slideLayout" Target="../slideLayouts/slideLayout13.xml"/>
</Relationships>

</file>

<file path=ppt/slides/_rels/slide28.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notesSlide" Target="../notesSlides/notesSlide22.xml"/>
</Relationships>

</file>

<file path=ppt/slides/_rels/slide29.xml.rels><?xml version="1.0" encoding="UTF-8"?>

<Relationships xmlns="http://schemas.openxmlformats.org/package/2006/relationships">
  <Relationship Id="rId1" Type="http://schemas.openxmlformats.org/officeDocument/2006/relationships/slideLayout" Target="../slideLayouts/slideLayout23.xml"/>
  <Relationship Id="rId2" Type="http://schemas.openxmlformats.org/officeDocument/2006/relationships/image" Target="../media/image38.png"/>
</Relationships>

</file>

<file path=ppt/slides/_rels/slide3.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10.jpeg"/>
  <Relationship Id="rId4" Type="http://schemas.openxmlformats.org/officeDocument/2006/relationships/image" Target="../media/image11.jpeg"/>
  <Relationship Id="rId5" Type="http://schemas.openxmlformats.org/officeDocument/2006/relationships/image" Target="../media/image12.jpg"/>
</Relationships>

</file>

<file path=ppt/slides/_rels/slide30.xml.rels><?xml version="1.0" encoding="UTF-8"?>

<Relationships xmlns="http://schemas.openxmlformats.org/package/2006/relationships">
  <Relationship Id="rId1" Type="http://schemas.openxmlformats.org/officeDocument/2006/relationships/slideLayout" Target="../slideLayouts/slideLayout24.xml"/>
</Relationships>

</file>

<file path=ppt/slides/_rels/slide31.xml.rels><?xml version="1.0" encoding="UTF-8"?>

<Relationships xmlns="http://schemas.openxmlformats.org/package/2006/relationships">
  <Relationship Id="rId1" Type="http://schemas.openxmlformats.org/officeDocument/2006/relationships/slideLayout" Target="../slideLayouts/slideLayout24.xml"/>
  <Relationship Id="rId2" Type="http://schemas.openxmlformats.org/officeDocument/2006/relationships/notesSlide" Target="../notesSlides/notesSlide23.xml"/>
  <Relationship Id="rId3" Type="http://schemas.openxmlformats.org/officeDocument/2006/relationships/image" Target="../media/image39.png"/>
</Relationships>

</file>

<file path=ppt/slides/_rels/slide32.xml.rels><?xml version="1.0" encoding="UTF-8"?>

<Relationships xmlns="http://schemas.openxmlformats.org/package/2006/relationships">
  <Relationship Id="rId1" Type="http://schemas.openxmlformats.org/officeDocument/2006/relationships/slideLayout" Target="../slideLayouts/slideLayout24.xml"/>
  <Relationship Id="rId2" Type="http://schemas.openxmlformats.org/officeDocument/2006/relationships/notesSlide" Target="../notesSlides/notesSlide24.xml"/>
</Relationships>

</file>

<file path=ppt/slides/_rels/slide33.xml.rels><?xml version="1.0" encoding="UTF-8"?>

<Relationships xmlns="http://schemas.openxmlformats.org/package/2006/relationships">
  <Relationship Id="rId1" Type="http://schemas.openxmlformats.org/officeDocument/2006/relationships/slideLayout" Target="../slideLayouts/slideLayout26.xml"/>
  <Relationship Id="rId2" Type="http://schemas.openxmlformats.org/officeDocument/2006/relationships/image" Target="../media/image40.png"/>
  <Relationship Id="rId3" Type="http://schemas.openxmlformats.org/officeDocument/2006/relationships/image" Target="../media/image41.png"/>
</Relationships>

</file>

<file path=ppt/slides/_rels/slide34.xml.rels><?xml version="1.0" encoding="UTF-8"?>

<Relationships xmlns="http://schemas.openxmlformats.org/package/2006/relationships">
  <Relationship Id="rId1" Type="http://schemas.openxmlformats.org/officeDocument/2006/relationships/slideLayout" Target="../slideLayouts/slideLayout26.xml"/>
  <Relationship Id="rId2" Type="http://schemas.openxmlformats.org/officeDocument/2006/relationships/notesSlide" Target="../notesSlides/notesSlide25.xml"/>
  <Relationship Id="rId3" Type="http://schemas.openxmlformats.org/officeDocument/2006/relationships/image" Target="../media/image42.png"/>
</Relationships>

</file>

<file path=ppt/slides/_rels/slide35.xml.rels><?xml version="1.0" encoding="UTF-8"?>

<Relationships xmlns="http://schemas.openxmlformats.org/package/2006/relationships">
  <Relationship Id="rId1" Type="http://schemas.openxmlformats.org/officeDocument/2006/relationships/slideLayout" Target="../slideLayouts/slideLayout24.xml"/>
  <Relationship Id="rId2" Type="http://schemas.openxmlformats.org/officeDocument/2006/relationships/notesSlide" Target="../notesSlides/notesSlide26.xml"/>
  <Relationship Id="rId3" Type="http://schemas.openxmlformats.org/officeDocument/2006/relationships/image" Target="../media/image39.png"/>
</Relationships>

</file>

<file path=ppt/slides/_rels/slide36.xml.rels><?xml version="1.0" encoding="UTF-8"?>

<Relationships xmlns="http://schemas.openxmlformats.org/package/2006/relationships">
  <Relationship Id="rId1" Type="http://schemas.openxmlformats.org/officeDocument/2006/relationships/slideLayout" Target="../slideLayouts/slideLayout24.xml"/>
</Relationships>

</file>

<file path=ppt/slides/_rels/slide37.xml.rels><?xml version="1.0" encoding="UTF-8"?>

<Relationships xmlns="http://schemas.openxmlformats.org/package/2006/relationships">
  <Relationship Id="rId1" Type="http://schemas.openxmlformats.org/officeDocument/2006/relationships/slideLayout" Target="../slideLayouts/slideLayout24.xml"/>
  <Relationship Id="rId2" Type="http://schemas.openxmlformats.org/officeDocument/2006/relationships/notesSlide" Target="../notesSlides/notesSlide27.xml"/>
  <Relationship Id="rId3" Type="http://schemas.openxmlformats.org/officeDocument/2006/relationships/image" Target="../media/image39.png"/>
</Relationships>

</file>

<file path=ppt/slides/_rels/slide38.xml.rels><?xml version="1.0" encoding="UTF-8"?>

<Relationships xmlns="http://schemas.openxmlformats.org/package/2006/relationships">
  <Relationship Id="rId1" Type="http://schemas.openxmlformats.org/officeDocument/2006/relationships/slideLayout" Target="../slideLayouts/slideLayout24.xml"/>
  <Relationship Id="rId2" Type="http://schemas.openxmlformats.org/officeDocument/2006/relationships/notesSlide" Target="../notesSlides/notesSlide28.xml"/>
  <Relationship Id="rId3" Type="http://schemas.openxmlformats.org/officeDocument/2006/relationships/image" Target="../media/image43.jpeg"/>
  <Relationship Id="rId4" Type="http://schemas.openxmlformats.org/officeDocument/2006/relationships/image" Target="../media/image44.png"/>
</Relationships>

</file>

<file path=ppt/slides/_rels/slide39.xml.rels><?xml version="1.0" encoding="UTF-8"?>

<Relationships xmlns="http://schemas.openxmlformats.org/package/2006/relationships">
  <Relationship Id="rId1" Type="http://schemas.openxmlformats.org/officeDocument/2006/relationships/slideLayout" Target="../slideLayouts/slideLayout24.xml"/>
  <Relationship Id="rId2" Type="http://schemas.openxmlformats.org/officeDocument/2006/relationships/notesSlide" Target="../notesSlides/notesSlide29.xml"/>
  <Relationship Id="rId3" Type="http://schemas.openxmlformats.org/officeDocument/2006/relationships/image" Target="../media/image45.jpeg"/>
  <Relationship Id="rId4" Type="http://schemas.openxmlformats.org/officeDocument/2006/relationships/image" Target="../media/image46.jpeg"/>
  <Relationship Id="rId5" Type="http://schemas.openxmlformats.org/officeDocument/2006/relationships/image" Target="../media/image47.jpeg"/>
  <Relationship Id="rId6" Type="http://schemas.openxmlformats.org/officeDocument/2006/relationships/image" Target="../media/image48.jpeg"/>
  <Relationship Id="rId7" Type="http://schemas.openxmlformats.org/officeDocument/2006/relationships/image" Target="../media/image49.jpeg"/>
</Relationships>

</file>

<file path=ppt/slides/_rels/slide4.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
  <Relationship Id="rId1" Type="http://schemas.openxmlformats.org/officeDocument/2006/relationships/slideLayout" Target="../slideLayouts/slideLayout29.xml"/>
  <Relationship Id="rId2" Type="http://schemas.openxmlformats.org/officeDocument/2006/relationships/notesSlide" Target="../notesSlides/notesSlide30.xml"/>
  <Relationship Id="rId3" Type="http://schemas.openxmlformats.org/officeDocument/2006/relationships/image" Target="../media/image50.jpeg"/>
  <Relationship Id="rId4" Type="http://schemas.openxmlformats.org/officeDocument/2006/relationships/image" Target="../media/image51.jpeg"/>
  <Relationship Id="rId5" Type="http://schemas.openxmlformats.org/officeDocument/2006/relationships/image" Target="../media/image52.jpeg"/>
  <Relationship Id="rId6" Type="http://schemas.openxmlformats.org/officeDocument/2006/relationships/image" Target="../media/image53.jpeg"/>
  <Relationship Id="rId7" Type="http://schemas.openxmlformats.org/officeDocument/2006/relationships/image" Target="../media/image54.jpeg"/>
</Relationships>

</file>

<file path=ppt/slides/_rels/slide41.xml.rels><?xml version="1.0" encoding="UTF-8"?>

<Relationships xmlns="http://schemas.openxmlformats.org/package/2006/relationships">
  <Relationship Id="rId1" Type="http://schemas.openxmlformats.org/officeDocument/2006/relationships/slideLayout" Target="../slideLayouts/slideLayout24.xml"/>
  <Relationship Id="rId2" Type="http://schemas.openxmlformats.org/officeDocument/2006/relationships/notesSlide" Target="../notesSlides/notesSlide31.xml"/>
  <Relationship Id="rId3" Type="http://schemas.openxmlformats.org/officeDocument/2006/relationships/image" Target="../media/image55.png"/>
  <Relationship Id="rId4" Type="http://schemas.openxmlformats.org/officeDocument/2006/relationships/image" Target="../media/image56.png"/>
</Relationships>

</file>

<file path=ppt/slides/_rels/slide42.xml.rels><?xml version="1.0" encoding="UTF-8"?>

<Relationships xmlns="http://schemas.openxmlformats.org/package/2006/relationships">
  <Relationship Id="rId1" Type="http://schemas.openxmlformats.org/officeDocument/2006/relationships/slideLayout" Target="../slideLayouts/slideLayout24.xml"/>
  <Relationship Id="rId2" Type="http://schemas.openxmlformats.org/officeDocument/2006/relationships/image" Target="../media/image57.jpeg"/>
</Relationships>

</file>

<file path=ppt/slides/_rels/slide43.xml.rels><?xml version="1.0" encoding="UTF-8"?>

<Relationships xmlns="http://schemas.openxmlformats.org/package/2006/relationships">
  <Relationship Id="rId1" Type="http://schemas.openxmlformats.org/officeDocument/2006/relationships/slideLayout" Target="../slideLayouts/slideLayout24.xml"/>
  <Relationship Id="rId2" Type="http://schemas.openxmlformats.org/officeDocument/2006/relationships/image" Target="../media/image58.jpeg"/>
</Relationships>

</file>

<file path=ppt/slides/_rels/slide44.xml.rels><?xml version="1.0" encoding="UTF-8"?>

<Relationships xmlns="http://schemas.openxmlformats.org/package/2006/relationships">
  <Relationship Id="rId1" Type="http://schemas.openxmlformats.org/officeDocument/2006/relationships/slideLayout" Target="../slideLayouts/slideLayout24.xml"/>
  <Relationship Id="rId2" Type="http://schemas.openxmlformats.org/officeDocument/2006/relationships/image" Target="../media/image59.png"/>
</Relationships>

</file>

<file path=ppt/slides/_rels/slide45.xml.rels><?xml version="1.0" encoding="UTF-8"?>

<Relationships xmlns="http://schemas.openxmlformats.org/package/2006/relationships">
  <Relationship Id="rId1" Type="http://schemas.openxmlformats.org/officeDocument/2006/relationships/slideLayout" Target="../slideLayouts/slideLayout24.xml"/>
  <Relationship Id="rId2" Type="http://schemas.openxmlformats.org/officeDocument/2006/relationships/notesSlide" Target="../notesSlides/notesSlide32.xml"/>
  <Relationship Id="rId3" Type="http://schemas.openxmlformats.org/officeDocument/2006/relationships/image" Target="../media/image39.png"/>
</Relationships>

</file>

<file path=ppt/slides/_rels/slide46.xml.rels><?xml version="1.0" encoding="UTF-8"?>

<Relationships xmlns="http://schemas.openxmlformats.org/package/2006/relationships">
  <Relationship Id="rId1" Type="http://schemas.openxmlformats.org/officeDocument/2006/relationships/slideLayout" Target="../slideLayouts/slideLayout26.xml"/>
  <Relationship Id="rId2" Type="http://schemas.openxmlformats.org/officeDocument/2006/relationships/image" Target="../media/image60.png"/>
</Relationships>

</file>

<file path=ppt/slides/_rels/slide47.xml.rels><?xml version="1.0" encoding="UTF-8"?>

<Relationships xmlns="http://schemas.openxmlformats.org/package/2006/relationships">
  <Relationship Id="rId1" Type="http://schemas.openxmlformats.org/officeDocument/2006/relationships/slideLayout" Target="../slideLayouts/slideLayout24.xml"/>
  <Relationship Id="rId2" Type="http://schemas.openxmlformats.org/officeDocument/2006/relationships/notesSlide" Target="../notesSlides/notesSlide33.xml"/>
  <Relationship Id="rId3" Type="http://schemas.openxmlformats.org/officeDocument/2006/relationships/image" Target="../media/image61.jpeg"/>
  <Relationship Id="rId4" Type="http://schemas.openxmlformats.org/officeDocument/2006/relationships/image" Target="../media/image62.jpeg"/>
  <Relationship Id="rId5" Type="http://schemas.openxmlformats.org/officeDocument/2006/relationships/image" Target="../media/image63.jpg"/>
  <Relationship Id="rId6" Type="http://schemas.openxmlformats.org/officeDocument/2006/relationships/image" Target="../media/image64.png"/>
</Relationships>

</file>

<file path=ppt/slides/_rels/slide48.xml.rels><?xml version="1.0" encoding="UTF-8"?>

<Relationships xmlns="http://schemas.openxmlformats.org/package/2006/relationships">
  <Relationship Id="rId1" Type="http://schemas.openxmlformats.org/officeDocument/2006/relationships/slideLayout" Target="../slideLayouts/slideLayout24.xml"/>
  <Relationship Id="rId2" Type="http://schemas.openxmlformats.org/officeDocument/2006/relationships/image" Target="../media/image65.png"/>
  <Relationship Id="rId3" Type="http://schemas.openxmlformats.org/officeDocument/2006/relationships/image" Target="../media/image66.png"/>
</Relationships>

</file>

<file path=ppt/slides/_rels/slide49.xml.rels><?xml version="1.0" encoding="UTF-8"?>

<Relationships xmlns="http://schemas.openxmlformats.org/package/2006/relationships">
  <Relationship Id="rId1" Type="http://schemas.openxmlformats.org/officeDocument/2006/relationships/slideLayout" Target="../slideLayouts/slideLayout34.xml"/>
  <Relationship Id="rId2" Type="http://schemas.openxmlformats.org/officeDocument/2006/relationships/image" Target="../media/image67.png"/>
</Relationships>

</file>

<file path=ppt/slides/_rels/slide5.xml.rels><?xml version="1.0" encoding="UTF-8"?>

<Relationships xmlns="http://schemas.openxmlformats.org/package/2006/relationships">
  <Relationship Id="rId1" Type="http://schemas.openxmlformats.org/officeDocument/2006/relationships/slideLayout" Target="../slideLayouts/slideLayout6.xml"/>
  <Relationship Id="rId2" Type="http://schemas.openxmlformats.org/officeDocument/2006/relationships/notesSlide" Target="../notesSlides/notesSlide5.xml"/>
  <Relationship Id="rId3" Type="http://schemas.openxmlformats.org/officeDocument/2006/relationships/image" Target="../media/image13.png"/>
  <Relationship Id="rId4" Type="http://schemas.openxmlformats.org/officeDocument/2006/relationships/image" Target="../media/image14.png"/>
  <Relationship Id="rId5" Type="http://schemas.openxmlformats.org/officeDocument/2006/relationships/image" Target="../media/image15.png"/>
  <Relationship Id="rId6" Type="http://schemas.openxmlformats.org/officeDocument/2006/relationships/image" Target="../media/image16.jpg"/>
</Relationships>

</file>

<file path=ppt/slides/_rels/slide50.xml.rels><?xml version="1.0" encoding="UTF-8"?>

<Relationships xmlns="http://schemas.openxmlformats.org/package/2006/relationships">
  <Relationship Id="rId1" Type="http://schemas.openxmlformats.org/officeDocument/2006/relationships/slideLayout" Target="../slideLayouts/slideLayout40.xml"/>
  <Relationship Id="rId2" Type="http://schemas.openxmlformats.org/officeDocument/2006/relationships/notesSlide" Target="../notesSlides/notesSlide34.xml"/>
  <Relationship Id="rId3" Type="http://schemas.openxmlformats.org/officeDocument/2006/relationships/image" Target="../media/image68.png"/>
  <Relationship Id="rId4" Type="http://schemas.openxmlformats.org/officeDocument/2006/relationships/image" Target="../media/image69.jpeg"/>
  <Relationship Id="rId5" Type="http://schemas.openxmlformats.org/officeDocument/2006/relationships/image" Target="../media/image70.jpg"/>
  <Relationship Id="rId6" Type="http://schemas.openxmlformats.org/officeDocument/2006/relationships/image" Target="../media/image71.jpeg"/>
</Relationships>

</file>

<file path=ppt/slides/_rels/slide51.xml.rels><?xml version="1.0" encoding="UTF-8"?>

<Relationships xmlns="http://schemas.openxmlformats.org/package/2006/relationships">
  <Relationship Id="rId1" Type="http://schemas.openxmlformats.org/officeDocument/2006/relationships/slideLayout" Target="../slideLayouts/slideLayout35.xml"/>
  <Relationship Id="rId2" Type="http://schemas.openxmlformats.org/officeDocument/2006/relationships/notesSlide" Target="../notesSlides/notesSlide35.xml"/>
  <Relationship Id="rId3" Type="http://schemas.openxmlformats.org/officeDocument/2006/relationships/image" Target="../media/image68.png"/>
  <Relationship Id="rId4" Type="http://schemas.openxmlformats.org/officeDocument/2006/relationships/diagramData" Target="../diagrams/data1.xml"/>
  <Relationship Id="rId5" Type="http://schemas.openxmlformats.org/officeDocument/2006/relationships/diagramLayout" Target="../diagrams/layout1.xml"/>
  <Relationship Id="rId6" Type="http://schemas.openxmlformats.org/officeDocument/2006/relationships/diagramQuickStyle" Target="../diagrams/quickStyle1.xml"/>
  <Relationship Id="rId7" Type="http://schemas.openxmlformats.org/officeDocument/2006/relationships/diagramColors" Target="../diagrams/colors1.xml"/>
  <Relationship Id="rId8" Type="http://schemas.microsoft.com/office/2007/relationships/diagramDrawing" Target="../diagrams/drawing1.xml"/>
</Relationships>

</file>

<file path=ppt/slides/_rels/slide52.xml.rels><?xml version="1.0" encoding="UTF-8"?>

<Relationships xmlns="http://schemas.openxmlformats.org/package/2006/relationships">
  <Relationship Id="rId1" Type="http://schemas.openxmlformats.org/officeDocument/2006/relationships/slideLayout" Target="../slideLayouts/slideLayout39.xml"/>
  <Relationship Id="rId2" Type="http://schemas.openxmlformats.org/officeDocument/2006/relationships/image" Target="../media/image68.png"/>
  <Relationship Id="rId3" Type="http://schemas.openxmlformats.org/officeDocument/2006/relationships/image" Target="../media/image72.jpeg"/>
  <Relationship Id="rId4" Type="http://schemas.openxmlformats.org/officeDocument/2006/relationships/image" Target="../media/image73.jpeg"/>
</Relationships>

</file>

<file path=ppt/slides/_rels/slide53.xml.rels><?xml version="1.0" encoding="UTF-8"?>

<Relationships xmlns="http://schemas.openxmlformats.org/package/2006/relationships">
  <Relationship Id="rId1" Type="http://schemas.openxmlformats.org/officeDocument/2006/relationships/slideLayout" Target="../slideLayouts/slideLayout40.xml"/>
  <Relationship Id="rId2" Type="http://schemas.openxmlformats.org/officeDocument/2006/relationships/notesSlide" Target="../notesSlides/notesSlide36.xml"/>
  <Relationship Id="rId3" Type="http://schemas.openxmlformats.org/officeDocument/2006/relationships/image" Target="../media/image68.png"/>
  <Relationship Id="rId4" Type="http://schemas.openxmlformats.org/officeDocument/2006/relationships/image" Target="../media/image74.png"/>
</Relationships>

</file>

<file path=ppt/slides/_rels/slide54.xml.rels><?xml version="1.0" encoding="UTF-8"?>

<Relationships xmlns="http://schemas.openxmlformats.org/package/2006/relationships">
  <Relationship Id="rId1" Type="http://schemas.openxmlformats.org/officeDocument/2006/relationships/slideLayout" Target="../slideLayouts/slideLayout39.xml"/>
  <Relationship Id="rId2" Type="http://schemas.openxmlformats.org/officeDocument/2006/relationships/image" Target="../media/image68.png"/>
  <Relationship Id="rId3" Type="http://schemas.openxmlformats.org/officeDocument/2006/relationships/image" Target="../media/image75.png"/>
  <Relationship Id="rId4" Type="http://schemas.openxmlformats.org/officeDocument/2006/relationships/image" Target="../media/image76.png"/>
  <Relationship Id="rId5" Type="http://schemas.openxmlformats.org/officeDocument/2006/relationships/image" Target="../media/image77.png"/>
</Relationships>

</file>

<file path=ppt/slides/_rels/slide55.xml.rels><?xml version="1.0" encoding="UTF-8"?>

<Relationships xmlns="http://schemas.openxmlformats.org/package/2006/relationships">
  <Relationship Id="rId1" Type="http://schemas.openxmlformats.org/officeDocument/2006/relationships/slideLayout" Target="../slideLayouts/slideLayout39.xml"/>
  <Relationship Id="rId2" Type="http://schemas.openxmlformats.org/officeDocument/2006/relationships/image" Target="../media/image68.png"/>
  <Relationship Id="rId3" Type="http://schemas.openxmlformats.org/officeDocument/2006/relationships/image" Target="../media/image78.jpg"/>
  <Relationship Id="rId4" Type="http://schemas.openxmlformats.org/officeDocument/2006/relationships/image" Target="../media/image79.jpeg"/>
  <Relationship Id="rId5" Type="http://schemas.openxmlformats.org/officeDocument/2006/relationships/image" Target="../media/image80.jpeg"/>
  <Relationship Id="rId6" Type="http://schemas.openxmlformats.org/officeDocument/2006/relationships/image" Target="../media/image81.png"/>
</Relationships>

</file>

<file path=ppt/slides/_rels/slide56.xml.rels><?xml version="1.0" encoding="UTF-8"?>

<Relationships xmlns="http://schemas.openxmlformats.org/package/2006/relationships">
  <Relationship Id="rId1" Type="http://schemas.openxmlformats.org/officeDocument/2006/relationships/slideLayout" Target="../slideLayouts/slideLayout40.xml"/>
  <Relationship Id="rId2" Type="http://schemas.openxmlformats.org/officeDocument/2006/relationships/image" Target="../media/image82.jpeg"/>
</Relationships>

</file>

<file path=ppt/slides/_rels/slide57.xml.rels><?xml version="1.0" encoding="UTF-8"?>

<Relationships xmlns="http://schemas.openxmlformats.org/package/2006/relationships">
  <Relationship Id="rId1" Type="http://schemas.openxmlformats.org/officeDocument/2006/relationships/slideLayout" Target="../slideLayouts/slideLayout35.xml"/>
  <Relationship Id="rId10" Type="http://schemas.openxmlformats.org/officeDocument/2006/relationships/image" Target="../media/image89.png"/>
  <Relationship Id="rId11" Type="http://schemas.openxmlformats.org/officeDocument/2006/relationships/image" Target="../media/image90.png"/>
  <Relationship Id="rId2" Type="http://schemas.openxmlformats.org/officeDocument/2006/relationships/notesSlide" Target="../notesSlides/notesSlide37.xml"/>
  <Relationship Id="rId3" Type="http://schemas.openxmlformats.org/officeDocument/2006/relationships/image" Target="../media/image83.gif"/>
  <Relationship Id="rId4" Type="http://schemas.openxmlformats.org/officeDocument/2006/relationships/image" Target="../media/image84.png"/>
  <Relationship Id="rId5" Type="http://schemas.openxmlformats.org/officeDocument/2006/relationships/image" Target="../media/image85.png"/>
  <Relationship Id="rId6" Type="http://schemas.openxmlformats.org/officeDocument/2006/relationships/image" Target="../media/image86.png"/>
  <Relationship Id="rId7" Type="http://schemas.openxmlformats.org/officeDocument/2006/relationships/image" Target="../media/image68.png"/>
  <Relationship Id="rId8" Type="http://schemas.openxmlformats.org/officeDocument/2006/relationships/image" Target="../media/image87.png"/>
  <Relationship Id="rId9" Type="http://schemas.openxmlformats.org/officeDocument/2006/relationships/image" Target="../media/image88.png"/>
</Relationships>

</file>

<file path=ppt/slides/_rels/slide58.xml.rels><?xml version="1.0" encoding="UTF-8"?>

<Relationships xmlns="http://schemas.openxmlformats.org/package/2006/relationships">
  <Relationship Id="rId1" Type="http://schemas.openxmlformats.org/officeDocument/2006/relationships/slideLayout" Target="../slideLayouts/slideLayout39.xml"/>
  <Relationship Id="rId2" Type="http://schemas.openxmlformats.org/officeDocument/2006/relationships/notesSlide" Target="../notesSlides/notesSlide38.xml"/>
  <Relationship Id="rId3" Type="http://schemas.openxmlformats.org/officeDocument/2006/relationships/image" Target="../media/image68.png"/>
  <Relationship Id="rId4" Type="http://schemas.openxmlformats.org/officeDocument/2006/relationships/image" Target="../media/image91.png"/>
  <Relationship Id="rId5" Type="http://schemas.openxmlformats.org/officeDocument/2006/relationships/image" Target="../media/image92.png"/>
</Relationships>

</file>

<file path=ppt/slides/_rels/slide59.xml.rels><?xml version="1.0" encoding="UTF-8"?>

<Relationships xmlns="http://schemas.openxmlformats.org/package/2006/relationships">
  <Relationship Id="rId1" Type="http://schemas.openxmlformats.org/officeDocument/2006/relationships/slideLayout" Target="../slideLayouts/slideLayout40.xml"/>
  <Relationship Id="rId2" Type="http://schemas.openxmlformats.org/officeDocument/2006/relationships/image" Target="../media/image93.jpeg"/>
  <Relationship Id="rId3" Type="http://schemas.openxmlformats.org/officeDocument/2006/relationships/image" Target="../media/image94.png"/>
</Relationships>

</file>

<file path=ppt/slides/_rels/slide6.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notesSlide" Target="../notesSlides/notesSlide6.xml"/>
  <Relationship Id="rId3" Type="http://schemas.openxmlformats.org/officeDocument/2006/relationships/image" Target="../media/image17.jpg"/>
</Relationships>

</file>

<file path=ppt/slides/_rels/slide7.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image" Target="../media/image18.jpeg"/>
  <Relationship Id="rId4" Type="http://schemas.openxmlformats.org/officeDocument/2006/relationships/image" Target="../media/image19.jpeg"/>
  <Relationship Id="rId5" Type="http://schemas.openxmlformats.org/officeDocument/2006/relationships/image" Target="../media/image20.jpg"/>
</Relationships>

</file>

<file path=ppt/slides/_rels/slide8.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image" Target="../media/image21.jpeg"/>
  <Relationship Id="rId4" Type="http://schemas.openxmlformats.org/officeDocument/2006/relationships/image" Target="../media/image22.png"/>
  <Relationship Id="rId5" Type="http://schemas.openxmlformats.org/officeDocument/2006/relationships/image" Target="../media/image23.png"/>
  <Relationship Id="rId6" Type="http://schemas.openxmlformats.org/officeDocument/2006/relationships/image" Target="../media/image24.jpeg"/>
</Relationships>

</file>

<file path=ppt/slides/_rels/slide9.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notesSlide" Target="../notesSlides/notesSlide9.xml"/>
  <Relationship Id="rId3" Type="http://schemas.openxmlformats.org/officeDocument/2006/relationships/image" Target="../media/image25.jpg"/>
  <Relationship Id="rId4" Type="http://schemas.openxmlformats.org/officeDocument/2006/relationships/image" Target="../media/image26.jpeg"/>
  <Relationship Id="rId5" Type="http://schemas.openxmlformats.org/officeDocument/2006/relationships/image" Target="../media/image27.jpeg"/>
  <Relationship Id="rId6" Type="http://schemas.openxmlformats.org/officeDocument/2006/relationships/image" Target="../media/image28.jpeg"/>
  <Relationship Id="rId7" Type="http://schemas.openxmlformats.org/officeDocument/2006/relationships/image" Target="../media/image29.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5912" y="3302442"/>
            <a:ext cx="5715519" cy="1692771"/>
          </a:xfrm>
          <a:prstGeom prst="rect">
            <a:avLst/>
          </a:prstGeom>
          <a:noFill/>
        </p:spPr>
        <p:txBody>
          <a:bodyPr wrap="square" rtlCol="0">
            <a:spAutoFit/>
          </a:bodyPr>
          <a:lstStyle/>
          <a:p>
            <a:pPr algn="ctr"/>
            <a:r>
              <a:rPr lang="en-US" sz="2800" dirty="0" smtClean="0"/>
              <a:t>Vincent Strully</a:t>
            </a:r>
            <a:r>
              <a:rPr lang="en-US" sz="2800" dirty="0"/>
              <a:t> </a:t>
            </a:r>
            <a:r>
              <a:rPr lang="en-US" sz="2800" dirty="0" smtClean="0"/>
              <a:t>Jr. </a:t>
            </a:r>
          </a:p>
          <a:p>
            <a:pPr algn="ctr"/>
            <a:endParaRPr lang="en-US" sz="2800" dirty="0" smtClean="0"/>
          </a:p>
          <a:p>
            <a:pPr algn="ctr"/>
            <a:r>
              <a:rPr lang="en-US" sz="2400" dirty="0" smtClean="0"/>
              <a:t>Chief Executive Officer and Founder </a:t>
            </a:r>
          </a:p>
          <a:p>
            <a:pPr algn="ctr"/>
            <a:r>
              <a:rPr lang="en-US" sz="2400" dirty="0" smtClean="0"/>
              <a:t>The New England Center for Children® </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822" y="770951"/>
            <a:ext cx="7505700" cy="2226691"/>
          </a:xfrm>
          <a:prstGeom prst="rect">
            <a:avLst/>
          </a:prstGeom>
        </p:spPr>
      </p:pic>
    </p:spTree>
    <p:extLst>
      <p:ext uri="{BB962C8B-B14F-4D97-AF65-F5344CB8AC3E}">
        <p14:creationId xmlns:p14="http://schemas.microsoft.com/office/powerpoint/2010/main" val="505901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Home-Based Program </a:t>
            </a:r>
            <a:endParaRPr lang="en-US" u="sng"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033" y="1323473"/>
            <a:ext cx="2631065" cy="3717758"/>
          </a:xfrm>
          <a:prstGeom prst="rect">
            <a:avLst/>
          </a:prstGeom>
          <a:ln w="25400">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0049" y="1564105"/>
            <a:ext cx="3735805" cy="4981073"/>
          </a:xfrm>
          <a:prstGeom prst="rect">
            <a:avLst/>
          </a:prstGeom>
          <a:ln w="25400">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5128" y="1323473"/>
            <a:ext cx="2786503" cy="3717758"/>
          </a:xfrm>
          <a:prstGeom prst="rect">
            <a:avLst/>
          </a:prstGeom>
          <a:ln w="25400">
            <a:solidFill>
              <a:schemeClr val="tx1"/>
            </a:solidFill>
          </a:ln>
        </p:spPr>
      </p:pic>
    </p:spTree>
    <p:extLst>
      <p:ext uri="{BB962C8B-B14F-4D97-AF65-F5344CB8AC3E}">
        <p14:creationId xmlns:p14="http://schemas.microsoft.com/office/powerpoint/2010/main" val="2974286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752600"/>
            <a:ext cx="7772400" cy="3276600"/>
          </a:xfrm>
        </p:spPr>
        <p:txBody>
          <a:bodyPr>
            <a:noAutofit/>
          </a:bodyPr>
          <a:lstStyle/>
          <a:p>
            <a:pPr algn="ctr"/>
            <a:r>
              <a:rPr lang="en-US" sz="3600" dirty="0"/>
              <a:t>Best Practices in Autism Treatment: Research to Practice and Practice to Research</a:t>
            </a:r>
            <a:br>
              <a:rPr lang="en-US" sz="3600" dirty="0"/>
            </a:br>
            <a:r>
              <a:rPr lang="en-US" sz="3600" dirty="0"/>
              <a:t>William H. Ahearn</a:t>
            </a:r>
            <a:br>
              <a:rPr lang="en-US" sz="3600" dirty="0"/>
            </a:br>
            <a:r>
              <a:rPr lang="en-US" sz="3600" dirty="0"/>
              <a:t>Ph.D., BCBA-D, LABA (MA)</a:t>
            </a:r>
            <a:endParaRPr lang="en-US" sz="360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Rectangle 1028"/>
          <p:cNvSpPr>
            <a:spLocks noGrp="1" noChangeArrowheads="1"/>
          </p:cNvSpPr>
          <p:nvPr>
            <p:ph type="ftr" sz="quarter" idx="4294967295"/>
          </p:nvPr>
        </p:nvSpPr>
        <p:spPr>
          <a:xfrm>
            <a:off x="1752600" y="6172200"/>
            <a:ext cx="8686800" cy="476250"/>
          </a:xfrm>
          <a:prstGeom prst="rect">
            <a:avLst/>
          </a:prstGeom>
        </p:spPr>
        <p:txBody>
          <a:bodyPr/>
          <a:lstStyle/>
          <a:p>
            <a:r>
              <a:rPr lang="en-US" sz="800" dirty="0">
                <a:solidFill>
                  <a:prstClr val="black"/>
                </a:solidFill>
                <a:latin typeface="Arial" pitchFamily="34" charset="0"/>
                <a:cs typeface="Arial" pitchFamily="34" charset="0"/>
              </a:rPr>
              <a:t>2005 The New England Center for Children, Inc. (NECC); All Rights Reserved; No portion of this work is to be reproduced or distributed without the express written permission of NECC</a:t>
            </a:r>
            <a:r>
              <a:rPr lang="en-US" dirty="0">
                <a:solidFill>
                  <a:prstClr val="black"/>
                </a:solidFill>
              </a:rPr>
              <a:t>. </a:t>
            </a:r>
          </a:p>
          <a:p>
            <a:endParaRPr lang="en-US"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8600"/>
            <a:ext cx="6019800" cy="1785874"/>
          </a:xfrm>
          <a:prstGeom prst="rect">
            <a:avLst/>
          </a:prstGeom>
        </p:spPr>
      </p:pic>
    </p:spTree>
    <p:extLst>
      <p:ext uri="{BB962C8B-B14F-4D97-AF65-F5344CB8AC3E}">
        <p14:creationId xmlns:p14="http://schemas.microsoft.com/office/powerpoint/2010/main" val="331179981"/>
      </p:ext>
    </p:extLst>
  </p:cSld>
  <p:clrMapOvr>
    <a:masterClrMapping/>
  </p:clrMapOvr>
  <mc:AlternateContent xmlns:mc="http://schemas.openxmlformats.org/markup-compatibility/2006" xmlns:p14="http://schemas.microsoft.com/office/powerpoint/2010/main">
    <mc:Choice Requires="p14">
      <p:transition spd="slow" p14:dur="2000" advTm="12528"/>
    </mc:Choice>
    <mc:Fallback xmlns="">
      <p:transition spd="slow" advTm="12528"/>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body" idx="1"/>
          </p:nvPr>
        </p:nvSpPr>
        <p:spPr>
          <a:xfrm>
            <a:off x="2019300" y="1410269"/>
            <a:ext cx="8153400" cy="4953000"/>
          </a:xfrm>
        </p:spPr>
        <p:txBody>
          <a:bodyPr>
            <a:normAutofit fontScale="92500" lnSpcReduction="10000"/>
          </a:bodyPr>
          <a:lstStyle/>
          <a:p>
            <a:pPr>
              <a:buSzPct val="125000"/>
              <a:buFont typeface="Wingdings" pitchFamily="2" charset="2"/>
              <a:buChar char="§"/>
            </a:pPr>
            <a:r>
              <a:rPr lang="en-US" sz="3000" b="1" dirty="0"/>
              <a:t>Masters and Doctoral training</a:t>
            </a:r>
          </a:p>
          <a:p>
            <a:pPr lvl="1">
              <a:buSzPct val="125000"/>
              <a:buFont typeface="Wingdings" pitchFamily="2" charset="2"/>
              <a:buChar char="§"/>
            </a:pPr>
            <a:r>
              <a:rPr lang="en-US" sz="2800" b="1" dirty="0"/>
              <a:t> WNE (in ABA); Simmons (Sp. Ed.)</a:t>
            </a:r>
          </a:p>
          <a:p>
            <a:pPr>
              <a:buSzPct val="125000"/>
              <a:buFont typeface="Wingdings" pitchFamily="2" charset="2"/>
              <a:buChar char="§"/>
            </a:pPr>
            <a:r>
              <a:rPr lang="en-US" sz="3000" b="1" dirty="0"/>
              <a:t>10 NECC-based Ph.D. level faculty - WNE</a:t>
            </a:r>
          </a:p>
          <a:p>
            <a:pPr lvl="1">
              <a:buSzPct val="125000"/>
              <a:buFont typeface="Wingdings" pitchFamily="2" charset="2"/>
              <a:buChar char="§"/>
            </a:pPr>
            <a:r>
              <a:rPr lang="en-US" sz="2800" b="1" dirty="0"/>
              <a:t>Over 80 ongoing projects</a:t>
            </a:r>
          </a:p>
          <a:p>
            <a:pPr>
              <a:buSzPct val="125000"/>
              <a:buFont typeface="Wingdings" pitchFamily="2" charset="2"/>
              <a:buChar char="§"/>
            </a:pPr>
            <a:r>
              <a:rPr lang="en-US" sz="3000" b="1" dirty="0"/>
              <a:t>250 peer reviewed publications</a:t>
            </a:r>
          </a:p>
          <a:p>
            <a:pPr>
              <a:buSzPct val="125000"/>
              <a:buFont typeface="Wingdings" pitchFamily="2" charset="2"/>
              <a:buChar char="§"/>
            </a:pPr>
            <a:r>
              <a:rPr lang="en-US" sz="3000" b="1" dirty="0"/>
              <a:t>2</a:t>
            </a:r>
            <a:r>
              <a:rPr lang="en-US" sz="3000" b="1" baseline="30000" dirty="0"/>
              <a:t>nd</a:t>
            </a:r>
            <a:r>
              <a:rPr lang="en-US" sz="3000" b="1" dirty="0"/>
              <a:t> most contributing authors to JABA</a:t>
            </a:r>
          </a:p>
          <a:p>
            <a:pPr>
              <a:buSzPct val="125000"/>
              <a:buFont typeface="Wingdings" pitchFamily="2" charset="2"/>
              <a:buChar char="§"/>
            </a:pPr>
            <a:r>
              <a:rPr lang="en-US" sz="3000" b="1" dirty="0"/>
              <a:t>Ongoing collaborative relations</a:t>
            </a:r>
          </a:p>
          <a:p>
            <a:pPr lvl="1">
              <a:buSzPct val="125000"/>
              <a:buFont typeface="Wingdings" pitchFamily="2" charset="2"/>
              <a:buChar char="§"/>
            </a:pPr>
            <a:r>
              <a:rPr lang="en-US" sz="2800" b="1" dirty="0"/>
              <a:t>E.K. Shriver Center</a:t>
            </a:r>
          </a:p>
          <a:p>
            <a:pPr lvl="1">
              <a:buSzPct val="125000"/>
              <a:buFont typeface="Wingdings" pitchFamily="2" charset="2"/>
              <a:buChar char="§"/>
            </a:pPr>
            <a:r>
              <a:rPr lang="en-US" sz="2800" b="1" dirty="0"/>
              <a:t>Children’s Hospital/Harvard</a:t>
            </a:r>
          </a:p>
          <a:p>
            <a:pPr lvl="1">
              <a:buSzPct val="125000"/>
              <a:buFont typeface="Wingdings" pitchFamily="2" charset="2"/>
              <a:buChar char="§"/>
            </a:pPr>
            <a:r>
              <a:rPr lang="en-US" sz="2800" b="1" dirty="0"/>
              <a:t>UNH</a:t>
            </a:r>
          </a:p>
          <a:p>
            <a:pPr lvl="1">
              <a:buSzPct val="125000"/>
              <a:buFont typeface="Wingdings" pitchFamily="2" charset="2"/>
              <a:buChar char="§"/>
            </a:pPr>
            <a:r>
              <a:rPr lang="en-US" sz="2800" b="1" dirty="0"/>
              <a:t>UCONN</a:t>
            </a:r>
            <a:endParaRPr lang="en-US" b="1" dirty="0"/>
          </a:p>
        </p:txBody>
      </p:sp>
      <p:sp>
        <p:nvSpPr>
          <p:cNvPr id="539651" name="Rectangle 3"/>
          <p:cNvSpPr>
            <a:spLocks noGrp="1" noChangeArrowheads="1"/>
          </p:cNvSpPr>
          <p:nvPr>
            <p:ph type="title"/>
          </p:nvPr>
        </p:nvSpPr>
        <p:spPr>
          <a:xfrm>
            <a:off x="1752600" y="304800"/>
            <a:ext cx="8686800" cy="1143000"/>
          </a:xfrm>
          <a:noFill/>
          <a:ln/>
        </p:spPr>
        <p:txBody>
          <a:bodyPr>
            <a:normAutofit fontScale="90000"/>
          </a:bodyPr>
          <a:lstStyle/>
          <a:p>
            <a:r>
              <a:rPr lang="en-US" dirty="0" smtClean="0"/>
              <a:t>How does NECC conduct research?</a:t>
            </a:r>
            <a:endParaRPr lang="en-US" b="1" dirty="0"/>
          </a:p>
        </p:txBody>
      </p:sp>
    </p:spTree>
    <p:extLst>
      <p:ext uri="{BB962C8B-B14F-4D97-AF65-F5344CB8AC3E}">
        <p14:creationId xmlns:p14="http://schemas.microsoft.com/office/powerpoint/2010/main" val="597266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9650">
                                            <p:txEl>
                                              <p:pRg st="0" end="0"/>
                                            </p:txEl>
                                          </p:spTgt>
                                        </p:tgtEl>
                                        <p:attrNameLst>
                                          <p:attrName>style.visibility</p:attrName>
                                        </p:attrNameLst>
                                      </p:cBhvr>
                                      <p:to>
                                        <p:strVal val="visible"/>
                                      </p:to>
                                    </p:set>
                                    <p:animEffect transition="in" filter="fade">
                                      <p:cBhvr>
                                        <p:cTn id="7" dur="500"/>
                                        <p:tgtEl>
                                          <p:spTgt spid="53965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9650">
                                            <p:txEl>
                                              <p:pRg st="1" end="1"/>
                                            </p:txEl>
                                          </p:spTgt>
                                        </p:tgtEl>
                                        <p:attrNameLst>
                                          <p:attrName>style.visibility</p:attrName>
                                        </p:attrNameLst>
                                      </p:cBhvr>
                                      <p:to>
                                        <p:strVal val="visible"/>
                                      </p:to>
                                    </p:set>
                                    <p:animEffect transition="in" filter="fade">
                                      <p:cBhvr>
                                        <p:cTn id="10" dur="500"/>
                                        <p:tgtEl>
                                          <p:spTgt spid="53965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39650">
                                            <p:txEl>
                                              <p:pRg st="2" end="2"/>
                                            </p:txEl>
                                          </p:spTgt>
                                        </p:tgtEl>
                                        <p:attrNameLst>
                                          <p:attrName>style.visibility</p:attrName>
                                        </p:attrNameLst>
                                      </p:cBhvr>
                                      <p:to>
                                        <p:strVal val="visible"/>
                                      </p:to>
                                    </p:set>
                                    <p:animEffect transition="in" filter="fade">
                                      <p:cBhvr>
                                        <p:cTn id="13" dur="500"/>
                                        <p:tgtEl>
                                          <p:spTgt spid="53965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39650">
                                            <p:txEl>
                                              <p:pRg st="3" end="3"/>
                                            </p:txEl>
                                          </p:spTgt>
                                        </p:tgtEl>
                                        <p:attrNameLst>
                                          <p:attrName>style.visibility</p:attrName>
                                        </p:attrNameLst>
                                      </p:cBhvr>
                                      <p:to>
                                        <p:strVal val="visible"/>
                                      </p:to>
                                    </p:set>
                                    <p:animEffect transition="in" filter="fade">
                                      <p:cBhvr>
                                        <p:cTn id="16" dur="500"/>
                                        <p:tgtEl>
                                          <p:spTgt spid="539650">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39650">
                                            <p:txEl>
                                              <p:pRg st="4" end="4"/>
                                            </p:txEl>
                                          </p:spTgt>
                                        </p:tgtEl>
                                        <p:attrNameLst>
                                          <p:attrName>style.visibility</p:attrName>
                                        </p:attrNameLst>
                                      </p:cBhvr>
                                      <p:to>
                                        <p:strVal val="visible"/>
                                      </p:to>
                                    </p:set>
                                    <p:animEffect transition="in" filter="fade">
                                      <p:cBhvr>
                                        <p:cTn id="19" dur="500"/>
                                        <p:tgtEl>
                                          <p:spTgt spid="53965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39650">
                                            <p:txEl>
                                              <p:pRg st="5" end="5"/>
                                            </p:txEl>
                                          </p:spTgt>
                                        </p:tgtEl>
                                        <p:attrNameLst>
                                          <p:attrName>style.visibility</p:attrName>
                                        </p:attrNameLst>
                                      </p:cBhvr>
                                      <p:to>
                                        <p:strVal val="visible"/>
                                      </p:to>
                                    </p:set>
                                    <p:animEffect transition="in" filter="fade">
                                      <p:cBhvr>
                                        <p:cTn id="22" dur="500"/>
                                        <p:tgtEl>
                                          <p:spTgt spid="53965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9650">
                                            <p:txEl>
                                              <p:pRg st="6" end="6"/>
                                            </p:txEl>
                                          </p:spTgt>
                                        </p:tgtEl>
                                        <p:attrNameLst>
                                          <p:attrName>style.visibility</p:attrName>
                                        </p:attrNameLst>
                                      </p:cBhvr>
                                      <p:to>
                                        <p:strVal val="visible"/>
                                      </p:to>
                                    </p:set>
                                    <p:animEffect transition="in" filter="fade">
                                      <p:cBhvr>
                                        <p:cTn id="27" dur="500"/>
                                        <p:tgtEl>
                                          <p:spTgt spid="539650">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39650">
                                            <p:txEl>
                                              <p:pRg st="7" end="7"/>
                                            </p:txEl>
                                          </p:spTgt>
                                        </p:tgtEl>
                                        <p:attrNameLst>
                                          <p:attrName>style.visibility</p:attrName>
                                        </p:attrNameLst>
                                      </p:cBhvr>
                                      <p:to>
                                        <p:strVal val="visible"/>
                                      </p:to>
                                    </p:set>
                                    <p:animEffect transition="in" filter="fade">
                                      <p:cBhvr>
                                        <p:cTn id="30" dur="500"/>
                                        <p:tgtEl>
                                          <p:spTgt spid="539650">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39650">
                                            <p:txEl>
                                              <p:pRg st="8" end="8"/>
                                            </p:txEl>
                                          </p:spTgt>
                                        </p:tgtEl>
                                        <p:attrNameLst>
                                          <p:attrName>style.visibility</p:attrName>
                                        </p:attrNameLst>
                                      </p:cBhvr>
                                      <p:to>
                                        <p:strVal val="visible"/>
                                      </p:to>
                                    </p:set>
                                    <p:animEffect transition="in" filter="fade">
                                      <p:cBhvr>
                                        <p:cTn id="33" dur="500"/>
                                        <p:tgtEl>
                                          <p:spTgt spid="539650">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39650">
                                            <p:txEl>
                                              <p:pRg st="9" end="9"/>
                                            </p:txEl>
                                          </p:spTgt>
                                        </p:tgtEl>
                                        <p:attrNameLst>
                                          <p:attrName>style.visibility</p:attrName>
                                        </p:attrNameLst>
                                      </p:cBhvr>
                                      <p:to>
                                        <p:strVal val="visible"/>
                                      </p:to>
                                    </p:set>
                                    <p:animEffect transition="in" filter="fade">
                                      <p:cBhvr>
                                        <p:cTn id="36" dur="500"/>
                                        <p:tgtEl>
                                          <p:spTgt spid="539650">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39650">
                                            <p:txEl>
                                              <p:pRg st="10" end="10"/>
                                            </p:txEl>
                                          </p:spTgt>
                                        </p:tgtEl>
                                        <p:attrNameLst>
                                          <p:attrName>style.visibility</p:attrName>
                                        </p:attrNameLst>
                                      </p:cBhvr>
                                      <p:to>
                                        <p:strVal val="visible"/>
                                      </p:to>
                                    </p:set>
                                    <p:animEffect transition="in" filter="fade">
                                      <p:cBhvr>
                                        <p:cTn id="39" dur="500"/>
                                        <p:tgtEl>
                                          <p:spTgt spid="53965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body" idx="1"/>
          </p:nvPr>
        </p:nvSpPr>
        <p:spPr>
          <a:xfrm>
            <a:off x="1989922" y="1600200"/>
            <a:ext cx="8153400" cy="4572000"/>
          </a:xfrm>
        </p:spPr>
        <p:txBody>
          <a:bodyPr>
            <a:normAutofit/>
          </a:bodyPr>
          <a:lstStyle/>
          <a:p>
            <a:pPr>
              <a:buSzPct val="125000"/>
              <a:buFont typeface="Wingdings" pitchFamily="2" charset="2"/>
              <a:buChar char="§"/>
            </a:pPr>
            <a:r>
              <a:rPr lang="en-US" sz="3200" b="1" dirty="0"/>
              <a:t>EIBI/ABA through the lifespan</a:t>
            </a:r>
          </a:p>
          <a:p>
            <a:pPr lvl="1">
              <a:buSzPct val="125000"/>
              <a:buFont typeface="Wingdings" panose="05000000000000000000" pitchFamily="2" charset="2"/>
              <a:buChar char="§"/>
            </a:pPr>
            <a:r>
              <a:rPr lang="en-US" b="1" dirty="0" smtClean="0"/>
              <a:t>Skill deficits/behavioral excesses</a:t>
            </a:r>
          </a:p>
          <a:p>
            <a:pPr>
              <a:buSzPct val="125000"/>
              <a:buFont typeface="Wingdings" pitchFamily="2" charset="2"/>
              <a:buChar char="§"/>
            </a:pPr>
            <a:r>
              <a:rPr lang="en-US" b="1" dirty="0" smtClean="0"/>
              <a:t>Skill deficits</a:t>
            </a:r>
          </a:p>
          <a:p>
            <a:pPr lvl="1">
              <a:buSzPct val="125000"/>
              <a:buFont typeface="Wingdings" pitchFamily="2" charset="2"/>
              <a:buChar char="§"/>
            </a:pPr>
            <a:r>
              <a:rPr lang="en-US" b="1" dirty="0" smtClean="0"/>
              <a:t>Function of skills in social environment</a:t>
            </a:r>
          </a:p>
          <a:p>
            <a:pPr lvl="1">
              <a:buSzPct val="125000"/>
              <a:buFont typeface="Wingdings" pitchFamily="2" charset="2"/>
              <a:buChar char="§"/>
            </a:pPr>
            <a:r>
              <a:rPr lang="en-US" b="1" dirty="0" smtClean="0"/>
              <a:t>Specific targeting via appropriate teaching procedures</a:t>
            </a:r>
          </a:p>
          <a:p>
            <a:pPr>
              <a:buSzPct val="125000"/>
              <a:buFont typeface="Wingdings" pitchFamily="2" charset="2"/>
              <a:buChar char="§"/>
            </a:pPr>
            <a:r>
              <a:rPr lang="en-US" b="1" dirty="0" smtClean="0"/>
              <a:t>Problem behavior</a:t>
            </a:r>
            <a:endParaRPr lang="en-US" b="1" dirty="0"/>
          </a:p>
          <a:p>
            <a:pPr lvl="1">
              <a:buSzPct val="125000"/>
              <a:buFont typeface="Wingdings" panose="05000000000000000000" pitchFamily="2" charset="2"/>
              <a:buChar char="§"/>
            </a:pPr>
            <a:r>
              <a:rPr lang="en-US" b="1" dirty="0" smtClean="0"/>
              <a:t>Functional assessment to identify cause</a:t>
            </a:r>
            <a:endParaRPr lang="en-US" b="1" dirty="0"/>
          </a:p>
          <a:p>
            <a:pPr lvl="1">
              <a:buSzPct val="125000"/>
              <a:buFont typeface="Wingdings" panose="05000000000000000000" pitchFamily="2" charset="2"/>
              <a:buChar char="§"/>
            </a:pPr>
            <a:r>
              <a:rPr lang="en-US" b="1" dirty="0" smtClean="0"/>
              <a:t>Validated function-based TXs</a:t>
            </a:r>
            <a:endParaRPr lang="en-US" b="1" dirty="0"/>
          </a:p>
          <a:p>
            <a:pPr lvl="1">
              <a:buSzPct val="125000"/>
              <a:buFont typeface="Wingdings" panose="05000000000000000000" pitchFamily="2" charset="2"/>
              <a:buChar char="§"/>
            </a:pPr>
            <a:r>
              <a:rPr lang="en-US" b="1" dirty="0" smtClean="0"/>
              <a:t>Heavily focused on appropriate replacement behavior</a:t>
            </a:r>
          </a:p>
          <a:p>
            <a:pPr marL="109728" indent="0">
              <a:buSzPct val="125000"/>
              <a:buNone/>
            </a:pPr>
            <a:endParaRPr lang="en-US" b="1" dirty="0"/>
          </a:p>
        </p:txBody>
      </p:sp>
      <p:sp>
        <p:nvSpPr>
          <p:cNvPr id="539651" name="Rectangle 3"/>
          <p:cNvSpPr>
            <a:spLocks noGrp="1" noChangeArrowheads="1"/>
          </p:cNvSpPr>
          <p:nvPr>
            <p:ph type="title"/>
          </p:nvPr>
        </p:nvSpPr>
        <p:spPr>
          <a:xfrm>
            <a:off x="2180422" y="304800"/>
            <a:ext cx="7772400" cy="1143000"/>
          </a:xfrm>
          <a:noFill/>
          <a:ln/>
        </p:spPr>
        <p:txBody>
          <a:bodyPr>
            <a:normAutofit/>
          </a:bodyPr>
          <a:lstStyle/>
          <a:p>
            <a:r>
              <a:rPr lang="en-US" dirty="0" smtClean="0"/>
              <a:t>Applied Behavior Analysis</a:t>
            </a:r>
            <a:endParaRPr lang="en-US" b="1" dirty="0"/>
          </a:p>
        </p:txBody>
      </p:sp>
    </p:spTree>
    <p:extLst>
      <p:ext uri="{BB962C8B-B14F-4D97-AF65-F5344CB8AC3E}">
        <p14:creationId xmlns:p14="http://schemas.microsoft.com/office/powerpoint/2010/main" val="4291561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9650">
                                            <p:txEl>
                                              <p:pRg st="0" end="0"/>
                                            </p:txEl>
                                          </p:spTgt>
                                        </p:tgtEl>
                                        <p:attrNameLst>
                                          <p:attrName>style.visibility</p:attrName>
                                        </p:attrNameLst>
                                      </p:cBhvr>
                                      <p:to>
                                        <p:strVal val="visible"/>
                                      </p:to>
                                    </p:set>
                                    <p:animEffect transition="in" filter="barn(inVertical)">
                                      <p:cBhvr>
                                        <p:cTn id="7" dur="500"/>
                                        <p:tgtEl>
                                          <p:spTgt spid="53965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39650">
                                            <p:txEl>
                                              <p:pRg st="1" end="1"/>
                                            </p:txEl>
                                          </p:spTgt>
                                        </p:tgtEl>
                                        <p:attrNameLst>
                                          <p:attrName>style.visibility</p:attrName>
                                        </p:attrNameLst>
                                      </p:cBhvr>
                                      <p:to>
                                        <p:strVal val="visible"/>
                                      </p:to>
                                    </p:set>
                                    <p:animEffect transition="in" filter="barn(inVertical)">
                                      <p:cBhvr>
                                        <p:cTn id="10" dur="500"/>
                                        <p:tgtEl>
                                          <p:spTgt spid="53965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39650">
                                            <p:txEl>
                                              <p:pRg st="2" end="2"/>
                                            </p:txEl>
                                          </p:spTgt>
                                        </p:tgtEl>
                                        <p:attrNameLst>
                                          <p:attrName>style.visibility</p:attrName>
                                        </p:attrNameLst>
                                      </p:cBhvr>
                                      <p:to>
                                        <p:strVal val="visible"/>
                                      </p:to>
                                    </p:set>
                                    <p:animEffect transition="in" filter="barn(inVertical)">
                                      <p:cBhvr>
                                        <p:cTn id="15" dur="500"/>
                                        <p:tgtEl>
                                          <p:spTgt spid="539650">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39650">
                                            <p:txEl>
                                              <p:pRg st="3" end="3"/>
                                            </p:txEl>
                                          </p:spTgt>
                                        </p:tgtEl>
                                        <p:attrNameLst>
                                          <p:attrName>style.visibility</p:attrName>
                                        </p:attrNameLst>
                                      </p:cBhvr>
                                      <p:to>
                                        <p:strVal val="visible"/>
                                      </p:to>
                                    </p:set>
                                    <p:animEffect transition="in" filter="barn(inVertical)">
                                      <p:cBhvr>
                                        <p:cTn id="18" dur="500"/>
                                        <p:tgtEl>
                                          <p:spTgt spid="539650">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39650">
                                            <p:txEl>
                                              <p:pRg st="4" end="4"/>
                                            </p:txEl>
                                          </p:spTgt>
                                        </p:tgtEl>
                                        <p:attrNameLst>
                                          <p:attrName>style.visibility</p:attrName>
                                        </p:attrNameLst>
                                      </p:cBhvr>
                                      <p:to>
                                        <p:strVal val="visible"/>
                                      </p:to>
                                    </p:set>
                                    <p:animEffect transition="in" filter="barn(inVertical)">
                                      <p:cBhvr>
                                        <p:cTn id="21" dur="500"/>
                                        <p:tgtEl>
                                          <p:spTgt spid="539650">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39650">
                                            <p:txEl>
                                              <p:pRg st="5" end="5"/>
                                            </p:txEl>
                                          </p:spTgt>
                                        </p:tgtEl>
                                        <p:attrNameLst>
                                          <p:attrName>style.visibility</p:attrName>
                                        </p:attrNameLst>
                                      </p:cBhvr>
                                      <p:to>
                                        <p:strVal val="visible"/>
                                      </p:to>
                                    </p:set>
                                    <p:animEffect transition="in" filter="barn(inVertical)">
                                      <p:cBhvr>
                                        <p:cTn id="26" dur="500"/>
                                        <p:tgtEl>
                                          <p:spTgt spid="539650">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39650">
                                            <p:txEl>
                                              <p:pRg st="6" end="6"/>
                                            </p:txEl>
                                          </p:spTgt>
                                        </p:tgtEl>
                                        <p:attrNameLst>
                                          <p:attrName>style.visibility</p:attrName>
                                        </p:attrNameLst>
                                      </p:cBhvr>
                                      <p:to>
                                        <p:strVal val="visible"/>
                                      </p:to>
                                    </p:set>
                                    <p:animEffect transition="in" filter="barn(inVertical)">
                                      <p:cBhvr>
                                        <p:cTn id="29" dur="500"/>
                                        <p:tgtEl>
                                          <p:spTgt spid="539650">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39650">
                                            <p:txEl>
                                              <p:pRg st="7" end="7"/>
                                            </p:txEl>
                                          </p:spTgt>
                                        </p:tgtEl>
                                        <p:attrNameLst>
                                          <p:attrName>style.visibility</p:attrName>
                                        </p:attrNameLst>
                                      </p:cBhvr>
                                      <p:to>
                                        <p:strVal val="visible"/>
                                      </p:to>
                                    </p:set>
                                    <p:animEffect transition="in" filter="barn(inVertical)">
                                      <p:cBhvr>
                                        <p:cTn id="32" dur="500"/>
                                        <p:tgtEl>
                                          <p:spTgt spid="539650">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539650">
                                            <p:txEl>
                                              <p:pRg st="8" end="8"/>
                                            </p:txEl>
                                          </p:spTgt>
                                        </p:tgtEl>
                                        <p:attrNameLst>
                                          <p:attrName>style.visibility</p:attrName>
                                        </p:attrNameLst>
                                      </p:cBhvr>
                                      <p:to>
                                        <p:strVal val="visible"/>
                                      </p:to>
                                    </p:set>
                                    <p:animEffect transition="in" filter="barn(inVertical)">
                                      <p:cBhvr>
                                        <p:cTn id="35" dur="500"/>
                                        <p:tgtEl>
                                          <p:spTgt spid="53965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a:xfrm>
            <a:off x="2057400" y="152400"/>
            <a:ext cx="8001000" cy="1219200"/>
          </a:xfrm>
        </p:spPr>
        <p:txBody>
          <a:bodyPr/>
          <a:lstStyle/>
          <a:p>
            <a:r>
              <a:rPr lang="en-US" dirty="0" smtClean="0"/>
              <a:t>ABA is </a:t>
            </a:r>
            <a:r>
              <a:rPr lang="en-US" b="1" dirty="0" smtClean="0"/>
              <a:t>Best Practice</a:t>
            </a:r>
            <a:endParaRPr lang="en-US" b="1" dirty="0"/>
          </a:p>
        </p:txBody>
      </p:sp>
      <p:sp>
        <p:nvSpPr>
          <p:cNvPr id="417795" name="Rectangle 3"/>
          <p:cNvSpPr>
            <a:spLocks noGrp="1" noChangeArrowheads="1"/>
          </p:cNvSpPr>
          <p:nvPr>
            <p:ph type="body" idx="1"/>
          </p:nvPr>
        </p:nvSpPr>
        <p:spPr>
          <a:xfrm>
            <a:off x="2033530" y="1524000"/>
            <a:ext cx="8153400" cy="4400550"/>
          </a:xfrm>
        </p:spPr>
        <p:txBody>
          <a:bodyPr>
            <a:normAutofit/>
          </a:bodyPr>
          <a:lstStyle/>
          <a:p>
            <a:pPr>
              <a:buSzPct val="150000"/>
              <a:buFont typeface="Wingdings" pitchFamily="2" charset="2"/>
              <a:buChar char="§"/>
            </a:pPr>
            <a:r>
              <a:rPr lang="en-US" sz="3200" b="1" dirty="0"/>
              <a:t>From the early days: </a:t>
            </a:r>
            <a:r>
              <a:rPr lang="en-US" sz="3200" b="1" dirty="0" err="1"/>
              <a:t>Lovaas</a:t>
            </a:r>
            <a:r>
              <a:rPr lang="en-US" sz="3200" b="1" dirty="0"/>
              <a:t>, 1987; </a:t>
            </a:r>
            <a:r>
              <a:rPr lang="en-US" sz="3200" b="1" dirty="0" err="1"/>
              <a:t>McEachin</a:t>
            </a:r>
            <a:r>
              <a:rPr lang="en-US" sz="3200" b="1" dirty="0"/>
              <a:t>, Smith, &amp; </a:t>
            </a:r>
            <a:r>
              <a:rPr lang="en-US" sz="3200" b="1" dirty="0" err="1"/>
              <a:t>Lovaas</a:t>
            </a:r>
            <a:r>
              <a:rPr lang="en-US" sz="3200" b="1" dirty="0"/>
              <a:t>, 1993</a:t>
            </a:r>
          </a:p>
          <a:p>
            <a:pPr>
              <a:buSzPct val="150000"/>
              <a:buFont typeface="Wingdings" pitchFamily="2" charset="2"/>
              <a:buChar char="§"/>
            </a:pPr>
            <a:r>
              <a:rPr lang="en-US" sz="3200" b="1" dirty="0"/>
              <a:t>Howard et al. 2005; 2014</a:t>
            </a:r>
          </a:p>
          <a:p>
            <a:pPr>
              <a:buSzPct val="150000"/>
              <a:buFont typeface="Wingdings" pitchFamily="2" charset="2"/>
              <a:buChar char="§"/>
            </a:pPr>
            <a:r>
              <a:rPr lang="en-US" sz="3200" b="1" dirty="0"/>
              <a:t>Meta-analyses – EIBI and techniques</a:t>
            </a:r>
          </a:p>
          <a:p>
            <a:pPr>
              <a:buSzPct val="150000"/>
              <a:buNone/>
            </a:pPr>
            <a:r>
              <a:rPr lang="en-US" sz="3200" b="1" dirty="0"/>
              <a:t>	(e.g., </a:t>
            </a:r>
            <a:r>
              <a:rPr lang="en-US" sz="3200" b="1" dirty="0" err="1"/>
              <a:t>Eldevik</a:t>
            </a:r>
            <a:r>
              <a:rPr lang="en-US" sz="3200" b="1" dirty="0"/>
              <a:t>, Hastings, Hughes, </a:t>
            </a:r>
            <a:r>
              <a:rPr lang="en-US" sz="3200" b="1" dirty="0" err="1"/>
              <a:t>Jahr</a:t>
            </a:r>
            <a:r>
              <a:rPr lang="en-US" sz="3200" b="1" dirty="0"/>
              <a:t>, </a:t>
            </a:r>
            <a:r>
              <a:rPr lang="en-US" sz="3200" b="1" dirty="0" err="1"/>
              <a:t>Eikseth</a:t>
            </a:r>
            <a:r>
              <a:rPr lang="en-US" sz="3200" b="1" dirty="0"/>
              <a:t>, and Cross, 2009)</a:t>
            </a:r>
          </a:p>
          <a:p>
            <a:pPr>
              <a:buSzPct val="150000"/>
              <a:buFont typeface="Wingdings" pitchFamily="2" charset="2"/>
              <a:buChar char="§"/>
            </a:pPr>
            <a:r>
              <a:rPr lang="en-US" sz="3200" b="1" dirty="0"/>
              <a:t>Cochrane review by </a:t>
            </a:r>
            <a:r>
              <a:rPr lang="en-US" sz="3200" b="1" dirty="0" err="1"/>
              <a:t>Reichow</a:t>
            </a:r>
            <a:r>
              <a:rPr lang="en-US" sz="3200" b="1" dirty="0"/>
              <a:t>, Barton, Boyd, &amp; Hume (2013)</a:t>
            </a:r>
          </a:p>
        </p:txBody>
      </p:sp>
    </p:spTree>
    <p:extLst>
      <p:ext uri="{BB962C8B-B14F-4D97-AF65-F5344CB8AC3E}">
        <p14:creationId xmlns:p14="http://schemas.microsoft.com/office/powerpoint/2010/main" val="23103796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7795">
                                            <p:txEl>
                                              <p:pRg st="0" end="0"/>
                                            </p:txEl>
                                          </p:spTgt>
                                        </p:tgtEl>
                                        <p:attrNameLst>
                                          <p:attrName>style.visibility</p:attrName>
                                        </p:attrNameLst>
                                      </p:cBhvr>
                                      <p:to>
                                        <p:strVal val="visible"/>
                                      </p:to>
                                    </p:set>
                                    <p:anim calcmode="lin" valueType="num">
                                      <p:cBhvr additive="base">
                                        <p:cTn id="7" dur="500" fill="hold"/>
                                        <p:tgtEl>
                                          <p:spTgt spid="417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7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7795">
                                            <p:txEl>
                                              <p:pRg st="1" end="1"/>
                                            </p:txEl>
                                          </p:spTgt>
                                        </p:tgtEl>
                                        <p:attrNameLst>
                                          <p:attrName>style.visibility</p:attrName>
                                        </p:attrNameLst>
                                      </p:cBhvr>
                                      <p:to>
                                        <p:strVal val="visible"/>
                                      </p:to>
                                    </p:set>
                                    <p:anim calcmode="lin" valueType="num">
                                      <p:cBhvr additive="base">
                                        <p:cTn id="13" dur="500" fill="hold"/>
                                        <p:tgtEl>
                                          <p:spTgt spid="417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7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7795">
                                            <p:txEl>
                                              <p:pRg st="2" end="2"/>
                                            </p:txEl>
                                          </p:spTgt>
                                        </p:tgtEl>
                                        <p:attrNameLst>
                                          <p:attrName>style.visibility</p:attrName>
                                        </p:attrNameLst>
                                      </p:cBhvr>
                                      <p:to>
                                        <p:strVal val="visible"/>
                                      </p:to>
                                    </p:set>
                                    <p:anim calcmode="lin" valueType="num">
                                      <p:cBhvr additive="base">
                                        <p:cTn id="19" dur="500" fill="hold"/>
                                        <p:tgtEl>
                                          <p:spTgt spid="417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779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17795">
                                            <p:txEl>
                                              <p:pRg st="3" end="3"/>
                                            </p:txEl>
                                          </p:spTgt>
                                        </p:tgtEl>
                                        <p:attrNameLst>
                                          <p:attrName>style.visibility</p:attrName>
                                        </p:attrNameLst>
                                      </p:cBhvr>
                                      <p:to>
                                        <p:strVal val="visible"/>
                                      </p:to>
                                    </p:set>
                                    <p:anim calcmode="lin" valueType="num">
                                      <p:cBhvr additive="base">
                                        <p:cTn id="23" dur="500" fill="hold"/>
                                        <p:tgtEl>
                                          <p:spTgt spid="41779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177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17795">
                                            <p:txEl>
                                              <p:pRg st="4" end="4"/>
                                            </p:txEl>
                                          </p:spTgt>
                                        </p:tgtEl>
                                        <p:attrNameLst>
                                          <p:attrName>style.visibility</p:attrName>
                                        </p:attrNameLst>
                                      </p:cBhvr>
                                      <p:to>
                                        <p:strVal val="visible"/>
                                      </p:to>
                                    </p:set>
                                    <p:anim calcmode="lin" valueType="num">
                                      <p:cBhvr additive="base">
                                        <p:cTn id="29" dur="500" fill="hold"/>
                                        <p:tgtEl>
                                          <p:spTgt spid="41779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177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95500" y="152400"/>
            <a:ext cx="8001000" cy="1219200"/>
          </a:xfrm>
        </p:spPr>
        <p:txBody>
          <a:bodyPr/>
          <a:lstStyle/>
          <a:p>
            <a:r>
              <a:rPr lang="en-US" sz="3600" dirty="0"/>
              <a:t>MacDonald, Parry-Cruwys, Dupere, &amp; Ahearn (2014; RIDD)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4489" y="1828800"/>
            <a:ext cx="89630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61311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a:t>Outcome Analysis – Cognitive Performance by Age</a:t>
            </a:r>
            <a:endParaRPr lang="en-US" dirty="0"/>
          </a:p>
        </p:txBody>
      </p:sp>
      <p:pic>
        <p:nvPicPr>
          <p:cNvPr id="4" name="Picture 3" descr="NECC logo_RGB.jpg"/>
          <p:cNvPicPr>
            <a:picLocks noChangeAspect="1"/>
          </p:cNvPicPr>
          <p:nvPr/>
        </p:nvPicPr>
        <p:blipFill>
          <a:blip r:embed="rId2" cstate="print"/>
          <a:stretch>
            <a:fillRect/>
          </a:stretch>
        </p:blipFill>
        <p:spPr>
          <a:xfrm>
            <a:off x="8001001" y="6112934"/>
            <a:ext cx="2514601" cy="745067"/>
          </a:xfrm>
          <a:prstGeom prst="rect">
            <a:avLst/>
          </a:prstGeo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640" y="1524000"/>
            <a:ext cx="6894360" cy="40664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93406"/>
      </p:ext>
    </p:extLst>
  </p:cSld>
  <p:clrMapOvr>
    <a:masterClrMapping/>
  </p:clrMapOvr>
  <mc:AlternateContent xmlns:mc="http://schemas.openxmlformats.org/markup-compatibility/2006" xmlns:p14="http://schemas.microsoft.com/office/powerpoint/2010/main">
    <mc:Choice Requires="p14">
      <p:transition spd="slow" p14:dur="2000" advTm="88441"/>
    </mc:Choice>
    <mc:Fallback xmlns="">
      <p:transition spd="slow" advTm="8844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a:t>Outcome Analysis – Cognitive Performance</a:t>
            </a:r>
            <a:endParaRPr lang="en-US" dirty="0"/>
          </a:p>
        </p:txBody>
      </p:sp>
      <p:pic>
        <p:nvPicPr>
          <p:cNvPr id="4" name="Picture 3" descr="NECC logo_RGB.jpg"/>
          <p:cNvPicPr>
            <a:picLocks noChangeAspect="1"/>
          </p:cNvPicPr>
          <p:nvPr/>
        </p:nvPicPr>
        <p:blipFill>
          <a:blip r:embed="rId2" cstate="print"/>
          <a:stretch>
            <a:fillRect/>
          </a:stretch>
        </p:blipFill>
        <p:spPr>
          <a:xfrm>
            <a:off x="8001001" y="6112934"/>
            <a:ext cx="2514601" cy="745067"/>
          </a:xfrm>
          <a:prstGeom prst="rect">
            <a:avLst/>
          </a:prstGeom>
        </p:spPr>
      </p:pic>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71800" y="1600201"/>
            <a:ext cx="7239000" cy="451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397143" y="1837151"/>
            <a:ext cx="1289658" cy="373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01985497"/>
      </p:ext>
    </p:extLst>
  </p:cSld>
  <p:clrMapOvr>
    <a:masterClrMapping/>
  </p:clrMapOvr>
  <mc:AlternateContent xmlns:mc="http://schemas.openxmlformats.org/markup-compatibility/2006" xmlns:p14="http://schemas.microsoft.com/office/powerpoint/2010/main">
    <mc:Choice Requires="p14">
      <p:transition spd="slow" p14:dur="2000" advTm="46449"/>
    </mc:Choice>
    <mc:Fallback xmlns="">
      <p:transition spd="slow" advTm="46449"/>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1981200" y="-381000"/>
            <a:ext cx="8305800" cy="1905000"/>
          </a:xfrm>
        </p:spPr>
        <p:txBody>
          <a:bodyPr/>
          <a:lstStyle/>
          <a:p>
            <a:r>
              <a:rPr lang="en-US" b="1" dirty="0" smtClean="0"/>
              <a:t>ABA: What we know now</a:t>
            </a:r>
            <a:endParaRPr lang="en-US" b="1" dirty="0"/>
          </a:p>
        </p:txBody>
      </p:sp>
      <p:sp>
        <p:nvSpPr>
          <p:cNvPr id="414723" name="Rectangle 3"/>
          <p:cNvSpPr>
            <a:spLocks noGrp="1" noChangeArrowheads="1"/>
          </p:cNvSpPr>
          <p:nvPr>
            <p:ph type="body" idx="1"/>
          </p:nvPr>
        </p:nvSpPr>
        <p:spPr>
          <a:xfrm>
            <a:off x="1752600" y="1295400"/>
            <a:ext cx="8686800" cy="4953000"/>
          </a:xfrm>
        </p:spPr>
        <p:txBody>
          <a:bodyPr>
            <a:normAutofit/>
          </a:bodyPr>
          <a:lstStyle/>
          <a:p>
            <a:pPr>
              <a:buSzPct val="150000"/>
              <a:buFont typeface="Wingdings" pitchFamily="2" charset="2"/>
              <a:buChar char="§"/>
            </a:pPr>
            <a:r>
              <a:rPr lang="en-US" dirty="0"/>
              <a:t> </a:t>
            </a:r>
            <a:r>
              <a:rPr lang="en-US" sz="3200" b="1" dirty="0"/>
              <a:t>Behavior analysis works across lifespan</a:t>
            </a:r>
          </a:p>
          <a:p>
            <a:pPr>
              <a:buSzPct val="150000"/>
              <a:buFont typeface="Wingdings" pitchFamily="2" charset="2"/>
              <a:buChar char="§"/>
            </a:pPr>
            <a:r>
              <a:rPr lang="en-US" sz="3200" b="1" dirty="0"/>
              <a:t> Problem behavior</a:t>
            </a:r>
          </a:p>
          <a:p>
            <a:pPr>
              <a:buSzPct val="150000"/>
              <a:buFont typeface="Wingdings" pitchFamily="2" charset="2"/>
              <a:buNone/>
            </a:pPr>
            <a:r>
              <a:rPr lang="en-US" sz="3200" b="1" dirty="0"/>
              <a:t>		FA and F-B TX is a BP</a:t>
            </a:r>
          </a:p>
          <a:p>
            <a:pPr>
              <a:buSzPct val="150000"/>
              <a:buFont typeface="Wingdings" pitchFamily="2" charset="2"/>
              <a:buChar char="§"/>
            </a:pPr>
            <a:r>
              <a:rPr lang="en-US" sz="3200" b="1" dirty="0"/>
              <a:t> Skill building</a:t>
            </a:r>
          </a:p>
          <a:p>
            <a:pPr>
              <a:buSzPct val="150000"/>
              <a:buFont typeface="Wingdings" pitchFamily="2" charset="2"/>
              <a:buNone/>
            </a:pPr>
            <a:r>
              <a:rPr lang="en-US" sz="3200" b="1" dirty="0"/>
              <a:t>		Verbal behavior/Communication skills</a:t>
            </a:r>
          </a:p>
          <a:p>
            <a:pPr>
              <a:buSzPct val="150000"/>
              <a:buFont typeface="Wingdings" pitchFamily="2" charset="2"/>
              <a:buNone/>
            </a:pPr>
            <a:r>
              <a:rPr lang="en-US" sz="3200" b="1" dirty="0"/>
              <a:t>		Play and social skills</a:t>
            </a:r>
          </a:p>
          <a:p>
            <a:pPr>
              <a:buSzPct val="150000"/>
              <a:buFont typeface="Wingdings" pitchFamily="2" charset="2"/>
              <a:buNone/>
            </a:pPr>
            <a:r>
              <a:rPr lang="en-US" sz="3200" b="1" dirty="0"/>
              <a:t>		Independent functioning (outcomes)</a:t>
            </a:r>
          </a:p>
          <a:p>
            <a:pPr>
              <a:buSzPct val="150000"/>
              <a:buFont typeface="Wingdings" pitchFamily="2" charset="2"/>
              <a:buChar char="§"/>
            </a:pPr>
            <a:r>
              <a:rPr lang="en-US" sz="3200" b="1" dirty="0"/>
              <a:t>But, BP evolves constantly</a:t>
            </a:r>
          </a:p>
          <a:p>
            <a:pPr>
              <a:buSzPct val="150000"/>
              <a:buFont typeface="Wingdings" pitchFamily="2" charset="2"/>
              <a:buNone/>
            </a:pPr>
            <a:r>
              <a:rPr lang="en-US" sz="3200" b="1" dirty="0"/>
              <a:t>		</a:t>
            </a:r>
          </a:p>
        </p:txBody>
      </p:sp>
    </p:spTree>
    <p:extLst>
      <p:ext uri="{BB962C8B-B14F-4D97-AF65-F5344CB8AC3E}">
        <p14:creationId xmlns:p14="http://schemas.microsoft.com/office/powerpoint/2010/main" val="25235513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4723">
                                            <p:txEl>
                                              <p:pRg st="0" end="0"/>
                                            </p:txEl>
                                          </p:spTgt>
                                        </p:tgtEl>
                                        <p:attrNameLst>
                                          <p:attrName>style.visibility</p:attrName>
                                        </p:attrNameLst>
                                      </p:cBhvr>
                                      <p:to>
                                        <p:strVal val="visible"/>
                                      </p:to>
                                    </p:set>
                                    <p:animEffect transition="in" filter="fade">
                                      <p:cBhvr>
                                        <p:cTn id="7" dur="1000"/>
                                        <p:tgtEl>
                                          <p:spTgt spid="414723">
                                            <p:txEl>
                                              <p:pRg st="0" end="0"/>
                                            </p:txEl>
                                          </p:spTgt>
                                        </p:tgtEl>
                                      </p:cBhvr>
                                    </p:animEffect>
                                    <p:anim calcmode="lin" valueType="num">
                                      <p:cBhvr>
                                        <p:cTn id="8" dur="1000" fill="hold"/>
                                        <p:tgtEl>
                                          <p:spTgt spid="4147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472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4723">
                                            <p:txEl>
                                              <p:pRg st="1" end="1"/>
                                            </p:txEl>
                                          </p:spTgt>
                                        </p:tgtEl>
                                        <p:attrNameLst>
                                          <p:attrName>style.visibility</p:attrName>
                                        </p:attrNameLst>
                                      </p:cBhvr>
                                      <p:to>
                                        <p:strVal val="visible"/>
                                      </p:to>
                                    </p:set>
                                    <p:animEffect transition="in" filter="fade">
                                      <p:cBhvr>
                                        <p:cTn id="12" dur="1000"/>
                                        <p:tgtEl>
                                          <p:spTgt spid="414723">
                                            <p:txEl>
                                              <p:pRg st="1" end="1"/>
                                            </p:txEl>
                                          </p:spTgt>
                                        </p:tgtEl>
                                      </p:cBhvr>
                                    </p:animEffect>
                                    <p:anim calcmode="lin" valueType="num">
                                      <p:cBhvr>
                                        <p:cTn id="13" dur="1000" fill="hold"/>
                                        <p:tgtEl>
                                          <p:spTgt spid="41472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1472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4723">
                                            <p:txEl>
                                              <p:pRg st="2" end="2"/>
                                            </p:txEl>
                                          </p:spTgt>
                                        </p:tgtEl>
                                        <p:attrNameLst>
                                          <p:attrName>style.visibility</p:attrName>
                                        </p:attrNameLst>
                                      </p:cBhvr>
                                      <p:to>
                                        <p:strVal val="visible"/>
                                      </p:to>
                                    </p:set>
                                    <p:animEffect transition="in" filter="fade">
                                      <p:cBhvr>
                                        <p:cTn id="17" dur="1000"/>
                                        <p:tgtEl>
                                          <p:spTgt spid="414723">
                                            <p:txEl>
                                              <p:pRg st="2" end="2"/>
                                            </p:txEl>
                                          </p:spTgt>
                                        </p:tgtEl>
                                      </p:cBhvr>
                                    </p:animEffect>
                                    <p:anim calcmode="lin" valueType="num">
                                      <p:cBhvr>
                                        <p:cTn id="18" dur="1000" fill="hold"/>
                                        <p:tgtEl>
                                          <p:spTgt spid="41472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147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14723">
                                            <p:txEl>
                                              <p:pRg st="3" end="3"/>
                                            </p:txEl>
                                          </p:spTgt>
                                        </p:tgtEl>
                                        <p:attrNameLst>
                                          <p:attrName>style.visibility</p:attrName>
                                        </p:attrNameLst>
                                      </p:cBhvr>
                                      <p:to>
                                        <p:strVal val="visible"/>
                                      </p:to>
                                    </p:set>
                                    <p:animEffect transition="in" filter="wipe(down)">
                                      <p:cBhvr>
                                        <p:cTn id="24" dur="500"/>
                                        <p:tgtEl>
                                          <p:spTgt spid="41472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414723">
                                            <p:txEl>
                                              <p:pRg st="4" end="4"/>
                                            </p:txEl>
                                          </p:spTgt>
                                        </p:tgtEl>
                                        <p:attrNameLst>
                                          <p:attrName>style.visibility</p:attrName>
                                        </p:attrNameLst>
                                      </p:cBhvr>
                                      <p:to>
                                        <p:strVal val="visible"/>
                                      </p:to>
                                    </p:set>
                                    <p:animEffect transition="in" filter="wipe(down)">
                                      <p:cBhvr>
                                        <p:cTn id="27" dur="500"/>
                                        <p:tgtEl>
                                          <p:spTgt spid="41472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414723">
                                            <p:txEl>
                                              <p:pRg st="5" end="5"/>
                                            </p:txEl>
                                          </p:spTgt>
                                        </p:tgtEl>
                                        <p:attrNameLst>
                                          <p:attrName>style.visibility</p:attrName>
                                        </p:attrNameLst>
                                      </p:cBhvr>
                                      <p:to>
                                        <p:strVal val="visible"/>
                                      </p:to>
                                    </p:set>
                                    <p:animEffect transition="in" filter="wipe(down)">
                                      <p:cBhvr>
                                        <p:cTn id="30" dur="500"/>
                                        <p:tgtEl>
                                          <p:spTgt spid="414723">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414723">
                                            <p:txEl>
                                              <p:pRg st="6" end="6"/>
                                            </p:txEl>
                                          </p:spTgt>
                                        </p:tgtEl>
                                        <p:attrNameLst>
                                          <p:attrName>style.visibility</p:attrName>
                                        </p:attrNameLst>
                                      </p:cBhvr>
                                      <p:to>
                                        <p:strVal val="visible"/>
                                      </p:to>
                                    </p:set>
                                    <p:animEffect transition="in" filter="wipe(down)">
                                      <p:cBhvr>
                                        <p:cTn id="33" dur="500"/>
                                        <p:tgtEl>
                                          <p:spTgt spid="41472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14723">
                                            <p:txEl>
                                              <p:pRg st="7" end="7"/>
                                            </p:txEl>
                                          </p:spTgt>
                                        </p:tgtEl>
                                        <p:attrNameLst>
                                          <p:attrName>style.visibility</p:attrName>
                                        </p:attrNameLst>
                                      </p:cBhvr>
                                      <p:to>
                                        <p:strVal val="visible"/>
                                      </p:to>
                                    </p:set>
                                    <p:animEffect transition="in" filter="wipe(down)">
                                      <p:cBhvr>
                                        <p:cTn id="38" dur="500"/>
                                        <p:tgtEl>
                                          <p:spTgt spid="4147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1752600" y="381000"/>
            <a:ext cx="8305800" cy="1143000"/>
          </a:xfrm>
        </p:spPr>
        <p:txBody>
          <a:bodyPr>
            <a:normAutofit fontScale="90000"/>
          </a:bodyPr>
          <a:lstStyle/>
          <a:p>
            <a:r>
              <a:rPr lang="en-US" sz="4000" dirty="0"/>
              <a:t>NECC Fosters Best Practice Research</a:t>
            </a:r>
          </a:p>
        </p:txBody>
      </p:sp>
      <p:sp>
        <p:nvSpPr>
          <p:cNvPr id="571395" name="Rectangle 3"/>
          <p:cNvSpPr>
            <a:spLocks noGrp="1" noChangeArrowheads="1"/>
          </p:cNvSpPr>
          <p:nvPr>
            <p:ph type="body" idx="1"/>
          </p:nvPr>
        </p:nvSpPr>
        <p:spPr>
          <a:xfrm>
            <a:off x="2286000" y="2133600"/>
            <a:ext cx="7772400" cy="2895600"/>
          </a:xfrm>
        </p:spPr>
        <p:txBody>
          <a:bodyPr>
            <a:normAutofit fontScale="92500" lnSpcReduction="20000"/>
          </a:bodyPr>
          <a:lstStyle/>
          <a:p>
            <a:pPr>
              <a:buSzPct val="125000"/>
              <a:buFont typeface="Wingdings" pitchFamily="2" charset="2"/>
              <a:buChar char="§"/>
            </a:pPr>
            <a:r>
              <a:rPr lang="en-US" sz="3200" b="1" dirty="0"/>
              <a:t>Established groups in areas of need</a:t>
            </a:r>
          </a:p>
          <a:p>
            <a:pPr>
              <a:buSzPct val="125000"/>
              <a:buFont typeface="Wingdings" pitchFamily="2" charset="2"/>
              <a:buChar char="§"/>
            </a:pPr>
            <a:endParaRPr lang="en-US" sz="3200" b="1" dirty="0"/>
          </a:p>
          <a:p>
            <a:pPr>
              <a:buSzPct val="125000"/>
              <a:buFont typeface="Wingdings" pitchFamily="2" charset="2"/>
              <a:buChar char="§"/>
            </a:pPr>
            <a:r>
              <a:rPr lang="en-US" sz="3200" b="1" dirty="0"/>
              <a:t>Provide resources for conducting research</a:t>
            </a:r>
          </a:p>
          <a:p>
            <a:pPr>
              <a:buSzPct val="125000"/>
              <a:buFont typeface="Wingdings" pitchFamily="2" charset="2"/>
              <a:buChar char="§"/>
            </a:pPr>
            <a:endParaRPr lang="en-US" sz="3200" b="1" dirty="0"/>
          </a:p>
          <a:p>
            <a:pPr>
              <a:buSzPct val="125000"/>
              <a:buFont typeface="Wingdings" pitchFamily="2" charset="2"/>
              <a:buChar char="§"/>
            </a:pPr>
            <a:r>
              <a:rPr lang="en-US" sz="3200" b="1" dirty="0"/>
              <a:t>Summarize results and disseminate externally</a:t>
            </a:r>
          </a:p>
        </p:txBody>
      </p:sp>
    </p:spTree>
    <p:extLst>
      <p:ext uri="{BB962C8B-B14F-4D97-AF65-F5344CB8AC3E}">
        <p14:creationId xmlns:p14="http://schemas.microsoft.com/office/powerpoint/2010/main" val="60580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animEffect transition="in" filter="fade">
                                      <p:cBhvr>
                                        <p:cTn id="7" dur="500"/>
                                        <p:tgtEl>
                                          <p:spTgt spid="57139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71395">
                                            <p:txEl>
                                              <p:pRg st="2" end="2"/>
                                            </p:txEl>
                                          </p:spTgt>
                                        </p:tgtEl>
                                        <p:attrNameLst>
                                          <p:attrName>style.visibility</p:attrName>
                                        </p:attrNameLst>
                                      </p:cBhvr>
                                      <p:to>
                                        <p:strVal val="visible"/>
                                      </p:to>
                                    </p:set>
                                    <p:animEffect transition="in" filter="fade">
                                      <p:cBhvr>
                                        <p:cTn id="10" dur="500"/>
                                        <p:tgtEl>
                                          <p:spTgt spid="57139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71395">
                                            <p:txEl>
                                              <p:pRg st="4" end="4"/>
                                            </p:txEl>
                                          </p:spTgt>
                                        </p:tgtEl>
                                        <p:attrNameLst>
                                          <p:attrName>style.visibility</p:attrName>
                                        </p:attrNameLst>
                                      </p:cBhvr>
                                      <p:to>
                                        <p:strVal val="visible"/>
                                      </p:to>
                                    </p:set>
                                    <p:animEffect transition="in" filter="fade">
                                      <p:cBhvr>
                                        <p:cTn id="13" dur="500"/>
                                        <p:tgtEl>
                                          <p:spTgt spid="571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1970s-ERIT-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7895" y="1763172"/>
            <a:ext cx="5697840" cy="4076480"/>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p:txBody>
          <a:bodyPr/>
          <a:lstStyle/>
          <a:p>
            <a:r>
              <a:rPr lang="en-US" u="sng" dirty="0" smtClean="0"/>
              <a:t>NECC® Then</a:t>
            </a:r>
            <a:endParaRPr lang="en-US" u="sng" dirty="0"/>
          </a:p>
        </p:txBody>
      </p:sp>
    </p:spTree>
    <p:extLst>
      <p:ext uri="{BB962C8B-B14F-4D97-AF65-F5344CB8AC3E}">
        <p14:creationId xmlns:p14="http://schemas.microsoft.com/office/powerpoint/2010/main" val="3678928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a:xfrm>
            <a:off x="1905000" y="0"/>
            <a:ext cx="8305800" cy="1905000"/>
          </a:xfrm>
        </p:spPr>
        <p:txBody>
          <a:bodyPr/>
          <a:lstStyle/>
          <a:p>
            <a:r>
              <a:rPr lang="en-US" sz="4000"/>
              <a:t>Treatment Research at NECC</a:t>
            </a:r>
            <a:br>
              <a:rPr lang="en-US" sz="4000"/>
            </a:br>
            <a:r>
              <a:rPr lang="en-US" sz="4000"/>
              <a:t>Play Skills/Social Interaction</a:t>
            </a:r>
          </a:p>
        </p:txBody>
      </p:sp>
      <p:sp>
        <p:nvSpPr>
          <p:cNvPr id="563203" name="Rectangle 3"/>
          <p:cNvSpPr>
            <a:spLocks noGrp="1" noChangeArrowheads="1"/>
          </p:cNvSpPr>
          <p:nvPr>
            <p:ph type="body" idx="1"/>
          </p:nvPr>
        </p:nvSpPr>
        <p:spPr>
          <a:xfrm>
            <a:off x="1905000" y="1905000"/>
            <a:ext cx="8458200" cy="3200400"/>
          </a:xfrm>
        </p:spPr>
        <p:txBody>
          <a:bodyPr>
            <a:normAutofit/>
          </a:bodyPr>
          <a:lstStyle/>
          <a:p>
            <a:pPr>
              <a:lnSpc>
                <a:spcPct val="90000"/>
              </a:lnSpc>
              <a:buSzPct val="150000"/>
              <a:buFont typeface="Wingdings" pitchFamily="2" charset="2"/>
              <a:buNone/>
            </a:pPr>
            <a:r>
              <a:rPr lang="en-US" b="1" dirty="0"/>
              <a:t>MacDonald, R.P.F., Sacramone, S., Mansfield, R., </a:t>
            </a:r>
            <a:r>
              <a:rPr lang="en-US" b="1" dirty="0" err="1"/>
              <a:t>Wiltz</a:t>
            </a:r>
            <a:r>
              <a:rPr lang="en-US" b="1" dirty="0"/>
              <a:t>, K., &amp; Ahearn, W.H. (2009). </a:t>
            </a:r>
            <a:r>
              <a:rPr lang="en-US" dirty="0"/>
              <a:t>  Using video modeling to teach reciprocal pretend play to children with autism.  </a:t>
            </a:r>
            <a:r>
              <a:rPr lang="en-US" i="1" dirty="0"/>
              <a:t>Journal of Applied Behavior Analysis, 42, </a:t>
            </a:r>
            <a:r>
              <a:rPr lang="en-US" dirty="0"/>
              <a:t>43-55.</a:t>
            </a:r>
            <a:br>
              <a:rPr lang="en-US" dirty="0"/>
            </a:br>
            <a:endParaRPr lang="en-US" dirty="0"/>
          </a:p>
        </p:txBody>
      </p:sp>
    </p:spTree>
    <p:extLst>
      <p:ext uri="{BB962C8B-B14F-4D97-AF65-F5344CB8AC3E}">
        <p14:creationId xmlns:p14="http://schemas.microsoft.com/office/powerpoint/2010/main" val="3753175548"/>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a:xfrm>
            <a:off x="1905000" y="0"/>
            <a:ext cx="8305800" cy="1905000"/>
          </a:xfrm>
        </p:spPr>
        <p:txBody>
          <a:bodyPr/>
          <a:lstStyle/>
          <a:p>
            <a:r>
              <a:rPr lang="en-US" sz="4000"/>
              <a:t>Treatment Research at NECC</a:t>
            </a:r>
            <a:br>
              <a:rPr lang="en-US" sz="4000"/>
            </a:br>
            <a:r>
              <a:rPr lang="en-US" sz="4000"/>
              <a:t>Awareness of others</a:t>
            </a:r>
          </a:p>
        </p:txBody>
      </p:sp>
      <p:sp>
        <p:nvSpPr>
          <p:cNvPr id="661507" name="Rectangle 3"/>
          <p:cNvSpPr>
            <a:spLocks noGrp="1" noChangeArrowheads="1"/>
          </p:cNvSpPr>
          <p:nvPr>
            <p:ph type="body" idx="1"/>
          </p:nvPr>
        </p:nvSpPr>
        <p:spPr>
          <a:xfrm>
            <a:off x="1905000" y="2209800"/>
            <a:ext cx="8458200" cy="3505200"/>
          </a:xfrm>
        </p:spPr>
        <p:txBody>
          <a:bodyPr>
            <a:normAutofit/>
          </a:bodyPr>
          <a:lstStyle/>
          <a:p>
            <a:pPr>
              <a:buSzPct val="150000"/>
              <a:buFont typeface="Wingdings" pitchFamily="2" charset="2"/>
              <a:buNone/>
            </a:pPr>
            <a:r>
              <a:rPr lang="en-US" b="1"/>
              <a:t>Klein, J.L., MacDonald, R.P.F., Vaillancourt, G., Ahearn, W.H., &amp; Dube, W.V. (2009).</a:t>
            </a:r>
            <a:r>
              <a:rPr lang="en-US"/>
              <a:t>  Teaching discrimination of adult gaze direction to preschool children with autism. </a:t>
            </a:r>
            <a:r>
              <a:rPr lang="en-US" i="1"/>
              <a:t>Research in Autism Spectrum Disorders, 3,</a:t>
            </a:r>
            <a:r>
              <a:rPr lang="en-US"/>
              <a:t> 42-49.</a:t>
            </a:r>
            <a:br>
              <a:rPr lang="en-US"/>
            </a:br>
            <a:endParaRPr lang="en-US"/>
          </a:p>
        </p:txBody>
      </p:sp>
    </p:spTree>
    <p:extLst>
      <p:ext uri="{BB962C8B-B14F-4D97-AF65-F5344CB8AC3E}">
        <p14:creationId xmlns:p14="http://schemas.microsoft.com/office/powerpoint/2010/main" val="578665537"/>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a:xfrm>
            <a:off x="1905000" y="0"/>
            <a:ext cx="8305800" cy="1905000"/>
          </a:xfrm>
        </p:spPr>
        <p:txBody>
          <a:bodyPr/>
          <a:lstStyle/>
          <a:p>
            <a:r>
              <a:rPr lang="en-US" sz="4000"/>
              <a:t>Treatment Research at NECC</a:t>
            </a:r>
            <a:br>
              <a:rPr lang="en-US" sz="4000"/>
            </a:br>
            <a:r>
              <a:rPr lang="en-US" sz="4000"/>
              <a:t>Social Preferences</a:t>
            </a:r>
          </a:p>
        </p:txBody>
      </p:sp>
      <p:sp>
        <p:nvSpPr>
          <p:cNvPr id="663555" name="Rectangle 3"/>
          <p:cNvSpPr>
            <a:spLocks noGrp="1" noChangeArrowheads="1"/>
          </p:cNvSpPr>
          <p:nvPr>
            <p:ph type="body" idx="1"/>
          </p:nvPr>
        </p:nvSpPr>
        <p:spPr>
          <a:xfrm>
            <a:off x="1905000" y="2209800"/>
            <a:ext cx="8458200" cy="3505200"/>
          </a:xfrm>
        </p:spPr>
        <p:txBody>
          <a:bodyPr/>
          <a:lstStyle/>
          <a:p>
            <a:pPr>
              <a:buSzPct val="150000"/>
              <a:buFont typeface="Wingdings" pitchFamily="2" charset="2"/>
              <a:buNone/>
            </a:pPr>
            <a:r>
              <a:rPr lang="en-US" b="1"/>
              <a:t>Smaby, K., MacDonald, R.P.F., Ahearn, W.H., &amp; Dube, W.V. (2007).</a:t>
            </a:r>
            <a:r>
              <a:rPr lang="en-US"/>
              <a:t>  Assessment protocol for identifying preferred social consequences.  </a:t>
            </a:r>
            <a:r>
              <a:rPr lang="en-US" i="1"/>
              <a:t>Behavioral Interventions, 22</a:t>
            </a:r>
            <a:r>
              <a:rPr lang="en-US"/>
              <a:t>, 311-318.</a:t>
            </a:r>
            <a:r>
              <a:rPr lang="en-US" sz="2800"/>
              <a:t> </a:t>
            </a:r>
            <a:endParaRPr lang="en-US"/>
          </a:p>
        </p:txBody>
      </p:sp>
    </p:spTree>
    <p:extLst>
      <p:ext uri="{BB962C8B-B14F-4D97-AF65-F5344CB8AC3E}">
        <p14:creationId xmlns:p14="http://schemas.microsoft.com/office/powerpoint/2010/main" val="2309021714"/>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ChangeArrowheads="1"/>
          </p:cNvSpPr>
          <p:nvPr>
            <p:ph type="title"/>
          </p:nvPr>
        </p:nvSpPr>
        <p:spPr>
          <a:xfrm>
            <a:off x="1905000" y="0"/>
            <a:ext cx="8305800" cy="1905000"/>
          </a:xfrm>
        </p:spPr>
        <p:txBody>
          <a:bodyPr/>
          <a:lstStyle/>
          <a:p>
            <a:r>
              <a:rPr lang="en-US" sz="4000" dirty="0"/>
              <a:t>Treatment Research at NECC</a:t>
            </a:r>
            <a:br>
              <a:rPr lang="en-US" sz="4000" dirty="0"/>
            </a:br>
            <a:r>
              <a:rPr lang="en-US" sz="4000" dirty="0"/>
              <a:t>“Preventing” Severe Behavior</a:t>
            </a:r>
          </a:p>
        </p:txBody>
      </p:sp>
      <p:sp>
        <p:nvSpPr>
          <p:cNvPr id="669699" name="Rectangle 3"/>
          <p:cNvSpPr>
            <a:spLocks noGrp="1" noChangeArrowheads="1"/>
          </p:cNvSpPr>
          <p:nvPr>
            <p:ph type="body" idx="1"/>
          </p:nvPr>
        </p:nvSpPr>
        <p:spPr>
          <a:xfrm>
            <a:off x="1905000" y="2209800"/>
            <a:ext cx="8458200" cy="3505200"/>
          </a:xfrm>
        </p:spPr>
        <p:txBody>
          <a:bodyPr/>
          <a:lstStyle/>
          <a:p>
            <a:pPr>
              <a:buSzPct val="150000"/>
              <a:buFont typeface="Wingdings" pitchFamily="2" charset="2"/>
              <a:buNone/>
            </a:pPr>
            <a:r>
              <a:rPr lang="en-US" b="1" dirty="0" err="1"/>
              <a:t>Herscovitch</a:t>
            </a:r>
            <a:r>
              <a:rPr lang="en-US" b="1" dirty="0"/>
              <a:t>, B., Roscoe, E.M., Libby, M.E., Bourret, J.C., &amp; Ahearn, W.H. </a:t>
            </a:r>
            <a:r>
              <a:rPr lang="en-US" b="1" dirty="0" smtClean="0"/>
              <a:t>(2009). </a:t>
            </a:r>
            <a:r>
              <a:rPr lang="en-US" dirty="0"/>
              <a:t>  A methodology for identifying precursors to problem behavior.  </a:t>
            </a:r>
            <a:r>
              <a:rPr lang="en-US" i="1" dirty="0"/>
              <a:t>Journal of Applied Behavior </a:t>
            </a:r>
            <a:r>
              <a:rPr lang="en-US" i="1" dirty="0" smtClean="0"/>
              <a:t>Analysis, 42</a:t>
            </a:r>
            <a:r>
              <a:rPr lang="en-US" dirty="0" smtClean="0"/>
              <a:t>, 697-703.</a:t>
            </a:r>
            <a:r>
              <a:rPr lang="en-US" sz="2800" dirty="0"/>
              <a:t> </a:t>
            </a:r>
          </a:p>
        </p:txBody>
      </p:sp>
    </p:spTree>
    <p:extLst>
      <p:ext uri="{BB962C8B-B14F-4D97-AF65-F5344CB8AC3E}">
        <p14:creationId xmlns:p14="http://schemas.microsoft.com/office/powerpoint/2010/main" val="2499617909"/>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a:xfrm>
            <a:off x="1905000" y="0"/>
            <a:ext cx="8305800" cy="1905000"/>
          </a:xfrm>
        </p:spPr>
        <p:txBody>
          <a:bodyPr/>
          <a:lstStyle/>
          <a:p>
            <a:r>
              <a:rPr lang="en-US" sz="4000"/>
              <a:t>Treatment Research at NECC</a:t>
            </a:r>
            <a:br>
              <a:rPr lang="en-US" sz="4000"/>
            </a:br>
            <a:r>
              <a:rPr lang="en-US" sz="4000"/>
              <a:t>Tx of Stereotypic Behavior</a:t>
            </a:r>
          </a:p>
        </p:txBody>
      </p:sp>
      <p:sp>
        <p:nvSpPr>
          <p:cNvPr id="665603" name="Rectangle 3"/>
          <p:cNvSpPr>
            <a:spLocks noGrp="1" noChangeArrowheads="1"/>
          </p:cNvSpPr>
          <p:nvPr>
            <p:ph type="body" idx="1"/>
          </p:nvPr>
        </p:nvSpPr>
        <p:spPr>
          <a:xfrm>
            <a:off x="1905000" y="2209800"/>
            <a:ext cx="8458200" cy="3505200"/>
          </a:xfrm>
        </p:spPr>
        <p:txBody>
          <a:bodyPr/>
          <a:lstStyle/>
          <a:p>
            <a:pPr>
              <a:buSzPct val="150000"/>
              <a:buFont typeface="Wingdings" pitchFamily="2" charset="2"/>
              <a:buNone/>
            </a:pPr>
            <a:r>
              <a:rPr lang="en-US" b="1"/>
              <a:t>Ahearn, W.H., Clark, K.M., MacDonald, R.P.F., &amp; Chung, B.I. (2007). </a:t>
            </a:r>
            <a:r>
              <a:rPr lang="en-US"/>
              <a:t>  Assessing and treating vocal stereotypy in children with autism. </a:t>
            </a:r>
            <a:r>
              <a:rPr lang="en-US" i="1"/>
              <a:t>Journal of Applied Behavior Analysis, 40, </a:t>
            </a:r>
            <a:r>
              <a:rPr lang="en-US"/>
              <a:t>263-275.</a:t>
            </a:r>
          </a:p>
        </p:txBody>
      </p:sp>
    </p:spTree>
    <p:extLst>
      <p:ext uri="{BB962C8B-B14F-4D97-AF65-F5344CB8AC3E}">
        <p14:creationId xmlns:p14="http://schemas.microsoft.com/office/powerpoint/2010/main" val="3719974363"/>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ChangeArrowheads="1"/>
          </p:cNvSpPr>
          <p:nvPr/>
        </p:nvSpPr>
        <p:spPr bwMode="auto">
          <a:xfrm>
            <a:off x="2133600" y="228600"/>
            <a:ext cx="7848600" cy="1295400"/>
          </a:xfrm>
          <a:prstGeom prst="rect">
            <a:avLst/>
          </a:prstGeom>
          <a:noFill/>
          <a:ln w="9525">
            <a:noFill/>
            <a:miter lim="800000"/>
            <a:headEnd/>
            <a:tailEnd/>
          </a:ln>
          <a:effectLst/>
        </p:spPr>
        <p:txBody>
          <a:bodyPr anchor="ctr"/>
          <a:lstStyle/>
          <a:p>
            <a:pPr algn="ctr" eaLnBrk="0" hangingPunct="0"/>
            <a:r>
              <a:rPr lang="en-US" sz="3600" dirty="0">
                <a:solidFill>
                  <a:srgbClr val="808080">
                    <a:lumMod val="50000"/>
                  </a:srgbClr>
                </a:solidFill>
              </a:rPr>
              <a:t>MacDonald et al. (2007)</a:t>
            </a:r>
          </a:p>
        </p:txBody>
      </p:sp>
      <p:graphicFrame>
        <p:nvGraphicFramePr>
          <p:cNvPr id="416771" name="Object 3"/>
          <p:cNvGraphicFramePr>
            <a:graphicFrameLocks noChangeAspect="1"/>
          </p:cNvGraphicFramePr>
          <p:nvPr/>
        </p:nvGraphicFramePr>
        <p:xfrm>
          <a:off x="1524000" y="1066801"/>
          <a:ext cx="9144000" cy="5260975"/>
        </p:xfrm>
        <a:graphic>
          <a:graphicData uri="http://schemas.openxmlformats.org/presentationml/2006/ole">
            <mc:AlternateContent xmlns:mc="http://schemas.openxmlformats.org/markup-compatibility/2006">
              <mc:Choice xmlns:v="urn:schemas-microsoft-com:vml" Requires="v">
                <p:oleObj spid="_x0000_s1032" name="Chart" r:id="rId4" imgW="7465320" imgH="4577040" progId="Excel.Sheet.8">
                  <p:embed/>
                </p:oleObj>
              </mc:Choice>
              <mc:Fallback>
                <p:oleObj name="Chart" r:id="rId4" imgW="7465320" imgH="457704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066801"/>
                        <a:ext cx="9144000"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582902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a:xfrm>
            <a:off x="1524000" y="0"/>
            <a:ext cx="9067800" cy="1219200"/>
          </a:xfrm>
        </p:spPr>
        <p:txBody>
          <a:bodyPr>
            <a:normAutofit fontScale="90000"/>
          </a:bodyPr>
          <a:lstStyle/>
          <a:p>
            <a:r>
              <a:rPr lang="en-US" b="1" dirty="0" smtClean="0"/>
              <a:t> A Case History in BP (NPDC in ASD)</a:t>
            </a:r>
            <a:endParaRPr lang="en-US" b="1" dirty="0"/>
          </a:p>
        </p:txBody>
      </p:sp>
      <p:sp>
        <p:nvSpPr>
          <p:cNvPr id="417795" name="Rectangle 3"/>
          <p:cNvSpPr>
            <a:spLocks noGrp="1" noChangeArrowheads="1"/>
          </p:cNvSpPr>
          <p:nvPr>
            <p:ph type="body" idx="1"/>
          </p:nvPr>
        </p:nvSpPr>
        <p:spPr>
          <a:xfrm>
            <a:off x="1981200" y="1219200"/>
            <a:ext cx="8153400" cy="5638800"/>
          </a:xfrm>
        </p:spPr>
        <p:txBody>
          <a:bodyPr>
            <a:normAutofit/>
          </a:bodyPr>
          <a:lstStyle/>
          <a:p>
            <a:pPr>
              <a:buSzPct val="150000"/>
              <a:buFont typeface="Wingdings" pitchFamily="2" charset="2"/>
              <a:buChar char="§"/>
            </a:pPr>
            <a:r>
              <a:rPr lang="en-US" sz="3200" b="1" dirty="0"/>
              <a:t>Stereotypic behavior circa 2000</a:t>
            </a:r>
          </a:p>
          <a:p>
            <a:pPr lvl="1">
              <a:buSzPct val="150000"/>
              <a:buFont typeface="Wingdings" pitchFamily="2" charset="2"/>
              <a:buChar char="§"/>
            </a:pPr>
            <a:r>
              <a:rPr lang="en-US" sz="3200" b="1" dirty="0">
                <a:solidFill>
                  <a:srgbClr val="FF0000"/>
                </a:solidFill>
              </a:rPr>
              <a:t>Little sound TX research</a:t>
            </a:r>
          </a:p>
          <a:p>
            <a:pPr lvl="1">
              <a:buSzPct val="150000"/>
              <a:buFont typeface="Wingdings" pitchFamily="2" charset="2"/>
              <a:buChar char="§"/>
            </a:pPr>
            <a:r>
              <a:rPr lang="en-US" sz="3200" b="1" dirty="0"/>
              <a:t>Manualized recommendations</a:t>
            </a:r>
          </a:p>
          <a:p>
            <a:pPr>
              <a:buSzPct val="150000"/>
              <a:buFont typeface="Wingdings" pitchFamily="2" charset="2"/>
              <a:buChar char="§"/>
            </a:pPr>
            <a:r>
              <a:rPr lang="en-US" sz="3200" b="1" dirty="0"/>
              <a:t>Examined procedures for redirecting stereotypy in learning environments</a:t>
            </a:r>
          </a:p>
          <a:p>
            <a:pPr lvl="1">
              <a:buSzPct val="150000"/>
              <a:buFont typeface="Wingdings" pitchFamily="2" charset="2"/>
              <a:buChar char="§"/>
            </a:pPr>
            <a:r>
              <a:rPr lang="en-US" sz="2800" b="1" dirty="0"/>
              <a:t>Ahearn et al. (2007; JABA) </a:t>
            </a:r>
          </a:p>
          <a:p>
            <a:pPr>
              <a:buSzPct val="150000"/>
              <a:buFont typeface="Wingdings" pitchFamily="2" charset="2"/>
              <a:buChar char="§"/>
            </a:pPr>
            <a:r>
              <a:rPr lang="en-US" sz="3200" b="1" dirty="0"/>
              <a:t>Examined procedures for promoting adaptive behavior</a:t>
            </a:r>
          </a:p>
          <a:p>
            <a:pPr lvl="1">
              <a:buSzPct val="150000"/>
              <a:buFont typeface="Wingdings" pitchFamily="2" charset="2"/>
              <a:buChar char="§"/>
            </a:pPr>
            <a:r>
              <a:rPr lang="en-US" sz="2800" b="1" dirty="0"/>
              <a:t>Colon et al. (2012; JABA)</a:t>
            </a:r>
          </a:p>
        </p:txBody>
      </p:sp>
    </p:spTree>
    <p:extLst>
      <p:ext uri="{BB962C8B-B14F-4D97-AF65-F5344CB8AC3E}">
        <p14:creationId xmlns:p14="http://schemas.microsoft.com/office/powerpoint/2010/main" val="17672548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7795">
                                            <p:txEl>
                                              <p:pRg st="0" end="0"/>
                                            </p:txEl>
                                          </p:spTgt>
                                        </p:tgtEl>
                                        <p:attrNameLst>
                                          <p:attrName>style.visibility</p:attrName>
                                        </p:attrNameLst>
                                      </p:cBhvr>
                                      <p:to>
                                        <p:strVal val="visible"/>
                                      </p:to>
                                    </p:set>
                                    <p:animEffect transition="in" filter="fade">
                                      <p:cBhvr>
                                        <p:cTn id="7" dur="500"/>
                                        <p:tgtEl>
                                          <p:spTgt spid="41779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7795">
                                            <p:txEl>
                                              <p:pRg st="1" end="1"/>
                                            </p:txEl>
                                          </p:spTgt>
                                        </p:tgtEl>
                                        <p:attrNameLst>
                                          <p:attrName>style.visibility</p:attrName>
                                        </p:attrNameLst>
                                      </p:cBhvr>
                                      <p:to>
                                        <p:strVal val="visible"/>
                                      </p:to>
                                    </p:set>
                                    <p:animEffect transition="in" filter="fade">
                                      <p:cBhvr>
                                        <p:cTn id="10" dur="500"/>
                                        <p:tgtEl>
                                          <p:spTgt spid="41779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7795">
                                            <p:txEl>
                                              <p:pRg st="2" end="2"/>
                                            </p:txEl>
                                          </p:spTgt>
                                        </p:tgtEl>
                                        <p:attrNameLst>
                                          <p:attrName>style.visibility</p:attrName>
                                        </p:attrNameLst>
                                      </p:cBhvr>
                                      <p:to>
                                        <p:strVal val="visible"/>
                                      </p:to>
                                    </p:set>
                                    <p:animEffect transition="in" filter="fade">
                                      <p:cBhvr>
                                        <p:cTn id="15" dur="500"/>
                                        <p:tgtEl>
                                          <p:spTgt spid="41779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7795">
                                            <p:txEl>
                                              <p:pRg st="3" end="3"/>
                                            </p:txEl>
                                          </p:spTgt>
                                        </p:tgtEl>
                                        <p:attrNameLst>
                                          <p:attrName>style.visibility</p:attrName>
                                        </p:attrNameLst>
                                      </p:cBhvr>
                                      <p:to>
                                        <p:strVal val="visible"/>
                                      </p:to>
                                    </p:set>
                                    <p:animEffect transition="in" filter="fade">
                                      <p:cBhvr>
                                        <p:cTn id="20" dur="500"/>
                                        <p:tgtEl>
                                          <p:spTgt spid="41779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7795">
                                            <p:txEl>
                                              <p:pRg st="4" end="4"/>
                                            </p:txEl>
                                          </p:spTgt>
                                        </p:tgtEl>
                                        <p:attrNameLst>
                                          <p:attrName>style.visibility</p:attrName>
                                        </p:attrNameLst>
                                      </p:cBhvr>
                                      <p:to>
                                        <p:strVal val="visible"/>
                                      </p:to>
                                    </p:set>
                                    <p:animEffect transition="in" filter="fade">
                                      <p:cBhvr>
                                        <p:cTn id="25" dur="500"/>
                                        <p:tgtEl>
                                          <p:spTgt spid="41779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17795">
                                            <p:txEl>
                                              <p:pRg st="5" end="5"/>
                                            </p:txEl>
                                          </p:spTgt>
                                        </p:tgtEl>
                                        <p:attrNameLst>
                                          <p:attrName>style.visibility</p:attrName>
                                        </p:attrNameLst>
                                      </p:cBhvr>
                                      <p:to>
                                        <p:strVal val="visible"/>
                                      </p:to>
                                    </p:set>
                                    <p:animEffect transition="in" filter="fade">
                                      <p:cBhvr>
                                        <p:cTn id="30" dur="500"/>
                                        <p:tgtEl>
                                          <p:spTgt spid="41779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17795">
                                            <p:txEl>
                                              <p:pRg st="6" end="6"/>
                                            </p:txEl>
                                          </p:spTgt>
                                        </p:tgtEl>
                                        <p:attrNameLst>
                                          <p:attrName>style.visibility</p:attrName>
                                        </p:attrNameLst>
                                      </p:cBhvr>
                                      <p:to>
                                        <p:strVal val="visible"/>
                                      </p:to>
                                    </p:set>
                                    <p:animEffect transition="in" filter="fade">
                                      <p:cBhvr>
                                        <p:cTn id="35" dur="500"/>
                                        <p:tgtEl>
                                          <p:spTgt spid="4177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752600"/>
            <a:ext cx="8229600" cy="1981200"/>
          </a:xfrm>
        </p:spPr>
        <p:txBody>
          <a:bodyPr>
            <a:normAutofit fontScale="90000"/>
          </a:bodyPr>
          <a:lstStyle/>
          <a:p>
            <a:r>
              <a:rPr lang="en-US" sz="4000" dirty="0"/>
              <a:t>How goals are selected and sequenced when providing educational and clinical services?</a:t>
            </a:r>
            <a:endParaRPr lang="en-US" sz="4000" b="0" dirty="0">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33102984"/>
      </p:ext>
    </p:extLst>
  </p:cSld>
  <p:clrMapOvr>
    <a:masterClrMapping/>
  </p:clrMapOvr>
  <mc:AlternateContent xmlns:mc="http://schemas.openxmlformats.org/markup-compatibility/2006" xmlns:p14="http://schemas.microsoft.com/office/powerpoint/2010/main">
    <mc:Choice Requires="p14">
      <p:transition spd="slow" p14:dur="2000" advTm="4085"/>
    </mc:Choice>
    <mc:Fallback xmlns="">
      <p:transition spd="slow" advTm="4085"/>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body" idx="1"/>
          </p:nvPr>
        </p:nvSpPr>
        <p:spPr>
          <a:xfrm>
            <a:off x="1989922" y="1295400"/>
            <a:ext cx="8153400" cy="4953000"/>
          </a:xfrm>
        </p:spPr>
        <p:txBody>
          <a:bodyPr>
            <a:normAutofit lnSpcReduction="10000"/>
          </a:bodyPr>
          <a:lstStyle/>
          <a:p>
            <a:pPr>
              <a:buSzPct val="125000"/>
              <a:buFont typeface="Wingdings" pitchFamily="2" charset="2"/>
              <a:buChar char="§"/>
            </a:pPr>
            <a:r>
              <a:rPr lang="en-US" b="1" dirty="0" smtClean="0"/>
              <a:t>Diagnostic evaluations prior to intake</a:t>
            </a:r>
            <a:endParaRPr lang="en-US" b="1" dirty="0"/>
          </a:p>
          <a:p>
            <a:pPr lvl="1">
              <a:buSzPct val="125000"/>
              <a:buFont typeface="Wingdings" panose="05000000000000000000" pitchFamily="2" charset="2"/>
              <a:buChar char="§"/>
            </a:pPr>
            <a:r>
              <a:rPr lang="en-US" b="1" dirty="0"/>
              <a:t>A</a:t>
            </a:r>
            <a:r>
              <a:rPr lang="en-US" b="1" dirty="0" smtClean="0"/>
              <a:t>dditional assessments conducted (e.g., ESAT)</a:t>
            </a:r>
          </a:p>
          <a:p>
            <a:pPr>
              <a:buSzPct val="125000"/>
              <a:buFont typeface="Wingdings" pitchFamily="2" charset="2"/>
              <a:buChar char="§"/>
            </a:pPr>
            <a:r>
              <a:rPr lang="en-US" b="1" dirty="0" smtClean="0"/>
              <a:t>CSA (e.g., Dickson et al., 2014; JADD)</a:t>
            </a:r>
          </a:p>
          <a:p>
            <a:pPr lvl="1">
              <a:buSzPct val="125000"/>
              <a:buFont typeface="Wingdings" pitchFamily="2" charset="2"/>
              <a:buChar char="§"/>
            </a:pPr>
            <a:r>
              <a:rPr lang="en-US" b="1" dirty="0" smtClean="0"/>
              <a:t>Foundational skills hierarchically-ordered</a:t>
            </a:r>
          </a:p>
          <a:p>
            <a:pPr lvl="1">
              <a:buSzPct val="125000"/>
              <a:buFont typeface="Wingdings" pitchFamily="2" charset="2"/>
              <a:buChar char="§"/>
            </a:pPr>
            <a:r>
              <a:rPr lang="en-US" b="1" dirty="0" smtClean="0"/>
              <a:t>Observational analysis</a:t>
            </a:r>
          </a:p>
          <a:p>
            <a:pPr>
              <a:buSzPct val="125000"/>
              <a:buFont typeface="Wingdings" pitchFamily="2" charset="2"/>
              <a:buChar char="§"/>
            </a:pPr>
            <a:r>
              <a:rPr lang="en-US" b="1" dirty="0" smtClean="0"/>
              <a:t>Skill domains</a:t>
            </a:r>
            <a:endParaRPr lang="en-US" b="1" dirty="0"/>
          </a:p>
          <a:p>
            <a:pPr lvl="1">
              <a:buSzPct val="125000"/>
              <a:buFont typeface="Wingdings" panose="05000000000000000000" pitchFamily="2" charset="2"/>
              <a:buChar char="§"/>
            </a:pPr>
            <a:r>
              <a:rPr lang="en-US" b="1" dirty="0" smtClean="0"/>
              <a:t>Discrimination</a:t>
            </a:r>
            <a:endParaRPr lang="en-US" b="1" dirty="0"/>
          </a:p>
          <a:p>
            <a:pPr lvl="1">
              <a:buSzPct val="125000"/>
              <a:buFont typeface="Wingdings" panose="05000000000000000000" pitchFamily="2" charset="2"/>
              <a:buChar char="§"/>
            </a:pPr>
            <a:r>
              <a:rPr lang="en-US" b="1" dirty="0" smtClean="0"/>
              <a:t>Verbal behavior/Communication</a:t>
            </a:r>
            <a:endParaRPr lang="en-US" b="1" dirty="0"/>
          </a:p>
          <a:p>
            <a:pPr lvl="1">
              <a:buSzPct val="125000"/>
              <a:buFont typeface="Wingdings" panose="05000000000000000000" pitchFamily="2" charset="2"/>
              <a:buChar char="§"/>
            </a:pPr>
            <a:r>
              <a:rPr lang="en-US" b="1" dirty="0" smtClean="0"/>
              <a:t>Social behavior</a:t>
            </a:r>
          </a:p>
          <a:p>
            <a:pPr lvl="1">
              <a:buSzPct val="125000"/>
              <a:buFont typeface="Wingdings" panose="05000000000000000000" pitchFamily="2" charset="2"/>
              <a:buChar char="§"/>
            </a:pPr>
            <a:r>
              <a:rPr lang="en-US" b="1" dirty="0" smtClean="0"/>
              <a:t>Self help</a:t>
            </a:r>
          </a:p>
          <a:p>
            <a:pPr lvl="1">
              <a:buSzPct val="125000"/>
              <a:buFont typeface="Wingdings" panose="05000000000000000000" pitchFamily="2" charset="2"/>
              <a:buChar char="§"/>
            </a:pPr>
            <a:r>
              <a:rPr lang="en-US" b="1" dirty="0" smtClean="0"/>
              <a:t>Health and safety</a:t>
            </a:r>
          </a:p>
          <a:p>
            <a:pPr lvl="1">
              <a:buSzPct val="125000"/>
              <a:buFont typeface="Wingdings" panose="05000000000000000000" pitchFamily="2" charset="2"/>
              <a:buChar char="§"/>
            </a:pPr>
            <a:r>
              <a:rPr lang="en-US" b="1" dirty="0" smtClean="0"/>
              <a:t>Physical education</a:t>
            </a:r>
          </a:p>
          <a:p>
            <a:pPr lvl="1">
              <a:buSzPct val="125000"/>
              <a:buFont typeface="Wingdings" panose="05000000000000000000" pitchFamily="2" charset="2"/>
              <a:buChar char="§"/>
            </a:pPr>
            <a:r>
              <a:rPr lang="en-US" b="1" dirty="0" smtClean="0"/>
              <a:t>Community</a:t>
            </a:r>
          </a:p>
          <a:p>
            <a:pPr marL="109728" indent="0">
              <a:buSzPct val="125000"/>
              <a:buNone/>
            </a:pPr>
            <a:endParaRPr lang="en-US" b="1" dirty="0"/>
          </a:p>
        </p:txBody>
      </p:sp>
      <p:sp>
        <p:nvSpPr>
          <p:cNvPr id="539651" name="Rectangle 3"/>
          <p:cNvSpPr>
            <a:spLocks noGrp="1" noChangeArrowheads="1"/>
          </p:cNvSpPr>
          <p:nvPr>
            <p:ph type="title"/>
          </p:nvPr>
        </p:nvSpPr>
        <p:spPr>
          <a:xfrm>
            <a:off x="2180422" y="304800"/>
            <a:ext cx="7772400" cy="1143000"/>
          </a:xfrm>
          <a:noFill/>
          <a:ln/>
        </p:spPr>
        <p:txBody>
          <a:bodyPr>
            <a:normAutofit/>
          </a:bodyPr>
          <a:lstStyle/>
          <a:p>
            <a:r>
              <a:rPr lang="en-US" dirty="0" smtClean="0"/>
              <a:t>Core Skills Assessment (CSA)</a:t>
            </a:r>
            <a:endParaRPr lang="en-US" b="1" dirty="0"/>
          </a:p>
        </p:txBody>
      </p:sp>
    </p:spTree>
    <p:extLst>
      <p:ext uri="{BB962C8B-B14F-4D97-AF65-F5344CB8AC3E}">
        <p14:creationId xmlns:p14="http://schemas.microsoft.com/office/powerpoint/2010/main" val="1611506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9650">
                                            <p:txEl>
                                              <p:pRg st="0" end="0"/>
                                            </p:txEl>
                                          </p:spTgt>
                                        </p:tgtEl>
                                        <p:attrNameLst>
                                          <p:attrName>style.visibility</p:attrName>
                                        </p:attrNameLst>
                                      </p:cBhvr>
                                      <p:to>
                                        <p:strVal val="visible"/>
                                      </p:to>
                                    </p:set>
                                    <p:animEffect transition="in" filter="barn(inVertical)">
                                      <p:cBhvr>
                                        <p:cTn id="7" dur="500"/>
                                        <p:tgtEl>
                                          <p:spTgt spid="53965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39650">
                                            <p:txEl>
                                              <p:pRg st="1" end="1"/>
                                            </p:txEl>
                                          </p:spTgt>
                                        </p:tgtEl>
                                        <p:attrNameLst>
                                          <p:attrName>style.visibility</p:attrName>
                                        </p:attrNameLst>
                                      </p:cBhvr>
                                      <p:to>
                                        <p:strVal val="visible"/>
                                      </p:to>
                                    </p:set>
                                    <p:animEffect transition="in" filter="barn(inVertical)">
                                      <p:cBhvr>
                                        <p:cTn id="10" dur="500"/>
                                        <p:tgtEl>
                                          <p:spTgt spid="53965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9650">
                                            <p:txEl>
                                              <p:pRg st="2" end="2"/>
                                            </p:txEl>
                                          </p:spTgt>
                                        </p:tgtEl>
                                        <p:attrNameLst>
                                          <p:attrName>style.visibility</p:attrName>
                                        </p:attrNameLst>
                                      </p:cBhvr>
                                      <p:to>
                                        <p:strVal val="visible"/>
                                      </p:to>
                                    </p:set>
                                    <p:animEffect transition="in" filter="fade">
                                      <p:cBhvr>
                                        <p:cTn id="15" dur="500"/>
                                        <p:tgtEl>
                                          <p:spTgt spid="539650">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39650">
                                            <p:txEl>
                                              <p:pRg st="3" end="3"/>
                                            </p:txEl>
                                          </p:spTgt>
                                        </p:tgtEl>
                                        <p:attrNameLst>
                                          <p:attrName>style.visibility</p:attrName>
                                        </p:attrNameLst>
                                      </p:cBhvr>
                                      <p:to>
                                        <p:strVal val="visible"/>
                                      </p:to>
                                    </p:set>
                                    <p:animEffect transition="in" filter="fade">
                                      <p:cBhvr>
                                        <p:cTn id="18" dur="500"/>
                                        <p:tgtEl>
                                          <p:spTgt spid="539650">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39650">
                                            <p:txEl>
                                              <p:pRg st="4" end="4"/>
                                            </p:txEl>
                                          </p:spTgt>
                                        </p:tgtEl>
                                        <p:attrNameLst>
                                          <p:attrName>style.visibility</p:attrName>
                                        </p:attrNameLst>
                                      </p:cBhvr>
                                      <p:to>
                                        <p:strVal val="visible"/>
                                      </p:to>
                                    </p:set>
                                    <p:animEffect transition="in" filter="fade">
                                      <p:cBhvr>
                                        <p:cTn id="21" dur="500"/>
                                        <p:tgtEl>
                                          <p:spTgt spid="539650">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39650">
                                            <p:txEl>
                                              <p:pRg st="5" end="5"/>
                                            </p:txEl>
                                          </p:spTgt>
                                        </p:tgtEl>
                                        <p:attrNameLst>
                                          <p:attrName>style.visibility</p:attrName>
                                        </p:attrNameLst>
                                      </p:cBhvr>
                                      <p:to>
                                        <p:strVal val="visible"/>
                                      </p:to>
                                    </p:set>
                                    <p:anim calcmode="lin" valueType="num">
                                      <p:cBhvr additive="base">
                                        <p:cTn id="26" dur="500" fill="hold"/>
                                        <p:tgtEl>
                                          <p:spTgt spid="539650">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39650">
                                            <p:txEl>
                                              <p:pRg st="5" end="5"/>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39650">
                                            <p:txEl>
                                              <p:pRg st="6" end="6"/>
                                            </p:txEl>
                                          </p:spTgt>
                                        </p:tgtEl>
                                        <p:attrNameLst>
                                          <p:attrName>style.visibility</p:attrName>
                                        </p:attrNameLst>
                                      </p:cBhvr>
                                      <p:to>
                                        <p:strVal val="visible"/>
                                      </p:to>
                                    </p:set>
                                    <p:anim calcmode="lin" valueType="num">
                                      <p:cBhvr additive="base">
                                        <p:cTn id="30" dur="500" fill="hold"/>
                                        <p:tgtEl>
                                          <p:spTgt spid="539650">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39650">
                                            <p:txEl>
                                              <p:pRg st="6" end="6"/>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39650">
                                            <p:txEl>
                                              <p:pRg st="7" end="7"/>
                                            </p:txEl>
                                          </p:spTgt>
                                        </p:tgtEl>
                                        <p:attrNameLst>
                                          <p:attrName>style.visibility</p:attrName>
                                        </p:attrNameLst>
                                      </p:cBhvr>
                                      <p:to>
                                        <p:strVal val="visible"/>
                                      </p:to>
                                    </p:set>
                                    <p:anim calcmode="lin" valueType="num">
                                      <p:cBhvr additive="base">
                                        <p:cTn id="34" dur="500" fill="hold"/>
                                        <p:tgtEl>
                                          <p:spTgt spid="539650">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39650">
                                            <p:txEl>
                                              <p:pRg st="7" end="7"/>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39650">
                                            <p:txEl>
                                              <p:pRg st="8" end="8"/>
                                            </p:txEl>
                                          </p:spTgt>
                                        </p:tgtEl>
                                        <p:attrNameLst>
                                          <p:attrName>style.visibility</p:attrName>
                                        </p:attrNameLst>
                                      </p:cBhvr>
                                      <p:to>
                                        <p:strVal val="visible"/>
                                      </p:to>
                                    </p:set>
                                    <p:anim calcmode="lin" valueType="num">
                                      <p:cBhvr additive="base">
                                        <p:cTn id="38" dur="500" fill="hold"/>
                                        <p:tgtEl>
                                          <p:spTgt spid="539650">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39650">
                                            <p:txEl>
                                              <p:pRg st="8" end="8"/>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539650">
                                            <p:txEl>
                                              <p:pRg st="9" end="9"/>
                                            </p:txEl>
                                          </p:spTgt>
                                        </p:tgtEl>
                                        <p:attrNameLst>
                                          <p:attrName>style.visibility</p:attrName>
                                        </p:attrNameLst>
                                      </p:cBhvr>
                                      <p:to>
                                        <p:strVal val="visible"/>
                                      </p:to>
                                    </p:set>
                                    <p:anim calcmode="lin" valueType="num">
                                      <p:cBhvr additive="base">
                                        <p:cTn id="42" dur="500" fill="hold"/>
                                        <p:tgtEl>
                                          <p:spTgt spid="539650">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39650">
                                            <p:txEl>
                                              <p:pRg st="9" end="9"/>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539650">
                                            <p:txEl>
                                              <p:pRg st="10" end="10"/>
                                            </p:txEl>
                                          </p:spTgt>
                                        </p:tgtEl>
                                        <p:attrNameLst>
                                          <p:attrName>style.visibility</p:attrName>
                                        </p:attrNameLst>
                                      </p:cBhvr>
                                      <p:to>
                                        <p:strVal val="visible"/>
                                      </p:to>
                                    </p:set>
                                    <p:anim calcmode="lin" valueType="num">
                                      <p:cBhvr additive="base">
                                        <p:cTn id="46" dur="500" fill="hold"/>
                                        <p:tgtEl>
                                          <p:spTgt spid="539650">
                                            <p:txEl>
                                              <p:pRg st="10" end="1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39650">
                                            <p:txEl>
                                              <p:pRg st="10" end="10"/>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539650">
                                            <p:txEl>
                                              <p:pRg st="11" end="11"/>
                                            </p:txEl>
                                          </p:spTgt>
                                        </p:tgtEl>
                                        <p:attrNameLst>
                                          <p:attrName>style.visibility</p:attrName>
                                        </p:attrNameLst>
                                      </p:cBhvr>
                                      <p:to>
                                        <p:strVal val="visible"/>
                                      </p:to>
                                    </p:set>
                                    <p:anim calcmode="lin" valueType="num">
                                      <p:cBhvr additive="base">
                                        <p:cTn id="50" dur="500" fill="hold"/>
                                        <p:tgtEl>
                                          <p:spTgt spid="539650">
                                            <p:txEl>
                                              <p:pRg st="11" end="1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539650">
                                            <p:txEl>
                                              <p:pRg st="11" end="11"/>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539650">
                                            <p:txEl>
                                              <p:pRg st="12" end="12"/>
                                            </p:txEl>
                                          </p:spTgt>
                                        </p:tgtEl>
                                        <p:attrNameLst>
                                          <p:attrName>style.visibility</p:attrName>
                                        </p:attrNameLst>
                                      </p:cBhvr>
                                      <p:to>
                                        <p:strVal val="visible"/>
                                      </p:to>
                                    </p:set>
                                    <p:anim calcmode="lin" valueType="num">
                                      <p:cBhvr additive="base">
                                        <p:cTn id="54" dur="500" fill="hold"/>
                                        <p:tgtEl>
                                          <p:spTgt spid="539650">
                                            <p:txEl>
                                              <p:pRg st="12" end="1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39650">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832" y="1300497"/>
            <a:ext cx="10363200" cy="1470025"/>
          </a:xfrm>
        </p:spPr>
        <p:txBody>
          <a:bodyPr/>
          <a:lstStyle/>
          <a:p>
            <a:r>
              <a:rPr lang="en-US" dirty="0"/>
              <a:t>ACE</a:t>
            </a:r>
            <a:r>
              <a:rPr lang="en-US" baseline="30000" dirty="0"/>
              <a:t>®</a:t>
            </a:r>
            <a:r>
              <a:rPr lang="en-US" dirty="0"/>
              <a:t>  </a:t>
            </a:r>
            <a:r>
              <a:rPr lang="en-US" dirty="0" smtClean="0"/>
              <a:t>4.0</a:t>
            </a:r>
            <a:br>
              <a:rPr lang="en-US" dirty="0" smtClean="0"/>
            </a:br>
            <a:r>
              <a:rPr lang="en-US" dirty="0" smtClean="0"/>
              <a:t>Autism Curriculum Encyclopedia</a:t>
            </a:r>
            <a:endParaRPr lang="en-US" dirty="0"/>
          </a:p>
        </p:txBody>
      </p:sp>
      <p:pic>
        <p:nvPicPr>
          <p:cNvPr id="4" name="Picture 3"/>
          <p:cNvPicPr>
            <a:picLocks noChangeAspect="1"/>
          </p:cNvPicPr>
          <p:nvPr/>
        </p:nvPicPr>
        <p:blipFill>
          <a:blip r:embed="rId2"/>
          <a:stretch>
            <a:fillRect/>
          </a:stretch>
        </p:blipFill>
        <p:spPr>
          <a:xfrm>
            <a:off x="1688757" y="2825568"/>
            <a:ext cx="8520022" cy="3501964"/>
          </a:xfrm>
          <a:prstGeom prst="rect">
            <a:avLst/>
          </a:prstGeom>
        </p:spPr>
      </p:pic>
      <p:sp>
        <p:nvSpPr>
          <p:cNvPr id="3" name="Subtitle 2"/>
          <p:cNvSpPr>
            <a:spLocks noGrp="1"/>
          </p:cNvSpPr>
          <p:nvPr>
            <p:ph type="subTitle" idx="1"/>
          </p:nvPr>
        </p:nvSpPr>
        <p:spPr>
          <a:xfrm>
            <a:off x="1861751" y="3600451"/>
            <a:ext cx="8948615" cy="2995733"/>
          </a:xfrm>
        </p:spPr>
        <p:txBody>
          <a:bodyPr/>
          <a:lstStyle/>
          <a:p>
            <a:endParaRPr lang="en-US" b="1" dirty="0" smtClean="0"/>
          </a:p>
          <a:p>
            <a:endParaRPr lang="en-US" dirty="0"/>
          </a:p>
          <a:p>
            <a:endParaRPr lang="en-US" dirty="0"/>
          </a:p>
        </p:txBody>
      </p:sp>
    </p:spTree>
    <p:extLst>
      <p:ext uri="{BB962C8B-B14F-4D97-AF65-F5344CB8AC3E}">
        <p14:creationId xmlns:p14="http://schemas.microsoft.com/office/powerpoint/2010/main" val="1985209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u="sng" dirty="0" smtClean="0"/>
              <a:t>NECC® Now</a:t>
            </a:r>
            <a:endParaRPr lang="en-US" u="sng" dirty="0"/>
          </a:p>
        </p:txBody>
      </p:sp>
      <p:pic>
        <p:nvPicPr>
          <p:cNvPr id="6" name="Content Placeholder 3" descr="P502021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r="5626"/>
          <a:stretch>
            <a:fillRect/>
          </a:stretch>
        </p:blipFill>
        <p:spPr bwMode="auto">
          <a:xfrm>
            <a:off x="1013181" y="1442461"/>
            <a:ext cx="4693301" cy="2542940"/>
          </a:xfrm>
          <a:prstGeom prst="rect">
            <a:avLst/>
          </a:pr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0736" y="4248809"/>
            <a:ext cx="3980835" cy="2331536"/>
          </a:xfrm>
          <a:prstGeom prst="rect">
            <a:avLst/>
          </a:prstGeom>
          <a:ln w="76200">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7381" y="1417638"/>
            <a:ext cx="4693301" cy="2567763"/>
          </a:xfrm>
          <a:prstGeom prst="rect">
            <a:avLst/>
          </a:prstGeom>
          <a:ln w="76200">
            <a:solidFill>
              <a:schemeClr val="tx1"/>
            </a:solidFill>
          </a:ln>
        </p:spPr>
      </p:pic>
    </p:spTree>
    <p:extLst>
      <p:ext uri="{BB962C8B-B14F-4D97-AF65-F5344CB8AC3E}">
        <p14:creationId xmlns:p14="http://schemas.microsoft.com/office/powerpoint/2010/main" val="2102053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ACE</a:t>
            </a:r>
            <a:r>
              <a:rPr lang="en-US" baseline="30000" dirty="0" smtClean="0"/>
              <a:t>®</a:t>
            </a:r>
            <a:r>
              <a:rPr lang="en-US" dirty="0" smtClean="0"/>
              <a:t> </a:t>
            </a:r>
            <a:endParaRPr lang="en-US" dirty="0"/>
          </a:p>
        </p:txBody>
      </p:sp>
      <p:sp>
        <p:nvSpPr>
          <p:cNvPr id="3" name="Content Placeholder 2"/>
          <p:cNvSpPr>
            <a:spLocks noGrp="1"/>
          </p:cNvSpPr>
          <p:nvPr>
            <p:ph idx="1"/>
          </p:nvPr>
        </p:nvSpPr>
        <p:spPr/>
        <p:txBody>
          <a:bodyPr/>
          <a:lstStyle/>
          <a:p>
            <a:pPr>
              <a:buNone/>
            </a:pPr>
            <a:r>
              <a:rPr lang="en-US" sz="2800" dirty="0"/>
              <a:t>ASSESS</a:t>
            </a:r>
          </a:p>
          <a:p>
            <a:pPr lvl="1"/>
            <a:r>
              <a:rPr lang="en-US" sz="2400" dirty="0"/>
              <a:t>Identify Key Factors for Individual Success</a:t>
            </a:r>
          </a:p>
          <a:p>
            <a:pPr lvl="1">
              <a:buNone/>
            </a:pPr>
            <a:endParaRPr lang="en-US" sz="2400" dirty="0"/>
          </a:p>
          <a:p>
            <a:pPr>
              <a:buNone/>
            </a:pPr>
            <a:r>
              <a:rPr lang="en-US" sz="2800" dirty="0"/>
              <a:t>TEACH</a:t>
            </a:r>
          </a:p>
          <a:p>
            <a:pPr lvl="1"/>
            <a:r>
              <a:rPr lang="en-US" sz="2400" dirty="0"/>
              <a:t> Build Independence Across the Life Span</a:t>
            </a:r>
          </a:p>
          <a:p>
            <a:pPr lvl="1">
              <a:buNone/>
            </a:pPr>
            <a:endParaRPr lang="en-US" sz="2400" dirty="0"/>
          </a:p>
          <a:p>
            <a:pPr>
              <a:buNone/>
            </a:pPr>
            <a:r>
              <a:rPr lang="en-US" sz="2800" dirty="0"/>
              <a:t>EVALUATE</a:t>
            </a:r>
          </a:p>
          <a:p>
            <a:pPr lvl="1"/>
            <a:r>
              <a:rPr lang="en-US" sz="2400" dirty="0"/>
              <a:t> Document Success Every Day</a:t>
            </a:r>
          </a:p>
          <a:p>
            <a:endParaRPr lang="en-US" dirty="0"/>
          </a:p>
        </p:txBody>
      </p:sp>
    </p:spTree>
    <p:extLst>
      <p:ext uri="{BB962C8B-B14F-4D97-AF65-F5344CB8AC3E}">
        <p14:creationId xmlns:p14="http://schemas.microsoft.com/office/powerpoint/2010/main" val="842112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 Library</a:t>
            </a:r>
            <a:endParaRPr lang="en-US" dirty="0"/>
          </a:p>
        </p:txBody>
      </p:sp>
      <p:pic>
        <p:nvPicPr>
          <p:cNvPr id="4" name="Content Placeholder 3"/>
          <p:cNvPicPr>
            <a:picLocks noGrp="1" noChangeAspect="1"/>
          </p:cNvPicPr>
          <p:nvPr>
            <p:ph idx="1"/>
          </p:nvPr>
        </p:nvPicPr>
        <p:blipFill>
          <a:blip r:embed="rId3"/>
          <a:stretch>
            <a:fillRect/>
          </a:stretch>
        </p:blipFill>
        <p:spPr>
          <a:xfrm>
            <a:off x="1581391" y="1347837"/>
            <a:ext cx="8122634" cy="5423876"/>
          </a:xfrm>
          <a:prstGeom prst="rect">
            <a:avLst/>
          </a:prstGeom>
        </p:spPr>
      </p:pic>
      <p:sp>
        <p:nvSpPr>
          <p:cNvPr id="5" name="Rounded Rectangle 4"/>
          <p:cNvSpPr/>
          <p:nvPr/>
        </p:nvSpPr>
        <p:spPr>
          <a:xfrm>
            <a:off x="5642708" y="3837353"/>
            <a:ext cx="1735015" cy="135987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06863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1"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Core Skills</a:t>
            </a:r>
            <a:endParaRPr lang="en-US" dirty="0"/>
          </a:p>
        </p:txBody>
      </p:sp>
      <p:sp>
        <p:nvSpPr>
          <p:cNvPr id="4" name="TextBox 3"/>
          <p:cNvSpPr txBox="1"/>
          <p:nvPr/>
        </p:nvSpPr>
        <p:spPr>
          <a:xfrm>
            <a:off x="731404" y="1422010"/>
            <a:ext cx="2660073"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u="sng" dirty="0">
                <a:solidFill>
                  <a:prstClr val="black"/>
                </a:solidFill>
              </a:rPr>
              <a:t>Basic Matching and Readiness </a:t>
            </a:r>
          </a:p>
          <a:p>
            <a:r>
              <a:rPr lang="en-US" dirty="0">
                <a:solidFill>
                  <a:prstClr val="black"/>
                </a:solidFill>
              </a:rPr>
              <a:t>Sit and attend</a:t>
            </a:r>
          </a:p>
          <a:p>
            <a:r>
              <a:rPr lang="en-US" dirty="0">
                <a:solidFill>
                  <a:prstClr val="black"/>
                </a:solidFill>
              </a:rPr>
              <a:t>Matching Skills</a:t>
            </a:r>
          </a:p>
        </p:txBody>
      </p:sp>
      <p:sp>
        <p:nvSpPr>
          <p:cNvPr id="5" name="TextBox 4"/>
          <p:cNvSpPr txBox="1"/>
          <p:nvPr/>
        </p:nvSpPr>
        <p:spPr>
          <a:xfrm>
            <a:off x="4575282" y="3877459"/>
            <a:ext cx="2633403"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u="sng" dirty="0">
                <a:solidFill>
                  <a:prstClr val="black"/>
                </a:solidFill>
              </a:rPr>
              <a:t>Self-Help</a:t>
            </a:r>
            <a:endParaRPr lang="en-US" dirty="0">
              <a:solidFill>
                <a:prstClr val="black"/>
              </a:solidFill>
            </a:endParaRPr>
          </a:p>
          <a:p>
            <a:r>
              <a:rPr lang="en-US" dirty="0">
                <a:solidFill>
                  <a:prstClr val="black"/>
                </a:solidFill>
              </a:rPr>
              <a:t>Dressing, Undressing</a:t>
            </a:r>
          </a:p>
          <a:p>
            <a:r>
              <a:rPr lang="en-US" dirty="0">
                <a:solidFill>
                  <a:prstClr val="black"/>
                </a:solidFill>
              </a:rPr>
              <a:t>Washing hands, face</a:t>
            </a:r>
          </a:p>
          <a:p>
            <a:r>
              <a:rPr lang="en-US" dirty="0">
                <a:solidFill>
                  <a:prstClr val="black"/>
                </a:solidFill>
              </a:rPr>
              <a:t>Showering</a:t>
            </a:r>
          </a:p>
          <a:p>
            <a:r>
              <a:rPr lang="en-US" dirty="0">
                <a:solidFill>
                  <a:prstClr val="black"/>
                </a:solidFill>
              </a:rPr>
              <a:t>Brushing teeth</a:t>
            </a:r>
          </a:p>
          <a:p>
            <a:r>
              <a:rPr lang="en-US" dirty="0">
                <a:solidFill>
                  <a:prstClr val="black"/>
                </a:solidFill>
              </a:rPr>
              <a:t>Eating skills</a:t>
            </a:r>
          </a:p>
          <a:p>
            <a:r>
              <a:rPr lang="en-US" dirty="0">
                <a:solidFill>
                  <a:prstClr val="black"/>
                </a:solidFill>
              </a:rPr>
              <a:t>Washing hands</a:t>
            </a:r>
          </a:p>
          <a:p>
            <a:r>
              <a:rPr lang="en-US" dirty="0">
                <a:solidFill>
                  <a:prstClr val="black"/>
                </a:solidFill>
              </a:rPr>
              <a:t>Toileting</a:t>
            </a:r>
          </a:p>
        </p:txBody>
      </p:sp>
      <p:sp>
        <p:nvSpPr>
          <p:cNvPr id="6" name="TextBox 5"/>
          <p:cNvSpPr txBox="1"/>
          <p:nvPr/>
        </p:nvSpPr>
        <p:spPr>
          <a:xfrm>
            <a:off x="574963" y="3011563"/>
            <a:ext cx="3117273" cy="369331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u="sng" dirty="0">
                <a:solidFill>
                  <a:prstClr val="black"/>
                </a:solidFill>
              </a:rPr>
              <a:t>Communication</a:t>
            </a:r>
            <a:endParaRPr lang="en-US" dirty="0">
              <a:solidFill>
                <a:prstClr val="black"/>
              </a:solidFill>
            </a:endParaRPr>
          </a:p>
          <a:p>
            <a:r>
              <a:rPr lang="en-US" dirty="0">
                <a:solidFill>
                  <a:prstClr val="black"/>
                </a:solidFill>
              </a:rPr>
              <a:t>Requesting</a:t>
            </a:r>
          </a:p>
          <a:p>
            <a:r>
              <a:rPr lang="en-US" dirty="0">
                <a:solidFill>
                  <a:prstClr val="black"/>
                </a:solidFill>
              </a:rPr>
              <a:t>Respond to name</a:t>
            </a:r>
          </a:p>
          <a:p>
            <a:r>
              <a:rPr lang="en-US" dirty="0">
                <a:solidFill>
                  <a:prstClr val="black"/>
                </a:solidFill>
              </a:rPr>
              <a:t>Respond to greeting</a:t>
            </a:r>
          </a:p>
          <a:p>
            <a:r>
              <a:rPr lang="en-US" dirty="0">
                <a:solidFill>
                  <a:prstClr val="black"/>
                </a:solidFill>
              </a:rPr>
              <a:t>Request help</a:t>
            </a:r>
          </a:p>
          <a:p>
            <a:r>
              <a:rPr lang="en-US" dirty="0">
                <a:solidFill>
                  <a:prstClr val="black"/>
                </a:solidFill>
              </a:rPr>
              <a:t>Request attention</a:t>
            </a:r>
          </a:p>
          <a:p>
            <a:r>
              <a:rPr lang="en-US" dirty="0">
                <a:solidFill>
                  <a:prstClr val="black"/>
                </a:solidFill>
              </a:rPr>
              <a:t>Request termination</a:t>
            </a:r>
          </a:p>
          <a:p>
            <a:r>
              <a:rPr lang="en-US" dirty="0">
                <a:solidFill>
                  <a:prstClr val="black"/>
                </a:solidFill>
              </a:rPr>
              <a:t>Accept / reject</a:t>
            </a:r>
          </a:p>
          <a:p>
            <a:r>
              <a:rPr lang="en-US" dirty="0">
                <a:solidFill>
                  <a:prstClr val="black"/>
                </a:solidFill>
              </a:rPr>
              <a:t>Respond to “stop”</a:t>
            </a:r>
          </a:p>
          <a:p>
            <a:r>
              <a:rPr lang="en-US" dirty="0">
                <a:solidFill>
                  <a:prstClr val="black"/>
                </a:solidFill>
              </a:rPr>
              <a:t>Follow 1-step directions</a:t>
            </a:r>
          </a:p>
          <a:p>
            <a:r>
              <a:rPr lang="en-US" dirty="0">
                <a:solidFill>
                  <a:prstClr val="black"/>
                </a:solidFill>
              </a:rPr>
              <a:t>Identify body parts</a:t>
            </a:r>
          </a:p>
          <a:p>
            <a:r>
              <a:rPr lang="en-US" dirty="0">
                <a:solidFill>
                  <a:prstClr val="black"/>
                </a:solidFill>
              </a:rPr>
              <a:t>Identify pictures, objects</a:t>
            </a:r>
          </a:p>
          <a:p>
            <a:r>
              <a:rPr lang="en-US" dirty="0">
                <a:solidFill>
                  <a:prstClr val="black"/>
                </a:solidFill>
              </a:rPr>
              <a:t>Label pictures, objects</a:t>
            </a:r>
          </a:p>
        </p:txBody>
      </p:sp>
      <p:sp>
        <p:nvSpPr>
          <p:cNvPr id="7" name="TextBox 6"/>
          <p:cNvSpPr txBox="1"/>
          <p:nvPr/>
        </p:nvSpPr>
        <p:spPr>
          <a:xfrm>
            <a:off x="8091731" y="3197118"/>
            <a:ext cx="25908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u="sng" dirty="0">
                <a:solidFill>
                  <a:prstClr val="black"/>
                </a:solidFill>
              </a:rPr>
              <a:t>Community</a:t>
            </a:r>
          </a:p>
          <a:p>
            <a:r>
              <a:rPr lang="en-US" dirty="0">
                <a:solidFill>
                  <a:prstClr val="black"/>
                </a:solidFill>
              </a:rPr>
              <a:t>Walk in community</a:t>
            </a:r>
          </a:p>
          <a:p>
            <a:r>
              <a:rPr lang="en-US" dirty="0">
                <a:solidFill>
                  <a:prstClr val="black"/>
                </a:solidFill>
              </a:rPr>
              <a:t>Ride in vehicles</a:t>
            </a:r>
          </a:p>
        </p:txBody>
      </p:sp>
      <p:sp>
        <p:nvSpPr>
          <p:cNvPr id="8" name="TextBox 7"/>
          <p:cNvSpPr txBox="1"/>
          <p:nvPr/>
        </p:nvSpPr>
        <p:spPr>
          <a:xfrm>
            <a:off x="4744562" y="1384911"/>
            <a:ext cx="2294842" cy="175432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u="sng" dirty="0">
                <a:solidFill>
                  <a:prstClr val="black"/>
                </a:solidFill>
              </a:rPr>
              <a:t>Social Skills</a:t>
            </a:r>
            <a:endParaRPr lang="en-US" dirty="0">
              <a:solidFill>
                <a:prstClr val="black"/>
              </a:solidFill>
            </a:endParaRPr>
          </a:p>
          <a:p>
            <a:r>
              <a:rPr lang="en-US" dirty="0">
                <a:solidFill>
                  <a:prstClr val="black"/>
                </a:solidFill>
              </a:rPr>
              <a:t>Preferences</a:t>
            </a:r>
          </a:p>
          <a:p>
            <a:r>
              <a:rPr lang="en-US" dirty="0">
                <a:solidFill>
                  <a:prstClr val="black"/>
                </a:solidFill>
              </a:rPr>
              <a:t>Waiting</a:t>
            </a:r>
          </a:p>
          <a:p>
            <a:r>
              <a:rPr lang="en-US" dirty="0">
                <a:solidFill>
                  <a:prstClr val="black"/>
                </a:solidFill>
              </a:rPr>
              <a:t>Conditioned </a:t>
            </a:r>
            <a:r>
              <a:rPr lang="en-US" dirty="0" err="1">
                <a:solidFill>
                  <a:prstClr val="black"/>
                </a:solidFill>
              </a:rPr>
              <a:t>Sr</a:t>
            </a:r>
            <a:endParaRPr lang="en-US" dirty="0">
              <a:solidFill>
                <a:prstClr val="black"/>
              </a:solidFill>
            </a:endParaRPr>
          </a:p>
          <a:p>
            <a:r>
              <a:rPr lang="en-US" dirty="0">
                <a:solidFill>
                  <a:prstClr val="black"/>
                </a:solidFill>
              </a:rPr>
              <a:t>Imitation</a:t>
            </a:r>
          </a:p>
          <a:p>
            <a:r>
              <a:rPr lang="en-US" dirty="0">
                <a:solidFill>
                  <a:prstClr val="black"/>
                </a:solidFill>
              </a:rPr>
              <a:t>Social Distance</a:t>
            </a:r>
          </a:p>
        </p:txBody>
      </p:sp>
      <p:sp>
        <p:nvSpPr>
          <p:cNvPr id="9" name="TextBox 8"/>
          <p:cNvSpPr txBox="1"/>
          <p:nvPr/>
        </p:nvSpPr>
        <p:spPr>
          <a:xfrm>
            <a:off x="7980867" y="1350903"/>
            <a:ext cx="2812528"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u="sng" dirty="0">
                <a:solidFill>
                  <a:prstClr val="black"/>
                </a:solidFill>
              </a:rPr>
              <a:t>Health and Safety</a:t>
            </a:r>
            <a:endParaRPr lang="en-US" dirty="0">
              <a:solidFill>
                <a:prstClr val="black"/>
              </a:solidFill>
            </a:endParaRPr>
          </a:p>
          <a:p>
            <a:r>
              <a:rPr lang="en-US" dirty="0">
                <a:solidFill>
                  <a:prstClr val="black"/>
                </a:solidFill>
              </a:rPr>
              <a:t>Medical care skills</a:t>
            </a:r>
          </a:p>
          <a:p>
            <a:r>
              <a:rPr lang="en-US" dirty="0">
                <a:solidFill>
                  <a:prstClr val="black"/>
                </a:solidFill>
              </a:rPr>
              <a:t>Exit given fire alarm</a:t>
            </a:r>
          </a:p>
          <a:p>
            <a:r>
              <a:rPr lang="en-US" dirty="0">
                <a:solidFill>
                  <a:prstClr val="black"/>
                </a:solidFill>
              </a:rPr>
              <a:t>Personal identification</a:t>
            </a:r>
          </a:p>
          <a:p>
            <a:r>
              <a:rPr lang="en-US" dirty="0">
                <a:solidFill>
                  <a:prstClr val="black"/>
                </a:solidFill>
              </a:rPr>
              <a:t>Privacy</a:t>
            </a:r>
          </a:p>
        </p:txBody>
      </p:sp>
      <p:sp>
        <p:nvSpPr>
          <p:cNvPr id="10" name="TextBox 9"/>
          <p:cNvSpPr txBox="1"/>
          <p:nvPr/>
        </p:nvSpPr>
        <p:spPr>
          <a:xfrm>
            <a:off x="8091731" y="4858222"/>
            <a:ext cx="25908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u="sng" dirty="0">
                <a:solidFill>
                  <a:prstClr val="black"/>
                </a:solidFill>
              </a:rPr>
              <a:t>Recreation / Phys Ed</a:t>
            </a:r>
          </a:p>
          <a:p>
            <a:r>
              <a:rPr lang="en-US" dirty="0">
                <a:solidFill>
                  <a:prstClr val="black"/>
                </a:solidFill>
              </a:rPr>
              <a:t>Use schedule</a:t>
            </a:r>
          </a:p>
          <a:p>
            <a:r>
              <a:rPr lang="en-US" dirty="0">
                <a:solidFill>
                  <a:prstClr val="black"/>
                </a:solidFill>
              </a:rPr>
              <a:t>Exercise</a:t>
            </a:r>
          </a:p>
          <a:p>
            <a:r>
              <a:rPr lang="en-US" dirty="0">
                <a:solidFill>
                  <a:prstClr val="black"/>
                </a:solidFill>
              </a:rPr>
              <a:t>Independent tasks</a:t>
            </a:r>
          </a:p>
        </p:txBody>
      </p:sp>
    </p:spTree>
    <p:extLst>
      <p:ext uri="{BB962C8B-B14F-4D97-AF65-F5344CB8AC3E}">
        <p14:creationId xmlns:p14="http://schemas.microsoft.com/office/powerpoint/2010/main" val="25570172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Core Skills Assessment</a:t>
            </a:r>
            <a:endParaRPr lang="en-US" dirty="0"/>
          </a:p>
        </p:txBody>
      </p:sp>
      <p:sp>
        <p:nvSpPr>
          <p:cNvPr id="7" name="Content Placeholder 6"/>
          <p:cNvSpPr>
            <a:spLocks noGrp="1"/>
          </p:cNvSpPr>
          <p:nvPr>
            <p:ph sz="half" idx="1"/>
          </p:nvPr>
        </p:nvSpPr>
        <p:spPr/>
        <p:txBody>
          <a:bodyPr/>
          <a:lstStyle/>
          <a:p>
            <a:endParaRPr lang="en-US" dirty="0"/>
          </a:p>
        </p:txBody>
      </p:sp>
      <p:sp>
        <p:nvSpPr>
          <p:cNvPr id="8" name="Content Placeholder 7"/>
          <p:cNvSpPr>
            <a:spLocks noGrp="1"/>
          </p:cNvSpPr>
          <p:nvPr>
            <p:ph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8316020" y="1521673"/>
            <a:ext cx="3199083" cy="4731112"/>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321286" y="1600201"/>
            <a:ext cx="7292841" cy="4281427"/>
          </a:xfrm>
          <a:prstGeom prst="rect">
            <a:avLst/>
          </a:prstGeom>
          <a:noFill/>
          <a:ln w="9525" cap="flat">
            <a:noFill/>
            <a:miter lim="800000"/>
            <a:headEnd/>
            <a:tailEnd/>
          </a:ln>
        </p:spPr>
      </p:pic>
    </p:spTree>
    <p:extLst>
      <p:ext uri="{BB962C8B-B14F-4D97-AF65-F5344CB8AC3E}">
        <p14:creationId xmlns:p14="http://schemas.microsoft.com/office/powerpoint/2010/main" val="33094854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dirty="0" smtClean="0"/>
              <a:t>Core </a:t>
            </a:r>
            <a:r>
              <a:rPr lang="en-US" dirty="0"/>
              <a:t>Skills Assessment</a:t>
            </a:r>
          </a:p>
        </p:txBody>
      </p:sp>
      <p:sp>
        <p:nvSpPr>
          <p:cNvPr id="3" name="Content Placeholder 2"/>
          <p:cNvSpPr>
            <a:spLocks noGrp="1"/>
          </p:cNvSpPr>
          <p:nvPr>
            <p:ph sz="half" idx="1"/>
          </p:nvPr>
        </p:nvSpPr>
        <p:spPr>
          <a:xfrm>
            <a:off x="735819" y="1524003"/>
            <a:ext cx="3858806" cy="4343400"/>
          </a:xfrm>
        </p:spPr>
        <p:txBody>
          <a:bodyPr>
            <a:normAutofit/>
          </a:bodyPr>
          <a:lstStyle/>
          <a:p>
            <a:r>
              <a:rPr lang="en-US" sz="2400" dirty="0"/>
              <a:t>Core Skills Assessment </a:t>
            </a:r>
          </a:p>
          <a:p>
            <a:pPr lvl="1"/>
            <a:endParaRPr lang="en-US" dirty="0"/>
          </a:p>
        </p:txBody>
      </p:sp>
      <p:sp>
        <p:nvSpPr>
          <p:cNvPr id="4" name="Content Placeholder 3"/>
          <p:cNvSpPr>
            <a:spLocks noGrp="1"/>
          </p:cNvSpPr>
          <p:nvPr>
            <p:ph sz="half" idx="2"/>
          </p:nvPr>
        </p:nvSpPr>
        <p:spPr/>
        <p:txBody>
          <a:bodyPr/>
          <a:lstStyle/>
          <a:p>
            <a:endParaRPr lang="en-US"/>
          </a:p>
        </p:txBody>
      </p:sp>
      <p:sp>
        <p:nvSpPr>
          <p:cNvPr id="5" name="TextBox 4"/>
          <p:cNvSpPr txBox="1"/>
          <p:nvPr/>
        </p:nvSpPr>
        <p:spPr>
          <a:xfrm>
            <a:off x="1084825" y="2456023"/>
            <a:ext cx="2905980" cy="3508653"/>
          </a:xfrm>
          <a:prstGeom prst="rect">
            <a:avLst/>
          </a:prstGeom>
          <a:noFill/>
        </p:spPr>
        <p:txBody>
          <a:bodyPr wrap="square" rtlCol="0">
            <a:spAutoFit/>
          </a:bodyPr>
          <a:lstStyle/>
          <a:p>
            <a:r>
              <a:rPr lang="en-US" sz="2000" dirty="0">
                <a:solidFill>
                  <a:prstClr val="black">
                    <a:lumMod val="65000"/>
                    <a:lumOff val="35000"/>
                  </a:prstClr>
                </a:solidFill>
              </a:rPr>
              <a:t>CSA results allow educators to…</a:t>
            </a:r>
          </a:p>
          <a:p>
            <a:endParaRPr lang="en-US" sz="2000" dirty="0">
              <a:solidFill>
                <a:prstClr val="black">
                  <a:lumMod val="65000"/>
                  <a:lumOff val="35000"/>
                </a:prstClr>
              </a:solidFill>
            </a:endParaRPr>
          </a:p>
          <a:p>
            <a:pPr marL="285750" indent="-285750">
              <a:buFont typeface="Arial"/>
              <a:buChar char="•"/>
            </a:pPr>
            <a:r>
              <a:rPr lang="en-US" dirty="0">
                <a:solidFill>
                  <a:srgbClr val="595959"/>
                </a:solidFill>
              </a:rPr>
              <a:t>Identify foundational skill deficits</a:t>
            </a:r>
          </a:p>
          <a:p>
            <a:pPr marL="285750" indent="-285750">
              <a:buFont typeface="Arial"/>
              <a:buChar char="•"/>
            </a:pPr>
            <a:endParaRPr lang="en-US" dirty="0">
              <a:solidFill>
                <a:srgbClr val="595959"/>
              </a:solidFill>
            </a:endParaRPr>
          </a:p>
          <a:p>
            <a:pPr marL="285750" indent="-285750">
              <a:buFont typeface="Arial"/>
              <a:buChar char="•"/>
            </a:pPr>
            <a:r>
              <a:rPr lang="en-US" dirty="0">
                <a:solidFill>
                  <a:srgbClr val="595959"/>
                </a:solidFill>
              </a:rPr>
              <a:t>Select ACE curriculum to address areas of need</a:t>
            </a:r>
          </a:p>
          <a:p>
            <a:pPr marL="285750" indent="-285750">
              <a:buFont typeface="Arial"/>
              <a:buChar char="•"/>
            </a:pPr>
            <a:endParaRPr lang="en-US" dirty="0">
              <a:solidFill>
                <a:srgbClr val="595959"/>
              </a:solidFill>
            </a:endParaRPr>
          </a:p>
          <a:p>
            <a:pPr marL="285750" indent="-285750">
              <a:buFont typeface="Arial"/>
              <a:buChar char="•"/>
            </a:pPr>
            <a:r>
              <a:rPr lang="en-US" dirty="0">
                <a:solidFill>
                  <a:srgbClr val="595959"/>
                </a:solidFill>
              </a:rPr>
              <a:t>Monitor progress across years</a:t>
            </a:r>
          </a:p>
          <a:p>
            <a:endParaRPr lang="en-US" dirty="0">
              <a:solidFill>
                <a:prstClr val="black"/>
              </a:solidFill>
            </a:endParaRPr>
          </a:p>
        </p:txBody>
      </p:sp>
      <p:pic>
        <p:nvPicPr>
          <p:cNvPr id="8" name="Picture 2"/>
          <p:cNvPicPr>
            <a:picLocks noChangeAspect="1" noChangeArrowheads="1"/>
          </p:cNvPicPr>
          <p:nvPr/>
        </p:nvPicPr>
        <p:blipFill rotWithShape="1">
          <a:blip r:embed="rId3" cstate="print"/>
          <a:srcRect l="6211" t="2896"/>
          <a:stretch/>
        </p:blipFill>
        <p:spPr bwMode="auto">
          <a:xfrm>
            <a:off x="4915647" y="1524003"/>
            <a:ext cx="6103006" cy="596265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023412" y="1635777"/>
            <a:ext cx="756426" cy="369332"/>
          </a:xfrm>
          <a:prstGeom prst="rect">
            <a:avLst/>
          </a:prstGeom>
          <a:solidFill>
            <a:schemeClr val="bg1"/>
          </a:solidFill>
        </p:spPr>
        <p:txBody>
          <a:bodyPr wrap="none" rtlCol="0">
            <a:spAutoFit/>
          </a:bodyPr>
          <a:lstStyle/>
          <a:p>
            <a:r>
              <a:rPr lang="en-US" dirty="0">
                <a:solidFill>
                  <a:prstClr val="black"/>
                </a:solidFill>
              </a:rPr>
              <a:t>Year 1</a:t>
            </a:r>
          </a:p>
        </p:txBody>
      </p:sp>
      <p:sp>
        <p:nvSpPr>
          <p:cNvPr id="10" name="TextBox 9"/>
          <p:cNvSpPr txBox="1"/>
          <p:nvPr/>
        </p:nvSpPr>
        <p:spPr>
          <a:xfrm>
            <a:off x="8925990" y="1635777"/>
            <a:ext cx="756426" cy="369332"/>
          </a:xfrm>
          <a:prstGeom prst="rect">
            <a:avLst/>
          </a:prstGeom>
          <a:solidFill>
            <a:schemeClr val="bg1"/>
          </a:solidFill>
        </p:spPr>
        <p:txBody>
          <a:bodyPr wrap="none" rtlCol="0">
            <a:spAutoFit/>
          </a:bodyPr>
          <a:lstStyle/>
          <a:p>
            <a:r>
              <a:rPr lang="en-US" dirty="0">
                <a:solidFill>
                  <a:prstClr val="black"/>
                </a:solidFill>
              </a:rPr>
              <a:t>Year 2</a:t>
            </a:r>
          </a:p>
        </p:txBody>
      </p:sp>
      <p:sp>
        <p:nvSpPr>
          <p:cNvPr id="11" name="TextBox 10"/>
          <p:cNvSpPr txBox="1"/>
          <p:nvPr/>
        </p:nvSpPr>
        <p:spPr>
          <a:xfrm>
            <a:off x="9828569" y="1635777"/>
            <a:ext cx="756426" cy="369332"/>
          </a:xfrm>
          <a:prstGeom prst="rect">
            <a:avLst/>
          </a:prstGeom>
          <a:solidFill>
            <a:schemeClr val="bg1"/>
          </a:solidFill>
        </p:spPr>
        <p:txBody>
          <a:bodyPr wrap="none" rtlCol="0">
            <a:spAutoFit/>
          </a:bodyPr>
          <a:lstStyle/>
          <a:p>
            <a:r>
              <a:rPr lang="en-US" dirty="0">
                <a:solidFill>
                  <a:prstClr val="black"/>
                </a:solidFill>
              </a:rPr>
              <a:t>Year 3</a:t>
            </a:r>
          </a:p>
        </p:txBody>
      </p:sp>
      <p:sp>
        <p:nvSpPr>
          <p:cNvPr id="12" name="TextBox 11"/>
          <p:cNvSpPr txBox="1"/>
          <p:nvPr/>
        </p:nvSpPr>
        <p:spPr>
          <a:xfrm>
            <a:off x="7219313" y="1635777"/>
            <a:ext cx="756426" cy="369332"/>
          </a:xfrm>
          <a:prstGeom prst="rect">
            <a:avLst/>
          </a:prstGeom>
          <a:solidFill>
            <a:schemeClr val="bg1"/>
          </a:solidFill>
        </p:spPr>
        <p:txBody>
          <a:bodyPr wrap="none" rtlCol="0">
            <a:spAutoFit/>
          </a:bodyPr>
          <a:lstStyle/>
          <a:p>
            <a:r>
              <a:rPr lang="en-US" dirty="0">
                <a:solidFill>
                  <a:prstClr val="white"/>
                </a:solidFill>
              </a:rPr>
              <a:t>Year 1</a:t>
            </a:r>
          </a:p>
        </p:txBody>
      </p:sp>
    </p:spTree>
    <p:extLst>
      <p:ext uri="{BB962C8B-B14F-4D97-AF65-F5344CB8AC3E}">
        <p14:creationId xmlns:p14="http://schemas.microsoft.com/office/powerpoint/2010/main" val="15535341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 Library</a:t>
            </a:r>
            <a:endParaRPr lang="en-US" dirty="0"/>
          </a:p>
        </p:txBody>
      </p:sp>
      <p:pic>
        <p:nvPicPr>
          <p:cNvPr id="4" name="Content Placeholder 3"/>
          <p:cNvPicPr>
            <a:picLocks noGrp="1" noChangeAspect="1"/>
          </p:cNvPicPr>
          <p:nvPr>
            <p:ph idx="1"/>
          </p:nvPr>
        </p:nvPicPr>
        <p:blipFill>
          <a:blip r:embed="rId3"/>
          <a:stretch>
            <a:fillRect/>
          </a:stretch>
        </p:blipFill>
        <p:spPr>
          <a:xfrm>
            <a:off x="1860062" y="1434124"/>
            <a:ext cx="8122634" cy="5423876"/>
          </a:xfrm>
          <a:prstGeom prst="rect">
            <a:avLst/>
          </a:prstGeom>
        </p:spPr>
      </p:pic>
      <p:sp>
        <p:nvSpPr>
          <p:cNvPr id="5" name="Rounded Rectangle 4"/>
          <p:cNvSpPr/>
          <p:nvPr/>
        </p:nvSpPr>
        <p:spPr>
          <a:xfrm>
            <a:off x="2133601" y="5330092"/>
            <a:ext cx="1594338" cy="125046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761261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Skills Assessment</a:t>
            </a:r>
            <a:endParaRPr lang="en-US" dirty="0"/>
          </a:p>
        </p:txBody>
      </p:sp>
      <p:sp>
        <p:nvSpPr>
          <p:cNvPr id="3" name="Content Placeholder 2"/>
          <p:cNvSpPr>
            <a:spLocks noGrp="1"/>
          </p:cNvSpPr>
          <p:nvPr>
            <p:ph idx="1"/>
          </p:nvPr>
        </p:nvSpPr>
        <p:spPr/>
        <p:txBody>
          <a:bodyPr>
            <a:normAutofit/>
          </a:bodyPr>
          <a:lstStyle/>
          <a:p>
            <a:endParaRPr lang="en-US" sz="2000" dirty="0" smtClean="0"/>
          </a:p>
          <a:p>
            <a:r>
              <a:rPr lang="en-US" sz="2000" dirty="0"/>
              <a:t>The ACE curriculum scope and sequence includes over 1250 skills for learners with autism</a:t>
            </a:r>
            <a:r>
              <a:rPr lang="en-US" sz="2000" dirty="0" smtClean="0"/>
              <a:t>.</a:t>
            </a:r>
          </a:p>
          <a:p>
            <a:endParaRPr lang="en-US" sz="2000" dirty="0"/>
          </a:p>
          <a:p>
            <a:r>
              <a:rPr lang="en-US" sz="2000" dirty="0" smtClean="0"/>
              <a:t>The </a:t>
            </a:r>
            <a:r>
              <a:rPr lang="en-US" sz="2000" dirty="0"/>
              <a:t>ACE Skills Assessment is an indirect evaluation of all skills within the scope and sequence, including skills in areas that are not assessed in the CSA. </a:t>
            </a:r>
            <a:endParaRPr lang="en-US" sz="2000" dirty="0" smtClean="0"/>
          </a:p>
          <a:p>
            <a:endParaRPr lang="en-US" sz="2000" dirty="0" smtClean="0"/>
          </a:p>
          <a:p>
            <a:r>
              <a:rPr lang="en-US" sz="2000" dirty="0" smtClean="0"/>
              <a:t>The </a:t>
            </a:r>
            <a:r>
              <a:rPr lang="en-US" sz="2000" dirty="0"/>
              <a:t>ACE Skills Assessment will help users identify broader areas of need than covered in the CSA and provide the “big picture” for curriculum selection. </a:t>
            </a:r>
            <a:endParaRPr lang="en-US" sz="2000" dirty="0" smtClean="0"/>
          </a:p>
          <a:p>
            <a:endParaRPr lang="en-US" sz="2000" dirty="0" smtClean="0"/>
          </a:p>
          <a:p>
            <a:r>
              <a:rPr lang="en-US" sz="2000" dirty="0" smtClean="0"/>
              <a:t>All skills link to lesson plans within the ACE Curriculum Bank</a:t>
            </a:r>
          </a:p>
          <a:p>
            <a:endParaRPr lang="en-US" sz="2000" dirty="0" smtClean="0"/>
          </a:p>
          <a:p>
            <a:r>
              <a:rPr lang="en-US" sz="2000" dirty="0"/>
              <a:t>Our recommendation is that </a:t>
            </a:r>
            <a:r>
              <a:rPr lang="en-US" sz="2000" dirty="0" smtClean="0"/>
              <a:t>this </a:t>
            </a:r>
            <a:r>
              <a:rPr lang="en-US" sz="2000" dirty="0"/>
              <a:t>tool be used on a yearly basis prior to planning a new IEP. </a:t>
            </a:r>
          </a:p>
        </p:txBody>
      </p:sp>
    </p:spTree>
    <p:extLst>
      <p:ext uri="{BB962C8B-B14F-4D97-AF65-F5344CB8AC3E}">
        <p14:creationId xmlns:p14="http://schemas.microsoft.com/office/powerpoint/2010/main" val="29797354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 Library</a:t>
            </a:r>
            <a:endParaRPr lang="en-US" dirty="0"/>
          </a:p>
        </p:txBody>
      </p:sp>
      <p:pic>
        <p:nvPicPr>
          <p:cNvPr id="4" name="Content Placeholder 3"/>
          <p:cNvPicPr>
            <a:picLocks noGrp="1" noChangeAspect="1"/>
          </p:cNvPicPr>
          <p:nvPr>
            <p:ph idx="1"/>
          </p:nvPr>
        </p:nvPicPr>
        <p:blipFill>
          <a:blip r:embed="rId3"/>
          <a:stretch>
            <a:fillRect/>
          </a:stretch>
        </p:blipFill>
        <p:spPr>
          <a:xfrm>
            <a:off x="1471976" y="1289537"/>
            <a:ext cx="8122634" cy="5423876"/>
          </a:xfrm>
          <a:prstGeom prst="rect">
            <a:avLst/>
          </a:prstGeom>
        </p:spPr>
      </p:pic>
      <p:sp>
        <p:nvSpPr>
          <p:cNvPr id="5" name="Rounded Rectangle 4"/>
          <p:cNvSpPr/>
          <p:nvPr/>
        </p:nvSpPr>
        <p:spPr>
          <a:xfrm>
            <a:off x="1820985" y="2500923"/>
            <a:ext cx="1735015" cy="135987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749084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fciccone\Box Sync\ACE Sales &amp; Marketing\Marketing Materials\ACE 4.0 Slicks\ACE 4.0 slicks - use files\Curriculum Landing p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8835" y="1922206"/>
            <a:ext cx="5989930" cy="44967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chor="ctr">
            <a:normAutofit fontScale="90000"/>
          </a:bodyPr>
          <a:lstStyle/>
          <a:p>
            <a:r>
              <a:rPr lang="en-US" dirty="0"/>
              <a:t>ACE</a:t>
            </a:r>
            <a:r>
              <a:rPr lang="en-US" baseline="30000" dirty="0"/>
              <a:t>®</a:t>
            </a:r>
            <a:r>
              <a:rPr lang="en-US" dirty="0" smtClean="0"/>
              <a:t> Curriculum</a:t>
            </a:r>
            <a:endParaRPr lang="en-US" dirty="0"/>
          </a:p>
        </p:txBody>
      </p:sp>
      <p:sp>
        <p:nvSpPr>
          <p:cNvPr id="3" name="Content Placeholder 2"/>
          <p:cNvSpPr>
            <a:spLocks noGrp="1"/>
          </p:cNvSpPr>
          <p:nvPr>
            <p:ph idx="1"/>
          </p:nvPr>
        </p:nvSpPr>
        <p:spPr/>
        <p:txBody>
          <a:bodyPr>
            <a:normAutofit lnSpcReduction="10000"/>
          </a:bodyPr>
          <a:lstStyle/>
          <a:p>
            <a:pPr marL="457200" lvl="1" indent="0">
              <a:buNone/>
            </a:pPr>
            <a:r>
              <a:rPr lang="en-US" dirty="0" smtClean="0"/>
              <a:t>ACE Curriculum Bank</a:t>
            </a:r>
          </a:p>
          <a:p>
            <a:pPr marL="457200" lvl="1" indent="0">
              <a:buNone/>
            </a:pPr>
            <a:r>
              <a:rPr lang="en-US" dirty="0" smtClean="0"/>
              <a:t>Over 2000 </a:t>
            </a:r>
            <a:r>
              <a:rPr lang="en-US" dirty="0"/>
              <a:t>lesson plans linked to </a:t>
            </a:r>
            <a:endParaRPr lang="en-US" dirty="0" smtClean="0"/>
          </a:p>
          <a:p>
            <a:pPr marL="349250" lvl="1" indent="0">
              <a:buNone/>
            </a:pPr>
            <a:r>
              <a:rPr lang="en-US" sz="2400" dirty="0" smtClean="0"/>
              <a:t>	NECC </a:t>
            </a:r>
            <a:r>
              <a:rPr lang="en-US" sz="2400" dirty="0"/>
              <a:t>Scope and Sequence </a:t>
            </a:r>
            <a:endParaRPr lang="en-US" sz="2400" dirty="0" smtClean="0"/>
          </a:p>
          <a:p>
            <a:pPr marL="349250" lvl="1" indent="0">
              <a:buNone/>
            </a:pPr>
            <a:r>
              <a:rPr lang="en-US" sz="2400" dirty="0"/>
              <a:t>	</a:t>
            </a:r>
            <a:r>
              <a:rPr lang="en-US" sz="2400" dirty="0" smtClean="0"/>
              <a:t>Common Core</a:t>
            </a:r>
          </a:p>
          <a:p>
            <a:pPr marL="349250" lvl="1" indent="0">
              <a:buNone/>
            </a:pPr>
            <a:r>
              <a:rPr lang="en-US" sz="2400" dirty="0"/>
              <a:t>	</a:t>
            </a:r>
            <a:r>
              <a:rPr lang="en-US" sz="2400" dirty="0" smtClean="0"/>
              <a:t>MA Curriculum Frameworks</a:t>
            </a:r>
          </a:p>
          <a:p>
            <a:pPr marL="349250" lvl="1" indent="0">
              <a:buNone/>
            </a:pPr>
            <a:r>
              <a:rPr lang="en-US" sz="2400" dirty="0"/>
              <a:t>	</a:t>
            </a:r>
            <a:r>
              <a:rPr lang="en-US" sz="2400" dirty="0" smtClean="0"/>
              <a:t>VBMAPP</a:t>
            </a:r>
          </a:p>
          <a:p>
            <a:pPr lvl="1"/>
            <a:r>
              <a:rPr lang="en-US" dirty="0" smtClean="0"/>
              <a:t>3 lesson formats</a:t>
            </a:r>
          </a:p>
          <a:p>
            <a:pPr lvl="2"/>
            <a:r>
              <a:rPr lang="en-US" dirty="0" smtClean="0"/>
              <a:t>Discrete Trial </a:t>
            </a:r>
          </a:p>
          <a:p>
            <a:pPr lvl="2"/>
            <a:r>
              <a:rPr lang="en-US" dirty="0" smtClean="0"/>
              <a:t>Task Analysis</a:t>
            </a:r>
          </a:p>
          <a:p>
            <a:pPr lvl="2"/>
            <a:r>
              <a:rPr lang="en-US" dirty="0" smtClean="0"/>
              <a:t>Incidental Teaching</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l="2727" b="6619"/>
          <a:stretch/>
        </p:blipFill>
        <p:spPr>
          <a:xfrm rot="263342">
            <a:off x="7195879" y="1503529"/>
            <a:ext cx="5342070" cy="56253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027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2" presetClass="entr" presetSubtype="2"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p:tgtEl>
                                          <p:spTgt spid="5"/>
                                        </p:tgtEl>
                                        <p:attrNameLst>
                                          <p:attrName>ppt_x</p:attrName>
                                        </p:attrNameLst>
                                      </p:cBhvr>
                                      <p:tavLst>
                                        <p:tav tm="0">
                                          <p:val>
                                            <p:strVal val="#ppt_x+#ppt_w*1.125000"/>
                                          </p:val>
                                        </p:tav>
                                        <p:tav tm="100000">
                                          <p:val>
                                            <p:strVal val="#ppt_x"/>
                                          </p:val>
                                        </p:tav>
                                      </p:tavLst>
                                    </p:anim>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0" y="0"/>
            <a:ext cx="7772400" cy="1143000"/>
          </a:xfrm>
        </p:spPr>
        <p:txBody>
          <a:bodyPr/>
          <a:lstStyle/>
          <a:p>
            <a:r>
              <a:rPr lang="en-US" dirty="0" smtClean="0"/>
              <a:t>ACE</a:t>
            </a:r>
            <a:r>
              <a:rPr lang="en-US" baseline="30000" dirty="0" smtClean="0"/>
              <a:t>®</a:t>
            </a:r>
            <a:r>
              <a:rPr lang="en-US" dirty="0" smtClean="0"/>
              <a:t> Curriculum</a:t>
            </a:r>
            <a:endParaRPr lang="en-US" dirty="0"/>
          </a:p>
        </p:txBody>
      </p:sp>
      <p:sp>
        <p:nvSpPr>
          <p:cNvPr id="12291" name="Rectangle 3"/>
          <p:cNvSpPr>
            <a:spLocks noGrp="1" noChangeArrowheads="1"/>
          </p:cNvSpPr>
          <p:nvPr>
            <p:ph idx="1"/>
          </p:nvPr>
        </p:nvSpPr>
        <p:spPr>
          <a:xfrm>
            <a:off x="1524000" y="1600201"/>
            <a:ext cx="8229600" cy="4625609"/>
          </a:xfrm>
        </p:spPr>
        <p:txBody>
          <a:bodyPr>
            <a:normAutofit fontScale="92500" lnSpcReduction="10000"/>
          </a:bodyPr>
          <a:lstStyle/>
          <a:p>
            <a:r>
              <a:rPr lang="en-US" sz="2800" dirty="0"/>
              <a:t>Discrimination</a:t>
            </a:r>
          </a:p>
          <a:p>
            <a:r>
              <a:rPr lang="en-US" sz="2800" dirty="0"/>
              <a:t>Communication</a:t>
            </a:r>
          </a:p>
          <a:p>
            <a:r>
              <a:rPr lang="en-US" sz="2800" dirty="0"/>
              <a:t>Academics</a:t>
            </a:r>
          </a:p>
          <a:p>
            <a:r>
              <a:rPr lang="en-US" sz="2800" dirty="0"/>
              <a:t>Social Skills</a:t>
            </a:r>
          </a:p>
          <a:p>
            <a:r>
              <a:rPr lang="en-US" sz="2800" dirty="0"/>
              <a:t>Self-help</a:t>
            </a:r>
          </a:p>
          <a:p>
            <a:r>
              <a:rPr lang="en-US" sz="2800" dirty="0"/>
              <a:t>Health &amp; Safety</a:t>
            </a:r>
          </a:p>
          <a:p>
            <a:r>
              <a:rPr lang="en-US" sz="2800" dirty="0"/>
              <a:t>Recreation, Leisure, Play</a:t>
            </a:r>
          </a:p>
          <a:p>
            <a:r>
              <a:rPr lang="en-US" sz="2800" dirty="0"/>
              <a:t>Community</a:t>
            </a:r>
          </a:p>
          <a:p>
            <a:r>
              <a:rPr lang="en-US" sz="2800" dirty="0"/>
              <a:t>Vocational</a:t>
            </a:r>
          </a:p>
          <a:p>
            <a:r>
              <a:rPr lang="en-US" sz="2800" dirty="0"/>
              <a:t>Transition to Adulthood</a:t>
            </a:r>
          </a:p>
          <a:p>
            <a:endParaRPr lang="en-US" sz="2800" dirty="0"/>
          </a:p>
        </p:txBody>
      </p:sp>
      <p:pic>
        <p:nvPicPr>
          <p:cNvPr id="12292" name="Picture 4" descr="PB080016"/>
          <p:cNvPicPr>
            <a:picLocks noChangeAspect="1" noChangeArrowheads="1"/>
          </p:cNvPicPr>
          <p:nvPr/>
        </p:nvPicPr>
        <p:blipFill>
          <a:blip r:embed="rId3" cstate="print"/>
          <a:srcRect/>
          <a:stretch>
            <a:fillRect/>
          </a:stretch>
        </p:blipFill>
        <p:spPr bwMode="auto">
          <a:xfrm>
            <a:off x="8077200" y="1524001"/>
            <a:ext cx="1887538" cy="1412875"/>
          </a:xfrm>
          <a:prstGeom prst="rect">
            <a:avLst/>
          </a:prstGeom>
          <a:noFill/>
        </p:spPr>
      </p:pic>
      <p:pic>
        <p:nvPicPr>
          <p:cNvPr id="12293" name="Picture 5" descr="Mystery box gaze"/>
          <p:cNvPicPr>
            <a:picLocks noChangeAspect="1" noChangeArrowheads="1"/>
          </p:cNvPicPr>
          <p:nvPr/>
        </p:nvPicPr>
        <p:blipFill>
          <a:blip r:embed="rId4" cstate="print"/>
          <a:srcRect/>
          <a:stretch>
            <a:fillRect/>
          </a:stretch>
        </p:blipFill>
        <p:spPr bwMode="auto">
          <a:xfrm>
            <a:off x="5638800" y="1524000"/>
            <a:ext cx="1905000" cy="1428750"/>
          </a:xfrm>
          <a:prstGeom prst="rect">
            <a:avLst/>
          </a:prstGeom>
          <a:noFill/>
        </p:spPr>
      </p:pic>
      <p:pic>
        <p:nvPicPr>
          <p:cNvPr id="12294" name="Picture 6" descr="Elementary academics 1"/>
          <p:cNvPicPr>
            <a:picLocks noChangeAspect="1" noChangeArrowheads="1"/>
          </p:cNvPicPr>
          <p:nvPr/>
        </p:nvPicPr>
        <p:blipFill>
          <a:blip r:embed="rId5" cstate="print"/>
          <a:srcRect/>
          <a:stretch>
            <a:fillRect/>
          </a:stretch>
        </p:blipFill>
        <p:spPr bwMode="auto">
          <a:xfrm>
            <a:off x="5791200" y="3200401"/>
            <a:ext cx="1798638" cy="1349375"/>
          </a:xfrm>
          <a:prstGeom prst="rect">
            <a:avLst/>
          </a:prstGeom>
          <a:noFill/>
        </p:spPr>
      </p:pic>
      <p:pic>
        <p:nvPicPr>
          <p:cNvPr id="12295" name="Picture 7" descr="Sandwich bar 1"/>
          <p:cNvPicPr>
            <a:picLocks noChangeAspect="1" noChangeArrowheads="1"/>
          </p:cNvPicPr>
          <p:nvPr/>
        </p:nvPicPr>
        <p:blipFill>
          <a:blip r:embed="rId6" cstate="print"/>
          <a:srcRect/>
          <a:stretch>
            <a:fillRect/>
          </a:stretch>
        </p:blipFill>
        <p:spPr bwMode="auto">
          <a:xfrm>
            <a:off x="7010400" y="5029200"/>
            <a:ext cx="2103438" cy="1576388"/>
          </a:xfrm>
          <a:prstGeom prst="rect">
            <a:avLst/>
          </a:prstGeom>
          <a:noFill/>
        </p:spPr>
      </p:pic>
      <p:pic>
        <p:nvPicPr>
          <p:cNvPr id="12296" name="Picture 8" descr="Tommy wash hands"/>
          <p:cNvPicPr>
            <a:picLocks noChangeAspect="1" noChangeArrowheads="1"/>
          </p:cNvPicPr>
          <p:nvPr/>
        </p:nvPicPr>
        <p:blipFill>
          <a:blip r:embed="rId7" cstate="print"/>
          <a:srcRect/>
          <a:stretch>
            <a:fillRect/>
          </a:stretch>
        </p:blipFill>
        <p:spPr bwMode="auto">
          <a:xfrm>
            <a:off x="8001000" y="3124200"/>
            <a:ext cx="1981200" cy="1485900"/>
          </a:xfrm>
          <a:prstGeom prst="rect">
            <a:avLst/>
          </a:prstGeom>
          <a:noFill/>
        </p:spPr>
      </p:pic>
    </p:spTree>
    <p:extLst>
      <p:ext uri="{BB962C8B-B14F-4D97-AF65-F5344CB8AC3E}">
        <p14:creationId xmlns:p14="http://schemas.microsoft.com/office/powerpoint/2010/main" val="2990355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The New England Center for Children®</a:t>
            </a:r>
            <a:endParaRPr lang="en-US" u="sng" dirty="0"/>
          </a:p>
        </p:txBody>
      </p:sp>
      <p:sp>
        <p:nvSpPr>
          <p:cNvPr id="3" name="Content Placeholder 2"/>
          <p:cNvSpPr>
            <a:spLocks noGrp="1"/>
          </p:cNvSpPr>
          <p:nvPr>
            <p:ph idx="1"/>
          </p:nvPr>
        </p:nvSpPr>
        <p:spPr>
          <a:xfrm>
            <a:off x="332873" y="1277472"/>
            <a:ext cx="11526253" cy="4944978"/>
          </a:xfrm>
        </p:spPr>
        <p:txBody>
          <a:bodyPr>
            <a:normAutofit fontScale="70000" lnSpcReduction="20000"/>
          </a:bodyPr>
          <a:lstStyle/>
          <a:p>
            <a:pPr lvl="0"/>
            <a:r>
              <a:rPr lang="en-US" dirty="0"/>
              <a:t>The Center serves 686 students (age 18 months through 22 years) diagnosed with Autism Spectrum Disorder.    </a:t>
            </a:r>
          </a:p>
          <a:p>
            <a:pPr lvl="0"/>
            <a:r>
              <a:rPr lang="en-US" dirty="0"/>
              <a:t>Located in Southborough, Massachusetts (123,000 ft</a:t>
            </a:r>
            <a:r>
              <a:rPr lang="en-US" baseline="30000" dirty="0"/>
              <a:t>2</a:t>
            </a:r>
            <a:r>
              <a:rPr lang="en-US" dirty="0"/>
              <a:t> central school facility, with 16 residential group homes</a:t>
            </a:r>
            <a:r>
              <a:rPr lang="en-US" dirty="0" smtClean="0"/>
              <a:t>).</a:t>
            </a:r>
            <a:endParaRPr lang="en-US" dirty="0"/>
          </a:p>
          <a:p>
            <a:pPr lvl="0"/>
            <a:r>
              <a:rPr lang="en-US" dirty="0"/>
              <a:t>479 employees are currently enrolled in one of our on-site graduate programs through Simmons or Western New England University. </a:t>
            </a:r>
            <a:endParaRPr lang="en-US" dirty="0" smtClean="0"/>
          </a:p>
          <a:p>
            <a:pPr lvl="0"/>
            <a:r>
              <a:rPr lang="en-US" dirty="0" smtClean="0"/>
              <a:t>Over </a:t>
            </a:r>
            <a:r>
              <a:rPr lang="en-US" dirty="0"/>
              <a:t>1,300 staff received Master’s degrees from one of these programs since 1987.</a:t>
            </a:r>
          </a:p>
          <a:p>
            <a:pPr lvl="0"/>
            <a:r>
              <a:rPr lang="en-US" dirty="0"/>
              <a:t>We provide consultation services to over 790 students throughout more than </a:t>
            </a:r>
            <a:r>
              <a:rPr lang="en-US" dirty="0" smtClean="0"/>
              <a:t>80 </a:t>
            </a:r>
            <a:r>
              <a:rPr lang="en-US" dirty="0"/>
              <a:t>schools.</a:t>
            </a:r>
          </a:p>
          <a:p>
            <a:pPr lvl="0"/>
            <a:r>
              <a:rPr lang="en-US" dirty="0"/>
              <a:t>Over 4,050 </a:t>
            </a:r>
            <a:r>
              <a:rPr lang="en-US" dirty="0" smtClean="0"/>
              <a:t> </a:t>
            </a:r>
            <a:r>
              <a:rPr lang="en-US" dirty="0"/>
              <a:t>students at NECC and in public school districts and agencies around the world use the Autism Curriculum Encyclopedia (ACE</a:t>
            </a:r>
            <a:r>
              <a:rPr lang="en-US" baseline="30000" dirty="0" smtClean="0"/>
              <a:t>®</a:t>
            </a:r>
            <a:r>
              <a:rPr lang="en-US" dirty="0" smtClean="0"/>
              <a:t>) Application, </a:t>
            </a:r>
            <a:r>
              <a:rPr lang="en-US" dirty="0"/>
              <a:t>which was developed at NECC. </a:t>
            </a:r>
            <a:endParaRPr lang="en-US" dirty="0" smtClean="0"/>
          </a:p>
          <a:p>
            <a:r>
              <a:rPr lang="en-US" dirty="0"/>
              <a:t>Our faculty </a:t>
            </a:r>
            <a:r>
              <a:rPr lang="en-US" dirty="0" smtClean="0"/>
              <a:t>have presented 2,004 times at </a:t>
            </a:r>
            <a:r>
              <a:rPr lang="en-US" dirty="0"/>
              <a:t>national and international conferences and have published 245 research articles in peer-reviewed academic journals</a:t>
            </a:r>
            <a:r>
              <a:rPr lang="en-US" dirty="0" smtClean="0"/>
              <a:t>.</a:t>
            </a:r>
            <a:endParaRPr lang="en-US" dirty="0"/>
          </a:p>
          <a:p>
            <a:pPr lvl="0"/>
            <a:r>
              <a:rPr lang="en-US" dirty="0" smtClean="0"/>
              <a:t>In </a:t>
            </a:r>
            <a:r>
              <a:rPr lang="en-US" dirty="0"/>
              <a:t>2007, we opened a school for children with autism in Abu Dhabi; there are currently 184 students enrolled.</a:t>
            </a:r>
          </a:p>
          <a:p>
            <a:endParaRPr lang="en-US" dirty="0"/>
          </a:p>
        </p:txBody>
      </p:sp>
    </p:spTree>
    <p:extLst>
      <p:ext uri="{BB962C8B-B14F-4D97-AF65-F5344CB8AC3E}">
        <p14:creationId xmlns:p14="http://schemas.microsoft.com/office/powerpoint/2010/main" val="24681238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ollowing directions MCAS 003"/>
          <p:cNvPicPr>
            <a:picLocks noChangeAspect="1" noChangeArrowheads="1"/>
          </p:cNvPicPr>
          <p:nvPr/>
        </p:nvPicPr>
        <p:blipFill>
          <a:blip r:embed="rId3" cstate="print"/>
          <a:srcRect/>
          <a:stretch>
            <a:fillRect/>
          </a:stretch>
        </p:blipFill>
        <p:spPr bwMode="auto">
          <a:xfrm>
            <a:off x="8483831" y="1828800"/>
            <a:ext cx="2819400" cy="2111375"/>
          </a:xfrm>
          <a:prstGeom prst="rect">
            <a:avLst/>
          </a:prstGeom>
          <a:noFill/>
        </p:spPr>
      </p:pic>
      <p:pic>
        <p:nvPicPr>
          <p:cNvPr id="10243" name="Picture 3" descr="Daniel- counting money at restaurant"/>
          <p:cNvPicPr>
            <a:picLocks noChangeAspect="1" noChangeArrowheads="1"/>
          </p:cNvPicPr>
          <p:nvPr/>
        </p:nvPicPr>
        <p:blipFill>
          <a:blip r:embed="rId4" cstate="print"/>
          <a:srcRect/>
          <a:stretch>
            <a:fillRect/>
          </a:stretch>
        </p:blipFill>
        <p:spPr bwMode="auto">
          <a:xfrm>
            <a:off x="1801783" y="4371627"/>
            <a:ext cx="1854432" cy="2470816"/>
          </a:xfrm>
          <a:prstGeom prst="rect">
            <a:avLst/>
          </a:prstGeom>
          <a:noFill/>
        </p:spPr>
      </p:pic>
      <p:pic>
        <p:nvPicPr>
          <p:cNvPr id="10244" name="Picture 4" descr="0038"/>
          <p:cNvPicPr>
            <a:picLocks noChangeAspect="1" noChangeArrowheads="1"/>
          </p:cNvPicPr>
          <p:nvPr/>
        </p:nvPicPr>
        <p:blipFill>
          <a:blip r:embed="rId5" cstate="print"/>
          <a:srcRect/>
          <a:stretch>
            <a:fillRect/>
          </a:stretch>
        </p:blipFill>
        <p:spPr bwMode="auto">
          <a:xfrm>
            <a:off x="279169" y="1630681"/>
            <a:ext cx="2743200" cy="2057400"/>
          </a:xfrm>
          <a:prstGeom prst="rect">
            <a:avLst/>
          </a:prstGeom>
          <a:noFill/>
        </p:spPr>
      </p:pic>
      <p:sp>
        <p:nvSpPr>
          <p:cNvPr id="10245" name="Text Box 5"/>
          <p:cNvSpPr txBox="1">
            <a:spLocks noChangeArrowheads="1"/>
          </p:cNvSpPr>
          <p:nvPr/>
        </p:nvSpPr>
        <p:spPr bwMode="auto">
          <a:xfrm>
            <a:off x="3505200" y="152400"/>
            <a:ext cx="5638800" cy="579438"/>
          </a:xfrm>
          <a:prstGeom prst="rect">
            <a:avLst/>
          </a:prstGeom>
          <a:noFill/>
          <a:ln w="9525">
            <a:noFill/>
            <a:miter lim="800000"/>
            <a:headEnd/>
            <a:tailEnd/>
          </a:ln>
          <a:effectLst/>
        </p:spPr>
        <p:txBody>
          <a:bodyPr>
            <a:spAutoFit/>
          </a:bodyPr>
          <a:lstStyle/>
          <a:p>
            <a:pPr algn="ctr">
              <a:spcBef>
                <a:spcPct val="50000"/>
              </a:spcBef>
            </a:pPr>
            <a:r>
              <a:rPr lang="en-US" sz="3200">
                <a:solidFill>
                  <a:prstClr val="black"/>
                </a:solidFill>
              </a:rPr>
              <a:t>Teaching Formats</a:t>
            </a:r>
          </a:p>
        </p:txBody>
      </p:sp>
      <p:sp>
        <p:nvSpPr>
          <p:cNvPr id="10246" name="Text Box 6"/>
          <p:cNvSpPr txBox="1">
            <a:spLocks noChangeArrowheads="1"/>
          </p:cNvSpPr>
          <p:nvPr/>
        </p:nvSpPr>
        <p:spPr bwMode="auto">
          <a:xfrm>
            <a:off x="279169" y="1136074"/>
            <a:ext cx="2362200" cy="457200"/>
          </a:xfrm>
          <a:prstGeom prst="rect">
            <a:avLst/>
          </a:prstGeom>
          <a:noFill/>
          <a:ln w="9525">
            <a:noFill/>
            <a:miter lim="800000"/>
            <a:headEnd/>
            <a:tailEnd/>
          </a:ln>
          <a:effectLst/>
        </p:spPr>
        <p:txBody>
          <a:bodyPr>
            <a:spAutoFit/>
          </a:bodyPr>
          <a:lstStyle/>
          <a:p>
            <a:pPr>
              <a:spcBef>
                <a:spcPct val="50000"/>
              </a:spcBef>
            </a:pPr>
            <a:r>
              <a:rPr lang="en-US" sz="2400" dirty="0">
                <a:solidFill>
                  <a:prstClr val="black"/>
                </a:solidFill>
              </a:rPr>
              <a:t>Discrete Trial</a:t>
            </a:r>
          </a:p>
        </p:txBody>
      </p:sp>
      <p:sp>
        <p:nvSpPr>
          <p:cNvPr id="10247" name="Text Box 7"/>
          <p:cNvSpPr txBox="1">
            <a:spLocks noChangeArrowheads="1"/>
          </p:cNvSpPr>
          <p:nvPr/>
        </p:nvSpPr>
        <p:spPr bwMode="auto">
          <a:xfrm>
            <a:off x="4572000" y="1966119"/>
            <a:ext cx="2362200" cy="457200"/>
          </a:xfrm>
          <a:prstGeom prst="rect">
            <a:avLst/>
          </a:prstGeom>
          <a:noFill/>
          <a:ln w="9525">
            <a:noFill/>
            <a:miter lim="800000"/>
            <a:headEnd/>
            <a:tailEnd/>
          </a:ln>
          <a:effectLst/>
        </p:spPr>
        <p:txBody>
          <a:bodyPr>
            <a:spAutoFit/>
          </a:bodyPr>
          <a:lstStyle/>
          <a:p>
            <a:pPr>
              <a:spcBef>
                <a:spcPct val="50000"/>
              </a:spcBef>
            </a:pPr>
            <a:r>
              <a:rPr lang="en-US" sz="2400" dirty="0">
                <a:solidFill>
                  <a:prstClr val="black"/>
                </a:solidFill>
              </a:rPr>
              <a:t>Video Modeling</a:t>
            </a:r>
          </a:p>
        </p:txBody>
      </p:sp>
      <p:sp>
        <p:nvSpPr>
          <p:cNvPr id="10248" name="Text Box 8"/>
          <p:cNvSpPr txBox="1">
            <a:spLocks noChangeArrowheads="1"/>
          </p:cNvSpPr>
          <p:nvPr/>
        </p:nvSpPr>
        <p:spPr bwMode="auto">
          <a:xfrm>
            <a:off x="7467600" y="4114800"/>
            <a:ext cx="3657600" cy="457200"/>
          </a:xfrm>
          <a:prstGeom prst="rect">
            <a:avLst/>
          </a:prstGeom>
          <a:noFill/>
          <a:ln w="9525">
            <a:noFill/>
            <a:miter lim="800000"/>
            <a:headEnd/>
            <a:tailEnd/>
          </a:ln>
          <a:effectLst/>
        </p:spPr>
        <p:txBody>
          <a:bodyPr>
            <a:spAutoFit/>
          </a:bodyPr>
          <a:lstStyle/>
          <a:p>
            <a:pPr>
              <a:spcBef>
                <a:spcPct val="50000"/>
              </a:spcBef>
            </a:pPr>
            <a:r>
              <a:rPr lang="en-US" sz="2400" dirty="0">
                <a:solidFill>
                  <a:prstClr val="black"/>
                </a:solidFill>
              </a:rPr>
              <a:t>Group Instruction</a:t>
            </a:r>
          </a:p>
        </p:txBody>
      </p:sp>
      <p:sp>
        <p:nvSpPr>
          <p:cNvPr id="10249" name="Text Box 9"/>
          <p:cNvSpPr txBox="1">
            <a:spLocks noChangeArrowheads="1"/>
          </p:cNvSpPr>
          <p:nvPr/>
        </p:nvSpPr>
        <p:spPr bwMode="auto">
          <a:xfrm>
            <a:off x="399705" y="3886200"/>
            <a:ext cx="3429000" cy="457200"/>
          </a:xfrm>
          <a:prstGeom prst="rect">
            <a:avLst/>
          </a:prstGeom>
          <a:noFill/>
          <a:ln w="9525">
            <a:noFill/>
            <a:miter lim="800000"/>
            <a:headEnd/>
            <a:tailEnd/>
          </a:ln>
          <a:effectLst/>
        </p:spPr>
        <p:txBody>
          <a:bodyPr>
            <a:spAutoFit/>
          </a:bodyPr>
          <a:lstStyle/>
          <a:p>
            <a:pPr>
              <a:spcBef>
                <a:spcPct val="50000"/>
              </a:spcBef>
            </a:pPr>
            <a:r>
              <a:rPr lang="en-US" sz="2400" dirty="0">
                <a:solidFill>
                  <a:prstClr val="black"/>
                </a:solidFill>
              </a:rPr>
              <a:t>Incidental Teaching</a:t>
            </a:r>
          </a:p>
        </p:txBody>
      </p:sp>
      <p:pic>
        <p:nvPicPr>
          <p:cNvPr id="10251" name="Picture 11" descr="francine girls group"/>
          <p:cNvPicPr>
            <a:picLocks noChangeAspect="1" noChangeArrowheads="1"/>
          </p:cNvPicPr>
          <p:nvPr/>
        </p:nvPicPr>
        <p:blipFill>
          <a:blip r:embed="rId6" cstate="print"/>
          <a:srcRect/>
          <a:stretch>
            <a:fillRect/>
          </a:stretch>
        </p:blipFill>
        <p:spPr bwMode="auto">
          <a:xfrm>
            <a:off x="8280862" y="4521185"/>
            <a:ext cx="2895600" cy="2171700"/>
          </a:xfrm>
          <a:prstGeom prst="rect">
            <a:avLst/>
          </a:prstGeom>
          <a:noFill/>
        </p:spPr>
      </p:pic>
      <p:pic>
        <p:nvPicPr>
          <p:cNvPr id="5122" name="Picture 2" descr="I:\Abu_Dhabi\classroom 2\SANY1289.JPG"/>
          <p:cNvPicPr>
            <a:picLocks noChangeAspect="1" noChangeArrowheads="1"/>
          </p:cNvPicPr>
          <p:nvPr/>
        </p:nvPicPr>
        <p:blipFill>
          <a:blip r:embed="rId7" cstate="print"/>
          <a:srcRect/>
          <a:stretch>
            <a:fillRect/>
          </a:stretch>
        </p:blipFill>
        <p:spPr bwMode="auto">
          <a:xfrm>
            <a:off x="4834893" y="2655888"/>
            <a:ext cx="1998861" cy="2667000"/>
          </a:xfrm>
          <a:prstGeom prst="rect">
            <a:avLst/>
          </a:prstGeom>
          <a:noFill/>
        </p:spPr>
      </p:pic>
      <p:sp>
        <p:nvSpPr>
          <p:cNvPr id="13" name="Text Box 7"/>
          <p:cNvSpPr txBox="1">
            <a:spLocks noChangeArrowheads="1"/>
          </p:cNvSpPr>
          <p:nvPr/>
        </p:nvSpPr>
        <p:spPr bwMode="auto">
          <a:xfrm>
            <a:off x="8941031" y="1326038"/>
            <a:ext cx="2362200" cy="457200"/>
          </a:xfrm>
          <a:prstGeom prst="rect">
            <a:avLst/>
          </a:prstGeom>
          <a:noFill/>
          <a:ln w="9525">
            <a:noFill/>
            <a:miter lim="800000"/>
            <a:headEnd/>
            <a:tailEnd/>
          </a:ln>
          <a:effectLst/>
        </p:spPr>
        <p:txBody>
          <a:bodyPr>
            <a:spAutoFit/>
          </a:bodyPr>
          <a:lstStyle/>
          <a:p>
            <a:pPr>
              <a:spcBef>
                <a:spcPct val="50000"/>
              </a:spcBef>
            </a:pPr>
            <a:r>
              <a:rPr lang="en-US" sz="2400" dirty="0">
                <a:solidFill>
                  <a:prstClr val="black"/>
                </a:solidFill>
              </a:rPr>
              <a:t>Task Analysis</a:t>
            </a:r>
          </a:p>
        </p:txBody>
      </p:sp>
    </p:spTree>
    <p:extLst>
      <p:ext uri="{BB962C8B-B14F-4D97-AF65-F5344CB8AC3E}">
        <p14:creationId xmlns:p14="http://schemas.microsoft.com/office/powerpoint/2010/main" val="1912224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dirty="0" smtClean="0"/>
              <a:t>Standardized Lesson Plans</a:t>
            </a:r>
            <a:endParaRPr lang="en-US" dirty="0"/>
          </a:p>
        </p:txBody>
      </p:sp>
      <p:sp>
        <p:nvSpPr>
          <p:cNvPr id="3" name="Content Placeholder 2"/>
          <p:cNvSpPr>
            <a:spLocks noGrp="1"/>
          </p:cNvSpPr>
          <p:nvPr>
            <p:ph idx="1"/>
          </p:nvPr>
        </p:nvSpPr>
        <p:spPr/>
        <p:txBody>
          <a:bodyPr>
            <a:normAutofit/>
          </a:bodyPr>
          <a:lstStyle/>
          <a:p>
            <a:r>
              <a:rPr lang="en-US" sz="2000" dirty="0"/>
              <a:t>Standardize format and put in database</a:t>
            </a:r>
          </a:p>
          <a:p>
            <a:pPr lvl="1"/>
            <a:r>
              <a:rPr lang="en-US" sz="2000" dirty="0"/>
              <a:t>Easy to find what you’re looking for</a:t>
            </a:r>
          </a:p>
          <a:p>
            <a:pPr lvl="1"/>
            <a:r>
              <a:rPr lang="en-US" sz="2000" dirty="0"/>
              <a:t>Increased efficiency</a:t>
            </a:r>
          </a:p>
          <a:p>
            <a:pPr lvl="1"/>
            <a:r>
              <a:rPr lang="en-US" sz="2000" dirty="0"/>
              <a:t>Allowed for quality control – lesson plans approved and then shared</a:t>
            </a:r>
          </a:p>
          <a:p>
            <a:pPr lvl="1"/>
            <a:r>
              <a:rPr lang="en-US" sz="2000" dirty="0"/>
              <a:t>Standardized objective writing</a:t>
            </a:r>
          </a:p>
          <a:p>
            <a:pPr lvl="2"/>
            <a:r>
              <a:rPr lang="en-US" sz="1800" dirty="0"/>
              <a:t>still individualized…</a:t>
            </a:r>
          </a:p>
          <a:p>
            <a:pPr lvl="2"/>
            <a:r>
              <a:rPr lang="en-US" sz="1800" dirty="0"/>
              <a:t>but ensured that every objective included measureable outcome, generalization component, for example</a:t>
            </a:r>
          </a:p>
          <a:p>
            <a:pPr lvl="1"/>
            <a:r>
              <a:rPr lang="en-US" sz="2000" dirty="0"/>
              <a:t>Easier to enact changes to practice that would impact everyone (change in default prompting procedure)</a:t>
            </a:r>
          </a:p>
          <a:p>
            <a:endParaRPr lang="en-US" sz="2000" dirty="0"/>
          </a:p>
        </p:txBody>
      </p:sp>
      <p:pic>
        <p:nvPicPr>
          <p:cNvPr id="4" name="Picture 3"/>
          <p:cNvPicPr>
            <a:picLocks noChangeAspect="1"/>
          </p:cNvPicPr>
          <p:nvPr/>
        </p:nvPicPr>
        <p:blipFill>
          <a:blip r:embed="rId3"/>
          <a:stretch>
            <a:fillRect/>
          </a:stretch>
        </p:blipFill>
        <p:spPr>
          <a:xfrm>
            <a:off x="10176430" y="1242154"/>
            <a:ext cx="1819835" cy="1828800"/>
          </a:xfrm>
          <a:prstGeom prst="rect">
            <a:avLst/>
          </a:prstGeom>
        </p:spPr>
      </p:pic>
      <p:grpSp>
        <p:nvGrpSpPr>
          <p:cNvPr id="10" name="Group 9"/>
          <p:cNvGrpSpPr/>
          <p:nvPr/>
        </p:nvGrpSpPr>
        <p:grpSpPr>
          <a:xfrm>
            <a:off x="610572" y="5546164"/>
            <a:ext cx="10475776" cy="1371600"/>
            <a:chOff x="-913428" y="5546164"/>
            <a:chExt cx="10475776" cy="1371600"/>
          </a:xfrm>
        </p:grpSpPr>
        <p:pic>
          <p:nvPicPr>
            <p:cNvPr id="7" name="Picture 6"/>
            <p:cNvPicPr>
              <a:picLocks noChangeAspect="1"/>
            </p:cNvPicPr>
            <p:nvPr/>
          </p:nvPicPr>
          <p:blipFill>
            <a:blip r:embed="rId4"/>
            <a:stretch>
              <a:fillRect/>
            </a:stretch>
          </p:blipFill>
          <p:spPr>
            <a:xfrm>
              <a:off x="5800247" y="5546164"/>
              <a:ext cx="3762101" cy="1371600"/>
            </a:xfrm>
            <a:prstGeom prst="rect">
              <a:avLst/>
            </a:prstGeom>
          </p:spPr>
        </p:pic>
        <p:pic>
          <p:nvPicPr>
            <p:cNvPr id="8" name="Picture 7"/>
            <p:cNvPicPr>
              <a:picLocks noChangeAspect="1"/>
            </p:cNvPicPr>
            <p:nvPr/>
          </p:nvPicPr>
          <p:blipFill>
            <a:blip r:embed="rId4"/>
            <a:stretch>
              <a:fillRect/>
            </a:stretch>
          </p:blipFill>
          <p:spPr>
            <a:xfrm>
              <a:off x="2441471" y="5546164"/>
              <a:ext cx="3762101" cy="1371600"/>
            </a:xfrm>
            <a:prstGeom prst="rect">
              <a:avLst/>
            </a:prstGeom>
          </p:spPr>
        </p:pic>
        <p:pic>
          <p:nvPicPr>
            <p:cNvPr id="9" name="Picture 8"/>
            <p:cNvPicPr>
              <a:picLocks noChangeAspect="1"/>
            </p:cNvPicPr>
            <p:nvPr/>
          </p:nvPicPr>
          <p:blipFill>
            <a:blip r:embed="rId4"/>
            <a:stretch>
              <a:fillRect/>
            </a:stretch>
          </p:blipFill>
          <p:spPr>
            <a:xfrm>
              <a:off x="-913428" y="5546164"/>
              <a:ext cx="3762101" cy="1371600"/>
            </a:xfrm>
            <a:prstGeom prst="rect">
              <a:avLst/>
            </a:prstGeom>
          </p:spPr>
        </p:pic>
      </p:grpSp>
    </p:spTree>
    <p:extLst>
      <p:ext uri="{BB962C8B-B14F-4D97-AF65-F5344CB8AC3E}">
        <p14:creationId xmlns:p14="http://schemas.microsoft.com/office/powerpoint/2010/main" val="313848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p:tgtEl>
                                          <p:spTgt spid="10"/>
                                        </p:tgtEl>
                                        <p:attrNameLst>
                                          <p:attrName>ppt_y</p:attrName>
                                        </p:attrNameLst>
                                      </p:cBhvr>
                                      <p:tavLst>
                                        <p:tav tm="0">
                                          <p:val>
                                            <p:strVal val="#ppt_y+#ppt_h*1.125000"/>
                                          </p:val>
                                        </p:tav>
                                        <p:tav tm="100000">
                                          <p:val>
                                            <p:strVal val="#ppt_y"/>
                                          </p:val>
                                        </p:tav>
                                      </p:tavLst>
                                    </p:anim>
                                    <p:animEffect transition="in" filter="wipe(up)">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C:\Users\fciccone\Box Sync\ACE Sales &amp; Marketing\Marketing Materials\ACE 4.0 Slicks\ACE 4.0 slicks - use files\Teach Now Landing - Deskto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7247" y="1489018"/>
            <a:ext cx="6857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normAutofit fontScale="90000"/>
          </a:bodyPr>
          <a:lstStyle/>
          <a:p>
            <a:r>
              <a:rPr lang="en-US" dirty="0" smtClean="0"/>
              <a:t>Online Data Collection</a:t>
            </a:r>
            <a:endParaRPr lang="en-US" dirty="0"/>
          </a:p>
        </p:txBody>
      </p:sp>
    </p:spTree>
    <p:extLst>
      <p:ext uri="{BB962C8B-B14F-4D97-AF65-F5344CB8AC3E}">
        <p14:creationId xmlns:p14="http://schemas.microsoft.com/office/powerpoint/2010/main" val="19291767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Lesson Plan Monitoring</a:t>
            </a:r>
            <a:endParaRPr lang="en-US" dirty="0"/>
          </a:p>
        </p:txBody>
      </p:sp>
      <p:pic>
        <p:nvPicPr>
          <p:cNvPr id="4" name="Content Placeholder 3" descr="C:\Users\fciccone\Box Sync\ACE Sales &amp; Marketing\Marketing Materials\ACE 4.0 Slicks\ACE 4.0 slicks - use files\Lesson Landing Pag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30162" y="1276865"/>
            <a:ext cx="7198386" cy="542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5444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Curriculum Monitoring</a:t>
            </a:r>
            <a:endParaRPr lang="en-US" dirty="0"/>
          </a:p>
        </p:txBody>
      </p:sp>
      <p:pic>
        <p:nvPicPr>
          <p:cNvPr id="4" name="Content Placeholder 3"/>
          <p:cNvPicPr>
            <a:picLocks noGrp="1" noChangeAspect="1"/>
          </p:cNvPicPr>
          <p:nvPr>
            <p:ph idx="1"/>
          </p:nvPr>
        </p:nvPicPr>
        <p:blipFill>
          <a:blip r:embed="rId2"/>
          <a:stretch>
            <a:fillRect/>
          </a:stretch>
        </p:blipFill>
        <p:spPr>
          <a:xfrm>
            <a:off x="2448493" y="1207638"/>
            <a:ext cx="7096723" cy="5463750"/>
          </a:xfrm>
          <a:prstGeom prst="rect">
            <a:avLst/>
          </a:prstGeom>
        </p:spPr>
      </p:pic>
    </p:spTree>
    <p:extLst>
      <p:ext uri="{BB962C8B-B14F-4D97-AF65-F5344CB8AC3E}">
        <p14:creationId xmlns:p14="http://schemas.microsoft.com/office/powerpoint/2010/main" val="3813277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 Library</a:t>
            </a:r>
            <a:endParaRPr lang="en-US" dirty="0"/>
          </a:p>
        </p:txBody>
      </p:sp>
      <p:pic>
        <p:nvPicPr>
          <p:cNvPr id="4" name="Content Placeholder 3"/>
          <p:cNvPicPr>
            <a:picLocks noGrp="1" noChangeAspect="1"/>
          </p:cNvPicPr>
          <p:nvPr>
            <p:ph idx="1"/>
          </p:nvPr>
        </p:nvPicPr>
        <p:blipFill>
          <a:blip r:embed="rId3"/>
          <a:stretch>
            <a:fillRect/>
          </a:stretch>
        </p:blipFill>
        <p:spPr>
          <a:xfrm>
            <a:off x="1581391" y="1297353"/>
            <a:ext cx="8122634" cy="5423876"/>
          </a:xfrm>
          <a:prstGeom prst="rect">
            <a:avLst/>
          </a:prstGeom>
        </p:spPr>
      </p:pic>
      <p:sp>
        <p:nvSpPr>
          <p:cNvPr id="5" name="Rounded Rectangle 4"/>
          <p:cNvSpPr/>
          <p:nvPr/>
        </p:nvSpPr>
        <p:spPr>
          <a:xfrm>
            <a:off x="7510585" y="3845168"/>
            <a:ext cx="1735015" cy="135987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871600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Challenging Behavior</a:t>
            </a:r>
            <a:endParaRPr lang="en-US" dirty="0"/>
          </a:p>
        </p:txBody>
      </p:sp>
      <p:pic>
        <p:nvPicPr>
          <p:cNvPr id="4" name="Content Placeholder 3"/>
          <p:cNvPicPr>
            <a:picLocks noGrp="1" noChangeAspect="1"/>
          </p:cNvPicPr>
          <p:nvPr>
            <p:ph sz="half" idx="1"/>
          </p:nvPr>
        </p:nvPicPr>
        <p:blipFill>
          <a:blip r:embed="rId2"/>
          <a:stretch>
            <a:fillRect/>
          </a:stretch>
        </p:blipFill>
        <p:spPr>
          <a:xfrm>
            <a:off x="6325408" y="1600200"/>
            <a:ext cx="5129183" cy="4525963"/>
          </a:xfrm>
          <a:prstGeom prst="rect">
            <a:avLst/>
          </a:prstGeom>
        </p:spPr>
      </p:pic>
      <p:sp>
        <p:nvSpPr>
          <p:cNvPr id="5" name="Content Placeholder 4"/>
          <p:cNvSpPr>
            <a:spLocks noGrp="1"/>
          </p:cNvSpPr>
          <p:nvPr>
            <p:ph sz="half" idx="2"/>
          </p:nvPr>
        </p:nvSpPr>
        <p:spPr>
          <a:xfrm>
            <a:off x="797169" y="1600200"/>
            <a:ext cx="5384800" cy="4525963"/>
          </a:xfrm>
        </p:spPr>
        <p:txBody>
          <a:bodyPr>
            <a:normAutofit/>
          </a:bodyPr>
          <a:lstStyle/>
          <a:p>
            <a:r>
              <a:rPr lang="en-US" sz="2000" dirty="0" smtClean="0"/>
              <a:t>The </a:t>
            </a:r>
            <a:r>
              <a:rPr lang="en-US" sz="2000" dirty="0"/>
              <a:t>Challenging Behavior </a:t>
            </a:r>
            <a:r>
              <a:rPr lang="en-US" sz="2000" dirty="0" smtClean="0"/>
              <a:t>App </a:t>
            </a:r>
            <a:r>
              <a:rPr lang="en-US" sz="2000" dirty="0"/>
              <a:t>is used to identify and monitor</a:t>
            </a:r>
            <a:r>
              <a:rPr lang="en-US" sz="2000" dirty="0" smtClean="0"/>
              <a:t>:</a:t>
            </a:r>
          </a:p>
          <a:p>
            <a:pPr lvl="1"/>
            <a:r>
              <a:rPr lang="en-US" sz="1600" dirty="0" smtClean="0"/>
              <a:t> </a:t>
            </a:r>
            <a:r>
              <a:rPr lang="en-US" sz="1800" dirty="0"/>
              <a:t>Challenging behavior (for example, striking others, striking self, spitting). </a:t>
            </a:r>
            <a:endParaRPr lang="en-US" sz="1800" dirty="0" smtClean="0"/>
          </a:p>
          <a:p>
            <a:pPr lvl="1"/>
            <a:r>
              <a:rPr lang="en-US" sz="1800" dirty="0" smtClean="0"/>
              <a:t>Desired </a:t>
            </a:r>
            <a:r>
              <a:rPr lang="en-US" sz="1800" dirty="0"/>
              <a:t>behavior (for example, requesting attention, toileting). </a:t>
            </a:r>
            <a:endParaRPr lang="en-US" sz="2000" dirty="0" smtClean="0"/>
          </a:p>
          <a:p>
            <a:endParaRPr lang="en-US" sz="2000" dirty="0"/>
          </a:p>
          <a:p>
            <a:r>
              <a:rPr lang="en-US" sz="2000" dirty="0" smtClean="0"/>
              <a:t>The </a:t>
            </a:r>
            <a:r>
              <a:rPr lang="en-US" sz="2000" dirty="0"/>
              <a:t>d</a:t>
            </a:r>
            <a:r>
              <a:rPr lang="en-US" sz="2000" dirty="0" smtClean="0"/>
              <a:t>ashboard provides </a:t>
            </a:r>
            <a:r>
              <a:rPr lang="en-US" sz="2000" dirty="0"/>
              <a:t>a snapshot view of challenging behavior data that is being tracked for a student and also provides quick links </a:t>
            </a:r>
            <a:r>
              <a:rPr lang="en-US" sz="2000" dirty="0" smtClean="0"/>
              <a:t>to manage behavior definitions and measurement, data collection, and reports</a:t>
            </a:r>
            <a:endParaRPr lang="en-US" sz="2000" dirty="0"/>
          </a:p>
        </p:txBody>
      </p:sp>
    </p:spTree>
    <p:extLst>
      <p:ext uri="{BB962C8B-B14F-4D97-AF65-F5344CB8AC3E}">
        <p14:creationId xmlns:p14="http://schemas.microsoft.com/office/powerpoint/2010/main" val="2811122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684" y="1098566"/>
            <a:ext cx="4820740" cy="27116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8426" y="3436797"/>
            <a:ext cx="2537723" cy="310883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8427" y="1098565"/>
            <a:ext cx="2537723" cy="2957454"/>
          </a:xfrm>
          <a:prstGeom prst="rect">
            <a:avLst/>
          </a:prstGeom>
        </p:spPr>
      </p:pic>
      <p:pic>
        <p:nvPicPr>
          <p:cNvPr id="7" name="Picture 6"/>
          <p:cNvPicPr>
            <a:picLocks noChangeAspect="1"/>
          </p:cNvPicPr>
          <p:nvPr/>
        </p:nvPicPr>
        <p:blipFill>
          <a:blip r:embed="rId6"/>
          <a:stretch>
            <a:fillRect/>
          </a:stretch>
        </p:blipFill>
        <p:spPr>
          <a:xfrm>
            <a:off x="2377684" y="3810233"/>
            <a:ext cx="4820740" cy="2735403"/>
          </a:xfrm>
          <a:prstGeom prst="rect">
            <a:avLst/>
          </a:prstGeom>
        </p:spPr>
      </p:pic>
      <p:sp>
        <p:nvSpPr>
          <p:cNvPr id="2" name="TextBox 1"/>
          <p:cNvSpPr txBox="1"/>
          <p:nvPr/>
        </p:nvSpPr>
        <p:spPr>
          <a:xfrm>
            <a:off x="3138615" y="36736"/>
            <a:ext cx="5519352" cy="707886"/>
          </a:xfrm>
          <a:prstGeom prst="rect">
            <a:avLst/>
          </a:prstGeom>
          <a:noFill/>
        </p:spPr>
        <p:txBody>
          <a:bodyPr wrap="square" rtlCol="0">
            <a:spAutoFit/>
          </a:bodyPr>
          <a:lstStyle/>
          <a:p>
            <a:r>
              <a:rPr lang="en-US" sz="4000" dirty="0" smtClean="0">
                <a:solidFill>
                  <a:prstClr val="black"/>
                </a:solidFill>
              </a:rPr>
              <a:t>ACE Training and Support</a:t>
            </a:r>
            <a:endParaRPr lang="en-US" sz="4000" dirty="0">
              <a:solidFill>
                <a:prstClr val="black"/>
              </a:solidFill>
            </a:endParaRPr>
          </a:p>
        </p:txBody>
      </p:sp>
    </p:spTree>
    <p:extLst>
      <p:ext uri="{BB962C8B-B14F-4D97-AF65-F5344CB8AC3E}">
        <p14:creationId xmlns:p14="http://schemas.microsoft.com/office/powerpoint/2010/main" val="19833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1"/>
            <a:ext cx="7886700" cy="541703"/>
          </a:xfrm>
        </p:spPr>
        <p:txBody>
          <a:bodyPr>
            <a:noAutofit/>
          </a:bodyPr>
          <a:lstStyle/>
          <a:p>
            <a:r>
              <a:rPr lang="en-US" sz="4000" dirty="0"/>
              <a:t>ACE</a:t>
            </a:r>
            <a:r>
              <a:rPr lang="en-US" sz="4000" baseline="30000" dirty="0"/>
              <a:t>®</a:t>
            </a:r>
            <a:r>
              <a:rPr lang="en-US" sz="4000" dirty="0" smtClean="0">
                <a:cs typeface="Times New Roman" panose="02020603050405020304" pitchFamily="18" charset="0"/>
              </a:rPr>
              <a:t> Status</a:t>
            </a:r>
            <a:endParaRPr lang="en-US" sz="4000" dirty="0">
              <a:cs typeface="Times New Roman" panose="02020603050405020304" pitchFamily="18" charset="0"/>
            </a:endParaRPr>
          </a:p>
        </p:txBody>
      </p:sp>
      <p:graphicFrame>
        <p:nvGraphicFramePr>
          <p:cNvPr id="4" name="Table 3"/>
          <p:cNvGraphicFramePr>
            <a:graphicFrameLocks noGrp="1"/>
          </p:cNvGraphicFramePr>
          <p:nvPr>
            <p:extLst/>
          </p:nvPr>
        </p:nvGraphicFramePr>
        <p:xfrm>
          <a:off x="2704123" y="1336433"/>
          <a:ext cx="5587999" cy="1406767"/>
        </p:xfrm>
        <a:graphic>
          <a:graphicData uri="http://schemas.openxmlformats.org/drawingml/2006/table">
            <a:tbl>
              <a:tblPr firstRow="1" bandRow="1">
                <a:tableStyleId>{5C22544A-7EE6-4342-B048-85BDC9FD1C3A}</a:tableStyleId>
              </a:tblPr>
              <a:tblGrid>
                <a:gridCol w="639696"/>
                <a:gridCol w="2242466"/>
                <a:gridCol w="622540"/>
                <a:gridCol w="2083297"/>
              </a:tblGrid>
              <a:tr h="358969">
                <a:tc gridSpan="4">
                  <a:txBody>
                    <a:bodyPr/>
                    <a:lstStyle/>
                    <a:p>
                      <a:pPr algn="ctr"/>
                      <a:r>
                        <a:rPr lang="en-US" sz="1400" dirty="0" smtClean="0">
                          <a:latin typeface="Times New Roman" panose="02020603050405020304" pitchFamily="18" charset="0"/>
                          <a:cs typeface="Times New Roman" panose="02020603050405020304" pitchFamily="18" charset="0"/>
                        </a:rPr>
                        <a:t>June 2016:</a:t>
                      </a:r>
                      <a:endParaRPr lang="en-US" sz="1400" dirty="0">
                        <a:latin typeface="Times New Roman" panose="02020603050405020304" pitchFamily="18" charset="0"/>
                        <a:cs typeface="Times New Roman" panose="02020603050405020304" pitchFamily="18"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70C0"/>
                    </a:solidFill>
                  </a:tcPr>
                </a:tc>
                <a:tc hMerge="1">
                  <a:txBody>
                    <a:bodyPr/>
                    <a:lstStyle/>
                    <a:p>
                      <a:pPr algn="ctr"/>
                      <a:endParaRPr lang="en-US" dirty="0"/>
                    </a:p>
                  </a:txBody>
                  <a:tcPr>
                    <a:solidFill>
                      <a:srgbClr val="0070C0"/>
                    </a:solidFill>
                  </a:tcPr>
                </a:tc>
                <a:tc hMerge="1">
                  <a:txBody>
                    <a:bodyPr/>
                    <a:lstStyle/>
                    <a:p>
                      <a:endParaRPr lang="en-US"/>
                    </a:p>
                  </a:txBody>
                  <a:tcPr/>
                </a:tc>
                <a:tc hMerge="1">
                  <a:txBody>
                    <a:bodyPr/>
                    <a:lstStyle/>
                    <a:p>
                      <a:endParaRPr lang="en-US"/>
                    </a:p>
                  </a:txBody>
                  <a:tcPr/>
                </a:tc>
              </a:tr>
              <a:tr h="3492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2,072</a:t>
                      </a:r>
                      <a:endParaRPr lang="en-US" sz="1200" dirty="0">
                        <a:latin typeface="Times New Roman" panose="02020603050405020304" pitchFamily="18" charset="0"/>
                        <a:cs typeface="Times New Roman" panose="02020603050405020304" pitchFamily="18" charset="0"/>
                      </a:endParaRPr>
                    </a:p>
                  </a:txBody>
                  <a:tcPr marL="68580" marR="68580" marT="34290" marB="34290" anchor="ctr">
                    <a:lnL w="12700" cap="flat" cmpd="sng" algn="ctr">
                      <a:noFill/>
                      <a:prstDash val="solid"/>
                      <a:round/>
                      <a:headEnd type="none" w="med" len="med"/>
                      <a:tailEnd type="none" w="med" len="med"/>
                    </a:lnL>
                    <a:solidFill>
                      <a:srgbClr val="C9E8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Lessons available</a:t>
                      </a:r>
                    </a:p>
                  </a:txBody>
                  <a:tcPr marL="68580" marR="68580" marT="34290" marB="34290" anchor="ctr">
                    <a:lnR w="12700" cap="flat" cmpd="sng" algn="ctr">
                      <a:solidFill>
                        <a:schemeClr val="bg1"/>
                      </a:solidFill>
                      <a:prstDash val="solid"/>
                      <a:round/>
                      <a:headEnd type="none" w="med" len="med"/>
                      <a:tailEnd type="none" w="med" len="med"/>
                    </a:lnR>
                    <a:solidFill>
                      <a:srgbClr val="C9E8FF"/>
                    </a:solidFill>
                  </a:tcPr>
                </a:tc>
                <a:tc>
                  <a:txBody>
                    <a:bodyPr/>
                    <a:lstStyle/>
                    <a:p>
                      <a:pPr algn="ctr"/>
                      <a:r>
                        <a:rPr lang="en-US" sz="1200" dirty="0" smtClean="0">
                          <a:solidFill>
                            <a:schemeClr val="tx1"/>
                          </a:solidFill>
                          <a:latin typeface="Times New Roman" panose="02020603050405020304" pitchFamily="18" charset="0"/>
                          <a:cs typeface="Times New Roman" panose="02020603050405020304" pitchFamily="18" charset="0"/>
                        </a:rPr>
                        <a:t>2,839</a:t>
                      </a:r>
                      <a:endParaRPr lang="en-US" sz="12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C9E8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Times New Roman" panose="02020603050405020304" pitchFamily="18" charset="0"/>
                          <a:cs typeface="Times New Roman" panose="02020603050405020304" pitchFamily="18" charset="0"/>
                        </a:rPr>
                        <a:t>Skills Assessments</a:t>
                      </a:r>
                    </a:p>
                  </a:txBody>
                  <a:tcPr marL="68580" marR="68580" marT="34290" marB="3429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C9E8FF"/>
                    </a:solidFill>
                  </a:tcPr>
                </a:tc>
              </a:tr>
              <a:tr h="3492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Times New Roman" panose="02020603050405020304" pitchFamily="18" charset="0"/>
                          <a:cs typeface="Times New Roman" panose="02020603050405020304" pitchFamily="18" charset="0"/>
                        </a:rPr>
                        <a:t>52,720</a:t>
                      </a:r>
                      <a:endParaRPr lang="en-US" sz="12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noFill/>
                      <a:prstDash val="solid"/>
                      <a:round/>
                      <a:headEnd type="none" w="med" len="med"/>
                      <a:tailEnd type="none" w="med" len="med"/>
                    </a:lnL>
                    <a:solidFill>
                      <a:srgbClr val="E7F5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latin typeface="Times New Roman" panose="02020603050405020304" pitchFamily="18" charset="0"/>
                          <a:cs typeface="Times New Roman" panose="02020603050405020304" pitchFamily="18" charset="0"/>
                        </a:rPr>
                        <a:t>Lessons activated on the ACE</a:t>
                      </a:r>
                      <a:endParaRPr lang="en-US" sz="1200" dirty="0" smtClean="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R w="12700" cap="flat" cmpd="sng" algn="ctr">
                      <a:solidFill>
                        <a:schemeClr val="bg1"/>
                      </a:solidFill>
                      <a:prstDash val="solid"/>
                      <a:round/>
                      <a:headEnd type="none" w="med" len="med"/>
                      <a:tailEnd type="none" w="med" len="med"/>
                    </a:lnR>
                    <a:solidFill>
                      <a:srgbClr val="E7F5FF"/>
                    </a:solidFill>
                  </a:tcPr>
                </a:tc>
                <a:tc>
                  <a:txBody>
                    <a:bodyPr/>
                    <a:lstStyle/>
                    <a:p>
                      <a:pPr algn="ctr"/>
                      <a:r>
                        <a:rPr lang="en-US" sz="1200" dirty="0" smtClean="0">
                          <a:solidFill>
                            <a:schemeClr val="tx1"/>
                          </a:solidFill>
                          <a:latin typeface="Times New Roman" panose="02020603050405020304" pitchFamily="18" charset="0"/>
                          <a:cs typeface="Times New Roman" panose="02020603050405020304" pitchFamily="18" charset="0"/>
                        </a:rPr>
                        <a:t>5,172</a:t>
                      </a:r>
                      <a:endParaRPr lang="en-US" sz="12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E7F5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Times New Roman" panose="02020603050405020304" pitchFamily="18" charset="0"/>
                          <a:cs typeface="Times New Roman" panose="02020603050405020304" pitchFamily="18" charset="0"/>
                        </a:rPr>
                        <a:t>Preference Assessments</a:t>
                      </a:r>
                    </a:p>
                  </a:txBody>
                  <a:tcPr marL="68580" marR="68580" marT="34290" marB="3429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E7F5FF"/>
                    </a:solidFill>
                  </a:tcPr>
                </a:tc>
              </a:tr>
              <a:tr h="349266">
                <a:tc>
                  <a:txBody>
                    <a:bodyPr/>
                    <a:lstStyle/>
                    <a:p>
                      <a:pPr algn="ctr"/>
                      <a:r>
                        <a:rPr lang="en-US" sz="1200" dirty="0" smtClean="0">
                          <a:latin typeface="Times New Roman" panose="02020603050405020304" pitchFamily="18" charset="0"/>
                          <a:cs typeface="Times New Roman" panose="02020603050405020304" pitchFamily="18" charset="0"/>
                        </a:rPr>
                        <a:t>6,773</a:t>
                      </a:r>
                      <a:endParaRPr lang="en-US" sz="1200" dirty="0">
                        <a:latin typeface="Times New Roman" panose="02020603050405020304" pitchFamily="18" charset="0"/>
                        <a:cs typeface="Times New Roman" panose="02020603050405020304" pitchFamily="18" charset="0"/>
                      </a:endParaRPr>
                    </a:p>
                  </a:txBody>
                  <a:tcPr marL="68580" marR="68580" marT="34290" marB="34290" anchor="ctr">
                    <a:lnL w="12700" cap="flat" cmpd="sng" algn="ctr">
                      <a:noFill/>
                      <a:prstDash val="solid"/>
                      <a:round/>
                      <a:headEnd type="none" w="med" len="med"/>
                      <a:tailEnd type="none" w="med" len="med"/>
                    </a:lnL>
                    <a:lnB w="12700" cmpd="sng">
                      <a:noFill/>
                    </a:lnB>
                    <a:solidFill>
                      <a:srgbClr val="C9E8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Core</a:t>
                      </a:r>
                      <a:r>
                        <a:rPr lang="en-US" sz="1200" baseline="0" dirty="0" smtClean="0">
                          <a:latin typeface="Times New Roman" panose="02020603050405020304" pitchFamily="18" charset="0"/>
                          <a:cs typeface="Times New Roman" panose="02020603050405020304" pitchFamily="18" charset="0"/>
                        </a:rPr>
                        <a:t> Skills Assessments</a:t>
                      </a:r>
                      <a:endParaRPr lang="en-US" sz="1200" dirty="0" smtClean="0">
                        <a:latin typeface="Times New Roman" panose="02020603050405020304" pitchFamily="18" charset="0"/>
                        <a:cs typeface="Times New Roman" panose="02020603050405020304" pitchFamily="18" charset="0"/>
                      </a:endParaRPr>
                    </a:p>
                  </a:txBody>
                  <a:tcPr marL="68580" marR="68580" marT="34290" marB="34290" anchor="ctr">
                    <a:lnR w="12700" cap="flat" cmpd="sng" algn="ctr">
                      <a:solidFill>
                        <a:schemeClr val="bg1"/>
                      </a:solidFill>
                      <a:prstDash val="solid"/>
                      <a:round/>
                      <a:headEnd type="none" w="med" len="med"/>
                      <a:tailEnd type="none" w="med" len="med"/>
                    </a:lnR>
                    <a:lnB w="12700" cmpd="sng">
                      <a:noFill/>
                    </a:lnB>
                    <a:solidFill>
                      <a:srgbClr val="C9E8FF"/>
                    </a:solidFill>
                  </a:tcPr>
                </a:tc>
                <a:tc>
                  <a:txBody>
                    <a:bodyPr/>
                    <a:lstStyle/>
                    <a:p>
                      <a:pPr algn="ctr"/>
                      <a:r>
                        <a:rPr lang="en-US" sz="1200" dirty="0" smtClean="0">
                          <a:solidFill>
                            <a:schemeClr val="tx1"/>
                          </a:solidFill>
                          <a:latin typeface="Times New Roman" panose="02020603050405020304" pitchFamily="18" charset="0"/>
                          <a:cs typeface="Times New Roman" panose="02020603050405020304" pitchFamily="18" charset="0"/>
                        </a:rPr>
                        <a:t>12,027</a:t>
                      </a:r>
                      <a:endParaRPr lang="en-US" sz="12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mpd="sng">
                      <a:noFill/>
                    </a:lnB>
                    <a:solidFill>
                      <a:srgbClr val="C9E8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Times New Roman" panose="02020603050405020304" pitchFamily="18" charset="0"/>
                          <a:cs typeface="Times New Roman" panose="02020603050405020304" pitchFamily="18" charset="0"/>
                        </a:rPr>
                        <a:t>Challenging Behaviors</a:t>
                      </a:r>
                    </a:p>
                  </a:txBody>
                  <a:tcPr marL="68580" marR="68580" marT="34290" marB="3429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B w="12700" cmpd="sng">
                      <a:noFill/>
                    </a:lnB>
                    <a:solidFill>
                      <a:srgbClr val="C9E8FF"/>
                    </a:solidFill>
                  </a:tcPr>
                </a:tc>
              </a:tr>
            </a:tbl>
          </a:graphicData>
        </a:graphic>
      </p:graphicFrame>
      <p:pic>
        <p:nvPicPr>
          <p:cNvPr id="3" name="Picture 2"/>
          <p:cNvPicPr>
            <a:picLocks noChangeAspect="1"/>
          </p:cNvPicPr>
          <p:nvPr/>
        </p:nvPicPr>
        <p:blipFill>
          <a:blip r:embed="rId2"/>
          <a:stretch>
            <a:fillRect/>
          </a:stretch>
        </p:blipFill>
        <p:spPr>
          <a:xfrm>
            <a:off x="679688" y="3141784"/>
            <a:ext cx="4766490" cy="2943591"/>
          </a:xfrm>
          <a:prstGeom prst="rect">
            <a:avLst/>
          </a:prstGeom>
        </p:spPr>
      </p:pic>
      <p:pic>
        <p:nvPicPr>
          <p:cNvPr id="7" name="Picture 6"/>
          <p:cNvPicPr>
            <a:picLocks noChangeAspect="1"/>
          </p:cNvPicPr>
          <p:nvPr/>
        </p:nvPicPr>
        <p:blipFill>
          <a:blip r:embed="rId3"/>
          <a:stretch>
            <a:fillRect/>
          </a:stretch>
        </p:blipFill>
        <p:spPr>
          <a:xfrm>
            <a:off x="5513656" y="3141784"/>
            <a:ext cx="4948214" cy="2943591"/>
          </a:xfrm>
          <a:prstGeom prst="rect">
            <a:avLst/>
          </a:prstGeom>
        </p:spPr>
      </p:pic>
    </p:spTree>
    <p:extLst>
      <p:ext uri="{BB962C8B-B14F-4D97-AF65-F5344CB8AC3E}">
        <p14:creationId xmlns:p14="http://schemas.microsoft.com/office/powerpoint/2010/main" val="4380673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8067" y="2056839"/>
            <a:ext cx="9144000" cy="2387600"/>
          </a:xfrm>
        </p:spPr>
        <p:txBody>
          <a:bodyPr/>
          <a:lstStyle/>
          <a:p>
            <a:r>
              <a:rPr lang="en-US" b="1" dirty="0" smtClean="0">
                <a:solidFill>
                  <a:schemeClr val="bg1"/>
                </a:solidFill>
              </a:rPr>
              <a:t>Public School Services</a:t>
            </a:r>
            <a:endParaRPr lang="en-US" b="1"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6184" y="2103046"/>
            <a:ext cx="3868615" cy="1147593"/>
          </a:xfrm>
          <a:prstGeom prst="rect">
            <a:avLst/>
          </a:prstGeom>
        </p:spPr>
      </p:pic>
    </p:spTree>
    <p:extLst>
      <p:ext uri="{BB962C8B-B14F-4D97-AF65-F5344CB8AC3E}">
        <p14:creationId xmlns:p14="http://schemas.microsoft.com/office/powerpoint/2010/main" val="1299109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24" y="1789817"/>
            <a:ext cx="4357305" cy="3451330"/>
          </a:xfrm>
          <a:prstGeom prst="rect">
            <a:avLst/>
          </a:prstGeom>
          <a:ln w="76200">
            <a:solidFill>
              <a:schemeClr val="tx1"/>
            </a:solidFill>
          </a:ln>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0113" y="2365439"/>
            <a:ext cx="200819"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1947" y="3773779"/>
            <a:ext cx="200819"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415" y="3809045"/>
            <a:ext cx="200819"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0897" y="4274491"/>
            <a:ext cx="200819"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30932" y="2299964"/>
            <a:ext cx="640954" cy="276999"/>
          </a:xfrm>
          <a:prstGeom prst="rect">
            <a:avLst/>
          </a:prstGeom>
          <a:noFill/>
        </p:spPr>
        <p:txBody>
          <a:bodyPr wrap="square" rtlCol="0">
            <a:spAutoFit/>
          </a:bodyPr>
          <a:lstStyle/>
          <a:p>
            <a:r>
              <a:rPr lang="en-US" sz="1200" dirty="0">
                <a:solidFill>
                  <a:srgbClr val="002060"/>
                </a:solidFill>
              </a:rPr>
              <a:t>Kuwait </a:t>
            </a:r>
          </a:p>
        </p:txBody>
      </p:sp>
      <p:sp>
        <p:nvSpPr>
          <p:cNvPr id="10" name="TextBox 9"/>
          <p:cNvSpPr txBox="1"/>
          <p:nvPr/>
        </p:nvSpPr>
        <p:spPr>
          <a:xfrm>
            <a:off x="2565225" y="3715560"/>
            <a:ext cx="609600" cy="276999"/>
          </a:xfrm>
          <a:prstGeom prst="rect">
            <a:avLst/>
          </a:prstGeom>
          <a:noFill/>
        </p:spPr>
        <p:txBody>
          <a:bodyPr wrap="square" rtlCol="0">
            <a:spAutoFit/>
          </a:bodyPr>
          <a:lstStyle/>
          <a:p>
            <a:r>
              <a:rPr lang="en-US" sz="1200" dirty="0">
                <a:solidFill>
                  <a:srgbClr val="002060"/>
                </a:solidFill>
              </a:rPr>
              <a:t>Qatar </a:t>
            </a:r>
          </a:p>
        </p:txBody>
      </p:sp>
      <p:sp>
        <p:nvSpPr>
          <p:cNvPr id="11" name="TextBox 10"/>
          <p:cNvSpPr txBox="1"/>
          <p:nvPr/>
        </p:nvSpPr>
        <p:spPr>
          <a:xfrm>
            <a:off x="4076571" y="3743570"/>
            <a:ext cx="554181" cy="276999"/>
          </a:xfrm>
          <a:prstGeom prst="rect">
            <a:avLst/>
          </a:prstGeom>
          <a:noFill/>
        </p:spPr>
        <p:txBody>
          <a:bodyPr wrap="square" rtlCol="0">
            <a:spAutoFit/>
          </a:bodyPr>
          <a:lstStyle/>
          <a:p>
            <a:r>
              <a:rPr lang="en-US" sz="1200" dirty="0">
                <a:solidFill>
                  <a:srgbClr val="002060"/>
                </a:solidFill>
              </a:rPr>
              <a:t>Dubai </a:t>
            </a:r>
          </a:p>
        </p:txBody>
      </p:sp>
      <p:sp>
        <p:nvSpPr>
          <p:cNvPr id="12" name="TextBox 11"/>
          <p:cNvSpPr txBox="1"/>
          <p:nvPr/>
        </p:nvSpPr>
        <p:spPr>
          <a:xfrm>
            <a:off x="3602053" y="4202091"/>
            <a:ext cx="949036" cy="276999"/>
          </a:xfrm>
          <a:prstGeom prst="rect">
            <a:avLst/>
          </a:prstGeom>
          <a:noFill/>
        </p:spPr>
        <p:txBody>
          <a:bodyPr wrap="square" rtlCol="0">
            <a:spAutoFit/>
          </a:bodyPr>
          <a:lstStyle/>
          <a:p>
            <a:r>
              <a:rPr lang="en-US" sz="1200" dirty="0">
                <a:solidFill>
                  <a:srgbClr val="002060"/>
                </a:solidFill>
              </a:rPr>
              <a:t>Abu Dhabi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799" y="1789817"/>
            <a:ext cx="3709046" cy="3515759"/>
          </a:xfrm>
          <a:prstGeom prst="rect">
            <a:avLst/>
          </a:prstGeom>
          <a:ln w="76200">
            <a:solidFill>
              <a:schemeClr val="tx1"/>
            </a:solid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9374" y="3809045"/>
            <a:ext cx="2065430" cy="2945114"/>
          </a:xfrm>
          <a:prstGeom prst="rect">
            <a:avLst/>
          </a:prstGeom>
          <a:ln w="76200">
            <a:solidFill>
              <a:schemeClr val="tx1"/>
            </a:solidFill>
          </a:ln>
        </p:spPr>
      </p:pic>
      <p:sp>
        <p:nvSpPr>
          <p:cNvPr id="7" name="Title 6"/>
          <p:cNvSpPr>
            <a:spLocks noGrp="1"/>
          </p:cNvSpPr>
          <p:nvPr>
            <p:ph type="title"/>
          </p:nvPr>
        </p:nvSpPr>
        <p:spPr/>
        <p:txBody>
          <a:bodyPr/>
          <a:lstStyle/>
          <a:p>
            <a:r>
              <a:rPr lang="en-US" u="sng" dirty="0" smtClean="0"/>
              <a:t>Consulting and Global Dissemination </a:t>
            </a:r>
            <a:endParaRPr lang="en-US" u="sng" dirty="0"/>
          </a:p>
        </p:txBody>
      </p:sp>
    </p:spTree>
    <p:extLst>
      <p:ext uri="{BB962C8B-B14F-4D97-AF65-F5344CB8AC3E}">
        <p14:creationId xmlns:p14="http://schemas.microsoft.com/office/powerpoint/2010/main" val="15026211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825" y="6019391"/>
            <a:ext cx="1953064" cy="57936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79" y="87739"/>
            <a:ext cx="4904510" cy="3464243"/>
          </a:xfrm>
          <a:prstGeom prst="rect">
            <a:avLst/>
          </a:prstGeom>
          <a:ln>
            <a:noFill/>
          </a:ln>
          <a:effectLst>
            <a:softEdge rad="112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721" y="2438195"/>
            <a:ext cx="4960462" cy="4293776"/>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6740" y="137133"/>
            <a:ext cx="4693958" cy="3520468"/>
          </a:xfrm>
          <a:prstGeom prst="rect">
            <a:avLst/>
          </a:prstGeom>
          <a:ln>
            <a:noFill/>
          </a:ln>
          <a:effectLst>
            <a:softEdge rad="112500"/>
          </a:effectLst>
        </p:spPr>
      </p:pic>
      <p:sp>
        <p:nvSpPr>
          <p:cNvPr id="8" name="TextBox 7"/>
          <p:cNvSpPr txBox="1"/>
          <p:nvPr/>
        </p:nvSpPr>
        <p:spPr>
          <a:xfrm>
            <a:off x="523702" y="4455622"/>
            <a:ext cx="2610196" cy="1077218"/>
          </a:xfrm>
          <a:prstGeom prst="rect">
            <a:avLst/>
          </a:prstGeom>
          <a:noFill/>
        </p:spPr>
        <p:txBody>
          <a:bodyPr wrap="square" rtlCol="0">
            <a:spAutoFit/>
          </a:bodyPr>
          <a:lstStyle/>
          <a:p>
            <a:pPr algn="ctr"/>
            <a:r>
              <a:rPr lang="en-US" sz="3200" b="1" dirty="0" smtClean="0">
                <a:solidFill>
                  <a:prstClr val="white"/>
                </a:solidFill>
              </a:rPr>
              <a:t>Partner Program</a:t>
            </a:r>
            <a:endParaRPr lang="en-US" sz="3200" b="1" dirty="0">
              <a:solidFill>
                <a:prstClr val="white"/>
              </a:solidFill>
            </a:endParaRPr>
          </a:p>
        </p:txBody>
      </p:sp>
    </p:spTree>
    <p:extLst>
      <p:ext uri="{BB962C8B-B14F-4D97-AF65-F5344CB8AC3E}">
        <p14:creationId xmlns:p14="http://schemas.microsoft.com/office/powerpoint/2010/main" val="410032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ppt_x</p:attrName>
                                        </p:attrNameLst>
                                      </p:cBhvr>
                                      <p:tavLst>
                                        <p:tav tm="0">
                                          <p:val>
                                            <p:strVal val="#ppt_x"/>
                                          </p:val>
                                        </p:tav>
                                        <p:tav tm="100000">
                                          <p:val>
                                            <p:strVal val="#ppt_x"/>
                                          </p:val>
                                        </p:tav>
                                      </p:tavLst>
                                    </p:anim>
                                    <p:anim calcmode="lin" valueType="num">
                                      <p:cBhvr>
                                        <p:cTn id="16"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ppt_x</p:attrName>
                                        </p:attrNameLst>
                                      </p:cBhvr>
                                      <p:tavLst>
                                        <p:tav tm="0">
                                          <p:val>
                                            <p:strVal val="#ppt_x"/>
                                          </p:val>
                                        </p:tav>
                                        <p:tav tm="100000">
                                          <p:val>
                                            <p:strVal val="#ppt_x"/>
                                          </p:val>
                                        </p:tav>
                                      </p:tavLst>
                                    </p:anim>
                                    <p:anim calcmode="lin" valueType="num">
                                      <p:cBhvr>
                                        <p:cTn id="23"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662" y="90805"/>
            <a:ext cx="3403209" cy="1325563"/>
          </a:xfrm>
        </p:spPr>
        <p:txBody>
          <a:bodyPr>
            <a:normAutofit/>
          </a:bodyPr>
          <a:lstStyle/>
          <a:p>
            <a:r>
              <a:rPr lang="en-US" sz="3600" b="1" dirty="0" smtClean="0">
                <a:solidFill>
                  <a:schemeClr val="bg1"/>
                </a:solidFill>
              </a:rPr>
              <a:t>Partner Program</a:t>
            </a:r>
            <a:endParaRPr lang="en-US" sz="3600" b="1"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825" y="6019391"/>
            <a:ext cx="1953064" cy="579360"/>
          </a:xfrm>
          <a:prstGeom prst="rect">
            <a:avLst/>
          </a:prstGeom>
        </p:spPr>
      </p:pic>
      <p:graphicFrame>
        <p:nvGraphicFramePr>
          <p:cNvPr id="5" name="Diagram 4"/>
          <p:cNvGraphicFramePr/>
          <p:nvPr>
            <p:extLst/>
          </p:nvPr>
        </p:nvGraphicFramePr>
        <p:xfrm>
          <a:off x="1417513" y="543350"/>
          <a:ext cx="9001958" cy="60013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3929576" y="1416368"/>
            <a:ext cx="1141828" cy="461665"/>
          </a:xfrm>
          <a:prstGeom prst="rect">
            <a:avLst/>
          </a:prstGeom>
          <a:noFill/>
        </p:spPr>
        <p:txBody>
          <a:bodyPr wrap="square" rtlCol="0">
            <a:spAutoFit/>
          </a:bodyPr>
          <a:lstStyle/>
          <a:p>
            <a:pPr algn="ctr"/>
            <a:r>
              <a:rPr lang="en-US" sz="1200" b="1" dirty="0" smtClean="0">
                <a:solidFill>
                  <a:srgbClr val="4472C4">
                    <a:lumMod val="75000"/>
                  </a:srgbClr>
                </a:solidFill>
              </a:rPr>
              <a:t>Administrative Support</a:t>
            </a:r>
            <a:endParaRPr lang="en-US" sz="1200" b="1" dirty="0">
              <a:solidFill>
                <a:srgbClr val="4472C4">
                  <a:lumMod val="75000"/>
                </a:srgbClr>
              </a:solidFill>
            </a:endParaRPr>
          </a:p>
        </p:txBody>
      </p:sp>
      <p:sp>
        <p:nvSpPr>
          <p:cNvPr id="7" name="Down Arrow 6"/>
          <p:cNvSpPr/>
          <p:nvPr/>
        </p:nvSpPr>
        <p:spPr>
          <a:xfrm rot="14662535">
            <a:off x="1643035" y="4761374"/>
            <a:ext cx="1124561" cy="1551653"/>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Down Arrow 7"/>
          <p:cNvSpPr/>
          <p:nvPr/>
        </p:nvSpPr>
        <p:spPr>
          <a:xfrm rot="3249460">
            <a:off x="9263201" y="871373"/>
            <a:ext cx="1124561" cy="1551653"/>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rot="20066543">
            <a:off x="1416843" y="5298686"/>
            <a:ext cx="1190847" cy="646331"/>
          </a:xfrm>
          <a:prstGeom prst="rect">
            <a:avLst/>
          </a:prstGeom>
          <a:noFill/>
        </p:spPr>
        <p:txBody>
          <a:bodyPr wrap="square" rtlCol="0">
            <a:spAutoFit/>
          </a:bodyPr>
          <a:lstStyle/>
          <a:p>
            <a:pPr algn="ctr"/>
            <a:r>
              <a:rPr lang="en-US" b="1" dirty="0" smtClean="0">
                <a:solidFill>
                  <a:srgbClr val="4472C4">
                    <a:lumMod val="75000"/>
                  </a:srgbClr>
                </a:solidFill>
              </a:rPr>
              <a:t>District Resources</a:t>
            </a:r>
            <a:endParaRPr lang="en-US" b="1" dirty="0">
              <a:solidFill>
                <a:srgbClr val="4472C4">
                  <a:lumMod val="75000"/>
                </a:srgbClr>
              </a:solidFill>
            </a:endParaRPr>
          </a:p>
        </p:txBody>
      </p:sp>
      <p:sp>
        <p:nvSpPr>
          <p:cNvPr id="10" name="TextBox 9"/>
          <p:cNvSpPr txBox="1"/>
          <p:nvPr/>
        </p:nvSpPr>
        <p:spPr>
          <a:xfrm rot="19494122">
            <a:off x="9366782" y="1205358"/>
            <a:ext cx="1190847" cy="646331"/>
          </a:xfrm>
          <a:prstGeom prst="rect">
            <a:avLst/>
          </a:prstGeom>
          <a:noFill/>
        </p:spPr>
        <p:txBody>
          <a:bodyPr wrap="square" rtlCol="0">
            <a:spAutoFit/>
          </a:bodyPr>
          <a:lstStyle/>
          <a:p>
            <a:pPr algn="ctr"/>
            <a:r>
              <a:rPr lang="en-US" b="1" dirty="0" smtClean="0">
                <a:solidFill>
                  <a:prstClr val="white"/>
                </a:solidFill>
              </a:rPr>
              <a:t>NECC Resources</a:t>
            </a:r>
            <a:endParaRPr lang="en-US" b="1" dirty="0">
              <a:solidFill>
                <a:prstClr val="white"/>
              </a:solidFill>
            </a:endParaRPr>
          </a:p>
        </p:txBody>
      </p:sp>
    </p:spTree>
    <p:extLst>
      <p:ext uri="{BB962C8B-B14F-4D97-AF65-F5344CB8AC3E}">
        <p14:creationId xmlns:p14="http://schemas.microsoft.com/office/powerpoint/2010/main" val="7771647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372" y="266651"/>
            <a:ext cx="10515600" cy="1325563"/>
          </a:xfrm>
        </p:spPr>
        <p:txBody>
          <a:bodyPr>
            <a:normAutofit/>
          </a:bodyPr>
          <a:lstStyle/>
          <a:p>
            <a:r>
              <a:rPr lang="en-US" sz="3600" b="1" dirty="0" smtClean="0">
                <a:solidFill>
                  <a:schemeClr val="bg1"/>
                </a:solidFill>
              </a:rPr>
              <a:t>Partner Program</a:t>
            </a:r>
            <a:endParaRPr lang="en-US" sz="3600" b="1"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8825" y="6019391"/>
            <a:ext cx="1953064" cy="57936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95" y="1592214"/>
            <a:ext cx="5878652" cy="4408989"/>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9424" y="458171"/>
            <a:ext cx="5479838" cy="5246279"/>
          </a:xfrm>
          <a:prstGeom prst="rect">
            <a:avLst/>
          </a:prstGeom>
          <a:ln>
            <a:noFill/>
          </a:ln>
          <a:effectLst>
            <a:softEdge rad="112500"/>
          </a:effectLst>
        </p:spPr>
      </p:pic>
    </p:spTree>
    <p:extLst>
      <p:ext uri="{BB962C8B-B14F-4D97-AF65-F5344CB8AC3E}">
        <p14:creationId xmlns:p14="http://schemas.microsoft.com/office/powerpoint/2010/main" val="37756161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825" y="6019391"/>
            <a:ext cx="1953064" cy="5793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653" y="-139191"/>
            <a:ext cx="5077285" cy="7496594"/>
          </a:xfrm>
          <a:prstGeom prst="rect">
            <a:avLst/>
          </a:prstGeom>
        </p:spPr>
      </p:pic>
      <p:sp>
        <p:nvSpPr>
          <p:cNvPr id="4" name="Flowchart: Connector 3"/>
          <p:cNvSpPr/>
          <p:nvPr/>
        </p:nvSpPr>
        <p:spPr>
          <a:xfrm>
            <a:off x="4389119" y="3263704"/>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lowchart: Connector 4"/>
          <p:cNvSpPr/>
          <p:nvPr/>
        </p:nvSpPr>
        <p:spPr>
          <a:xfrm>
            <a:off x="4084319" y="5683347"/>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lowchart: Connector 5"/>
          <p:cNvSpPr/>
          <p:nvPr/>
        </p:nvSpPr>
        <p:spPr>
          <a:xfrm>
            <a:off x="4316433" y="5683347"/>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lowchart: Connector 6"/>
          <p:cNvSpPr/>
          <p:nvPr/>
        </p:nvSpPr>
        <p:spPr>
          <a:xfrm>
            <a:off x="3373304" y="4195688"/>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lowchart: Connector 7"/>
          <p:cNvSpPr/>
          <p:nvPr/>
        </p:nvSpPr>
        <p:spPr>
          <a:xfrm>
            <a:off x="2497014" y="4164035"/>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lowchart: Connector 8"/>
          <p:cNvSpPr/>
          <p:nvPr/>
        </p:nvSpPr>
        <p:spPr>
          <a:xfrm>
            <a:off x="3652909" y="4559104"/>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lowchart: Connector 9"/>
          <p:cNvSpPr/>
          <p:nvPr/>
        </p:nvSpPr>
        <p:spPr>
          <a:xfrm>
            <a:off x="3422539" y="4749016"/>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lowchart: Connector 10"/>
          <p:cNvSpPr/>
          <p:nvPr/>
        </p:nvSpPr>
        <p:spPr>
          <a:xfrm>
            <a:off x="3090799" y="4938930"/>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lowchart: Connector 11"/>
          <p:cNvSpPr/>
          <p:nvPr/>
        </p:nvSpPr>
        <p:spPr>
          <a:xfrm>
            <a:off x="3015768" y="5939495"/>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lowchart: Connector 12"/>
          <p:cNvSpPr/>
          <p:nvPr/>
        </p:nvSpPr>
        <p:spPr>
          <a:xfrm>
            <a:off x="3691593" y="5221458"/>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Flowchart: Connector 13"/>
          <p:cNvSpPr/>
          <p:nvPr/>
        </p:nvSpPr>
        <p:spPr>
          <a:xfrm>
            <a:off x="3562041" y="5376788"/>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lowchart: Connector 14"/>
          <p:cNvSpPr/>
          <p:nvPr/>
        </p:nvSpPr>
        <p:spPr>
          <a:xfrm>
            <a:off x="3443036" y="5493433"/>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lowchart: Connector 15"/>
          <p:cNvSpPr/>
          <p:nvPr/>
        </p:nvSpPr>
        <p:spPr>
          <a:xfrm>
            <a:off x="3331677" y="5302344"/>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lowchart: Connector 16"/>
          <p:cNvSpPr/>
          <p:nvPr/>
        </p:nvSpPr>
        <p:spPr>
          <a:xfrm>
            <a:off x="3644099" y="5005166"/>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Flowchart: Connector 17"/>
          <p:cNvSpPr/>
          <p:nvPr/>
        </p:nvSpPr>
        <p:spPr>
          <a:xfrm>
            <a:off x="3422538" y="5006923"/>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lowchart: Connector 18"/>
          <p:cNvSpPr/>
          <p:nvPr/>
        </p:nvSpPr>
        <p:spPr>
          <a:xfrm>
            <a:off x="3088138" y="5133535"/>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Flowchart: Connector 19"/>
          <p:cNvSpPr/>
          <p:nvPr/>
        </p:nvSpPr>
        <p:spPr>
          <a:xfrm>
            <a:off x="2023400" y="5054696"/>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Flowchart: Connector 20"/>
          <p:cNvSpPr/>
          <p:nvPr/>
        </p:nvSpPr>
        <p:spPr>
          <a:xfrm>
            <a:off x="2986147" y="4422532"/>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Flowchart: Connector 21"/>
          <p:cNvSpPr/>
          <p:nvPr/>
        </p:nvSpPr>
        <p:spPr>
          <a:xfrm>
            <a:off x="3265458" y="5028906"/>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Flowchart: Connector 22"/>
          <p:cNvSpPr/>
          <p:nvPr/>
        </p:nvSpPr>
        <p:spPr>
          <a:xfrm>
            <a:off x="2984081" y="4164035"/>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Flowchart: Connector 23"/>
          <p:cNvSpPr/>
          <p:nvPr/>
        </p:nvSpPr>
        <p:spPr>
          <a:xfrm>
            <a:off x="2877680" y="5491084"/>
            <a:ext cx="203981" cy="189914"/>
          </a:xfrm>
          <a:prstGeom prst="flowChartConnecto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ed Rectangle 26"/>
          <p:cNvSpPr/>
          <p:nvPr/>
        </p:nvSpPr>
        <p:spPr>
          <a:xfrm>
            <a:off x="6233196" y="1890348"/>
            <a:ext cx="5212080" cy="320977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6686247" y="2156407"/>
            <a:ext cx="4677508" cy="2677656"/>
          </a:xfrm>
          <a:prstGeom prst="rect">
            <a:avLst/>
          </a:prstGeom>
          <a:noFill/>
        </p:spPr>
        <p:txBody>
          <a:bodyPr wrap="square" rtlCol="0">
            <a:spAutoFit/>
          </a:bodyPr>
          <a:lstStyle/>
          <a:p>
            <a:r>
              <a:rPr lang="en-US" sz="3200" b="1" dirty="0" smtClean="0">
                <a:solidFill>
                  <a:srgbClr val="4472C4">
                    <a:lumMod val="75000"/>
                  </a:srgbClr>
                </a:solidFill>
              </a:rPr>
              <a:t>39</a:t>
            </a:r>
            <a:r>
              <a:rPr lang="en-US" sz="2400" b="1" dirty="0" smtClean="0">
                <a:solidFill>
                  <a:srgbClr val="4472C4">
                    <a:lumMod val="75000"/>
                  </a:srgbClr>
                </a:solidFill>
              </a:rPr>
              <a:t> </a:t>
            </a:r>
            <a:r>
              <a:rPr lang="en-US" sz="2400" dirty="0" smtClean="0">
                <a:solidFill>
                  <a:srgbClr val="4472C4">
                    <a:lumMod val="75000"/>
                  </a:srgbClr>
                </a:solidFill>
              </a:rPr>
              <a:t>Partner Program classrooms</a:t>
            </a:r>
          </a:p>
          <a:p>
            <a:endParaRPr lang="en-US" sz="2400" b="1" dirty="0">
              <a:solidFill>
                <a:srgbClr val="4472C4">
                  <a:lumMod val="75000"/>
                </a:srgbClr>
              </a:solidFill>
            </a:endParaRPr>
          </a:p>
          <a:p>
            <a:r>
              <a:rPr lang="en-US" sz="3200" b="1" dirty="0" smtClean="0">
                <a:solidFill>
                  <a:srgbClr val="4472C4">
                    <a:lumMod val="75000"/>
                  </a:srgbClr>
                </a:solidFill>
              </a:rPr>
              <a:t>224 </a:t>
            </a:r>
            <a:r>
              <a:rPr lang="en-US" sz="2400" dirty="0" smtClean="0">
                <a:solidFill>
                  <a:srgbClr val="4472C4">
                    <a:lumMod val="75000"/>
                  </a:srgbClr>
                </a:solidFill>
              </a:rPr>
              <a:t>students currently served</a:t>
            </a:r>
          </a:p>
          <a:p>
            <a:endParaRPr lang="en-US" sz="2400" b="1" dirty="0">
              <a:solidFill>
                <a:srgbClr val="4472C4">
                  <a:lumMod val="75000"/>
                </a:srgbClr>
              </a:solidFill>
            </a:endParaRPr>
          </a:p>
          <a:p>
            <a:r>
              <a:rPr lang="en-US" sz="3200" b="1" dirty="0" smtClean="0">
                <a:solidFill>
                  <a:srgbClr val="4472C4">
                    <a:lumMod val="75000"/>
                  </a:srgbClr>
                </a:solidFill>
              </a:rPr>
              <a:t>400+</a:t>
            </a:r>
            <a:r>
              <a:rPr lang="en-US" sz="2400" b="1" dirty="0" smtClean="0">
                <a:solidFill>
                  <a:srgbClr val="4472C4">
                    <a:lumMod val="75000"/>
                  </a:srgbClr>
                </a:solidFill>
              </a:rPr>
              <a:t> </a:t>
            </a:r>
            <a:r>
              <a:rPr lang="en-US" sz="2400" dirty="0" smtClean="0">
                <a:solidFill>
                  <a:srgbClr val="4472C4">
                    <a:lumMod val="75000"/>
                  </a:srgbClr>
                </a:solidFill>
              </a:rPr>
              <a:t>students served over the past 19 years</a:t>
            </a:r>
            <a:endParaRPr lang="en-US" sz="2400" dirty="0">
              <a:solidFill>
                <a:srgbClr val="4472C4">
                  <a:lumMod val="75000"/>
                </a:srgbClr>
              </a:solidFill>
            </a:endParaRPr>
          </a:p>
        </p:txBody>
      </p:sp>
      <p:sp>
        <p:nvSpPr>
          <p:cNvPr id="29" name="Title 1"/>
          <p:cNvSpPr txBox="1">
            <a:spLocks/>
          </p:cNvSpPr>
          <p:nvPr/>
        </p:nvSpPr>
        <p:spPr>
          <a:xfrm>
            <a:off x="78545" y="591471"/>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prstClr val="white"/>
                </a:solidFill>
              </a:rPr>
              <a:t>Partner Program</a:t>
            </a:r>
            <a:endParaRPr lang="en-US" sz="3600" b="1" dirty="0">
              <a:solidFill>
                <a:prstClr val="white"/>
              </a:solidFill>
            </a:endParaRPr>
          </a:p>
        </p:txBody>
      </p:sp>
    </p:spTree>
    <p:extLst>
      <p:ext uri="{BB962C8B-B14F-4D97-AF65-F5344CB8AC3E}">
        <p14:creationId xmlns:p14="http://schemas.microsoft.com/office/powerpoint/2010/main" val="7344813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535" y="104873"/>
            <a:ext cx="4641166" cy="1325563"/>
          </a:xfrm>
        </p:spPr>
        <p:txBody>
          <a:bodyPr>
            <a:normAutofit/>
          </a:bodyPr>
          <a:lstStyle/>
          <a:p>
            <a:pPr algn="ctr"/>
            <a:r>
              <a:rPr lang="en-US" sz="4000" b="1" dirty="0" smtClean="0">
                <a:solidFill>
                  <a:schemeClr val="bg1"/>
                </a:solidFill>
              </a:rPr>
              <a:t>Partner Program</a:t>
            </a:r>
            <a:endParaRPr lang="en-US" sz="4000" b="1"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8825" y="6019391"/>
            <a:ext cx="1953064" cy="579360"/>
          </a:xfrm>
          <a:prstGeom prst="rect">
            <a:avLst/>
          </a:prstGeom>
        </p:spPr>
      </p:pic>
      <p:pic>
        <p:nvPicPr>
          <p:cNvPr id="1026" name="Picture 2" descr="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245" y="1281993"/>
            <a:ext cx="4347440" cy="23860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 Box 3"/>
          <p:cNvSpPr txBox="1">
            <a:spLocks noChangeArrowheads="1"/>
          </p:cNvSpPr>
          <p:nvPr/>
        </p:nvSpPr>
        <p:spPr bwMode="auto">
          <a:xfrm>
            <a:off x="6748932" y="3668055"/>
            <a:ext cx="4640067" cy="26460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US" altLang="en-US" sz="2000" dirty="0" smtClean="0">
                <a:solidFill>
                  <a:prstClr val="white"/>
                </a:solidFill>
                <a:latin typeface="Gisha" charset="0"/>
              </a:rPr>
              <a:t>Upon leaving Partner Program</a:t>
            </a:r>
          </a:p>
          <a:p>
            <a:pPr algn="ctr" eaLnBrk="0" fontAlgn="base" hangingPunct="0">
              <a:spcBef>
                <a:spcPct val="0"/>
              </a:spcBef>
              <a:spcAft>
                <a:spcPct val="0"/>
              </a:spcAft>
            </a:pPr>
            <a:r>
              <a:rPr lang="en-US" altLang="en-US" sz="5400" b="1" dirty="0" smtClean="0">
                <a:solidFill>
                  <a:srgbClr val="5B9BD5"/>
                </a:solidFill>
                <a:latin typeface="Gisha" charset="0"/>
              </a:rPr>
              <a:t>84%</a:t>
            </a:r>
            <a:endParaRPr lang="en-US" altLang="en-US" b="1" dirty="0" smtClean="0">
              <a:solidFill>
                <a:srgbClr val="5B9BD5"/>
              </a:solidFill>
              <a:latin typeface="Gisha" charset="0"/>
            </a:endParaRPr>
          </a:p>
          <a:p>
            <a:pPr algn="ctr" eaLnBrk="0" fontAlgn="base" hangingPunct="0">
              <a:spcBef>
                <a:spcPct val="0"/>
              </a:spcBef>
              <a:spcAft>
                <a:spcPct val="0"/>
              </a:spcAft>
            </a:pPr>
            <a:r>
              <a:rPr lang="en-US" altLang="en-US" sz="2000" dirty="0" smtClean="0">
                <a:solidFill>
                  <a:prstClr val="white"/>
                </a:solidFill>
                <a:latin typeface="Gisha" charset="0"/>
              </a:rPr>
              <a:t>Of students moved to a</a:t>
            </a:r>
          </a:p>
          <a:p>
            <a:pPr algn="ctr" eaLnBrk="0" fontAlgn="base" hangingPunct="0">
              <a:spcBef>
                <a:spcPct val="0"/>
              </a:spcBef>
              <a:spcAft>
                <a:spcPct val="0"/>
              </a:spcAft>
            </a:pPr>
            <a:r>
              <a:rPr lang="en-US" altLang="en-US" sz="2000" dirty="0" smtClean="0">
                <a:solidFill>
                  <a:prstClr val="white"/>
                </a:solidFill>
                <a:latin typeface="Gisha" charset="0"/>
              </a:rPr>
              <a:t>less restrictive classroom</a:t>
            </a:r>
          </a:p>
          <a:p>
            <a:pPr algn="ctr" eaLnBrk="0" fontAlgn="base" hangingPunct="0">
              <a:spcBef>
                <a:spcPct val="0"/>
              </a:spcBef>
              <a:spcAft>
                <a:spcPct val="0"/>
              </a:spcAft>
            </a:pPr>
            <a:endParaRPr lang="en-US" altLang="en-US" sz="2600" b="1" dirty="0" smtClean="0">
              <a:solidFill>
                <a:srgbClr val="0085B4"/>
              </a:solidFill>
              <a:latin typeface="Gisha" charset="0"/>
            </a:endParaRPr>
          </a:p>
          <a:p>
            <a:pPr eaLnBrk="0" fontAlgn="base" hangingPunct="0">
              <a:spcBef>
                <a:spcPct val="0"/>
              </a:spcBef>
              <a:spcAft>
                <a:spcPct val="0"/>
              </a:spcAft>
            </a:pPr>
            <a:endParaRPr lang="en-US" altLang="en-US" dirty="0" smtClean="0">
              <a:solidFill>
                <a:prstClr val="black"/>
              </a:solidFill>
              <a:latin typeface="Arial" panose="020B0604020202020204" pitchFamily="34" charset="0"/>
            </a:endParaRPr>
          </a:p>
        </p:txBody>
      </p:sp>
      <p:sp>
        <p:nvSpPr>
          <p:cNvPr id="5" name="Rectangle 4"/>
          <p:cNvSpPr/>
          <p:nvPr/>
        </p:nvSpPr>
        <p:spPr>
          <a:xfrm>
            <a:off x="767710" y="3668055"/>
            <a:ext cx="3859237" cy="1598002"/>
          </a:xfrm>
          <a:prstGeom prst="rect">
            <a:avLst/>
          </a:prstGeom>
        </p:spPr>
        <p:txBody>
          <a:bodyPr wrap="square">
            <a:spAutoFit/>
          </a:bodyPr>
          <a:lstStyle/>
          <a:p>
            <a:pPr>
              <a:lnSpc>
                <a:spcPct val="94000"/>
              </a:lnSpc>
            </a:pPr>
            <a:r>
              <a:rPr lang="en-US" sz="4000" b="1" kern="1400" dirty="0" smtClean="0">
                <a:solidFill>
                  <a:srgbClr val="5B9BD5"/>
                </a:solidFill>
                <a:latin typeface="Gisha"/>
              </a:rPr>
              <a:t>91% </a:t>
            </a:r>
            <a:r>
              <a:rPr lang="en-US" sz="2400" b="1" kern="1400" dirty="0" smtClean="0">
                <a:solidFill>
                  <a:prstClr val="white"/>
                </a:solidFill>
                <a:latin typeface="Gisha"/>
              </a:rPr>
              <a:t>of Students</a:t>
            </a:r>
            <a:endParaRPr lang="en-US" sz="900" kern="1400" dirty="0" smtClean="0">
              <a:solidFill>
                <a:prstClr val="white"/>
              </a:solidFill>
            </a:endParaRPr>
          </a:p>
          <a:p>
            <a:pPr>
              <a:lnSpc>
                <a:spcPct val="94000"/>
              </a:lnSpc>
              <a:spcAft>
                <a:spcPts val="600"/>
              </a:spcAft>
            </a:pPr>
            <a:r>
              <a:rPr lang="en-US" kern="1400" dirty="0">
                <a:solidFill>
                  <a:prstClr val="white"/>
                </a:solidFill>
                <a:latin typeface="Gisha"/>
              </a:rPr>
              <a:t>In Partner Program are included in</a:t>
            </a:r>
            <a:endParaRPr lang="en-US" sz="1000" kern="1400" dirty="0" smtClean="0">
              <a:solidFill>
                <a:prstClr val="white"/>
              </a:solidFill>
            </a:endParaRPr>
          </a:p>
          <a:p>
            <a:pPr>
              <a:lnSpc>
                <a:spcPct val="119000"/>
              </a:lnSpc>
              <a:spcAft>
                <a:spcPts val="600"/>
              </a:spcAft>
            </a:pPr>
            <a:r>
              <a:rPr lang="en-US" kern="1400" dirty="0">
                <a:solidFill>
                  <a:prstClr val="white"/>
                </a:solidFill>
                <a:latin typeface="Gisha"/>
              </a:rPr>
              <a:t>The general education setting</a:t>
            </a:r>
            <a:endParaRPr lang="en-US" sz="1000" kern="1400" dirty="0" smtClean="0">
              <a:solidFill>
                <a:prstClr val="white"/>
              </a:solidFill>
            </a:endParaRPr>
          </a:p>
          <a:p>
            <a:pPr>
              <a:lnSpc>
                <a:spcPct val="119000"/>
              </a:lnSpc>
              <a:spcAft>
                <a:spcPts val="600"/>
              </a:spcAft>
            </a:pPr>
            <a:r>
              <a:rPr lang="en-US" sz="1000" kern="1400" dirty="0" smtClean="0">
                <a:solidFill>
                  <a:srgbClr val="000000"/>
                </a:solidFill>
              </a:rPr>
              <a:t> </a:t>
            </a:r>
            <a:endParaRPr lang="en-US" sz="1000" kern="1400" dirty="0">
              <a:solidFill>
                <a:srgbClr val="000000"/>
              </a:solidFill>
            </a:endParaRPr>
          </a:p>
        </p:txBody>
      </p:sp>
      <p:pic>
        <p:nvPicPr>
          <p:cNvPr id="1028" name="Picture 4" descr="clock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377" y="3668055"/>
            <a:ext cx="1714670" cy="1706054"/>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9" name="Picture 5" descr="graph2"/>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t="3000" b="3000"/>
          <a:stretch>
            <a:fillRect/>
          </a:stretch>
        </p:blipFill>
        <p:spPr bwMode="auto">
          <a:xfrm>
            <a:off x="281770" y="1121135"/>
            <a:ext cx="1630247" cy="15295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5"/>
          <p:cNvSpPr/>
          <p:nvPr/>
        </p:nvSpPr>
        <p:spPr>
          <a:xfrm>
            <a:off x="2163680" y="1883053"/>
            <a:ext cx="4585252" cy="1260666"/>
          </a:xfrm>
          <a:prstGeom prst="rect">
            <a:avLst/>
          </a:prstGeom>
        </p:spPr>
        <p:txBody>
          <a:bodyPr wrap="square">
            <a:spAutoFit/>
          </a:bodyPr>
          <a:lstStyle/>
          <a:p>
            <a:pPr>
              <a:lnSpc>
                <a:spcPct val="94000"/>
              </a:lnSpc>
            </a:pPr>
            <a:r>
              <a:rPr lang="en-US" sz="4000" b="1" kern="1400" dirty="0" smtClean="0">
                <a:solidFill>
                  <a:srgbClr val="5B9BD5"/>
                </a:solidFill>
                <a:latin typeface="Gisha"/>
              </a:rPr>
              <a:t>94% </a:t>
            </a:r>
            <a:r>
              <a:rPr lang="en-US" sz="2400" b="1" kern="1400" dirty="0" smtClean="0">
                <a:solidFill>
                  <a:prstClr val="white"/>
                </a:solidFill>
                <a:latin typeface="Gisha"/>
              </a:rPr>
              <a:t>of Students’</a:t>
            </a:r>
            <a:endParaRPr lang="en-US" sz="900" kern="1400" dirty="0" smtClean="0">
              <a:solidFill>
                <a:prstClr val="white"/>
              </a:solidFill>
            </a:endParaRPr>
          </a:p>
          <a:p>
            <a:pPr>
              <a:lnSpc>
                <a:spcPct val="119000"/>
              </a:lnSpc>
              <a:spcAft>
                <a:spcPts val="600"/>
              </a:spcAft>
            </a:pPr>
            <a:r>
              <a:rPr lang="en-US" kern="1400" dirty="0">
                <a:solidFill>
                  <a:prstClr val="white"/>
                </a:solidFill>
                <a:latin typeface="Gisha"/>
              </a:rPr>
              <a:t>IEP objectives are met or show progress</a:t>
            </a:r>
            <a:endParaRPr lang="en-US" sz="1000" kern="1400" dirty="0" smtClean="0">
              <a:solidFill>
                <a:prstClr val="white"/>
              </a:solidFill>
            </a:endParaRPr>
          </a:p>
          <a:p>
            <a:pPr>
              <a:lnSpc>
                <a:spcPct val="119000"/>
              </a:lnSpc>
              <a:spcAft>
                <a:spcPts val="600"/>
              </a:spcAft>
            </a:pPr>
            <a:r>
              <a:rPr lang="en-US" sz="1000" kern="1400" dirty="0" smtClean="0">
                <a:solidFill>
                  <a:srgbClr val="000000"/>
                </a:solidFill>
              </a:rPr>
              <a:t> </a:t>
            </a:r>
            <a:endParaRPr lang="en-US" sz="1000" kern="1400" dirty="0">
              <a:solidFill>
                <a:srgbClr val="000000"/>
              </a:solidFill>
            </a:endParaRPr>
          </a:p>
        </p:txBody>
      </p:sp>
    </p:spTree>
    <p:extLst>
      <p:ext uri="{BB962C8B-B14F-4D97-AF65-F5344CB8AC3E}">
        <p14:creationId xmlns:p14="http://schemas.microsoft.com/office/powerpoint/2010/main" val="8690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7665" y="90112"/>
            <a:ext cx="4127269" cy="1325563"/>
          </a:xfrm>
        </p:spPr>
        <p:txBody>
          <a:bodyPr>
            <a:normAutofit/>
          </a:bodyPr>
          <a:lstStyle/>
          <a:p>
            <a:pPr algn="ctr"/>
            <a:r>
              <a:rPr lang="en-US" sz="4000" b="1" dirty="0" smtClean="0">
                <a:solidFill>
                  <a:schemeClr val="bg1"/>
                </a:solidFill>
              </a:rPr>
              <a:t>City-Wide Projects</a:t>
            </a:r>
            <a:endParaRPr lang="en-US" sz="4000" b="1"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8825" y="6019391"/>
            <a:ext cx="1953064" cy="5793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207" y="2878245"/>
            <a:ext cx="4051300" cy="2667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6285" y="1538980"/>
            <a:ext cx="3225079" cy="1819275"/>
          </a:xfrm>
          <a:prstGeom prst="rect">
            <a:avLst/>
          </a:prstGeom>
        </p:spPr>
      </p:pic>
      <p:pic>
        <p:nvPicPr>
          <p:cNvPr id="12" name="Picture 2" descr="C:\Users\mstropnik\AppData\Local\Microsoft\Windows\Temporary Internet Files\Content.IE5\PO8OXZWA\ph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5811" y="1344920"/>
            <a:ext cx="2943709" cy="39413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oston skyline.bmp"/>
          <p:cNvPicPr>
            <a:picLocks noChangeAspect="1"/>
          </p:cNvPicPr>
          <p:nvPr/>
        </p:nvPicPr>
        <p:blipFill>
          <a:blip r:embed="rId6" cstate="print"/>
          <a:stretch>
            <a:fillRect/>
          </a:stretch>
        </p:blipFill>
        <p:spPr>
          <a:xfrm>
            <a:off x="711891" y="4293197"/>
            <a:ext cx="2848466" cy="213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74106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942958" y="1698019"/>
          <a:ext cx="10277947" cy="2622550"/>
        </p:xfrm>
        <a:graphic>
          <a:graphicData uri="http://schemas.openxmlformats.org/drawingml/2006/table">
            <a:tbl>
              <a:tblPr firstRow="1" firstCol="1" bandRow="1">
                <a:tableStyleId>{5C22544A-7EE6-4342-B048-85BDC9FD1C3A}</a:tableStyleId>
              </a:tblPr>
              <a:tblGrid>
                <a:gridCol w="1630408"/>
                <a:gridCol w="2882513"/>
                <a:gridCol w="2882513"/>
                <a:gridCol w="2882513"/>
              </a:tblGrid>
              <a:tr h="715010">
                <a:tc>
                  <a:txBody>
                    <a:bodyPr/>
                    <a:lstStyle/>
                    <a:p>
                      <a:pPr marL="0" marR="0" algn="ctr">
                        <a:lnSpc>
                          <a:spcPct val="115000"/>
                        </a:lnSpc>
                        <a:spcBef>
                          <a:spcPts val="0"/>
                        </a:spcBef>
                        <a:spcAft>
                          <a:spcPts val="0"/>
                        </a:spcAft>
                      </a:pPr>
                      <a:r>
                        <a:rPr lang="en-US" sz="1400" dirty="0">
                          <a:effectLst/>
                        </a:rPr>
                        <a:t>SCHOOL </a:t>
                      </a:r>
                    </a:p>
                    <a:p>
                      <a:pPr marL="0" marR="0" algn="ctr">
                        <a:lnSpc>
                          <a:spcPct val="115000"/>
                        </a:lnSpc>
                        <a:spcBef>
                          <a:spcPts val="0"/>
                        </a:spcBef>
                        <a:spcAft>
                          <a:spcPts val="0"/>
                        </a:spcAft>
                      </a:pPr>
                      <a:r>
                        <a:rPr lang="en-US" sz="1400" dirty="0">
                          <a:effectLst/>
                        </a:rPr>
                        <a:t>YEAR</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2971800" algn="ctr"/>
                          <a:tab pos="5943600" algn="r"/>
                        </a:tabLst>
                      </a:pPr>
                      <a:r>
                        <a:rPr lang="en-US" sz="1400" dirty="0" smtClean="0">
                          <a:solidFill>
                            <a:schemeClr val="lt1"/>
                          </a:solidFill>
                          <a:effectLst/>
                          <a:latin typeface="+mn-lt"/>
                          <a:ea typeface="+mn-ea"/>
                          <a:cs typeface="+mn-cs"/>
                        </a:rPr>
                        <a:t>PROJECT</a:t>
                      </a:r>
                      <a:r>
                        <a:rPr lang="en-US" sz="1400" baseline="0" dirty="0" smtClean="0">
                          <a:solidFill>
                            <a:schemeClr val="lt1"/>
                          </a:solidFill>
                          <a:effectLst/>
                          <a:latin typeface="+mn-lt"/>
                          <a:ea typeface="+mn-ea"/>
                          <a:cs typeface="+mn-cs"/>
                        </a:rPr>
                        <a:t> SITES</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FULL-TIME</a:t>
                      </a:r>
                    </a:p>
                    <a:p>
                      <a:pPr marL="0" marR="0" algn="ctr">
                        <a:lnSpc>
                          <a:spcPct val="115000"/>
                        </a:lnSpc>
                        <a:spcBef>
                          <a:spcPts val="0"/>
                        </a:spcBef>
                        <a:spcAft>
                          <a:spcPts val="0"/>
                        </a:spcAft>
                      </a:pPr>
                      <a:r>
                        <a:rPr lang="en-US" sz="1400" dirty="0">
                          <a:effectLst/>
                        </a:rPr>
                        <a:t>NECC CONSULTANTS</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2971800" algn="ctr"/>
                          <a:tab pos="5943600" algn="r"/>
                        </a:tabLst>
                      </a:pPr>
                      <a:r>
                        <a:rPr lang="en-US" sz="1400" dirty="0">
                          <a:effectLst/>
                        </a:rPr>
                        <a:t>STUDENTS ACCESSING THE ACE®</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75945">
                <a:tc>
                  <a:txBody>
                    <a:bodyPr/>
                    <a:lstStyle/>
                    <a:p>
                      <a:pPr marL="0" marR="0" algn="ctr">
                        <a:lnSpc>
                          <a:spcPct val="115000"/>
                        </a:lnSpc>
                        <a:spcBef>
                          <a:spcPts val="0"/>
                        </a:spcBef>
                        <a:spcAft>
                          <a:spcPts val="0"/>
                        </a:spcAft>
                      </a:pPr>
                      <a:r>
                        <a:rPr lang="en-US" sz="1400" dirty="0">
                          <a:effectLst/>
                        </a:rPr>
                        <a:t>Year 1</a:t>
                      </a:r>
                    </a:p>
                    <a:p>
                      <a:pPr marL="0" marR="0" algn="ctr">
                        <a:lnSpc>
                          <a:spcPct val="115000"/>
                        </a:lnSpc>
                        <a:spcBef>
                          <a:spcPts val="0"/>
                        </a:spcBef>
                        <a:spcAft>
                          <a:spcPts val="0"/>
                        </a:spcAft>
                      </a:pPr>
                      <a:r>
                        <a:rPr lang="en-US" sz="1400" dirty="0">
                          <a:effectLst/>
                        </a:rPr>
                        <a:t>2011-2012</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1 school</a:t>
                      </a:r>
                    </a:p>
                    <a:p>
                      <a:pPr marL="0" marR="0" algn="ctr">
                        <a:lnSpc>
                          <a:spcPct val="115000"/>
                        </a:lnSpc>
                        <a:spcBef>
                          <a:spcPts val="0"/>
                        </a:spcBef>
                        <a:spcAft>
                          <a:spcPts val="0"/>
                        </a:spcAft>
                      </a:pPr>
                      <a:r>
                        <a:rPr lang="en-US" sz="1400" dirty="0">
                          <a:effectLst/>
                        </a:rPr>
                        <a:t>4 classrooms</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1</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30</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82295">
                <a:tc>
                  <a:txBody>
                    <a:bodyPr/>
                    <a:lstStyle/>
                    <a:p>
                      <a:pPr marL="0" marR="0" algn="ctr">
                        <a:lnSpc>
                          <a:spcPct val="115000"/>
                        </a:lnSpc>
                        <a:spcBef>
                          <a:spcPts val="0"/>
                        </a:spcBef>
                        <a:spcAft>
                          <a:spcPts val="0"/>
                        </a:spcAft>
                      </a:pPr>
                      <a:r>
                        <a:rPr lang="en-US" sz="1400">
                          <a:effectLst/>
                        </a:rPr>
                        <a:t>Year 2</a:t>
                      </a:r>
                    </a:p>
                    <a:p>
                      <a:pPr marL="0" marR="0" algn="ctr">
                        <a:lnSpc>
                          <a:spcPct val="115000"/>
                        </a:lnSpc>
                        <a:spcBef>
                          <a:spcPts val="0"/>
                        </a:spcBef>
                        <a:spcAft>
                          <a:spcPts val="0"/>
                        </a:spcAft>
                      </a:pPr>
                      <a:r>
                        <a:rPr lang="en-US" sz="1400">
                          <a:effectLst/>
                        </a:rPr>
                        <a:t>2012-2013</a:t>
                      </a:r>
                      <a:endParaRPr lang="en-US"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5 schools</a:t>
                      </a:r>
                    </a:p>
                    <a:p>
                      <a:pPr marL="0" marR="0" algn="ctr">
                        <a:lnSpc>
                          <a:spcPct val="115000"/>
                        </a:lnSpc>
                        <a:spcBef>
                          <a:spcPts val="0"/>
                        </a:spcBef>
                        <a:spcAft>
                          <a:spcPts val="0"/>
                        </a:spcAft>
                      </a:pPr>
                      <a:r>
                        <a:rPr lang="en-US" sz="1400" dirty="0">
                          <a:effectLst/>
                        </a:rPr>
                        <a:t>19 classrooms</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a:t>
                      </a:r>
                      <a:endParaRPr lang="en-US" sz="1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150</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49300">
                <a:tc>
                  <a:txBody>
                    <a:bodyPr/>
                    <a:lstStyle/>
                    <a:p>
                      <a:pPr marL="0" marR="0" algn="ctr">
                        <a:lnSpc>
                          <a:spcPct val="115000"/>
                        </a:lnSpc>
                        <a:spcBef>
                          <a:spcPts val="0"/>
                        </a:spcBef>
                        <a:spcAft>
                          <a:spcPts val="0"/>
                        </a:spcAft>
                      </a:pPr>
                      <a:r>
                        <a:rPr lang="en-US" sz="1400" dirty="0">
                          <a:effectLst/>
                        </a:rPr>
                        <a:t>Year 3</a:t>
                      </a:r>
                    </a:p>
                    <a:p>
                      <a:pPr marL="0" marR="0" algn="ctr">
                        <a:lnSpc>
                          <a:spcPct val="115000"/>
                        </a:lnSpc>
                        <a:spcBef>
                          <a:spcPts val="0"/>
                        </a:spcBef>
                        <a:spcAft>
                          <a:spcPts val="0"/>
                        </a:spcAft>
                      </a:pPr>
                      <a:r>
                        <a:rPr lang="en-US" sz="1400" dirty="0">
                          <a:effectLst/>
                        </a:rPr>
                        <a:t>2013-2014</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14 Schools</a:t>
                      </a:r>
                    </a:p>
                    <a:p>
                      <a:pPr marL="0" marR="0" algn="ctr">
                        <a:lnSpc>
                          <a:spcPct val="115000"/>
                        </a:lnSpc>
                        <a:spcBef>
                          <a:spcPts val="0"/>
                        </a:spcBef>
                        <a:spcAft>
                          <a:spcPts val="0"/>
                        </a:spcAft>
                      </a:pPr>
                      <a:r>
                        <a:rPr lang="en-US" sz="1400" dirty="0">
                          <a:effectLst/>
                        </a:rPr>
                        <a:t>76 Classrooms</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3</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500</a:t>
                      </a:r>
                      <a:endParaRPr lang="en-US" sz="1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4" name="Title 1"/>
          <p:cNvSpPr txBox="1">
            <a:spLocks/>
          </p:cNvSpPr>
          <p:nvPr/>
        </p:nvSpPr>
        <p:spPr>
          <a:xfrm>
            <a:off x="4018295" y="316953"/>
            <a:ext cx="412726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prstClr val="white"/>
                </a:solidFill>
              </a:rPr>
              <a:t>City-Wide Projects</a:t>
            </a:r>
            <a:endParaRPr lang="en-US" sz="4000" b="1" dirty="0">
              <a:solidFill>
                <a:prstClr val="white"/>
              </a:solidFill>
            </a:endParaRPr>
          </a:p>
        </p:txBody>
      </p:sp>
      <p:sp>
        <p:nvSpPr>
          <p:cNvPr id="7" name="TextBox 6"/>
          <p:cNvSpPr txBox="1"/>
          <p:nvPr/>
        </p:nvSpPr>
        <p:spPr>
          <a:xfrm>
            <a:off x="228600" y="1122609"/>
            <a:ext cx="6788020" cy="461665"/>
          </a:xfrm>
          <a:prstGeom prst="rect">
            <a:avLst/>
          </a:prstGeom>
          <a:noFill/>
        </p:spPr>
        <p:txBody>
          <a:bodyPr wrap="square" rtlCol="0">
            <a:spAutoFit/>
          </a:bodyPr>
          <a:lstStyle/>
          <a:p>
            <a:r>
              <a:rPr lang="en-US" sz="2400" dirty="0" smtClean="0">
                <a:solidFill>
                  <a:prstClr val="white"/>
                </a:solidFill>
              </a:rPr>
              <a:t>Boston Public Schools Project, 2011-2014</a:t>
            </a:r>
            <a:endParaRPr lang="en-US" sz="2400" dirty="0">
              <a:solidFill>
                <a:prstClr val="white"/>
              </a:solidFill>
            </a:endParaRPr>
          </a:p>
        </p:txBody>
      </p:sp>
      <p:sp>
        <p:nvSpPr>
          <p:cNvPr id="8" name="TextBox 7"/>
          <p:cNvSpPr txBox="1"/>
          <p:nvPr/>
        </p:nvSpPr>
        <p:spPr>
          <a:xfrm>
            <a:off x="571489" y="4705350"/>
            <a:ext cx="11020880" cy="1138773"/>
          </a:xfrm>
          <a:prstGeom prst="rect">
            <a:avLst/>
          </a:prstGeom>
          <a:noFill/>
        </p:spPr>
        <p:txBody>
          <a:bodyPr wrap="square" rtlCol="0">
            <a:spAutoFit/>
          </a:bodyPr>
          <a:lstStyle/>
          <a:p>
            <a:r>
              <a:rPr lang="en-US" sz="2800" dirty="0" smtClean="0">
                <a:solidFill>
                  <a:prstClr val="white"/>
                </a:solidFill>
              </a:rPr>
              <a:t>Ongoing ACE Use</a:t>
            </a:r>
          </a:p>
          <a:p>
            <a:r>
              <a:rPr lang="en-US" sz="2000" dirty="0" smtClean="0">
                <a:solidFill>
                  <a:prstClr val="white"/>
                </a:solidFill>
              </a:rPr>
              <a:t>	New York City Public Schools – 400 students across 20 schools</a:t>
            </a:r>
          </a:p>
          <a:p>
            <a:r>
              <a:rPr lang="en-US" sz="2000" dirty="0">
                <a:solidFill>
                  <a:prstClr val="white"/>
                </a:solidFill>
              </a:rPr>
              <a:t>	</a:t>
            </a:r>
            <a:r>
              <a:rPr lang="en-US" sz="2000" dirty="0" smtClean="0">
                <a:solidFill>
                  <a:prstClr val="white"/>
                </a:solidFill>
              </a:rPr>
              <a:t>Boston Public Schools – 1100 students across 35 schools</a:t>
            </a:r>
            <a:endParaRPr lang="en-US" sz="2000" dirty="0">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4712" y="4705350"/>
            <a:ext cx="1557425" cy="1547312"/>
          </a:xfrm>
          <a:prstGeom prst="rect">
            <a:avLst/>
          </a:prstGeom>
          <a:ln>
            <a:noFill/>
          </a:ln>
          <a:effectLst>
            <a:softEdge rad="112500"/>
          </a:effectLst>
        </p:spPr>
      </p:pic>
    </p:spTree>
    <p:extLst>
      <p:ext uri="{BB962C8B-B14F-4D97-AF65-F5344CB8AC3E}">
        <p14:creationId xmlns:p14="http://schemas.microsoft.com/office/powerpoint/2010/main" val="425030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269" y="2522736"/>
            <a:ext cx="2084387" cy="208438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0580" y="2372904"/>
            <a:ext cx="2121062" cy="2343150"/>
          </a:xfrm>
          <a:prstGeom prst="rect">
            <a:avLst/>
          </a:prstGeom>
        </p:spPr>
      </p:pic>
      <p:sp>
        <p:nvSpPr>
          <p:cNvPr id="2" name="Title 1"/>
          <p:cNvSpPr>
            <a:spLocks noGrp="1"/>
          </p:cNvSpPr>
          <p:nvPr>
            <p:ph type="title"/>
          </p:nvPr>
        </p:nvSpPr>
        <p:spPr>
          <a:xfrm>
            <a:off x="1456334" y="367753"/>
            <a:ext cx="9048750" cy="1002169"/>
          </a:xfrm>
        </p:spPr>
        <p:txBody>
          <a:bodyPr/>
          <a:lstStyle/>
          <a:p>
            <a:pPr algn="ctr"/>
            <a:r>
              <a:rPr lang="en-US" b="1" dirty="0" smtClean="0">
                <a:solidFill>
                  <a:schemeClr val="bg1"/>
                </a:solidFill>
              </a:rPr>
              <a:t>Consultation and Evaluation Services</a:t>
            </a:r>
            <a:endParaRPr lang="en-US" b="1" dirty="0">
              <a:solidFill>
                <a:schemeClr val="bg1"/>
              </a:solidFill>
            </a:endParaRPr>
          </a:p>
        </p:txBody>
      </p:sp>
      <p:sp>
        <p:nvSpPr>
          <p:cNvPr id="3" name="Content Placeholder 2"/>
          <p:cNvSpPr>
            <a:spLocks noGrp="1"/>
          </p:cNvSpPr>
          <p:nvPr>
            <p:ph idx="1"/>
          </p:nvPr>
        </p:nvSpPr>
        <p:spPr>
          <a:xfrm>
            <a:off x="533400" y="1825625"/>
            <a:ext cx="7343844" cy="908050"/>
          </a:xfrm>
        </p:spPr>
        <p:txBody>
          <a:bodyPr>
            <a:normAutofit/>
          </a:bodyPr>
          <a:lstStyle/>
          <a:p>
            <a:pPr marL="0" indent="0">
              <a:buNone/>
            </a:pPr>
            <a:r>
              <a:rPr lang="en-US" sz="2400" dirty="0" smtClean="0">
                <a:solidFill>
                  <a:schemeClr val="bg1"/>
                </a:solidFill>
              </a:rPr>
              <a:t>Serving over </a:t>
            </a:r>
            <a:r>
              <a:rPr lang="en-US" sz="3200" dirty="0" smtClean="0">
                <a:solidFill>
                  <a:schemeClr val="bg1"/>
                </a:solidFill>
              </a:rPr>
              <a:t>400 </a:t>
            </a:r>
            <a:r>
              <a:rPr lang="en-US" sz="2400" dirty="0" smtClean="0">
                <a:solidFill>
                  <a:schemeClr val="bg1"/>
                </a:solidFill>
              </a:rPr>
              <a:t>students across </a:t>
            </a:r>
            <a:r>
              <a:rPr lang="en-US" sz="3200" dirty="0" smtClean="0">
                <a:solidFill>
                  <a:schemeClr val="bg1"/>
                </a:solidFill>
              </a:rPr>
              <a:t>60 </a:t>
            </a:r>
            <a:r>
              <a:rPr lang="en-US" sz="2400" dirty="0" smtClean="0">
                <a:solidFill>
                  <a:schemeClr val="bg1"/>
                </a:solidFill>
              </a:rPr>
              <a:t>schools in </a:t>
            </a:r>
            <a:r>
              <a:rPr lang="en-US" sz="3200" dirty="0" smtClean="0">
                <a:solidFill>
                  <a:schemeClr val="bg1"/>
                </a:solidFill>
              </a:rPr>
              <a:t>5 </a:t>
            </a:r>
            <a:r>
              <a:rPr lang="en-US" sz="2400" dirty="0" smtClean="0">
                <a:solidFill>
                  <a:schemeClr val="bg1"/>
                </a:solidFill>
              </a:rPr>
              <a:t>states</a:t>
            </a:r>
          </a:p>
          <a:p>
            <a:pPr marL="0" indent="0">
              <a:buNone/>
            </a:pPr>
            <a:endParaRPr lang="en-US" sz="2000" dirty="0">
              <a:solidFill>
                <a:schemeClr val="bg1"/>
              </a:solidFill>
            </a:endParaRPr>
          </a:p>
          <a:p>
            <a:pPr marL="0" indent="0">
              <a:buNone/>
            </a:pPr>
            <a:endParaRPr lang="en-US" sz="2000" dirty="0">
              <a:solidFill>
                <a:schemeClr val="bg1"/>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9695" y="1326952"/>
            <a:ext cx="1941044" cy="239156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00000">
            <a:off x="7710813" y="4382656"/>
            <a:ext cx="2558119" cy="139779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38825" y="6019391"/>
            <a:ext cx="1953064" cy="57936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80000">
            <a:off x="4675463" y="2524485"/>
            <a:ext cx="4282230" cy="3614202"/>
          </a:xfrm>
          <a:prstGeom prst="rect">
            <a:avLst/>
          </a:prstGeom>
        </p:spPr>
      </p:pic>
      <p:sp>
        <p:nvSpPr>
          <p:cNvPr id="17" name="TextBox 16"/>
          <p:cNvSpPr txBox="1"/>
          <p:nvPr/>
        </p:nvSpPr>
        <p:spPr>
          <a:xfrm>
            <a:off x="1356255" y="3166000"/>
            <a:ext cx="3441840" cy="2708434"/>
          </a:xfrm>
          <a:prstGeom prst="rect">
            <a:avLst/>
          </a:prstGeom>
          <a:noFill/>
        </p:spPr>
        <p:txBody>
          <a:bodyPr wrap="none" rtlCol="0">
            <a:spAutoFit/>
          </a:bodyPr>
          <a:lstStyle/>
          <a:p>
            <a:pPr lvl="1"/>
            <a:r>
              <a:rPr lang="en-US" sz="2800" dirty="0">
                <a:solidFill>
                  <a:prstClr val="white"/>
                </a:solidFill>
              </a:rPr>
              <a:t>Individual Students</a:t>
            </a:r>
          </a:p>
          <a:p>
            <a:pPr lvl="1"/>
            <a:endParaRPr lang="en-US" sz="2000" dirty="0" smtClean="0">
              <a:solidFill>
                <a:prstClr val="white"/>
              </a:solidFill>
            </a:endParaRPr>
          </a:p>
          <a:p>
            <a:pPr lvl="1"/>
            <a:r>
              <a:rPr lang="en-US" sz="2800" dirty="0" smtClean="0">
                <a:solidFill>
                  <a:prstClr val="white"/>
                </a:solidFill>
              </a:rPr>
              <a:t>Classrooms</a:t>
            </a:r>
            <a:endParaRPr lang="en-US" sz="2800" dirty="0">
              <a:solidFill>
                <a:prstClr val="white"/>
              </a:solidFill>
            </a:endParaRPr>
          </a:p>
          <a:p>
            <a:pPr lvl="1"/>
            <a:r>
              <a:rPr lang="en-US" sz="2800" dirty="0">
                <a:solidFill>
                  <a:prstClr val="white"/>
                </a:solidFill>
              </a:rPr>
              <a:t>Programs</a:t>
            </a:r>
          </a:p>
          <a:p>
            <a:pPr lvl="1"/>
            <a:endParaRPr lang="en-US" sz="2000" dirty="0" smtClean="0">
              <a:solidFill>
                <a:prstClr val="white"/>
              </a:solidFill>
            </a:endParaRPr>
          </a:p>
          <a:p>
            <a:pPr lvl="1"/>
            <a:r>
              <a:rPr lang="en-US" sz="2800" dirty="0" smtClean="0">
                <a:solidFill>
                  <a:prstClr val="white"/>
                </a:solidFill>
              </a:rPr>
              <a:t>Districts</a:t>
            </a:r>
            <a:endParaRPr lang="en-US" sz="2800" dirty="0">
              <a:solidFill>
                <a:prstClr val="white"/>
              </a:solidFill>
            </a:endParaRPr>
          </a:p>
          <a:p>
            <a:endParaRPr lang="en-US" dirty="0">
              <a:solidFill>
                <a:prstClr val="black"/>
              </a:solidFill>
            </a:endParaRPr>
          </a:p>
        </p:txBody>
      </p:sp>
      <p:pic>
        <p:nvPicPr>
          <p:cNvPr id="1030" name="Picture 6" descr="Image result for individual student icon"/>
          <p:cNvPicPr>
            <a:picLocks noChangeAspect="1" noChangeArrowheads="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68203" y="3006316"/>
            <a:ext cx="576263" cy="5762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lassrooms icon"/>
          <p:cNvPicPr>
            <a:picLocks noChangeAspect="1" noChangeArrowheads="1"/>
          </p:cNvPicPr>
          <p:nvPr/>
        </p:nvPicPr>
        <p:blipFill>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026916" y="3994745"/>
            <a:ext cx="679450" cy="6794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chool icon"/>
          <p:cNvPicPr>
            <a:picLocks noChangeAspect="1" noChangeArrowheads="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9198" y="4709386"/>
            <a:ext cx="900839" cy="90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007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368" y="97839"/>
            <a:ext cx="10515600" cy="1325563"/>
          </a:xfrm>
        </p:spPr>
        <p:txBody>
          <a:bodyPr>
            <a:normAutofit/>
          </a:bodyPr>
          <a:lstStyle/>
          <a:p>
            <a:pPr algn="ctr"/>
            <a:r>
              <a:rPr lang="en-US" sz="4000" b="1" dirty="0" smtClean="0">
                <a:solidFill>
                  <a:schemeClr val="bg1"/>
                </a:solidFill>
              </a:rPr>
              <a:t>Professional Development</a:t>
            </a:r>
            <a:endParaRPr lang="en-US" sz="4000" b="1" dirty="0">
              <a:solidFill>
                <a:schemeClr val="bg1"/>
              </a:solidFill>
            </a:endParaRPr>
          </a:p>
        </p:txBody>
      </p:sp>
      <p:sp>
        <p:nvSpPr>
          <p:cNvPr id="3" name="Rounded Rectangle 2"/>
          <p:cNvSpPr/>
          <p:nvPr/>
        </p:nvSpPr>
        <p:spPr>
          <a:xfrm>
            <a:off x="640080" y="1423402"/>
            <a:ext cx="4353951" cy="12098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808892" y="1533378"/>
            <a:ext cx="4065563" cy="830997"/>
          </a:xfrm>
          <a:prstGeom prst="rect">
            <a:avLst/>
          </a:prstGeom>
          <a:noFill/>
        </p:spPr>
        <p:txBody>
          <a:bodyPr wrap="square" rtlCol="0">
            <a:spAutoFit/>
          </a:bodyPr>
          <a:lstStyle/>
          <a:p>
            <a:pPr algn="ctr"/>
            <a:r>
              <a:rPr lang="en-US" sz="2800" b="1" dirty="0" smtClean="0">
                <a:solidFill>
                  <a:prstClr val="white"/>
                </a:solidFill>
              </a:rPr>
              <a:t>Webinars</a:t>
            </a:r>
          </a:p>
          <a:p>
            <a:pPr algn="ctr"/>
            <a:r>
              <a:rPr lang="en-US" sz="2000" dirty="0" smtClean="0">
                <a:solidFill>
                  <a:prstClr val="white"/>
                </a:solidFill>
              </a:rPr>
              <a:t>BCBA’s, educators, and parents</a:t>
            </a:r>
            <a:endParaRPr lang="en-US" sz="2000" dirty="0">
              <a:solidFill>
                <a:prstClr val="white"/>
              </a:solidFill>
            </a:endParaRPr>
          </a:p>
        </p:txBody>
      </p:sp>
      <p:sp>
        <p:nvSpPr>
          <p:cNvPr id="5" name="Rounded Rectangle 4"/>
          <p:cNvSpPr/>
          <p:nvPr/>
        </p:nvSpPr>
        <p:spPr>
          <a:xfrm>
            <a:off x="640079" y="2995123"/>
            <a:ext cx="4353951" cy="120982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84272" y="3172474"/>
            <a:ext cx="4065563" cy="1261884"/>
          </a:xfrm>
          <a:prstGeom prst="rect">
            <a:avLst/>
          </a:prstGeom>
          <a:noFill/>
        </p:spPr>
        <p:txBody>
          <a:bodyPr wrap="square" rtlCol="0">
            <a:spAutoFit/>
          </a:bodyPr>
          <a:lstStyle/>
          <a:p>
            <a:pPr algn="ctr"/>
            <a:r>
              <a:rPr lang="en-US" sz="2800" b="1" dirty="0" smtClean="0">
                <a:solidFill>
                  <a:prstClr val="white"/>
                </a:solidFill>
              </a:rPr>
              <a:t>ABA Workshop</a:t>
            </a:r>
          </a:p>
          <a:p>
            <a:pPr algn="ctr"/>
            <a:r>
              <a:rPr lang="en-US" sz="2800" b="1" dirty="0" smtClean="0">
                <a:solidFill>
                  <a:prstClr val="white"/>
                </a:solidFill>
              </a:rPr>
              <a:t>Series</a:t>
            </a:r>
          </a:p>
          <a:p>
            <a:pPr algn="ctr"/>
            <a:endParaRPr lang="en-US" sz="2000" dirty="0">
              <a:solidFill>
                <a:prstClr val="white"/>
              </a:solidFill>
            </a:endParaRPr>
          </a:p>
        </p:txBody>
      </p:sp>
      <p:sp>
        <p:nvSpPr>
          <p:cNvPr id="7" name="Rounded Rectangle 6"/>
          <p:cNvSpPr/>
          <p:nvPr/>
        </p:nvSpPr>
        <p:spPr>
          <a:xfrm>
            <a:off x="640079" y="4527957"/>
            <a:ext cx="4353951" cy="120982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808892" y="4774161"/>
            <a:ext cx="4065563" cy="830997"/>
          </a:xfrm>
          <a:prstGeom prst="rect">
            <a:avLst/>
          </a:prstGeom>
          <a:noFill/>
        </p:spPr>
        <p:txBody>
          <a:bodyPr wrap="square" rtlCol="0">
            <a:spAutoFit/>
          </a:bodyPr>
          <a:lstStyle/>
          <a:p>
            <a:pPr algn="ctr"/>
            <a:r>
              <a:rPr lang="en-US" sz="2800" b="1" dirty="0" smtClean="0">
                <a:solidFill>
                  <a:prstClr val="white"/>
                </a:solidFill>
              </a:rPr>
              <a:t>CALM Training</a:t>
            </a:r>
          </a:p>
          <a:p>
            <a:pPr algn="ctr"/>
            <a:endParaRPr lang="en-US" sz="2000" dirty="0">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825" y="6019391"/>
            <a:ext cx="1953064" cy="5793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7522" y="2929851"/>
            <a:ext cx="3634331" cy="2808347"/>
          </a:xfrm>
          <a:prstGeom prst="rect">
            <a:avLst/>
          </a:prstGeom>
        </p:spPr>
      </p:pic>
      <p:pic>
        <p:nvPicPr>
          <p:cNvPr id="12" name="Picture 11"/>
          <p:cNvPicPr>
            <a:picLocks noChangeAspect="1"/>
          </p:cNvPicPr>
          <p:nvPr/>
        </p:nvPicPr>
        <p:blipFill>
          <a:blip r:embed="rId5"/>
          <a:stretch>
            <a:fillRect/>
          </a:stretch>
        </p:blipFill>
        <p:spPr>
          <a:xfrm>
            <a:off x="9029170" y="1070382"/>
            <a:ext cx="2100739" cy="3457575"/>
          </a:xfrm>
          <a:prstGeom prst="rect">
            <a:avLst/>
          </a:prstGeom>
        </p:spPr>
      </p:pic>
      <p:sp>
        <p:nvSpPr>
          <p:cNvPr id="13" name="TextBox 12"/>
          <p:cNvSpPr txBox="1"/>
          <p:nvPr/>
        </p:nvSpPr>
        <p:spPr>
          <a:xfrm>
            <a:off x="5981034" y="1628203"/>
            <a:ext cx="2714625" cy="800219"/>
          </a:xfrm>
          <a:prstGeom prst="rect">
            <a:avLst/>
          </a:prstGeom>
          <a:noFill/>
        </p:spPr>
        <p:txBody>
          <a:bodyPr wrap="square" rtlCol="0">
            <a:spAutoFit/>
          </a:bodyPr>
          <a:lstStyle/>
          <a:p>
            <a:pPr algn="ctr"/>
            <a:r>
              <a:rPr lang="en-US" sz="2800" dirty="0" smtClean="0">
                <a:solidFill>
                  <a:prstClr val="white"/>
                </a:solidFill>
              </a:rPr>
              <a:t>2015-2016</a:t>
            </a:r>
          </a:p>
          <a:p>
            <a:pPr algn="ctr"/>
            <a:r>
              <a:rPr lang="en-US" dirty="0" smtClean="0">
                <a:solidFill>
                  <a:prstClr val="white"/>
                </a:solidFill>
              </a:rPr>
              <a:t>Over 900 participants</a:t>
            </a:r>
            <a:endParaRPr lang="en-US" dirty="0">
              <a:solidFill>
                <a:prstClr val="white"/>
              </a:solidFill>
            </a:endParaRPr>
          </a:p>
        </p:txBody>
      </p:sp>
    </p:spTree>
    <p:extLst>
      <p:ext uri="{BB962C8B-B14F-4D97-AF65-F5344CB8AC3E}">
        <p14:creationId xmlns:p14="http://schemas.microsoft.com/office/powerpoint/2010/main" val="5089694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750" y="0"/>
            <a:ext cx="9144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3025" y="1533116"/>
            <a:ext cx="996772" cy="295684"/>
          </a:xfrm>
          <a:prstGeom prst="rect">
            <a:avLst/>
          </a:prstGeom>
        </p:spPr>
      </p:pic>
    </p:spTree>
    <p:extLst>
      <p:ext uri="{BB962C8B-B14F-4D97-AF65-F5344CB8AC3E}">
        <p14:creationId xmlns:p14="http://schemas.microsoft.com/office/powerpoint/2010/main" val="18435629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Programs at NECC® </a:t>
            </a:r>
            <a:endParaRPr lang="en-US" u="sng" dirty="0"/>
          </a:p>
        </p:txBody>
      </p:sp>
      <p:sp>
        <p:nvSpPr>
          <p:cNvPr id="3" name="Content Placeholder 2"/>
          <p:cNvSpPr>
            <a:spLocks noGrp="1"/>
          </p:cNvSpPr>
          <p:nvPr>
            <p:ph idx="1"/>
          </p:nvPr>
        </p:nvSpPr>
        <p:spPr/>
        <p:txBody>
          <a:bodyPr/>
          <a:lstStyle/>
          <a:p>
            <a:r>
              <a:rPr lang="en-US" dirty="0" smtClean="0"/>
              <a:t>Staff Intensive Unit (SIU)</a:t>
            </a:r>
          </a:p>
          <a:p>
            <a:r>
              <a:rPr lang="en-US" dirty="0" smtClean="0"/>
              <a:t>Residential Program</a:t>
            </a:r>
          </a:p>
          <a:p>
            <a:r>
              <a:rPr lang="en-US" dirty="0" smtClean="0"/>
              <a:t>Intensive Instruction Program (IIP)</a:t>
            </a:r>
          </a:p>
          <a:p>
            <a:r>
              <a:rPr lang="en-US" dirty="0" smtClean="0"/>
              <a:t>Home-Based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675" y="1600201"/>
            <a:ext cx="4276725" cy="2867025"/>
          </a:xfrm>
          <a:prstGeom prst="rect">
            <a:avLst/>
          </a:prstGeom>
        </p:spPr>
      </p:pic>
    </p:spTree>
    <p:extLst>
      <p:ext uri="{BB962C8B-B14F-4D97-AF65-F5344CB8AC3E}">
        <p14:creationId xmlns:p14="http://schemas.microsoft.com/office/powerpoint/2010/main" val="3094023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Staff Intensive Unit </a:t>
            </a:r>
            <a:endParaRPr lang="en-US" u="sng" dirty="0"/>
          </a:p>
        </p:txBody>
      </p:sp>
      <p:pic>
        <p:nvPicPr>
          <p:cNvPr id="4" name="Picture 3" descr="H:\Photos by objective\Comments on books and pictures\NWallwork in TAS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9544" y="1643155"/>
            <a:ext cx="3192856" cy="239464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C:\Users\Owner\AppData\Local\Microsoft\Windows\Temporary Internet Files\Content.Word\photo-3.jpg"/>
          <p:cNvPicPr/>
          <p:nvPr/>
        </p:nvPicPr>
        <p:blipFill>
          <a:blip r:embed="rId4" cstate="print"/>
          <a:srcRect/>
          <a:stretch>
            <a:fillRect/>
          </a:stretch>
        </p:blipFill>
        <p:spPr bwMode="auto">
          <a:xfrm>
            <a:off x="4637511" y="1643155"/>
            <a:ext cx="3178521" cy="3977112"/>
          </a:xfrm>
          <a:prstGeom prst="rect">
            <a:avLst/>
          </a:prstGeom>
          <a:noFill/>
          <a:ln w="25400">
            <a:solidFill>
              <a:schemeClr val="tx1"/>
            </a:solidFill>
            <a:miter lim="800000"/>
            <a:headEnd/>
            <a:tailEnd/>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312" y="1643155"/>
            <a:ext cx="2974687" cy="3231865"/>
          </a:xfrm>
          <a:prstGeom prst="rect">
            <a:avLst/>
          </a:prstGeom>
          <a:ln w="25400">
            <a:solidFill>
              <a:schemeClr val="tx1"/>
            </a:solidFill>
          </a:ln>
        </p:spPr>
      </p:pic>
    </p:spTree>
    <p:extLst>
      <p:ext uri="{BB962C8B-B14F-4D97-AF65-F5344CB8AC3E}">
        <p14:creationId xmlns:p14="http://schemas.microsoft.com/office/powerpoint/2010/main" val="2614020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Residential and Intermediate Programs </a:t>
            </a:r>
            <a:endParaRPr lang="en-US" u="sng" dirty="0"/>
          </a:p>
        </p:txBody>
      </p:sp>
      <p:pic>
        <p:nvPicPr>
          <p:cNvPr id="5" name="Picture 4" descr="H:\Photos by objective\Using Mouse (clicking)\BUze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4126" y="2714863"/>
            <a:ext cx="2715732" cy="3940341"/>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cstate="print"/>
          <a:srcRect/>
          <a:stretch>
            <a:fillRect/>
          </a:stretch>
        </p:blipFill>
        <p:spPr bwMode="auto">
          <a:xfrm>
            <a:off x="3228263" y="1417638"/>
            <a:ext cx="2971800" cy="3962400"/>
          </a:xfrm>
          <a:prstGeom prst="rect">
            <a:avLst/>
          </a:prstGeom>
          <a:noFill/>
          <a:ln w="25400">
            <a:solidFill>
              <a:schemeClr val="tx1"/>
            </a:solidFill>
            <a:miter lim="800000"/>
            <a:headEnd/>
            <a:tailEnd/>
          </a:ln>
        </p:spPr>
      </p:pic>
      <p:pic>
        <p:nvPicPr>
          <p:cNvPr id="9" name="Picture 8"/>
          <p:cNvPicPr>
            <a:picLocks noChangeAspect="1" noChangeArrowheads="1"/>
          </p:cNvPicPr>
          <p:nvPr/>
        </p:nvPicPr>
        <p:blipFill>
          <a:blip r:embed="rId5" cstate="print"/>
          <a:srcRect/>
          <a:stretch>
            <a:fillRect/>
          </a:stretch>
        </p:blipFill>
        <p:spPr bwMode="auto">
          <a:xfrm>
            <a:off x="115548" y="2714863"/>
            <a:ext cx="2955257" cy="3940341"/>
          </a:xfrm>
          <a:prstGeom prst="rect">
            <a:avLst/>
          </a:prstGeom>
          <a:noFill/>
          <a:ln w="25400">
            <a:solidFill>
              <a:schemeClr val="tx1"/>
            </a:solidFill>
            <a:miter lim="800000"/>
            <a:headEnd/>
            <a:tailEnd/>
          </a:ln>
        </p:spPr>
      </p:pic>
      <p:pic>
        <p:nvPicPr>
          <p:cNvPr id="10" name="Picture 3" descr="H:\Photos by objective\Snack Making\MAnders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7985" y="1417638"/>
            <a:ext cx="2715732" cy="3940341"/>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183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Intensive Instruction Program </a:t>
            </a:r>
            <a:endParaRPr lang="en-US" u="sng"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048" y="926925"/>
            <a:ext cx="2302385" cy="3453578"/>
          </a:xfrm>
          <a:prstGeom prst="rect">
            <a:avLst/>
          </a:prstGeom>
          <a:ln w="25400">
            <a:solidFill>
              <a:schemeClr val="tx1"/>
            </a:solidFill>
          </a:ln>
        </p:spPr>
      </p:pic>
      <p:pic>
        <p:nvPicPr>
          <p:cNvPr id="9" name="Picture 8" descr="EDelPizzo_Matching.JPG"/>
          <p:cNvPicPr>
            <a:picLocks noChangeAspect="1"/>
          </p:cNvPicPr>
          <p:nvPr/>
        </p:nvPicPr>
        <p:blipFill>
          <a:blip r:embed="rId4" cstate="print"/>
          <a:stretch>
            <a:fillRect/>
          </a:stretch>
        </p:blipFill>
        <p:spPr>
          <a:xfrm>
            <a:off x="310048" y="4520176"/>
            <a:ext cx="3177855" cy="2232835"/>
          </a:xfrm>
          <a:prstGeom prst="rect">
            <a:avLst/>
          </a:prstGeom>
          <a:ln w="25400">
            <a:solidFill>
              <a:schemeClr val="tx1"/>
            </a:solidFill>
          </a:ln>
        </p:spPr>
      </p:pic>
      <p:pic>
        <p:nvPicPr>
          <p:cNvPr id="7" name="Picture 6" descr="CSullivan.JPG"/>
          <p:cNvPicPr>
            <a:picLocks noChangeAspect="1"/>
          </p:cNvPicPr>
          <p:nvPr/>
        </p:nvPicPr>
        <p:blipFill>
          <a:blip r:embed="rId5" cstate="print"/>
          <a:stretch>
            <a:fillRect/>
          </a:stretch>
        </p:blipFill>
        <p:spPr>
          <a:xfrm>
            <a:off x="9536170" y="846138"/>
            <a:ext cx="2563720" cy="3418293"/>
          </a:xfrm>
          <a:prstGeom prst="rect">
            <a:avLst/>
          </a:prstGeom>
          <a:ln w="25400">
            <a:solidFill>
              <a:schemeClr val="tx1"/>
            </a:solidFill>
          </a:ln>
        </p:spPr>
      </p:pic>
      <p:pic>
        <p:nvPicPr>
          <p:cNvPr id="11" name="Picture 10" descr="DAckerman_Laundry.JPG"/>
          <p:cNvPicPr>
            <a:picLocks noChangeAspect="1"/>
          </p:cNvPicPr>
          <p:nvPr/>
        </p:nvPicPr>
        <p:blipFill>
          <a:blip r:embed="rId6" cstate="print"/>
          <a:stretch>
            <a:fillRect/>
          </a:stretch>
        </p:blipFill>
        <p:spPr>
          <a:xfrm>
            <a:off x="8922035" y="4520176"/>
            <a:ext cx="3177855" cy="2232835"/>
          </a:xfrm>
          <a:prstGeom prst="rect">
            <a:avLst/>
          </a:prstGeom>
          <a:ln w="25400">
            <a:solidFill>
              <a:schemeClr val="tx1"/>
            </a:solidFill>
          </a:ln>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1474" y="1802648"/>
            <a:ext cx="5019390" cy="3345443"/>
          </a:xfrm>
          <a:prstGeom prst="rect">
            <a:avLst/>
          </a:prstGeom>
          <a:ln w="25400">
            <a:solidFill>
              <a:schemeClr val="tx1"/>
            </a:solidFill>
          </a:ln>
        </p:spPr>
      </p:pic>
    </p:spTree>
    <p:extLst>
      <p:ext uri="{BB962C8B-B14F-4D97-AF65-F5344CB8AC3E}">
        <p14:creationId xmlns:p14="http://schemas.microsoft.com/office/powerpoint/2010/main" val="21574975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2.xml.rels><?xml version="1.0" encoding="UTF-8"?>

<Relationships xmlns="http://schemas.openxmlformats.org/package/2006/relationships">
  <Relationship Id="rId1" Type="http://schemas.openxmlformats.org/officeDocument/2006/relationships/image" Target="../media/image2.jpeg"/>
</Relationships>

</file>

<file path=ppt/theme/theme1.xml><?xml version="1.0" encoding="utf-8"?>
<a:theme xmlns:a="http://schemas.openxmlformats.org/drawingml/2006/main" name="1_Office Theme">
  <a:themeElements>
    <a:clrScheme name="NECC Template">
      <a:dk1>
        <a:srgbClr val="17365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NewACElogo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2500</TotalTime>
  <Words>2065</Words>
  <Application>Microsoft Office PowerPoint</Application>
  <PresentationFormat>Custom</PresentationFormat>
  <Paragraphs>433</Paragraphs>
  <Slides>59</Slides>
  <Notes>38</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59</vt:i4>
      </vt:variant>
    </vt:vector>
  </HeadingPairs>
  <TitlesOfParts>
    <vt:vector size="64" baseType="lpstr">
      <vt:lpstr>1_Office Theme</vt:lpstr>
      <vt:lpstr>Concourse</vt:lpstr>
      <vt:lpstr>NewACElogoTheme</vt:lpstr>
      <vt:lpstr>Office Theme</vt:lpstr>
      <vt:lpstr>Chart</vt:lpstr>
      <vt:lpstr>PowerPoint Presentation</vt:lpstr>
      <vt:lpstr>NECC® Then</vt:lpstr>
      <vt:lpstr>NECC® Now</vt:lpstr>
      <vt:lpstr>The New England Center for Children®</vt:lpstr>
      <vt:lpstr>Consulting and Global Dissemination </vt:lpstr>
      <vt:lpstr>Programs at NECC® </vt:lpstr>
      <vt:lpstr>Staff Intensive Unit </vt:lpstr>
      <vt:lpstr>Residential and Intermediate Programs </vt:lpstr>
      <vt:lpstr>Intensive Instruction Program </vt:lpstr>
      <vt:lpstr>Home-Based Program </vt:lpstr>
      <vt:lpstr>Best Practices in Autism Treatment: Research to Practice and Practice to Research William H. Ahearn Ph.D., BCBA-D, LABA (MA)</vt:lpstr>
      <vt:lpstr>How does NECC conduct research?</vt:lpstr>
      <vt:lpstr>Applied Behavior Analysis</vt:lpstr>
      <vt:lpstr>ABA is Best Practice</vt:lpstr>
      <vt:lpstr>MacDonald, Parry-Cruwys, Dupere, &amp; Ahearn (2014; RIDD)</vt:lpstr>
      <vt:lpstr>Outcome Analysis – Cognitive Performance by Age</vt:lpstr>
      <vt:lpstr>Outcome Analysis – Cognitive Performance</vt:lpstr>
      <vt:lpstr>ABA: What we know now</vt:lpstr>
      <vt:lpstr>NECC Fosters Best Practice Research</vt:lpstr>
      <vt:lpstr>Treatment Research at NECC Play Skills/Social Interaction</vt:lpstr>
      <vt:lpstr>Treatment Research at NECC Awareness of others</vt:lpstr>
      <vt:lpstr>Treatment Research at NECC Social Preferences</vt:lpstr>
      <vt:lpstr>Treatment Research at NECC “Preventing” Severe Behavior</vt:lpstr>
      <vt:lpstr>Treatment Research at NECC Tx of Stereotypic Behavior</vt:lpstr>
      <vt:lpstr>PowerPoint Presentation</vt:lpstr>
      <vt:lpstr> A Case History in BP (NPDC in ASD)</vt:lpstr>
      <vt:lpstr>How goals are selected and sequenced when providing educational and clinical services?</vt:lpstr>
      <vt:lpstr>Core Skills Assessment (CSA)</vt:lpstr>
      <vt:lpstr>ACE®  4.0 Autism Curriculum Encyclopedia</vt:lpstr>
      <vt:lpstr>The ACE® </vt:lpstr>
      <vt:lpstr>App Library</vt:lpstr>
      <vt:lpstr>Core Skills</vt:lpstr>
      <vt:lpstr>Core Skills Assessment</vt:lpstr>
      <vt:lpstr>Core Skills Assessment</vt:lpstr>
      <vt:lpstr>App Library</vt:lpstr>
      <vt:lpstr>Skills Assessment</vt:lpstr>
      <vt:lpstr>App Library</vt:lpstr>
      <vt:lpstr>ACE® Curriculum</vt:lpstr>
      <vt:lpstr>ACE® Curriculum</vt:lpstr>
      <vt:lpstr>PowerPoint Presentation</vt:lpstr>
      <vt:lpstr>Standardized Lesson Plans</vt:lpstr>
      <vt:lpstr>Online Data Collection</vt:lpstr>
      <vt:lpstr>Lesson Plan Monitoring</vt:lpstr>
      <vt:lpstr>Curriculum Monitoring</vt:lpstr>
      <vt:lpstr>App Library</vt:lpstr>
      <vt:lpstr>Challenging Behavior</vt:lpstr>
      <vt:lpstr>PowerPoint Presentation</vt:lpstr>
      <vt:lpstr>ACE® Status</vt:lpstr>
      <vt:lpstr>Public School Services</vt:lpstr>
      <vt:lpstr>PowerPoint Presentation</vt:lpstr>
      <vt:lpstr>Partner Program</vt:lpstr>
      <vt:lpstr>Partner Program</vt:lpstr>
      <vt:lpstr>PowerPoint Presentation</vt:lpstr>
      <vt:lpstr>Partner Program</vt:lpstr>
      <vt:lpstr>City-Wide Projects</vt:lpstr>
      <vt:lpstr>PowerPoint Presentation</vt:lpstr>
      <vt:lpstr>Consultation and Evaluation Services</vt:lpstr>
      <vt:lpstr>Professional Development</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oreProperties xmlns="http://schemas.openxmlformats.org/package/2006/metadata/core-properties" xmlns:cp="http://schemas.openxmlformats.org/package/2006/metadata/core-properties" xmlns:dc="http://purl.org/dc/elements/1.1/" xmlns:dcterms="http://purl.org/dc/terms/" xmlns:xsi="http://www.w3.org/2001/XMLSchema-instance">
  <dcterms:created xsi:type="dcterms:W3CDTF">2015-03-26T13:49:57Z</dcterms:created>
  <dc:creator>McHaffie, Kyla</dc:creator>
  <lastModifiedBy>EOHHS</lastModifiedBy>
  <lastPrinted>2016-09-20T20:48:08Z</lastPrinted>
  <dcterms:modified xsi:type="dcterms:W3CDTF">2016-09-20T20:48:27Z</dcterms:modified>
  <revision>173</revision>
  <dc:title>PowerPoint Presentation</dc:title>
</coreProperties>
</file>