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3"/>
  </p:notesMasterIdLst>
  <p:sldIdLst>
    <p:sldId id="257" r:id="rId3"/>
    <p:sldId id="273" r:id="rId4"/>
    <p:sldId id="2147376695" r:id="rId5"/>
    <p:sldId id="2147376764" r:id="rId6"/>
    <p:sldId id="274" r:id="rId7"/>
    <p:sldId id="2147376767" r:id="rId8"/>
    <p:sldId id="2147376769" r:id="rId9"/>
    <p:sldId id="2147376768" r:id="rId10"/>
    <p:sldId id="2147376763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Fire Departments Onboarded</a:t>
            </a:r>
            <a:r>
              <a:rPr lang="en-US" sz="1200" baseline="0" dirty="0"/>
              <a:t> onto NERIS</a:t>
            </a:r>
            <a:r>
              <a:rPr lang="en-US" sz="1200" dirty="0"/>
              <a:t> of</a:t>
            </a:r>
            <a:r>
              <a:rPr lang="en-US" sz="1200" baseline="0" dirty="0"/>
              <a:t> </a:t>
            </a:r>
            <a:r>
              <a:rPr lang="en-US" sz="1200" dirty="0"/>
              <a:t>5/14/2025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B6-4D91-AD3D-CF046B87773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B6-4D91-AD3D-CF046B87773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B6-4D91-AD3D-CF046B87773F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Sheet1!$A$1:$A$3</c:f>
              <c:strCache>
                <c:ptCount val="3"/>
                <c:pt idx="0">
                  <c:v>Metro FDs</c:v>
                </c:pt>
                <c:pt idx="1">
                  <c:v>Volunteer FDs</c:v>
                </c:pt>
                <c:pt idx="2">
                  <c:v>Career &amp; Combination FDs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46</c:v>
                </c:pt>
                <c:pt idx="1">
                  <c:v>1369</c:v>
                </c:pt>
                <c:pt idx="2">
                  <c:v>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B6-4D91-AD3D-CF046B877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0799F-55DD-4AA8-B6DA-64602A868531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24218-BFDE-4EB3-AE7A-D59F3CDAB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ACBBB-8720-E946-B932-87DEDCAFB0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01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B3374-87A6-4DCC-BE1D-765ADCAEDE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766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ACBBB-8720-E946-B932-87DEDCAFB0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846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ACBBB-8720-E946-B932-87DEDCAFB0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5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chemeClr val="tx1"/>
            </a:gs>
            <a:gs pos="9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Red smoke in the sky&#10;&#10;AI-generated content may be incorrect.">
            <a:extLst>
              <a:ext uri="{FF2B5EF4-FFF2-40B4-BE49-F238E27FC236}">
                <a16:creationId xmlns:a16="http://schemas.microsoft.com/office/drawing/2014/main" id="{58F471F0-B092-8089-E53C-F11C8E78AD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03"/>
          <a:stretch/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3941" y="1973839"/>
            <a:ext cx="10389491" cy="2387600"/>
          </a:xfrm>
        </p:spPr>
        <p:txBody>
          <a:bodyPr anchor="t"/>
          <a:lstStyle>
            <a:lvl1pPr algn="l">
              <a:defRPr sz="8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Title of Presentation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3941" y="4453513"/>
            <a:ext cx="10389491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34" name="Picture 33" descr="A black and white flag&#10;&#10;AI-generated content may be incorrect.">
            <a:extLst>
              <a:ext uri="{FF2B5EF4-FFF2-40B4-BE49-F238E27FC236}">
                <a16:creationId xmlns:a16="http://schemas.microsoft.com/office/drawing/2014/main" id="{184838FD-FBFE-76C1-A8E1-8F92ADE1DE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78" b="81478"/>
          <a:stretch/>
        </p:blipFill>
        <p:spPr>
          <a:xfrm>
            <a:off x="0" y="5735637"/>
            <a:ext cx="12192000" cy="1122363"/>
          </a:xfrm>
          <a:prstGeom prst="rect">
            <a:avLst/>
          </a:prstGeom>
        </p:spPr>
      </p:pic>
      <p:pic>
        <p:nvPicPr>
          <p:cNvPr id="5" name="Picture 4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C43BFF46-908D-0E80-02AE-D2515DAC9F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491" y="496967"/>
            <a:ext cx="2958975" cy="10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0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08FA-1B7E-4CDC-967E-62046F2D2C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3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s 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606" y="421832"/>
            <a:ext cx="11252789" cy="896605"/>
          </a:xfr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608" y="1989112"/>
            <a:ext cx="1186321" cy="4447056"/>
          </a:xfrm>
        </p:spPr>
        <p:txBody>
          <a:bodyPr/>
          <a:lstStyle>
            <a:lvl1pPr marL="0" indent="0">
              <a:buNone/>
              <a:defRPr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436C4F-2EA0-39B8-CB7E-A853F879F7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83642" y="1989112"/>
            <a:ext cx="9538753" cy="4447056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748466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05" y="421832"/>
            <a:ext cx="11309495" cy="8966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604" y="1921672"/>
            <a:ext cx="11309496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4389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with Image 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0BB9291-4A7C-E7D2-CB3F-FE89FDF597C8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096000" y="854512"/>
            <a:ext cx="5626395" cy="5148976"/>
          </a:xfrm>
          <a:prstGeom prst="roundRect">
            <a:avLst>
              <a:gd name="adj" fmla="val 4646"/>
            </a:avLst>
          </a:prstGeom>
          <a:solidFill>
            <a:schemeClr val="bg2"/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AABA89-744C-0977-3F5E-6FC86913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06" y="421832"/>
            <a:ext cx="5080484" cy="89660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FD9B88-240A-7B94-14FC-84AC289D8E3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9606" y="1790472"/>
            <a:ext cx="5080484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0523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Screen 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flag&#10;&#10;AI-generated content may be incorrect.">
            <a:extLst>
              <a:ext uri="{FF2B5EF4-FFF2-40B4-BE49-F238E27FC236}">
                <a16:creationId xmlns:a16="http://schemas.microsoft.com/office/drawing/2014/main" id="{44F2897C-F1BF-D7FD-CDB7-6B4DF422A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8921" r="50000" b="-7623"/>
          <a:stretch/>
        </p:blipFill>
        <p:spPr>
          <a:xfrm rot="10800000">
            <a:off x="6096000" y="17667"/>
            <a:ext cx="6096000" cy="685799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F1557EA-E271-255F-570B-6AA83F963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06" y="421832"/>
            <a:ext cx="5080484" cy="89660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24A9F2-B2E7-1BF5-CDCC-E18FDACE8D1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9606" y="2226472"/>
            <a:ext cx="5080484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A38AA0-85B7-1359-C1B8-5F76610294F9}"/>
              </a:ext>
            </a:extLst>
          </p:cNvPr>
          <p:cNvSpPr txBox="1">
            <a:spLocks/>
          </p:cNvSpPr>
          <p:nvPr userDrawn="1"/>
        </p:nvSpPr>
        <p:spPr>
          <a:xfrm>
            <a:off x="11314813" y="6472732"/>
            <a:ext cx="730648" cy="4790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338254-8495-5B4A-A563-F9A824C22A29}" type="slidenum">
              <a:rPr lang="en-US" sz="1067" smtClean="0">
                <a:solidFill>
                  <a:schemeClr val="accent5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r"/>
              <a:t>‹#›</a:t>
            </a:fld>
            <a:endParaRPr lang="en-US" sz="1067" dirty="0">
              <a:solidFill>
                <a:schemeClr val="accent5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6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">
    <p:bg>
      <p:bgPr>
        <a:gradFill>
          <a:gsLst>
            <a:gs pos="10000">
              <a:schemeClr val="tx1"/>
            </a:gs>
            <a:gs pos="9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Red smoke in the sky&#10;&#10;AI-generated content may be incorrect.">
            <a:extLst>
              <a:ext uri="{FF2B5EF4-FFF2-40B4-BE49-F238E27FC236}">
                <a16:creationId xmlns:a16="http://schemas.microsoft.com/office/drawing/2014/main" id="{58F471F0-B092-8089-E53C-F11C8E78AD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03"/>
          <a:stretch/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3941" y="2953376"/>
            <a:ext cx="10389491" cy="2387600"/>
          </a:xfrm>
        </p:spPr>
        <p:txBody>
          <a:bodyPr anchor="t"/>
          <a:lstStyle>
            <a:lvl1pPr algn="l">
              <a:defRPr sz="8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58158" y="2095709"/>
            <a:ext cx="3218669" cy="85766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Section #</a:t>
            </a:r>
          </a:p>
        </p:txBody>
      </p:sp>
      <p:pic>
        <p:nvPicPr>
          <p:cNvPr id="18" name="Picture 17" descr="A black and white flag&#10;&#10;AI-generated content may be incorrect.">
            <a:extLst>
              <a:ext uri="{FF2B5EF4-FFF2-40B4-BE49-F238E27FC236}">
                <a16:creationId xmlns:a16="http://schemas.microsoft.com/office/drawing/2014/main" id="{B46E3BAA-37FB-3C38-CFF7-32C5A233D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78" b="81478"/>
          <a:stretch/>
        </p:blipFill>
        <p:spPr>
          <a:xfrm>
            <a:off x="0" y="5735637"/>
            <a:ext cx="12192000" cy="1122363"/>
          </a:xfrm>
          <a:prstGeom prst="rect">
            <a:avLst/>
          </a:prstGeom>
        </p:spPr>
      </p:pic>
      <p:pic>
        <p:nvPicPr>
          <p:cNvPr id="4" name="Picture 3" descr="A black and white flag&#10;&#10;AI-generated content may be incorrect.">
            <a:extLst>
              <a:ext uri="{FF2B5EF4-FFF2-40B4-BE49-F238E27FC236}">
                <a16:creationId xmlns:a16="http://schemas.microsoft.com/office/drawing/2014/main" id="{31CB4715-0297-D121-F5C1-407EAC2969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78" b="81478"/>
          <a:stretch/>
        </p:blipFill>
        <p:spPr>
          <a:xfrm rot="10800000">
            <a:off x="0" y="0"/>
            <a:ext cx="12192000" cy="1122363"/>
          </a:xfrm>
          <a:prstGeom prst="rect">
            <a:avLst/>
          </a:prstGeom>
        </p:spPr>
      </p:pic>
      <p:pic>
        <p:nvPicPr>
          <p:cNvPr id="10" name="Picture 9" descr="A black and red background with white circles&#10;&#10;AI-generated content may be incorrect.">
            <a:extLst>
              <a:ext uri="{FF2B5EF4-FFF2-40B4-BE49-F238E27FC236}">
                <a16:creationId xmlns:a16="http://schemas.microsoft.com/office/drawing/2014/main" id="{EC281216-8974-34D0-5119-A7B4D708BA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148" r="50000"/>
          <a:stretch/>
        </p:blipFill>
        <p:spPr>
          <a:xfrm>
            <a:off x="917710" y="2095709"/>
            <a:ext cx="317095" cy="5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8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606" y="421832"/>
            <a:ext cx="11252789" cy="896605"/>
          </a:xfr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608" y="1357792"/>
            <a:ext cx="1186321" cy="4447056"/>
          </a:xfrm>
        </p:spPr>
        <p:txBody>
          <a:bodyPr/>
          <a:lstStyle>
            <a:lvl1pPr marL="0" indent="0">
              <a:buNone/>
              <a:defRPr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436C4F-2EA0-39B8-CB7E-A853F879F7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83642" y="1357792"/>
            <a:ext cx="9538753" cy="4447056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34675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05" y="421832"/>
            <a:ext cx="11309495" cy="8966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605" y="1357792"/>
            <a:ext cx="11309496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373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925" y="421832"/>
            <a:ext cx="4434280" cy="89660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6A8EBA-D821-84A4-C6A4-0E1293D83D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50926" y="1318437"/>
            <a:ext cx="5040573" cy="4301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FF6B236-985F-DAA5-5CC0-45C8F30B47E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469605" y="421831"/>
            <a:ext cx="5626395" cy="5505356"/>
          </a:xfrm>
          <a:prstGeom prst="roundRect">
            <a:avLst>
              <a:gd name="adj" fmla="val 4646"/>
            </a:avLst>
          </a:prstGeom>
          <a:solidFill>
            <a:schemeClr val="bg2"/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2133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Page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0BB9291-4A7C-E7D2-CB3F-FE89FDF597C8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096000" y="421832"/>
            <a:ext cx="5626395" cy="5148976"/>
          </a:xfrm>
          <a:prstGeom prst="roundRect">
            <a:avLst>
              <a:gd name="adj" fmla="val 4646"/>
            </a:avLst>
          </a:prstGeom>
          <a:solidFill>
            <a:schemeClr val="bg2"/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AABA89-744C-0977-3F5E-6FC86913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06" y="421832"/>
            <a:ext cx="5080484" cy="89660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FD9B88-240A-7B94-14FC-84AC289D8E3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9606" y="1357792"/>
            <a:ext cx="5080484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96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F1557EA-E271-255F-570B-6AA83F963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06" y="421832"/>
            <a:ext cx="5080484" cy="89660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24A9F2-B2E7-1BF5-CDCC-E18FDACE8D1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9606" y="1357792"/>
            <a:ext cx="5080484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and white flag&#10;&#10;AI-generated content may be incorrect.">
            <a:extLst>
              <a:ext uri="{FF2B5EF4-FFF2-40B4-BE49-F238E27FC236}">
                <a16:creationId xmlns:a16="http://schemas.microsoft.com/office/drawing/2014/main" id="{6643E36E-E494-B8EF-886B-7E21B8D242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000" t="32814" b="-1516"/>
          <a:stretch/>
        </p:blipFill>
        <p:spPr>
          <a:xfrm>
            <a:off x="6096000" y="-1"/>
            <a:ext cx="6096000" cy="68579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334C393-5D31-D6A1-889D-5D04775482AE}"/>
              </a:ext>
            </a:extLst>
          </p:cNvPr>
          <p:cNvSpPr txBox="1">
            <a:spLocks/>
          </p:cNvSpPr>
          <p:nvPr userDrawn="1"/>
        </p:nvSpPr>
        <p:spPr>
          <a:xfrm>
            <a:off x="6641911" y="421832"/>
            <a:ext cx="5080484" cy="896605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j-cs"/>
              </a:defRPr>
            </a:lvl1pPr>
          </a:lstStyle>
          <a:p>
            <a:r>
              <a:rPr lang="en-US" sz="3733" dirty="0"/>
              <a:t>Click to edit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D73340-56B2-FBF7-1148-42A2FA44C54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641911" y="1357792"/>
            <a:ext cx="5080484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460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vers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flag&#10;&#10;AI-generated content may be incorrect.">
            <a:extLst>
              <a:ext uri="{FF2B5EF4-FFF2-40B4-BE49-F238E27FC236}">
                <a16:creationId xmlns:a16="http://schemas.microsoft.com/office/drawing/2014/main" id="{73D01E9B-6492-41AB-4D92-2A6C5D695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15" b="729"/>
          <a:stretch/>
        </p:blipFill>
        <p:spPr>
          <a:xfrm>
            <a:off x="0" y="-1"/>
            <a:ext cx="12192000" cy="6523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05" y="421832"/>
            <a:ext cx="11309495" cy="89660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605" y="1357792"/>
            <a:ext cx="11309496" cy="4351339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087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er">
    <p:bg>
      <p:bgPr>
        <a:gradFill>
          <a:gsLst>
            <a:gs pos="10000">
              <a:schemeClr val="tx1"/>
            </a:gs>
            <a:gs pos="9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Red smoke in the sky&#10;&#10;AI-generated content may be incorrect.">
            <a:extLst>
              <a:ext uri="{FF2B5EF4-FFF2-40B4-BE49-F238E27FC236}">
                <a16:creationId xmlns:a16="http://schemas.microsoft.com/office/drawing/2014/main" id="{58F471F0-B092-8089-E53C-F11C8E78AD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03"/>
          <a:stretch/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3941" y="1973839"/>
            <a:ext cx="10389491" cy="2387600"/>
          </a:xfrm>
        </p:spPr>
        <p:txBody>
          <a:bodyPr anchor="t"/>
          <a:lstStyle>
            <a:lvl1pPr algn="l">
              <a:defRPr sz="8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Title of Presentation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3941" y="4453513"/>
            <a:ext cx="10389491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8" name="Picture 17" descr="A black and white flag&#10;&#10;AI-generated content may be incorrect.">
            <a:extLst>
              <a:ext uri="{FF2B5EF4-FFF2-40B4-BE49-F238E27FC236}">
                <a16:creationId xmlns:a16="http://schemas.microsoft.com/office/drawing/2014/main" id="{B46E3BAA-37FB-3C38-CFF7-32C5A233D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63" b="64536"/>
          <a:stretch/>
        </p:blipFill>
        <p:spPr>
          <a:xfrm>
            <a:off x="0" y="3780688"/>
            <a:ext cx="12192000" cy="3094729"/>
          </a:xfrm>
          <a:prstGeom prst="rect">
            <a:avLst/>
          </a:prstGeom>
        </p:spPr>
      </p:pic>
      <p:pic>
        <p:nvPicPr>
          <p:cNvPr id="4" name="Picture 3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24D3223E-B0DB-A7CA-80A6-F0D7043A91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491" y="496967"/>
            <a:ext cx="2958975" cy="10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9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tx1"/>
            </a:gs>
            <a:gs pos="9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ed smoke in the sky&#10;&#10;AI-generated content may be incorrect.">
            <a:extLst>
              <a:ext uri="{FF2B5EF4-FFF2-40B4-BE49-F238E27FC236}">
                <a16:creationId xmlns:a16="http://schemas.microsoft.com/office/drawing/2014/main" id="{F4F682D5-4181-39A3-3DB3-E43894D3269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03"/>
          <a:stretch/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12" name="Picture 11" descr="A black and white flag&#10;&#10;AI-generated content may be incorrect.">
            <a:extLst>
              <a:ext uri="{FF2B5EF4-FFF2-40B4-BE49-F238E27FC236}">
                <a16:creationId xmlns:a16="http://schemas.microsoft.com/office/drawing/2014/main" id="{168DD73C-0801-7A67-7DA2-2B4336E9B29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814" b="-1516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605" y="421832"/>
            <a:ext cx="10515600" cy="8966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605" y="1357792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8BC1D29-1547-9CB5-F728-5CD4DB95D743}"/>
              </a:ext>
            </a:extLst>
          </p:cNvPr>
          <p:cNvSpPr txBox="1">
            <a:spLocks/>
          </p:cNvSpPr>
          <p:nvPr userDrawn="1"/>
        </p:nvSpPr>
        <p:spPr>
          <a:xfrm>
            <a:off x="11314813" y="6472732"/>
            <a:ext cx="730648" cy="4790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338254-8495-5B4A-A563-F9A824C22A29}" type="slidenum">
              <a:rPr lang="en-US" sz="1067" smtClean="0">
                <a:solidFill>
                  <a:schemeClr val="accent6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r"/>
              <a:t>‹#›</a:t>
            </a:fld>
            <a:endParaRPr lang="en-US" sz="1067" dirty="0">
              <a:solidFill>
                <a:schemeClr val="accent6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7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b="1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0">
              <a:schemeClr val="tx1"/>
            </a:gs>
            <a:gs pos="9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ed smoke in the sky&#10;&#10;AI-generated content may be incorrect.">
            <a:extLst>
              <a:ext uri="{FF2B5EF4-FFF2-40B4-BE49-F238E27FC236}">
                <a16:creationId xmlns:a16="http://schemas.microsoft.com/office/drawing/2014/main" id="{F4F682D5-4181-39A3-3DB3-E43894D326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03"/>
          <a:stretch/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12" name="Picture 11" descr="A black and white flag&#10;&#10;AI-generated content may be incorrect.">
            <a:extLst>
              <a:ext uri="{FF2B5EF4-FFF2-40B4-BE49-F238E27FC236}">
                <a16:creationId xmlns:a16="http://schemas.microsoft.com/office/drawing/2014/main" id="{168DD73C-0801-7A67-7DA2-2B4336E9B29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921" b="-7623"/>
          <a:stretch/>
        </p:blipFill>
        <p:spPr>
          <a:xfrm rot="10800000">
            <a:off x="0" y="15630"/>
            <a:ext cx="12192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605" y="421832"/>
            <a:ext cx="10515600" cy="8966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605" y="2027609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8BC1D29-1547-9CB5-F728-5CD4DB95D743}"/>
              </a:ext>
            </a:extLst>
          </p:cNvPr>
          <p:cNvSpPr txBox="1">
            <a:spLocks/>
          </p:cNvSpPr>
          <p:nvPr userDrawn="1"/>
        </p:nvSpPr>
        <p:spPr>
          <a:xfrm>
            <a:off x="11314813" y="6472732"/>
            <a:ext cx="730648" cy="4790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338254-8495-5B4A-A563-F9A824C22A29}" type="slidenum">
              <a:rPr lang="en-US" sz="1067" smtClean="0">
                <a:solidFill>
                  <a:schemeClr val="accent5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r"/>
              <a:t>‹#›</a:t>
            </a:fld>
            <a:endParaRPr lang="en-US" sz="1067" dirty="0">
              <a:solidFill>
                <a:schemeClr val="accent5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b="1" kern="1200">
          <a:solidFill>
            <a:schemeClr val="accent6"/>
          </a:solidFill>
          <a:latin typeface="Inter" panose="02000503000000020004" pitchFamily="2" charset="0"/>
          <a:ea typeface="Inter" panose="02000503000000020004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nerisdata" TargetMode="External"/><Relationship Id="rId13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hyperlink" Target="https://fsri.org/PROGRAMS/NERIS" TargetMode="Externa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usfa.fema.gov/nfirs/about/sunset/index.html" TargetMode="External"/><Relationship Id="rId11" Type="http://schemas.openxmlformats.org/officeDocument/2006/relationships/image" Target="../media/image26.svg"/><Relationship Id="rId5" Type="http://schemas.openxmlformats.org/officeDocument/2006/relationships/hyperlink" Target="https://www.usfa.fema.gov/NFIRS/NERIS/ABOUT-NERIS" TargetMode="External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hyperlink" Target="http://NERIS@UL.ORG" TargetMode="External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neris.fsri.org/integration-partner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neris.fsri.org/onboardi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fa.fema.gov/nfirs/sunset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803C-9888-494C-8BB5-A3884E712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941" y="2235200"/>
            <a:ext cx="10749360" cy="2387600"/>
          </a:xfrm>
        </p:spPr>
        <p:txBody>
          <a:bodyPr/>
          <a:lstStyle/>
          <a:p>
            <a:r>
              <a:rPr lang="en-US" sz="5600" dirty="0"/>
              <a:t>NERIS Status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5A298-F61B-11D7-CB27-F8E7B7F22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941" y="4084093"/>
            <a:ext cx="10389491" cy="1655763"/>
          </a:xfrm>
        </p:spPr>
        <p:txBody>
          <a:bodyPr>
            <a:normAutofit/>
          </a:bodyPr>
          <a:lstStyle/>
          <a:p>
            <a:r>
              <a:rPr lang="en-US" sz="3200"/>
              <a:t>May 15, </a:t>
            </a:r>
            <a:r>
              <a:rPr lang="en-US" sz="3200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66549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723BD-96ED-8E99-6A92-BC1408729C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Thank you.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C6517-43C7-1E55-77D8-2929D281A0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2787" y="7296680"/>
            <a:ext cx="5331148" cy="550341"/>
          </a:xfrm>
          <a:prstGeom prst="rect">
            <a:avLst/>
          </a:prstGeom>
        </p:spPr>
      </p:pic>
      <p:pic>
        <p:nvPicPr>
          <p:cNvPr id="8" name="Google Shape;767;p80" descr="A qr code with blue text&#10;&#10;AI-generated content may be incorrect.">
            <a:extLst>
              <a:ext uri="{FF2B5EF4-FFF2-40B4-BE49-F238E27FC236}">
                <a16:creationId xmlns:a16="http://schemas.microsoft.com/office/drawing/2014/main" id="{930166A1-F653-DFF2-DDF2-77F448823780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83" t="5934" r="5020" b="24259"/>
          <a:stretch/>
        </p:blipFill>
        <p:spPr>
          <a:xfrm>
            <a:off x="10482289" y="5256637"/>
            <a:ext cx="1227739" cy="11624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838A90C-C055-006F-CD02-5563F6C9F07B}"/>
              </a:ext>
            </a:extLst>
          </p:cNvPr>
          <p:cNvGrpSpPr/>
          <p:nvPr/>
        </p:nvGrpSpPr>
        <p:grpSpPr>
          <a:xfrm>
            <a:off x="923278" y="4964096"/>
            <a:ext cx="8676444" cy="1893904"/>
            <a:chOff x="361479" y="3932373"/>
            <a:chExt cx="4843669" cy="956446"/>
          </a:xfrm>
        </p:grpSpPr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F4A8FA57-FC15-C3DF-A8D3-027758FBA5B1}"/>
                </a:ext>
              </a:extLst>
            </p:cNvPr>
            <p:cNvSpPr txBox="1">
              <a:spLocks/>
            </p:cNvSpPr>
            <p:nvPr/>
          </p:nvSpPr>
          <p:spPr>
            <a:xfrm>
              <a:off x="644210" y="4304486"/>
              <a:ext cx="4560938" cy="22053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6"/>
                  </a:solidFill>
                  <a:latin typeface="Inter" panose="02000503000000020004" pitchFamily="2" charset="0"/>
                  <a:ea typeface="Inter" panose="02000503000000020004" pitchFamily="2" charset="0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accent5"/>
                  </a:solidFill>
                  <a:latin typeface="Inter" panose="02000503000000020004" pitchFamily="2" charset="0"/>
                  <a:ea typeface="Inter" panose="02000503000000020004" pitchFamily="2" charset="0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accent5"/>
                  </a:solidFill>
                  <a:latin typeface="Inter" panose="02000503000000020004" pitchFamily="2" charset="0"/>
                  <a:ea typeface="Inter" panose="02000503000000020004" pitchFamily="2" charset="0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accent5"/>
                  </a:solidFill>
                  <a:latin typeface="Inter" panose="02000503000000020004" pitchFamily="2" charset="0"/>
                  <a:ea typeface="Inter" panose="02000503000000020004" pitchFamily="2" charset="0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accent5"/>
                  </a:solidFill>
                  <a:latin typeface="Inter" panose="02000503000000020004" pitchFamily="2" charset="0"/>
                  <a:ea typeface="Inter" panose="02000503000000020004" pitchFamily="2" charset="0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67"/>
                </a:spcBef>
                <a:buClr>
                  <a:srgbClr val="9A1E22"/>
                </a:buClr>
                <a:buSzPts val="1800"/>
              </a:pPr>
              <a:r>
                <a:rPr lang="en-US" sz="1333" b="1" dirty="0">
                  <a:solidFill>
                    <a:schemeClr val="accent5"/>
                  </a:solidFill>
                  <a:cs typeface="Open Sans"/>
                  <a:sym typeface="Open Sans"/>
                </a:rPr>
                <a:t>FAQS: </a:t>
              </a:r>
              <a:r>
                <a:rPr lang="en-US" sz="1333" dirty="0">
                  <a:solidFill>
                    <a:schemeClr val="tx1"/>
                  </a:solidFill>
                  <a:cs typeface="Open Sans"/>
                  <a:sym typeface="Open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HTTPS://WWW.USFA.FEMA.GOV/NFIRS/NERIS/ABOUT-NERIS</a:t>
              </a:r>
              <a:r>
                <a:rPr lang="en-US" sz="1333" dirty="0">
                  <a:solidFill>
                    <a:schemeClr val="tx1"/>
                  </a:solidFill>
                  <a:cs typeface="Open Sans"/>
                  <a:sym typeface="Open Sans"/>
                </a:rPr>
                <a:t> |</a:t>
              </a:r>
              <a:br>
                <a:rPr lang="en-US" sz="1333" dirty="0">
                  <a:solidFill>
                    <a:schemeClr val="tx1"/>
                  </a:solidFill>
                  <a:cs typeface="Open Sans"/>
                  <a:sym typeface="Open Sans"/>
                </a:rPr>
              </a:br>
              <a:r>
                <a:rPr lang="en-US" sz="1333" dirty="0">
                  <a:solidFill>
                    <a:schemeClr val="tx1"/>
                  </a:solidFill>
                  <a:cs typeface="Open Sans"/>
                  <a:sym typeface="Open Sans"/>
                </a:rPr>
                <a:t> </a:t>
              </a:r>
              <a:r>
                <a:rPr lang="en-US" sz="1333" b="1" dirty="0">
                  <a:solidFill>
                    <a:schemeClr val="accent5"/>
                  </a:solidFill>
                  <a:cs typeface="Open Sans"/>
                  <a:sym typeface="Open Sans"/>
                </a:rPr>
                <a:t>NFIRS Sunset: </a:t>
              </a:r>
              <a:r>
                <a:rPr lang="en-US" sz="1333" dirty="0">
                  <a:solidFill>
                    <a:schemeClr val="accent5"/>
                  </a:solidFill>
                  <a:cs typeface="Open Sans"/>
                  <a:sym typeface="Open Sans"/>
                  <a:hlinkClick r:id="rId6"/>
                </a:rPr>
                <a:t>https://www.usfa.fema.gov/nfirs/about/sunset/index.html</a:t>
              </a:r>
              <a:r>
                <a:rPr lang="en-US" sz="1333" dirty="0">
                  <a:solidFill>
                    <a:schemeClr val="accent5"/>
                  </a:solidFill>
                  <a:cs typeface="Open Sans"/>
                  <a:sym typeface="Open Sans"/>
                </a:rPr>
                <a:t> </a:t>
              </a:r>
              <a:endParaRPr lang="en-US" sz="1333" dirty="0">
                <a:solidFill>
                  <a:schemeClr val="tx1"/>
                </a:solidFill>
                <a:cs typeface="Open Sans"/>
                <a:sym typeface="Open Sans"/>
              </a:endParaRPr>
            </a:p>
            <a:p>
              <a:pPr>
                <a:lnSpc>
                  <a:spcPct val="150000"/>
                </a:lnSpc>
                <a:spcBef>
                  <a:spcPts val="1067"/>
                </a:spcBef>
                <a:buClr>
                  <a:srgbClr val="9A1E22"/>
                </a:buClr>
                <a:buSzPts val="1800"/>
              </a:pPr>
              <a:r>
                <a:rPr lang="en-US" sz="1333" b="1" dirty="0">
                  <a:solidFill>
                    <a:schemeClr val="accent5"/>
                  </a:solidFill>
                  <a:cs typeface="Open Sans"/>
                  <a:sym typeface="Open Sans"/>
                </a:rPr>
                <a:t>WEBSITE: </a:t>
              </a:r>
              <a:r>
                <a:rPr lang="en-US" sz="1333" dirty="0">
                  <a:solidFill>
                    <a:schemeClr val="tx1"/>
                  </a:solidFill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HTTPS://FSRI.ORG/PROGRAMS/NERIS</a:t>
              </a:r>
              <a:r>
                <a:rPr lang="en-US" sz="1333" dirty="0">
                  <a:solidFill>
                    <a:schemeClr val="tx1"/>
                  </a:solidFill>
                  <a:cs typeface="Open Sans"/>
                  <a:sym typeface="Open Sans"/>
                </a:rPr>
                <a:t> | </a:t>
              </a:r>
              <a:r>
                <a:rPr lang="en-US" sz="1333" b="1" dirty="0">
                  <a:solidFill>
                    <a:schemeClr val="accent5"/>
                  </a:solidFill>
                  <a:cs typeface="Open Sans"/>
                  <a:sym typeface="Open Sans"/>
                </a:rPr>
                <a:t>VIDEO Library:  </a:t>
              </a:r>
              <a:r>
                <a:rPr lang="en-US" sz="1333" dirty="0">
                  <a:solidFill>
                    <a:schemeClr val="accent5"/>
                  </a:solidFill>
                  <a:cs typeface="Open Sans"/>
                  <a:sym typeface="Open Sans"/>
                  <a:hlinkClick r:id="rId8"/>
                </a:rPr>
                <a:t>https://vimeo.com/nerisdata</a:t>
              </a:r>
              <a:r>
                <a:rPr lang="en-US" sz="1333" dirty="0">
                  <a:solidFill>
                    <a:schemeClr val="accent5"/>
                  </a:solidFill>
                  <a:cs typeface="Open Sans"/>
                  <a:sym typeface="Open Sans"/>
                </a:rPr>
                <a:t> </a:t>
              </a:r>
            </a:p>
            <a:p>
              <a:pPr>
                <a:lnSpc>
                  <a:spcPct val="150000"/>
                </a:lnSpc>
                <a:spcBef>
                  <a:spcPts val="1067"/>
                </a:spcBef>
                <a:buClr>
                  <a:srgbClr val="9A1E22"/>
                </a:buClr>
                <a:buSzPts val="1800"/>
              </a:pPr>
              <a:r>
                <a:rPr lang="en-US" sz="1333" b="1" dirty="0">
                  <a:solidFill>
                    <a:schemeClr val="accent5"/>
                  </a:solidFill>
                  <a:cs typeface="Open Sans"/>
                  <a:sym typeface="Open Sans"/>
                </a:rPr>
                <a:t>CONTACT US: </a:t>
              </a:r>
              <a:r>
                <a:rPr lang="en-US" sz="1333" dirty="0">
                  <a:solidFill>
                    <a:schemeClr val="tx1"/>
                  </a:solidFill>
                  <a:cs typeface="Open Sans"/>
                  <a:sym typeface="Open San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NERIS@UL.ORG</a:t>
              </a:r>
              <a:endParaRPr lang="en-US" sz="1333" dirty="0">
                <a:solidFill>
                  <a:schemeClr val="tx1"/>
                </a:solidFill>
                <a:cs typeface="Open Sans"/>
                <a:sym typeface="Open San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44A16D52-9BF4-AC98-68C9-59AAF765C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3909" t="15506" r="15506" b="13909"/>
            <a:stretch/>
          </p:blipFill>
          <p:spPr>
            <a:xfrm>
              <a:off x="427006" y="4342044"/>
              <a:ext cx="217204" cy="211334"/>
            </a:xfrm>
            <a:prstGeom prst="ellipse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D7946390-7139-4B2B-4161-CB0935563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84161" y="3932373"/>
              <a:ext cx="294901" cy="344051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8557656-935C-2EB5-C753-6CCF32D91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61479" y="4597979"/>
              <a:ext cx="317584" cy="290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931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D7E3378-8C61-8C8E-7E29-134B4FDE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NERIS Onboarding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449A756-F31A-DBB9-4BF6-1FC21F6F4929}"/>
              </a:ext>
            </a:extLst>
          </p:cNvPr>
          <p:cNvSpPr/>
          <p:nvPr/>
        </p:nvSpPr>
        <p:spPr>
          <a:xfrm>
            <a:off x="568825" y="1930402"/>
            <a:ext cx="5357844" cy="3640665"/>
          </a:xfrm>
          <a:prstGeom prst="roundRect">
            <a:avLst>
              <a:gd name="adj" fmla="val 69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US" sz="2400" dirty="0">
              <a:solidFill>
                <a:srgbClr val="232F6B"/>
              </a:solidFill>
              <a:latin typeface="Aptos" panose="02110004020202020204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FF6B40C-C7B2-A319-0BFE-49F814F006A7}"/>
              </a:ext>
            </a:extLst>
          </p:cNvPr>
          <p:cNvSpPr/>
          <p:nvPr/>
        </p:nvSpPr>
        <p:spPr>
          <a:xfrm>
            <a:off x="6265334" y="1930402"/>
            <a:ext cx="5300133" cy="3640665"/>
          </a:xfrm>
          <a:prstGeom prst="roundRect">
            <a:avLst>
              <a:gd name="adj" fmla="val 69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US" sz="2400" dirty="0">
              <a:solidFill>
                <a:srgbClr val="232F6B"/>
              </a:solidFill>
              <a:latin typeface="Aptos" panose="02110004020202020204"/>
            </a:endParaRPr>
          </a:p>
        </p:txBody>
      </p:sp>
      <p:sp>
        <p:nvSpPr>
          <p:cNvPr id="20" name="Google Shape;487;p68">
            <a:extLst>
              <a:ext uri="{FF2B5EF4-FFF2-40B4-BE49-F238E27FC236}">
                <a16:creationId xmlns:a16="http://schemas.microsoft.com/office/drawing/2014/main" id="{3873F565-1012-17AD-0BA1-1996BA272B05}"/>
              </a:ext>
            </a:extLst>
          </p:cNvPr>
          <p:cNvSpPr txBox="1"/>
          <p:nvPr/>
        </p:nvSpPr>
        <p:spPr>
          <a:xfrm>
            <a:off x="834745" y="3371491"/>
            <a:ext cx="4826000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spAutoFit/>
          </a:bodyPr>
          <a:lstStyle/>
          <a:p>
            <a:pPr algn="ctr" defTabSz="609585">
              <a:buClr>
                <a:srgbClr val="000000"/>
              </a:buClr>
              <a:buSzPts val="2400"/>
              <a:defRPr/>
            </a:pPr>
            <a:r>
              <a:rPr lang="en-US" sz="2400" b="1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Creating Your Account</a:t>
            </a:r>
          </a:p>
          <a:p>
            <a:pPr algn="ctr" defTabSz="609585">
              <a:buClr>
                <a:srgbClr val="000000"/>
              </a:buClr>
              <a:buSzPts val="2400"/>
              <a:defRPr/>
            </a:pPr>
            <a:endParaRPr lang="en-US" sz="2400" b="1" dirty="0">
              <a:solidFill>
                <a:srgbClr val="FFFFFF"/>
              </a:solidFill>
              <a:latin typeface="Inter" panose="02000503000000020004" pitchFamily="2" charset="0"/>
              <a:ea typeface="Inter" panose="02000503000000020004" pitchFamily="2" charset="0"/>
              <a:sym typeface="Open Sans"/>
            </a:endParaRPr>
          </a:p>
        </p:txBody>
      </p:sp>
      <p:sp>
        <p:nvSpPr>
          <p:cNvPr id="22" name="Google Shape;488;p68">
            <a:extLst>
              <a:ext uri="{FF2B5EF4-FFF2-40B4-BE49-F238E27FC236}">
                <a16:creationId xmlns:a16="http://schemas.microsoft.com/office/drawing/2014/main" id="{D6064495-9CA4-17CE-89E7-65635BB5B538}"/>
              </a:ext>
            </a:extLst>
          </p:cNvPr>
          <p:cNvSpPr txBox="1"/>
          <p:nvPr/>
        </p:nvSpPr>
        <p:spPr>
          <a:xfrm>
            <a:off x="1173412" y="3762651"/>
            <a:ext cx="4148667" cy="10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spAutoFit/>
          </a:bodyPr>
          <a:lstStyle/>
          <a:p>
            <a:pPr algn="ctr" defTabSz="609585">
              <a:spcBef>
                <a:spcPts val="933"/>
              </a:spcBef>
              <a:buClr>
                <a:srgbClr val="000000"/>
              </a:buClr>
              <a:buSzPct val="100000"/>
              <a:defRPr/>
            </a:pPr>
            <a:r>
              <a:rPr lang="en-US" sz="1733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Fire departments can add/update attribute information after they activate their node in NERIS.</a:t>
            </a:r>
          </a:p>
        </p:txBody>
      </p:sp>
      <p:sp>
        <p:nvSpPr>
          <p:cNvPr id="24" name="Google Shape;487;p68">
            <a:extLst>
              <a:ext uri="{FF2B5EF4-FFF2-40B4-BE49-F238E27FC236}">
                <a16:creationId xmlns:a16="http://schemas.microsoft.com/office/drawing/2014/main" id="{7ACE6A53-E034-E48B-3685-A6EF1A4053C5}"/>
              </a:ext>
            </a:extLst>
          </p:cNvPr>
          <p:cNvSpPr txBox="1"/>
          <p:nvPr/>
        </p:nvSpPr>
        <p:spPr>
          <a:xfrm>
            <a:off x="6557434" y="3372629"/>
            <a:ext cx="4715933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spAutoFit/>
          </a:bodyPr>
          <a:lstStyle/>
          <a:p>
            <a:pPr algn="ctr" defTabSz="609585">
              <a:buClr>
                <a:srgbClr val="000000"/>
              </a:buClr>
              <a:buSzPts val="2400"/>
              <a:defRPr/>
            </a:pPr>
            <a:r>
              <a:rPr lang="en-US" sz="2400" b="1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Reporting</a:t>
            </a:r>
          </a:p>
        </p:txBody>
      </p:sp>
      <p:sp>
        <p:nvSpPr>
          <p:cNvPr id="28" name="Google Shape;488;p68">
            <a:extLst>
              <a:ext uri="{FF2B5EF4-FFF2-40B4-BE49-F238E27FC236}">
                <a16:creationId xmlns:a16="http://schemas.microsoft.com/office/drawing/2014/main" id="{B03E77EC-5459-220E-5AF9-4F0E0C8A62AD}"/>
              </a:ext>
            </a:extLst>
          </p:cNvPr>
          <p:cNvSpPr txBox="1"/>
          <p:nvPr/>
        </p:nvSpPr>
        <p:spPr>
          <a:xfrm>
            <a:off x="6783917" y="3762651"/>
            <a:ext cx="4262967" cy="142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spAutoFit/>
          </a:bodyPr>
          <a:lstStyle/>
          <a:p>
            <a:pPr algn="ctr" defTabSz="609585">
              <a:spcBef>
                <a:spcPts val="933"/>
              </a:spcBef>
              <a:buClr>
                <a:srgbClr val="000000"/>
              </a:buClr>
              <a:buSzPct val="100000"/>
              <a:defRPr/>
            </a:pPr>
            <a:r>
              <a:rPr lang="en-US" sz="1733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A) If using the NERIS collection app - submit when ready.</a:t>
            </a:r>
          </a:p>
          <a:p>
            <a:pPr algn="ctr" defTabSz="609585">
              <a:spcBef>
                <a:spcPts val="933"/>
              </a:spcBef>
              <a:buClr>
                <a:srgbClr val="000000"/>
              </a:buClr>
              <a:buSzPct val="100000"/>
              <a:defRPr/>
            </a:pPr>
            <a:r>
              <a:rPr lang="en-US" sz="1733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B) If using a third-party RMS – switch after your RMS is ready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1270E53-A9C7-3DFA-69B2-30C87F3FAABD}"/>
              </a:ext>
            </a:extLst>
          </p:cNvPr>
          <p:cNvSpPr/>
          <p:nvPr/>
        </p:nvSpPr>
        <p:spPr>
          <a:xfrm>
            <a:off x="2604279" y="1286934"/>
            <a:ext cx="1286933" cy="1286933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US" sz="2400" dirty="0">
              <a:solidFill>
                <a:srgbClr val="232F6B"/>
              </a:solidFill>
              <a:latin typeface="Aptos" panose="02110004020202020204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3695F6F-FAE9-F41F-4114-DE25080CF38E}"/>
              </a:ext>
            </a:extLst>
          </p:cNvPr>
          <p:cNvSpPr/>
          <p:nvPr/>
        </p:nvSpPr>
        <p:spPr>
          <a:xfrm>
            <a:off x="8271934" y="1286934"/>
            <a:ext cx="1286933" cy="1286933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US" sz="2400" dirty="0">
              <a:solidFill>
                <a:srgbClr val="232F6B"/>
              </a:solidFill>
              <a:latin typeface="Aptos" panose="02110004020202020204"/>
            </a:endParaRPr>
          </a:p>
        </p:txBody>
      </p:sp>
      <p:sp>
        <p:nvSpPr>
          <p:cNvPr id="37" name="Google Shape;487;p68">
            <a:extLst>
              <a:ext uri="{FF2B5EF4-FFF2-40B4-BE49-F238E27FC236}">
                <a16:creationId xmlns:a16="http://schemas.microsoft.com/office/drawing/2014/main" id="{4F7E4D56-ADBC-E613-9563-BD72C23A64EA}"/>
              </a:ext>
            </a:extLst>
          </p:cNvPr>
          <p:cNvSpPr txBox="1"/>
          <p:nvPr/>
        </p:nvSpPr>
        <p:spPr>
          <a:xfrm>
            <a:off x="834745" y="2639187"/>
            <a:ext cx="4826000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spAutoFit/>
          </a:bodyPr>
          <a:lstStyle/>
          <a:p>
            <a:pPr algn="ctr" defTabSz="609585">
              <a:buClr>
                <a:srgbClr val="000000"/>
              </a:buClr>
              <a:buSzPts val="2400"/>
              <a:defRPr/>
            </a:pPr>
            <a:r>
              <a:rPr lang="en-US" sz="4800" b="1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1</a:t>
            </a:r>
          </a:p>
        </p:txBody>
      </p:sp>
      <p:sp>
        <p:nvSpPr>
          <p:cNvPr id="38" name="Google Shape;487;p68">
            <a:extLst>
              <a:ext uri="{FF2B5EF4-FFF2-40B4-BE49-F238E27FC236}">
                <a16:creationId xmlns:a16="http://schemas.microsoft.com/office/drawing/2014/main" id="{17D761C0-5870-BDDC-4D9A-4C18AAF3F143}"/>
              </a:ext>
            </a:extLst>
          </p:cNvPr>
          <p:cNvSpPr txBox="1"/>
          <p:nvPr/>
        </p:nvSpPr>
        <p:spPr>
          <a:xfrm>
            <a:off x="6557434" y="2640326"/>
            <a:ext cx="4715933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spAutoFit/>
          </a:bodyPr>
          <a:lstStyle/>
          <a:p>
            <a:pPr algn="ctr" defTabSz="609585">
              <a:buClr>
                <a:srgbClr val="000000"/>
              </a:buClr>
              <a:buSzPts val="2400"/>
              <a:defRPr/>
            </a:pPr>
            <a:r>
              <a:rPr lang="en-US" sz="4800" b="1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2</a:t>
            </a:r>
          </a:p>
        </p:txBody>
      </p:sp>
      <p:sp>
        <p:nvSpPr>
          <p:cNvPr id="39" name="Google Shape;487;p68">
            <a:extLst>
              <a:ext uri="{FF2B5EF4-FFF2-40B4-BE49-F238E27FC236}">
                <a16:creationId xmlns:a16="http://schemas.microsoft.com/office/drawing/2014/main" id="{1F96960C-B740-8234-A1A0-819C5204C76B}"/>
              </a:ext>
            </a:extLst>
          </p:cNvPr>
          <p:cNvSpPr txBox="1"/>
          <p:nvPr/>
        </p:nvSpPr>
        <p:spPr>
          <a:xfrm>
            <a:off x="3711351" y="1247831"/>
            <a:ext cx="4826000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spAutoFit/>
          </a:bodyPr>
          <a:lstStyle/>
          <a:p>
            <a:pPr algn="ctr" defTabSz="609585">
              <a:buClr>
                <a:srgbClr val="000000"/>
              </a:buClr>
              <a:buSzPts val="2400"/>
              <a:defRPr/>
            </a:pPr>
            <a:r>
              <a:rPr lang="en-US" sz="2400" b="1" dirty="0">
                <a:solidFill>
                  <a:srgbClr val="232F6B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Two Phase Process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18003AE8-791A-CE47-3020-608E5E2FF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1938" y="1536492"/>
            <a:ext cx="676641" cy="731369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39E7C5C9-76E9-83E7-3A8E-13EA92D48F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6822" y="1560369"/>
            <a:ext cx="651767" cy="7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7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5356-058E-D722-DBC0-B8B0AA446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NERIS Integration Partner Program:</a:t>
            </a:r>
            <a:br>
              <a:rPr lang="en-US" dirty="0">
                <a:latin typeface="Open Sans"/>
                <a:ea typeface="Open Sans"/>
                <a:cs typeface="Open Sans"/>
              </a:rPr>
            </a:br>
            <a:r>
              <a:rPr lang="en-US" dirty="0">
                <a:latin typeface="Open Sans"/>
                <a:ea typeface="Open Sans"/>
                <a:cs typeface="Open Sans"/>
              </a:rPr>
              <a:t>Vendor Interoperability and Compatibility</a:t>
            </a:r>
          </a:p>
        </p:txBody>
      </p:sp>
      <p:pic>
        <p:nvPicPr>
          <p:cNvPr id="5" name="Content Placeholder 4" descr="A blue circle with white text and a logo&#10;&#10;AI-generated content may be incorrect.">
            <a:extLst>
              <a:ext uri="{FF2B5EF4-FFF2-40B4-BE49-F238E27FC236}">
                <a16:creationId xmlns:a16="http://schemas.microsoft.com/office/drawing/2014/main" id="{6377EF0A-3D03-92B3-E36F-E287A42D2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61121" y="1773381"/>
            <a:ext cx="3592009" cy="3585784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DD9E4F-3C07-9F61-563F-7CB0554127DE}"/>
              </a:ext>
            </a:extLst>
          </p:cNvPr>
          <p:cNvSpPr txBox="1">
            <a:spLocks/>
          </p:cNvSpPr>
          <p:nvPr/>
        </p:nvSpPr>
        <p:spPr>
          <a:xfrm>
            <a:off x="373280" y="1773382"/>
            <a:ext cx="7787840" cy="43619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sz="1733" b="1" dirty="0">
                <a:solidFill>
                  <a:srgbClr val="872227"/>
                </a:solidFill>
                <a:latin typeface="Inter" panose="02000503000000020004"/>
                <a:ea typeface="Open Sans"/>
                <a:cs typeface="Open Sans"/>
              </a:rPr>
              <a:t>The NERIS-compatible badge signifies that a vendor’s software </a:t>
            </a:r>
            <a:br>
              <a:rPr lang="en-US" sz="1733" b="1" dirty="0">
                <a:solidFill>
                  <a:srgbClr val="872227"/>
                </a:solidFill>
                <a:latin typeface="Inter" panose="02000503000000020004"/>
                <a:ea typeface="Open Sans"/>
                <a:cs typeface="Open Sans"/>
              </a:rPr>
            </a:br>
            <a:r>
              <a:rPr lang="en-US" sz="1733" b="1" dirty="0">
                <a:solidFill>
                  <a:srgbClr val="872227"/>
                </a:solidFill>
                <a:latin typeface="Inter" panose="02000503000000020004"/>
                <a:ea typeface="Open Sans"/>
                <a:cs typeface="Open Sans"/>
              </a:rPr>
              <a:t>is capable of data exchange with the NERIS platform. </a:t>
            </a:r>
          </a:p>
          <a:p>
            <a:pPr marL="0" indent="0" defTabSz="914377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sz="1733" b="1" dirty="0">
                <a:solidFill>
                  <a:srgbClr val="000000"/>
                </a:solidFill>
                <a:latin typeface="Inter" panose="02000503000000020004"/>
                <a:ea typeface="Open Sans"/>
                <a:cs typeface="Open Sans"/>
              </a:rPr>
              <a:t>To earn a NERIS compatibility badge, a vendor must:</a:t>
            </a:r>
          </a:p>
          <a:p>
            <a:pPr marL="514338" indent="-514338" defTabSz="914377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733" b="1" dirty="0">
                <a:solidFill>
                  <a:srgbClr val="000000"/>
                </a:solidFill>
                <a:latin typeface="Inter" panose="02000503000000020004"/>
                <a:ea typeface="Open Sans"/>
                <a:cs typeface="Open Sans"/>
              </a:rPr>
              <a:t>Create </a:t>
            </a:r>
            <a:r>
              <a:rPr lang="en-US" sz="1733" dirty="0">
                <a:solidFill>
                  <a:srgbClr val="000000"/>
                </a:solidFill>
                <a:latin typeface="Inter" panose="02000503000000020004"/>
                <a:ea typeface="Open Sans"/>
                <a:cs typeface="Open Sans"/>
              </a:rPr>
              <a:t>an integration between their software and NERIS</a:t>
            </a:r>
          </a:p>
          <a:p>
            <a:pPr marL="514338" indent="-514338" defTabSz="914377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733" b="1" dirty="0">
                <a:solidFill>
                  <a:srgbClr val="000000"/>
                </a:solidFill>
                <a:latin typeface="Inter" panose="02000503000000020004"/>
                <a:ea typeface="Open Sans"/>
                <a:cs typeface="Open Sans"/>
              </a:rPr>
              <a:t>Submit </a:t>
            </a:r>
            <a:r>
              <a:rPr lang="en-US" sz="1733" dirty="0">
                <a:solidFill>
                  <a:srgbClr val="000000"/>
                </a:solidFill>
                <a:latin typeface="Inter" panose="02000503000000020004"/>
                <a:ea typeface="Open Sans"/>
                <a:cs typeface="Open Sans"/>
              </a:rPr>
              <a:t>a new incident in the test environment to the FSRI Fire Department</a:t>
            </a:r>
          </a:p>
          <a:p>
            <a:pPr marL="514338" indent="-514338" defTabSz="914377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733" b="1" dirty="0">
                <a:solidFill>
                  <a:srgbClr val="000000"/>
                </a:solidFill>
                <a:latin typeface="Inter" panose="02000503000000020004"/>
                <a:ea typeface="Open Sans"/>
                <a:cs typeface="Open Sans"/>
              </a:rPr>
              <a:t>Capture</a:t>
            </a:r>
            <a:r>
              <a:rPr lang="en-US" sz="1733" dirty="0">
                <a:solidFill>
                  <a:srgbClr val="000000"/>
                </a:solidFill>
                <a:latin typeface="Inter" panose="02000503000000020004"/>
                <a:ea typeface="Open Sans"/>
                <a:cs typeface="Open Sans"/>
              </a:rPr>
              <a:t> the unique incident number and submit an update to the incident that was created</a:t>
            </a:r>
          </a:p>
          <a:p>
            <a:pPr marL="514338" indent="-514338" defTabSz="914377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733" b="1" dirty="0">
                <a:solidFill>
                  <a:srgbClr val="000000"/>
                </a:solidFill>
                <a:latin typeface="Inter" panose="02000503000000020004"/>
                <a:ea typeface="Open Sans"/>
                <a:cs typeface="Open Sans"/>
              </a:rPr>
              <a:t>Establish</a:t>
            </a:r>
            <a:r>
              <a:rPr lang="en-US" sz="1733" dirty="0">
                <a:solidFill>
                  <a:srgbClr val="000000"/>
                </a:solidFill>
                <a:latin typeface="Inter" panose="02000503000000020004"/>
                <a:ea typeface="Open Sans"/>
                <a:cs typeface="Open Sans"/>
              </a:rPr>
              <a:t> a station and add a unit to the FSRI Fire Department</a:t>
            </a:r>
          </a:p>
          <a:p>
            <a:pPr marL="0" indent="0" defTabSz="914377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sz="1733" b="1" dirty="0">
                <a:solidFill>
                  <a:srgbClr val="9A1E22"/>
                </a:solidFill>
                <a:latin typeface="Inter" panose="02000503000000020004"/>
                <a:ea typeface="Open Sans"/>
                <a:cs typeface="Open Sans"/>
              </a:rPr>
              <a:t>As of 5/14/2025: </a:t>
            </a:r>
            <a:r>
              <a:rPr lang="en-US" sz="1733" dirty="0">
                <a:solidFill>
                  <a:srgbClr val="9A1E22"/>
                </a:solidFill>
                <a:latin typeface="Inter" panose="02000503000000020004"/>
                <a:ea typeface="Open Sans"/>
                <a:cs typeface="Open Sans"/>
              </a:rPr>
              <a:t>Thirteen (13) unique vendors have successfully completed NERIS data exchange compatibility testing and received the badge.</a:t>
            </a:r>
          </a:p>
          <a:p>
            <a:pPr marL="0" indent="0" defTabSz="914377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sz="1733" b="1" dirty="0">
                <a:solidFill>
                  <a:srgbClr val="9A1E22"/>
                </a:solidFill>
                <a:latin typeface="Inter" panose="02000503000000020004"/>
                <a:ea typeface="Open Sans"/>
                <a:cs typeface="Open Sans"/>
              </a:rPr>
              <a:t>More information available, </a:t>
            </a:r>
            <a:r>
              <a:rPr lang="en-US" sz="1733" b="1" dirty="0">
                <a:solidFill>
                  <a:srgbClr val="9A1E22"/>
                </a:solidFill>
                <a:latin typeface="Inter" panose="02000503000000020004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https://neris.fsri.org/integration-partners</a:t>
            </a:r>
            <a:r>
              <a:rPr lang="en-US" sz="1733" b="1" dirty="0">
                <a:solidFill>
                  <a:srgbClr val="9A1E22"/>
                </a:solidFill>
                <a:latin typeface="Inter" panose="02000503000000020004"/>
                <a:ea typeface="Open Sans"/>
                <a:cs typeface="Open San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1403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2C29AB-59B1-9C9F-EBD7-9CE17D965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NERIS Onboarding Center </a:t>
            </a:r>
            <a:endParaRPr lang="en-US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E3DD0C-50AA-46BF-7186-C877E706F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06" y="1793534"/>
            <a:ext cx="5495407" cy="4453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Link: </a:t>
            </a:r>
            <a:r>
              <a:rPr lang="en-US" sz="2400" dirty="0">
                <a:hlinkClick r:id="rId2"/>
              </a:rPr>
              <a:t>https://neris.fsri.org/onboarding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Or Scan QR Code: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392405-018C-0DA5-287C-DE87032DF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522" y="3032886"/>
            <a:ext cx="3021865" cy="3021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92BF7B-4EB3-8008-6F44-0CB05CD5B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243" y="371995"/>
            <a:ext cx="4508236" cy="611401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277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6A4FEE24-E07F-14D1-FAF8-4BF12F375B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40" r="76933" b="4810"/>
          <a:stretch/>
        </p:blipFill>
        <p:spPr>
          <a:xfrm>
            <a:off x="228599" y="1936376"/>
            <a:ext cx="2478743" cy="4710017"/>
          </a:xfrm>
          <a:prstGeom prst="rect">
            <a:avLst/>
          </a:prstGeom>
        </p:spPr>
      </p:pic>
      <p:sp>
        <p:nvSpPr>
          <p:cNvPr id="8" name="Title 13">
            <a:extLst>
              <a:ext uri="{FF2B5EF4-FFF2-40B4-BE49-F238E27FC236}">
                <a16:creationId xmlns:a16="http://schemas.microsoft.com/office/drawing/2014/main" id="{6B7DBE2E-4600-1934-2181-9EE36F17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05" y="278398"/>
            <a:ext cx="11309495" cy="896605"/>
          </a:xfrm>
        </p:spPr>
        <p:txBody>
          <a:bodyPr/>
          <a:lstStyle/>
          <a:p>
            <a:r>
              <a:rPr lang="en-US" sz="1867" b="0" dirty="0"/>
              <a:t>2025</a:t>
            </a:r>
            <a:br>
              <a:rPr lang="en-US" dirty="0"/>
            </a:br>
            <a:r>
              <a:rPr lang="en-US" dirty="0"/>
              <a:t>Onboarding Schedule</a:t>
            </a:r>
          </a:p>
        </p:txBody>
      </p:sp>
      <p:pic>
        <p:nvPicPr>
          <p:cNvPr id="9" name="Picture 8" descr="A map of the united states&#10;&#10;AI-generated content may be incorrect.">
            <a:extLst>
              <a:ext uri="{FF2B5EF4-FFF2-40B4-BE49-F238E27FC236}">
                <a16:creationId xmlns:a16="http://schemas.microsoft.com/office/drawing/2014/main" id="{8A679BB8-2743-366C-1CDE-6659823C80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232" t="4440" r="1339" b="4810"/>
          <a:stretch/>
        </p:blipFill>
        <p:spPr>
          <a:xfrm>
            <a:off x="2989652" y="1637699"/>
            <a:ext cx="8681957" cy="497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68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1AD95-1EE7-9F54-7CED-C0A101673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NERIS Adoption in the Numbers</a:t>
            </a:r>
            <a:br>
              <a:rPr lang="en-US" dirty="0"/>
            </a:br>
            <a:r>
              <a:rPr lang="en-US" b="0" dirty="0"/>
              <a:t>As of 5/14/2025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A4FFD-A3AA-0D6E-E013-3DE8472D1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05" y="1743154"/>
            <a:ext cx="4554976" cy="3965977"/>
          </a:xfrm>
        </p:spPr>
        <p:txBody>
          <a:bodyPr/>
          <a:lstStyle/>
          <a:p>
            <a:r>
              <a:rPr lang="en-US" dirty="0"/>
              <a:t>All 50 State Fire Marshal Offices (or equivalent) onboarded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1,954 local fire departments onboarded, representing all 50 states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9AF20EC-F41D-0256-18B1-6DA9CC2B30F4}"/>
              </a:ext>
            </a:extLst>
          </p:cNvPr>
          <p:cNvGraphicFramePr>
            <a:graphicFrameLocks/>
          </p:cNvGraphicFramePr>
          <p:nvPr/>
        </p:nvGraphicFramePr>
        <p:xfrm>
          <a:off x="5551895" y="1207602"/>
          <a:ext cx="6360067" cy="4501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257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7475-313B-1C69-17C7-7A663DA00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NERIS Incident Data Insights</a:t>
            </a:r>
            <a:br>
              <a:rPr lang="en-US" dirty="0"/>
            </a:br>
            <a:r>
              <a:rPr lang="en-US" b="0" dirty="0"/>
              <a:t>As of 5/14/2025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CDA36-201A-F34A-E25C-AEDE5E965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07" y="1964827"/>
            <a:ext cx="5072213" cy="3744303"/>
          </a:xfrm>
        </p:spPr>
        <p:txBody>
          <a:bodyPr>
            <a:normAutofit/>
          </a:bodyPr>
          <a:lstStyle/>
          <a:p>
            <a:r>
              <a:rPr lang="en-US" sz="2400" dirty="0"/>
              <a:t>7,242 - Incident reports shared into NERIS from local fire departments</a:t>
            </a:r>
          </a:p>
          <a:p>
            <a:pPr lvl="1"/>
            <a:r>
              <a:rPr lang="en-US" sz="2000" dirty="0"/>
              <a:t>4% of incidents are multiple discipline</a:t>
            </a:r>
          </a:p>
          <a:p>
            <a:pPr lvl="1"/>
            <a:r>
              <a:rPr lang="en-US" sz="2000" dirty="0"/>
              <a:t>64% of responses are at residential structures</a:t>
            </a:r>
          </a:p>
          <a:p>
            <a:pPr lvl="1"/>
            <a:endParaRPr lang="en-US" sz="2000" dirty="0"/>
          </a:p>
          <a:p>
            <a:r>
              <a:rPr lang="en-US" sz="2400" dirty="0"/>
              <a:t>2 - local RMS with connections to NERIS automating the sharing of incident reports.</a:t>
            </a:r>
          </a:p>
          <a:p>
            <a:pPr lvl="1"/>
            <a:r>
              <a:rPr lang="en-US" sz="2000" dirty="0"/>
              <a:t>Others slated to connect in June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 descr="Application&#10;&#10;AI-generated content may be incorrect.">
            <a:extLst>
              <a:ext uri="{FF2B5EF4-FFF2-40B4-BE49-F238E27FC236}">
                <a16:creationId xmlns:a16="http://schemas.microsoft.com/office/drawing/2014/main" id="{6C140DBD-C70A-9E04-DD02-C5CA4DD46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408" y="4183257"/>
            <a:ext cx="5267909" cy="2425907"/>
          </a:xfrm>
          <a:prstGeom prst="rect">
            <a:avLst/>
          </a:prstGeom>
        </p:spPr>
      </p:pic>
      <p:pic>
        <p:nvPicPr>
          <p:cNvPr id="6" name="Picture 5" descr="Chart, pie chart&#10;&#10;AI-generated content may be incorrect.">
            <a:extLst>
              <a:ext uri="{FF2B5EF4-FFF2-40B4-BE49-F238E27FC236}">
                <a16:creationId xmlns:a16="http://schemas.microsoft.com/office/drawing/2014/main" id="{2618E060-D12A-5BBB-71A5-1C11135F1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787" y="1035085"/>
            <a:ext cx="4292748" cy="3108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570CB1-AF40-7ADE-C12E-6DD354FFD08E}"/>
              </a:ext>
            </a:extLst>
          </p:cNvPr>
          <p:cNvSpPr txBox="1"/>
          <p:nvPr/>
        </p:nvSpPr>
        <p:spPr>
          <a:xfrm>
            <a:off x="7446846" y="664949"/>
            <a:ext cx="312521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867" b="1" dirty="0">
                <a:solidFill>
                  <a:srgbClr val="000000"/>
                </a:solidFill>
                <a:latin typeface="Aptos" panose="02110004020202020204"/>
              </a:rPr>
              <a:t>Incidents Reported by Type</a:t>
            </a:r>
          </a:p>
        </p:txBody>
      </p:sp>
    </p:spTree>
    <p:extLst>
      <p:ext uri="{BB962C8B-B14F-4D97-AF65-F5344CB8AC3E}">
        <p14:creationId xmlns:p14="http://schemas.microsoft.com/office/powerpoint/2010/main" val="161235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3EC18-5706-928D-C990-C9D23714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Spotlight: New York and New Jersey Onboarding</a:t>
            </a:r>
            <a:br>
              <a:rPr lang="en-US" dirty="0"/>
            </a:br>
            <a:r>
              <a:rPr lang="en-US" b="0" dirty="0"/>
              <a:t>As of 5/14/2025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389758-C004-8A82-1B9E-A6F79FBAF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06" y="1692773"/>
            <a:ext cx="6045617" cy="2982507"/>
          </a:xfrm>
        </p:spPr>
        <p:txBody>
          <a:bodyPr>
            <a:normAutofit/>
          </a:bodyPr>
          <a:lstStyle/>
          <a:p>
            <a:r>
              <a:rPr lang="en-US" sz="2400" dirty="0"/>
              <a:t>On May 1, 2025 – Onboarding opened for all local fire departments in New York and New Jersey.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Within 14 days a total of 1,618 departments from NY and NJ began onboarding onto NERIS</a:t>
            </a:r>
          </a:p>
        </p:txBody>
      </p:sp>
      <p:pic>
        <p:nvPicPr>
          <p:cNvPr id="9" name="Picture 8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A785E9C0-44CD-FAF7-A387-F344379B3E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3296"/>
          <a:stretch/>
        </p:blipFill>
        <p:spPr>
          <a:xfrm>
            <a:off x="6962540" y="3970807"/>
            <a:ext cx="4483833" cy="260794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1" name="Picture 10" descr="Map&#10;&#10;AI-generated content may be incorrect.">
            <a:extLst>
              <a:ext uri="{FF2B5EF4-FFF2-40B4-BE49-F238E27FC236}">
                <a16:creationId xmlns:a16="http://schemas.microsoft.com/office/drawing/2014/main" id="{BAF5B42B-EE0D-9F66-5232-AED0844C9B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0927"/>
          <a:stretch/>
        </p:blipFill>
        <p:spPr>
          <a:xfrm>
            <a:off x="6962538" y="1187450"/>
            <a:ext cx="4483833" cy="270608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28D00D-9328-D7D4-89AF-4DE4B39343FD}"/>
              </a:ext>
            </a:extLst>
          </p:cNvPr>
          <p:cNvSpPr txBox="1"/>
          <p:nvPr/>
        </p:nvSpPr>
        <p:spPr>
          <a:xfrm>
            <a:off x="485786" y="4675281"/>
            <a:ext cx="6029437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867" b="1" dirty="0">
                <a:solidFill>
                  <a:srgbClr val="212121"/>
                </a:solidFill>
                <a:latin typeface="Inter" panose="02000503000000020004"/>
                <a:ea typeface="Aptos" panose="020B0004020202020204" pitchFamily="34" charset="0"/>
                <a:cs typeface="Aptos" panose="020B0004020202020204" pitchFamily="34" charset="0"/>
              </a:rPr>
              <a:t>Legend for State Dashboards:</a:t>
            </a:r>
          </a:p>
          <a:p>
            <a:pPr marL="380990" indent="-380990" defTabSz="609585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212121"/>
                </a:solidFill>
                <a:latin typeface="Inter" panose="02000503000000020004"/>
                <a:ea typeface="Aptos" panose="020B0004020202020204" pitchFamily="34" charset="0"/>
                <a:cs typeface="Aptos" panose="020B0004020202020204" pitchFamily="34" charset="0"/>
              </a:rPr>
              <a:t>Active: Users in the system and reporting incidents.</a:t>
            </a:r>
            <a:endParaRPr lang="en-US" sz="1867" dirty="0">
              <a:solidFill>
                <a:srgbClr val="9A1E22"/>
              </a:solidFill>
              <a:latin typeface="Inter" panose="02000503000000020004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80990" indent="-380990" defTabSz="609585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212121"/>
                </a:solidFill>
                <a:latin typeface="Inter" panose="02000503000000020004"/>
                <a:ea typeface="Aptos" panose="020B0004020202020204" pitchFamily="34" charset="0"/>
                <a:cs typeface="Aptos" panose="020B0004020202020204" pitchFamily="34" charset="0"/>
              </a:rPr>
              <a:t>In-Progress: Onboarded started and FD has established user(s) in NERIS.  </a:t>
            </a:r>
            <a:endParaRPr lang="en-US" sz="1867" dirty="0">
              <a:solidFill>
                <a:srgbClr val="9A1E22"/>
              </a:solidFill>
              <a:latin typeface="Inter" panose="02000503000000020004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80990" indent="-380990" defTabSz="609585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212121"/>
                </a:solidFill>
                <a:latin typeface="Inter" panose="02000503000000020004"/>
                <a:ea typeface="Aptos" panose="020B0004020202020204" pitchFamily="34" charset="0"/>
                <a:cs typeface="Aptos" panose="020B0004020202020204" pitchFamily="34" charset="0"/>
              </a:rPr>
              <a:t>Inactive: Onboarded not yet started in that FD. </a:t>
            </a:r>
            <a:endParaRPr lang="en-US" sz="2400" dirty="0">
              <a:solidFill>
                <a:srgbClr val="9A1E22"/>
              </a:solidFill>
              <a:latin typeface="Inter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083957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B6FB6-F505-4DFA-A5CC-6BB8D5B7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NFIRS Sunset Essentials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44B2D-E440-E635-98EE-8968F4FC8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122" y="1526193"/>
            <a:ext cx="8245497" cy="38056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2E931C-73D5-B226-FDBF-68018B651F19}"/>
              </a:ext>
            </a:extLst>
          </p:cNvPr>
          <p:cNvSpPr txBox="1"/>
          <p:nvPr/>
        </p:nvSpPr>
        <p:spPr>
          <a:xfrm>
            <a:off x="469604" y="1450949"/>
            <a:ext cx="3097312" cy="2636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133" dirty="0">
                <a:solidFill>
                  <a:srgbClr val="000000"/>
                </a:solidFill>
                <a:latin typeface="Inter" panose="02000503000000020004"/>
              </a:rPr>
              <a:t>More information to prepare your fire department for the sunset of NFIRS, visit</a:t>
            </a:r>
            <a:br>
              <a:rPr lang="en-US" sz="2133" dirty="0">
                <a:solidFill>
                  <a:srgbClr val="000000"/>
                </a:solidFill>
                <a:latin typeface="Inter" panose="02000503000000020004"/>
              </a:rPr>
            </a:br>
            <a:r>
              <a:rPr lang="en-US" sz="1867" dirty="0">
                <a:solidFill>
                  <a:srgbClr val="000000"/>
                </a:solidFill>
                <a:latin typeface="Inter" panose="02000503000000020004"/>
                <a:hlinkClick r:id="rId3"/>
              </a:rPr>
              <a:t>https://www.usfa.fema.gov/nfirs/sunset/</a:t>
            </a:r>
            <a:r>
              <a:rPr lang="en-US" sz="1867" dirty="0">
                <a:solidFill>
                  <a:srgbClr val="000000"/>
                </a:solidFill>
                <a:latin typeface="Inter" panose="02000503000000020004"/>
              </a:rPr>
              <a:t> </a:t>
            </a:r>
          </a:p>
          <a:p>
            <a:pPr defTabSz="609585"/>
            <a:endParaRPr lang="en-US" sz="2133" dirty="0">
              <a:solidFill>
                <a:srgbClr val="000000"/>
              </a:solidFill>
              <a:latin typeface="Inter" panose="02000503000000020004"/>
            </a:endParaRPr>
          </a:p>
          <a:p>
            <a:pPr defTabSz="609585"/>
            <a:r>
              <a:rPr lang="en-US" sz="2133" dirty="0">
                <a:solidFill>
                  <a:srgbClr val="000000"/>
                </a:solidFill>
                <a:latin typeface="Inter" panose="02000503000000020004"/>
              </a:rPr>
              <a:t>Or scan QR code: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B29D09-73A5-C1D6-A7D0-3AC2E0975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52" y="3981762"/>
            <a:ext cx="2359309" cy="235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797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NERIS">
      <a:dk1>
        <a:srgbClr val="9A1E22"/>
      </a:dk1>
      <a:lt1>
        <a:srgbClr val="232F6B"/>
      </a:lt1>
      <a:dk2>
        <a:srgbClr val="202757"/>
      </a:dk2>
      <a:lt2>
        <a:srgbClr val="E8E8E8"/>
      </a:lt2>
      <a:accent1>
        <a:srgbClr val="495281"/>
      </a:accent1>
      <a:accent2>
        <a:srgbClr val="6E739A"/>
      </a:accent2>
      <a:accent3>
        <a:srgbClr val="AB4247"/>
      </a:accent3>
      <a:accent4>
        <a:srgbClr val="BB686C"/>
      </a:accent4>
      <a:accent5>
        <a:srgbClr val="000000"/>
      </a:accent5>
      <a:accent6>
        <a:srgbClr val="FFFFFF"/>
      </a:accent6>
      <a:hlink>
        <a:srgbClr val="911B20"/>
      </a:hlink>
      <a:folHlink>
        <a:srgbClr val="CFD7D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NERIS">
      <a:dk1>
        <a:srgbClr val="9A1E22"/>
      </a:dk1>
      <a:lt1>
        <a:srgbClr val="232F6B"/>
      </a:lt1>
      <a:dk2>
        <a:srgbClr val="202757"/>
      </a:dk2>
      <a:lt2>
        <a:srgbClr val="E8E8E8"/>
      </a:lt2>
      <a:accent1>
        <a:srgbClr val="495281"/>
      </a:accent1>
      <a:accent2>
        <a:srgbClr val="6E739A"/>
      </a:accent2>
      <a:accent3>
        <a:srgbClr val="AB4247"/>
      </a:accent3>
      <a:accent4>
        <a:srgbClr val="BB686C"/>
      </a:accent4>
      <a:accent5>
        <a:srgbClr val="000000"/>
      </a:accent5>
      <a:accent6>
        <a:srgbClr val="FFFFFF"/>
      </a:accent6>
      <a:hlink>
        <a:srgbClr val="911B20"/>
      </a:hlink>
      <a:folHlink>
        <a:srgbClr val="CFD7D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509</Words>
  <Application>Microsoft Office PowerPoint</Application>
  <PresentationFormat>Widescreen</PresentationFormat>
  <Paragraphs>58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Inter</vt:lpstr>
      <vt:lpstr>Open Sans</vt:lpstr>
      <vt:lpstr>1_Office Theme</vt:lpstr>
      <vt:lpstr>2_Office Theme</vt:lpstr>
      <vt:lpstr>NERIS Status Update</vt:lpstr>
      <vt:lpstr>NERIS Onboarding</vt:lpstr>
      <vt:lpstr>NERIS Integration Partner Program: Vendor Interoperability and Compatibility</vt:lpstr>
      <vt:lpstr>NERIS Onboarding Center </vt:lpstr>
      <vt:lpstr>2025 Onboarding Schedule</vt:lpstr>
      <vt:lpstr>NERIS Adoption in the Numbers As of 5/14/2025</vt:lpstr>
      <vt:lpstr>NERIS Incident Data Insights As of 5/14/2025</vt:lpstr>
      <vt:lpstr>Spotlight: New York and New Jersey Onboarding As of 5/14/2025 </vt:lpstr>
      <vt:lpstr>NFIRS Sunset Essentials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Harned, Rebecca</dc:creator>
  <cp:lastModifiedBy>Wark, Jake (DFS)</cp:lastModifiedBy>
  <cp:revision>2</cp:revision>
  <dcterms:created xsi:type="dcterms:W3CDTF">2025-05-15T12:56:17Z</dcterms:created>
  <dcterms:modified xsi:type="dcterms:W3CDTF">2025-05-19T15:01:16Z</dcterms:modified>
</cp:coreProperties>
</file>