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E8EEF8"/>
    <a:srgbClr val="F0F3FA"/>
    <a:srgbClr val="D6DCE5"/>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5E562C-5543-4339-880F-B7B3E7EFA0AF}" v="2" dt="2021-04-01T16:07:13.504"/>
    <p1510:client id="{CBAFE9FE-C77A-4B39-8039-7E3FFEE255F9}" v="7" dt="2021-04-01T23:27:51.5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87" d="100"/>
          <a:sy n="87" d="100"/>
        </p:scale>
        <p:origin x="60" y="10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sh, Renee (DPH)" userId="S::renee.walsh@mass.gov::765e1f1d-1214-4c70-9985-3b2cff859230" providerId="AD" clId="Web-{015E562C-5543-4339-880F-B7B3E7EFA0AF}"/>
    <pc:docChg chg="modSld">
      <pc:chgData name="Walsh, Renee (DPH)" userId="S::renee.walsh@mass.gov::765e1f1d-1214-4c70-9985-3b2cff859230" providerId="AD" clId="Web-{015E562C-5543-4339-880F-B7B3E7EFA0AF}" dt="2021-04-01T16:07:13.504" v="0"/>
      <pc:docMkLst>
        <pc:docMk/>
      </pc:docMkLst>
      <pc:sldChg chg="modSp">
        <pc:chgData name="Walsh, Renee (DPH)" userId="S::renee.walsh@mass.gov::765e1f1d-1214-4c70-9985-3b2cff859230" providerId="AD" clId="Web-{015E562C-5543-4339-880F-B7B3E7EFA0AF}" dt="2021-04-01T16:07:13.504" v="0"/>
        <pc:sldMkLst>
          <pc:docMk/>
          <pc:sldMk cId="2692492634" sldId="268"/>
        </pc:sldMkLst>
        <pc:graphicFrameChg chg="modGraphic">
          <ac:chgData name="Walsh, Renee (DPH)" userId="S::renee.walsh@mass.gov::765e1f1d-1214-4c70-9985-3b2cff859230" providerId="AD" clId="Web-{015E562C-5543-4339-880F-B7B3E7EFA0AF}" dt="2021-04-01T16:07:13.504" v="0"/>
          <ac:graphicFrameMkLst>
            <pc:docMk/>
            <pc:sldMk cId="2692492634" sldId="268"/>
            <ac:graphicFrameMk id="11" creationId="{92744045-DF14-4CCE-BA71-9B1B7F3FC193}"/>
          </ac:graphicFrameMkLst>
        </pc:graphicFrameChg>
      </pc:sldChg>
    </pc:docChg>
  </pc:docChgLst>
  <pc:docChgLst>
    <pc:chgData name="Michelle" userId="3afdc34b-dadf-4ab5-ad26-84f6332c48e3" providerId="ADAL" clId="{AAFC4251-E591-4222-9D3B-EC51C9C663B0}"/>
    <pc:docChg chg="custSel modSld">
      <pc:chgData name="Michelle" userId="3afdc34b-dadf-4ab5-ad26-84f6332c48e3" providerId="ADAL" clId="{AAFC4251-E591-4222-9D3B-EC51C9C663B0}" dt="2021-04-02T00:50:41.812" v="28" actId="207"/>
      <pc:docMkLst>
        <pc:docMk/>
      </pc:docMkLst>
      <pc:sldChg chg="modSp mod">
        <pc:chgData name="Michelle" userId="3afdc34b-dadf-4ab5-ad26-84f6332c48e3" providerId="ADAL" clId="{AAFC4251-E591-4222-9D3B-EC51C9C663B0}" dt="2021-04-01T23:29:36.624" v="0" actId="121"/>
        <pc:sldMkLst>
          <pc:docMk/>
          <pc:sldMk cId="1806575864" sldId="267"/>
        </pc:sldMkLst>
        <pc:graphicFrameChg chg="modGraphic">
          <ac:chgData name="Michelle" userId="3afdc34b-dadf-4ab5-ad26-84f6332c48e3" providerId="ADAL" clId="{AAFC4251-E591-4222-9D3B-EC51C9C663B0}" dt="2021-04-01T23:29:36.624" v="0" actId="121"/>
          <ac:graphicFrameMkLst>
            <pc:docMk/>
            <pc:sldMk cId="1806575864" sldId="267"/>
            <ac:graphicFrameMk id="5" creationId="{A7DF9D62-E3BE-4E6C-93D2-9B56ACF2148B}"/>
          </ac:graphicFrameMkLst>
        </pc:graphicFrameChg>
      </pc:sldChg>
      <pc:sldChg chg="modSp mod">
        <pc:chgData name="Michelle" userId="3afdc34b-dadf-4ab5-ad26-84f6332c48e3" providerId="ADAL" clId="{AAFC4251-E591-4222-9D3B-EC51C9C663B0}" dt="2021-04-02T00:50:41.812" v="28" actId="207"/>
        <pc:sldMkLst>
          <pc:docMk/>
          <pc:sldMk cId="2692492634" sldId="268"/>
        </pc:sldMkLst>
        <pc:graphicFrameChg chg="modGraphic">
          <ac:chgData name="Michelle" userId="3afdc34b-dadf-4ab5-ad26-84f6332c48e3" providerId="ADAL" clId="{AAFC4251-E591-4222-9D3B-EC51C9C663B0}" dt="2021-04-02T00:50:41.812" v="28" actId="207"/>
          <ac:graphicFrameMkLst>
            <pc:docMk/>
            <pc:sldMk cId="2692492634" sldId="268"/>
            <ac:graphicFrameMk id="11" creationId="{92744045-DF14-4CCE-BA71-9B1B7F3FC193}"/>
          </ac:graphicFrameMkLst>
        </pc:graphicFrameChg>
      </pc:sldChg>
      <pc:sldChg chg="modSp mod">
        <pc:chgData name="Michelle" userId="3afdc34b-dadf-4ab5-ad26-84f6332c48e3" providerId="ADAL" clId="{AAFC4251-E591-4222-9D3B-EC51C9C663B0}" dt="2021-04-01T23:30:31.601" v="2" actId="20577"/>
        <pc:sldMkLst>
          <pc:docMk/>
          <pc:sldMk cId="2321371490" sldId="269"/>
        </pc:sldMkLst>
        <pc:graphicFrameChg chg="modGraphic">
          <ac:chgData name="Michelle" userId="3afdc34b-dadf-4ab5-ad26-84f6332c48e3" providerId="ADAL" clId="{AAFC4251-E591-4222-9D3B-EC51C9C663B0}" dt="2021-04-01T23:30:31.601" v="2" actId="20577"/>
          <ac:graphicFrameMkLst>
            <pc:docMk/>
            <pc:sldMk cId="2321371490" sldId="269"/>
            <ac:graphicFrameMk id="8" creationId="{785F5116-8A2B-48E4-A4AC-832746306D59}"/>
          </ac:graphicFrameMkLst>
        </pc:graphicFrameChg>
      </pc:sldChg>
      <pc:sldChg chg="modSp mod">
        <pc:chgData name="Michelle" userId="3afdc34b-dadf-4ab5-ad26-84f6332c48e3" providerId="ADAL" clId="{AAFC4251-E591-4222-9D3B-EC51C9C663B0}" dt="2021-04-01T23:31:20.988" v="26" actId="20577"/>
        <pc:sldMkLst>
          <pc:docMk/>
          <pc:sldMk cId="1776995749" sldId="274"/>
        </pc:sldMkLst>
        <pc:graphicFrameChg chg="modGraphic">
          <ac:chgData name="Michelle" userId="3afdc34b-dadf-4ab5-ad26-84f6332c48e3" providerId="ADAL" clId="{AAFC4251-E591-4222-9D3B-EC51C9C663B0}" dt="2021-04-01T23:31:20.988" v="26" actId="20577"/>
          <ac:graphicFrameMkLst>
            <pc:docMk/>
            <pc:sldMk cId="1776995749" sldId="274"/>
            <ac:graphicFrameMk id="11" creationId="{A9250B02-6281-4435-A8D8-86221B8392FE}"/>
          </ac:graphicFrameMkLst>
        </pc:graphicFrameChg>
      </pc:sldChg>
      <pc:sldChg chg="modSp mod">
        <pc:chgData name="Michelle" userId="3afdc34b-dadf-4ab5-ad26-84f6332c48e3" providerId="ADAL" clId="{AAFC4251-E591-4222-9D3B-EC51C9C663B0}" dt="2021-04-01T23:30:19.783" v="1" actId="3064"/>
        <pc:sldMkLst>
          <pc:docMk/>
          <pc:sldMk cId="310562512" sldId="295"/>
        </pc:sldMkLst>
        <pc:graphicFrameChg chg="modGraphic">
          <ac:chgData name="Michelle" userId="3afdc34b-dadf-4ab5-ad26-84f6332c48e3" providerId="ADAL" clId="{AAFC4251-E591-4222-9D3B-EC51C9C663B0}" dt="2021-04-01T23:30:19.783" v="1" actId="3064"/>
          <ac:graphicFrameMkLst>
            <pc:docMk/>
            <pc:sldMk cId="310562512" sldId="295"/>
            <ac:graphicFrameMk id="7" creationId="{605E144A-8B73-4509-B5A1-46BDBC416354}"/>
          </ac:graphicFrameMkLst>
        </pc:graphicFrameChg>
      </pc:sldChg>
    </pc:docChg>
  </pc:docChgLst>
  <pc:docChgLst>
    <pc:chgData name="Reid, Michelle (DPH)" userId="S::michelle.reid2@mass.gov::3afdc34b-dadf-4ab5-ad26-84f6332c48e3" providerId="AD" clId="Web-{CBAFE9FE-C77A-4B39-8039-7E3FFEE255F9}"/>
    <pc:docChg chg="modSld">
      <pc:chgData name="Reid, Michelle (DPH)" userId="S::michelle.reid2@mass.gov::3afdc34b-dadf-4ab5-ad26-84f6332c48e3" providerId="AD" clId="Web-{CBAFE9FE-C77A-4B39-8039-7E3FFEE255F9}" dt="2021-04-01T23:26:58.643" v="1"/>
      <pc:docMkLst>
        <pc:docMk/>
      </pc:docMkLst>
      <pc:sldChg chg="modSp">
        <pc:chgData name="Reid, Michelle (DPH)" userId="S::michelle.reid2@mass.gov::3afdc34b-dadf-4ab5-ad26-84f6332c48e3" providerId="AD" clId="Web-{CBAFE9FE-C77A-4B39-8039-7E3FFEE255F9}" dt="2021-04-01T23:26:58.643" v="1"/>
        <pc:sldMkLst>
          <pc:docMk/>
          <pc:sldMk cId="3437272428" sldId="266"/>
        </pc:sldMkLst>
        <pc:graphicFrameChg chg="mod modGraphic">
          <ac:chgData name="Reid, Michelle (DPH)" userId="S::michelle.reid2@mass.gov::3afdc34b-dadf-4ab5-ad26-84f6332c48e3" providerId="AD" clId="Web-{CBAFE9FE-C77A-4B39-8039-7E3FFEE255F9}" dt="2021-04-01T23:26:58.643" v="1"/>
          <ac:graphicFrameMkLst>
            <pc:docMk/>
            <pc:sldMk cId="3437272428" sldId="266"/>
            <ac:graphicFrameMk id="5" creationId="{A7DF9D62-E3BE-4E6C-93D2-9B56ACF2148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New Bedford</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319144752"/>
              </p:ext>
            </p:extLst>
          </p:nvPr>
        </p:nvGraphicFramePr>
        <p:xfrm>
          <a:off x="1053604" y="3990174"/>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2,257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25.1%</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380363" y="1281644"/>
            <a:ext cx="10641608"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11.8</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31.6</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14.7</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New Bedford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New Bedford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13.9</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756586835"/>
              </p:ext>
            </p:extLst>
          </p:nvPr>
        </p:nvGraphicFramePr>
        <p:xfrm>
          <a:off x="6132979" y="1304980"/>
          <a:ext cx="5951871" cy="136639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23293">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3,590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04798392"/>
              </p:ext>
            </p:extLst>
          </p:nvPr>
        </p:nvGraphicFramePr>
        <p:xfrm>
          <a:off x="179166" y="3983534"/>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3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New Bedford</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New Bedford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544797" y="1372366"/>
            <a:ext cx="10540260"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12.1</a:t>
            </a:r>
            <a:r>
              <a:rPr lang="en-US" b="1" dirty="0">
                <a:solidFill>
                  <a:srgbClr val="5B9BD5">
                    <a:lumMod val="75000"/>
                  </a:srgbClr>
                </a:solidFill>
                <a:latin typeface="Calibri"/>
              </a:rPr>
              <a:t>% </a:t>
            </a:r>
            <a:r>
              <a:rPr lang="en-US" sz="1600"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44.7</a:t>
            </a:r>
            <a:r>
              <a:rPr lang="en-US" b="1" dirty="0">
                <a:solidFill>
                  <a:srgbClr val="5B9BD5">
                    <a:lumMod val="75000"/>
                  </a:srgbClr>
                </a:solidFill>
                <a:latin typeface="Calibri"/>
              </a:rPr>
              <a:t>% </a:t>
            </a:r>
            <a:r>
              <a:rPr lang="en-US" sz="1600"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67.3</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803489486"/>
              </p:ext>
            </p:extLst>
          </p:nvPr>
        </p:nvGraphicFramePr>
        <p:xfrm>
          <a:off x="974222" y="4009776"/>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5,828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2,997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33.4%</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19.2</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716468044"/>
              </p:ext>
            </p:extLst>
          </p:nvPr>
        </p:nvGraphicFramePr>
        <p:xfrm>
          <a:off x="135767" y="3961172"/>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New Bedford</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572805431"/>
              </p:ext>
            </p:extLst>
          </p:nvPr>
        </p:nvGraphicFramePr>
        <p:xfrm>
          <a:off x="2439391" y="2421970"/>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7,463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4,503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New Bedford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720837785"/>
              </p:ext>
            </p:extLst>
          </p:nvPr>
        </p:nvGraphicFramePr>
        <p:xfrm>
          <a:off x="789617" y="2289561"/>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2,289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New Bedford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143238" y="2501783"/>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17351"/>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a:t>
            </a:r>
            <a:r>
              <a:rPr lang="en-US" sz="800">
                <a:solidFill>
                  <a:srgbClr val="000000"/>
                </a:solidFill>
                <a:latin typeface="Arial" panose="020B0604020202020204" pitchFamily="34" charset="0"/>
                <a:cs typeface="Arial" panose="020B0604020202020204" pitchFamily="34" charset="0"/>
              </a:rPr>
              <a:t>of 3/30/2021 </a:t>
            </a:r>
            <a:r>
              <a:rPr lang="en-US" sz="800" dirty="0">
                <a:solidFill>
                  <a:srgbClr val="000000"/>
                </a:solidFill>
                <a:latin typeface="Arial" panose="020B0604020202020204" pitchFamily="34" charset="0"/>
                <a:cs typeface="Arial" panose="020B0604020202020204" pitchFamily="34" charset="0"/>
              </a:rPr>
              <a:t>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A9250B02-6281-4435-A8D8-86221B8392FE}"/>
              </a:ext>
            </a:extLst>
          </p:cNvPr>
          <p:cNvGraphicFramePr>
            <a:graphicFrameLocks noGrp="1"/>
          </p:cNvGraphicFramePr>
          <p:nvPr>
            <p:extLst>
              <p:ext uri="{D42A27DB-BD31-4B8C-83A1-F6EECF244321}">
                <p14:modId xmlns:p14="http://schemas.microsoft.com/office/powerpoint/2010/main" val="670822031"/>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480418"/>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New Bedford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New Bedford and whether they have met or exceeded the statewide rate</a:t>
            </a:r>
          </a:p>
          <a:p>
            <a:pPr marL="457200" indent="-457200">
              <a:spcBef>
                <a:spcPts val="600"/>
              </a:spcBef>
              <a:spcAft>
                <a:spcPts val="600"/>
              </a:spcAft>
              <a:buFont typeface="+mj-lt"/>
              <a:buAutoNum type="arabicPeriod"/>
            </a:pPr>
            <a:r>
              <a:rPr lang="en-US" sz="2000" b="1" dirty="0"/>
              <a:t>The percentage of New Bedford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New Bedford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New Bedford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831524686"/>
              </p:ext>
            </p:extLst>
          </p:nvPr>
        </p:nvGraphicFramePr>
        <p:xfrm>
          <a:off x="259796" y="1870602"/>
          <a:ext cx="11655094" cy="1588804"/>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85489">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New Bedford</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99,980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8,772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23,410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3,891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62,497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20128">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New Bedford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New Bedford</a:t>
            </a:r>
            <a:r>
              <a:rPr lang="en-US" sz="2400" dirty="0"/>
              <a:t> </a:t>
            </a:r>
            <a:r>
              <a:rPr lang="en-US" sz="2400" dirty="0">
                <a:latin typeface="Segoe UI" panose="020B0502040204020203" pitchFamily="34" charset="0"/>
              </a:rPr>
              <a:t>Compared to Statewide as of 3/31/2021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917757444"/>
              </p:ext>
            </p:extLst>
          </p:nvPr>
        </p:nvGraphicFramePr>
        <p:xfrm>
          <a:off x="1175633" y="3212762"/>
          <a:ext cx="9055735" cy="1257395"/>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852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33453">
                <a:tc>
                  <a:txBody>
                    <a:bodyPr/>
                    <a:lstStyle/>
                    <a:p>
                      <a:pPr marL="0" marR="0" algn="ctr">
                        <a:spcBef>
                          <a:spcPts val="0"/>
                        </a:spcBef>
                        <a:spcAft>
                          <a:spcPts val="0"/>
                        </a:spcAft>
                      </a:pPr>
                      <a:r>
                        <a:rPr lang="en-US" sz="1800" b="1" dirty="0">
                          <a:solidFill>
                            <a:schemeClr val="tx1"/>
                          </a:solidFill>
                        </a:rPr>
                        <a:t>New Bedford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31,539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31,545.4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436262">
                <a:tc>
                  <a:txBody>
                    <a:bodyPr/>
                    <a:lstStyle/>
                    <a:p>
                      <a:pPr marL="0" marR="0" algn="ctr">
                        <a:spcBef>
                          <a:spcPts val="0"/>
                        </a:spcBef>
                        <a:spcAft>
                          <a:spcPts val="0"/>
                        </a:spcAft>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401792" y="1286477"/>
            <a:ext cx="11790208"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New Bedford</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dirty="0">
                <a:solidFill>
                  <a:prstClr val="black"/>
                </a:solidFill>
                <a:latin typeface="Calibri" panose="020F0502020204030204"/>
              </a:rPr>
              <a:t>New Bedford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5252610"/>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a:ea typeface="Calibri" panose="020F0502020204030204" pitchFamily="34" charset="0"/>
                          <a:cs typeface="Times New Roman"/>
                        </a:rPr>
                        <a:t>Partially Vaccinated</a:t>
                      </a:r>
                      <a:r>
                        <a:rPr lang="en-US" sz="1400" u="none" dirty="0">
                          <a:solidFill>
                            <a:schemeClr val="tx1"/>
                          </a:solidFill>
                          <a:effectLst/>
                          <a:latin typeface="Calibri"/>
                          <a:ea typeface="Calibri" panose="020F0502020204030204" pitchFamily="34" charset="0"/>
                          <a:cs typeface="Times New Roman"/>
                        </a:rPr>
                        <a:t>^^</a:t>
                      </a:r>
                      <a:endParaRPr lang="en-US" sz="1400" u="sng" dirty="0">
                        <a:solidFill>
                          <a:schemeClr val="tx1"/>
                        </a:solidFill>
                        <a:effectLst/>
                        <a:latin typeface="Calibri"/>
                        <a:ea typeface="Calibri" panose="020F0502020204030204" pitchFamily="34" charset="0"/>
                        <a:cs typeface="Times New Roman"/>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                       12,040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New Bedford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33.1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New Bedford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13.9</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New Bedford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19.2</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New Bedford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976228099"/>
              </p:ext>
            </p:extLst>
          </p:nvPr>
        </p:nvGraphicFramePr>
        <p:xfrm>
          <a:off x="3132312" y="2794899"/>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60193">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20,627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New Bedford</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3/31/2021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E84E0266-9689-42DB-BA00-74EB43A09996}"/>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3/31/2021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New Bedford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78608" y="1305342"/>
            <a:ext cx="10945654" cy="2123658"/>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23.9</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76.3%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82.0%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180438728"/>
              </p:ext>
            </p:extLst>
          </p:nvPr>
        </p:nvGraphicFramePr>
        <p:xfrm>
          <a:off x="990600" y="395158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10,945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58.5%</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4,428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740459247"/>
              </p:ext>
            </p:extLst>
          </p:nvPr>
        </p:nvGraphicFramePr>
        <p:xfrm>
          <a:off x="122809" y="3920177"/>
          <a:ext cx="11946381" cy="1519016"/>
        </p:xfrm>
        <a:graphic>
          <a:graphicData uri="http://schemas.openxmlformats.org/drawingml/2006/table">
            <a:tbl>
              <a:tblPr firstRow="1" firstCol="1" bandRow="1">
                <a:tableStyleId>{5C22544A-7EE6-4342-B048-85BDC9FD1C3A}</a:tableStyleId>
              </a:tblPr>
              <a:tblGrid>
                <a:gridCol w="1083074">
                  <a:extLst>
                    <a:ext uri="{9D8B030D-6E8A-4147-A177-3AD203B41FA5}">
                      <a16:colId xmlns:a16="http://schemas.microsoft.com/office/drawing/2014/main" val="4075951014"/>
                    </a:ext>
                  </a:extLst>
                </a:gridCol>
                <a:gridCol w="532311">
                  <a:extLst>
                    <a:ext uri="{9D8B030D-6E8A-4147-A177-3AD203B41FA5}">
                      <a16:colId xmlns:a16="http://schemas.microsoft.com/office/drawing/2014/main" val="3719797945"/>
                    </a:ext>
                  </a:extLst>
                </a:gridCol>
                <a:gridCol w="825110">
                  <a:extLst>
                    <a:ext uri="{9D8B030D-6E8A-4147-A177-3AD203B41FA5}">
                      <a16:colId xmlns:a16="http://schemas.microsoft.com/office/drawing/2014/main" val="2111895905"/>
                    </a:ext>
                  </a:extLst>
                </a:gridCol>
                <a:gridCol w="595540">
                  <a:extLst>
                    <a:ext uri="{9D8B030D-6E8A-4147-A177-3AD203B41FA5}">
                      <a16:colId xmlns:a16="http://schemas.microsoft.com/office/drawing/2014/main" val="1228260744"/>
                    </a:ext>
                  </a:extLst>
                </a:gridCol>
                <a:gridCol w="854962">
                  <a:extLst>
                    <a:ext uri="{9D8B030D-6E8A-4147-A177-3AD203B41FA5}">
                      <a16:colId xmlns:a16="http://schemas.microsoft.com/office/drawing/2014/main" val="3870552715"/>
                    </a:ext>
                  </a:extLst>
                </a:gridCol>
                <a:gridCol w="680423">
                  <a:extLst>
                    <a:ext uri="{9D8B030D-6E8A-4147-A177-3AD203B41FA5}">
                      <a16:colId xmlns:a16="http://schemas.microsoft.com/office/drawing/2014/main" val="2196486683"/>
                    </a:ext>
                  </a:extLst>
                </a:gridCol>
                <a:gridCol w="835068">
                  <a:extLst>
                    <a:ext uri="{9D8B030D-6E8A-4147-A177-3AD203B41FA5}">
                      <a16:colId xmlns:a16="http://schemas.microsoft.com/office/drawing/2014/main" val="2808071338"/>
                    </a:ext>
                  </a:extLst>
                </a:gridCol>
                <a:gridCol w="489799">
                  <a:extLst>
                    <a:ext uri="{9D8B030D-6E8A-4147-A177-3AD203B41FA5}">
                      <a16:colId xmlns:a16="http://schemas.microsoft.com/office/drawing/2014/main" val="2266782108"/>
                    </a:ext>
                  </a:extLst>
                </a:gridCol>
                <a:gridCol w="794921">
                  <a:extLst>
                    <a:ext uri="{9D8B030D-6E8A-4147-A177-3AD203B41FA5}">
                      <a16:colId xmlns:a16="http://schemas.microsoft.com/office/drawing/2014/main" val="1400057223"/>
                    </a:ext>
                  </a:extLst>
                </a:gridCol>
                <a:gridCol w="562065">
                  <a:extLst>
                    <a:ext uri="{9D8B030D-6E8A-4147-A177-3AD203B41FA5}">
                      <a16:colId xmlns:a16="http://schemas.microsoft.com/office/drawing/2014/main" val="607151320"/>
                    </a:ext>
                  </a:extLst>
                </a:gridCol>
                <a:gridCol w="810981">
                  <a:extLst>
                    <a:ext uri="{9D8B030D-6E8A-4147-A177-3AD203B41FA5}">
                      <a16:colId xmlns:a16="http://schemas.microsoft.com/office/drawing/2014/main" val="1732447710"/>
                    </a:ext>
                  </a:extLst>
                </a:gridCol>
                <a:gridCol w="573671">
                  <a:extLst>
                    <a:ext uri="{9D8B030D-6E8A-4147-A177-3AD203B41FA5}">
                      <a16:colId xmlns:a16="http://schemas.microsoft.com/office/drawing/2014/main" val="1497268532"/>
                    </a:ext>
                  </a:extLst>
                </a:gridCol>
                <a:gridCol w="703019">
                  <a:extLst>
                    <a:ext uri="{9D8B030D-6E8A-4147-A177-3AD203B41FA5}">
                      <a16:colId xmlns:a16="http://schemas.microsoft.com/office/drawing/2014/main" val="743602275"/>
                    </a:ext>
                  </a:extLst>
                </a:gridCol>
                <a:gridCol w="740100">
                  <a:extLst>
                    <a:ext uri="{9D8B030D-6E8A-4147-A177-3AD203B41FA5}">
                      <a16:colId xmlns:a16="http://schemas.microsoft.com/office/drawing/2014/main" val="1994207196"/>
                    </a:ext>
                  </a:extLst>
                </a:gridCol>
                <a:gridCol w="802951">
                  <a:extLst>
                    <a:ext uri="{9D8B030D-6E8A-4147-A177-3AD203B41FA5}">
                      <a16:colId xmlns:a16="http://schemas.microsoft.com/office/drawing/2014/main" val="3921377560"/>
                    </a:ext>
                  </a:extLst>
                </a:gridCol>
                <a:gridCol w="565778">
                  <a:extLst>
                    <a:ext uri="{9D8B030D-6E8A-4147-A177-3AD203B41FA5}">
                      <a16:colId xmlns:a16="http://schemas.microsoft.com/office/drawing/2014/main" val="3578839088"/>
                    </a:ext>
                  </a:extLst>
                </a:gridCol>
                <a:gridCol w="496608">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New Bedford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13,535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529088948"/>
              </p:ext>
            </p:extLst>
          </p:nvPr>
        </p:nvGraphicFramePr>
        <p:xfrm>
          <a:off x="2534130" y="2315052"/>
          <a:ext cx="7195756" cy="13824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12616">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12,408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8,093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20761">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87097" y="987343"/>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33.1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New Bedford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3FEDEE34-E572-4A98-A0B2-72C63A5915F0}"/>
</file>

<file path=customXml/itemProps3.xml><?xml version="1.0" encoding="utf-8"?>
<ds:datastoreItem xmlns:ds="http://schemas.openxmlformats.org/officeDocument/2006/customXml" ds:itemID="{28F66196-D198-45E7-B220-75B766ED04E5}">
  <ds:schemaRefs>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acf54e11-0fc9-471c-b6ed-0b00911b414f"/>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8659</TotalTime>
  <Words>3625</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New Bedford</vt:lpstr>
      <vt:lpstr>New Bedford – Benchmarks</vt:lpstr>
      <vt:lpstr>PowerPoint Presentation</vt:lpstr>
      <vt:lpstr>Vaccine Administration </vt:lpstr>
      <vt:lpstr>Total Doses and Dose Administration Rate/100,000 Population for New Bedford Compared to Statewide as of 3/31/2021</vt:lpstr>
      <vt:lpstr>Count and Percentage of Population for First Dose, Partially, and Fully Vaccinated for New Bedford Compared to Statewide as of 3/31/2021</vt:lpstr>
      <vt:lpstr>First Dose</vt:lpstr>
      <vt:lpstr>Counts and Percentages of Population with a First Dose by Demographics for New Bedford Compared to Statewide as of 3/31/2021  contd.</vt:lpstr>
      <vt:lpstr>Counts and Percentages of Population with a First Dose by Demographics for New Bedford Compared to Statewide as of 3/31/2021 </vt:lpstr>
      <vt:lpstr>Partially vaccinated</vt:lpstr>
      <vt:lpstr>Counts and Percentages of Population Partially Vaccinated by Demographics for New Bedford Compared to Statewide as of 3/31/2021 contd.</vt:lpstr>
      <vt:lpstr>Counts and Percentages of Population Partially Vaccinated by Demographics for New Bedford Compared to Statewide as of 3/31/2021</vt:lpstr>
      <vt:lpstr>Fully vaccinated</vt:lpstr>
      <vt:lpstr>Counts and Percentages of Population Fully Vaccinated by Demographics for New Bedford Compared to Statewide as of 3/31/2021 contd. </vt:lpstr>
      <vt:lpstr>Counts and Percentages of Population Fully Vaccinated by Demographics for New Bedford Compared to Statewide as of 3/31/2021</vt:lpstr>
      <vt:lpstr>Missing Race/Ethnicity Count and Percentage of Population Vaccinated for New Bedford Compared to Statewide as of 3/31/2021</vt:lpstr>
      <vt:lpstr>City/Town COVID-19 Burden </vt:lpstr>
      <vt:lpstr>COVID-19 Case Counts and Rates for 20 Prioritized Communities</vt:lpstr>
      <vt:lpstr>Background </vt:lpstr>
      <vt:lpstr> Profile of New Bedford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408</cp:revision>
  <dcterms:created xsi:type="dcterms:W3CDTF">2021-02-06T16:00:27Z</dcterms:created>
  <dcterms:modified xsi:type="dcterms:W3CDTF">2021-04-02T00:50:49Z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