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4"/>
  </p:sldMasterIdLst>
  <p:notesMasterIdLst>
    <p:notesMasterId r:id="rId25"/>
  </p:notesMasterIdLst>
  <p:sldIdLst>
    <p:sldId id="290" r:id="rId5"/>
    <p:sldId id="262" r:id="rId6"/>
    <p:sldId id="291" r:id="rId7"/>
    <p:sldId id="264" r:id="rId8"/>
    <p:sldId id="292" r:id="rId9"/>
    <p:sldId id="266" r:id="rId10"/>
    <p:sldId id="296" r:id="rId11"/>
    <p:sldId id="293" r:id="rId12"/>
    <p:sldId id="267" r:id="rId13"/>
    <p:sldId id="297" r:id="rId14"/>
    <p:sldId id="268" r:id="rId15"/>
    <p:sldId id="294" r:id="rId16"/>
    <p:sldId id="298" r:id="rId17"/>
    <p:sldId id="295" r:id="rId18"/>
    <p:sldId id="269" r:id="rId19"/>
    <p:sldId id="270" r:id="rId20"/>
    <p:sldId id="273" r:id="rId21"/>
    <p:sldId id="274" r:id="rId22"/>
    <p:sldId id="275" r:id="rId23"/>
    <p:sldId id="276"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E989AED-DE8F-49FD-A09C-B6A9CD37C5DE}">
          <p14:sldIdLst>
            <p14:sldId id="290"/>
            <p14:sldId id="262"/>
            <p14:sldId id="291"/>
            <p14:sldId id="264"/>
            <p14:sldId id="292"/>
            <p14:sldId id="266"/>
            <p14:sldId id="296"/>
            <p14:sldId id="293"/>
            <p14:sldId id="267"/>
            <p14:sldId id="297"/>
            <p14:sldId id="268"/>
            <p14:sldId id="294"/>
            <p14:sldId id="298"/>
            <p14:sldId id="295"/>
            <p14:sldId id="269"/>
            <p14:sldId id="270"/>
            <p14:sldId id="273"/>
            <p14:sldId id="274"/>
            <p14:sldId id="275"/>
            <p14:sldId id="276"/>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ucker, Lindsey (DPH)" initials="TL(" lastIdx="11" clrIdx="0"/>
  <p:cmAuthor id="2" name="Selk, Sabrina (DPH)" initials="SS(" lastIdx="1" clrIdx="1"/>
  <p:cmAuthor id="3" name="Brown, Catherine (DPH)" initials="BC(" lastIdx="5" clrIdx="2">
    <p:extLst>
      <p:ext uri="{19B8F6BF-5375-455C-9EA6-DF929625EA0E}">
        <p15:presenceInfo xmlns:p15="http://schemas.microsoft.com/office/powerpoint/2012/main" userId="S::catherine.brown@mass.gov::4a77f272-69bf-4d4c-a0b7-e8d5503ac332" providerId="AD"/>
      </p:ext>
    </p:extLst>
  </p:cmAuthor>
  <p:cmAuthor id="4" name="Averbach, Abigail (DPH)" initials="AA(" lastIdx="6" clrIdx="3">
    <p:extLst>
      <p:ext uri="{19B8F6BF-5375-455C-9EA6-DF929625EA0E}">
        <p15:presenceInfo xmlns:p15="http://schemas.microsoft.com/office/powerpoint/2012/main" userId="S-1-5-21-1704424431-207686502-1136263860-225685" providerId="AD"/>
      </p:ext>
    </p:extLst>
  </p:cmAuthor>
  <p:cmAuthor id="5" name="Bettano, Amy (DPH)" initials="BA(" lastIdx="9" clrIdx="4">
    <p:extLst>
      <p:ext uri="{19B8F6BF-5375-455C-9EA6-DF929625EA0E}">
        <p15:presenceInfo xmlns:p15="http://schemas.microsoft.com/office/powerpoint/2012/main" userId="S::amy.bettano@mass.gov::6687afda-9e36-4735-beae-b038f20c8e2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FAADC"/>
    <a:srgbClr val="F7F9FD"/>
    <a:srgbClr val="F0F3FA"/>
    <a:srgbClr val="E8EEF8"/>
    <a:srgbClr val="D6DCE5"/>
    <a:srgbClr val="B4C7E7"/>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28E8B3D-4F47-4DCF-9608-4DA69CCF3595}" v="28" dt="2021-04-08T16:22:54.606"/>
    <p1510:client id="{C061B65D-052B-4DEC-B6E8-19859E1246F6}" v="2" dt="2021-04-09T14:21:42.692"/>
    <p1510:client id="{D4D194F4-EB5E-45BF-8C04-C738375352EA}" v="8" dt="2021-04-08T16:15:45.08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160"/>
        <p:guide pos="3840"/>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oq, Arielle T (DPH)" userId="4aac495c-e6bc-4871-991b-5cbd029c71f4" providerId="ADAL" clId="{C061B65D-052B-4DEC-B6E8-19859E1246F6}"/>
    <pc:docChg chg="modSld">
      <pc:chgData name="Coq, Arielle T (DPH)" userId="4aac495c-e6bc-4871-991b-5cbd029c71f4" providerId="ADAL" clId="{C061B65D-052B-4DEC-B6E8-19859E1246F6}" dt="2021-04-09T14:21:42.692" v="1" actId="1076"/>
      <pc:docMkLst>
        <pc:docMk/>
      </pc:docMkLst>
      <pc:sldChg chg="addSp modSp mod">
        <pc:chgData name="Coq, Arielle T (DPH)" userId="4aac495c-e6bc-4871-991b-5cbd029c71f4" providerId="ADAL" clId="{C061B65D-052B-4DEC-B6E8-19859E1246F6}" dt="2021-04-09T14:21:42.692" v="1" actId="1076"/>
        <pc:sldMkLst>
          <pc:docMk/>
          <pc:sldMk cId="1776995749" sldId="274"/>
        </pc:sldMkLst>
        <pc:graphicFrameChg chg="add mod">
          <ac:chgData name="Coq, Arielle T (DPH)" userId="4aac495c-e6bc-4871-991b-5cbd029c71f4" providerId="ADAL" clId="{C061B65D-052B-4DEC-B6E8-19859E1246F6}" dt="2021-04-09T14:21:42.692" v="1" actId="1076"/>
          <ac:graphicFrameMkLst>
            <pc:docMk/>
            <pc:sldMk cId="1776995749" sldId="274"/>
            <ac:graphicFrameMk id="2" creationId="{DC286CBF-4E98-4164-AD43-96876CA76F9F}"/>
          </ac:graphicFrameMkLst>
        </pc:graphicFrameChg>
      </pc:sldChg>
    </pc:docChg>
  </pc:docChgLst>
  <pc:docChgLst>
    <pc:chgData name="Coq, Arielle T (DPH)" userId="4aac495c-e6bc-4871-991b-5cbd029c71f4" providerId="ADAL" clId="{D4D194F4-EB5E-45BF-8C04-C738375352EA}"/>
    <pc:docChg chg="modSld">
      <pc:chgData name="Coq, Arielle T (DPH)" userId="4aac495c-e6bc-4871-991b-5cbd029c71f4" providerId="ADAL" clId="{D4D194F4-EB5E-45BF-8C04-C738375352EA}" dt="2021-04-08T16:15:45.086" v="3" actId="20577"/>
      <pc:docMkLst>
        <pc:docMk/>
      </pc:docMkLst>
      <pc:sldChg chg="modSp mod">
        <pc:chgData name="Coq, Arielle T (DPH)" userId="4aac495c-e6bc-4871-991b-5cbd029c71f4" providerId="ADAL" clId="{D4D194F4-EB5E-45BF-8C04-C738375352EA}" dt="2021-04-08T16:15:45.086" v="3" actId="20577"/>
        <pc:sldMkLst>
          <pc:docMk/>
          <pc:sldMk cId="1806575864" sldId="267"/>
        </pc:sldMkLst>
        <pc:spChg chg="mod">
          <ac:chgData name="Coq, Arielle T (DPH)" userId="4aac495c-e6bc-4871-991b-5cbd029c71f4" providerId="ADAL" clId="{D4D194F4-EB5E-45BF-8C04-C738375352EA}" dt="2021-04-08T16:15:45.086" v="3" actId="20577"/>
          <ac:spMkLst>
            <pc:docMk/>
            <pc:sldMk cId="1806575864" sldId="267"/>
            <ac:spMk id="10" creationId="{FCB10CDC-95F9-4550-9C8E-A983196B95F2}"/>
          </ac:spMkLst>
        </pc:spChg>
      </pc:sldChg>
    </pc:docChg>
  </pc:docChgLst>
  <pc:docChgLst>
    <pc:chgData name="Walsh, Renee (DPH)" userId="S::renee.walsh@mass.gov::765e1f1d-1214-4c70-9985-3b2cff859230" providerId="AD" clId="Web-{228E8B3D-4F47-4DCF-9608-4DA69CCF3595}"/>
    <pc:docChg chg="modSld">
      <pc:chgData name="Walsh, Renee (DPH)" userId="S::renee.walsh@mass.gov::765e1f1d-1214-4c70-9985-3b2cff859230" providerId="AD" clId="Web-{228E8B3D-4F47-4DCF-9608-4DA69CCF3595}" dt="2021-04-08T16:22:51.934" v="0"/>
      <pc:docMkLst>
        <pc:docMk/>
      </pc:docMkLst>
      <pc:sldChg chg="modSp">
        <pc:chgData name="Walsh, Renee (DPH)" userId="S::renee.walsh@mass.gov::765e1f1d-1214-4c70-9985-3b2cff859230" providerId="AD" clId="Web-{228E8B3D-4F47-4DCF-9608-4DA69CCF3595}" dt="2021-04-08T16:22:51.934" v="0"/>
        <pc:sldMkLst>
          <pc:docMk/>
          <pc:sldMk cId="2692492634" sldId="268"/>
        </pc:sldMkLst>
        <pc:graphicFrameChg chg="modGraphic">
          <ac:chgData name="Walsh, Renee (DPH)" userId="S::renee.walsh@mass.gov::765e1f1d-1214-4c70-9985-3b2cff859230" providerId="AD" clId="Web-{228E8B3D-4F47-4DCF-9608-4DA69CCF3595}" dt="2021-04-08T16:22:51.934" v="0"/>
          <ac:graphicFrameMkLst>
            <pc:docMk/>
            <pc:sldMk cId="2692492634" sldId="268"/>
            <ac:graphicFrameMk id="11" creationId="{92744045-DF14-4CCE-BA71-9B1B7F3FC193}"/>
          </ac:graphicFrameMkLst>
        </pc:graphicFrameChg>
      </pc:sldChg>
    </pc:docChg>
  </pc:docChgLst>
  <pc:docChgLst>
    <pc:chgData name="Reid, Michelle (DPH)" userId="3afdc34b-dadf-4ab5-ad26-84f6332c48e3" providerId="ADAL" clId="{3545660C-F669-4D66-8AA2-2FF5BCAA8195}"/>
    <pc:docChg chg="modSld">
      <pc:chgData name="Reid, Michelle (DPH)" userId="3afdc34b-dadf-4ab5-ad26-84f6332c48e3" providerId="ADAL" clId="{3545660C-F669-4D66-8AA2-2FF5BCAA8195}" dt="2021-04-08T22:16:49.675" v="9" actId="3064"/>
      <pc:docMkLst>
        <pc:docMk/>
      </pc:docMkLst>
      <pc:sldChg chg="modSp mod">
        <pc:chgData name="Reid, Michelle (DPH)" userId="3afdc34b-dadf-4ab5-ad26-84f6332c48e3" providerId="ADAL" clId="{3545660C-F669-4D66-8AA2-2FF5BCAA8195}" dt="2021-04-08T22:14:55.968" v="5" actId="20577"/>
        <pc:sldMkLst>
          <pc:docMk/>
          <pc:sldMk cId="3437272428" sldId="266"/>
        </pc:sldMkLst>
        <pc:spChg chg="mod">
          <ac:chgData name="Reid, Michelle (DPH)" userId="3afdc34b-dadf-4ab5-ad26-84f6332c48e3" providerId="ADAL" clId="{3545660C-F669-4D66-8AA2-2FF5BCAA8195}" dt="2021-04-08T22:13:46.591" v="1" actId="13926"/>
          <ac:spMkLst>
            <pc:docMk/>
            <pc:sldMk cId="3437272428" sldId="266"/>
            <ac:spMk id="3" creationId="{ED7907DD-4508-46A8-B98F-0FDEF5ED0337}"/>
          </ac:spMkLst>
        </pc:spChg>
        <pc:graphicFrameChg chg="modGraphic">
          <ac:chgData name="Reid, Michelle (DPH)" userId="3afdc34b-dadf-4ab5-ad26-84f6332c48e3" providerId="ADAL" clId="{3545660C-F669-4D66-8AA2-2FF5BCAA8195}" dt="2021-04-08T22:14:55.968" v="5" actId="20577"/>
          <ac:graphicFrameMkLst>
            <pc:docMk/>
            <pc:sldMk cId="3437272428" sldId="266"/>
            <ac:graphicFrameMk id="5" creationId="{A7DF9D62-E3BE-4E6C-93D2-9B56ACF2148B}"/>
          </ac:graphicFrameMkLst>
        </pc:graphicFrameChg>
      </pc:sldChg>
      <pc:sldChg chg="modSp mod">
        <pc:chgData name="Reid, Michelle (DPH)" userId="3afdc34b-dadf-4ab5-ad26-84f6332c48e3" providerId="ADAL" clId="{3545660C-F669-4D66-8AA2-2FF5BCAA8195}" dt="2021-04-08T22:16:07.853" v="8" actId="3064"/>
        <pc:sldMkLst>
          <pc:docMk/>
          <pc:sldMk cId="2692492634" sldId="268"/>
        </pc:sldMkLst>
        <pc:graphicFrameChg chg="modGraphic">
          <ac:chgData name="Reid, Michelle (DPH)" userId="3afdc34b-dadf-4ab5-ad26-84f6332c48e3" providerId="ADAL" clId="{3545660C-F669-4D66-8AA2-2FF5BCAA8195}" dt="2021-04-08T22:16:07.853" v="8" actId="3064"/>
          <ac:graphicFrameMkLst>
            <pc:docMk/>
            <pc:sldMk cId="2692492634" sldId="268"/>
            <ac:graphicFrameMk id="11" creationId="{92744045-DF14-4CCE-BA71-9B1B7F3FC193}"/>
          </ac:graphicFrameMkLst>
        </pc:graphicFrameChg>
      </pc:sldChg>
      <pc:sldChg chg="modSp mod">
        <pc:chgData name="Reid, Michelle (DPH)" userId="3afdc34b-dadf-4ab5-ad26-84f6332c48e3" providerId="ADAL" clId="{3545660C-F669-4D66-8AA2-2FF5BCAA8195}" dt="2021-04-08T22:13:34.118" v="0" actId="13926"/>
        <pc:sldMkLst>
          <pc:docMk/>
          <pc:sldMk cId="2887077757" sldId="292"/>
        </pc:sldMkLst>
        <pc:spChg chg="mod">
          <ac:chgData name="Reid, Michelle (DPH)" userId="3afdc34b-dadf-4ab5-ad26-84f6332c48e3" providerId="ADAL" clId="{3545660C-F669-4D66-8AA2-2FF5BCAA8195}" dt="2021-04-08T22:13:34.118" v="0" actId="13926"/>
          <ac:spMkLst>
            <pc:docMk/>
            <pc:sldMk cId="2887077757" sldId="292"/>
            <ac:spMk id="6" creationId="{1969D6DE-8958-4FC5-99C7-55A7F881A900}"/>
          </ac:spMkLst>
        </pc:spChg>
      </pc:sldChg>
      <pc:sldChg chg="modSp mod">
        <pc:chgData name="Reid, Michelle (DPH)" userId="3afdc34b-dadf-4ab5-ad26-84f6332c48e3" providerId="ADAL" clId="{3545660C-F669-4D66-8AA2-2FF5BCAA8195}" dt="2021-04-08T22:15:23.805" v="7" actId="403"/>
        <pc:sldMkLst>
          <pc:docMk/>
          <pc:sldMk cId="1302456838" sldId="293"/>
        </pc:sldMkLst>
        <pc:spChg chg="mod">
          <ac:chgData name="Reid, Michelle (DPH)" userId="3afdc34b-dadf-4ab5-ad26-84f6332c48e3" providerId="ADAL" clId="{3545660C-F669-4D66-8AA2-2FF5BCAA8195}" dt="2021-04-08T22:15:23.805" v="7" actId="403"/>
          <ac:spMkLst>
            <pc:docMk/>
            <pc:sldMk cId="1302456838" sldId="293"/>
            <ac:spMk id="3" creationId="{9771FB98-A3F6-48A1-A7B3-619C66E7F61A}"/>
          </ac:spMkLst>
        </pc:spChg>
      </pc:sldChg>
      <pc:sldChg chg="modSp mod">
        <pc:chgData name="Reid, Michelle (DPH)" userId="3afdc34b-dadf-4ab5-ad26-84f6332c48e3" providerId="ADAL" clId="{3545660C-F669-4D66-8AA2-2FF5BCAA8195}" dt="2021-04-08T22:16:49.675" v="9" actId="3064"/>
        <pc:sldMkLst>
          <pc:docMk/>
          <pc:sldMk cId="310562512" sldId="295"/>
        </pc:sldMkLst>
        <pc:graphicFrameChg chg="modGraphic">
          <ac:chgData name="Reid, Michelle (DPH)" userId="3afdc34b-dadf-4ab5-ad26-84f6332c48e3" providerId="ADAL" clId="{3545660C-F669-4D66-8AA2-2FF5BCAA8195}" dt="2021-04-08T22:16:49.675" v="9" actId="3064"/>
          <ac:graphicFrameMkLst>
            <pc:docMk/>
            <pc:sldMk cId="310562512" sldId="295"/>
            <ac:graphicFrameMk id="7" creationId="{605E144A-8B73-4509-B5A1-46BDBC416354}"/>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F4DA46-9CE1-4FA5-9C21-FE9664EFA451}" type="datetimeFigureOut">
              <a:rPr lang="en-US" smtClean="0"/>
              <a:t>4/9/2021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4232F9-3508-44D2-9A4F-82B0B69AB425}" type="slidenum">
              <a:rPr lang="en-US" smtClean="0"/>
              <a:t>‹#›</a:t>
            </a:fld>
            <a:endParaRPr lang="en-US"/>
          </a:p>
        </p:txBody>
      </p:sp>
    </p:spTree>
    <p:extLst>
      <p:ext uri="{BB962C8B-B14F-4D97-AF65-F5344CB8AC3E}">
        <p14:creationId xmlns:p14="http://schemas.microsoft.com/office/powerpoint/2010/main" val="2510018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First Dose (Partially) </a:t>
            </a:r>
          </a:p>
          <a:p>
            <a:endParaRPr lang="en-US"/>
          </a:p>
          <a:p>
            <a:r>
              <a:rPr lang="en-US"/>
              <a:t>First dose + </a:t>
            </a:r>
            <a:r>
              <a:rPr lang="en-US" err="1"/>
              <a:t>jj</a:t>
            </a:r>
            <a:r>
              <a:rPr lang="en-US"/>
              <a:t> (At least) – Own slide </a:t>
            </a:r>
          </a:p>
          <a:p>
            <a:endParaRPr lang="en-US"/>
          </a:p>
          <a:p>
            <a:r>
              <a:rPr lang="en-US"/>
              <a:t>Second Dose  + JJ (Fully Vaccinated)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36154181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Mention suppression </a:t>
            </a:r>
          </a:p>
          <a:p>
            <a:endParaRPr lang="en-US"/>
          </a:p>
          <a:p>
            <a:r>
              <a:rPr lang="en-US"/>
              <a:t>At least on dose </a:t>
            </a:r>
          </a:p>
          <a:p>
            <a:endParaRPr lang="en-US"/>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120796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Second Dose + JJ </a:t>
            </a:r>
          </a:p>
          <a:p>
            <a:endParaRPr lang="en-US"/>
          </a:p>
          <a:p>
            <a:r>
              <a:rPr lang="en-US"/>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3228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Second Dose + JJ </a:t>
            </a:r>
          </a:p>
          <a:p>
            <a:endParaRPr lang="en-US"/>
          </a:p>
          <a:p>
            <a:r>
              <a:rPr lang="en-US"/>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10335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170045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21918621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Insert percentages of city/town Demographics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814AD3F2-44B7-4DE2-891F-65F5C26C1306}"/>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68451335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93989"/>
            <a:ext cx="103632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828801" y="4267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711201" y="6477002"/>
            <a:ext cx="8636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7" name="TextBox 6">
            <a:extLst>
              <a:ext uri="{FF2B5EF4-FFF2-40B4-BE49-F238E27FC236}">
                <a16:creationId xmlns:a16="http://schemas.microsoft.com/office/drawing/2014/main" id="{A57BF16A-46A2-2C4D-B679-429BA6325698}"/>
              </a:ext>
            </a:extLst>
          </p:cNvPr>
          <p:cNvSpPr txBox="1"/>
          <p:nvPr userDrawn="1"/>
        </p:nvSpPr>
        <p:spPr>
          <a:xfrm>
            <a:off x="2405139" y="227164"/>
            <a:ext cx="10566401" cy="523220"/>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a:ln w="12700">
                  <a:solidFill>
                    <a:schemeClr val="bg1"/>
                  </a:solidFill>
                  <a:prstDash val="solid"/>
                </a:ln>
                <a:solidFill>
                  <a:srgbClr val="FFFFFF"/>
                </a:solidFill>
                <a:effectLst/>
                <a:uLnTx/>
                <a:uFillTx/>
                <a:latin typeface="+mn-lt"/>
              </a:rPr>
              <a:t>Massachusetts</a:t>
            </a:r>
            <a:r>
              <a:rPr kumimoji="0" lang="en-US" sz="2800" b="1" i="0" u="none" strike="noStrike" kern="0" cap="none" spc="0" normalizeH="0" baseline="0" noProof="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a:ln w="12700">
                  <a:solidFill>
                    <a:schemeClr val="bg1"/>
                  </a:solidFill>
                  <a:prstDash val="solid"/>
                </a:ln>
                <a:solidFill>
                  <a:srgbClr val="FFFFFF"/>
                </a:solidFill>
                <a:effectLst/>
                <a:uLnTx/>
                <a:uFillTx/>
                <a:latin typeface="+mn-lt"/>
              </a:rPr>
              <a:t>Department of Public Health</a:t>
            </a:r>
          </a:p>
        </p:txBody>
      </p:sp>
      <p:pic>
        <p:nvPicPr>
          <p:cNvPr id="13" name="Pictur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11201" y="2"/>
            <a:ext cx="1655837" cy="2607945"/>
          </a:xfrm>
          <a:prstGeom prst="rect">
            <a:avLst/>
          </a:prstGeom>
          <a:solidFill>
            <a:schemeClr val="tx1"/>
          </a:solidFill>
        </p:spPr>
      </p:pic>
    </p:spTree>
    <p:extLst>
      <p:ext uri="{BB962C8B-B14F-4D97-AF65-F5344CB8AC3E}">
        <p14:creationId xmlns:p14="http://schemas.microsoft.com/office/powerpoint/2010/main" val="3707552501"/>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p:cNvSpPr>
            <a:spLocks noGrp="1"/>
          </p:cNvSpPr>
          <p:nvPr>
            <p:ph type="dt" sz="half" idx="10"/>
          </p:nvPr>
        </p:nvSpPr>
        <p:spPr>
          <a:xfrm>
            <a:off x="711201" y="6477002"/>
            <a:ext cx="10160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
        <p:nvSpPr>
          <p:cNvPr id="9"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11"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p>
        </p:txBody>
      </p:sp>
      <p:pic>
        <p:nvPicPr>
          <p:cNvPr id="1026"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729532" y="76200"/>
            <a:ext cx="1219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36701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8" name="Date Placeholder 3"/>
          <p:cNvSpPr>
            <a:spLocks noGrp="1"/>
          </p:cNvSpPr>
          <p:nvPr>
            <p:ph type="dt" sz="half" idx="10"/>
          </p:nvPr>
        </p:nvSpPr>
        <p:spPr>
          <a:xfrm>
            <a:off x="711201" y="6553202"/>
            <a:ext cx="7416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9" name="Picture 3">
            <a:extLst>
              <a:ext uri="{FF2B5EF4-FFF2-40B4-BE49-F238E27FC236}">
                <a16:creationId xmlns:a16="http://schemas.microsoft.com/office/drawing/2014/main" id="{761AAA9F-9A39-9A4E-BFBD-0A487B5455F9}"/>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15189" y="233425"/>
            <a:ext cx="1662876" cy="1256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2547900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9" name="Date Placeholder 3"/>
          <p:cNvSpPr>
            <a:spLocks noGrp="1"/>
          </p:cNvSpPr>
          <p:nvPr>
            <p:ph type="dt" sz="half" idx="10"/>
          </p:nvPr>
        </p:nvSpPr>
        <p:spPr>
          <a:xfrm>
            <a:off x="711200" y="6553202"/>
            <a:ext cx="70104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
        <p:nvSpPr>
          <p:cNvPr id="10"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p>
        </p:txBody>
      </p:sp>
    </p:spTree>
    <p:extLst>
      <p:ext uri="{BB962C8B-B14F-4D97-AF65-F5344CB8AC3E}">
        <p14:creationId xmlns:p14="http://schemas.microsoft.com/office/powerpoint/2010/main" val="3882702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535113"/>
            <a:ext cx="538691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a:p>
        </p:txBody>
      </p:sp>
      <p:sp>
        <p:nvSpPr>
          <p:cNvPr id="11"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Massachusetts Department of Public Health       mass.gov/</a:t>
            </a:r>
            <a:r>
              <a:rPr lang="en-US" err="1"/>
              <a:t>dph</a:t>
            </a:r>
            <a:endParaRPr lang="en-US"/>
          </a:p>
        </p:txBody>
      </p:sp>
      <p:sp>
        <p:nvSpPr>
          <p:cNvPr id="1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p>
        </p:txBody>
      </p:sp>
    </p:spTree>
    <p:extLst>
      <p:ext uri="{BB962C8B-B14F-4D97-AF65-F5344CB8AC3E}">
        <p14:creationId xmlns:p14="http://schemas.microsoft.com/office/powerpoint/2010/main" val="1205306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7"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Massachusetts Department of Public Health       mass.gov/</a:t>
            </a:r>
            <a:r>
              <a:rPr lang="en-US" err="1"/>
              <a:t>dph</a:t>
            </a:r>
            <a:endParaRPr lang="en-US"/>
          </a:p>
        </p:txBody>
      </p:sp>
    </p:spTree>
    <p:extLst>
      <p:ext uri="{BB962C8B-B14F-4D97-AF65-F5344CB8AC3E}">
        <p14:creationId xmlns:p14="http://schemas.microsoft.com/office/powerpoint/2010/main" val="205287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a:p>
        </p:txBody>
      </p:sp>
      <p:sp>
        <p:nvSpPr>
          <p:cNvPr id="6"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Massachusetts Department of Public Health       mass.gov/</a:t>
            </a:r>
            <a:r>
              <a:rPr lang="en-US" err="1"/>
              <a:t>dph</a:t>
            </a:r>
            <a:endParaRPr lang="en-US"/>
          </a:p>
        </p:txBody>
      </p:sp>
    </p:spTree>
    <p:extLst>
      <p:ext uri="{BB962C8B-B14F-4D97-AF65-F5344CB8AC3E}">
        <p14:creationId xmlns:p14="http://schemas.microsoft.com/office/powerpoint/2010/main" val="761198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1371600"/>
            <a:ext cx="4011084"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4" y="1371601"/>
            <a:ext cx="6815666" cy="4754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2" y="2514602"/>
            <a:ext cx="4011084" cy="36115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711200" y="6600827"/>
            <a:ext cx="5384800" cy="292989"/>
          </a:xfrm>
          <a:prstGeom prst="rect">
            <a:avLst/>
          </a:prstGeom>
        </p:spPr>
        <p:txBody>
          <a:bodyPr/>
          <a:lstStyle/>
          <a:p>
            <a:fld id="{A1054629-AB0F-4720-8E60-A2BACE56D358}" type="datetimeFigureOut">
              <a:rPr lang="en-US" smtClean="0"/>
              <a:t>4/9/2021</a:t>
            </a:fld>
            <a:endParaRPr lang="en-US"/>
          </a:p>
        </p:txBody>
      </p:sp>
      <p:sp>
        <p:nvSpPr>
          <p:cNvPr id="6" name="Footer Placeholder 5"/>
          <p:cNvSpPr>
            <a:spLocks noGrp="1"/>
          </p:cNvSpPr>
          <p:nvPr>
            <p:ph type="ftr" sz="quarter" idx="11"/>
          </p:nvPr>
        </p:nvSpPr>
        <p:spPr>
          <a:xfrm>
            <a:off x="4165601" y="6356352"/>
            <a:ext cx="3860800" cy="365125"/>
          </a:xfrm>
          <a:prstGeom prst="rect">
            <a:avLst/>
          </a:prstGeom>
        </p:spPr>
        <p:txBody>
          <a:bodyPr/>
          <a:lstStyle/>
          <a:p>
            <a:endParaRPr lang="en-US"/>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Tree>
    <p:extLst>
      <p:ext uri="{BB962C8B-B14F-4D97-AF65-F5344CB8AC3E}">
        <p14:creationId xmlns:p14="http://schemas.microsoft.com/office/powerpoint/2010/main" val="1129187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8" y="4800600"/>
            <a:ext cx="73152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8" y="1066801"/>
            <a:ext cx="7315200" cy="3660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9" name="Date Placeholder 3"/>
          <p:cNvSpPr>
            <a:spLocks noGrp="1"/>
          </p:cNvSpPr>
          <p:nvPr>
            <p:ph type="dt" sz="half" idx="10"/>
          </p:nvPr>
        </p:nvSpPr>
        <p:spPr>
          <a:xfrm>
            <a:off x="711200" y="6553202"/>
            <a:ext cx="6908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Tree>
    <p:extLst>
      <p:ext uri="{BB962C8B-B14F-4D97-AF65-F5344CB8AC3E}">
        <p14:creationId xmlns:p14="http://schemas.microsoft.com/office/powerpoint/2010/main" val="687930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143002"/>
            <a:ext cx="10972800" cy="49831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a:extLst>
              <a:ext uri="{FF2B5EF4-FFF2-40B4-BE49-F238E27FC236}">
                <a16:creationId xmlns:a16="http://schemas.microsoft.com/office/drawing/2014/main" id="{101E840A-BCBE-4B40-B158-B16879D32C9F}"/>
              </a:ext>
            </a:extLst>
          </p:cNvPr>
          <p:cNvSpPr/>
          <p:nvPr/>
        </p:nvSpPr>
        <p:spPr>
          <a:xfrm>
            <a:off x="0" y="2"/>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a:extLst>
              <a:ext uri="{FF2B5EF4-FFF2-40B4-BE49-F238E27FC236}">
                <a16:creationId xmlns:a16="http://schemas.microsoft.com/office/drawing/2014/main" id="{5BB607E6-0B1F-BB4A-9794-46A0CA431F4F}"/>
              </a:ext>
            </a:extLst>
          </p:cNvPr>
          <p:cNvSpPr/>
          <p:nvPr/>
        </p:nvSpPr>
        <p:spPr>
          <a:xfrm>
            <a:off x="0" y="6510528"/>
            <a:ext cx="16256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9" name="Date Placeholder 3"/>
          <p:cNvSpPr>
            <a:spLocks noGrp="1"/>
          </p:cNvSpPr>
          <p:nvPr>
            <p:ph type="dt" sz="half" idx="2"/>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sz="1200">
                <a:solidFill>
                  <a:schemeClr val="bg1"/>
                </a:solidFill>
              </a:defRPr>
            </a:lvl1pPr>
          </a:lstStyle>
          <a:p>
            <a:r>
              <a:rPr lang="en-US"/>
              <a:t>Massachusetts Department of Public Health       mass.gov/</a:t>
            </a:r>
            <a:r>
              <a:rPr lang="en-US" err="1"/>
              <a:t>dph</a:t>
            </a:r>
            <a:endParaRPr lang="en-US"/>
          </a:p>
        </p:txBody>
      </p:sp>
    </p:spTree>
    <p:extLst>
      <p:ext uri="{BB962C8B-B14F-4D97-AF65-F5344CB8AC3E}">
        <p14:creationId xmlns:p14="http://schemas.microsoft.com/office/powerpoint/2010/main" val="23916206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hyperlink" Target="https://www.mass.gov/info-details/massachusetts-covid-19-vaccination-data-and-updates#weekly-covid-19-vaccination-dashboard-" TargetMode="External"/><Relationship Id="rId2" Type="http://schemas.openxmlformats.org/officeDocument/2006/relationships/notesSlide" Target="../notesSlides/notesSlide6.xml"/><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5.e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9916" y="1751890"/>
            <a:ext cx="10337562" cy="3067938"/>
          </a:xfrm>
        </p:spPr>
        <p:txBody>
          <a:bodyPr/>
          <a:lstStyle/>
          <a:p>
            <a:pPr algn="ctr"/>
            <a:r>
              <a:rPr lang="en-US" sz="6000"/>
              <a:t>Vaccination Data Report</a:t>
            </a:r>
            <a:br>
              <a:rPr lang="en-US" sz="6000"/>
            </a:br>
            <a:r>
              <a:rPr lang="en-US" sz="6000"/>
              <a:t>New Bedford</a:t>
            </a:r>
            <a:br>
              <a:rPr lang="en-US" sz="6000"/>
            </a:br>
            <a:r>
              <a:rPr lang="en-US"/>
              <a:t>4/9/2021</a:t>
            </a:r>
            <a:endParaRPr lang="en-US" sz="6000">
              <a:highlight>
                <a:srgbClr val="FFFF00"/>
              </a:highlight>
            </a:endParaRPr>
          </a:p>
        </p:txBody>
      </p:sp>
    </p:spTree>
    <p:extLst>
      <p:ext uri="{BB962C8B-B14F-4D97-AF65-F5344CB8AC3E}">
        <p14:creationId xmlns:p14="http://schemas.microsoft.com/office/powerpoint/2010/main" val="7085575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a:t>Partially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2479092" y="2734598"/>
            <a:ext cx="7442576" cy="400110"/>
          </a:xfrm>
          <a:prstGeom prst="rect">
            <a:avLst/>
          </a:prstGeom>
          <a:noFill/>
        </p:spPr>
        <p:txBody>
          <a:bodyPr wrap="square" rtlCol="0">
            <a:spAutoFit/>
          </a:bodyPr>
          <a:lstStyle/>
          <a:p>
            <a:pPr marL="0" indent="0">
              <a:buNone/>
            </a:pPr>
            <a:r>
              <a:rPr lang="en-US" sz="2000">
                <a:latin typeface="Calibri"/>
              </a:rPr>
              <a:t>Anyone who has received only the 1</a:t>
            </a:r>
            <a:r>
              <a:rPr lang="en-US" sz="2000" baseline="30000">
                <a:latin typeface="Calibri"/>
              </a:rPr>
              <a:t>st</a:t>
            </a:r>
            <a:r>
              <a:rPr lang="en-US" sz="2000">
                <a:latin typeface="Calibri"/>
              </a:rPr>
              <a:t> dose of </a:t>
            </a:r>
            <a:r>
              <a:rPr lang="en-US" sz="2000" err="1">
                <a:latin typeface="Calibri"/>
              </a:rPr>
              <a:t>Moderna</a:t>
            </a:r>
            <a:r>
              <a:rPr lang="en-US" sz="2000">
                <a:latin typeface="Calibri"/>
              </a:rPr>
              <a:t>/Pfizer vaccine</a:t>
            </a:r>
          </a:p>
        </p:txBody>
      </p:sp>
    </p:spTree>
    <p:extLst>
      <p:ext uri="{BB962C8B-B14F-4D97-AF65-F5344CB8AC3E}">
        <p14:creationId xmlns:p14="http://schemas.microsoft.com/office/powerpoint/2010/main" val="1752065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749298"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11</a:t>
            </a:fld>
            <a:endParaRPr lang="en-US">
              <a:solidFill>
                <a:prstClr val="black">
                  <a:tint val="75000"/>
                </a:prstClr>
              </a:solidFill>
              <a:latin typeface="Calibri" panose="020F0502020204030204"/>
            </a:endParaRPr>
          </a:p>
        </p:txBody>
      </p:sp>
      <p:graphicFrame>
        <p:nvGraphicFramePr>
          <p:cNvPr id="11" name="Table 10">
            <a:extLst>
              <a:ext uri="{FF2B5EF4-FFF2-40B4-BE49-F238E27FC236}">
                <a16:creationId xmlns:a16="http://schemas.microsoft.com/office/drawing/2014/main" id="{92744045-DF14-4CCE-BA71-9B1B7F3FC193}"/>
              </a:ext>
            </a:extLst>
          </p:cNvPr>
          <p:cNvGraphicFramePr>
            <a:graphicFrameLocks noGrp="1"/>
          </p:cNvGraphicFramePr>
          <p:nvPr>
            <p:extLst>
              <p:ext uri="{D42A27DB-BD31-4B8C-83A1-F6EECF244321}">
                <p14:modId xmlns:p14="http://schemas.microsoft.com/office/powerpoint/2010/main" val="1844261310"/>
              </p:ext>
            </p:extLst>
          </p:nvPr>
        </p:nvGraphicFramePr>
        <p:xfrm>
          <a:off x="1125196" y="3626612"/>
          <a:ext cx="9341539" cy="1315808"/>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1058613976"/>
                    </a:ext>
                  </a:extLst>
                </a:gridCol>
                <a:gridCol w="1539934">
                  <a:extLst>
                    <a:ext uri="{9D8B030D-6E8A-4147-A177-3AD203B41FA5}">
                      <a16:colId xmlns:a16="http://schemas.microsoft.com/office/drawing/2014/main" val="256912673"/>
                    </a:ext>
                  </a:extLst>
                </a:gridCol>
                <a:gridCol w="1160324">
                  <a:extLst>
                    <a:ext uri="{9D8B030D-6E8A-4147-A177-3AD203B41FA5}">
                      <a16:colId xmlns:a16="http://schemas.microsoft.com/office/drawing/2014/main" val="2034002232"/>
                    </a:ext>
                  </a:extLst>
                </a:gridCol>
                <a:gridCol w="1582876">
                  <a:extLst>
                    <a:ext uri="{9D8B030D-6E8A-4147-A177-3AD203B41FA5}">
                      <a16:colId xmlns:a16="http://schemas.microsoft.com/office/drawing/2014/main" val="1684142048"/>
                    </a:ext>
                  </a:extLst>
                </a:gridCol>
                <a:gridCol w="1212397">
                  <a:extLst>
                    <a:ext uri="{9D8B030D-6E8A-4147-A177-3AD203B41FA5}">
                      <a16:colId xmlns:a16="http://schemas.microsoft.com/office/drawing/2014/main" val="347171472"/>
                    </a:ext>
                  </a:extLst>
                </a:gridCol>
                <a:gridCol w="1340932">
                  <a:extLst>
                    <a:ext uri="{9D8B030D-6E8A-4147-A177-3AD203B41FA5}">
                      <a16:colId xmlns:a16="http://schemas.microsoft.com/office/drawing/2014/main" val="1887669527"/>
                    </a:ext>
                  </a:extLst>
                </a:gridCol>
              </a:tblGrid>
              <a:tr h="174149">
                <a:tc>
                  <a:txBody>
                    <a:bodyPr/>
                    <a:lstStyle/>
                    <a:p>
                      <a:pPr marL="0" marR="0" algn="ctr">
                        <a:spcBef>
                          <a:spcPts val="0"/>
                        </a:spcBef>
                        <a:spcAft>
                          <a:spcPts val="0"/>
                        </a:spcAft>
                      </a:pPr>
                      <a:r>
                        <a:rPr lang="en-US" sz="1400">
                          <a:solidFill>
                            <a:schemeClr val="tx1"/>
                          </a:solidFill>
                          <a:effectLst/>
                        </a:rPr>
                        <a:t>Community</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a:solidFill>
                            <a:schemeClr val="tx1"/>
                          </a:solidFill>
                          <a:effectLst/>
                          <a:latin typeface="Calibri"/>
                          <a:ea typeface="Calibri" panose="020F0502020204030204" pitchFamily="34" charset="0"/>
                          <a:cs typeface="Times New Roman"/>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58543">
                <a:tc rowSpan="2">
                  <a:txBody>
                    <a:bodyPr/>
                    <a:lstStyle/>
                    <a:p>
                      <a:pPr marL="0" marR="0" algn="ctr">
                        <a:spcBef>
                          <a:spcPts val="0"/>
                        </a:spcBef>
                        <a:spcAft>
                          <a:spcPts val="0"/>
                        </a:spcAft>
                      </a:pPr>
                      <a:endParaRPr lang="en-US" sz="12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a:effectLst/>
                          <a:latin typeface="Calibri"/>
                          <a:ea typeface="Calibri" panose="020F0502020204030204" pitchFamily="34" charset="0"/>
                          <a:cs typeface="Times New Roman"/>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200" b="1" u="sng">
                          <a:effectLst/>
                          <a:latin typeface="Calibri"/>
                          <a:ea typeface="Calibri" panose="020F0502020204030204" pitchFamily="34" charset="0"/>
                          <a:cs typeface="Times New Roman"/>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200" b="1" u="sng">
                          <a:effectLst/>
                          <a:latin typeface="Calibri"/>
                          <a:ea typeface="Calibri" panose="020F0502020204030204" pitchFamily="34" charset="0"/>
                          <a:cs typeface="Times New Roman"/>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417185">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a:ea typeface="Calibri" panose="020F0502020204030204" pitchFamily="34" charset="0"/>
                          <a:cs typeface="Times New Roman"/>
                        </a:rPr>
                        <a:t>Count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a:ea typeface="Calibri" panose="020F0502020204030204" pitchFamily="34" charset="0"/>
                          <a:cs typeface="Times New Roman"/>
                        </a:rPr>
                        <a:t>% of 0-64 Population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a:ea typeface="Calibri" panose="020F0502020204030204" pitchFamily="34" charset="0"/>
                          <a:cs typeface="Times New Roman"/>
                        </a:rPr>
                        <a:t>Count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a:ea typeface="Calibri" panose="020F0502020204030204" pitchFamily="34" charset="0"/>
                          <a:cs typeface="Times New Roman"/>
                        </a:rPr>
                        <a:t>% of 65-74 Population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a:ea typeface="Calibri" panose="020F0502020204030204" pitchFamily="34" charset="0"/>
                          <a:cs typeface="Times New Roman"/>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a:ea typeface="Calibri" panose="020F0502020204030204" pitchFamily="34" charset="0"/>
                          <a:cs typeface="Times New Roman"/>
                        </a:rPr>
                        <a:t>% of 75+ Population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74149">
                <a:tc>
                  <a:txBody>
                    <a:bodyPr/>
                    <a:lstStyle/>
                    <a:p>
                      <a:pPr marL="0" marR="0" algn="ctr">
                        <a:spcBef>
                          <a:spcPts val="0"/>
                        </a:spcBef>
                        <a:spcAft>
                          <a:spcPts val="0"/>
                        </a:spcAft>
                      </a:pPr>
                      <a:r>
                        <a:rPr lang="en-US" sz="1400">
                          <a:solidFill>
                            <a:srgbClr val="0F1C32"/>
                          </a:solidFill>
                          <a:latin typeface="+mn-lt"/>
                        </a:rPr>
                        <a:t>New Bedford</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a:rPr>
                        <a:t>            6,017 </a:t>
                      </a:r>
                      <a:endParaRPr lang="en-US" sz="1100" b="0" i="0" u="none" strike="noStrike">
                        <a:solidFill>
                          <a:srgbClr val="000000"/>
                        </a:solidFill>
                        <a:effectLst/>
                        <a:latin typeface="Calibri" panose="020F050202020403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a:rPr>
                        <a:t>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a:rPr>
                        <a:t>            1,921 </a:t>
                      </a:r>
                      <a:endParaRPr lang="en-US" sz="1100" b="0" i="0" u="none" strike="noStrike">
                        <a:solidFill>
                          <a:srgbClr val="000000"/>
                        </a:solidFill>
                        <a:effectLst/>
                        <a:latin typeface="Calibri" panose="020F050202020403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a:rPr>
                        <a:t>21.4%</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a:rPr>
                        <a:t>            1,139 </a:t>
                      </a:r>
                      <a:endParaRPr lang="en-US" sz="1100" b="0" i="0" u="none" strike="noStrike">
                        <a:solidFill>
                          <a:srgbClr val="000000"/>
                        </a:solidFill>
                        <a:effectLst/>
                        <a:latin typeface="Calibri" panose="020F050202020403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a:rPr>
                        <a:t>16.4%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8FAADC"/>
                    </a:solidFill>
                  </a:tcPr>
                </a:tc>
                <a:extLst>
                  <a:ext uri="{0D108BD9-81ED-4DB2-BD59-A6C34878D82A}">
                    <a16:rowId xmlns:a16="http://schemas.microsoft.com/office/drawing/2014/main" val="1702797656"/>
                  </a:ext>
                </a:extLst>
              </a:tr>
              <a:tr h="181405">
                <a:tc>
                  <a:txBody>
                    <a:bodyPr/>
                    <a:lstStyle/>
                    <a:p>
                      <a:pPr marL="0" marR="0" algn="ctr">
                        <a:spcBef>
                          <a:spcPts val="0"/>
                        </a:spcBef>
                        <a:spcAft>
                          <a:spcPts val="0"/>
                        </a:spcAft>
                      </a:pPr>
                      <a:r>
                        <a:rPr lang="en-US" sz="1400">
                          <a:solidFill>
                            <a:schemeClr val="tx1"/>
                          </a:solidFill>
                          <a:effectLst/>
                          <a:latin typeface="Calibri"/>
                          <a:ea typeface="Calibri" panose="020F0502020204030204" pitchFamily="34" charset="0"/>
                          <a:cs typeface="Times New Roman"/>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a:rPr>
                        <a:t>        850,648 </a:t>
                      </a:r>
                      <a:endParaRPr lang="en-US" sz="1100" b="0" i="0" u="none" strike="noStrike">
                        <a:solidFill>
                          <a:srgbClr val="000000"/>
                        </a:solidFill>
                        <a:effectLst/>
                        <a:latin typeface="Calibri" panose="020F050202020403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a:rPr>
                        <a:t>14.7%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a:rPr>
                        <a:t>        163,762 </a:t>
                      </a:r>
                      <a:endParaRPr lang="en-US" sz="1100" b="0" i="0" u="none" strike="noStrike">
                        <a:solidFill>
                          <a:srgbClr val="000000"/>
                        </a:solidFill>
                        <a:effectLst/>
                        <a:latin typeface="Calibri" panose="020F050202020403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a:rPr>
                        <a:t>24.0%</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a:rPr>
                        <a:t>          68,101 </a:t>
                      </a:r>
                      <a:endParaRPr lang="en-US" sz="1100" b="0" i="0" u="none" strike="noStrike">
                        <a:solidFill>
                          <a:srgbClr val="000000"/>
                        </a:solidFill>
                        <a:effectLst/>
                        <a:latin typeface="Calibri" panose="020F050202020403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a:rPr>
                        <a:t>13.8%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CA0563B2-6540-4194-8B51-32E86081C021}"/>
              </a:ext>
            </a:extLst>
          </p:cNvPr>
          <p:cNvSpPr txBox="1"/>
          <p:nvPr/>
        </p:nvSpPr>
        <p:spPr>
          <a:xfrm>
            <a:off x="419316" y="1179788"/>
            <a:ext cx="11952146" cy="2446824"/>
          </a:xfrm>
          <a:prstGeom prst="rect">
            <a:avLst/>
          </a:prstGeom>
          <a:noFill/>
        </p:spPr>
        <p:txBody>
          <a:bodyPr wrap="square" rtlCol="0">
            <a:spAutoFit/>
          </a:bodyPr>
          <a:lstStyle/>
          <a:p>
            <a:r>
              <a:rPr lang="en-US" b="1" u="sng">
                <a:solidFill>
                  <a:srgbClr val="0F1C32"/>
                </a:solidFill>
                <a:latin typeface="Calibri"/>
              </a:rPr>
              <a:t>Vaccine Administration Benchmark</a:t>
            </a:r>
            <a:endParaRPr lang="en-US">
              <a:solidFill>
                <a:srgbClr val="0F1C32"/>
              </a:solidFill>
              <a:latin typeface="Calibri"/>
            </a:endParaRPr>
          </a:p>
          <a:p>
            <a:pPr marL="742950" lvl="1" indent="-285750">
              <a:buFont typeface="Arial" panose="020B0604020202020204" pitchFamily="34" charset="0"/>
              <a:buChar char="•"/>
            </a:pPr>
            <a:r>
              <a:rPr lang="en-US">
                <a:solidFill>
                  <a:srgbClr val="0F1C32"/>
                </a:solidFill>
                <a:latin typeface="Calibri"/>
              </a:rPr>
              <a:t>Percentage by </a:t>
            </a:r>
            <a:r>
              <a:rPr lang="en-US" b="1">
                <a:solidFill>
                  <a:srgbClr val="0F1C32"/>
                </a:solidFill>
                <a:latin typeface="Calibri"/>
              </a:rPr>
              <a:t>Age Group </a:t>
            </a:r>
            <a:r>
              <a:rPr lang="en-US">
                <a:solidFill>
                  <a:srgbClr val="0F1C32"/>
                </a:solidFill>
                <a:latin typeface="Calibri"/>
              </a:rPr>
              <a:t>who are</a:t>
            </a:r>
            <a:r>
              <a:rPr lang="en-US" b="1">
                <a:solidFill>
                  <a:srgbClr val="0F1C32"/>
                </a:solidFill>
                <a:latin typeface="Calibri"/>
              </a:rPr>
              <a:t> partially vaccinated</a:t>
            </a:r>
            <a:r>
              <a:rPr lang="en-US">
                <a:solidFill>
                  <a:srgbClr val="0F1C32"/>
                </a:solidFill>
                <a:latin typeface="Calibri"/>
              </a:rPr>
              <a:t> and whether they have met or exceeded the statewide age-specific group average of:</a:t>
            </a:r>
          </a:p>
          <a:p>
            <a:pPr marL="1657350" lvl="3" indent="-285750">
              <a:buFont typeface="Arial" panose="020B0604020202020204" pitchFamily="34" charset="0"/>
              <a:buChar char="•"/>
            </a:pPr>
            <a:r>
              <a:rPr lang="en-US" sz="2000" b="1">
                <a:solidFill>
                  <a:srgbClr val="5B9BD5">
                    <a:lumMod val="75000"/>
                  </a:srgbClr>
                </a:solidFill>
                <a:latin typeface="Calibri"/>
              </a:rPr>
              <a:t>14.7</a:t>
            </a:r>
            <a:r>
              <a:rPr lang="en-US" b="1">
                <a:solidFill>
                  <a:srgbClr val="5B9BD5">
                    <a:lumMod val="75000"/>
                  </a:srgbClr>
                </a:solidFill>
                <a:latin typeface="Calibri"/>
              </a:rPr>
              <a:t>% </a:t>
            </a:r>
            <a:r>
              <a:rPr lang="en-US" b="1">
                <a:solidFill>
                  <a:srgbClr val="0F1C32"/>
                </a:solidFill>
                <a:latin typeface="Calibri"/>
              </a:rPr>
              <a:t>for ages 0-64</a:t>
            </a:r>
          </a:p>
          <a:p>
            <a:pPr marL="1657350" lvl="3" indent="-285750">
              <a:buFont typeface="Arial" panose="020B0604020202020204" pitchFamily="34" charset="0"/>
              <a:buChar char="•"/>
            </a:pPr>
            <a:r>
              <a:rPr lang="en-US" sz="2000" b="1">
                <a:solidFill>
                  <a:srgbClr val="5B9BD5">
                    <a:lumMod val="75000"/>
                  </a:srgbClr>
                </a:solidFill>
                <a:latin typeface="Calibri"/>
              </a:rPr>
              <a:t>24.0</a:t>
            </a:r>
            <a:r>
              <a:rPr lang="en-US" b="1">
                <a:solidFill>
                  <a:srgbClr val="5B9BD5">
                    <a:lumMod val="75000"/>
                  </a:srgbClr>
                </a:solidFill>
                <a:latin typeface="Calibri"/>
              </a:rPr>
              <a:t>% </a:t>
            </a:r>
            <a:r>
              <a:rPr lang="en-US" b="1">
                <a:solidFill>
                  <a:srgbClr val="0F1C32"/>
                </a:solidFill>
                <a:latin typeface="Calibri"/>
              </a:rPr>
              <a:t>for ages 65-74</a:t>
            </a:r>
          </a:p>
          <a:p>
            <a:pPr marL="1657350" lvl="3" indent="-285750">
              <a:buFont typeface="Arial" panose="020B0604020202020204" pitchFamily="34" charset="0"/>
              <a:buChar char="•"/>
            </a:pPr>
            <a:r>
              <a:rPr lang="en-US" sz="2000" b="1">
                <a:solidFill>
                  <a:srgbClr val="5B9BD5">
                    <a:lumMod val="75000"/>
                  </a:srgbClr>
                </a:solidFill>
                <a:latin typeface="Calibri"/>
              </a:rPr>
              <a:t>13.8</a:t>
            </a:r>
            <a:r>
              <a:rPr lang="en-US" b="1">
                <a:solidFill>
                  <a:srgbClr val="5B9BD5">
                    <a:lumMod val="75000"/>
                  </a:srgbClr>
                </a:solidFill>
                <a:latin typeface="Calibri"/>
              </a:rPr>
              <a:t>%</a:t>
            </a:r>
            <a:r>
              <a:rPr lang="en-US" b="1">
                <a:solidFill>
                  <a:srgbClr val="0F1C32"/>
                </a:solidFill>
                <a:latin typeface="Calibri"/>
              </a:rPr>
              <a:t> for ages 75+</a:t>
            </a:r>
          </a:p>
          <a:p>
            <a:pPr marL="742950" lvl="1" indent="-285750">
              <a:buFont typeface="Arial" panose="020B0604020202020204" pitchFamily="34" charset="0"/>
              <a:buChar char="•"/>
            </a:pPr>
            <a:r>
              <a:rPr lang="en-US">
                <a:solidFill>
                  <a:srgbClr val="0F1C32"/>
                </a:solidFill>
                <a:latin typeface="Calibri"/>
              </a:rPr>
              <a:t>Groups that have met or exceeded the overall statewide average are shaded darker. </a:t>
            </a:r>
          </a:p>
          <a:p>
            <a:pPr lvl="1">
              <a:spcBef>
                <a:spcPts val="600"/>
              </a:spcBef>
              <a:spcAft>
                <a:spcPts val="600"/>
              </a:spcAft>
            </a:pPr>
            <a:endParaRPr lang="en-US" sz="1600">
              <a:solidFill>
                <a:srgbClr val="0F1C32"/>
              </a:solidFill>
              <a:latin typeface="Calibri"/>
            </a:endParaRPr>
          </a:p>
        </p:txBody>
      </p:sp>
      <p:sp>
        <p:nvSpPr>
          <p:cNvPr id="7" name="Title 6"/>
          <p:cNvSpPr>
            <a:spLocks noGrp="1"/>
          </p:cNvSpPr>
          <p:nvPr>
            <p:ph type="title"/>
          </p:nvPr>
        </p:nvSpPr>
        <p:spPr>
          <a:xfrm>
            <a:off x="-15970" y="-11896"/>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Partially Vaccinated by Demographics for New Bedford Compared to Statewide as of 4/7/2021 contd.</a:t>
            </a:r>
          </a:p>
        </p:txBody>
      </p:sp>
      <p:sp>
        <p:nvSpPr>
          <p:cNvPr id="9" name="TextBox 8">
            <a:extLst>
              <a:ext uri="{FF2B5EF4-FFF2-40B4-BE49-F238E27FC236}">
                <a16:creationId xmlns:a16="http://schemas.microsoft.com/office/drawing/2014/main" id="{0DBF3477-253F-4BBD-BFCE-229BB5343ED8}"/>
              </a:ext>
            </a:extLst>
          </p:cNvPr>
          <p:cNvSpPr txBox="1"/>
          <p:nvPr/>
        </p:nvSpPr>
        <p:spPr>
          <a:xfrm>
            <a:off x="0" y="5784992"/>
            <a:ext cx="12089822" cy="707886"/>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4/7/2021</a:t>
            </a: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pic>
        <p:nvPicPr>
          <p:cNvPr id="6146" name="Picture 2">
            <a:extLst>
              <a:ext uri="{FF2B5EF4-FFF2-40B4-BE49-F238E27FC236}">
                <a16:creationId xmlns:a16="http://schemas.microsoft.com/office/drawing/2014/main" id="{48C14333-8F24-481C-9CDE-DFF6BC0109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25556" y="-1"/>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24926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679"/>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Partially Vaccinated by Demographics for New Bedford Compared to Statewide as of 4/7/2021</a:t>
            </a:r>
          </a:p>
        </p:txBody>
      </p:sp>
      <p:sp>
        <p:nvSpPr>
          <p:cNvPr id="3" name="TextBox 2">
            <a:extLst>
              <a:ext uri="{FF2B5EF4-FFF2-40B4-BE49-F238E27FC236}">
                <a16:creationId xmlns:a16="http://schemas.microsoft.com/office/drawing/2014/main" id="{BBD4B589-4768-4277-BBAF-388C0C03072B}"/>
              </a:ext>
            </a:extLst>
          </p:cNvPr>
          <p:cNvSpPr txBox="1"/>
          <p:nvPr/>
        </p:nvSpPr>
        <p:spPr>
          <a:xfrm>
            <a:off x="144686" y="1210543"/>
            <a:ext cx="5647269" cy="1785104"/>
          </a:xfrm>
          <a:prstGeom prst="rect">
            <a:avLst/>
          </a:prstGeom>
          <a:noFill/>
        </p:spPr>
        <p:txBody>
          <a:bodyPr wrap="square" rtlCol="0">
            <a:spAutoFit/>
          </a:bodyPr>
          <a:lstStyle/>
          <a:p>
            <a:r>
              <a:rPr lang="en-US" b="1" u="sng">
                <a:solidFill>
                  <a:srgbClr val="0F1C32"/>
                </a:solidFill>
                <a:latin typeface="Calibri"/>
              </a:rPr>
              <a:t>Vaccine Administration Benchmark</a:t>
            </a:r>
          </a:p>
          <a:p>
            <a:pPr marL="285750" indent="-285750">
              <a:buFont typeface="Arial" panose="020B0604020202020204" pitchFamily="34" charset="0"/>
              <a:buChar char="•"/>
            </a:pPr>
            <a:r>
              <a:rPr lang="en-US">
                <a:solidFill>
                  <a:srgbClr val="0F1C32"/>
                </a:solidFill>
                <a:latin typeface="Calibri"/>
              </a:rPr>
              <a:t>Percentage of </a:t>
            </a:r>
            <a:r>
              <a:rPr lang="en-US" b="1">
                <a:solidFill>
                  <a:srgbClr val="0F1C32"/>
                </a:solidFill>
                <a:latin typeface="Calibri"/>
              </a:rPr>
              <a:t>Race/Ethnicity groups and Sex </a:t>
            </a:r>
            <a:r>
              <a:rPr lang="en-US">
                <a:solidFill>
                  <a:srgbClr val="0F1C32"/>
                </a:solidFill>
                <a:latin typeface="Calibri"/>
              </a:rPr>
              <a:t>that have been </a:t>
            </a:r>
            <a:r>
              <a:rPr lang="en-US" b="1">
                <a:solidFill>
                  <a:srgbClr val="0F1C32"/>
                </a:solidFill>
                <a:latin typeface="Calibri"/>
              </a:rPr>
              <a:t>partially vaccinated </a:t>
            </a:r>
            <a:r>
              <a:rPr lang="en-US">
                <a:solidFill>
                  <a:srgbClr val="0F1C32"/>
                </a:solidFill>
                <a:latin typeface="Calibri"/>
              </a:rPr>
              <a:t>and whether they have met or exceeded the overall state average of </a:t>
            </a:r>
            <a:r>
              <a:rPr lang="en-US" sz="2000" b="1">
                <a:solidFill>
                  <a:srgbClr val="5B9BD5">
                    <a:lumMod val="75000"/>
                  </a:srgbClr>
                </a:solidFill>
                <a:latin typeface="Calibri"/>
              </a:rPr>
              <a:t>15.5</a:t>
            </a:r>
            <a:r>
              <a:rPr lang="en-US" b="1">
                <a:solidFill>
                  <a:srgbClr val="5B9BD5">
                    <a:lumMod val="75000"/>
                  </a:srgbClr>
                </a:solidFill>
                <a:latin typeface="Calibri"/>
              </a:rPr>
              <a:t>%</a:t>
            </a:r>
            <a:r>
              <a:rPr lang="en-US">
                <a:solidFill>
                  <a:srgbClr val="0F1C32"/>
                </a:solidFill>
                <a:latin typeface="Calibri"/>
              </a:rPr>
              <a:t>.</a:t>
            </a:r>
          </a:p>
          <a:p>
            <a:pPr marL="285750" indent="-285750">
              <a:buFont typeface="Arial" panose="020B0604020202020204" pitchFamily="34" charset="0"/>
              <a:buChar char="•"/>
            </a:pPr>
            <a:r>
              <a:rPr lang="en-US">
                <a:solidFill>
                  <a:srgbClr val="0F1C32"/>
                </a:solidFill>
                <a:latin typeface="Calibri"/>
              </a:rPr>
              <a:t>Groups that have met or exceeded the overall statewide average are shaded darker. </a:t>
            </a:r>
          </a:p>
        </p:txBody>
      </p:sp>
      <p:graphicFrame>
        <p:nvGraphicFramePr>
          <p:cNvPr id="4" name="Table 3">
            <a:extLst>
              <a:ext uri="{FF2B5EF4-FFF2-40B4-BE49-F238E27FC236}">
                <a16:creationId xmlns:a16="http://schemas.microsoft.com/office/drawing/2014/main" id="{4CB58B0C-C94E-4495-951A-A31C1D283971}"/>
              </a:ext>
            </a:extLst>
          </p:cNvPr>
          <p:cNvGraphicFramePr>
            <a:graphicFrameLocks noGrp="1"/>
          </p:cNvGraphicFramePr>
          <p:nvPr>
            <p:extLst>
              <p:ext uri="{D42A27DB-BD31-4B8C-83A1-F6EECF244321}">
                <p14:modId xmlns:p14="http://schemas.microsoft.com/office/powerpoint/2010/main" val="1027538685"/>
              </p:ext>
            </p:extLst>
          </p:nvPr>
        </p:nvGraphicFramePr>
        <p:xfrm>
          <a:off x="6002403" y="1210543"/>
          <a:ext cx="5951871" cy="1459969"/>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781651">
                  <a:extLst>
                    <a:ext uri="{9D8B030D-6E8A-4147-A177-3AD203B41FA5}">
                      <a16:colId xmlns:a16="http://schemas.microsoft.com/office/drawing/2014/main" val="2339804205"/>
                    </a:ext>
                  </a:extLst>
                </a:gridCol>
                <a:gridCol w="858959">
                  <a:extLst>
                    <a:ext uri="{9D8B030D-6E8A-4147-A177-3AD203B41FA5}">
                      <a16:colId xmlns:a16="http://schemas.microsoft.com/office/drawing/2014/main" val="2231340445"/>
                    </a:ext>
                  </a:extLst>
                </a:gridCol>
                <a:gridCol w="781651">
                  <a:extLst>
                    <a:ext uri="{9D8B030D-6E8A-4147-A177-3AD203B41FA5}">
                      <a16:colId xmlns:a16="http://schemas.microsoft.com/office/drawing/2014/main" val="4055909847"/>
                    </a:ext>
                  </a:extLst>
                </a:gridCol>
                <a:gridCol w="829278">
                  <a:extLst>
                    <a:ext uri="{9D8B030D-6E8A-4147-A177-3AD203B41FA5}">
                      <a16:colId xmlns:a16="http://schemas.microsoft.com/office/drawing/2014/main" val="2354171825"/>
                    </a:ext>
                  </a:extLst>
                </a:gridCol>
                <a:gridCol w="1325293">
                  <a:extLst>
                    <a:ext uri="{9D8B030D-6E8A-4147-A177-3AD203B41FA5}">
                      <a16:colId xmlns:a16="http://schemas.microsoft.com/office/drawing/2014/main" val="3598310124"/>
                    </a:ext>
                  </a:extLst>
                </a:gridCol>
              </a:tblGrid>
              <a:tr h="223435">
                <a:tc>
                  <a:txBody>
                    <a:bodyPr/>
                    <a:lstStyle/>
                    <a:p>
                      <a:pPr marL="0" marR="0" algn="ctr">
                        <a:spcBef>
                          <a:spcPts val="0"/>
                        </a:spcBef>
                        <a:spcAft>
                          <a:spcPts val="0"/>
                        </a:spcAft>
                      </a:pPr>
                      <a:r>
                        <a:rPr lang="en-US" sz="1200">
                          <a:solidFill>
                            <a:schemeClr val="tx1"/>
                          </a:solidFill>
                          <a:effectLst/>
                        </a:rPr>
                        <a:t>Community</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84">
                <a:tc rowSpan="2">
                  <a:txBody>
                    <a:bodyPr/>
                    <a:lstStyle/>
                    <a:p>
                      <a:pPr marL="0" marR="0" algn="ctr">
                        <a:spcBef>
                          <a:spcPts val="0"/>
                        </a:spcBef>
                        <a:spcAft>
                          <a:spcPts val="0"/>
                        </a:spcAft>
                      </a:pPr>
                      <a:endParaRPr lang="en-US" sz="11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Unknown/ </a:t>
                      </a:r>
                    </a:p>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419265">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221040">
                <a:tc>
                  <a:txBody>
                    <a:bodyPr/>
                    <a:lstStyle/>
                    <a:p>
                      <a:pPr marL="0" marR="0" algn="ctr">
                        <a:spcBef>
                          <a:spcPts val="0"/>
                        </a:spcBef>
                        <a:spcAft>
                          <a:spcPts val="0"/>
                        </a:spcAft>
                      </a:pPr>
                      <a:r>
                        <a:rPr lang="en-US" sz="1200">
                          <a:solidFill>
                            <a:srgbClr val="0F1C32"/>
                          </a:solidFill>
                          <a:latin typeface="+mn-lt"/>
                        </a:rPr>
                        <a:t>New Bedford</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5,077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3,951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32745">
                <a:tc>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578,653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487,337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16,521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2593244708"/>
              </p:ext>
            </p:extLst>
          </p:nvPr>
        </p:nvGraphicFramePr>
        <p:xfrm>
          <a:off x="764920" y="3668135"/>
          <a:ext cx="11189354" cy="1384780"/>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647047">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tblGrid>
              <a:tr h="17129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a:solidFill>
                            <a:schemeClr val="tx1"/>
                          </a:solidFill>
                          <a:effectLst/>
                          <a:latin typeface="+mn-lt"/>
                        </a:rPr>
                        <a:t>Community</a:t>
                      </a:r>
                      <a:r>
                        <a:rPr lang="en-US" sz="1200">
                          <a:solidFill>
                            <a:schemeClr val="tx1"/>
                          </a:solidFill>
                          <a:effectLst/>
                        </a:rPr>
                        <a:t> </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rPr>
                        <a:t>Native Hawaiian /Pacific Islander, NH</a:t>
                      </a:r>
                      <a:endParaRPr lang="en-US" sz="900" b="1" u="sng">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442189">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108409">
                <a:tc>
                  <a:txBody>
                    <a:bodyPr/>
                    <a:lstStyle/>
                    <a:p>
                      <a:pPr marL="0" marR="0" algn="ctr">
                        <a:spcBef>
                          <a:spcPts val="0"/>
                        </a:spcBef>
                        <a:spcAft>
                          <a:spcPts val="0"/>
                        </a:spcAft>
                      </a:pPr>
                      <a:r>
                        <a:rPr lang="en-US" sz="1300">
                          <a:solidFill>
                            <a:srgbClr val="0F1C32"/>
                          </a:solidFill>
                          <a:latin typeface="+mn-lt"/>
                        </a:rPr>
                        <a:t>New Bedford</a:t>
                      </a:r>
                      <a:endParaRPr lang="en-US"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5,572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2309">
                <a:tc>
                  <a:txBody>
                    <a:bodyPr/>
                    <a:lstStyle/>
                    <a:p>
                      <a:pPr marL="0" marR="0" algn="ctr">
                        <a:spcBef>
                          <a:spcPts val="0"/>
                        </a:spcBef>
                        <a:spcAft>
                          <a:spcPts val="0"/>
                        </a:spcAft>
                      </a:pPr>
                      <a:r>
                        <a:rPr lang="en-US"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1,124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64,253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52,057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80,267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19,747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586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752,114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40,414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pic>
        <p:nvPicPr>
          <p:cNvPr id="7172" name="Picture 4">
            <a:extLst>
              <a:ext uri="{FF2B5EF4-FFF2-40B4-BE49-F238E27FC236}">
                <a16:creationId xmlns:a16="http://schemas.microsoft.com/office/drawing/2014/main" id="{A0112180-CB0A-4780-B7A5-F547DF1C27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36681" y="13444"/>
            <a:ext cx="913688" cy="913688"/>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8B6F1343-82D6-479B-A0E2-C8041536BE5F}"/>
              </a:ext>
            </a:extLst>
          </p:cNvPr>
          <p:cNvSpPr txBox="1"/>
          <p:nvPr/>
        </p:nvSpPr>
        <p:spPr>
          <a:xfrm>
            <a:off x="0" y="5566493"/>
            <a:ext cx="12089822" cy="954107"/>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4/7/2021</a:t>
            </a:r>
          </a:p>
          <a:p>
            <a:pPr>
              <a:defRPr/>
            </a:pPr>
            <a:r>
              <a:rPr lang="en-US" sz="800">
                <a:solidFill>
                  <a:srgbClr val="000000"/>
                </a:solidFill>
                <a:latin typeface="Arial" panose="020B0604020202020204" pitchFamily="34" charset="0"/>
                <a:cs typeface="Arial" panose="020B0604020202020204" pitchFamily="34" charset="0"/>
              </a:rPr>
              <a:t>*</a:t>
            </a:r>
            <a:r>
              <a:rPr lang="en-US" sz="80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endParaRPr lang="en-US" sz="800">
              <a:solidFill>
                <a:srgbClr val="000000"/>
              </a:solidFill>
              <a:latin typeface="Arial" panose="020B0604020202020204" pitchFamily="34" charset="0"/>
              <a:cs typeface="Arial" panose="020B0604020202020204" pitchFamily="34" charset="0"/>
            </a:endParaRPr>
          </a:p>
          <a:p>
            <a:pPr>
              <a:defRPr/>
            </a:pPr>
            <a:r>
              <a:rPr lang="en-US" sz="800">
                <a:solidFill>
                  <a:srgbClr val="000000"/>
                </a:solidFill>
                <a:latin typeface="Arial" panose="020B0604020202020204" pitchFamily="34" charset="0"/>
                <a:cs typeface="Arial" panose="020B0604020202020204" pitchFamily="34" charset="0"/>
              </a:rPr>
              <a:t>Missing Data can be found on page 16.</a:t>
            </a:r>
          </a:p>
          <a:p>
            <a:pPr>
              <a:defRPr/>
            </a:pPr>
            <a:r>
              <a:rPr lang="en-US" sz="800">
                <a:solidFill>
                  <a:srgbClr val="000000"/>
                </a:solidFill>
                <a:latin typeface="Arial" panose="020B0604020202020204" pitchFamily="34" charset="0"/>
                <a:cs typeface="Arial" panose="020B0604020202020204" pitchFamily="34" charset="0"/>
              </a:rPr>
              <a:t>NH = Non – Hispanic; </a:t>
            </a: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388701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a:t>Fully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1297536" y="2821695"/>
            <a:ext cx="9596927" cy="400110"/>
          </a:xfrm>
          <a:prstGeom prst="rect">
            <a:avLst/>
          </a:prstGeom>
          <a:noFill/>
        </p:spPr>
        <p:txBody>
          <a:bodyPr wrap="square" rtlCol="0">
            <a:spAutoFit/>
          </a:bodyPr>
          <a:lstStyle/>
          <a:p>
            <a:r>
              <a:rPr lang="en-US" sz="2000">
                <a:latin typeface="Calibri"/>
              </a:rPr>
              <a:t>Anyone who has received the 2</a:t>
            </a:r>
            <a:r>
              <a:rPr lang="en-US" sz="2000" baseline="30000">
                <a:latin typeface="Calibri"/>
              </a:rPr>
              <a:t>nd</a:t>
            </a:r>
            <a:r>
              <a:rPr lang="en-US" sz="2000">
                <a:latin typeface="Calibri"/>
              </a:rPr>
              <a:t> dose of </a:t>
            </a:r>
            <a:r>
              <a:rPr lang="en-US" sz="2000" err="1">
                <a:latin typeface="Calibri"/>
              </a:rPr>
              <a:t>Moderna</a:t>
            </a:r>
            <a:r>
              <a:rPr lang="en-US" sz="2000">
                <a:latin typeface="Calibri"/>
              </a:rPr>
              <a:t>/Pfizer or Johnson &amp; Johnson Vaccine </a:t>
            </a:r>
          </a:p>
        </p:txBody>
      </p:sp>
    </p:spTree>
    <p:extLst>
      <p:ext uri="{BB962C8B-B14F-4D97-AF65-F5344CB8AC3E}">
        <p14:creationId xmlns:p14="http://schemas.microsoft.com/office/powerpoint/2010/main" val="37370888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Fully Vaccinated by Demographics for New Bedford Compared to Statewide as of 4/7/2021 contd. </a:t>
            </a:r>
          </a:p>
        </p:txBody>
      </p:sp>
      <p:sp>
        <p:nvSpPr>
          <p:cNvPr id="6" name="TextBox 5">
            <a:extLst>
              <a:ext uri="{FF2B5EF4-FFF2-40B4-BE49-F238E27FC236}">
                <a16:creationId xmlns:a16="http://schemas.microsoft.com/office/drawing/2014/main" id="{0C2707EB-CF0C-4F51-A15A-37637F1BBA40}"/>
              </a:ext>
            </a:extLst>
          </p:cNvPr>
          <p:cNvSpPr txBox="1"/>
          <p:nvPr/>
        </p:nvSpPr>
        <p:spPr>
          <a:xfrm>
            <a:off x="302036" y="1084462"/>
            <a:ext cx="10850226" cy="2277547"/>
          </a:xfrm>
          <a:prstGeom prst="rect">
            <a:avLst/>
          </a:prstGeom>
          <a:noFill/>
        </p:spPr>
        <p:txBody>
          <a:bodyPr wrap="square" rtlCol="0">
            <a:spAutoFit/>
          </a:bodyPr>
          <a:lstStyle/>
          <a:p>
            <a:r>
              <a:rPr lang="en-US" sz="1600" b="1" u="sng">
                <a:solidFill>
                  <a:srgbClr val="0F1C32"/>
                </a:solidFill>
                <a:latin typeface="Calibri"/>
              </a:rPr>
              <a:t>Vaccine Administration Benchmark</a:t>
            </a:r>
            <a:endParaRPr lang="en-US" sz="1600">
              <a:solidFill>
                <a:srgbClr val="0F1C32"/>
              </a:solidFill>
              <a:latin typeface="Calibri"/>
            </a:endParaRPr>
          </a:p>
          <a:p>
            <a:pPr marL="742950" lvl="1" indent="-285750">
              <a:buFont typeface="Arial" panose="020B0604020202020204" pitchFamily="34" charset="0"/>
              <a:buChar char="•"/>
            </a:pPr>
            <a:r>
              <a:rPr lang="en-US" sz="1600">
                <a:solidFill>
                  <a:srgbClr val="0F1C32"/>
                </a:solidFill>
                <a:latin typeface="Calibri"/>
              </a:rPr>
              <a:t>Percentage by </a:t>
            </a:r>
            <a:r>
              <a:rPr lang="en-US" sz="1600" b="1">
                <a:solidFill>
                  <a:srgbClr val="0F1C32"/>
                </a:solidFill>
                <a:latin typeface="Calibri"/>
              </a:rPr>
              <a:t>Age Group </a:t>
            </a:r>
            <a:r>
              <a:rPr lang="en-US" sz="1600">
                <a:solidFill>
                  <a:srgbClr val="0F1C32"/>
                </a:solidFill>
                <a:latin typeface="Calibri"/>
              </a:rPr>
              <a:t>who are</a:t>
            </a:r>
            <a:r>
              <a:rPr lang="en-US" sz="1600" b="1">
                <a:solidFill>
                  <a:srgbClr val="0F1C32"/>
                </a:solidFill>
                <a:latin typeface="Calibri"/>
              </a:rPr>
              <a:t> fully vaccinated</a:t>
            </a:r>
            <a:r>
              <a:rPr lang="en-US" sz="160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2000" b="1">
                <a:solidFill>
                  <a:srgbClr val="5B9BD5">
                    <a:lumMod val="75000"/>
                  </a:srgbClr>
                </a:solidFill>
                <a:latin typeface="Calibri"/>
              </a:rPr>
              <a:t>14.5</a:t>
            </a:r>
            <a:r>
              <a:rPr lang="en-US" b="1">
                <a:solidFill>
                  <a:srgbClr val="5B9BD5">
                    <a:lumMod val="75000"/>
                  </a:srgbClr>
                </a:solidFill>
                <a:latin typeface="Calibri"/>
              </a:rPr>
              <a:t>% </a:t>
            </a:r>
            <a:r>
              <a:rPr lang="en-US" sz="1600" b="1">
                <a:solidFill>
                  <a:srgbClr val="0F1C32"/>
                </a:solidFill>
                <a:latin typeface="Calibri"/>
              </a:rPr>
              <a:t>for ages 0-64</a:t>
            </a:r>
          </a:p>
          <a:p>
            <a:pPr marL="1200150" lvl="2" indent="-285750">
              <a:buFont typeface="Arial" panose="020B0604020202020204" pitchFamily="34" charset="0"/>
              <a:buChar char="•"/>
            </a:pPr>
            <a:r>
              <a:rPr lang="en-US" sz="2000" b="1">
                <a:solidFill>
                  <a:srgbClr val="5B9BD5">
                    <a:lumMod val="75000"/>
                  </a:srgbClr>
                </a:solidFill>
                <a:latin typeface="Calibri"/>
              </a:rPr>
              <a:t>56.3</a:t>
            </a:r>
            <a:r>
              <a:rPr lang="en-US" b="1">
                <a:solidFill>
                  <a:srgbClr val="5B9BD5">
                    <a:lumMod val="75000"/>
                  </a:srgbClr>
                </a:solidFill>
                <a:latin typeface="Calibri"/>
              </a:rPr>
              <a:t>% </a:t>
            </a:r>
            <a:r>
              <a:rPr lang="en-US" sz="1600" b="1">
                <a:solidFill>
                  <a:srgbClr val="0F1C32"/>
                </a:solidFill>
                <a:latin typeface="Calibri"/>
              </a:rPr>
              <a:t>for ages 65-74</a:t>
            </a:r>
          </a:p>
          <a:p>
            <a:pPr marL="1200150" lvl="2" indent="-285750">
              <a:buFont typeface="Arial" panose="020B0604020202020204" pitchFamily="34" charset="0"/>
              <a:buChar char="•"/>
            </a:pPr>
            <a:r>
              <a:rPr lang="en-US" sz="2000" b="1">
                <a:solidFill>
                  <a:srgbClr val="5B9BD5">
                    <a:lumMod val="75000"/>
                  </a:srgbClr>
                </a:solidFill>
                <a:latin typeface="Calibri"/>
              </a:rPr>
              <a:t>69.8</a:t>
            </a:r>
            <a:r>
              <a:rPr lang="en-US" b="1">
                <a:solidFill>
                  <a:srgbClr val="5B9BD5">
                    <a:lumMod val="75000"/>
                  </a:srgbClr>
                </a:solidFill>
                <a:latin typeface="Calibri"/>
              </a:rPr>
              <a:t>%</a:t>
            </a:r>
            <a:r>
              <a:rPr lang="en-US" b="1">
                <a:solidFill>
                  <a:srgbClr val="0F1C32"/>
                </a:solidFill>
                <a:latin typeface="Calibri"/>
              </a:rPr>
              <a:t> </a:t>
            </a:r>
            <a:r>
              <a:rPr lang="en-US" sz="1600" b="1">
                <a:solidFill>
                  <a:srgbClr val="0F1C32"/>
                </a:solidFill>
                <a:latin typeface="Calibri"/>
              </a:rPr>
              <a:t>for ages 75+</a:t>
            </a:r>
            <a:endParaRPr lang="en-US" sz="1600">
              <a:solidFill>
                <a:srgbClr val="0F1C32"/>
              </a:solidFill>
              <a:latin typeface="Calibri"/>
            </a:endParaRPr>
          </a:p>
          <a:p>
            <a:pPr marL="742950" lvl="1" indent="-285750">
              <a:buFont typeface="Arial" panose="020B0604020202020204" pitchFamily="34" charset="0"/>
              <a:buChar char="•"/>
            </a:pPr>
            <a:r>
              <a:rPr lang="en-US" sz="1600">
                <a:solidFill>
                  <a:srgbClr val="0F1C32"/>
                </a:solidFill>
                <a:latin typeface="Calibri"/>
              </a:rPr>
              <a:t>Groups that have met or exceeded the overall statewide average are shaded darker. </a:t>
            </a:r>
          </a:p>
          <a:p>
            <a:endParaRPr lang="en-US">
              <a:solidFill>
                <a:srgbClr val="0F1C32"/>
              </a:solidFill>
              <a:latin typeface="Calibri"/>
            </a:endParaRPr>
          </a:p>
        </p:txBody>
      </p:sp>
      <p:graphicFrame>
        <p:nvGraphicFramePr>
          <p:cNvPr id="7" name="Table 6">
            <a:extLst>
              <a:ext uri="{FF2B5EF4-FFF2-40B4-BE49-F238E27FC236}">
                <a16:creationId xmlns:a16="http://schemas.microsoft.com/office/drawing/2014/main" id="{605E144A-8B73-4509-B5A1-46BDBC416354}"/>
              </a:ext>
            </a:extLst>
          </p:cNvPr>
          <p:cNvGraphicFramePr>
            <a:graphicFrameLocks noGrp="1"/>
          </p:cNvGraphicFramePr>
          <p:nvPr>
            <p:extLst>
              <p:ext uri="{D42A27DB-BD31-4B8C-83A1-F6EECF244321}">
                <p14:modId xmlns:p14="http://schemas.microsoft.com/office/powerpoint/2010/main" val="1841710170"/>
              </p:ext>
            </p:extLst>
          </p:nvPr>
        </p:nvGraphicFramePr>
        <p:xfrm>
          <a:off x="1068225" y="3815795"/>
          <a:ext cx="9681411" cy="1194138"/>
        </p:xfrm>
        <a:graphic>
          <a:graphicData uri="http://schemas.openxmlformats.org/drawingml/2006/table">
            <a:tbl>
              <a:tblPr firstRow="1" firstCol="1" bandRow="1">
                <a:tableStyleId>{5C22544A-7EE6-4342-B048-85BDC9FD1C3A}</a:tableStyleId>
              </a:tblPr>
              <a:tblGrid>
                <a:gridCol w="1578581">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3428920347"/>
                    </a:ext>
                  </a:extLst>
                </a:gridCol>
                <a:gridCol w="1796143">
                  <a:extLst>
                    <a:ext uri="{9D8B030D-6E8A-4147-A177-3AD203B41FA5}">
                      <a16:colId xmlns:a16="http://schemas.microsoft.com/office/drawing/2014/main" val="3751062209"/>
                    </a:ext>
                  </a:extLst>
                </a:gridCol>
                <a:gridCol w="904115">
                  <a:extLst>
                    <a:ext uri="{9D8B030D-6E8A-4147-A177-3AD203B41FA5}">
                      <a16:colId xmlns:a16="http://schemas.microsoft.com/office/drawing/2014/main" val="3281537506"/>
                    </a:ext>
                  </a:extLst>
                </a:gridCol>
                <a:gridCol w="1891158">
                  <a:extLst>
                    <a:ext uri="{9D8B030D-6E8A-4147-A177-3AD203B41FA5}">
                      <a16:colId xmlns:a16="http://schemas.microsoft.com/office/drawing/2014/main" val="455129092"/>
                    </a:ext>
                  </a:extLst>
                </a:gridCol>
                <a:gridCol w="644354">
                  <a:extLst>
                    <a:ext uri="{9D8B030D-6E8A-4147-A177-3AD203B41FA5}">
                      <a16:colId xmlns:a16="http://schemas.microsoft.com/office/drawing/2014/main" val="416938962"/>
                    </a:ext>
                  </a:extLst>
                </a:gridCol>
                <a:gridCol w="1737023">
                  <a:extLst>
                    <a:ext uri="{9D8B030D-6E8A-4147-A177-3AD203B41FA5}">
                      <a16:colId xmlns:a16="http://schemas.microsoft.com/office/drawing/2014/main" val="3361991580"/>
                    </a:ext>
                  </a:extLst>
                </a:gridCol>
              </a:tblGrid>
              <a:tr h="74740">
                <a:tc>
                  <a:txBody>
                    <a:bodyPr/>
                    <a:lstStyle/>
                    <a:p>
                      <a:pPr marL="0" marR="0" algn="ctr">
                        <a:spcBef>
                          <a:spcPts val="0"/>
                        </a:spcBef>
                        <a:spcAft>
                          <a:spcPts val="0"/>
                        </a:spcAft>
                      </a:pPr>
                      <a:r>
                        <a:rPr lang="en-US" sz="1400">
                          <a:solidFill>
                            <a:schemeClr val="tx1"/>
                          </a:solidFill>
                          <a:effectLst/>
                        </a:rPr>
                        <a:t>Community</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2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89233">
                <a:tc>
                  <a:txBody>
                    <a:bodyPr/>
                    <a:lstStyle/>
                    <a:p>
                      <a:pPr marL="0" marR="0" algn="ctr">
                        <a:spcBef>
                          <a:spcPts val="0"/>
                        </a:spcBef>
                        <a:spcAft>
                          <a:spcPts val="0"/>
                        </a:spcAft>
                      </a:pPr>
                      <a:r>
                        <a:rPr lang="en-US" sz="1400">
                          <a:solidFill>
                            <a:srgbClr val="0F1C32"/>
                          </a:solidFill>
                          <a:latin typeface="+mn-lt"/>
                        </a:rPr>
                        <a:t>New Bedford</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7,132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3,728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41.5%</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3,448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49.5%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842,026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384,742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56.3%</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344,305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8" name="TextBox 7">
            <a:extLst>
              <a:ext uri="{FF2B5EF4-FFF2-40B4-BE49-F238E27FC236}">
                <a16:creationId xmlns:a16="http://schemas.microsoft.com/office/drawing/2014/main" id="{2EBEDEF4-6604-40B6-A4EC-8DC7E31049E0}"/>
              </a:ext>
            </a:extLst>
          </p:cNvPr>
          <p:cNvSpPr txBox="1"/>
          <p:nvPr/>
        </p:nvSpPr>
        <p:spPr>
          <a:xfrm>
            <a:off x="87097" y="5661880"/>
            <a:ext cx="12089822" cy="707886"/>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4/7/2021</a:t>
            </a: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05625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9041043" y="6460475"/>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15</a:t>
            </a:fld>
            <a:endParaRPr lang="en-US">
              <a:solidFill>
                <a:prstClr val="black">
                  <a:tint val="75000"/>
                </a:prstClr>
              </a:solidFill>
              <a:latin typeface="Calibri" panose="020F0502020204030204"/>
            </a:endParaRPr>
          </a:p>
        </p:txBody>
      </p:sp>
      <p:sp>
        <p:nvSpPr>
          <p:cNvPr id="4" name="TextBox 3">
            <a:extLst>
              <a:ext uri="{FF2B5EF4-FFF2-40B4-BE49-F238E27FC236}">
                <a16:creationId xmlns:a16="http://schemas.microsoft.com/office/drawing/2014/main" id="{BBD4B589-4768-4277-BBAF-388C0C03072B}"/>
              </a:ext>
            </a:extLst>
          </p:cNvPr>
          <p:cNvSpPr txBox="1"/>
          <p:nvPr/>
        </p:nvSpPr>
        <p:spPr>
          <a:xfrm>
            <a:off x="135767" y="1035042"/>
            <a:ext cx="12005144" cy="1169551"/>
          </a:xfrm>
          <a:prstGeom prst="rect">
            <a:avLst/>
          </a:prstGeom>
          <a:noFill/>
        </p:spPr>
        <p:txBody>
          <a:bodyPr wrap="square" rtlCol="0">
            <a:spAutoFit/>
          </a:bodyPr>
          <a:lstStyle/>
          <a:p>
            <a:r>
              <a:rPr lang="en-US" b="1" u="sng">
                <a:solidFill>
                  <a:srgbClr val="0F1C32"/>
                </a:solidFill>
                <a:latin typeface="Calibri"/>
              </a:rPr>
              <a:t>Vaccine Administration Benchmark</a:t>
            </a:r>
            <a:endParaRPr lang="en-US" sz="1600" b="1" u="sng">
              <a:solidFill>
                <a:srgbClr val="0F1C32"/>
              </a:solidFill>
              <a:latin typeface="Calibri"/>
            </a:endParaRPr>
          </a:p>
          <a:p>
            <a:pPr marL="742950" lvl="1" indent="-285750">
              <a:buFont typeface="Arial" panose="020B0604020202020204" pitchFamily="34" charset="0"/>
              <a:buChar char="•"/>
            </a:pPr>
            <a:r>
              <a:rPr lang="en-US" sz="1600">
                <a:solidFill>
                  <a:srgbClr val="0F1C32"/>
                </a:solidFill>
                <a:latin typeface="Calibri"/>
              </a:rPr>
              <a:t>Percentage of </a:t>
            </a:r>
            <a:r>
              <a:rPr lang="en-US" sz="1600" b="1">
                <a:solidFill>
                  <a:srgbClr val="0F1C32"/>
                </a:solidFill>
                <a:latin typeface="Calibri"/>
              </a:rPr>
              <a:t>Race/Ethnicity groups and Sex </a:t>
            </a:r>
            <a:r>
              <a:rPr lang="en-US" sz="1600">
                <a:solidFill>
                  <a:srgbClr val="0F1C32"/>
                </a:solidFill>
                <a:latin typeface="Calibri"/>
              </a:rPr>
              <a:t>that have been </a:t>
            </a:r>
            <a:r>
              <a:rPr lang="en-US" sz="1600" b="1">
                <a:solidFill>
                  <a:srgbClr val="0F1C32"/>
                </a:solidFill>
                <a:latin typeface="Calibri"/>
              </a:rPr>
              <a:t>fully vaccinated </a:t>
            </a:r>
            <a:r>
              <a:rPr lang="en-US" sz="1600">
                <a:solidFill>
                  <a:srgbClr val="0F1C32"/>
                </a:solidFill>
                <a:latin typeface="Calibri"/>
              </a:rPr>
              <a:t>and whether they have met or exceeded the overall state average of </a:t>
            </a:r>
            <a:r>
              <a:rPr lang="en-US" sz="2000" b="1">
                <a:solidFill>
                  <a:srgbClr val="5B9BD5">
                    <a:lumMod val="75000"/>
                  </a:srgbClr>
                </a:solidFill>
                <a:latin typeface="Calibri"/>
              </a:rPr>
              <a:t>22.6</a:t>
            </a:r>
            <a:r>
              <a:rPr lang="en-US" sz="1600" b="1">
                <a:solidFill>
                  <a:srgbClr val="5B9BD5">
                    <a:lumMod val="75000"/>
                  </a:srgbClr>
                </a:solidFill>
                <a:latin typeface="Calibri"/>
              </a:rPr>
              <a:t>%</a:t>
            </a:r>
            <a:r>
              <a:rPr lang="en-US" sz="1600">
                <a:solidFill>
                  <a:srgbClr val="0F1C32"/>
                </a:solidFill>
                <a:latin typeface="Calibri"/>
              </a:rPr>
              <a:t>.</a:t>
            </a:r>
          </a:p>
          <a:p>
            <a:pPr marL="742950" lvl="1" indent="-285750">
              <a:buFont typeface="Arial" panose="020B0604020202020204" pitchFamily="34" charset="0"/>
              <a:buChar char="•"/>
            </a:pPr>
            <a:r>
              <a:rPr lang="en-US" sz="1600">
                <a:solidFill>
                  <a:srgbClr val="0F1C32"/>
                </a:solidFill>
                <a:latin typeface="Calibri"/>
              </a:rPr>
              <a:t>Groups that have met or exceeded the overall statewide average are shaded darker. </a:t>
            </a:r>
          </a:p>
        </p:txBody>
      </p:sp>
      <p:graphicFrame>
        <p:nvGraphicFramePr>
          <p:cNvPr id="8" name="Table 7">
            <a:extLst>
              <a:ext uri="{FF2B5EF4-FFF2-40B4-BE49-F238E27FC236}">
                <a16:creationId xmlns:a16="http://schemas.microsoft.com/office/drawing/2014/main" id="{785F5116-8A2B-48E4-A4AC-832746306D59}"/>
              </a:ext>
            </a:extLst>
          </p:cNvPr>
          <p:cNvGraphicFramePr>
            <a:graphicFrameLocks noGrp="1"/>
          </p:cNvGraphicFramePr>
          <p:nvPr>
            <p:extLst>
              <p:ext uri="{D42A27DB-BD31-4B8C-83A1-F6EECF244321}">
                <p14:modId xmlns:p14="http://schemas.microsoft.com/office/powerpoint/2010/main" val="2626261583"/>
              </p:ext>
            </p:extLst>
          </p:nvPr>
        </p:nvGraphicFramePr>
        <p:xfrm>
          <a:off x="534212" y="3913254"/>
          <a:ext cx="11317960" cy="1354071"/>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775653">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tblGrid>
              <a:tr h="165102">
                <a:tc>
                  <a:txBody>
                    <a:bodyPr/>
                    <a:lstStyle/>
                    <a:p>
                      <a:pPr marL="0" marR="0" algn="ctr">
                        <a:spcBef>
                          <a:spcPts val="0"/>
                        </a:spcBef>
                        <a:spcAft>
                          <a:spcPts val="0"/>
                        </a:spcAft>
                      </a:pPr>
                      <a:r>
                        <a:rPr lang="en-US" sz="1200">
                          <a:solidFill>
                            <a:schemeClr val="tx1"/>
                          </a:solidFill>
                          <a:effectLst/>
                        </a:rPr>
                        <a:t>Community</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rPr>
                        <a:t>Native Hawaiian /Pacific Islander, NH</a:t>
                      </a:r>
                      <a:endParaRPr lang="en-US" sz="900" b="1" u="sng">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08954">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177923">
                <a:tc>
                  <a:txBody>
                    <a:bodyPr/>
                    <a:lstStyle/>
                    <a:p>
                      <a:pPr marL="0" marR="0" algn="ctr">
                        <a:spcBef>
                          <a:spcPts val="0"/>
                        </a:spcBef>
                        <a:spcAft>
                          <a:spcPts val="0"/>
                        </a:spcAft>
                      </a:pPr>
                      <a:r>
                        <a:rPr lang="en-US" sz="1300">
                          <a:solidFill>
                            <a:srgbClr val="0F1C32"/>
                          </a:solidFill>
                          <a:latin typeface="+mn-lt"/>
                        </a:rPr>
                        <a:t>New Bedford</a:t>
                      </a:r>
                      <a:endParaRPr lang="en-US"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977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207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9,839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22063">
                <a:tc>
                  <a:txBody>
                    <a:bodyPr/>
                    <a:lstStyle/>
                    <a:p>
                      <a:pPr marL="0" marR="0" algn="r">
                        <a:spcBef>
                          <a:spcPts val="0"/>
                        </a:spcBef>
                        <a:spcAft>
                          <a:spcPts val="0"/>
                        </a:spcAft>
                      </a:pPr>
                      <a:r>
                        <a:rPr lang="en-US"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1,332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67,438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77,284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77,889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28,228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1,161,221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23.4%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73,892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10" name="Table 9">
            <a:extLst>
              <a:ext uri="{FF2B5EF4-FFF2-40B4-BE49-F238E27FC236}">
                <a16:creationId xmlns:a16="http://schemas.microsoft.com/office/drawing/2014/main" id="{B1091EA0-7D02-4BC6-8EF4-10915C87438A}"/>
              </a:ext>
            </a:extLst>
          </p:cNvPr>
          <p:cNvGraphicFramePr>
            <a:graphicFrameLocks noGrp="1"/>
          </p:cNvGraphicFramePr>
          <p:nvPr>
            <p:extLst>
              <p:ext uri="{D42A27DB-BD31-4B8C-83A1-F6EECF244321}">
                <p14:modId xmlns:p14="http://schemas.microsoft.com/office/powerpoint/2010/main" val="1963290946"/>
              </p:ext>
            </p:extLst>
          </p:nvPr>
        </p:nvGraphicFramePr>
        <p:xfrm>
          <a:off x="2295970" y="2539526"/>
          <a:ext cx="6976752" cy="1203960"/>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1076482">
                  <a:extLst>
                    <a:ext uri="{9D8B030D-6E8A-4147-A177-3AD203B41FA5}">
                      <a16:colId xmlns:a16="http://schemas.microsoft.com/office/drawing/2014/main" val="2339804205"/>
                    </a:ext>
                  </a:extLst>
                </a:gridCol>
                <a:gridCol w="918887">
                  <a:extLst>
                    <a:ext uri="{9D8B030D-6E8A-4147-A177-3AD203B41FA5}">
                      <a16:colId xmlns:a16="http://schemas.microsoft.com/office/drawing/2014/main" val="2231340445"/>
                    </a:ext>
                  </a:extLst>
                </a:gridCol>
                <a:gridCol w="914400">
                  <a:extLst>
                    <a:ext uri="{9D8B030D-6E8A-4147-A177-3AD203B41FA5}">
                      <a16:colId xmlns:a16="http://schemas.microsoft.com/office/drawing/2014/main" val="4055909847"/>
                    </a:ext>
                  </a:extLst>
                </a:gridCol>
                <a:gridCol w="1308535">
                  <a:extLst>
                    <a:ext uri="{9D8B030D-6E8A-4147-A177-3AD203B41FA5}">
                      <a16:colId xmlns:a16="http://schemas.microsoft.com/office/drawing/2014/main" val="2354171825"/>
                    </a:ext>
                  </a:extLst>
                </a:gridCol>
                <a:gridCol w="1383409">
                  <a:extLst>
                    <a:ext uri="{9D8B030D-6E8A-4147-A177-3AD203B41FA5}">
                      <a16:colId xmlns:a16="http://schemas.microsoft.com/office/drawing/2014/main" val="3598310124"/>
                    </a:ext>
                  </a:extLst>
                </a:gridCol>
              </a:tblGrid>
              <a:tr h="105201">
                <a:tc>
                  <a:txBody>
                    <a:bodyPr/>
                    <a:lstStyle/>
                    <a:p>
                      <a:pPr marL="0" marR="0" algn="ctr">
                        <a:spcBef>
                          <a:spcPts val="0"/>
                        </a:spcBef>
                        <a:spcAft>
                          <a:spcPts val="0"/>
                        </a:spcAft>
                      </a:pPr>
                      <a:r>
                        <a:rPr lang="en-US" sz="1200">
                          <a:solidFill>
                            <a:schemeClr val="tx1"/>
                          </a:solidFill>
                          <a:effectLst/>
                        </a:rPr>
                        <a:t>Community</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1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b="1" u="sng">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Unknown/</a:t>
                      </a:r>
                    </a:p>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77805">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68479">
                <a:tc>
                  <a:txBody>
                    <a:bodyPr/>
                    <a:lstStyle/>
                    <a:p>
                      <a:pPr marL="0" marR="0" algn="ctr">
                        <a:spcBef>
                          <a:spcPts val="0"/>
                        </a:spcBef>
                        <a:spcAft>
                          <a:spcPts val="0"/>
                        </a:spcAft>
                      </a:pPr>
                      <a:r>
                        <a:rPr lang="en-US" sz="1200">
                          <a:solidFill>
                            <a:srgbClr val="0F1C32"/>
                          </a:solidFill>
                          <a:latin typeface="+mn-lt"/>
                        </a:rPr>
                        <a:t>New Bedford</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8,760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5,466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82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937,148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615,921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18,004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itle 5"/>
          <p:cNvSpPr>
            <a:spLocks noGrp="1"/>
          </p:cNvSpPr>
          <p:nvPr>
            <p:ph type="title"/>
          </p:nvPr>
        </p:nvSpPr>
        <p:spPr>
          <a:xfrm>
            <a:off x="0" y="42017"/>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Fully Vaccinated by Demographics for New Bedford Compared to Statewide as of 4/7/2021</a:t>
            </a:r>
          </a:p>
        </p:txBody>
      </p:sp>
      <p:pic>
        <p:nvPicPr>
          <p:cNvPr id="8194" name="Picture 2">
            <a:extLst>
              <a:ext uri="{FF2B5EF4-FFF2-40B4-BE49-F238E27FC236}">
                <a16:creationId xmlns:a16="http://schemas.microsoft.com/office/drawing/2014/main" id="{4EDCCD0E-5CA5-43D2-8467-797866B251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04191" y="0"/>
            <a:ext cx="956417" cy="956417"/>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3C187F1F-BD30-43A9-AD5E-D26E52DBCB82}"/>
              </a:ext>
            </a:extLst>
          </p:cNvPr>
          <p:cNvSpPr txBox="1"/>
          <p:nvPr/>
        </p:nvSpPr>
        <p:spPr>
          <a:xfrm>
            <a:off x="0" y="5566493"/>
            <a:ext cx="12089822" cy="954107"/>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4/7/2021</a:t>
            </a:r>
          </a:p>
          <a:p>
            <a:pPr>
              <a:defRPr/>
            </a:pPr>
            <a:r>
              <a:rPr lang="en-US" sz="800">
                <a:solidFill>
                  <a:srgbClr val="000000"/>
                </a:solidFill>
                <a:latin typeface="Arial" panose="020B0604020202020204" pitchFamily="34" charset="0"/>
                <a:cs typeface="Arial" panose="020B0604020202020204" pitchFamily="34" charset="0"/>
              </a:rPr>
              <a:t>*</a:t>
            </a:r>
            <a:r>
              <a:rPr lang="en-US" sz="80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endParaRPr lang="en-US" sz="800">
              <a:solidFill>
                <a:srgbClr val="000000"/>
              </a:solidFill>
              <a:latin typeface="Arial" panose="020B0604020202020204" pitchFamily="34" charset="0"/>
              <a:cs typeface="Arial" panose="020B0604020202020204" pitchFamily="34" charset="0"/>
            </a:endParaRPr>
          </a:p>
          <a:p>
            <a:pPr>
              <a:defRPr/>
            </a:pPr>
            <a:r>
              <a:rPr lang="en-US" sz="800">
                <a:solidFill>
                  <a:srgbClr val="000000"/>
                </a:solidFill>
                <a:latin typeface="Arial" panose="020B0604020202020204" pitchFamily="34" charset="0"/>
                <a:cs typeface="Arial" panose="020B0604020202020204" pitchFamily="34" charset="0"/>
              </a:rPr>
              <a:t>Missing Data can be found on page 16.</a:t>
            </a:r>
          </a:p>
          <a:p>
            <a:pPr>
              <a:defRPr/>
            </a:pPr>
            <a:r>
              <a:rPr lang="en-US" sz="800">
                <a:solidFill>
                  <a:srgbClr val="000000"/>
                </a:solidFill>
                <a:latin typeface="Arial" panose="020B0604020202020204" pitchFamily="34" charset="0"/>
                <a:cs typeface="Arial" panose="020B0604020202020204" pitchFamily="34" charset="0"/>
              </a:rPr>
              <a:t>NH = Non – Hispanic; </a:t>
            </a: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213714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688801947"/>
              </p:ext>
            </p:extLst>
          </p:nvPr>
        </p:nvGraphicFramePr>
        <p:xfrm>
          <a:off x="351009" y="2144867"/>
          <a:ext cx="10609726" cy="1284133"/>
        </p:xfrm>
        <a:graphic>
          <a:graphicData uri="http://schemas.openxmlformats.org/drawingml/2006/table">
            <a:tbl>
              <a:tblPr firstRow="1" firstCol="1" bandRow="1">
                <a:tableStyleId>{5C22544A-7EE6-4342-B048-85BDC9FD1C3A}</a:tableStyleId>
              </a:tblPr>
              <a:tblGrid>
                <a:gridCol w="1373371">
                  <a:extLst>
                    <a:ext uri="{9D8B030D-6E8A-4147-A177-3AD203B41FA5}">
                      <a16:colId xmlns:a16="http://schemas.microsoft.com/office/drawing/2014/main" val="4075951014"/>
                    </a:ext>
                  </a:extLst>
                </a:gridCol>
                <a:gridCol w="902792">
                  <a:extLst>
                    <a:ext uri="{9D8B030D-6E8A-4147-A177-3AD203B41FA5}">
                      <a16:colId xmlns:a16="http://schemas.microsoft.com/office/drawing/2014/main" val="3208626251"/>
                    </a:ext>
                  </a:extLst>
                </a:gridCol>
                <a:gridCol w="1555289">
                  <a:extLst>
                    <a:ext uri="{9D8B030D-6E8A-4147-A177-3AD203B41FA5}">
                      <a16:colId xmlns:a16="http://schemas.microsoft.com/office/drawing/2014/main" val="1624605267"/>
                    </a:ext>
                  </a:extLst>
                </a:gridCol>
                <a:gridCol w="1612942">
                  <a:extLst>
                    <a:ext uri="{9D8B030D-6E8A-4147-A177-3AD203B41FA5}">
                      <a16:colId xmlns:a16="http://schemas.microsoft.com/office/drawing/2014/main" val="4207623873"/>
                    </a:ext>
                  </a:extLst>
                </a:gridCol>
                <a:gridCol w="1626769">
                  <a:extLst>
                    <a:ext uri="{9D8B030D-6E8A-4147-A177-3AD203B41FA5}">
                      <a16:colId xmlns:a16="http://schemas.microsoft.com/office/drawing/2014/main" val="1371792494"/>
                    </a:ext>
                  </a:extLst>
                </a:gridCol>
                <a:gridCol w="1615071">
                  <a:extLst>
                    <a:ext uri="{9D8B030D-6E8A-4147-A177-3AD203B41FA5}">
                      <a16:colId xmlns:a16="http://schemas.microsoft.com/office/drawing/2014/main" val="3838757821"/>
                    </a:ext>
                  </a:extLst>
                </a:gridCol>
                <a:gridCol w="1923492">
                  <a:extLst>
                    <a:ext uri="{9D8B030D-6E8A-4147-A177-3AD203B41FA5}">
                      <a16:colId xmlns:a16="http://schemas.microsoft.com/office/drawing/2014/main" val="2025790651"/>
                    </a:ext>
                  </a:extLst>
                </a:gridCol>
              </a:tblGrid>
              <a:tr h="78028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p>
                      <a:pPr marL="0" marR="0" algn="ctr">
                        <a:spcBef>
                          <a:spcPts val="0"/>
                        </a:spcBef>
                        <a:spcAft>
                          <a:spcPts val="0"/>
                        </a:spcAft>
                      </a:pPr>
                      <a:r>
                        <a:rPr lang="en-US" sz="1400">
                          <a:solidFill>
                            <a:schemeClr val="tx1"/>
                          </a:solidFill>
                          <a:effectLst/>
                          <a:latin typeface="+mn-lt"/>
                        </a:rPr>
                        <a:t> </a:t>
                      </a:r>
                      <a:endParaRPr lang="en-US" sz="140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First Dose 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First Dose Vaccine,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Partially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Partially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Fully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Fully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20352116"/>
                  </a:ext>
                </a:extLst>
              </a:tr>
              <a:tr h="217333">
                <a:tc>
                  <a:txBody>
                    <a:bodyPr/>
                    <a:lstStyle/>
                    <a:p>
                      <a:pPr marL="0" marR="0" algn="ctr">
                        <a:spcBef>
                          <a:spcPts val="0"/>
                        </a:spcBef>
                        <a:spcAft>
                          <a:spcPts val="0"/>
                        </a:spcAft>
                      </a:pPr>
                      <a:r>
                        <a:rPr lang="en-US" sz="1400">
                          <a:solidFill>
                            <a:srgbClr val="0F1C32"/>
                          </a:solidFill>
                          <a:latin typeface="+mn-lt"/>
                        </a:rPr>
                        <a:t>New Bedford</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2,367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a:solidFill>
                            <a:srgbClr val="000000"/>
                          </a:solidFill>
                          <a:effectLst/>
                          <a:latin typeface="Calibri" panose="020F0502020204030204" pitchFamily="34" charset="0"/>
                        </a:rPr>
                        <a:t>10.1%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            1,196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a:solidFill>
                            <a:srgbClr val="000000"/>
                          </a:solidFill>
                          <a:effectLst/>
                          <a:latin typeface="Calibri" panose="020F0502020204030204" pitchFamily="34" charset="0"/>
                        </a:rPr>
                        <a:t>13.2%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a:solidFill>
                            <a:srgbClr val="000000"/>
                          </a:solidFill>
                          <a:effectLst/>
                          <a:latin typeface="Calibri" panose="020F0502020204030204" pitchFamily="34" charset="0"/>
                        </a:rPr>
                        <a:t>       1,171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a:solidFill>
                            <a:srgbClr val="000000"/>
                          </a:solidFill>
                          <a:effectLst/>
                          <a:latin typeface="Calibri" panose="020F0502020204030204" pitchFamily="34" charset="0"/>
                        </a:rPr>
                        <a:t>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702797656"/>
                  </a:ext>
                </a:extLst>
              </a:tr>
              <a:tr h="209490">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154,921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a:solidFill>
                            <a:srgbClr val="000000"/>
                          </a:solidFill>
                          <a:effectLst/>
                          <a:latin typeface="Calibri" panose="020F0502020204030204" pitchFamily="34" charset="0"/>
                        </a:rPr>
                        <a:t>5.8%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          71,949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a:solidFill>
                            <a:srgbClr val="000000"/>
                          </a:solidFill>
                          <a:effectLst/>
                          <a:latin typeface="Calibri" panose="020F0502020204030204" pitchFamily="34" charset="0"/>
                        </a:rPr>
                        <a:t>6.6%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a:solidFill>
                            <a:srgbClr val="000000"/>
                          </a:solidFill>
                          <a:effectLst/>
                          <a:latin typeface="Calibri" panose="020F0502020204030204" pitchFamily="34" charset="0"/>
                        </a:rPr>
                        <a:t>     82,972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a:solidFill>
                            <a:srgbClr val="000000"/>
                          </a:solidFill>
                          <a:effectLst/>
                          <a:latin typeface="Calibri" panose="020F0502020204030204" pitchFamily="34" charset="0"/>
                        </a:rPr>
                        <a:t>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010462094"/>
                  </a:ext>
                </a:extLst>
              </a:tr>
            </a:tbl>
          </a:graphicData>
        </a:graphic>
      </p:graphicFrame>
      <p:sp>
        <p:nvSpPr>
          <p:cNvPr id="9" name="TextBox 8">
            <a:extLst>
              <a:ext uri="{FF2B5EF4-FFF2-40B4-BE49-F238E27FC236}">
                <a16:creationId xmlns:a16="http://schemas.microsoft.com/office/drawing/2014/main" id="{FB68CFC1-0F99-423F-8877-C8A3BEE97A01}"/>
              </a:ext>
            </a:extLst>
          </p:cNvPr>
          <p:cNvSpPr txBox="1"/>
          <p:nvPr/>
        </p:nvSpPr>
        <p:spPr>
          <a:xfrm>
            <a:off x="15081" y="5667627"/>
            <a:ext cx="12158798" cy="830997"/>
          </a:xfrm>
          <a:prstGeom prst="rect">
            <a:avLst/>
          </a:prstGeom>
          <a:noFill/>
        </p:spPr>
        <p:txBody>
          <a:bodyPr wrap="square" rtlCol="0">
            <a:spAutoFit/>
          </a:bodyPr>
          <a:lstStyle/>
          <a:p>
            <a:pPr>
              <a:defRPr/>
            </a:pPr>
            <a:r>
              <a:rPr lang="en-US" sz="800">
                <a:solidFill>
                  <a:srgbClr val="0F1C32"/>
                </a:solidFill>
                <a:latin typeface="Arial" panose="020B0604020202020204" pitchFamily="34" charset="0"/>
                <a:cs typeface="Arial" panose="020B0604020202020204" pitchFamily="34" charset="0"/>
              </a:rPr>
              <a:t>1. Information on race and ethnicity is collected and reported by laboratories, healthcare providers and local boards of health and may or may not reflect self-report by the individual case. 2. If no information is provided by any reporter on a case’s race or ethnicity, DPH classifies it as missing. 3. A classification of unknown indicates the reporter did not know the race and ethnicity of the individual, the individual refused to provide information, or that the originating system does not capture the information.</a:t>
            </a:r>
            <a:endParaRPr lang="en-US" sz="800">
              <a:solidFill>
                <a:srgbClr val="000000"/>
              </a:solidFill>
              <a:latin typeface="Arial" panose="020B0604020202020204" pitchFamily="34" charset="0"/>
              <a:cs typeface="Arial" panose="020B0604020202020204" pitchFamily="34" charset="0"/>
            </a:endParaRPr>
          </a:p>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Data Current as of 4/7/2021</a:t>
            </a: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16</a:t>
            </a:fld>
            <a:endParaRPr lang="en-US">
              <a:solidFill>
                <a:prstClr val="black">
                  <a:tint val="75000"/>
                </a:prstClr>
              </a:solidFill>
              <a:latin typeface="Calibri" panose="020F0502020204030204"/>
            </a:endParaRPr>
          </a:p>
        </p:txBody>
      </p:sp>
      <p:sp>
        <p:nvSpPr>
          <p:cNvPr id="3" name="Title 2"/>
          <p:cNvSpPr>
            <a:spLocks noGrp="1"/>
          </p:cNvSpPr>
          <p:nvPr>
            <p:ph type="title"/>
          </p:nvPr>
        </p:nvSpPr>
        <p:spPr>
          <a:xfrm>
            <a:off x="15081" y="50563"/>
            <a:ext cx="10945654" cy="914400"/>
          </a:xfrm>
        </p:spPr>
        <p:txBody>
          <a:bodyPr/>
          <a:lstStyle/>
          <a:p>
            <a:pPr algn="ctr"/>
            <a:r>
              <a:rPr lang="en-US" sz="2000">
                <a:latin typeface="Segoe UI" panose="020B0502040204020203" pitchFamily="34" charset="0"/>
                <a:cs typeface="Segoe UI" panose="020B0502040204020203" pitchFamily="34" charset="0"/>
              </a:rPr>
              <a:t>Missing Race/Ethnicity Count and Percentage of Population Vaccinated for New Bedford Compared to Statewide as of 4/7/2021</a:t>
            </a:r>
          </a:p>
        </p:txBody>
      </p:sp>
      <p:pic>
        <p:nvPicPr>
          <p:cNvPr id="9218" name="Picture 2">
            <a:extLst>
              <a:ext uri="{FF2B5EF4-FFF2-40B4-BE49-F238E27FC236}">
                <a16:creationId xmlns:a16="http://schemas.microsoft.com/office/drawing/2014/main" id="{B53C234E-D96D-4EFA-AC3F-D6B169DCA7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31952"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40785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17</a:t>
            </a:fld>
            <a:endParaRPr lang="en-US">
              <a:solidFill>
                <a:srgbClr val="0F1C32"/>
              </a:solidFill>
              <a:latin typeface="Calibri"/>
            </a:endParaRPr>
          </a:p>
        </p:txBody>
      </p:sp>
      <p:sp>
        <p:nvSpPr>
          <p:cNvPr id="4" name="Title 1">
            <a:extLst>
              <a:ext uri="{FF2B5EF4-FFF2-40B4-BE49-F238E27FC236}">
                <a16:creationId xmlns:a16="http://schemas.microsoft.com/office/drawing/2014/main" id="{C0CEF71C-A509-4FE1-B688-26FA316552E7}"/>
              </a:ext>
            </a:extLst>
          </p:cNvPr>
          <p:cNvSpPr txBox="1">
            <a:spLocks/>
          </p:cNvSpPr>
          <p:nvPr/>
        </p:nvSpPr>
        <p:spPr>
          <a:xfrm>
            <a:off x="1046860" y="2582969"/>
            <a:ext cx="10337562" cy="1362075"/>
          </a:xfrm>
          <a:prstGeom prst="rect">
            <a:avLst/>
          </a:prstGeom>
        </p:spPr>
        <p:txBody>
          <a:bodyPr anchor="t"/>
          <a:lstStyle>
            <a:lvl1pPr algn="l" defTabSz="914400" rtl="0" eaLnBrk="1" latinLnBrk="0" hangingPunct="1">
              <a:spcBef>
                <a:spcPct val="0"/>
              </a:spcBef>
              <a:buNone/>
              <a:defRPr sz="4000" b="1" kern="1200" cap="all">
                <a:solidFill>
                  <a:schemeClr val="tx1"/>
                </a:solidFill>
                <a:latin typeface="+mj-lt"/>
                <a:ea typeface="+mj-ea"/>
                <a:cs typeface="+mj-cs"/>
              </a:defRPr>
            </a:lvl1pPr>
          </a:lstStyle>
          <a:p>
            <a:pPr algn="ctr"/>
            <a:r>
              <a:rPr lang="en-US" sz="6000"/>
              <a:t>City/Town COVID-19 Burden</a:t>
            </a:r>
            <a:br>
              <a:rPr lang="en-US"/>
            </a:br>
            <a:endParaRPr lang="en-US"/>
          </a:p>
        </p:txBody>
      </p:sp>
    </p:spTree>
    <p:extLst>
      <p:ext uri="{BB962C8B-B14F-4D97-AF65-F5344CB8AC3E}">
        <p14:creationId xmlns:p14="http://schemas.microsoft.com/office/powerpoint/2010/main" val="18141875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FB68CFC1-0F99-423F-8877-C8A3BEE97A01}"/>
              </a:ext>
            </a:extLst>
          </p:cNvPr>
          <p:cNvSpPr txBox="1"/>
          <p:nvPr/>
        </p:nvSpPr>
        <p:spPr>
          <a:xfrm>
            <a:off x="-22060" y="6168823"/>
            <a:ext cx="12158798" cy="338554"/>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Data Current as of 4/6/2021 from MA weekly vaccination dashboard, </a:t>
            </a:r>
            <a:r>
              <a:rPr lang="en-US" sz="800">
                <a:solidFill>
                  <a:srgbClr val="000000"/>
                </a:solidFill>
                <a:latin typeface="Arial" panose="020B0604020202020204" pitchFamily="34" charset="0"/>
                <a:cs typeface="Arial" panose="020B0604020202020204" pitchFamily="34" charset="0"/>
                <a:hlinkClick r:id="rId3"/>
              </a:rPr>
              <a:t>https://www.mass.gov/info-details/massachusetts-covid-19-vaccination-data-and-updates#weekly-covid-19-vaccination-dashboard-</a:t>
            </a:r>
            <a:endParaRPr lang="en-US" sz="80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755423" y="6530894"/>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18</a:t>
            </a:fld>
            <a:endParaRPr lang="en-US">
              <a:solidFill>
                <a:prstClr val="black">
                  <a:tint val="75000"/>
                </a:prstClr>
              </a:solidFill>
              <a:latin typeface="Calibri" panose="020F0502020204030204"/>
            </a:endParaRPr>
          </a:p>
        </p:txBody>
      </p:sp>
      <p:sp>
        <p:nvSpPr>
          <p:cNvPr id="10" name="TextBox 9">
            <a:extLst>
              <a:ext uri="{FF2B5EF4-FFF2-40B4-BE49-F238E27FC236}">
                <a16:creationId xmlns:a16="http://schemas.microsoft.com/office/drawing/2014/main" id="{89A1C3F4-D7C8-4940-95EF-35604F9C498E}"/>
              </a:ext>
            </a:extLst>
          </p:cNvPr>
          <p:cNvSpPr txBox="1"/>
          <p:nvPr/>
        </p:nvSpPr>
        <p:spPr>
          <a:xfrm>
            <a:off x="319125" y="1166845"/>
            <a:ext cx="3919100" cy="1723549"/>
          </a:xfrm>
          <a:prstGeom prst="rect">
            <a:avLst/>
          </a:prstGeom>
          <a:noFill/>
        </p:spPr>
        <p:txBody>
          <a:bodyPr wrap="square" rtlCol="0">
            <a:spAutoFit/>
          </a:bodyPr>
          <a:lstStyle/>
          <a:p>
            <a:pPr>
              <a:spcBef>
                <a:spcPts val="600"/>
              </a:spcBef>
              <a:spcAft>
                <a:spcPts val="600"/>
              </a:spcAft>
              <a:defRPr/>
            </a:pPr>
            <a:r>
              <a:rPr lang="en-US" sz="1600" b="1" u="sng">
                <a:solidFill>
                  <a:prstClr val="black"/>
                </a:solidFill>
                <a:latin typeface="Calibri" panose="020F0502020204030204"/>
              </a:rPr>
              <a:t>City/Towns with highest burden</a:t>
            </a:r>
            <a:endParaRPr lang="en-US" sz="1600" b="1">
              <a:solidFill>
                <a:prstClr val="black"/>
              </a:solidFill>
              <a:latin typeface="Calibri" panose="020F0502020204030204"/>
            </a:endParaRPr>
          </a:p>
          <a:p>
            <a:pPr marL="285750" indent="-285750">
              <a:spcBef>
                <a:spcPts val="600"/>
              </a:spcBef>
              <a:spcAft>
                <a:spcPts val="600"/>
              </a:spcAft>
              <a:buFont typeface="Arial" panose="020B0604020202020204" pitchFamily="34" charset="0"/>
              <a:buChar char="•"/>
              <a:defRPr/>
            </a:pPr>
            <a:r>
              <a:rPr lang="en-US" sz="1600">
                <a:solidFill>
                  <a:prstClr val="black"/>
                </a:solidFill>
                <a:latin typeface="Calibri" panose="020F0502020204030204"/>
              </a:rPr>
              <a:t>Decrease risk levels from red towards grey in the City/Towns  with highest COVID risk based on average daily incidence per 100,000 (weekly COVID-19 public health report)</a:t>
            </a:r>
          </a:p>
        </p:txBody>
      </p:sp>
      <p:pic>
        <p:nvPicPr>
          <p:cNvPr id="7" name="Picture 6">
            <a:extLst>
              <a:ext uri="{FF2B5EF4-FFF2-40B4-BE49-F238E27FC236}">
                <a16:creationId xmlns:a16="http://schemas.microsoft.com/office/drawing/2014/main" id="{DBBD2A6E-3823-4DF3-9828-19EA01BF75F4}"/>
              </a:ext>
            </a:extLst>
          </p:cNvPr>
          <p:cNvPicPr>
            <a:picLocks noChangeAspect="1"/>
          </p:cNvPicPr>
          <p:nvPr/>
        </p:nvPicPr>
        <p:blipFill>
          <a:blip r:embed="rId4"/>
          <a:stretch>
            <a:fillRect/>
          </a:stretch>
        </p:blipFill>
        <p:spPr>
          <a:xfrm>
            <a:off x="-22060" y="3911392"/>
            <a:ext cx="4223145" cy="2233914"/>
          </a:xfrm>
          <a:prstGeom prst="rect">
            <a:avLst/>
          </a:prstGeom>
        </p:spPr>
      </p:pic>
      <p:sp>
        <p:nvSpPr>
          <p:cNvPr id="8" name="TextBox 7">
            <a:extLst>
              <a:ext uri="{FF2B5EF4-FFF2-40B4-BE49-F238E27FC236}">
                <a16:creationId xmlns:a16="http://schemas.microsoft.com/office/drawing/2014/main" id="{4A87D7DE-06B2-44DA-AFBD-EC4E2C939839}"/>
              </a:ext>
            </a:extLst>
          </p:cNvPr>
          <p:cNvSpPr txBox="1"/>
          <p:nvPr/>
        </p:nvSpPr>
        <p:spPr>
          <a:xfrm>
            <a:off x="35391" y="3352802"/>
            <a:ext cx="4341219" cy="276999"/>
          </a:xfrm>
          <a:prstGeom prst="rect">
            <a:avLst/>
          </a:prstGeom>
          <a:noFill/>
        </p:spPr>
        <p:txBody>
          <a:bodyPr wrap="square" rtlCol="0">
            <a:spAutoFit/>
          </a:bodyPr>
          <a:lstStyle/>
          <a:p>
            <a:pPr>
              <a:defRPr/>
            </a:pPr>
            <a:r>
              <a:rPr lang="en-US" sz="1200">
                <a:solidFill>
                  <a:prstClr val="black"/>
                </a:solidFill>
                <a:latin typeface="Calibri" panose="020F0502020204030204"/>
              </a:rPr>
              <a:t>Average Daily Incidence Rate per 100,000 Color Calculations</a:t>
            </a:r>
          </a:p>
        </p:txBody>
      </p:sp>
      <p:sp>
        <p:nvSpPr>
          <p:cNvPr id="3" name="Title 2"/>
          <p:cNvSpPr>
            <a:spLocks noGrp="1"/>
          </p:cNvSpPr>
          <p:nvPr>
            <p:ph type="title"/>
          </p:nvPr>
        </p:nvSpPr>
        <p:spPr>
          <a:xfrm>
            <a:off x="0" y="0"/>
            <a:ext cx="11351049" cy="914400"/>
          </a:xfrm>
        </p:spPr>
        <p:txBody>
          <a:bodyPr/>
          <a:lstStyle/>
          <a:p>
            <a:pPr algn="ctr"/>
            <a:r>
              <a:rPr lang="en-US" sz="2800">
                <a:latin typeface="Arial" panose="020B0604020202020204" pitchFamily="34" charset="0"/>
              </a:rPr>
              <a:t>COVID-19 Case Counts and Rates for 20 Prioritized Communities</a:t>
            </a:r>
            <a:endParaRPr lang="en-US" sz="2800"/>
          </a:p>
        </p:txBody>
      </p:sp>
      <p:pic>
        <p:nvPicPr>
          <p:cNvPr id="11266" name="Picture 2">
            <a:extLst>
              <a:ext uri="{FF2B5EF4-FFF2-40B4-BE49-F238E27FC236}">
                <a16:creationId xmlns:a16="http://schemas.microsoft.com/office/drawing/2014/main" id="{47EBC74C-4A45-4649-B772-869ACF84711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108472" y="390"/>
            <a:ext cx="932740" cy="93274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Table 1">
            <a:extLst>
              <a:ext uri="{FF2B5EF4-FFF2-40B4-BE49-F238E27FC236}">
                <a16:creationId xmlns:a16="http://schemas.microsoft.com/office/drawing/2014/main" id="{DC286CBF-4E98-4164-AD43-96876CA76F9F}"/>
              </a:ext>
            </a:extLst>
          </p:cNvPr>
          <p:cNvGraphicFramePr>
            <a:graphicFrameLocks noGrp="1"/>
          </p:cNvGraphicFramePr>
          <p:nvPr>
            <p:extLst>
              <p:ext uri="{D42A27DB-BD31-4B8C-83A1-F6EECF244321}">
                <p14:modId xmlns:p14="http://schemas.microsoft.com/office/powerpoint/2010/main" val="3316339762"/>
              </p:ext>
            </p:extLst>
          </p:nvPr>
        </p:nvGraphicFramePr>
        <p:xfrm>
          <a:off x="4297019" y="1058704"/>
          <a:ext cx="7744193" cy="4984544"/>
        </p:xfrm>
        <a:graphic>
          <a:graphicData uri="http://schemas.openxmlformats.org/drawingml/2006/table">
            <a:tbl>
              <a:tblPr firstRow="1" firstCol="1" bandRow="1">
                <a:tableStyleId>{5C22544A-7EE6-4342-B048-85BDC9FD1C3A}</a:tableStyleId>
              </a:tblPr>
              <a:tblGrid>
                <a:gridCol w="1048218">
                  <a:extLst>
                    <a:ext uri="{9D8B030D-6E8A-4147-A177-3AD203B41FA5}">
                      <a16:colId xmlns:a16="http://schemas.microsoft.com/office/drawing/2014/main" val="2127769085"/>
                    </a:ext>
                  </a:extLst>
                </a:gridCol>
                <a:gridCol w="1000158">
                  <a:extLst>
                    <a:ext uri="{9D8B030D-6E8A-4147-A177-3AD203B41FA5}">
                      <a16:colId xmlns:a16="http://schemas.microsoft.com/office/drawing/2014/main" val="1372550869"/>
                    </a:ext>
                  </a:extLst>
                </a:gridCol>
                <a:gridCol w="893840">
                  <a:extLst>
                    <a:ext uri="{9D8B030D-6E8A-4147-A177-3AD203B41FA5}">
                      <a16:colId xmlns:a16="http://schemas.microsoft.com/office/drawing/2014/main" val="4075470433"/>
                    </a:ext>
                  </a:extLst>
                </a:gridCol>
                <a:gridCol w="1077903">
                  <a:extLst>
                    <a:ext uri="{9D8B030D-6E8A-4147-A177-3AD203B41FA5}">
                      <a16:colId xmlns:a16="http://schemas.microsoft.com/office/drawing/2014/main" val="1253342775"/>
                    </a:ext>
                  </a:extLst>
                </a:gridCol>
                <a:gridCol w="1208320">
                  <a:extLst>
                    <a:ext uri="{9D8B030D-6E8A-4147-A177-3AD203B41FA5}">
                      <a16:colId xmlns:a16="http://schemas.microsoft.com/office/drawing/2014/main" val="4094292629"/>
                    </a:ext>
                  </a:extLst>
                </a:gridCol>
                <a:gridCol w="784825">
                  <a:extLst>
                    <a:ext uri="{9D8B030D-6E8A-4147-A177-3AD203B41FA5}">
                      <a16:colId xmlns:a16="http://schemas.microsoft.com/office/drawing/2014/main" val="3848363899"/>
                    </a:ext>
                  </a:extLst>
                </a:gridCol>
                <a:gridCol w="1730929">
                  <a:extLst>
                    <a:ext uri="{9D8B030D-6E8A-4147-A177-3AD203B41FA5}">
                      <a16:colId xmlns:a16="http://schemas.microsoft.com/office/drawing/2014/main" val="7267257"/>
                    </a:ext>
                  </a:extLst>
                </a:gridCol>
              </a:tblGrid>
              <a:tr h="59656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a:solidFill>
                            <a:schemeClr val="tx1"/>
                          </a:solidFill>
                          <a:effectLst/>
                          <a:latin typeface="+mn-lt"/>
                        </a:rPr>
                        <a:t>Community</a:t>
                      </a:r>
                    </a:p>
                    <a:p>
                      <a:pPr marL="0" marR="0" algn="ctr">
                        <a:spcBef>
                          <a:spcPts val="0"/>
                        </a:spcBef>
                        <a:spcAft>
                          <a:spcPts val="0"/>
                        </a:spcAft>
                      </a:pPr>
                      <a:r>
                        <a:rPr lang="en-US" sz="1000">
                          <a:solidFill>
                            <a:schemeClr val="tx1"/>
                          </a:solidFill>
                          <a:effectLst/>
                          <a:latin typeface="+mn-lt"/>
                        </a:rPr>
                        <a:t> </a:t>
                      </a:r>
                      <a:endParaRPr lang="en-US" sz="100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(12/24/2020)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a:solidFill>
                            <a:schemeClr val="tx1"/>
                          </a:solidFill>
                        </a:rPr>
                        <a:t>Average Daily Incidence Rate per 100,000 </a:t>
                      </a: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(4/8/2021)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(4/8/2021)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a:solidFill>
                            <a:schemeClr val="tx1"/>
                          </a:solidFill>
                        </a:rPr>
                        <a:t>Average Daily Incidence Rate per 100,000  </a:t>
                      </a:r>
                    </a:p>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(4/8/2021)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224999017"/>
                  </a:ext>
                </a:extLst>
              </a:tr>
              <a:tr h="172367">
                <a:tc>
                  <a:txBody>
                    <a:bodyPr/>
                    <a:lstStyle/>
                    <a:p>
                      <a:pPr marL="0" marR="0" algn="ctr">
                        <a:spcBef>
                          <a:spcPts val="0"/>
                        </a:spcBef>
                        <a:spcAft>
                          <a:spcPts val="0"/>
                        </a:spcAft>
                      </a:pPr>
                      <a:r>
                        <a:rPr lang="en-US" sz="1200">
                          <a:solidFill>
                            <a:schemeClr val="tx1"/>
                          </a:solidFill>
                          <a:effectLst/>
                        </a:rPr>
                        <a:t>Boston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36,686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5,732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59.1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b"/>
                      <a:r>
                        <a:rPr lang="en-US" sz="1100" b="0" i="0" u="none" strike="noStrike">
                          <a:solidFill>
                            <a:srgbClr val="000000"/>
                          </a:solidFill>
                          <a:effectLst/>
                          <a:latin typeface="Calibri" panose="020F0502020204030204" pitchFamily="34" charset="0"/>
                        </a:rPr>
                        <a:t>                     65,894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3,344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34.5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104774785"/>
                  </a:ext>
                </a:extLst>
              </a:tr>
              <a:tr h="209140">
                <a:tc>
                  <a:txBody>
                    <a:bodyPr/>
                    <a:lstStyle/>
                    <a:p>
                      <a:pPr marL="0" marR="0" algn="ctr">
                        <a:spcBef>
                          <a:spcPts val="0"/>
                        </a:spcBef>
                        <a:spcAft>
                          <a:spcPts val="0"/>
                        </a:spcAft>
                      </a:pPr>
                      <a:r>
                        <a:rPr lang="en-US" sz="1200">
                          <a:solidFill>
                            <a:schemeClr val="tx1"/>
                          </a:solidFill>
                          <a:effectLst/>
                        </a:rPr>
                        <a:t>Brockton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8,013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987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71.0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12,915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432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437888779"/>
                  </a:ext>
                </a:extLst>
              </a:tr>
              <a:tr h="209140">
                <a:tc>
                  <a:txBody>
                    <a:bodyPr/>
                    <a:lstStyle/>
                    <a:p>
                      <a:pPr marL="0" marR="0" algn="ctr">
                        <a:spcBef>
                          <a:spcPts val="0"/>
                        </a:spcBef>
                        <a:spcAft>
                          <a:spcPts val="0"/>
                        </a:spcAft>
                      </a:pPr>
                      <a:r>
                        <a:rPr lang="en-US" sz="1200">
                          <a:solidFill>
                            <a:schemeClr val="tx1"/>
                          </a:solidFill>
                          <a:effectLst/>
                        </a:rPr>
                        <a:t>Chelsea</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5,880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707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136.8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8,389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142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633608165"/>
                  </a:ext>
                </a:extLst>
              </a:tr>
              <a:tr h="209140">
                <a:tc>
                  <a:txBody>
                    <a:bodyPr/>
                    <a:lstStyle/>
                    <a:p>
                      <a:pPr marL="0" marR="0" algn="ctr">
                        <a:spcBef>
                          <a:spcPts val="0"/>
                        </a:spcBef>
                        <a:spcAft>
                          <a:spcPts val="0"/>
                        </a:spcAft>
                      </a:pPr>
                      <a:r>
                        <a:rPr lang="en-US" sz="1200">
                          <a:solidFill>
                            <a:schemeClr val="tx1"/>
                          </a:solidFill>
                          <a:effectLst/>
                        </a:rPr>
                        <a:t>Everett</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4,930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808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118.9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8,180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399232106"/>
                  </a:ext>
                </a:extLst>
              </a:tr>
              <a:tr h="209140">
                <a:tc>
                  <a:txBody>
                    <a:bodyPr/>
                    <a:lstStyle/>
                    <a:p>
                      <a:pPr marL="0" marR="0" algn="ctr">
                        <a:spcBef>
                          <a:spcPts val="0"/>
                        </a:spcBef>
                        <a:spcAft>
                          <a:spcPts val="0"/>
                        </a:spcAft>
                      </a:pPr>
                      <a:r>
                        <a:rPr lang="en-US" sz="1200">
                          <a:solidFill>
                            <a:schemeClr val="tx1"/>
                          </a:solidFill>
                          <a:effectLst/>
                        </a:rPr>
                        <a:t>Fall River</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7,079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1,296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103.6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13,254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465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886282668"/>
                  </a:ext>
                </a:extLst>
              </a:tr>
              <a:tr h="209140">
                <a:tc>
                  <a:txBody>
                    <a:bodyPr/>
                    <a:lstStyle/>
                    <a:p>
                      <a:pPr marL="0" marR="0" algn="ctr">
                        <a:spcBef>
                          <a:spcPts val="0"/>
                        </a:spcBef>
                        <a:spcAft>
                          <a:spcPts val="0"/>
                        </a:spcAft>
                      </a:pPr>
                      <a:r>
                        <a:rPr lang="en-US" sz="1200">
                          <a:solidFill>
                            <a:schemeClr val="tx1"/>
                          </a:solidFill>
                          <a:effectLst/>
                        </a:rPr>
                        <a:t>Fitchburg</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2,522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476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80.7</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4,421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107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18.1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467696218"/>
                  </a:ext>
                </a:extLst>
              </a:tr>
              <a:tr h="209140">
                <a:tc>
                  <a:txBody>
                    <a:bodyPr/>
                    <a:lstStyle/>
                    <a:p>
                      <a:pPr marL="0" marR="0" algn="ctr">
                        <a:spcBef>
                          <a:spcPts val="0"/>
                        </a:spcBef>
                        <a:spcAft>
                          <a:spcPts val="0"/>
                        </a:spcAft>
                      </a:pPr>
                      <a:r>
                        <a:rPr lang="en-US" sz="1200">
                          <a:solidFill>
                            <a:schemeClr val="tx1"/>
                          </a:solidFill>
                          <a:effectLst/>
                        </a:rPr>
                        <a:t>Framingham</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4,681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723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69.4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7,745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394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836961467"/>
                  </a:ext>
                </a:extLst>
              </a:tr>
              <a:tr h="209140">
                <a:tc>
                  <a:txBody>
                    <a:bodyPr/>
                    <a:lstStyle/>
                    <a:p>
                      <a:pPr marL="0" marR="0" algn="ctr">
                        <a:spcBef>
                          <a:spcPts val="0"/>
                        </a:spcBef>
                        <a:spcAft>
                          <a:spcPts val="0"/>
                        </a:spcAft>
                      </a:pPr>
                      <a:r>
                        <a:rPr lang="en-US" sz="1200">
                          <a:solidFill>
                            <a:schemeClr val="tx1"/>
                          </a:solidFill>
                          <a:effectLst/>
                        </a:rPr>
                        <a:t>Haverhill</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4,217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901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97.6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7,572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446460789"/>
                  </a:ext>
                </a:extLst>
              </a:tr>
              <a:tr h="209140">
                <a:tc>
                  <a:txBody>
                    <a:bodyPr/>
                    <a:lstStyle/>
                    <a:p>
                      <a:pPr marL="0" marR="0" algn="ctr">
                        <a:spcBef>
                          <a:spcPts val="0"/>
                        </a:spcBef>
                        <a:spcAft>
                          <a:spcPts val="0"/>
                        </a:spcAft>
                      </a:pPr>
                      <a:r>
                        <a:rPr lang="en-US" sz="1200">
                          <a:solidFill>
                            <a:schemeClr val="tx1"/>
                          </a:solidFill>
                          <a:effectLst/>
                        </a:rPr>
                        <a:t>Holyoke</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2,770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414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72.8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5,154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44.6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625713382"/>
                  </a:ext>
                </a:extLst>
              </a:tr>
              <a:tr h="217039">
                <a:tc>
                  <a:txBody>
                    <a:bodyPr/>
                    <a:lstStyle/>
                    <a:p>
                      <a:pPr marL="0" marR="0" algn="ctr">
                        <a:spcBef>
                          <a:spcPts val="0"/>
                        </a:spcBef>
                        <a:spcAft>
                          <a:spcPts val="0"/>
                        </a:spcAft>
                      </a:pPr>
                      <a:r>
                        <a:rPr lang="en-US" sz="1200">
                          <a:solidFill>
                            <a:schemeClr val="tx1"/>
                          </a:solidFill>
                          <a:effectLst/>
                        </a:rPr>
                        <a:t>Lawrence</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12,568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2,116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172.3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18,906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494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40.2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349940455"/>
                  </a:ext>
                </a:extLst>
              </a:tr>
              <a:tr h="209140">
                <a:tc>
                  <a:txBody>
                    <a:bodyPr/>
                    <a:lstStyle/>
                    <a:p>
                      <a:pPr marL="0" marR="0" algn="ctr">
                        <a:spcBef>
                          <a:spcPts val="0"/>
                        </a:spcBef>
                        <a:spcAft>
                          <a:spcPts val="0"/>
                        </a:spcAft>
                      </a:pPr>
                      <a:r>
                        <a:rPr lang="en-US" sz="1200">
                          <a:solidFill>
                            <a:schemeClr val="tx1"/>
                          </a:solidFill>
                          <a:effectLst/>
                        </a:rPr>
                        <a:t>Leominster</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2,541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573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101.4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4,702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114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572149368"/>
                  </a:ext>
                </a:extLst>
              </a:tr>
              <a:tr h="209140">
                <a:tc>
                  <a:txBody>
                    <a:bodyPr/>
                    <a:lstStyle/>
                    <a:p>
                      <a:pPr marL="0" marR="0" algn="ctr">
                        <a:spcBef>
                          <a:spcPts val="0"/>
                        </a:spcBef>
                        <a:spcAft>
                          <a:spcPts val="0"/>
                        </a:spcAft>
                      </a:pPr>
                      <a:r>
                        <a:rPr lang="en-US" sz="1200">
                          <a:solidFill>
                            <a:schemeClr val="tx1"/>
                          </a:solidFill>
                          <a:effectLst/>
                        </a:rPr>
                        <a:t>Lowell</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9,844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1,966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120.9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16,140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880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54.1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486706318"/>
                  </a:ext>
                </a:extLst>
              </a:tr>
              <a:tr h="200583">
                <a:tc>
                  <a:txBody>
                    <a:bodyPr/>
                    <a:lstStyle/>
                    <a:p>
                      <a:pPr marL="0" marR="0" algn="ctr">
                        <a:spcBef>
                          <a:spcPts val="0"/>
                        </a:spcBef>
                        <a:spcAft>
                          <a:spcPts val="0"/>
                        </a:spcAft>
                      </a:pPr>
                      <a:r>
                        <a:rPr lang="en-US" sz="1200">
                          <a:solidFill>
                            <a:schemeClr val="tx1"/>
                          </a:solidFill>
                          <a:effectLst/>
                        </a:rPr>
                        <a:t>Lynn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10,212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1,758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124.5</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16,413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520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784719354"/>
                  </a:ext>
                </a:extLst>
              </a:tr>
              <a:tr h="209140">
                <a:tc>
                  <a:txBody>
                    <a:bodyPr/>
                    <a:lstStyle/>
                    <a:p>
                      <a:pPr marL="0" marR="0" algn="ctr">
                        <a:spcBef>
                          <a:spcPts val="0"/>
                        </a:spcBef>
                        <a:spcAft>
                          <a:spcPts val="0"/>
                        </a:spcAft>
                      </a:pPr>
                      <a:r>
                        <a:rPr lang="en-US" sz="1200">
                          <a:solidFill>
                            <a:schemeClr val="tx1"/>
                          </a:solidFill>
                          <a:effectLst/>
                        </a:rPr>
                        <a:t>Malden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3,676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718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75.8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6,690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270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28.5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5976734"/>
                  </a:ext>
                </a:extLst>
              </a:tr>
              <a:tr h="209140">
                <a:tc>
                  <a:txBody>
                    <a:bodyPr/>
                    <a:lstStyle/>
                    <a:p>
                      <a:pPr marL="0" marR="0" algn="ctr">
                        <a:spcBef>
                          <a:spcPts val="0"/>
                        </a:spcBef>
                        <a:spcAft>
                          <a:spcPts val="0"/>
                        </a:spcAft>
                      </a:pPr>
                      <a:r>
                        <a:rPr lang="en-US" sz="1200">
                          <a:solidFill>
                            <a:schemeClr val="tx1"/>
                          </a:solidFill>
                          <a:effectLst/>
                        </a:rPr>
                        <a:t>Methuen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4,154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909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120.6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7,046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956742237"/>
                  </a:ext>
                </a:extLst>
              </a:tr>
              <a:tr h="209140">
                <a:tc>
                  <a:txBody>
                    <a:bodyPr/>
                    <a:lstStyle/>
                    <a:p>
                      <a:pPr marL="0" marR="0" algn="ctr">
                        <a:spcBef>
                          <a:spcPts val="0"/>
                        </a:spcBef>
                        <a:spcAft>
                          <a:spcPts val="0"/>
                        </a:spcAft>
                      </a:pPr>
                      <a:r>
                        <a:rPr lang="en-US" sz="1200">
                          <a:solidFill>
                            <a:schemeClr val="tx1"/>
                          </a:solidFill>
                          <a:effectLst/>
                        </a:rPr>
                        <a:t>New Bedford</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6,943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1,413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100.9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13,404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507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417878172"/>
                  </a:ext>
                </a:extLst>
              </a:tr>
              <a:tr h="209140">
                <a:tc>
                  <a:txBody>
                    <a:bodyPr/>
                    <a:lstStyle/>
                    <a:p>
                      <a:pPr marL="0" marR="0" algn="ctr">
                        <a:spcBef>
                          <a:spcPts val="0"/>
                        </a:spcBef>
                        <a:spcAft>
                          <a:spcPts val="0"/>
                        </a:spcAft>
                      </a:pPr>
                      <a:r>
                        <a:rPr lang="en-US" sz="1200">
                          <a:solidFill>
                            <a:schemeClr val="tx1"/>
                          </a:solidFill>
                          <a:effectLst/>
                        </a:rPr>
                        <a:t>Randolph</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2,075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325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67.4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3,885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174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696382783"/>
                  </a:ext>
                </a:extLst>
              </a:tr>
              <a:tr h="209140">
                <a:tc>
                  <a:txBody>
                    <a:bodyPr/>
                    <a:lstStyle/>
                    <a:p>
                      <a:pPr marL="0" marR="0" algn="ctr">
                        <a:spcBef>
                          <a:spcPts val="0"/>
                        </a:spcBef>
                        <a:spcAft>
                          <a:spcPts val="0"/>
                        </a:spcAft>
                      </a:pPr>
                      <a:r>
                        <a:rPr lang="en-US" sz="1200">
                          <a:solidFill>
                            <a:schemeClr val="tx1"/>
                          </a:solidFill>
                          <a:effectLst/>
                        </a:rPr>
                        <a:t>Revere</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6,188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1,151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135.1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10,159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306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35.9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248281031"/>
                  </a:ext>
                </a:extLst>
              </a:tr>
              <a:tr h="222030">
                <a:tc>
                  <a:txBody>
                    <a:bodyPr/>
                    <a:lstStyle/>
                    <a:p>
                      <a:pPr marL="0" marR="0" algn="ctr">
                        <a:spcBef>
                          <a:spcPts val="0"/>
                        </a:spcBef>
                        <a:spcAft>
                          <a:spcPts val="0"/>
                        </a:spcAft>
                      </a:pPr>
                      <a:r>
                        <a:rPr lang="en-US" sz="1200">
                          <a:solidFill>
                            <a:schemeClr val="tx1"/>
                          </a:solidFill>
                          <a:effectLst/>
                        </a:rPr>
                        <a:t>Springfield</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10,159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1,837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84.0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19,659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976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44.6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26582672"/>
                  </a:ext>
                </a:extLst>
              </a:tr>
              <a:tr h="205068">
                <a:tc>
                  <a:txBody>
                    <a:bodyPr/>
                    <a:lstStyle/>
                    <a:p>
                      <a:pPr marL="0" marR="0" algn="ctr">
                        <a:spcBef>
                          <a:spcPts val="0"/>
                        </a:spcBef>
                        <a:spcAft>
                          <a:spcPts val="0"/>
                        </a:spcAft>
                      </a:pPr>
                      <a:r>
                        <a:rPr lang="en-US" sz="1200">
                          <a:solidFill>
                            <a:schemeClr val="tx1"/>
                          </a:solidFill>
                          <a:effectLst/>
                        </a:rPr>
                        <a:t>Worcester</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13,435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2,295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85.6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22,286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603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22.5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923299281"/>
                  </a:ext>
                </a:extLst>
              </a:tr>
              <a:tr h="210244">
                <a:tc>
                  <a:txBody>
                    <a:bodyPr/>
                    <a:lstStyle/>
                    <a:p>
                      <a:pPr marL="0" marR="0" algn="ctr">
                        <a:spcBef>
                          <a:spcPts val="0"/>
                        </a:spcBef>
                        <a:spcAft>
                          <a:spcPts val="0"/>
                        </a:spcAft>
                      </a:pPr>
                      <a:r>
                        <a:rPr lang="en-US" sz="1200" b="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322,652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61,603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63.2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611,825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27,379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009740674"/>
                  </a:ext>
                </a:extLst>
              </a:tr>
            </a:tbl>
          </a:graphicData>
        </a:graphic>
      </p:graphicFrame>
    </p:spTree>
    <p:extLst>
      <p:ext uri="{BB962C8B-B14F-4D97-AF65-F5344CB8AC3E}">
        <p14:creationId xmlns:p14="http://schemas.microsoft.com/office/powerpoint/2010/main" val="17769957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927219" y="2574423"/>
            <a:ext cx="10337562" cy="1362075"/>
          </a:xfrm>
        </p:spPr>
        <p:txBody>
          <a:bodyPr/>
          <a:lstStyle/>
          <a:p>
            <a:pPr algn="ctr"/>
            <a:r>
              <a:rPr lang="en-US" sz="6000"/>
              <a:t>Background</a:t>
            </a:r>
            <a:br>
              <a:rPr lang="en-US"/>
            </a:br>
            <a:endParaRPr lang="en-US"/>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algn="r">
              <a:defRPr/>
            </a:pPr>
            <a:fld id="{CB82AA6B-9B4C-4258-8673-A58C11045426}" type="slidenum">
              <a:rPr lang="en-US">
                <a:solidFill>
                  <a:prstClr val="black">
                    <a:tint val="75000"/>
                  </a:prstClr>
                </a:solidFill>
                <a:latin typeface="Calibri" panose="020F0502020204030204"/>
              </a:rPr>
              <a:pPr algn="r">
                <a:defRPr/>
              </a:pPr>
              <a:t>19</a:t>
            </a:fld>
            <a:endParaRPr lang="en-US">
              <a:solidFill>
                <a:prstClr val="black">
                  <a:tint val="75000"/>
                </a:prstClr>
              </a:solidFill>
              <a:latin typeface="Calibri" panose="020F0502020204030204"/>
            </a:endParaRPr>
          </a:p>
        </p:txBody>
      </p:sp>
    </p:spTree>
    <p:extLst>
      <p:ext uri="{BB962C8B-B14F-4D97-AF65-F5344CB8AC3E}">
        <p14:creationId xmlns:p14="http://schemas.microsoft.com/office/powerpoint/2010/main" val="415349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C42E0-3821-44BA-9FD8-F292A3298671}"/>
              </a:ext>
            </a:extLst>
          </p:cNvPr>
          <p:cNvSpPr>
            <a:spLocks noGrp="1"/>
          </p:cNvSpPr>
          <p:nvPr>
            <p:ph type="title"/>
          </p:nvPr>
        </p:nvSpPr>
        <p:spPr>
          <a:xfrm>
            <a:off x="480963" y="42960"/>
            <a:ext cx="10489585" cy="867541"/>
          </a:xfrm>
        </p:spPr>
        <p:txBody>
          <a:bodyPr>
            <a:normAutofit/>
          </a:bodyPr>
          <a:lstStyle/>
          <a:p>
            <a:pPr algn="ctr"/>
            <a:r>
              <a:rPr lang="en-US"/>
              <a:t>New Bedford – Benchmarks</a:t>
            </a:r>
          </a:p>
        </p:txBody>
      </p:sp>
      <p:sp>
        <p:nvSpPr>
          <p:cNvPr id="3" name="Content Placeholder 2">
            <a:extLst>
              <a:ext uri="{FF2B5EF4-FFF2-40B4-BE49-F238E27FC236}">
                <a16:creationId xmlns:a16="http://schemas.microsoft.com/office/drawing/2014/main" id="{7C89D56F-1856-4109-A075-603A8B022BFF}"/>
              </a:ext>
            </a:extLst>
          </p:cNvPr>
          <p:cNvSpPr>
            <a:spLocks noGrp="1"/>
          </p:cNvSpPr>
          <p:nvPr>
            <p:ph idx="1"/>
          </p:nvPr>
        </p:nvSpPr>
        <p:spPr>
          <a:xfrm>
            <a:off x="788611" y="1252905"/>
            <a:ext cx="10037864" cy="4957893"/>
          </a:xfrm>
        </p:spPr>
        <p:txBody>
          <a:bodyPr>
            <a:normAutofit fontScale="62500" lnSpcReduction="20000"/>
          </a:bodyPr>
          <a:lstStyle/>
          <a:p>
            <a:pPr marL="0" indent="0">
              <a:spcBef>
                <a:spcPts val="600"/>
              </a:spcBef>
              <a:spcAft>
                <a:spcPts val="600"/>
              </a:spcAft>
              <a:buNone/>
            </a:pPr>
            <a:r>
              <a:rPr lang="en-US" sz="2900" u="sng"/>
              <a:t>Vaccine Administration</a:t>
            </a:r>
          </a:p>
          <a:p>
            <a:pPr marL="457200" indent="-457200">
              <a:spcBef>
                <a:spcPts val="600"/>
              </a:spcBef>
              <a:spcAft>
                <a:spcPts val="600"/>
              </a:spcAft>
              <a:buFont typeface="+mj-lt"/>
              <a:buAutoNum type="arabicPeriod"/>
            </a:pPr>
            <a:r>
              <a:rPr lang="en-US" sz="2000" b="1"/>
              <a:t>The per-capita dose administration rate (total doses) in New Bedford</a:t>
            </a:r>
            <a:r>
              <a:rPr lang="en-US" sz="2800"/>
              <a:t> </a:t>
            </a:r>
            <a:r>
              <a:rPr lang="en-US" sz="2000" b="1"/>
              <a:t>and whether they have met or exceeded the statewide rate</a:t>
            </a:r>
          </a:p>
          <a:p>
            <a:pPr marL="457200" indent="-457200">
              <a:spcBef>
                <a:spcPts val="600"/>
              </a:spcBef>
              <a:spcAft>
                <a:spcPts val="600"/>
              </a:spcAft>
              <a:buFont typeface="+mj-lt"/>
              <a:buAutoNum type="arabicPeriod"/>
            </a:pPr>
            <a:r>
              <a:rPr lang="en-US" sz="2000" b="1"/>
              <a:t>The percentage of New Bedford that has received a First Dose and whether they have met or exceeded the overall statewide average</a:t>
            </a:r>
          </a:p>
          <a:p>
            <a:pPr marL="914400" lvl="1" indent="-457200">
              <a:spcBef>
                <a:spcPts val="600"/>
              </a:spcBef>
              <a:spcAft>
                <a:spcPts val="600"/>
              </a:spcAft>
              <a:buFont typeface="+mj-lt"/>
              <a:buAutoNum type="arabicPeriod"/>
            </a:pPr>
            <a:r>
              <a:rPr lang="en-US" sz="2000"/>
              <a:t>The percentage of each </a:t>
            </a:r>
            <a:r>
              <a:rPr lang="en-US" sz="2000" b="1"/>
              <a:t>Age groups </a:t>
            </a:r>
            <a:r>
              <a:rPr lang="en-US" sz="2000"/>
              <a:t>that has received </a:t>
            </a:r>
            <a:r>
              <a:rPr lang="en-US" sz="2000" b="1"/>
              <a:t>a first dose </a:t>
            </a:r>
            <a:r>
              <a:rPr lang="en-US" sz="2000"/>
              <a:t>of vaccine and whether they have met or exceeded the </a:t>
            </a:r>
            <a:r>
              <a:rPr lang="en-US" sz="2000" b="1"/>
              <a:t>age-specific statewide averages </a:t>
            </a:r>
            <a:r>
              <a:rPr lang="en-US" sz="2000"/>
              <a:t>for each age group.</a:t>
            </a:r>
          </a:p>
          <a:p>
            <a:pPr marL="914400" lvl="1" indent="-457200">
              <a:spcBef>
                <a:spcPts val="600"/>
              </a:spcBef>
              <a:spcAft>
                <a:spcPts val="600"/>
              </a:spcAft>
              <a:buFont typeface="+mj-lt"/>
              <a:buAutoNum type="arabicPeriod"/>
            </a:pPr>
            <a:r>
              <a:rPr lang="en-US" sz="2000"/>
              <a:t>The percentage of each </a:t>
            </a:r>
            <a:r>
              <a:rPr lang="en-US" sz="2000" b="1"/>
              <a:t>Race/Ethnicity groups and Sex </a:t>
            </a:r>
            <a:r>
              <a:rPr lang="en-US" sz="2000"/>
              <a:t>that has received </a:t>
            </a:r>
            <a:r>
              <a:rPr lang="en-US" sz="2000" b="1"/>
              <a:t>a first dose </a:t>
            </a:r>
            <a:r>
              <a:rPr lang="en-US" sz="2000"/>
              <a:t>of vaccine and whether they have met or exceeded the overall statewide average.</a:t>
            </a:r>
          </a:p>
          <a:p>
            <a:pPr marL="457200" indent="-457200">
              <a:spcBef>
                <a:spcPts val="600"/>
              </a:spcBef>
              <a:spcAft>
                <a:spcPts val="600"/>
              </a:spcAft>
              <a:buFont typeface="+mj-lt"/>
              <a:buAutoNum type="arabicPeriod"/>
            </a:pPr>
            <a:r>
              <a:rPr lang="en-US" sz="2000" b="1"/>
              <a:t>The percentage of New Bedford</a:t>
            </a:r>
            <a:r>
              <a:rPr lang="en-US" sz="2800"/>
              <a:t> </a:t>
            </a:r>
            <a:r>
              <a:rPr lang="en-US" sz="2000" b="1"/>
              <a:t>that has been Partially and Fully Vaccinated and whether they have met or exceeded the state averages</a:t>
            </a:r>
          </a:p>
          <a:p>
            <a:pPr marL="914400" lvl="1" indent="-457200">
              <a:spcBef>
                <a:spcPts val="600"/>
              </a:spcBef>
              <a:spcAft>
                <a:spcPts val="600"/>
              </a:spcAft>
              <a:buFont typeface="+mj-lt"/>
              <a:buAutoNum type="arabicPeriod"/>
            </a:pPr>
            <a:r>
              <a:rPr lang="en-US" sz="2000"/>
              <a:t>The percentage of each </a:t>
            </a:r>
            <a:r>
              <a:rPr lang="en-US" sz="2000" b="1"/>
              <a:t>Age groups </a:t>
            </a:r>
            <a:r>
              <a:rPr lang="en-US" sz="2000"/>
              <a:t>that has been </a:t>
            </a:r>
            <a:r>
              <a:rPr lang="en-US" sz="2000" b="1"/>
              <a:t>partially and fully vaccinated </a:t>
            </a:r>
            <a:r>
              <a:rPr lang="en-US" sz="2000"/>
              <a:t>and whether they have met or exceeded the </a:t>
            </a:r>
            <a:r>
              <a:rPr lang="en-US" sz="2000" b="1"/>
              <a:t>age-specific statewide averages</a:t>
            </a:r>
            <a:r>
              <a:rPr lang="en-US" sz="2000"/>
              <a:t> foreach Age group.</a:t>
            </a:r>
          </a:p>
          <a:p>
            <a:pPr marL="914400" lvl="1" indent="-457200">
              <a:spcBef>
                <a:spcPts val="600"/>
              </a:spcBef>
              <a:spcAft>
                <a:spcPts val="600"/>
              </a:spcAft>
              <a:buFont typeface="+mj-lt"/>
              <a:buAutoNum type="arabicPeriod"/>
            </a:pPr>
            <a:r>
              <a:rPr lang="en-US" sz="2000"/>
              <a:t>The percentage of each </a:t>
            </a:r>
            <a:r>
              <a:rPr lang="en-US" sz="2000" b="1"/>
              <a:t>Race/Ethnicity groups and Sex </a:t>
            </a:r>
            <a:r>
              <a:rPr lang="en-US" sz="2000"/>
              <a:t>that has been </a:t>
            </a:r>
            <a:r>
              <a:rPr lang="en-US" sz="2000" b="1"/>
              <a:t>partially and fully vaccinated </a:t>
            </a:r>
            <a:r>
              <a:rPr lang="en-US" sz="2000"/>
              <a:t>and whether they have met or exceeded the overall state averages.</a:t>
            </a:r>
          </a:p>
          <a:p>
            <a:pPr marL="0" indent="0">
              <a:spcBef>
                <a:spcPts val="600"/>
              </a:spcBef>
              <a:spcAft>
                <a:spcPts val="600"/>
              </a:spcAft>
              <a:buNone/>
            </a:pPr>
            <a:r>
              <a:rPr lang="en-US" sz="2900" u="sng"/>
              <a:t>Communities with highest COVID-19 burden</a:t>
            </a:r>
          </a:p>
          <a:p>
            <a:pPr marL="457200" indent="-457200">
              <a:spcBef>
                <a:spcPts val="600"/>
              </a:spcBef>
              <a:spcAft>
                <a:spcPts val="600"/>
              </a:spcAft>
              <a:buFont typeface="+mj-lt"/>
              <a:buAutoNum type="arabicPeriod"/>
            </a:pPr>
            <a:r>
              <a:rPr lang="en-US" sz="2000" b="1"/>
              <a:t>Decrease risk levels from red towards grey in New Bedford</a:t>
            </a:r>
            <a:r>
              <a:rPr lang="en-US" sz="2800"/>
              <a:t> </a:t>
            </a:r>
            <a:r>
              <a:rPr lang="en-US" sz="2000" b="1"/>
              <a:t>based on the average daily incidence per 100,000 (as published in the weekly COVID-19 public health report).</a:t>
            </a:r>
          </a:p>
          <a:p>
            <a:pPr marL="0" indent="0">
              <a:buNone/>
            </a:pPr>
            <a:endParaRPr lang="en-US"/>
          </a:p>
          <a:p>
            <a:endParaRPr lang="en-US"/>
          </a:p>
          <a:p>
            <a:endParaRPr lang="en-US"/>
          </a:p>
        </p:txBody>
      </p:sp>
      <p:sp>
        <p:nvSpPr>
          <p:cNvPr id="5" name="Slide Number Placeholder 4">
            <a:extLst>
              <a:ext uri="{FF2B5EF4-FFF2-40B4-BE49-F238E27FC236}">
                <a16:creationId xmlns:a16="http://schemas.microsoft.com/office/drawing/2014/main" id="{8F015AC8-408F-4E35-9487-4510AC67C41E}"/>
              </a:ext>
            </a:extLst>
          </p:cNvPr>
          <p:cNvSpPr>
            <a:spLocks noGrp="1"/>
          </p:cNvSpPr>
          <p:nvPr>
            <p:ph type="sldNum" sz="quarter" idx="12"/>
          </p:nvPr>
        </p:nvSpPr>
        <p:spPr/>
        <p:txBody>
          <a:bodyPr/>
          <a:lstStyle/>
          <a:p>
            <a:fld id="{CB82AA6B-9B4C-4258-8673-A58C11045426}" type="slidenum">
              <a:rPr lang="en-US">
                <a:solidFill>
                  <a:srgbClr val="FFFFFF"/>
                </a:solidFill>
                <a:latin typeface="Calibri"/>
              </a:rPr>
              <a:pPr/>
              <a:t>2</a:t>
            </a:fld>
            <a:endParaRPr lang="en-US">
              <a:solidFill>
                <a:srgbClr val="FFFFFF"/>
              </a:solidFill>
              <a:latin typeface="Calibri"/>
            </a:endParaRPr>
          </a:p>
        </p:txBody>
      </p:sp>
    </p:spTree>
    <p:extLst>
      <p:ext uri="{BB962C8B-B14F-4D97-AF65-F5344CB8AC3E}">
        <p14:creationId xmlns:p14="http://schemas.microsoft.com/office/powerpoint/2010/main" val="5593127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969B033-9878-4145-98C7-6B3E96FFB884}"/>
              </a:ext>
            </a:extLst>
          </p:cNvPr>
          <p:cNvSpPr>
            <a:spLocks noGrp="1"/>
          </p:cNvSpPr>
          <p:nvPr>
            <p:ph type="sldNum" sz="quarter" idx="12"/>
          </p:nvPr>
        </p:nvSpPr>
        <p:spPr/>
        <p:txBody>
          <a:bodyPr/>
          <a:lstStyle/>
          <a:p>
            <a:pPr algn="r">
              <a:defRPr/>
            </a:pPr>
            <a:fld id="{568B51E1-594B-4C22-A6D8-C7227A4F2733}" type="slidenum">
              <a:rPr lang="en-US">
                <a:solidFill>
                  <a:prstClr val="black">
                    <a:tint val="75000"/>
                  </a:prstClr>
                </a:solidFill>
                <a:latin typeface="Calibri" panose="020F0502020204030204"/>
              </a:rPr>
              <a:pPr algn="r">
                <a:defRPr/>
              </a:pPr>
              <a:t>20</a:t>
            </a:fld>
            <a:endParaRPr lang="en-US">
              <a:solidFill>
                <a:prstClr val="black">
                  <a:tint val="75000"/>
                </a:prstClr>
              </a:solidFill>
              <a:latin typeface="Calibri" panose="020F0502020204030204"/>
            </a:endParaRPr>
          </a:p>
        </p:txBody>
      </p:sp>
      <p:sp>
        <p:nvSpPr>
          <p:cNvPr id="7" name="TextBox 6">
            <a:extLst>
              <a:ext uri="{FF2B5EF4-FFF2-40B4-BE49-F238E27FC236}">
                <a16:creationId xmlns:a16="http://schemas.microsoft.com/office/drawing/2014/main" id="{32CBC1D6-EB4D-4E9D-B088-02FE2E83DF4A}"/>
              </a:ext>
            </a:extLst>
          </p:cNvPr>
          <p:cNvSpPr txBox="1"/>
          <p:nvPr/>
        </p:nvSpPr>
        <p:spPr>
          <a:xfrm>
            <a:off x="7944" y="5966936"/>
            <a:ext cx="12158798" cy="615553"/>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Population percentage calculations provided by UMass Donahue Inst. based on </a:t>
            </a:r>
            <a:r>
              <a:rPr lang="en-US" sz="800" err="1">
                <a:solidFill>
                  <a:srgbClr val="000000"/>
                </a:solidFill>
                <a:latin typeface="Arial" panose="020B0604020202020204" pitchFamily="34" charset="0"/>
                <a:cs typeface="Arial" panose="020B0604020202020204" pitchFamily="34" charset="0"/>
              </a:rPr>
              <a:t>Strate</a:t>
            </a:r>
            <a:r>
              <a:rPr lang="en-US" sz="800">
                <a:solidFill>
                  <a:srgbClr val="000000"/>
                </a:solidFill>
                <a:latin typeface="Arial" panose="020B0604020202020204" pitchFamily="34" charset="0"/>
                <a:cs typeface="Arial" panose="020B0604020202020204" pitchFamily="34" charset="0"/>
              </a:rPr>
              <a:t> S, et al. Small Area Population Estimates for 2011 through 2020, published March 2020 (original report published Oct 2016) </a:t>
            </a:r>
          </a:p>
          <a:p>
            <a:pPr>
              <a:defRPr/>
            </a:pPr>
            <a:r>
              <a:rPr lang="en-US" sz="800">
                <a:solidFill>
                  <a:srgbClr val="000000"/>
                </a:solidFill>
                <a:latin typeface="Arial" panose="020B0604020202020204" pitchFamily="34" charset="0"/>
                <a:cs typeface="Arial" panose="020B0604020202020204" pitchFamily="34" charset="0"/>
              </a:rPr>
              <a:t>Percentages for Other and Unknown were not calculated due to unknown denominators. </a:t>
            </a:r>
          </a:p>
          <a:p>
            <a:pPr>
              <a:defRPr/>
            </a:pPr>
            <a:r>
              <a:rPr lang="en-US" sz="800">
                <a:solidFill>
                  <a:srgbClr val="000000"/>
                </a:solidFill>
                <a:latin typeface="Arial" panose="020B0604020202020204" pitchFamily="34" charset="0"/>
                <a:cs typeface="Arial" panose="020B0604020202020204" pitchFamily="34" charset="0"/>
              </a:rPr>
              <a:t>NH = Non – Hispanic</a:t>
            </a:r>
          </a:p>
          <a:p>
            <a:pPr>
              <a:defRPr/>
            </a:pPr>
            <a:endParaRPr lang="en-US" sz="1000">
              <a:solidFill>
                <a:srgbClr val="000000"/>
              </a:solidFill>
              <a:latin typeface="Arial" panose="020B0604020202020204" pitchFamily="34" charset="0"/>
              <a:cs typeface="Arial" panose="020B0604020202020204" pitchFamily="34" charset="0"/>
            </a:endParaRPr>
          </a:p>
        </p:txBody>
      </p:sp>
      <p:graphicFrame>
        <p:nvGraphicFramePr>
          <p:cNvPr id="8" name="Table 7">
            <a:extLst>
              <a:ext uri="{FF2B5EF4-FFF2-40B4-BE49-F238E27FC236}">
                <a16:creationId xmlns:a16="http://schemas.microsoft.com/office/drawing/2014/main" id="{8D6E6925-CD2C-44DF-9266-100A0221CC11}"/>
              </a:ext>
            </a:extLst>
          </p:cNvPr>
          <p:cNvGraphicFramePr>
            <a:graphicFrameLocks noGrp="1"/>
          </p:cNvGraphicFramePr>
          <p:nvPr>
            <p:extLst>
              <p:ext uri="{D42A27DB-BD31-4B8C-83A1-F6EECF244321}">
                <p14:modId xmlns:p14="http://schemas.microsoft.com/office/powerpoint/2010/main" val="661026666"/>
              </p:ext>
            </p:extLst>
          </p:nvPr>
        </p:nvGraphicFramePr>
        <p:xfrm>
          <a:off x="391865" y="2127113"/>
          <a:ext cx="11655094" cy="1558688"/>
        </p:xfrm>
        <a:graphic>
          <a:graphicData uri="http://schemas.openxmlformats.org/drawingml/2006/table">
            <a:tbl>
              <a:tblPr firstRow="1" firstCol="1" bandRow="1">
                <a:tableStyleId>{5C22544A-7EE6-4342-B048-85BDC9FD1C3A}</a:tableStyleId>
              </a:tblPr>
              <a:tblGrid>
                <a:gridCol w="1144545">
                  <a:extLst>
                    <a:ext uri="{9D8B030D-6E8A-4147-A177-3AD203B41FA5}">
                      <a16:colId xmlns:a16="http://schemas.microsoft.com/office/drawing/2014/main" val="4075951014"/>
                    </a:ext>
                  </a:extLst>
                </a:gridCol>
                <a:gridCol w="660071">
                  <a:extLst>
                    <a:ext uri="{9D8B030D-6E8A-4147-A177-3AD203B41FA5}">
                      <a16:colId xmlns:a16="http://schemas.microsoft.com/office/drawing/2014/main" val="1612505937"/>
                    </a:ext>
                  </a:extLst>
                </a:gridCol>
                <a:gridCol w="699616">
                  <a:extLst>
                    <a:ext uri="{9D8B030D-6E8A-4147-A177-3AD203B41FA5}">
                      <a16:colId xmlns:a16="http://schemas.microsoft.com/office/drawing/2014/main" val="1025797876"/>
                    </a:ext>
                  </a:extLst>
                </a:gridCol>
                <a:gridCol w="719405">
                  <a:extLst>
                    <a:ext uri="{9D8B030D-6E8A-4147-A177-3AD203B41FA5}">
                      <a16:colId xmlns:a16="http://schemas.microsoft.com/office/drawing/2014/main" val="1637006745"/>
                    </a:ext>
                  </a:extLst>
                </a:gridCol>
                <a:gridCol w="595599">
                  <a:extLst>
                    <a:ext uri="{9D8B030D-6E8A-4147-A177-3AD203B41FA5}">
                      <a16:colId xmlns:a16="http://schemas.microsoft.com/office/drawing/2014/main" val="2031668282"/>
                    </a:ext>
                  </a:extLst>
                </a:gridCol>
                <a:gridCol w="886145">
                  <a:extLst>
                    <a:ext uri="{9D8B030D-6E8A-4147-A177-3AD203B41FA5}">
                      <a16:colId xmlns:a16="http://schemas.microsoft.com/office/drawing/2014/main" val="1984051687"/>
                    </a:ext>
                  </a:extLst>
                </a:gridCol>
                <a:gridCol w="625009">
                  <a:extLst>
                    <a:ext uri="{9D8B030D-6E8A-4147-A177-3AD203B41FA5}">
                      <a16:colId xmlns:a16="http://schemas.microsoft.com/office/drawing/2014/main" val="869740983"/>
                    </a:ext>
                  </a:extLst>
                </a:gridCol>
                <a:gridCol w="874667">
                  <a:extLst>
                    <a:ext uri="{9D8B030D-6E8A-4147-A177-3AD203B41FA5}">
                      <a16:colId xmlns:a16="http://schemas.microsoft.com/office/drawing/2014/main" val="1883575049"/>
                    </a:ext>
                  </a:extLst>
                </a:gridCol>
                <a:gridCol w="530310">
                  <a:extLst>
                    <a:ext uri="{9D8B030D-6E8A-4147-A177-3AD203B41FA5}">
                      <a16:colId xmlns:a16="http://schemas.microsoft.com/office/drawing/2014/main" val="2771555140"/>
                    </a:ext>
                  </a:extLst>
                </a:gridCol>
                <a:gridCol w="723627">
                  <a:extLst>
                    <a:ext uri="{9D8B030D-6E8A-4147-A177-3AD203B41FA5}">
                      <a16:colId xmlns:a16="http://schemas.microsoft.com/office/drawing/2014/main" val="3719797945"/>
                    </a:ext>
                  </a:extLst>
                </a:gridCol>
                <a:gridCol w="605164">
                  <a:extLst>
                    <a:ext uri="{9D8B030D-6E8A-4147-A177-3AD203B41FA5}">
                      <a16:colId xmlns:a16="http://schemas.microsoft.com/office/drawing/2014/main" val="1228260744"/>
                    </a:ext>
                  </a:extLst>
                </a:gridCol>
                <a:gridCol w="757774">
                  <a:extLst>
                    <a:ext uri="{9D8B030D-6E8A-4147-A177-3AD203B41FA5}">
                      <a16:colId xmlns:a16="http://schemas.microsoft.com/office/drawing/2014/main" val="2196486683"/>
                    </a:ext>
                  </a:extLst>
                </a:gridCol>
                <a:gridCol w="701512">
                  <a:extLst>
                    <a:ext uri="{9D8B030D-6E8A-4147-A177-3AD203B41FA5}">
                      <a16:colId xmlns:a16="http://schemas.microsoft.com/office/drawing/2014/main" val="2266782108"/>
                    </a:ext>
                  </a:extLst>
                </a:gridCol>
                <a:gridCol w="731233">
                  <a:extLst>
                    <a:ext uri="{9D8B030D-6E8A-4147-A177-3AD203B41FA5}">
                      <a16:colId xmlns:a16="http://schemas.microsoft.com/office/drawing/2014/main" val="1497268532"/>
                    </a:ext>
                  </a:extLst>
                </a:gridCol>
                <a:gridCol w="599267">
                  <a:extLst>
                    <a:ext uri="{9D8B030D-6E8A-4147-A177-3AD203B41FA5}">
                      <a16:colId xmlns:a16="http://schemas.microsoft.com/office/drawing/2014/main" val="721864081"/>
                    </a:ext>
                  </a:extLst>
                </a:gridCol>
                <a:gridCol w="801150">
                  <a:extLst>
                    <a:ext uri="{9D8B030D-6E8A-4147-A177-3AD203B41FA5}">
                      <a16:colId xmlns:a16="http://schemas.microsoft.com/office/drawing/2014/main" val="1994207196"/>
                    </a:ext>
                  </a:extLst>
                </a:gridCol>
              </a:tblGrid>
              <a:tr h="308556">
                <a:tc>
                  <a:txBody>
                    <a:bodyPr/>
                    <a:lstStyle/>
                    <a:p>
                      <a:pPr marL="0" marR="0" algn="ctr">
                        <a:spcBef>
                          <a:spcPts val="0"/>
                        </a:spcBef>
                        <a:spcAft>
                          <a:spcPts val="0"/>
                        </a:spcAft>
                      </a:pPr>
                      <a:r>
                        <a:rPr lang="en-US" sz="1000">
                          <a:solidFill>
                            <a:schemeClr val="tx1"/>
                          </a:solidFill>
                          <a:effectLst/>
                        </a:rPr>
                        <a:t>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Race/Ethnicity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20352116"/>
                  </a:ext>
                </a:extLst>
              </a:tr>
              <a:tr h="495538">
                <a:tc>
                  <a:txBody>
                    <a:bodyPr/>
                    <a:lstStyle/>
                    <a:p>
                      <a:pPr marL="0" marR="0" algn="l">
                        <a:spcBef>
                          <a:spcPts val="0"/>
                        </a:spcBef>
                        <a:spcAft>
                          <a:spcPts val="0"/>
                        </a:spcAft>
                      </a:pPr>
                      <a:r>
                        <a:rPr lang="en-US" sz="1100">
                          <a:solidFill>
                            <a:schemeClr val="tx1"/>
                          </a:solidFill>
                          <a:effectLst/>
                        </a:rPr>
                        <a:t>Community</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Total Population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American Indian/ Alaskan Native,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Asian,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Black,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Hispanic</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Multi,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Native Hawaiian /Pacific Islander,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White,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69876">
                <a:tc>
                  <a:txBody>
                    <a:bodyPr/>
                    <a:lstStyle/>
                    <a:p>
                      <a:pPr marL="0" marR="0" algn="l">
                        <a:spcBef>
                          <a:spcPts val="0"/>
                        </a:spcBef>
                        <a:spcAft>
                          <a:spcPts val="0"/>
                        </a:spcAft>
                      </a:pPr>
                      <a:r>
                        <a:rPr lang="en-US" sz="1100">
                          <a:solidFill>
                            <a:srgbClr val="0F1C32"/>
                          </a:solidFill>
                          <a:latin typeface="+mn-lt"/>
                        </a:rPr>
                        <a:t>New Bedford</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99,980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498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0.5%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1,370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8,772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23,410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23.4%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3,891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62,497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62.5%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846718857"/>
                  </a:ext>
                </a:extLst>
              </a:tr>
              <a:tr h="290012">
                <a:tc>
                  <a:txBody>
                    <a:bodyPr/>
                    <a:lstStyle/>
                    <a:p>
                      <a:pPr marL="0" marR="0" algn="l">
                        <a:spcBef>
                          <a:spcPts val="0"/>
                        </a:spcBef>
                        <a:spcAft>
                          <a:spcPts val="0"/>
                        </a:spcAft>
                      </a:pPr>
                      <a:r>
                        <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6,964,383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11,644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a:solidFill>
                            <a:srgbClr val="000000"/>
                          </a:solidFill>
                          <a:effectLst/>
                          <a:latin typeface="Calibri" panose="020F0502020204030204" pitchFamily="34" charset="0"/>
                        </a:rPr>
                        <a:t>0.2%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492,858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a:solidFill>
                            <a:srgbClr val="000000"/>
                          </a:solidFill>
                          <a:effectLst/>
                          <a:latin typeface="Calibri" panose="020F0502020204030204" pitchFamily="34" charset="0"/>
                        </a:rPr>
                        <a:t>7.1%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509,228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a:solidFill>
                            <a:srgbClr val="000000"/>
                          </a:solidFill>
                          <a:effectLst/>
                          <a:latin typeface="Calibri" panose="020F0502020204030204" pitchFamily="34" charset="0"/>
                        </a:rPr>
                        <a:t>7.3%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859,095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a:solidFill>
                            <a:srgbClr val="000000"/>
                          </a:solidFill>
                          <a:effectLst/>
                          <a:latin typeface="Calibri" panose="020F0502020204030204" pitchFamily="34" charset="0"/>
                        </a:rPr>
                        <a:t>12.3%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128,005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a:solidFill>
                            <a:srgbClr val="000000"/>
                          </a:solidFill>
                          <a:effectLst/>
                          <a:latin typeface="Calibri" panose="020F0502020204030204" pitchFamily="34" charset="0"/>
                        </a:rPr>
                        <a:t>1.8%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2,695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a:ln>
                            <a:noFill/>
                          </a:ln>
                          <a:solidFill>
                            <a:srgbClr val="000000"/>
                          </a:solidFill>
                          <a:effectLst/>
                          <a:uLnTx/>
                          <a:uFillTx/>
                          <a:latin typeface="Calibri" panose="020F0502020204030204" pitchFamily="34" charset="0"/>
                          <a:ea typeface="+mn-ea"/>
                          <a:cs typeface="+mn-cs"/>
                        </a:rPr>
                        <a:t>&lt;0.1%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4,955,521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a:solidFill>
                            <a:srgbClr val="000000"/>
                          </a:solidFill>
                          <a:effectLst/>
                          <a:latin typeface="Calibri" panose="020F0502020204030204" pitchFamily="34" charset="0"/>
                        </a:rPr>
                        <a:t>71.2%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028356429"/>
                  </a:ext>
                </a:extLst>
              </a:tr>
            </a:tbl>
          </a:graphicData>
        </a:graphic>
      </p:graphicFrame>
      <p:sp>
        <p:nvSpPr>
          <p:cNvPr id="3" name="Title 2"/>
          <p:cNvSpPr>
            <a:spLocks noGrp="1"/>
          </p:cNvSpPr>
          <p:nvPr>
            <p:ph type="title"/>
          </p:nvPr>
        </p:nvSpPr>
        <p:spPr>
          <a:xfrm>
            <a:off x="-72946" y="37477"/>
            <a:ext cx="11553746" cy="914400"/>
          </a:xfrm>
        </p:spPr>
        <p:txBody>
          <a:bodyPr/>
          <a:lstStyle/>
          <a:p>
            <a:pPr algn="ctr"/>
            <a:r>
              <a:rPr lang="en-US" sz="3600">
                <a:solidFill>
                  <a:schemeClr val="bg2"/>
                </a:solidFill>
                <a:latin typeface="Segoe UI" panose="020B0502040204020203" pitchFamily="34" charset="0"/>
                <a:cs typeface="Segoe UI" panose="020B0502040204020203" pitchFamily="34" charset="0"/>
              </a:rPr>
              <a:t> Profile of New Bedford by Race/Ethnicity </a:t>
            </a:r>
          </a:p>
        </p:txBody>
      </p:sp>
      <p:pic>
        <p:nvPicPr>
          <p:cNvPr id="12290" name="Picture 2">
            <a:extLst>
              <a:ext uri="{FF2B5EF4-FFF2-40B4-BE49-F238E27FC236}">
                <a16:creationId xmlns:a16="http://schemas.microsoft.com/office/drawing/2014/main" id="{A4F701C7-07D9-42CC-857E-9E03CF43A2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76000" y="15873"/>
            <a:ext cx="870959" cy="8709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76282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37077" y="228602"/>
            <a:ext cx="5699060" cy="769441"/>
          </a:xfrm>
          <a:prstGeom prst="rect">
            <a:avLst/>
          </a:prstGeom>
        </p:spPr>
        <p:txBody>
          <a:bodyPr wrap="none">
            <a:spAutoFit/>
          </a:bodyPr>
          <a:lstStyle/>
          <a:p>
            <a:pPr algn="ctr"/>
            <a:r>
              <a:rPr lang="en-US" sz="4400">
                <a:solidFill>
                  <a:srgbClr val="FFFFFF"/>
                </a:solidFill>
                <a:latin typeface="Calibri"/>
              </a:rPr>
              <a:t> Vaccination Definitions </a:t>
            </a:r>
          </a:p>
        </p:txBody>
      </p:sp>
      <p:sp>
        <p:nvSpPr>
          <p:cNvPr id="3" name="Content Placeholder 2">
            <a:extLst>
              <a:ext uri="{FF2B5EF4-FFF2-40B4-BE49-F238E27FC236}">
                <a16:creationId xmlns:a16="http://schemas.microsoft.com/office/drawing/2014/main" id="{7C89D56F-1856-4109-A075-603A8B022BFF}"/>
              </a:ext>
            </a:extLst>
          </p:cNvPr>
          <p:cNvSpPr txBox="1">
            <a:spLocks/>
          </p:cNvSpPr>
          <p:nvPr/>
        </p:nvSpPr>
        <p:spPr>
          <a:xfrm>
            <a:off x="461431" y="1258169"/>
            <a:ext cx="11024775" cy="3761095"/>
          </a:xfrm>
          <a:prstGeom prst="rect">
            <a:avLst/>
          </a:prstGeom>
        </p:spPr>
        <p:txBody>
          <a:bodyPr>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a:solidFill>
                  <a:srgbClr val="0F1C32"/>
                </a:solidFill>
                <a:latin typeface="Calibri"/>
              </a:rPr>
              <a:t>First Dose– Anyone who has received any vaccine (1</a:t>
            </a:r>
            <a:r>
              <a:rPr lang="en-US" baseline="30000">
                <a:solidFill>
                  <a:srgbClr val="0F1C32"/>
                </a:solidFill>
                <a:latin typeface="Calibri"/>
              </a:rPr>
              <a:t>st</a:t>
            </a:r>
            <a:r>
              <a:rPr lang="en-US">
                <a:solidFill>
                  <a:srgbClr val="0F1C32"/>
                </a:solidFill>
                <a:latin typeface="Calibri"/>
              </a:rPr>
              <a:t> dose of </a:t>
            </a:r>
            <a:r>
              <a:rPr lang="en-US" err="1">
                <a:solidFill>
                  <a:srgbClr val="0F1C32"/>
                </a:solidFill>
                <a:latin typeface="Calibri"/>
              </a:rPr>
              <a:t>Moderna</a:t>
            </a:r>
            <a:r>
              <a:rPr lang="en-US">
                <a:solidFill>
                  <a:srgbClr val="0F1C32"/>
                </a:solidFill>
                <a:latin typeface="Calibri"/>
              </a:rPr>
              <a:t>/Pfizer vaccine or Johnson &amp; Johnson vaccine)</a:t>
            </a:r>
          </a:p>
          <a:p>
            <a:pPr marL="0" indent="0">
              <a:buNone/>
            </a:pPr>
            <a:endParaRPr lang="en-US">
              <a:solidFill>
                <a:srgbClr val="0F1C32"/>
              </a:solidFill>
              <a:latin typeface="Calibri"/>
            </a:endParaRPr>
          </a:p>
          <a:p>
            <a:pPr marL="0" indent="0">
              <a:buNone/>
            </a:pPr>
            <a:r>
              <a:rPr lang="en-US">
                <a:solidFill>
                  <a:srgbClr val="0F1C32"/>
                </a:solidFill>
                <a:latin typeface="Calibri"/>
              </a:rPr>
              <a:t>Partially Vaccinated – Anyone who has received only the 1</a:t>
            </a:r>
            <a:r>
              <a:rPr lang="en-US" baseline="30000">
                <a:solidFill>
                  <a:srgbClr val="0F1C32"/>
                </a:solidFill>
                <a:latin typeface="Calibri"/>
              </a:rPr>
              <a:t>st</a:t>
            </a:r>
            <a:r>
              <a:rPr lang="en-US">
                <a:solidFill>
                  <a:srgbClr val="0F1C32"/>
                </a:solidFill>
                <a:latin typeface="Calibri"/>
              </a:rPr>
              <a:t> dose of </a:t>
            </a:r>
            <a:r>
              <a:rPr lang="en-US" err="1">
                <a:solidFill>
                  <a:srgbClr val="0F1C32"/>
                </a:solidFill>
                <a:latin typeface="Calibri"/>
              </a:rPr>
              <a:t>Moderna</a:t>
            </a:r>
            <a:r>
              <a:rPr lang="en-US">
                <a:solidFill>
                  <a:srgbClr val="0F1C32"/>
                </a:solidFill>
                <a:latin typeface="Calibri"/>
              </a:rPr>
              <a:t>/Pfizer vaccine</a:t>
            </a:r>
          </a:p>
          <a:p>
            <a:pPr marL="0" indent="0">
              <a:buNone/>
            </a:pPr>
            <a:endParaRPr lang="en-US">
              <a:solidFill>
                <a:srgbClr val="0F1C32"/>
              </a:solidFill>
              <a:latin typeface="Calibri"/>
            </a:endParaRPr>
          </a:p>
          <a:p>
            <a:pPr marL="0" indent="0">
              <a:buNone/>
            </a:pPr>
            <a:r>
              <a:rPr lang="en-US">
                <a:solidFill>
                  <a:srgbClr val="0F1C32"/>
                </a:solidFill>
                <a:latin typeface="Calibri"/>
              </a:rPr>
              <a:t>Fully Vaccinated – Anyone who has received the 2</a:t>
            </a:r>
            <a:r>
              <a:rPr lang="en-US" baseline="30000">
                <a:solidFill>
                  <a:srgbClr val="0F1C32"/>
                </a:solidFill>
                <a:latin typeface="Calibri"/>
              </a:rPr>
              <a:t>nd</a:t>
            </a:r>
            <a:r>
              <a:rPr lang="en-US">
                <a:solidFill>
                  <a:srgbClr val="0F1C32"/>
                </a:solidFill>
                <a:latin typeface="Calibri"/>
              </a:rPr>
              <a:t> dose of </a:t>
            </a:r>
            <a:r>
              <a:rPr lang="en-US" err="1">
                <a:solidFill>
                  <a:srgbClr val="0F1C32"/>
                </a:solidFill>
                <a:latin typeface="Calibri"/>
              </a:rPr>
              <a:t>Moderna</a:t>
            </a:r>
            <a:r>
              <a:rPr lang="en-US">
                <a:solidFill>
                  <a:srgbClr val="0F1C32"/>
                </a:solidFill>
                <a:latin typeface="Calibri"/>
              </a:rPr>
              <a:t>/Pfizer or Johnson &amp; Johnson Vaccine </a:t>
            </a:r>
          </a:p>
          <a:p>
            <a:pPr marL="0" indent="0">
              <a:buNone/>
            </a:pPr>
            <a:endParaRPr lang="en-US">
              <a:solidFill>
                <a:srgbClr val="0F1C32"/>
              </a:solidFill>
              <a:latin typeface="Calibri"/>
            </a:endParaRPr>
          </a:p>
          <a:p>
            <a:endParaRPr lang="en-US">
              <a:solidFill>
                <a:srgbClr val="0F1C32"/>
              </a:solidFill>
              <a:latin typeface="Calibri"/>
            </a:endParaRPr>
          </a:p>
          <a:p>
            <a:endParaRPr lang="en-US">
              <a:solidFill>
                <a:srgbClr val="0F1C32"/>
              </a:solidFill>
              <a:latin typeface="Calibri"/>
            </a:endParaRPr>
          </a:p>
        </p:txBody>
      </p:sp>
      <p:sp>
        <p:nvSpPr>
          <p:cNvPr id="4" name="TextBox 3">
            <a:extLst>
              <a:ext uri="{FF2B5EF4-FFF2-40B4-BE49-F238E27FC236}">
                <a16:creationId xmlns:a16="http://schemas.microsoft.com/office/drawing/2014/main" id="{93AE8FE3-0DC5-4D37-A03E-BF32CA03BA7D}"/>
              </a:ext>
            </a:extLst>
          </p:cNvPr>
          <p:cNvSpPr txBox="1"/>
          <p:nvPr/>
        </p:nvSpPr>
        <p:spPr>
          <a:xfrm>
            <a:off x="38037" y="6248400"/>
            <a:ext cx="11897140" cy="215444"/>
          </a:xfrm>
          <a:prstGeom prst="rect">
            <a:avLst/>
          </a:prstGeom>
          <a:noFill/>
        </p:spPr>
        <p:txBody>
          <a:bodyPr wrap="square" rtlCol="0">
            <a:spAutoFit/>
          </a:bodyPr>
          <a:lstStyle/>
          <a:p>
            <a:r>
              <a:rPr lang="en-US" sz="800">
                <a:solidFill>
                  <a:srgbClr val="0F1C32"/>
                </a:solidFill>
                <a:latin typeface="Calibri"/>
              </a:rPr>
              <a:t>Please note: </a:t>
            </a:r>
            <a:r>
              <a:rPr lang="en-US" sz="800" err="1">
                <a:solidFill>
                  <a:srgbClr val="0F1C32"/>
                </a:solidFill>
                <a:latin typeface="Calibri"/>
              </a:rPr>
              <a:t>Moderna</a:t>
            </a:r>
            <a:r>
              <a:rPr lang="en-US" sz="800">
                <a:solidFill>
                  <a:srgbClr val="0F1C32"/>
                </a:solidFill>
                <a:latin typeface="Calibri"/>
              </a:rPr>
              <a:t> and Pfizer vaccines are a 2-dose series. The Johnson &amp; Johnson is a 1 dose series  </a:t>
            </a:r>
          </a:p>
        </p:txBody>
      </p:sp>
      <p:pic>
        <p:nvPicPr>
          <p:cNvPr id="1026" name="Picture 2">
            <a:extLst>
              <a:ext uri="{FF2B5EF4-FFF2-40B4-BE49-F238E27FC236}">
                <a16:creationId xmlns:a16="http://schemas.microsoft.com/office/drawing/2014/main" id="{FECDB353-8CBC-4B89-ABEE-9DDE9D24A0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50573" y="29033"/>
            <a:ext cx="1084604" cy="925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1487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3057526"/>
            <a:ext cx="10337562" cy="1362075"/>
          </a:xfrm>
        </p:spPr>
        <p:txBody>
          <a:bodyPr/>
          <a:lstStyle/>
          <a:p>
            <a:pPr algn="ctr"/>
            <a:r>
              <a:rPr lang="en-US" sz="6000"/>
              <a:t>Vaccine Administration</a:t>
            </a:r>
            <a:br>
              <a:rPr lang="en-US"/>
            </a:br>
            <a:endParaRPr lang="en-US"/>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4</a:t>
            </a:fld>
            <a:endParaRPr lang="en-US">
              <a:solidFill>
                <a:srgbClr val="0F1C32"/>
              </a:solidFill>
              <a:latin typeface="Calibri"/>
            </a:endParaRPr>
          </a:p>
        </p:txBody>
      </p:sp>
    </p:spTree>
    <p:extLst>
      <p:ext uri="{BB962C8B-B14F-4D97-AF65-F5344CB8AC3E}">
        <p14:creationId xmlns:p14="http://schemas.microsoft.com/office/powerpoint/2010/main" val="263881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3173" y="-76200"/>
            <a:ext cx="10844306" cy="964963"/>
          </a:xfrm>
        </p:spPr>
        <p:txBody>
          <a:bodyPr/>
          <a:lstStyle/>
          <a:p>
            <a:pPr algn="ctr"/>
            <a:r>
              <a:rPr lang="en-US" sz="2400">
                <a:latin typeface="Segoe UI" panose="020B0502040204020203" pitchFamily="34" charset="0"/>
              </a:rPr>
              <a:t>Total Doses and Dose Administration Rate/100,000 Population</a:t>
            </a:r>
            <a:br>
              <a:rPr lang="en-US" sz="2400">
                <a:latin typeface="Segoe UI" panose="020B0502040204020203" pitchFamily="34" charset="0"/>
              </a:rPr>
            </a:br>
            <a:r>
              <a:rPr lang="en-US" sz="2400">
                <a:latin typeface="Segoe UI" panose="020B0502040204020203" pitchFamily="34" charset="0"/>
              </a:rPr>
              <a:t>for </a:t>
            </a:r>
            <a:r>
              <a:rPr lang="en-US" sz="2400"/>
              <a:t>New Bedford </a:t>
            </a:r>
            <a:r>
              <a:rPr lang="en-US" sz="2400">
                <a:latin typeface="Segoe UI" panose="020B0502040204020203" pitchFamily="34" charset="0"/>
              </a:rPr>
              <a:t>Compared to Statewide as of 4/7/2021</a:t>
            </a:r>
            <a:endParaRPr lang="en-US" sz="2400"/>
          </a:p>
        </p:txBody>
      </p:sp>
      <p:graphicFrame>
        <p:nvGraphicFramePr>
          <p:cNvPr id="3" name="Table 2">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208907079"/>
              </p:ext>
            </p:extLst>
          </p:nvPr>
        </p:nvGraphicFramePr>
        <p:xfrm>
          <a:off x="1382331" y="3051402"/>
          <a:ext cx="9055735" cy="1139900"/>
        </p:xfrm>
        <a:graphic>
          <a:graphicData uri="http://schemas.openxmlformats.org/drawingml/2006/table">
            <a:tbl>
              <a:tblPr firstRow="1" firstCol="1" bandRow="1">
                <a:tableStyleId>{5C22544A-7EE6-4342-B048-85BDC9FD1C3A}</a:tableStyleId>
              </a:tblPr>
              <a:tblGrid>
                <a:gridCol w="2787994">
                  <a:extLst>
                    <a:ext uri="{9D8B030D-6E8A-4147-A177-3AD203B41FA5}">
                      <a16:colId xmlns:a16="http://schemas.microsoft.com/office/drawing/2014/main" val="4075951014"/>
                    </a:ext>
                  </a:extLst>
                </a:gridCol>
                <a:gridCol w="3223568">
                  <a:extLst>
                    <a:ext uri="{9D8B030D-6E8A-4147-A177-3AD203B41FA5}">
                      <a16:colId xmlns:a16="http://schemas.microsoft.com/office/drawing/2014/main" val="3103514450"/>
                    </a:ext>
                  </a:extLst>
                </a:gridCol>
                <a:gridCol w="3044173">
                  <a:extLst>
                    <a:ext uri="{9D8B030D-6E8A-4147-A177-3AD203B41FA5}">
                      <a16:colId xmlns:a16="http://schemas.microsoft.com/office/drawing/2014/main" val="166287587"/>
                    </a:ext>
                  </a:extLst>
                </a:gridCol>
              </a:tblGrid>
              <a:tr h="43441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u="none">
                          <a:solidFill>
                            <a:schemeClr val="tx1"/>
                          </a:solidFill>
                          <a:effectLst/>
                          <a:latin typeface="+mn-lt"/>
                        </a:rPr>
                        <a:t>Community</a:t>
                      </a:r>
                    </a:p>
                    <a:p>
                      <a:pPr marL="0" marR="0" algn="ctr">
                        <a:spcBef>
                          <a:spcPts val="0"/>
                        </a:spcBef>
                        <a:spcAft>
                          <a:spcPts val="0"/>
                        </a:spcAft>
                      </a:pPr>
                      <a:endParaRPr lang="en-US" sz="1600" u="sng">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Doses Administered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6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Administered Rate per 100K</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38540">
                <a:tc>
                  <a:txBody>
                    <a:bodyPr/>
                    <a:lstStyle/>
                    <a:p>
                      <a:pPr marL="0" marR="0" algn="l">
                        <a:spcBef>
                          <a:spcPts val="0"/>
                        </a:spcBef>
                        <a:spcAft>
                          <a:spcPts val="0"/>
                        </a:spcAft>
                      </a:pPr>
                      <a:r>
                        <a:rPr lang="en-US" sz="1600">
                          <a:solidFill>
                            <a:schemeClr val="tx1"/>
                          </a:solidFill>
                        </a:rPr>
                        <a:t>New Bedford</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a:solidFill>
                            <a:srgbClr val="000000"/>
                          </a:solidFill>
                          <a:effectLst/>
                          <a:latin typeface="Calibri" panose="020F0502020204030204" pitchFamily="34" charset="0"/>
                        </a:rPr>
                        <a:t>                                       36,281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a:solidFill>
                            <a:srgbClr val="000000"/>
                          </a:solidFill>
                          <a:effectLst/>
                          <a:latin typeface="Calibri" panose="020F0502020204030204" pitchFamily="34" charset="0"/>
                        </a:rPr>
                        <a:t>36,288.3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494468027"/>
                  </a:ext>
                </a:extLst>
              </a:tr>
              <a:tr h="339800">
                <a:tc>
                  <a:txBody>
                    <a:bodyPr/>
                    <a:lstStyle/>
                    <a:p>
                      <a:pPr marL="0" marR="0" algn="l">
                        <a:spcBef>
                          <a:spcPts val="0"/>
                        </a:spcBef>
                        <a:spcAft>
                          <a:spcPts val="0"/>
                        </a:spcAft>
                      </a:pPr>
                      <a:r>
                        <a:rPr lang="en-US" sz="1600" b="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a:solidFill>
                            <a:srgbClr val="000000"/>
                          </a:solidFill>
                          <a:effectLst/>
                          <a:latin typeface="Calibri" panose="020F0502020204030204" pitchFamily="34" charset="0"/>
                        </a:rPr>
                        <a:t>                                 4,111,327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a:solidFill>
                            <a:srgbClr val="000000"/>
                          </a:solidFill>
                          <a:effectLst/>
                          <a:latin typeface="Calibri" panose="020F0502020204030204" pitchFamily="34" charset="0"/>
                        </a:rPr>
                        <a:t>59,033.6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262588915"/>
                  </a:ext>
                </a:extLst>
              </a:tr>
            </a:tbl>
          </a:graphicData>
        </a:graphic>
      </p:graphicFrame>
      <p:sp>
        <p:nvSpPr>
          <p:cNvPr id="5" name="TextBox 4">
            <a:extLst>
              <a:ext uri="{FF2B5EF4-FFF2-40B4-BE49-F238E27FC236}">
                <a16:creationId xmlns:a16="http://schemas.microsoft.com/office/drawing/2014/main" id="{FB68CFC1-0F99-423F-8877-C8A3BEE97A01}"/>
              </a:ext>
            </a:extLst>
          </p:cNvPr>
          <p:cNvSpPr txBox="1"/>
          <p:nvPr/>
        </p:nvSpPr>
        <p:spPr>
          <a:xfrm>
            <a:off x="30162" y="5930348"/>
            <a:ext cx="12161838" cy="584775"/>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Data Current as of 4/7/2021</a:t>
            </a: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sp>
        <p:nvSpPr>
          <p:cNvPr id="6" name="TextBox 5">
            <a:extLst>
              <a:ext uri="{FF2B5EF4-FFF2-40B4-BE49-F238E27FC236}">
                <a16:creationId xmlns:a16="http://schemas.microsoft.com/office/drawing/2014/main" id="{1969D6DE-8958-4FC5-99C7-55A7F881A900}"/>
              </a:ext>
            </a:extLst>
          </p:cNvPr>
          <p:cNvSpPr txBox="1"/>
          <p:nvPr/>
        </p:nvSpPr>
        <p:spPr>
          <a:xfrm>
            <a:off x="503014" y="1257300"/>
            <a:ext cx="11367094" cy="1231106"/>
          </a:xfrm>
          <a:prstGeom prst="rect">
            <a:avLst/>
          </a:prstGeom>
          <a:noFill/>
        </p:spPr>
        <p:txBody>
          <a:bodyPr wrap="square" rtlCol="0">
            <a:spAutoFit/>
          </a:bodyPr>
          <a:lstStyle/>
          <a:p>
            <a:pPr>
              <a:defRPr/>
            </a:pPr>
            <a:r>
              <a:rPr lang="en-US" sz="1600" b="1" u="sng">
                <a:solidFill>
                  <a:prstClr val="black"/>
                </a:solidFill>
                <a:latin typeface="Calibri" panose="020F0502020204030204"/>
              </a:rPr>
              <a:t>Vaccine Administration Benchmark</a:t>
            </a:r>
            <a:endParaRPr lang="en-US" sz="1100" b="1" u="sng">
              <a:solidFill>
                <a:prstClr val="black"/>
              </a:solidFill>
              <a:latin typeface="Calibri" panose="020F0502020204030204"/>
            </a:endParaRPr>
          </a:p>
          <a:p>
            <a:pPr marL="742950" lvl="1" indent="-285750">
              <a:buFont typeface="Arial" panose="020B0604020202020204" pitchFamily="34" charset="0"/>
              <a:buChar char="•"/>
              <a:defRPr/>
            </a:pPr>
            <a:r>
              <a:rPr lang="en-US">
                <a:solidFill>
                  <a:prstClr val="black"/>
                </a:solidFill>
                <a:latin typeface="Calibri" panose="020F0502020204030204"/>
              </a:rPr>
              <a:t>Per-capita dose administration rate for New Bedford</a:t>
            </a:r>
            <a:r>
              <a:rPr lang="en-US">
                <a:solidFill>
                  <a:srgbClr val="0F1C32"/>
                </a:solidFill>
                <a:latin typeface="Calibri" panose="020F0502020204030204"/>
              </a:rPr>
              <a:t> compared to the overall state rate of </a:t>
            </a:r>
            <a:r>
              <a:rPr lang="en-US" sz="2000" b="1">
                <a:solidFill>
                  <a:srgbClr val="5B9BD5">
                    <a:lumMod val="75000"/>
                  </a:srgbClr>
                </a:solidFill>
                <a:latin typeface="Calibri" panose="020F0502020204030204"/>
              </a:rPr>
              <a:t>59,033.6 per 100,000.</a:t>
            </a:r>
          </a:p>
          <a:p>
            <a:pPr marL="742950" lvl="1" indent="-285750">
              <a:buFont typeface="Arial" panose="020B0604020202020204" pitchFamily="34" charset="0"/>
              <a:buChar char="•"/>
              <a:defRPr/>
            </a:pPr>
            <a:r>
              <a:rPr lang="en-US">
                <a:solidFill>
                  <a:prstClr val="black"/>
                </a:solidFill>
                <a:latin typeface="Calibri" panose="020F0502020204030204"/>
              </a:rPr>
              <a:t>New Bedford has not met or exceeded the overall state average.</a:t>
            </a:r>
          </a:p>
        </p:txBody>
      </p:sp>
      <p:pic>
        <p:nvPicPr>
          <p:cNvPr id="2050" name="Picture 2">
            <a:extLst>
              <a:ext uri="{FF2B5EF4-FFF2-40B4-BE49-F238E27FC236}">
                <a16:creationId xmlns:a16="http://schemas.microsoft.com/office/drawing/2014/main" id="{16C545D3-2B38-4C00-85D1-585A161914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84997"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7077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449677949"/>
              </p:ext>
            </p:extLst>
          </p:nvPr>
        </p:nvGraphicFramePr>
        <p:xfrm>
          <a:off x="319127" y="4072405"/>
          <a:ext cx="11553749" cy="1082040"/>
        </p:xfrm>
        <a:graphic>
          <a:graphicData uri="http://schemas.openxmlformats.org/drawingml/2006/table">
            <a:tbl>
              <a:tblPr firstRow="1" firstCol="1" bandRow="1">
                <a:tableStyleId>{5C22544A-7EE6-4342-B048-85BDC9FD1C3A}</a:tableStyleId>
              </a:tblPr>
              <a:tblGrid>
                <a:gridCol w="1380450">
                  <a:extLst>
                    <a:ext uri="{9D8B030D-6E8A-4147-A177-3AD203B41FA5}">
                      <a16:colId xmlns:a16="http://schemas.microsoft.com/office/drawing/2014/main" val="4075951014"/>
                    </a:ext>
                  </a:extLst>
                </a:gridCol>
                <a:gridCol w="1247079">
                  <a:extLst>
                    <a:ext uri="{9D8B030D-6E8A-4147-A177-3AD203B41FA5}">
                      <a16:colId xmlns:a16="http://schemas.microsoft.com/office/drawing/2014/main" val="3208626251"/>
                    </a:ext>
                  </a:extLst>
                </a:gridCol>
                <a:gridCol w="1953857">
                  <a:extLst>
                    <a:ext uri="{9D8B030D-6E8A-4147-A177-3AD203B41FA5}">
                      <a16:colId xmlns:a16="http://schemas.microsoft.com/office/drawing/2014/main" val="3103514450"/>
                    </a:ext>
                  </a:extLst>
                </a:gridCol>
                <a:gridCol w="1682739">
                  <a:extLst>
                    <a:ext uri="{9D8B030D-6E8A-4147-A177-3AD203B41FA5}">
                      <a16:colId xmlns:a16="http://schemas.microsoft.com/office/drawing/2014/main" val="166287587"/>
                    </a:ext>
                  </a:extLst>
                </a:gridCol>
                <a:gridCol w="1548513">
                  <a:extLst>
                    <a:ext uri="{9D8B030D-6E8A-4147-A177-3AD203B41FA5}">
                      <a16:colId xmlns:a16="http://schemas.microsoft.com/office/drawing/2014/main" val="4207623873"/>
                    </a:ext>
                  </a:extLst>
                </a:gridCol>
                <a:gridCol w="1996353">
                  <a:extLst>
                    <a:ext uri="{9D8B030D-6E8A-4147-A177-3AD203B41FA5}">
                      <a16:colId xmlns:a16="http://schemas.microsoft.com/office/drawing/2014/main" val="1407159824"/>
                    </a:ext>
                  </a:extLst>
                </a:gridCol>
                <a:gridCol w="1744758">
                  <a:extLst>
                    <a:ext uri="{9D8B030D-6E8A-4147-A177-3AD203B41FA5}">
                      <a16:colId xmlns:a16="http://schemas.microsoft.com/office/drawing/2014/main" val="1855648807"/>
                    </a:ext>
                  </a:extLst>
                </a:gridCol>
              </a:tblGrid>
              <a:tr h="5911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p>
                      <a:pPr marL="0" marR="0" algn="ctr">
                        <a:spcBef>
                          <a:spcPts val="0"/>
                        </a:spcBef>
                        <a:spcAft>
                          <a:spcPts val="0"/>
                        </a:spcAft>
                      </a:pPr>
                      <a:r>
                        <a:rPr lang="en-US" sz="1400">
                          <a:solidFill>
                            <a:schemeClr val="tx1"/>
                          </a:solidFill>
                          <a:effectLst/>
                          <a:latin typeface="+mn-lt"/>
                        </a:rPr>
                        <a:t> </a:t>
                      </a:r>
                      <a:endParaRPr lang="en-US" sz="140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Partially Vaccinated</a:t>
                      </a:r>
                      <a:r>
                        <a:rPr lang="en-US" sz="1400" u="none">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Partially Vaccinated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Fully Vaccinated</a:t>
                      </a:r>
                      <a:r>
                        <a:rPr lang="en-US" sz="1400" u="none">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Fully Vaccinated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Difference from </a:t>
                      </a:r>
                    </a:p>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state average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28600">
                <a:tc>
                  <a:txBody>
                    <a:bodyPr/>
                    <a:lstStyle/>
                    <a:p>
                      <a:pPr marL="0" marR="0" algn="ctr">
                        <a:spcBef>
                          <a:spcPts val="0"/>
                        </a:spcBef>
                        <a:spcAft>
                          <a:spcPts val="0"/>
                        </a:spcAft>
                      </a:pPr>
                      <a:r>
                        <a:rPr lang="en-US" sz="1400">
                          <a:solidFill>
                            <a:srgbClr val="0F1C32"/>
                          </a:solidFill>
                          <a:latin typeface="+mn-lt"/>
                        </a:rPr>
                        <a:t>New Bedford</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9,077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14,308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65653">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1,082,511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1,571,073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6</a:t>
            </a:fld>
            <a:endParaRPr lang="en-US">
              <a:solidFill>
                <a:prstClr val="black">
                  <a:tint val="75000"/>
                </a:prstClr>
              </a:solidFill>
              <a:latin typeface="Calibri" panose="020F0502020204030204"/>
            </a:endParaRPr>
          </a:p>
        </p:txBody>
      </p:sp>
      <p:sp>
        <p:nvSpPr>
          <p:cNvPr id="3" name="TextBox 2">
            <a:extLst>
              <a:ext uri="{FF2B5EF4-FFF2-40B4-BE49-F238E27FC236}">
                <a16:creationId xmlns:a16="http://schemas.microsoft.com/office/drawing/2014/main" id="{ED7907DD-4508-46A8-B98F-0FDEF5ED0337}"/>
              </a:ext>
            </a:extLst>
          </p:cNvPr>
          <p:cNvSpPr txBox="1"/>
          <p:nvPr/>
        </p:nvSpPr>
        <p:spPr>
          <a:xfrm>
            <a:off x="319127" y="815421"/>
            <a:ext cx="12161838" cy="1677382"/>
          </a:xfrm>
          <a:prstGeom prst="rect">
            <a:avLst/>
          </a:prstGeom>
          <a:noFill/>
        </p:spPr>
        <p:txBody>
          <a:bodyPr wrap="square" rtlCol="0">
            <a:spAutoFit/>
          </a:bodyPr>
          <a:lstStyle/>
          <a:p>
            <a:endParaRPr lang="en-US" sz="1600" b="1" u="sng">
              <a:solidFill>
                <a:srgbClr val="0F1C32"/>
              </a:solidFill>
              <a:latin typeface="Calibri"/>
            </a:endParaRPr>
          </a:p>
          <a:p>
            <a:pPr>
              <a:spcBef>
                <a:spcPts val="600"/>
              </a:spcBef>
            </a:pPr>
            <a:r>
              <a:rPr lang="en-US" sz="1600" b="1" u="sng">
                <a:solidFill>
                  <a:srgbClr val="0F1C32"/>
                </a:solidFill>
                <a:latin typeface="Calibri"/>
              </a:rPr>
              <a:t>Vaccine Administration Benchmark</a:t>
            </a:r>
          </a:p>
          <a:p>
            <a:pPr marL="742950" lvl="1" indent="-285750">
              <a:spcBef>
                <a:spcPts val="600"/>
              </a:spcBef>
              <a:buFont typeface="Arial" panose="020B0604020202020204" pitchFamily="34" charset="0"/>
              <a:buChar char="•"/>
            </a:pPr>
            <a:r>
              <a:rPr lang="en-US" sz="1300">
                <a:solidFill>
                  <a:srgbClr val="0F1C32"/>
                </a:solidFill>
                <a:latin typeface="Calibri"/>
              </a:rPr>
              <a:t>Percentage of New Bedford that has received </a:t>
            </a:r>
            <a:r>
              <a:rPr lang="en-US" sz="1300" b="1">
                <a:solidFill>
                  <a:srgbClr val="0F1C32"/>
                </a:solidFill>
                <a:latin typeface="Calibri"/>
              </a:rPr>
              <a:t>a First Dose </a:t>
            </a:r>
            <a:r>
              <a:rPr lang="en-US" sz="1300">
                <a:solidFill>
                  <a:srgbClr val="0F1C32"/>
                </a:solidFill>
                <a:latin typeface="Calibri"/>
              </a:rPr>
              <a:t>of vaccine and whether the community has met or exceeded the statewide average of </a:t>
            </a:r>
            <a:r>
              <a:rPr lang="en-US" sz="1600" b="1">
                <a:solidFill>
                  <a:srgbClr val="5B9BD5">
                    <a:lumMod val="75000"/>
                  </a:srgbClr>
                </a:solidFill>
                <a:latin typeface="Calibri"/>
              </a:rPr>
              <a:t>38.1</a:t>
            </a:r>
            <a:r>
              <a:rPr lang="en-US" sz="1300" b="1">
                <a:solidFill>
                  <a:srgbClr val="5B9BD5">
                    <a:lumMod val="75000"/>
                  </a:srgbClr>
                </a:solidFill>
                <a:latin typeface="Calibri"/>
              </a:rPr>
              <a:t>%.</a:t>
            </a:r>
            <a:endParaRPr lang="en-US" sz="1300">
              <a:solidFill>
                <a:srgbClr val="0F1C32"/>
              </a:solidFill>
              <a:latin typeface="Calibri"/>
            </a:endParaRPr>
          </a:p>
          <a:p>
            <a:pPr marL="742950" lvl="1" indent="-285750">
              <a:buFont typeface="Arial" panose="020B0604020202020204" pitchFamily="34" charset="0"/>
              <a:buChar char="•"/>
            </a:pPr>
            <a:r>
              <a:rPr lang="en-US" sz="1300">
                <a:solidFill>
                  <a:srgbClr val="0F1C32"/>
                </a:solidFill>
                <a:latin typeface="Calibri"/>
              </a:rPr>
              <a:t>Percentage of New Bedford that is </a:t>
            </a:r>
            <a:r>
              <a:rPr lang="en-US" sz="1300" b="1">
                <a:solidFill>
                  <a:srgbClr val="0F1C32"/>
                </a:solidFill>
                <a:latin typeface="Calibri"/>
              </a:rPr>
              <a:t>Partially Vaccinated  </a:t>
            </a:r>
            <a:r>
              <a:rPr lang="en-US" sz="1300">
                <a:solidFill>
                  <a:srgbClr val="0F1C32"/>
                </a:solidFill>
                <a:latin typeface="Calibri"/>
              </a:rPr>
              <a:t>and whether they have met or exceeded the state average of </a:t>
            </a:r>
            <a:r>
              <a:rPr lang="en-US" sz="1600" b="1">
                <a:solidFill>
                  <a:srgbClr val="5B9BD5">
                    <a:lumMod val="75000"/>
                  </a:srgbClr>
                </a:solidFill>
                <a:latin typeface="Calibri"/>
              </a:rPr>
              <a:t>15.5</a:t>
            </a:r>
            <a:r>
              <a:rPr lang="en-US" sz="1300" b="1">
                <a:solidFill>
                  <a:srgbClr val="5B9BD5">
                    <a:lumMod val="75000"/>
                  </a:srgbClr>
                </a:solidFill>
                <a:latin typeface="Calibri"/>
              </a:rPr>
              <a:t>%.</a:t>
            </a:r>
          </a:p>
          <a:p>
            <a:pPr marL="742950" lvl="1" indent="-285750">
              <a:buFont typeface="Arial" panose="020B0604020202020204" pitchFamily="34" charset="0"/>
              <a:buChar char="•"/>
            </a:pPr>
            <a:r>
              <a:rPr lang="en-US" sz="1300">
                <a:solidFill>
                  <a:srgbClr val="0F1C32"/>
                </a:solidFill>
                <a:latin typeface="Calibri"/>
              </a:rPr>
              <a:t>The percentage of New Bedford that is </a:t>
            </a:r>
            <a:r>
              <a:rPr lang="en-US" sz="1300" b="1">
                <a:solidFill>
                  <a:srgbClr val="0F1C32"/>
                </a:solidFill>
                <a:latin typeface="Calibri"/>
              </a:rPr>
              <a:t>Fully Vaccinated </a:t>
            </a:r>
            <a:r>
              <a:rPr lang="en-US" sz="1300">
                <a:solidFill>
                  <a:srgbClr val="0F1C32"/>
                </a:solidFill>
                <a:latin typeface="Calibri"/>
              </a:rPr>
              <a:t>and whether they have met or exceeded the state average of </a:t>
            </a:r>
            <a:r>
              <a:rPr lang="en-US" sz="1600" b="1">
                <a:solidFill>
                  <a:srgbClr val="5B9BD5">
                    <a:lumMod val="75000"/>
                  </a:srgbClr>
                </a:solidFill>
                <a:latin typeface="Calibri"/>
              </a:rPr>
              <a:t>22.6</a:t>
            </a:r>
            <a:r>
              <a:rPr lang="en-US" sz="1300" b="1">
                <a:solidFill>
                  <a:srgbClr val="5B9BD5">
                    <a:lumMod val="75000"/>
                  </a:srgbClr>
                </a:solidFill>
                <a:latin typeface="Calibri"/>
              </a:rPr>
              <a:t>%</a:t>
            </a:r>
            <a:r>
              <a:rPr lang="en-US" sz="1300" b="1">
                <a:solidFill>
                  <a:srgbClr val="0F1C32"/>
                </a:solidFill>
                <a:latin typeface="Calibri"/>
              </a:rPr>
              <a:t>.</a:t>
            </a:r>
          </a:p>
          <a:p>
            <a:pPr marL="742950" lvl="1" indent="-285750">
              <a:buFont typeface="Arial" panose="020B0604020202020204" pitchFamily="34" charset="0"/>
              <a:buChar char="•"/>
            </a:pPr>
            <a:r>
              <a:rPr lang="en-US" sz="1300">
                <a:solidFill>
                  <a:srgbClr val="0F1C32"/>
                </a:solidFill>
                <a:latin typeface="Calibri"/>
              </a:rPr>
              <a:t>New Bedford has not met or exceeded the overall state averages in any of the three metrics</a:t>
            </a:r>
          </a:p>
        </p:txBody>
      </p:sp>
      <p:sp>
        <p:nvSpPr>
          <p:cNvPr id="9" name="TextBox 8">
            <a:extLst>
              <a:ext uri="{FF2B5EF4-FFF2-40B4-BE49-F238E27FC236}">
                <a16:creationId xmlns:a16="http://schemas.microsoft.com/office/drawing/2014/main" id="{3A489F78-B6D5-4ADD-B2B8-0997EDB07603}"/>
              </a:ext>
            </a:extLst>
          </p:cNvPr>
          <p:cNvSpPr txBox="1"/>
          <p:nvPr/>
        </p:nvSpPr>
        <p:spPr>
          <a:xfrm>
            <a:off x="16684" y="5538771"/>
            <a:ext cx="12158631" cy="954107"/>
          </a:xfrm>
          <a:prstGeom prst="rect">
            <a:avLst/>
          </a:prstGeom>
          <a:noFill/>
        </p:spPr>
        <p:txBody>
          <a:bodyPr wrap="square" rtlCol="0">
            <a:spAutoFit/>
          </a:bodyPr>
          <a:lstStyle/>
          <a:p>
            <a:pPr>
              <a:defRPr/>
            </a:pPr>
            <a:r>
              <a:rPr lang="en-US" sz="800">
                <a:latin typeface="Arial" panose="020B0604020202020204" pitchFamily="34" charset="0"/>
                <a:cs typeface="Arial" panose="020B0604020202020204" pitchFamily="34" charset="0"/>
              </a:rPr>
              <a:t>^First Dose: Anyone who has received any vaccine (1</a:t>
            </a:r>
            <a:r>
              <a:rPr lang="en-US" sz="800" baseline="30000">
                <a:latin typeface="Arial" panose="020B0604020202020204" pitchFamily="34" charset="0"/>
                <a:cs typeface="Arial" panose="020B0604020202020204" pitchFamily="34" charset="0"/>
              </a:rPr>
              <a:t>st</a:t>
            </a:r>
            <a:r>
              <a:rPr lang="en-US" sz="800">
                <a:latin typeface="Arial" panose="020B0604020202020204" pitchFamily="34" charset="0"/>
                <a:cs typeface="Arial" panose="020B0604020202020204" pitchFamily="34" charset="0"/>
              </a:rPr>
              <a:t> dose of </a:t>
            </a:r>
            <a:r>
              <a:rPr lang="en-US" sz="800" err="1">
                <a:latin typeface="Arial" panose="020B0604020202020204" pitchFamily="34" charset="0"/>
                <a:cs typeface="Arial" panose="020B0604020202020204" pitchFamily="34" charset="0"/>
              </a:rPr>
              <a:t>Moderna</a:t>
            </a:r>
            <a:r>
              <a:rPr lang="en-US" sz="800">
                <a:latin typeface="Arial" panose="020B0604020202020204" pitchFamily="34" charset="0"/>
                <a:cs typeface="Arial" panose="020B0604020202020204" pitchFamily="34" charset="0"/>
              </a:rPr>
              <a:t>/Pfizer vaccine or Johnson &amp; Johnson vaccine)</a:t>
            </a:r>
          </a:p>
          <a:p>
            <a:pPr>
              <a:defRPr/>
            </a:pPr>
            <a:r>
              <a:rPr lang="en-US" sz="800">
                <a:latin typeface="Arial" panose="020B0604020202020204" pitchFamily="34" charset="0"/>
                <a:cs typeface="Arial" panose="020B0604020202020204" pitchFamily="34" charset="0"/>
              </a:rPr>
              <a:t>^^Partially Vaccinated: Anyone who has received only the 1</a:t>
            </a:r>
            <a:r>
              <a:rPr lang="en-US" sz="800" baseline="30000">
                <a:latin typeface="Arial" panose="020B0604020202020204" pitchFamily="34" charset="0"/>
                <a:cs typeface="Arial" panose="020B0604020202020204" pitchFamily="34" charset="0"/>
              </a:rPr>
              <a:t>st</a:t>
            </a:r>
            <a:r>
              <a:rPr lang="en-US" sz="800">
                <a:latin typeface="Arial" panose="020B0604020202020204" pitchFamily="34" charset="0"/>
                <a:cs typeface="Arial" panose="020B0604020202020204" pitchFamily="34" charset="0"/>
              </a:rPr>
              <a:t> dose of </a:t>
            </a:r>
            <a:r>
              <a:rPr lang="en-US" sz="800" err="1">
                <a:latin typeface="Arial" panose="020B0604020202020204" pitchFamily="34" charset="0"/>
                <a:cs typeface="Arial" panose="020B0604020202020204" pitchFamily="34" charset="0"/>
              </a:rPr>
              <a:t>Moderna</a:t>
            </a:r>
            <a:r>
              <a:rPr lang="en-US" sz="800">
                <a:latin typeface="Arial" panose="020B0604020202020204" pitchFamily="34" charset="0"/>
                <a:cs typeface="Arial" panose="020B0604020202020204" pitchFamily="34" charset="0"/>
              </a:rPr>
              <a:t>/Pfizer vaccine</a:t>
            </a:r>
          </a:p>
          <a:p>
            <a:pPr>
              <a:defRPr/>
            </a:pPr>
            <a:r>
              <a:rPr lang="en-US" sz="800">
                <a:latin typeface="Arial" panose="020B0604020202020204" pitchFamily="34" charset="0"/>
                <a:cs typeface="Arial" panose="020B0604020202020204" pitchFamily="34" charset="0"/>
              </a:rPr>
              <a:t>^^^Fully Vaccinated: Anyone who has received the 2</a:t>
            </a:r>
            <a:r>
              <a:rPr lang="en-US" sz="800" baseline="30000">
                <a:latin typeface="Arial" panose="020B0604020202020204" pitchFamily="34" charset="0"/>
                <a:cs typeface="Arial" panose="020B0604020202020204" pitchFamily="34" charset="0"/>
              </a:rPr>
              <a:t>nd</a:t>
            </a:r>
            <a:r>
              <a:rPr lang="en-US" sz="800">
                <a:latin typeface="Arial" panose="020B0604020202020204" pitchFamily="34" charset="0"/>
                <a:cs typeface="Arial" panose="020B0604020202020204" pitchFamily="34" charset="0"/>
              </a:rPr>
              <a:t> dose of </a:t>
            </a:r>
            <a:r>
              <a:rPr lang="en-US" sz="800" err="1">
                <a:latin typeface="Arial" panose="020B0604020202020204" pitchFamily="34" charset="0"/>
                <a:cs typeface="Arial" panose="020B0604020202020204" pitchFamily="34" charset="0"/>
              </a:rPr>
              <a:t>Moderna</a:t>
            </a:r>
            <a:r>
              <a:rPr lang="en-US" sz="800">
                <a:latin typeface="Arial" panose="020B0604020202020204" pitchFamily="34" charset="0"/>
                <a:cs typeface="Arial" panose="020B0604020202020204" pitchFamily="34" charset="0"/>
              </a:rPr>
              <a:t>/Pfizer or Johnson &amp; Johnson Vaccine </a:t>
            </a:r>
          </a:p>
          <a:p>
            <a:pPr>
              <a:defRPr/>
            </a:pPr>
            <a:r>
              <a:rPr lang="en-US" sz="800">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latin typeface="Arial" panose="020B0604020202020204" pitchFamily="34" charset="0"/>
                <a:cs typeface="Arial" panose="020B0604020202020204" pitchFamily="34" charset="0"/>
              </a:rPr>
              <a:t>Data Current as of 4/7/2021</a:t>
            </a:r>
          </a:p>
          <a:p>
            <a:pPr>
              <a:defRPr/>
            </a:pPr>
            <a:r>
              <a:rPr lang="en-US" sz="800">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graphicFrame>
        <p:nvGraphicFramePr>
          <p:cNvPr id="8" name="Table 7">
            <a:extLst>
              <a:ext uri="{FF2B5EF4-FFF2-40B4-BE49-F238E27FC236}">
                <a16:creationId xmlns:a16="http://schemas.microsoft.com/office/drawing/2014/main" id="{D6F92A88-43E5-4771-8E13-776C9A798762}"/>
              </a:ext>
            </a:extLst>
          </p:cNvPr>
          <p:cNvGraphicFramePr>
            <a:graphicFrameLocks noGrp="1"/>
          </p:cNvGraphicFramePr>
          <p:nvPr>
            <p:extLst>
              <p:ext uri="{D42A27DB-BD31-4B8C-83A1-F6EECF244321}">
                <p14:modId xmlns:p14="http://schemas.microsoft.com/office/powerpoint/2010/main" val="3712360878"/>
              </p:ext>
            </p:extLst>
          </p:nvPr>
        </p:nvGraphicFramePr>
        <p:xfrm>
          <a:off x="2639189" y="2621280"/>
          <a:ext cx="5927376" cy="1066800"/>
        </p:xfrm>
        <a:graphic>
          <a:graphicData uri="http://schemas.openxmlformats.org/drawingml/2006/table">
            <a:tbl>
              <a:tblPr firstRow="1" firstCol="1" bandRow="1">
                <a:tableStyleId>{5C22544A-7EE6-4342-B048-85BDC9FD1C3A}</a:tableStyleId>
              </a:tblPr>
              <a:tblGrid>
                <a:gridCol w="1306239">
                  <a:extLst>
                    <a:ext uri="{9D8B030D-6E8A-4147-A177-3AD203B41FA5}">
                      <a16:colId xmlns:a16="http://schemas.microsoft.com/office/drawing/2014/main" val="4075951014"/>
                    </a:ext>
                  </a:extLst>
                </a:gridCol>
                <a:gridCol w="1171517">
                  <a:extLst>
                    <a:ext uri="{9D8B030D-6E8A-4147-A177-3AD203B41FA5}">
                      <a16:colId xmlns:a16="http://schemas.microsoft.com/office/drawing/2014/main" val="3208626251"/>
                    </a:ext>
                  </a:extLst>
                </a:gridCol>
                <a:gridCol w="1857342">
                  <a:extLst>
                    <a:ext uri="{9D8B030D-6E8A-4147-A177-3AD203B41FA5}">
                      <a16:colId xmlns:a16="http://schemas.microsoft.com/office/drawing/2014/main" val="3103514450"/>
                    </a:ext>
                  </a:extLst>
                </a:gridCol>
                <a:gridCol w="1592278">
                  <a:extLst>
                    <a:ext uri="{9D8B030D-6E8A-4147-A177-3AD203B41FA5}">
                      <a16:colId xmlns:a16="http://schemas.microsoft.com/office/drawing/2014/main" val="166287587"/>
                    </a:ext>
                  </a:extLst>
                </a:gridCol>
              </a:tblGrid>
              <a:tr h="59715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First Dose</a:t>
                      </a:r>
                      <a:r>
                        <a:rPr lang="en-US" sz="1400" u="none">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city/town population with First Dose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139976">
                <a:tc>
                  <a:txBody>
                    <a:bodyPr/>
                    <a:lstStyle/>
                    <a:p>
                      <a:pPr marL="0" marR="0" algn="ctr">
                        <a:spcBef>
                          <a:spcPts val="0"/>
                        </a:spcBef>
                        <a:spcAft>
                          <a:spcPts val="0"/>
                        </a:spcAft>
                      </a:pPr>
                      <a:r>
                        <a:rPr lang="en-US" sz="1400">
                          <a:solidFill>
                            <a:srgbClr val="0F1C32"/>
                          </a:solidFill>
                          <a:latin typeface="+mn-lt"/>
                        </a:rPr>
                        <a:t>New Bedford</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23,385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23.4%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49273">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2,653,584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7" name="Title 6"/>
          <p:cNvSpPr>
            <a:spLocks noGrp="1"/>
          </p:cNvSpPr>
          <p:nvPr>
            <p:ph type="title"/>
          </p:nvPr>
        </p:nvSpPr>
        <p:spPr>
          <a:xfrm>
            <a:off x="0" y="34778"/>
            <a:ext cx="11553746" cy="914400"/>
          </a:xfrm>
        </p:spPr>
        <p:txBody>
          <a:bodyPr/>
          <a:lstStyle/>
          <a:p>
            <a:pPr algn="ctr"/>
            <a:r>
              <a:rPr lang="en-US" sz="2000">
                <a:latin typeface="Segoe UI" panose="020B0502040204020203" pitchFamily="34" charset="0"/>
              </a:rPr>
              <a:t>Count and Percentage of Population for First Dose, Partially, and Fully Vaccinated for New Bedford Compared to Statewide as of </a:t>
            </a:r>
            <a:r>
              <a:rPr lang="en-US" sz="2000">
                <a:solidFill>
                  <a:schemeClr val="bg1">
                    <a:lumMod val="95000"/>
                  </a:schemeClr>
                </a:solidFill>
                <a:latin typeface="Segoe UI" panose="020B0502040204020203" pitchFamily="34" charset="0"/>
              </a:rPr>
              <a:t>4/7/2021</a:t>
            </a:r>
            <a:endParaRPr lang="en-US" sz="2000"/>
          </a:p>
        </p:txBody>
      </p:sp>
      <p:pic>
        <p:nvPicPr>
          <p:cNvPr id="3076" name="Picture 4">
            <a:extLst>
              <a:ext uri="{FF2B5EF4-FFF2-40B4-BE49-F238E27FC236}">
                <a16:creationId xmlns:a16="http://schemas.microsoft.com/office/drawing/2014/main" id="{4B876CBB-60A5-47F5-8BEC-9AB4B8C48C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20629" y="84267"/>
            <a:ext cx="971372" cy="8154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7272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a:t>First Dose</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555478" y="2821695"/>
            <a:ext cx="11374452" cy="400110"/>
          </a:xfrm>
          <a:prstGeom prst="rect">
            <a:avLst/>
          </a:prstGeom>
          <a:noFill/>
        </p:spPr>
        <p:txBody>
          <a:bodyPr wrap="square" rtlCol="0">
            <a:spAutoFit/>
          </a:bodyPr>
          <a:lstStyle/>
          <a:p>
            <a:r>
              <a:rPr lang="en-US" sz="2000">
                <a:latin typeface="Calibri"/>
              </a:rPr>
              <a:t>Anyone who has received any vaccine</a:t>
            </a:r>
            <a:r>
              <a:rPr lang="en-US" sz="2000" b="1">
                <a:latin typeface="Calibri"/>
              </a:rPr>
              <a:t> </a:t>
            </a:r>
            <a:r>
              <a:rPr lang="en-US" sz="2000">
                <a:latin typeface="Calibri"/>
              </a:rPr>
              <a:t>(1</a:t>
            </a:r>
            <a:r>
              <a:rPr lang="en-US" sz="2000" baseline="30000">
                <a:latin typeface="Calibri"/>
              </a:rPr>
              <a:t>st</a:t>
            </a:r>
            <a:r>
              <a:rPr lang="en-US" sz="2000">
                <a:latin typeface="Calibri"/>
              </a:rPr>
              <a:t> dose of </a:t>
            </a:r>
            <a:r>
              <a:rPr lang="en-US" sz="2000" err="1">
                <a:latin typeface="Calibri"/>
              </a:rPr>
              <a:t>Moderna</a:t>
            </a:r>
            <a:r>
              <a:rPr lang="en-US" sz="2000">
                <a:latin typeface="Calibri"/>
              </a:rPr>
              <a:t>/Pfizer vaccine or Johnson &amp; Johnson vaccine</a:t>
            </a:r>
            <a:r>
              <a:rPr lang="en-US">
                <a:latin typeface="Calibri"/>
              </a:rPr>
              <a:t>)</a:t>
            </a:r>
            <a:endParaRPr lang="en-US"/>
          </a:p>
        </p:txBody>
      </p:sp>
    </p:spTree>
    <p:extLst>
      <p:ext uri="{BB962C8B-B14F-4D97-AF65-F5344CB8AC3E}">
        <p14:creationId xmlns:p14="http://schemas.microsoft.com/office/powerpoint/2010/main" val="122843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80" y="0"/>
            <a:ext cx="11436283" cy="914400"/>
          </a:xfrm>
        </p:spPr>
        <p:txBody>
          <a:bodyPr/>
          <a:lstStyle/>
          <a:p>
            <a:pPr algn="ctr"/>
            <a:r>
              <a:rPr lang="en-US" sz="2000">
                <a:latin typeface="Segoe UI" panose="020B0502040204020203" pitchFamily="34" charset="0"/>
                <a:cs typeface="Segoe UI" panose="020B0502040204020203" pitchFamily="34" charset="0"/>
              </a:rPr>
              <a:t>Counts and Percentages of Population with a First Dose by Demographics for New Bedford Compared to Statewide as of 4/7/2021  contd.</a:t>
            </a:r>
          </a:p>
        </p:txBody>
      </p:sp>
      <p:sp>
        <p:nvSpPr>
          <p:cNvPr id="3" name="TextBox 2">
            <a:extLst>
              <a:ext uri="{FF2B5EF4-FFF2-40B4-BE49-F238E27FC236}">
                <a16:creationId xmlns:a16="http://schemas.microsoft.com/office/drawing/2014/main" id="{9771FB98-A3F6-48A1-A7B3-619C66E7F61A}"/>
              </a:ext>
            </a:extLst>
          </p:cNvPr>
          <p:cNvSpPr txBox="1"/>
          <p:nvPr/>
        </p:nvSpPr>
        <p:spPr>
          <a:xfrm>
            <a:off x="325141" y="1059120"/>
            <a:ext cx="11613734" cy="2369880"/>
          </a:xfrm>
          <a:prstGeom prst="rect">
            <a:avLst/>
          </a:prstGeom>
          <a:noFill/>
        </p:spPr>
        <p:txBody>
          <a:bodyPr wrap="square" rtlCol="0">
            <a:spAutoFit/>
          </a:bodyPr>
          <a:lstStyle/>
          <a:p>
            <a:r>
              <a:rPr lang="en-US" b="1" u="sng">
                <a:solidFill>
                  <a:srgbClr val="0F1C32"/>
                </a:solidFill>
                <a:latin typeface="Calibri"/>
              </a:rPr>
              <a:t>Vaccine Administration Benchmark</a:t>
            </a:r>
            <a:endParaRPr lang="en-US" sz="1600">
              <a:solidFill>
                <a:srgbClr val="0F1C32"/>
              </a:solidFill>
              <a:latin typeface="Calibri"/>
            </a:endParaRPr>
          </a:p>
          <a:p>
            <a:pPr marL="742950" lvl="1" indent="-285750">
              <a:buFont typeface="Arial" panose="020B0604020202020204" pitchFamily="34" charset="0"/>
              <a:buChar char="•"/>
            </a:pPr>
            <a:r>
              <a:rPr lang="en-US">
                <a:solidFill>
                  <a:srgbClr val="0F1C32"/>
                </a:solidFill>
                <a:latin typeface="Calibri"/>
              </a:rPr>
              <a:t>Percentage by </a:t>
            </a:r>
            <a:r>
              <a:rPr lang="en-US" b="1">
                <a:solidFill>
                  <a:srgbClr val="0F1C32"/>
                </a:solidFill>
                <a:latin typeface="Calibri"/>
              </a:rPr>
              <a:t>Age</a:t>
            </a:r>
            <a:r>
              <a:rPr lang="en-US">
                <a:solidFill>
                  <a:srgbClr val="0F1C32"/>
                </a:solidFill>
                <a:latin typeface="Calibri"/>
              </a:rPr>
              <a:t> </a:t>
            </a:r>
            <a:r>
              <a:rPr lang="en-US" b="1">
                <a:solidFill>
                  <a:srgbClr val="0F1C32"/>
                </a:solidFill>
                <a:latin typeface="Calibri"/>
              </a:rPr>
              <a:t>Group </a:t>
            </a:r>
            <a:r>
              <a:rPr lang="en-US">
                <a:solidFill>
                  <a:srgbClr val="0F1C32"/>
                </a:solidFill>
                <a:latin typeface="Calibri"/>
              </a:rPr>
              <a:t>with</a:t>
            </a:r>
            <a:r>
              <a:rPr lang="en-US" b="1">
                <a:solidFill>
                  <a:srgbClr val="0F1C32"/>
                </a:solidFill>
                <a:latin typeface="Calibri"/>
              </a:rPr>
              <a:t> a first dose </a:t>
            </a:r>
            <a:r>
              <a:rPr lang="en-US">
                <a:solidFill>
                  <a:srgbClr val="0F1C32"/>
                </a:solidFill>
                <a:latin typeface="Calibri"/>
              </a:rPr>
              <a:t>and whether they have met or exceeded the statewide age-specific group average of:     </a:t>
            </a:r>
          </a:p>
          <a:p>
            <a:pPr marL="1200150" lvl="2" indent="-285750">
              <a:buFont typeface="Arial" panose="020B0604020202020204" pitchFamily="34" charset="0"/>
              <a:buChar char="•"/>
            </a:pPr>
            <a:r>
              <a:rPr lang="en-US" sz="2000" b="1">
                <a:solidFill>
                  <a:srgbClr val="5B9BD5">
                    <a:lumMod val="75000"/>
                  </a:srgbClr>
                </a:solidFill>
                <a:latin typeface="Calibri"/>
              </a:rPr>
              <a:t> 29.2</a:t>
            </a:r>
            <a:r>
              <a:rPr lang="en-US" b="1">
                <a:solidFill>
                  <a:srgbClr val="5B9BD5">
                    <a:lumMod val="75000"/>
                  </a:srgbClr>
                </a:solidFill>
                <a:latin typeface="Calibri"/>
              </a:rPr>
              <a:t>% </a:t>
            </a:r>
            <a:r>
              <a:rPr lang="en-US" b="1">
                <a:solidFill>
                  <a:srgbClr val="0F1C32"/>
                </a:solidFill>
                <a:latin typeface="Calibri"/>
              </a:rPr>
              <a:t>for ages 0-64</a:t>
            </a:r>
            <a:r>
              <a:rPr lang="en-US">
                <a:solidFill>
                  <a:srgbClr val="0F1C32"/>
                </a:solidFill>
                <a:latin typeface="Calibri"/>
              </a:rPr>
              <a:t>                                                                                                                                                                                                                      </a:t>
            </a:r>
            <a:endParaRPr lang="en-US" sz="1600" b="1">
              <a:solidFill>
                <a:srgbClr val="0F1C32"/>
              </a:solidFill>
              <a:latin typeface="Calibri"/>
            </a:endParaRPr>
          </a:p>
          <a:p>
            <a:pPr marL="1257300" lvl="2" indent="-342900">
              <a:buFont typeface="Arial" panose="020B0604020202020204" pitchFamily="34" charset="0"/>
              <a:buChar char="•"/>
            </a:pPr>
            <a:r>
              <a:rPr lang="en-US" sz="2000" b="1">
                <a:solidFill>
                  <a:srgbClr val="5B9BD5">
                    <a:lumMod val="75000"/>
                  </a:srgbClr>
                </a:solidFill>
                <a:latin typeface="Calibri"/>
              </a:rPr>
              <a:t>80.3% </a:t>
            </a:r>
            <a:r>
              <a:rPr lang="en-US" b="1">
                <a:solidFill>
                  <a:srgbClr val="0F1C32"/>
                </a:solidFill>
                <a:latin typeface="Calibri"/>
              </a:rPr>
              <a:t>for ages 65-74</a:t>
            </a:r>
          </a:p>
          <a:p>
            <a:pPr marL="1257300" lvl="2" indent="-342900">
              <a:buFont typeface="Arial" panose="020B0604020202020204" pitchFamily="34" charset="0"/>
              <a:buChar char="•"/>
            </a:pPr>
            <a:r>
              <a:rPr lang="en-US" sz="2000" b="1">
                <a:solidFill>
                  <a:srgbClr val="5B9BD5">
                    <a:lumMod val="75000"/>
                  </a:srgbClr>
                </a:solidFill>
                <a:latin typeface="Calibri"/>
              </a:rPr>
              <a:t>83.6%</a:t>
            </a:r>
            <a:r>
              <a:rPr lang="en-US" sz="2000" b="1">
                <a:solidFill>
                  <a:srgbClr val="0F1C32"/>
                </a:solidFill>
                <a:latin typeface="Calibri"/>
              </a:rPr>
              <a:t> </a:t>
            </a:r>
            <a:r>
              <a:rPr lang="en-US" b="1">
                <a:solidFill>
                  <a:srgbClr val="0F1C32"/>
                </a:solidFill>
                <a:latin typeface="Calibri"/>
              </a:rPr>
              <a:t>for ages 75+</a:t>
            </a:r>
            <a:endParaRPr lang="en-US" b="1">
              <a:solidFill>
                <a:srgbClr val="5B9BD5">
                  <a:lumMod val="75000"/>
                </a:srgbClr>
              </a:solidFill>
              <a:latin typeface="Calibri"/>
            </a:endParaRPr>
          </a:p>
          <a:p>
            <a:pPr marL="742950" lvl="1" indent="-285750">
              <a:buFont typeface="Arial" panose="020B0604020202020204" pitchFamily="34" charset="0"/>
              <a:buChar char="•"/>
            </a:pPr>
            <a:r>
              <a:rPr lang="en-US">
                <a:solidFill>
                  <a:srgbClr val="0F1C32"/>
                </a:solidFill>
                <a:latin typeface="Calibri"/>
              </a:rPr>
              <a:t>Groups that have met or exceeded the overall statewide average are shaded darker. </a:t>
            </a:r>
          </a:p>
          <a:p>
            <a:pPr lvl="1"/>
            <a:endParaRPr lang="en-US" sz="1600" b="1">
              <a:solidFill>
                <a:srgbClr val="5B9BD5">
                  <a:lumMod val="75000"/>
                </a:srgbClr>
              </a:solidFill>
              <a:latin typeface="Calibri"/>
            </a:endParaRPr>
          </a:p>
        </p:txBody>
      </p:sp>
      <p:graphicFrame>
        <p:nvGraphicFramePr>
          <p:cNvPr id="4" name="Table 3">
            <a:extLst>
              <a:ext uri="{FF2B5EF4-FFF2-40B4-BE49-F238E27FC236}">
                <a16:creationId xmlns:a16="http://schemas.microsoft.com/office/drawing/2014/main" id="{BC20003E-469A-492B-9470-6DF6BE43AB33}"/>
              </a:ext>
            </a:extLst>
          </p:cNvPr>
          <p:cNvGraphicFramePr>
            <a:graphicFrameLocks noGrp="1"/>
          </p:cNvGraphicFramePr>
          <p:nvPr>
            <p:extLst>
              <p:ext uri="{D42A27DB-BD31-4B8C-83A1-F6EECF244321}">
                <p14:modId xmlns:p14="http://schemas.microsoft.com/office/powerpoint/2010/main" val="1085891849"/>
              </p:ext>
            </p:extLst>
          </p:nvPr>
        </p:nvGraphicFramePr>
        <p:xfrm>
          <a:off x="1271173" y="3614393"/>
          <a:ext cx="9445253" cy="1187710"/>
        </p:xfrm>
        <a:graphic>
          <a:graphicData uri="http://schemas.openxmlformats.org/drawingml/2006/table">
            <a:tbl>
              <a:tblPr firstRow="1" firstCol="1" bandRow="1">
                <a:tableStyleId>{5C22544A-7EE6-4342-B048-85BDC9FD1C3A}</a:tableStyleId>
              </a:tblPr>
              <a:tblGrid>
                <a:gridCol w="1585000">
                  <a:extLst>
                    <a:ext uri="{9D8B030D-6E8A-4147-A177-3AD203B41FA5}">
                      <a16:colId xmlns:a16="http://schemas.microsoft.com/office/drawing/2014/main" val="4075951014"/>
                    </a:ext>
                  </a:extLst>
                </a:gridCol>
                <a:gridCol w="904115">
                  <a:extLst>
                    <a:ext uri="{9D8B030D-6E8A-4147-A177-3AD203B41FA5}">
                      <a16:colId xmlns:a16="http://schemas.microsoft.com/office/drawing/2014/main" val="1321038628"/>
                    </a:ext>
                  </a:extLst>
                </a:gridCol>
                <a:gridCol w="1605233">
                  <a:extLst>
                    <a:ext uri="{9D8B030D-6E8A-4147-A177-3AD203B41FA5}">
                      <a16:colId xmlns:a16="http://schemas.microsoft.com/office/drawing/2014/main" val="4033400568"/>
                    </a:ext>
                  </a:extLst>
                </a:gridCol>
                <a:gridCol w="1095025">
                  <a:extLst>
                    <a:ext uri="{9D8B030D-6E8A-4147-A177-3AD203B41FA5}">
                      <a16:colId xmlns:a16="http://schemas.microsoft.com/office/drawing/2014/main" val="2412686465"/>
                    </a:ext>
                  </a:extLst>
                </a:gridCol>
                <a:gridCol w="1562717">
                  <a:extLst>
                    <a:ext uri="{9D8B030D-6E8A-4147-A177-3AD203B41FA5}">
                      <a16:colId xmlns:a16="http://schemas.microsoft.com/office/drawing/2014/main" val="3583255463"/>
                    </a:ext>
                  </a:extLst>
                </a:gridCol>
                <a:gridCol w="1401310">
                  <a:extLst>
                    <a:ext uri="{9D8B030D-6E8A-4147-A177-3AD203B41FA5}">
                      <a16:colId xmlns:a16="http://schemas.microsoft.com/office/drawing/2014/main" val="2638387760"/>
                    </a:ext>
                  </a:extLst>
                </a:gridCol>
                <a:gridCol w="1291853">
                  <a:extLst>
                    <a:ext uri="{9D8B030D-6E8A-4147-A177-3AD203B41FA5}">
                      <a16:colId xmlns:a16="http://schemas.microsoft.com/office/drawing/2014/main" val="2840867431"/>
                    </a:ext>
                  </a:extLst>
                </a:gridCol>
              </a:tblGrid>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a:solidFill>
                            <a:schemeClr val="tx1"/>
                          </a:solidFill>
                          <a:effectLst/>
                          <a:latin typeface="Calibri" panose="020F0502020204030204" pitchFamily="34" charset="0"/>
                          <a:ea typeface="+mn-ea"/>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73815">
                <a:tc rowSpan="2">
                  <a:txBody>
                    <a:bodyPr/>
                    <a:lstStyle/>
                    <a:p>
                      <a:pPr marL="0" marR="0" algn="ctr">
                        <a:spcBef>
                          <a:spcPts val="0"/>
                        </a:spcBef>
                        <a:spcAft>
                          <a:spcPts val="0"/>
                        </a:spcAft>
                      </a:pPr>
                      <a:endParaRPr lang="en-US" sz="12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a:effectLst/>
                          <a:latin typeface="Calibri" panose="020F0502020204030204" pitchFamily="34" charset="0"/>
                          <a:ea typeface="+mn-ea"/>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mn-ea"/>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273815">
                <a:tc vMerge="1">
                  <a:txBody>
                    <a:bodyPr/>
                    <a:lstStyle/>
                    <a:p>
                      <a:pPr marL="0" marR="0" algn="ctr">
                        <a:spcBef>
                          <a:spcPts val="0"/>
                        </a:spcBef>
                        <a:spcAft>
                          <a:spcPts val="0"/>
                        </a:spcAft>
                      </a:pPr>
                      <a:endParaRPr lang="en-US" sz="110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mn-ea"/>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mn-ea"/>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156466">
                <a:tc>
                  <a:txBody>
                    <a:bodyPr/>
                    <a:lstStyle/>
                    <a:p>
                      <a:pPr marL="0" marR="0" algn="ctr">
                        <a:spcBef>
                          <a:spcPts val="0"/>
                        </a:spcBef>
                        <a:spcAft>
                          <a:spcPts val="0"/>
                        </a:spcAft>
                      </a:pPr>
                      <a:r>
                        <a:rPr lang="en-US" sz="1400">
                          <a:solidFill>
                            <a:srgbClr val="0F1C32"/>
                          </a:solidFill>
                          <a:latin typeface="+mn-lt"/>
                        </a:rPr>
                        <a:t>New Bedford</a:t>
                      </a:r>
                      <a:endParaRPr lang="en-US" sz="1400">
                        <a:solidFill>
                          <a:schemeClr val="tx1"/>
                        </a:solidFill>
                        <a:effectLst/>
                        <a:latin typeface="Calibri" panose="020F0502020204030204" pitchFamily="34" charset="0"/>
                        <a:ea typeface="+mn-ea"/>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13,149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5,649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62.9%</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4,587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65.9%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9505">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mn-ea"/>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1,692,674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548,504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80.3%</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412,406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83.6%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6" name="TextBox 5">
            <a:extLst>
              <a:ext uri="{FF2B5EF4-FFF2-40B4-BE49-F238E27FC236}">
                <a16:creationId xmlns:a16="http://schemas.microsoft.com/office/drawing/2014/main" id="{70DACD48-FBAE-406E-A299-B287539B6333}"/>
              </a:ext>
            </a:extLst>
          </p:cNvPr>
          <p:cNvSpPr txBox="1"/>
          <p:nvPr/>
        </p:nvSpPr>
        <p:spPr>
          <a:xfrm>
            <a:off x="0" y="5798880"/>
            <a:ext cx="12089822" cy="707886"/>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a:solidFill>
                  <a:srgbClr val="000000"/>
                </a:solidFill>
                <a:latin typeface="Arial" panose="020B0604020202020204" pitchFamily="34" charset="0"/>
                <a:cs typeface="Arial" panose="020B0604020202020204" pitchFamily="34" charset="0"/>
              </a:rPr>
              <a:t> Data Current as of 4/7/2021</a:t>
            </a:r>
            <a:endParaRPr lang="en-US" sz="800">
              <a:solidFill>
                <a:prstClr val="black"/>
              </a:solidFill>
              <a:latin typeface="Arial" panose="020B0604020202020204" pitchFamily="34" charset="0"/>
              <a:cs typeface="Arial" panose="020B0604020202020204" pitchFamily="34" charset="0"/>
            </a:endParaRP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pic>
        <p:nvPicPr>
          <p:cNvPr id="4098" name="Picture 2">
            <a:extLst>
              <a:ext uri="{FF2B5EF4-FFF2-40B4-BE49-F238E27FC236}">
                <a16:creationId xmlns:a16="http://schemas.microsoft.com/office/drawing/2014/main" id="{BE71047D-18F2-4BD3-BAFC-CA247C269C0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2136" y="42729"/>
            <a:ext cx="1024783" cy="8309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24568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2050140482"/>
              </p:ext>
            </p:extLst>
          </p:nvPr>
        </p:nvGraphicFramePr>
        <p:xfrm>
          <a:off x="199565" y="3916109"/>
          <a:ext cx="11576540" cy="1439696"/>
        </p:xfrm>
        <a:graphic>
          <a:graphicData uri="http://schemas.openxmlformats.org/drawingml/2006/table">
            <a:tbl>
              <a:tblPr firstRow="1" firstCol="1" bandRow="1">
                <a:tableStyleId>{5C22544A-7EE6-4342-B048-85BDC9FD1C3A}</a:tableStyleId>
              </a:tblPr>
              <a:tblGrid>
                <a:gridCol w="991440">
                  <a:extLst>
                    <a:ext uri="{9D8B030D-6E8A-4147-A177-3AD203B41FA5}">
                      <a16:colId xmlns:a16="http://schemas.microsoft.com/office/drawing/2014/main" val="4075951014"/>
                    </a:ext>
                  </a:extLst>
                </a:gridCol>
                <a:gridCol w="544596">
                  <a:extLst>
                    <a:ext uri="{9D8B030D-6E8A-4147-A177-3AD203B41FA5}">
                      <a16:colId xmlns:a16="http://schemas.microsoft.com/office/drawing/2014/main" val="3719797945"/>
                    </a:ext>
                  </a:extLst>
                </a:gridCol>
                <a:gridCol w="844150">
                  <a:extLst>
                    <a:ext uri="{9D8B030D-6E8A-4147-A177-3AD203B41FA5}">
                      <a16:colId xmlns:a16="http://schemas.microsoft.com/office/drawing/2014/main" val="2111895905"/>
                    </a:ext>
                  </a:extLst>
                </a:gridCol>
                <a:gridCol w="609283">
                  <a:extLst>
                    <a:ext uri="{9D8B030D-6E8A-4147-A177-3AD203B41FA5}">
                      <a16:colId xmlns:a16="http://schemas.microsoft.com/office/drawing/2014/main" val="1228260744"/>
                    </a:ext>
                  </a:extLst>
                </a:gridCol>
                <a:gridCol w="874692">
                  <a:extLst>
                    <a:ext uri="{9D8B030D-6E8A-4147-A177-3AD203B41FA5}">
                      <a16:colId xmlns:a16="http://schemas.microsoft.com/office/drawing/2014/main" val="3870552715"/>
                    </a:ext>
                  </a:extLst>
                </a:gridCol>
                <a:gridCol w="694711">
                  <a:extLst>
                    <a:ext uri="{9D8B030D-6E8A-4147-A177-3AD203B41FA5}">
                      <a16:colId xmlns:a16="http://schemas.microsoft.com/office/drawing/2014/main" val="2196486683"/>
                    </a:ext>
                  </a:extLst>
                </a:gridCol>
                <a:gridCol w="854339">
                  <a:extLst>
                    <a:ext uri="{9D8B030D-6E8A-4147-A177-3AD203B41FA5}">
                      <a16:colId xmlns:a16="http://schemas.microsoft.com/office/drawing/2014/main" val="2808071338"/>
                    </a:ext>
                  </a:extLst>
                </a:gridCol>
                <a:gridCol w="501102">
                  <a:extLst>
                    <a:ext uri="{9D8B030D-6E8A-4147-A177-3AD203B41FA5}">
                      <a16:colId xmlns:a16="http://schemas.microsoft.com/office/drawing/2014/main" val="2266782108"/>
                    </a:ext>
                  </a:extLst>
                </a:gridCol>
                <a:gridCol w="813265">
                  <a:extLst>
                    <a:ext uri="{9D8B030D-6E8A-4147-A177-3AD203B41FA5}">
                      <a16:colId xmlns:a16="http://schemas.microsoft.com/office/drawing/2014/main" val="1400057223"/>
                    </a:ext>
                  </a:extLst>
                </a:gridCol>
                <a:gridCol w="575037">
                  <a:extLst>
                    <a:ext uri="{9D8B030D-6E8A-4147-A177-3AD203B41FA5}">
                      <a16:colId xmlns:a16="http://schemas.microsoft.com/office/drawing/2014/main" val="607151320"/>
                    </a:ext>
                  </a:extLst>
                </a:gridCol>
                <a:gridCol w="829696">
                  <a:extLst>
                    <a:ext uri="{9D8B030D-6E8A-4147-A177-3AD203B41FA5}">
                      <a16:colId xmlns:a16="http://schemas.microsoft.com/office/drawing/2014/main" val="1732447710"/>
                    </a:ext>
                  </a:extLst>
                </a:gridCol>
                <a:gridCol w="586908">
                  <a:extLst>
                    <a:ext uri="{9D8B030D-6E8A-4147-A177-3AD203B41FA5}">
                      <a16:colId xmlns:a16="http://schemas.microsoft.com/office/drawing/2014/main" val="1497268532"/>
                    </a:ext>
                  </a:extLst>
                </a:gridCol>
                <a:gridCol w="719244">
                  <a:extLst>
                    <a:ext uri="{9D8B030D-6E8A-4147-A177-3AD203B41FA5}">
                      <a16:colId xmlns:a16="http://schemas.microsoft.com/office/drawing/2014/main" val="743602275"/>
                    </a:ext>
                  </a:extLst>
                </a:gridCol>
                <a:gridCol w="758536">
                  <a:extLst>
                    <a:ext uri="{9D8B030D-6E8A-4147-A177-3AD203B41FA5}">
                      <a16:colId xmlns:a16="http://schemas.microsoft.com/office/drawing/2014/main" val="1994207196"/>
                    </a:ext>
                  </a:extLst>
                </a:gridCol>
                <a:gridCol w="694827">
                  <a:extLst>
                    <a:ext uri="{9D8B030D-6E8A-4147-A177-3AD203B41FA5}">
                      <a16:colId xmlns:a16="http://schemas.microsoft.com/office/drawing/2014/main" val="3921377560"/>
                    </a:ext>
                  </a:extLst>
                </a:gridCol>
                <a:gridCol w="684714">
                  <a:extLst>
                    <a:ext uri="{9D8B030D-6E8A-4147-A177-3AD203B41FA5}">
                      <a16:colId xmlns:a16="http://schemas.microsoft.com/office/drawing/2014/main" val="3578839088"/>
                    </a:ext>
                  </a:extLst>
                </a:gridCol>
              </a:tblGrid>
              <a:tr h="175402">
                <a:tc>
                  <a:txBody>
                    <a:bodyPr/>
                    <a:lstStyle/>
                    <a:p>
                      <a:pPr marL="0" marR="0" algn="ctr">
                        <a:spcBef>
                          <a:spcPts val="0"/>
                        </a:spcBef>
                        <a:spcAft>
                          <a:spcPts val="0"/>
                        </a:spcAft>
                      </a:pPr>
                      <a:r>
                        <a:rPr lang="en-US" sz="1100">
                          <a:solidFill>
                            <a:schemeClr val="tx1"/>
                          </a:solidFill>
                          <a:effectLst/>
                        </a:rPr>
                        <a:t>Community</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76721">
                <a:tc rowSpan="2">
                  <a:txBody>
                    <a:bodyPr/>
                    <a:lstStyle/>
                    <a:p>
                      <a:pPr marL="0" marR="0" algn="ctr">
                        <a:spcBef>
                          <a:spcPts val="0"/>
                        </a:spcBef>
                        <a:spcAft>
                          <a:spcPts val="0"/>
                        </a:spcAft>
                      </a:pPr>
                      <a:endParaRPr lang="en-US" sz="11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rPr>
                        <a:t>Native Hawaiian /Pacific Islander, NH</a:t>
                      </a:r>
                      <a:endParaRPr lang="en-US" sz="900" b="1" u="sng">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430532">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24494967"/>
                  </a:ext>
                </a:extLst>
              </a:tr>
              <a:tr h="252355">
                <a:tc>
                  <a:txBody>
                    <a:bodyPr/>
                    <a:lstStyle/>
                    <a:p>
                      <a:pPr marL="0" marR="0" algn="ctr">
                        <a:spcBef>
                          <a:spcPts val="0"/>
                        </a:spcBef>
                        <a:spcAft>
                          <a:spcPts val="0"/>
                        </a:spcAft>
                      </a:pPr>
                      <a:r>
                        <a:rPr lang="en-US" sz="1100">
                          <a:solidFill>
                            <a:srgbClr val="0F1C32"/>
                          </a:solidFill>
                          <a:latin typeface="+mn-lt"/>
                        </a:rPr>
                        <a:t>New Bedford</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169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1,619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15,411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24.7%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1,631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04686">
                <a:tc>
                  <a:txBody>
                    <a:bodyPr/>
                    <a:lstStyle/>
                    <a:p>
                      <a:pPr marL="0" marR="0" algn="ctr">
                        <a:spcBef>
                          <a:spcPts val="0"/>
                        </a:spcBef>
                        <a:spcAft>
                          <a:spcPts val="0"/>
                        </a:spcAft>
                      </a:pPr>
                      <a:r>
                        <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2,456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131,691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129,341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25.4%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158,156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47,975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1,403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1,913,335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114,306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621116"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9</a:t>
            </a:fld>
            <a:endParaRPr lang="en-US">
              <a:solidFill>
                <a:prstClr val="black">
                  <a:tint val="75000"/>
                </a:prstClr>
              </a:solidFill>
              <a:latin typeface="Calibri" panose="020F0502020204030204"/>
            </a:endParaRPr>
          </a:p>
        </p:txBody>
      </p:sp>
      <p:graphicFrame>
        <p:nvGraphicFramePr>
          <p:cNvPr id="8" name="Table 7">
            <a:extLst>
              <a:ext uri="{FF2B5EF4-FFF2-40B4-BE49-F238E27FC236}">
                <a16:creationId xmlns:a16="http://schemas.microsoft.com/office/drawing/2014/main" id="{419AB310-8C51-4D69-BE96-9462006A06C3}"/>
              </a:ext>
            </a:extLst>
          </p:cNvPr>
          <p:cNvGraphicFramePr>
            <a:graphicFrameLocks noGrp="1"/>
          </p:cNvGraphicFramePr>
          <p:nvPr>
            <p:extLst>
              <p:ext uri="{D42A27DB-BD31-4B8C-83A1-F6EECF244321}">
                <p14:modId xmlns:p14="http://schemas.microsoft.com/office/powerpoint/2010/main" val="1533898383"/>
              </p:ext>
            </p:extLst>
          </p:nvPr>
        </p:nvGraphicFramePr>
        <p:xfrm>
          <a:off x="2379084" y="2331143"/>
          <a:ext cx="7195756" cy="1377732"/>
        </p:xfrm>
        <a:graphic>
          <a:graphicData uri="http://schemas.openxmlformats.org/drawingml/2006/table">
            <a:tbl>
              <a:tblPr firstRow="1" firstCol="1" bandRow="1">
                <a:tableStyleId>{5C22544A-7EE6-4342-B048-85BDC9FD1C3A}</a:tableStyleId>
              </a:tblPr>
              <a:tblGrid>
                <a:gridCol w="1503046">
                  <a:extLst>
                    <a:ext uri="{9D8B030D-6E8A-4147-A177-3AD203B41FA5}">
                      <a16:colId xmlns:a16="http://schemas.microsoft.com/office/drawing/2014/main" val="4075951014"/>
                    </a:ext>
                  </a:extLst>
                </a:gridCol>
                <a:gridCol w="1008545">
                  <a:extLst>
                    <a:ext uri="{9D8B030D-6E8A-4147-A177-3AD203B41FA5}">
                      <a16:colId xmlns:a16="http://schemas.microsoft.com/office/drawing/2014/main" val="2339804205"/>
                    </a:ext>
                  </a:extLst>
                </a:gridCol>
                <a:gridCol w="1219501">
                  <a:extLst>
                    <a:ext uri="{9D8B030D-6E8A-4147-A177-3AD203B41FA5}">
                      <a16:colId xmlns:a16="http://schemas.microsoft.com/office/drawing/2014/main" val="2231340445"/>
                    </a:ext>
                  </a:extLst>
                </a:gridCol>
                <a:gridCol w="879342">
                  <a:extLst>
                    <a:ext uri="{9D8B030D-6E8A-4147-A177-3AD203B41FA5}">
                      <a16:colId xmlns:a16="http://schemas.microsoft.com/office/drawing/2014/main" val="4055909847"/>
                    </a:ext>
                  </a:extLst>
                </a:gridCol>
                <a:gridCol w="1030716">
                  <a:extLst>
                    <a:ext uri="{9D8B030D-6E8A-4147-A177-3AD203B41FA5}">
                      <a16:colId xmlns:a16="http://schemas.microsoft.com/office/drawing/2014/main" val="2354171825"/>
                    </a:ext>
                  </a:extLst>
                </a:gridCol>
                <a:gridCol w="1554606">
                  <a:extLst>
                    <a:ext uri="{9D8B030D-6E8A-4147-A177-3AD203B41FA5}">
                      <a16:colId xmlns:a16="http://schemas.microsoft.com/office/drawing/2014/main" val="136630328"/>
                    </a:ext>
                  </a:extLst>
                </a:gridCol>
              </a:tblGrid>
              <a:tr h="1612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50520">
                <a:tc rowSpan="2">
                  <a:txBody>
                    <a:bodyPr/>
                    <a:lstStyle/>
                    <a:p>
                      <a:pPr marL="0" marR="0" algn="ctr">
                        <a:spcBef>
                          <a:spcPts val="0"/>
                        </a:spcBef>
                        <a:spcAft>
                          <a:spcPts val="0"/>
                        </a:spcAft>
                      </a:pPr>
                      <a:endParaRPr lang="en-US" sz="12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b="1" u="sng">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gridSpan="2">
                  <a:txBody>
                    <a:bodyPr/>
                    <a:lstStyle/>
                    <a:p>
                      <a:pPr marL="0" marR="0" algn="ctr">
                        <a:spcBef>
                          <a:spcPts val="0"/>
                        </a:spcBef>
                        <a:spcAft>
                          <a:spcPts val="0"/>
                        </a:spcAft>
                      </a:pPr>
                      <a:r>
                        <a:rPr lang="en-US" sz="1100" b="1" u="sng">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a:txBody>
                    <a:bodyPr/>
                    <a:lstStyle/>
                    <a:p>
                      <a:pPr marL="0" marR="0" algn="ctr">
                        <a:spcBef>
                          <a:spcPts val="0"/>
                        </a:spcBef>
                        <a:spcAft>
                          <a:spcPts val="0"/>
                        </a:spcAft>
                      </a:pPr>
                      <a:r>
                        <a:rPr lang="en-US" sz="1100" b="1" u="sng">
                          <a:effectLst/>
                          <a:latin typeface="Calibri" panose="020F0502020204030204" pitchFamily="34" charset="0"/>
                          <a:ea typeface="Calibri" panose="020F0502020204030204" pitchFamily="34" charset="0"/>
                          <a:cs typeface="Times New Roman" panose="02020603050405020304" pitchFamily="18" charset="0"/>
                        </a:rPr>
                        <a:t>Unknown/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84437">
                <a:tc vMerge="1">
                  <a:txBody>
                    <a:bodyPr/>
                    <a:lstStyle/>
                    <a:p>
                      <a:pPr marL="0" marR="0" algn="ctr">
                        <a:spcBef>
                          <a:spcPts val="0"/>
                        </a:spcBef>
                        <a:spcAft>
                          <a:spcPts val="0"/>
                        </a:spcAft>
                      </a:pPr>
                      <a:endParaRPr lang="en-US" sz="110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10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10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147404">
                <a:tc>
                  <a:txBody>
                    <a:bodyPr/>
                    <a:lstStyle/>
                    <a:p>
                      <a:pPr marL="0" marR="0" algn="ctr">
                        <a:spcBef>
                          <a:spcPts val="0"/>
                        </a:spcBef>
                        <a:spcAft>
                          <a:spcPts val="0"/>
                        </a:spcAft>
                      </a:pPr>
                      <a:r>
                        <a:rPr lang="en-US" sz="1400">
                          <a:solidFill>
                            <a:srgbClr val="0F1C32"/>
                          </a:solidFill>
                          <a:latin typeface="+mn-lt"/>
                        </a:rPr>
                        <a:t>New Bedford</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13,837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26.6%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9,417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19.6%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16055">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1,515,801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1,103,258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34,525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10" name="TextBox 9">
            <a:extLst>
              <a:ext uri="{FF2B5EF4-FFF2-40B4-BE49-F238E27FC236}">
                <a16:creationId xmlns:a16="http://schemas.microsoft.com/office/drawing/2014/main" id="{FCB10CDC-95F9-4550-9C8E-A983196B95F2}"/>
              </a:ext>
            </a:extLst>
          </p:cNvPr>
          <p:cNvSpPr txBox="1"/>
          <p:nvPr/>
        </p:nvSpPr>
        <p:spPr>
          <a:xfrm>
            <a:off x="110866" y="921688"/>
            <a:ext cx="11559311" cy="1300356"/>
          </a:xfrm>
          <a:prstGeom prst="rect">
            <a:avLst/>
          </a:prstGeom>
          <a:noFill/>
        </p:spPr>
        <p:txBody>
          <a:bodyPr wrap="square" rtlCol="0">
            <a:spAutoFit/>
          </a:bodyPr>
          <a:lstStyle/>
          <a:p>
            <a:r>
              <a:rPr lang="en-US" sz="1600" b="1" u="sng">
                <a:solidFill>
                  <a:srgbClr val="0F1C32"/>
                </a:solidFill>
                <a:latin typeface="Calibri"/>
              </a:rPr>
              <a:t>Vaccine Administration Benchmark</a:t>
            </a:r>
          </a:p>
          <a:p>
            <a:endParaRPr lang="en-US" sz="1050" b="1" u="sng">
              <a:solidFill>
                <a:srgbClr val="0F1C32"/>
              </a:solidFill>
              <a:latin typeface="Calibri"/>
            </a:endParaRPr>
          </a:p>
          <a:p>
            <a:pPr marL="628650" lvl="1" indent="-171450">
              <a:buFont typeface="Arial" panose="020B0604020202020204" pitchFamily="34" charset="0"/>
              <a:buChar char="•"/>
            </a:pPr>
            <a:r>
              <a:rPr lang="en-US" sz="1600">
                <a:solidFill>
                  <a:srgbClr val="0F1C32"/>
                </a:solidFill>
                <a:latin typeface="Calibri"/>
              </a:rPr>
              <a:t>The percentage of </a:t>
            </a:r>
            <a:r>
              <a:rPr lang="en-US" sz="1600" b="1">
                <a:solidFill>
                  <a:srgbClr val="0F1C32"/>
                </a:solidFill>
                <a:latin typeface="Calibri"/>
              </a:rPr>
              <a:t>Race/Ethnicity groups and Sex </a:t>
            </a:r>
            <a:r>
              <a:rPr lang="en-US" sz="1600">
                <a:solidFill>
                  <a:srgbClr val="0F1C32"/>
                </a:solidFill>
                <a:latin typeface="Calibri"/>
              </a:rPr>
              <a:t>that have received </a:t>
            </a:r>
            <a:r>
              <a:rPr lang="en-US" sz="1600" b="1">
                <a:solidFill>
                  <a:srgbClr val="0F1C32"/>
                </a:solidFill>
                <a:latin typeface="Calibri"/>
              </a:rPr>
              <a:t>a first dose </a:t>
            </a:r>
            <a:r>
              <a:rPr lang="en-US" sz="1600">
                <a:solidFill>
                  <a:srgbClr val="0F1C32"/>
                </a:solidFill>
                <a:latin typeface="Calibri"/>
              </a:rPr>
              <a:t>of vaccine and whether they have met or exceeded the overall state average of </a:t>
            </a:r>
            <a:r>
              <a:rPr lang="en-US" sz="2000" b="1">
                <a:solidFill>
                  <a:srgbClr val="5B9BD5">
                    <a:lumMod val="75000"/>
                  </a:srgbClr>
                </a:solidFill>
                <a:latin typeface="Calibri"/>
              </a:rPr>
              <a:t>38.1</a:t>
            </a:r>
            <a:r>
              <a:rPr lang="en-US" sz="1600" b="1">
                <a:solidFill>
                  <a:srgbClr val="5B9BD5">
                    <a:lumMod val="75000"/>
                  </a:srgbClr>
                </a:solidFill>
                <a:latin typeface="Calibri"/>
              </a:rPr>
              <a:t>%.</a:t>
            </a:r>
          </a:p>
          <a:p>
            <a:pPr marL="628650" lvl="1" indent="-171450">
              <a:buFont typeface="Arial" panose="020B0604020202020204" pitchFamily="34" charset="0"/>
              <a:buChar char="•"/>
            </a:pPr>
            <a:r>
              <a:rPr lang="en-US" sz="1600">
                <a:solidFill>
                  <a:srgbClr val="0F1C32"/>
                </a:solidFill>
                <a:latin typeface="Calibri"/>
              </a:rPr>
              <a:t>Groups that have met or exceeded the overall statewide average are shaded darker. </a:t>
            </a:r>
          </a:p>
        </p:txBody>
      </p:sp>
      <p:sp>
        <p:nvSpPr>
          <p:cNvPr id="11" name="Title 10"/>
          <p:cNvSpPr>
            <a:spLocks noGrp="1"/>
          </p:cNvSpPr>
          <p:nvPr>
            <p:ph type="title"/>
          </p:nvPr>
        </p:nvSpPr>
        <p:spPr>
          <a:xfrm>
            <a:off x="0" y="0"/>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with a First Dose by Demographics for New Bedford Compared to Statewide as of 4/7/2021 </a:t>
            </a:r>
          </a:p>
        </p:txBody>
      </p:sp>
      <p:pic>
        <p:nvPicPr>
          <p:cNvPr id="5122" name="Picture 2">
            <a:extLst>
              <a:ext uri="{FF2B5EF4-FFF2-40B4-BE49-F238E27FC236}">
                <a16:creationId xmlns:a16="http://schemas.microsoft.com/office/drawing/2014/main" id="{61789915-DBA8-4A69-A9BC-613874085C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67684" y="54193"/>
            <a:ext cx="1176700" cy="914401"/>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1A00ABB7-0CEF-4191-BD78-7D7515A665F5}"/>
              </a:ext>
            </a:extLst>
          </p:cNvPr>
          <p:cNvSpPr txBox="1"/>
          <p:nvPr/>
        </p:nvSpPr>
        <p:spPr>
          <a:xfrm>
            <a:off x="0" y="5566493"/>
            <a:ext cx="12089822" cy="954107"/>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4/7/2021</a:t>
            </a:r>
          </a:p>
          <a:p>
            <a:pPr>
              <a:defRPr/>
            </a:pPr>
            <a:r>
              <a:rPr lang="en-US" sz="800">
                <a:solidFill>
                  <a:srgbClr val="000000"/>
                </a:solidFill>
                <a:latin typeface="Arial" panose="020B0604020202020204" pitchFamily="34" charset="0"/>
                <a:cs typeface="Arial" panose="020B0604020202020204" pitchFamily="34" charset="0"/>
              </a:rPr>
              <a:t>*</a:t>
            </a:r>
            <a:r>
              <a:rPr lang="en-US" sz="80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endParaRPr lang="en-US" sz="800">
              <a:solidFill>
                <a:srgbClr val="000000"/>
              </a:solidFill>
              <a:latin typeface="Arial" panose="020B0604020202020204" pitchFamily="34" charset="0"/>
              <a:cs typeface="Arial" panose="020B0604020202020204" pitchFamily="34" charset="0"/>
            </a:endParaRPr>
          </a:p>
          <a:p>
            <a:pPr>
              <a:defRPr/>
            </a:pPr>
            <a:r>
              <a:rPr lang="en-US" sz="800">
                <a:solidFill>
                  <a:srgbClr val="000000"/>
                </a:solidFill>
                <a:latin typeface="Arial" panose="020B0604020202020204" pitchFamily="34" charset="0"/>
                <a:cs typeface="Arial" panose="020B0604020202020204" pitchFamily="34" charset="0"/>
              </a:rPr>
              <a:t>Missing Data can be found on page 16.</a:t>
            </a:r>
          </a:p>
          <a:p>
            <a:pPr>
              <a:defRPr/>
            </a:pPr>
            <a:r>
              <a:rPr lang="en-US" sz="800">
                <a:solidFill>
                  <a:srgbClr val="000000"/>
                </a:solidFill>
                <a:latin typeface="Arial" panose="020B0604020202020204" pitchFamily="34" charset="0"/>
                <a:cs typeface="Arial" panose="020B0604020202020204" pitchFamily="34" charset="0"/>
              </a:rPr>
              <a:t>NH = Non – Hispanic; </a:t>
            </a: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06575864"/>
      </p:ext>
    </p:extLst>
  </p:cSld>
  <p:clrMapOvr>
    <a:masterClrMapping/>
  </p:clrMapOvr>
</p:sld>
</file>

<file path=ppt/theme/theme1.xml><?xml version="1.0" encoding="utf-8"?>
<a:theme xmlns:a="http://schemas.openxmlformats.org/drawingml/2006/main" name="DPH-PPT-Template-150">
  <a:themeElements>
    <a:clrScheme name="DPH PowerPoint">
      <a:dk1>
        <a:srgbClr val="0F1C32"/>
      </a:dk1>
      <a:lt1>
        <a:srgbClr val="FFFFFF"/>
      </a:lt1>
      <a:dk2>
        <a:srgbClr val="4472C4"/>
      </a:dk2>
      <a:lt2>
        <a:srgbClr val="FFFFFF"/>
      </a:lt2>
      <a:accent1>
        <a:srgbClr val="D9E2F3"/>
      </a:accent1>
      <a:accent2>
        <a:srgbClr val="ED7D31"/>
      </a:accent2>
      <a:accent3>
        <a:srgbClr val="ADB9CA"/>
      </a:accent3>
      <a:accent4>
        <a:srgbClr val="FFC000"/>
      </a:accent4>
      <a:accent5>
        <a:srgbClr val="5B9BD5"/>
      </a:accent5>
      <a:accent6>
        <a:srgbClr val="70AD47"/>
      </a:accent6>
      <a:hlink>
        <a:srgbClr val="0000FF"/>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9CE8F09DC8D214E921F5ECFFEC65E96" ma:contentTypeVersion="9" ma:contentTypeDescription="Create a new document." ma:contentTypeScope="" ma:versionID="de09b4f477765dcd20dfac602624c617">
  <xsd:schema xmlns:xsd="http://www.w3.org/2001/XMLSchema" xmlns:xs="http://www.w3.org/2001/XMLSchema" xmlns:p="http://schemas.microsoft.com/office/2006/metadata/properties" xmlns:ns2="8d5b51e2-1399-4037-88c1-a8d1b7bdf72d" xmlns:ns3="b4021d34-4649-4bf6-bc5c-1a993f5a1a63" targetNamespace="http://schemas.microsoft.com/office/2006/metadata/properties" ma:root="true" ma:fieldsID="a7930ce6c2093b582a832bcaefdc2f81" ns2:_="" ns3:_="">
    <xsd:import namespace="8d5b51e2-1399-4037-88c1-a8d1b7bdf72d"/>
    <xsd:import namespace="b4021d34-4649-4bf6-bc5c-1a993f5a1a6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5b51e2-1399-4037-88c1-a8d1b7bdf72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4021d34-4649-4bf6-bc5c-1a993f5a1a6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585A4EA-79FC-4C3B-8745-790711D1A346}"/>
</file>

<file path=customXml/itemProps2.xml><?xml version="1.0" encoding="utf-8"?>
<ds:datastoreItem xmlns:ds="http://schemas.openxmlformats.org/officeDocument/2006/customXml" ds:itemID="{28F66196-D198-45E7-B220-75B766ED04E5}">
  <ds:schemaRefs>
    <ds:schemaRef ds:uri="acf54e11-0fc9-471c-b6ed-0b00911b414f"/>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F4CBDB64-6426-4223-8C2C-30683C51F2F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20</Slides>
  <Notes>7</Notes>
  <HiddenSlides>0</HiddenSlide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DPH-PPT-Template-150</vt:lpstr>
      <vt:lpstr>Vaccination Data Report New Bedford 4/9/2021</vt:lpstr>
      <vt:lpstr>New Bedford – Benchmarks</vt:lpstr>
      <vt:lpstr>PowerPoint Presentation</vt:lpstr>
      <vt:lpstr>Vaccine Administration </vt:lpstr>
      <vt:lpstr>Total Doses and Dose Administration Rate/100,000 Population for New Bedford Compared to Statewide as of 4/7/2021</vt:lpstr>
      <vt:lpstr>Count and Percentage of Population for First Dose, Partially, and Fully Vaccinated for New Bedford Compared to Statewide as of 4/7/2021</vt:lpstr>
      <vt:lpstr>First Dose</vt:lpstr>
      <vt:lpstr>Counts and Percentages of Population with a First Dose by Demographics for New Bedford Compared to Statewide as of 4/7/2021  contd.</vt:lpstr>
      <vt:lpstr>Counts and Percentages of Population with a First Dose by Demographics for New Bedford Compared to Statewide as of 4/7/2021 </vt:lpstr>
      <vt:lpstr>Partially vaccinated</vt:lpstr>
      <vt:lpstr>Counts and Percentages of Population Partially Vaccinated by Demographics for New Bedford Compared to Statewide as of 4/7/2021 contd.</vt:lpstr>
      <vt:lpstr>Counts and Percentages of Population Partially Vaccinated by Demographics for New Bedford Compared to Statewide as of 4/7/2021</vt:lpstr>
      <vt:lpstr>Fully vaccinated</vt:lpstr>
      <vt:lpstr>Counts and Percentages of Population Fully Vaccinated by Demographics for New Bedford Compared to Statewide as of 4/7/2021 contd. </vt:lpstr>
      <vt:lpstr>Counts and Percentages of Population Fully Vaccinated by Demographics for New Bedford Compared to Statewide as of 4/7/2021</vt:lpstr>
      <vt:lpstr>Missing Race/Ethnicity Count and Percentage of Population Vaccinated for New Bedford Compared to Statewide as of 4/7/2021</vt:lpstr>
      <vt:lpstr>PowerPoint Presentation</vt:lpstr>
      <vt:lpstr>COVID-19 Case Counts and Rates for 20 Prioritized Communities</vt:lpstr>
      <vt:lpstr>Background </vt:lpstr>
      <vt:lpstr> Profile of New Bedford by Race/Ethnicity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Increasing Equity in Vaccine Distribution</dc:title>
  <dc:creator>Tucker, Lindsey (DPH)</dc:creator>
  <cp:revision>1</cp:revision>
  <dcterms:created xsi:type="dcterms:W3CDTF">2021-02-06T16:00:27Z</dcterms:created>
  <dcterms:modified xsi:type="dcterms:W3CDTF">2021-04-09T14:21:45Z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0x010100C9CE8F09DC8D214E921F5ECFFEC65E96</vt:lpwstr>
  </property>
</Properties>
</file>