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E8B3D-4F47-4DCF-9608-4DA69CCF3595}" v="28" dt="2021-04-08T16:22:54.606"/>
    <p1510:client id="{C061B65D-052B-4DEC-B6E8-19859E1246F6}" v="2" dt="2021-04-09T14:21:42.692"/>
    <p1510:client id="{D4D194F4-EB5E-45BF-8C04-C738375352EA}" v="8" dt="2021-04-08T16:15:45.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q, Arielle T (DPH)" userId="4aac495c-e6bc-4871-991b-5cbd029c71f4" providerId="ADAL" clId="{C061B65D-052B-4DEC-B6E8-19859E1246F6}"/>
    <pc:docChg chg="modSld">
      <pc:chgData name="Coq, Arielle T (DPH)" userId="4aac495c-e6bc-4871-991b-5cbd029c71f4" providerId="ADAL" clId="{C061B65D-052B-4DEC-B6E8-19859E1246F6}" dt="2021-04-09T14:21:42.692" v="1" actId="1076"/>
      <pc:docMkLst>
        <pc:docMk/>
      </pc:docMkLst>
      <pc:sldChg chg="addSp modSp mod">
        <pc:chgData name="Coq, Arielle T (DPH)" userId="4aac495c-e6bc-4871-991b-5cbd029c71f4" providerId="ADAL" clId="{C061B65D-052B-4DEC-B6E8-19859E1246F6}" dt="2021-04-09T14:21:42.692" v="1" actId="1076"/>
        <pc:sldMkLst>
          <pc:docMk/>
          <pc:sldMk cId="1776995749" sldId="274"/>
        </pc:sldMkLst>
        <pc:graphicFrameChg chg="add mod">
          <ac:chgData name="Coq, Arielle T (DPH)" userId="4aac495c-e6bc-4871-991b-5cbd029c71f4" providerId="ADAL" clId="{C061B65D-052B-4DEC-B6E8-19859E1246F6}" dt="2021-04-09T14:21:42.692" v="1" actId="1076"/>
          <ac:graphicFrameMkLst>
            <pc:docMk/>
            <pc:sldMk cId="1776995749" sldId="274"/>
            <ac:graphicFrameMk id="2" creationId="{DC286CBF-4E98-4164-AD43-96876CA76F9F}"/>
          </ac:graphicFrameMkLst>
        </pc:graphicFrameChg>
      </pc:sldChg>
    </pc:docChg>
  </pc:docChgLst>
  <pc:docChgLst>
    <pc:chgData name="Coq, Arielle T (DPH)" userId="4aac495c-e6bc-4871-991b-5cbd029c71f4" providerId="ADAL" clId="{D4D194F4-EB5E-45BF-8C04-C738375352EA}"/>
    <pc:docChg chg="modSld">
      <pc:chgData name="Coq, Arielle T (DPH)" userId="4aac495c-e6bc-4871-991b-5cbd029c71f4" providerId="ADAL" clId="{D4D194F4-EB5E-45BF-8C04-C738375352EA}" dt="2021-04-08T16:15:45.086" v="3" actId="20577"/>
      <pc:docMkLst>
        <pc:docMk/>
      </pc:docMkLst>
      <pc:sldChg chg="modSp mod">
        <pc:chgData name="Coq, Arielle T (DPH)" userId="4aac495c-e6bc-4871-991b-5cbd029c71f4" providerId="ADAL" clId="{D4D194F4-EB5E-45BF-8C04-C738375352EA}" dt="2021-04-08T16:15:45.086" v="3" actId="20577"/>
        <pc:sldMkLst>
          <pc:docMk/>
          <pc:sldMk cId="1806575864" sldId="267"/>
        </pc:sldMkLst>
        <pc:spChg chg="mod">
          <ac:chgData name="Coq, Arielle T (DPH)" userId="4aac495c-e6bc-4871-991b-5cbd029c71f4" providerId="ADAL" clId="{D4D194F4-EB5E-45BF-8C04-C738375352EA}" dt="2021-04-08T16:15:45.086" v="3" actId="20577"/>
          <ac:spMkLst>
            <pc:docMk/>
            <pc:sldMk cId="1806575864" sldId="267"/>
            <ac:spMk id="10" creationId="{FCB10CDC-95F9-4550-9C8E-A983196B95F2}"/>
          </ac:spMkLst>
        </pc:spChg>
      </pc:sldChg>
    </pc:docChg>
  </pc:docChgLst>
  <pc:docChgLst>
    <pc:chgData name="Walsh, Renee (DPH)" userId="S::renee.walsh@mass.gov::765e1f1d-1214-4c70-9985-3b2cff859230" providerId="AD" clId="Web-{228E8B3D-4F47-4DCF-9608-4DA69CCF3595}"/>
    <pc:docChg chg="modSld">
      <pc:chgData name="Walsh, Renee (DPH)" userId="S::renee.walsh@mass.gov::765e1f1d-1214-4c70-9985-3b2cff859230" providerId="AD" clId="Web-{228E8B3D-4F47-4DCF-9608-4DA69CCF3595}" dt="2021-04-08T16:22:51.934" v="0"/>
      <pc:docMkLst>
        <pc:docMk/>
      </pc:docMkLst>
      <pc:sldChg chg="modSp">
        <pc:chgData name="Walsh, Renee (DPH)" userId="S::renee.walsh@mass.gov::765e1f1d-1214-4c70-9985-3b2cff859230" providerId="AD" clId="Web-{228E8B3D-4F47-4DCF-9608-4DA69CCF3595}" dt="2021-04-08T16:22:51.934" v="0"/>
        <pc:sldMkLst>
          <pc:docMk/>
          <pc:sldMk cId="2692492634" sldId="268"/>
        </pc:sldMkLst>
        <pc:graphicFrameChg chg="modGraphic">
          <ac:chgData name="Walsh, Renee (DPH)" userId="S::renee.walsh@mass.gov::765e1f1d-1214-4c70-9985-3b2cff859230" providerId="AD" clId="Web-{228E8B3D-4F47-4DCF-9608-4DA69CCF3595}" dt="2021-04-08T16:22:51.934" v="0"/>
          <ac:graphicFrameMkLst>
            <pc:docMk/>
            <pc:sldMk cId="2692492634" sldId="268"/>
            <ac:graphicFrameMk id="11" creationId="{92744045-DF14-4CCE-BA71-9B1B7F3FC193}"/>
          </ac:graphicFrameMkLst>
        </pc:graphicFrameChg>
      </pc:sldChg>
    </pc:docChg>
  </pc:docChgLst>
  <pc:docChgLst>
    <pc:chgData name="Reid, Michelle (DPH)" userId="3afdc34b-dadf-4ab5-ad26-84f6332c48e3" providerId="ADAL" clId="{3545660C-F669-4D66-8AA2-2FF5BCAA8195}"/>
    <pc:docChg chg="modSld">
      <pc:chgData name="Reid, Michelle (DPH)" userId="3afdc34b-dadf-4ab5-ad26-84f6332c48e3" providerId="ADAL" clId="{3545660C-F669-4D66-8AA2-2FF5BCAA8195}" dt="2021-04-08T22:16:49.675" v="9" actId="3064"/>
      <pc:docMkLst>
        <pc:docMk/>
      </pc:docMkLst>
      <pc:sldChg chg="modSp mod">
        <pc:chgData name="Reid, Michelle (DPH)" userId="3afdc34b-dadf-4ab5-ad26-84f6332c48e3" providerId="ADAL" clId="{3545660C-F669-4D66-8AA2-2FF5BCAA8195}" dt="2021-04-08T22:14:55.968" v="5" actId="20577"/>
        <pc:sldMkLst>
          <pc:docMk/>
          <pc:sldMk cId="3437272428" sldId="266"/>
        </pc:sldMkLst>
        <pc:spChg chg="mod">
          <ac:chgData name="Reid, Michelle (DPH)" userId="3afdc34b-dadf-4ab5-ad26-84f6332c48e3" providerId="ADAL" clId="{3545660C-F669-4D66-8AA2-2FF5BCAA8195}" dt="2021-04-08T22:13:46.591" v="1" actId="13926"/>
          <ac:spMkLst>
            <pc:docMk/>
            <pc:sldMk cId="3437272428" sldId="266"/>
            <ac:spMk id="3" creationId="{ED7907DD-4508-46A8-B98F-0FDEF5ED0337}"/>
          </ac:spMkLst>
        </pc:spChg>
        <pc:graphicFrameChg chg="modGraphic">
          <ac:chgData name="Reid, Michelle (DPH)" userId="3afdc34b-dadf-4ab5-ad26-84f6332c48e3" providerId="ADAL" clId="{3545660C-F669-4D66-8AA2-2FF5BCAA8195}" dt="2021-04-08T22:14:55.968" v="5" actId="20577"/>
          <ac:graphicFrameMkLst>
            <pc:docMk/>
            <pc:sldMk cId="3437272428" sldId="266"/>
            <ac:graphicFrameMk id="5" creationId="{A7DF9D62-E3BE-4E6C-93D2-9B56ACF2148B}"/>
          </ac:graphicFrameMkLst>
        </pc:graphicFrameChg>
      </pc:sldChg>
      <pc:sldChg chg="modSp mod">
        <pc:chgData name="Reid, Michelle (DPH)" userId="3afdc34b-dadf-4ab5-ad26-84f6332c48e3" providerId="ADAL" clId="{3545660C-F669-4D66-8AA2-2FF5BCAA8195}" dt="2021-04-08T22:16:07.853" v="8" actId="3064"/>
        <pc:sldMkLst>
          <pc:docMk/>
          <pc:sldMk cId="2692492634" sldId="268"/>
        </pc:sldMkLst>
        <pc:graphicFrameChg chg="modGraphic">
          <ac:chgData name="Reid, Michelle (DPH)" userId="3afdc34b-dadf-4ab5-ad26-84f6332c48e3" providerId="ADAL" clId="{3545660C-F669-4D66-8AA2-2FF5BCAA8195}" dt="2021-04-08T22:16:07.853" v="8" actId="3064"/>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3545660C-F669-4D66-8AA2-2FF5BCAA8195}" dt="2021-04-08T22:13:34.118" v="0" actId="13926"/>
        <pc:sldMkLst>
          <pc:docMk/>
          <pc:sldMk cId="2887077757" sldId="292"/>
        </pc:sldMkLst>
        <pc:spChg chg="mod">
          <ac:chgData name="Reid, Michelle (DPH)" userId="3afdc34b-dadf-4ab5-ad26-84f6332c48e3" providerId="ADAL" clId="{3545660C-F669-4D66-8AA2-2FF5BCAA8195}" dt="2021-04-08T22:13:34.118" v="0" actId="13926"/>
          <ac:spMkLst>
            <pc:docMk/>
            <pc:sldMk cId="2887077757" sldId="292"/>
            <ac:spMk id="6" creationId="{1969D6DE-8958-4FC5-99C7-55A7F881A900}"/>
          </ac:spMkLst>
        </pc:spChg>
      </pc:sldChg>
      <pc:sldChg chg="modSp mod">
        <pc:chgData name="Reid, Michelle (DPH)" userId="3afdc34b-dadf-4ab5-ad26-84f6332c48e3" providerId="ADAL" clId="{3545660C-F669-4D66-8AA2-2FF5BCAA8195}" dt="2021-04-08T22:15:23.805" v="7" actId="403"/>
        <pc:sldMkLst>
          <pc:docMk/>
          <pc:sldMk cId="1302456838" sldId="293"/>
        </pc:sldMkLst>
        <pc:spChg chg="mod">
          <ac:chgData name="Reid, Michelle (DPH)" userId="3afdc34b-dadf-4ab5-ad26-84f6332c48e3" providerId="ADAL" clId="{3545660C-F669-4D66-8AA2-2FF5BCAA8195}" dt="2021-04-08T22:15:23.805" v="7" actId="403"/>
          <ac:spMkLst>
            <pc:docMk/>
            <pc:sldMk cId="1302456838" sldId="293"/>
            <ac:spMk id="3" creationId="{9771FB98-A3F6-48A1-A7B3-619C66E7F61A}"/>
          </ac:spMkLst>
        </pc:spChg>
      </pc:sldChg>
      <pc:sldChg chg="modSp mod">
        <pc:chgData name="Reid, Michelle (DPH)" userId="3afdc34b-dadf-4ab5-ad26-84f6332c48e3" providerId="ADAL" clId="{3545660C-F669-4D66-8AA2-2FF5BCAA8195}" dt="2021-04-08T22:16:49.675" v="9" actId="3064"/>
        <pc:sldMkLst>
          <pc:docMk/>
          <pc:sldMk cId="310562512" sldId="295"/>
        </pc:sldMkLst>
        <pc:graphicFrameChg chg="modGraphic">
          <ac:chgData name="Reid, Michelle (DPH)" userId="3afdc34b-dadf-4ab5-ad26-84f6332c48e3" providerId="ADAL" clId="{3545660C-F669-4D66-8AA2-2FF5BCAA8195}" dt="2021-04-08T22:16:49.675" v="9"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1751890"/>
            <a:ext cx="10337562" cy="3067938"/>
          </a:xfrm>
        </p:spPr>
        <p:txBody>
          <a:bodyPr/>
          <a:lstStyle/>
          <a:p>
            <a:pPr algn="ctr"/>
            <a:r>
              <a:rPr lang="en-US" sz="6000"/>
              <a:t>Vaccination Data Report</a:t>
            </a:r>
            <a:br>
              <a:rPr lang="en-US" sz="6000"/>
            </a:br>
            <a:r>
              <a:rPr lang="en-US" sz="6000"/>
              <a:t>New Bedford</a:t>
            </a:r>
            <a:br>
              <a:rPr lang="en-US" sz="6000"/>
            </a:br>
            <a:r>
              <a:rPr lang="en-US"/>
              <a:t>4/9/2021</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a:latin typeface="Calibri"/>
              </a:rPr>
              <a:t>Anyone who has received only the 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844261310"/>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a:ea typeface="Calibri" panose="020F0502020204030204" pitchFamily="34" charset="0"/>
                          <a:cs typeface="Times New Roman"/>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a:ea typeface="Calibri" panose="020F0502020204030204" pitchFamily="34" charset="0"/>
                          <a:cs typeface="Times New Roman"/>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a:ea typeface="Calibri" panose="020F0502020204030204" pitchFamily="34" charset="0"/>
                          <a:cs typeface="Times New Roman"/>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a:ea typeface="Calibri" panose="020F0502020204030204" pitchFamily="34" charset="0"/>
                          <a:cs typeface="Times New Roman"/>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panose="020F0502020204030204" pitchFamily="34" charset="0"/>
                          <a:cs typeface="Times New Roman"/>
                        </a:rPr>
                        <a:t>Count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a:ea typeface="Calibri" panose="020F0502020204030204" pitchFamily="34" charset="0"/>
                          <a:cs typeface="Times New Roman"/>
                        </a:rPr>
                        <a:t>% of 0-64 Population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a:ea typeface="Calibri" panose="020F0502020204030204" pitchFamily="34" charset="0"/>
                          <a:cs typeface="Times New Roman"/>
                        </a:rPr>
                        <a:t>Count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a:ea typeface="Calibri" panose="020F0502020204030204" pitchFamily="34" charset="0"/>
                          <a:cs typeface="Times New Roman"/>
                        </a:rPr>
                        <a:t>% of 65-74 Population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a:ea typeface="Calibri" panose="020F0502020204030204" pitchFamily="34" charset="0"/>
                          <a:cs typeface="Times New Roman"/>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a:ea typeface="Calibri" panose="020F0502020204030204" pitchFamily="34" charset="0"/>
                          <a:cs typeface="Times New Roman"/>
                        </a:rPr>
                        <a:t>% of 75+ Population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rgbClr val="0F1C32"/>
                          </a:solidFill>
                          <a:latin typeface="+mn-lt"/>
                        </a:rPr>
                        <a:t>New Bedford</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            6,017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1,921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21.4%</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1,139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FAADC"/>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a:ea typeface="Calibri" panose="020F0502020204030204" pitchFamily="34" charset="0"/>
                          <a:cs typeface="Times New Roman"/>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        850,648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163,762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68,101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 Group </a:t>
            </a:r>
            <a:r>
              <a:rPr lang="en-US">
                <a:solidFill>
                  <a:srgbClr val="0F1C32"/>
                </a:solidFill>
                <a:latin typeface="Calibri"/>
              </a:rPr>
              <a:t>who are</a:t>
            </a:r>
            <a:r>
              <a:rPr lang="en-US" b="1">
                <a:solidFill>
                  <a:srgbClr val="0F1C32"/>
                </a:solidFill>
                <a:latin typeface="Calibri"/>
              </a:rPr>
              <a:t> partially vaccinated</a:t>
            </a:r>
            <a:r>
              <a:rPr lang="en-US">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a:solidFill>
                  <a:srgbClr val="5B9BD5">
                    <a:lumMod val="75000"/>
                  </a:srgbClr>
                </a:solidFill>
                <a:latin typeface="Calibri"/>
              </a:rPr>
              <a:t>14.7</a:t>
            </a:r>
            <a:r>
              <a:rPr lang="en-US" b="1">
                <a:solidFill>
                  <a:srgbClr val="5B9BD5">
                    <a:lumMod val="75000"/>
                  </a:srgbClr>
                </a:solidFill>
                <a:latin typeface="Calibri"/>
              </a:rPr>
              <a:t>% </a:t>
            </a:r>
            <a:r>
              <a:rPr lang="en-US" b="1">
                <a:solidFill>
                  <a:srgbClr val="0F1C32"/>
                </a:solidFill>
                <a:latin typeface="Calibri"/>
              </a:rPr>
              <a:t>for ages 0-64</a:t>
            </a:r>
          </a:p>
          <a:p>
            <a:pPr marL="1657350" lvl="3" indent="-285750">
              <a:buFont typeface="Arial" panose="020B0604020202020204" pitchFamily="34" charset="0"/>
              <a:buChar char="•"/>
            </a:pPr>
            <a:r>
              <a:rPr lang="en-US" sz="2000" b="1">
                <a:solidFill>
                  <a:srgbClr val="5B9BD5">
                    <a:lumMod val="75000"/>
                  </a:srgbClr>
                </a:solidFill>
                <a:latin typeface="Calibri"/>
              </a:rPr>
              <a:t>24.0</a:t>
            </a:r>
            <a:r>
              <a:rPr lang="en-US" b="1">
                <a:solidFill>
                  <a:srgbClr val="5B9BD5">
                    <a:lumMod val="75000"/>
                  </a:srgbClr>
                </a:solidFill>
                <a:latin typeface="Calibri"/>
              </a:rPr>
              <a:t>% </a:t>
            </a:r>
            <a:r>
              <a:rPr lang="en-US" b="1">
                <a:solidFill>
                  <a:srgbClr val="0F1C32"/>
                </a:solidFill>
                <a:latin typeface="Calibri"/>
              </a:rPr>
              <a:t>for ages 65-74</a:t>
            </a:r>
          </a:p>
          <a:p>
            <a:pPr marL="1657350" lvl="3" indent="-285750">
              <a:buFont typeface="Arial" panose="020B0604020202020204" pitchFamily="34" charset="0"/>
              <a:buChar char="•"/>
            </a:pPr>
            <a:r>
              <a:rPr lang="en-US" sz="2000" b="1">
                <a:solidFill>
                  <a:srgbClr val="5B9BD5">
                    <a:lumMod val="75000"/>
                  </a:srgbClr>
                </a:solidFill>
                <a:latin typeface="Calibri"/>
              </a:rPr>
              <a:t>13.8</a:t>
            </a:r>
            <a:r>
              <a:rPr lang="en-US" b="1">
                <a:solidFill>
                  <a:srgbClr val="5B9BD5">
                    <a:lumMod val="75000"/>
                  </a:srgbClr>
                </a:solidFill>
                <a:latin typeface="Calibri"/>
              </a:rPr>
              <a:t>%</a:t>
            </a:r>
            <a:r>
              <a:rPr lang="en-US" b="1">
                <a:solidFill>
                  <a:srgbClr val="0F1C32"/>
                </a:solidFill>
                <a:latin typeface="Calibri"/>
              </a:rPr>
              <a:t> for ages 75+</a:t>
            </a: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New Bedford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New Bedford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15.5</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027538685"/>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a:solidFill>
                            <a:srgbClr val="0F1C32"/>
                          </a:solidFill>
                          <a:latin typeface="+mn-l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5,077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3,951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593244708"/>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a:solidFill>
                            <a:srgbClr val="0F1C32"/>
                          </a:solidFill>
                          <a:latin typeface="+mn-lt"/>
                        </a:rPr>
                        <a:t>New Bedford</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a:latin typeface="Calibri"/>
              </a:rPr>
              <a:t>Anyone who has received the 2</a:t>
            </a:r>
            <a:r>
              <a:rPr lang="en-US" sz="2000" baseline="30000">
                <a:latin typeface="Calibri"/>
              </a:rPr>
              <a:t>nd</a:t>
            </a:r>
            <a:r>
              <a:rPr lang="en-US" sz="2000">
                <a:latin typeface="Calibri"/>
              </a:rPr>
              <a:t> dose of </a:t>
            </a:r>
            <a:r>
              <a:rPr lang="en-US" sz="2000" err="1">
                <a:latin typeface="Calibri"/>
              </a:rPr>
              <a:t>Moderna</a:t>
            </a:r>
            <a:r>
              <a:rPr lang="en-US" sz="200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New Bedford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14.5</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56.3</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69.8</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841710170"/>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a:solidFill>
                            <a:srgbClr val="0F1C32"/>
                          </a:solidFill>
                          <a:latin typeface="+mn-lt"/>
                        </a:rPr>
                        <a:t>New Bedford</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7,132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3,728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41.5%</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22.6</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626261583"/>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a:solidFill>
                            <a:srgbClr val="0F1C32"/>
                          </a:solidFill>
                          <a:latin typeface="+mn-lt"/>
                        </a:rPr>
                        <a:t>New Bedford</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9,839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963290946"/>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rgbClr val="0F1C32"/>
                          </a:solidFill>
                          <a:latin typeface="+mn-l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8,760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5,466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New Bedford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688801947"/>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rgbClr val="0F1C32"/>
                          </a:solidFill>
                          <a:latin typeface="+mn-lt"/>
                        </a:rPr>
                        <a:t>New Bedford</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2,367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1,196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13.2%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1,171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New Bedford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DC286CBF-4E98-4164-AD43-96876CA76F9F}"/>
              </a:ext>
            </a:extLst>
          </p:cNvPr>
          <p:cNvGraphicFramePr>
            <a:graphicFrameLocks noGrp="1"/>
          </p:cNvGraphicFramePr>
          <p:nvPr>
            <p:extLst>
              <p:ext uri="{D42A27DB-BD31-4B8C-83A1-F6EECF244321}">
                <p14:modId xmlns:p14="http://schemas.microsoft.com/office/powerpoint/2010/main" val="3316339762"/>
              </p:ext>
            </p:extLst>
          </p:nvPr>
        </p:nvGraphicFramePr>
        <p:xfrm>
          <a:off x="4297019" y="1058704"/>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New Bedford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625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New Bedford</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New Bedford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New Bedford</a:t>
            </a:r>
            <a:r>
              <a:rPr lang="en-US" sz="2800"/>
              <a:t> </a:t>
            </a:r>
            <a:r>
              <a:rPr lang="en-US" sz="2000" b="1"/>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New Bedford</a:t>
            </a:r>
            <a:r>
              <a:rPr lang="en-US" sz="2800"/>
              <a:t> </a:t>
            </a:r>
            <a:r>
              <a:rPr lang="en-US" sz="2000" b="1"/>
              <a:t>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661026666"/>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a:solidFill>
                            <a:srgbClr val="0F1C32"/>
                          </a:solidFill>
                          <a:latin typeface="+mn-lt"/>
                        </a:rPr>
                        <a:t>New Bedford</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99,980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8,772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23,410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62,497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New Bedford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t>New Bedford </a:t>
            </a:r>
            <a:r>
              <a:rPr lang="en-US" sz="2400">
                <a:latin typeface="Segoe UI" panose="020B0502040204020203" pitchFamily="34" charset="0"/>
              </a:rPr>
              <a:t>Compared to Statewide as of 4/7/2021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208907079"/>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a:solidFill>
                            <a:schemeClr val="tx1"/>
                          </a:solidFill>
                          <a:effectLst/>
                          <a:latin typeface="+mn-lt"/>
                        </a:rPr>
                        <a:t>Community</a:t>
                      </a:r>
                    </a:p>
                    <a:p>
                      <a:pPr marL="0" marR="0" algn="ctr">
                        <a:spcBef>
                          <a:spcPts val="0"/>
                        </a:spcBef>
                        <a:spcAft>
                          <a:spcPts val="0"/>
                        </a:spcAft>
                      </a:pPr>
                      <a:endParaRPr lang="en-US" sz="1600" u="sng">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a:solidFill>
                            <a:schemeClr val="tx1"/>
                          </a:solidFill>
                        </a:rPr>
                        <a:t>New Bedford</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36,281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36,288.3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1231106"/>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11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New Bedford</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a:solidFill>
                  <a:prstClr val="black"/>
                </a:solidFill>
                <a:latin typeface="Calibri" panose="020F0502020204030204"/>
              </a:rPr>
              <a:t>New Bedford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49677949"/>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rgbClr val="0F1C32"/>
                          </a:solidFill>
                          <a:latin typeface="+mn-lt"/>
                        </a:rPr>
                        <a:t>New Bedford</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9,077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14,308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New Bedford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38.1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New Bedford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15.5</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New Bedford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22.6</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New Bedford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4/7/2021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712360878"/>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a:solidFill>
                            <a:srgbClr val="0F1C32"/>
                          </a:solidFill>
                          <a:latin typeface="+mn-lt"/>
                        </a:rPr>
                        <a:t>New Bedford</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23,385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New Bedford Compared to Statewide as of </a:t>
            </a:r>
            <a:r>
              <a:rPr lang="en-US" sz="2000">
                <a:solidFill>
                  <a:schemeClr val="bg1">
                    <a:lumMod val="95000"/>
                  </a:schemeClr>
                </a:solidFill>
                <a:latin typeface="Segoe UI" panose="020B0502040204020203" pitchFamily="34" charset="0"/>
              </a:rPr>
              <a:t>4/7/2021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a:latin typeface="Calibri"/>
              </a:rPr>
              <a:t>Anyone who has received any vaccine</a:t>
            </a:r>
            <a:r>
              <a:rPr lang="en-US" sz="2000" b="1">
                <a:latin typeface="Calibri"/>
              </a:rPr>
              <a:t> </a:t>
            </a:r>
            <a:r>
              <a:rPr lang="en-US" sz="2000">
                <a:latin typeface="Calibri"/>
              </a:rPr>
              <a:t>(1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 or Johnson &amp; Johnson vaccine</a:t>
            </a:r>
            <a:r>
              <a:rPr lang="en-US">
                <a:latin typeface="Calibri"/>
              </a:rPr>
              <a:t>)</a:t>
            </a:r>
            <a:endParaRPr lang="en-US"/>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New Bedford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a:solidFill>
                  <a:srgbClr val="5B9BD5">
                    <a:lumMod val="75000"/>
                  </a:srgbClr>
                </a:solidFill>
                <a:latin typeface="Calibri"/>
              </a:rPr>
              <a:t> 29.2</a:t>
            </a:r>
            <a:r>
              <a:rPr lang="en-US" b="1">
                <a:solidFill>
                  <a:srgbClr val="5B9BD5">
                    <a:lumMod val="75000"/>
                  </a:srgbClr>
                </a:solidFill>
                <a:latin typeface="Calibri"/>
              </a:rPr>
              <a:t>% </a:t>
            </a:r>
            <a:r>
              <a:rPr lang="en-US" b="1">
                <a:solidFill>
                  <a:srgbClr val="0F1C32"/>
                </a:solidFill>
                <a:latin typeface="Calibri"/>
              </a:rPr>
              <a:t>for ages 0-64</a:t>
            </a:r>
            <a:r>
              <a:rPr lang="en-US">
                <a:solidFill>
                  <a:srgbClr val="0F1C32"/>
                </a:solidFill>
                <a:latin typeface="Calibri"/>
              </a:rPr>
              <a:t>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80.3% </a:t>
            </a:r>
            <a:r>
              <a:rPr lang="en-US"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83.6%</a:t>
            </a:r>
            <a:r>
              <a:rPr lang="en-US" sz="2000" b="1">
                <a:solidFill>
                  <a:srgbClr val="0F1C32"/>
                </a:solidFill>
                <a:latin typeface="Calibri"/>
              </a:rPr>
              <a:t> </a:t>
            </a:r>
            <a:r>
              <a:rPr lang="en-US" b="1">
                <a:solidFill>
                  <a:srgbClr val="0F1C32"/>
                </a:solidFill>
                <a:latin typeface="Calibri"/>
              </a:rPr>
              <a:t>for ages 75+</a:t>
            </a:r>
            <a:endParaRPr lang="en-US"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085891849"/>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rgbClr val="0F1C32"/>
                          </a:solidFill>
                          <a:latin typeface="+mn-lt"/>
                        </a:rPr>
                        <a:t>New Bedford</a:t>
                      </a:r>
                      <a:endParaRPr lang="en-US" sz="140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5,649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62.9%</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4,587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4/7/2021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050140482"/>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a:solidFill>
                            <a:srgbClr val="0F1C32"/>
                          </a:solidFill>
                          <a:latin typeface="+mn-lt"/>
                        </a:rPr>
                        <a:t>New Bedford</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15,411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533898383"/>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a:solidFill>
                            <a:srgbClr val="0F1C32"/>
                          </a:solidFill>
                          <a:latin typeface="+mn-lt"/>
                        </a:rPr>
                        <a:t>New Bedford</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9,417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38.1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New Bedford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85A4EA-79FC-4C3B-8745-790711D1A346}"/>
</file>

<file path=customXml/itemProps2.xml><?xml version="1.0" encoding="utf-8"?>
<ds:datastoreItem xmlns:ds="http://schemas.openxmlformats.org/officeDocument/2006/customXml" ds:itemID="{28F66196-D198-45E7-B220-75B766ED04E5}">
  <ds:schemaRefs>
    <ds:schemaRef ds:uri="acf54e11-0fc9-471c-b6ed-0b00911b414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7</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New Bedford 4/9/2021</vt:lpstr>
      <vt:lpstr>New Bedford – Benchmarks</vt:lpstr>
      <vt:lpstr>PowerPoint Presentation</vt:lpstr>
      <vt:lpstr>Vaccine Administration </vt:lpstr>
      <vt:lpstr>Total Doses and Dose Administration Rate/100,000 Population for New Bedford Compared to Statewide as of 4/7/2021</vt:lpstr>
      <vt:lpstr>Count and Percentage of Population for First Dose, Partially, and Fully Vaccinated for New Bedford Compared to Statewide as of 4/7/2021</vt:lpstr>
      <vt:lpstr>First Dose</vt:lpstr>
      <vt:lpstr>Counts and Percentages of Population with a First Dose by Demographics for New Bedford Compared to Statewide as of 4/7/2021  contd.</vt:lpstr>
      <vt:lpstr>Counts and Percentages of Population with a First Dose by Demographics for New Bedford Compared to Statewide as of 4/7/2021 </vt:lpstr>
      <vt:lpstr>Partially vaccinated</vt:lpstr>
      <vt:lpstr>Counts and Percentages of Population Partially Vaccinated by Demographics for New Bedford Compared to Statewide as of 4/7/2021 contd.</vt:lpstr>
      <vt:lpstr>Counts and Percentages of Population Partially Vaccinated by Demographics for New Bedford Compared to Statewide as of 4/7/2021</vt:lpstr>
      <vt:lpstr>Fully vaccinated</vt:lpstr>
      <vt:lpstr>Counts and Percentages of Population Fully Vaccinated by Demographics for New Bedford Compared to Statewide as of 4/7/2021 contd. </vt:lpstr>
      <vt:lpstr>Counts and Percentages of Population Fully Vaccinated by Demographics for New Bedford Compared to Statewide as of 4/7/2021</vt:lpstr>
      <vt:lpstr>Missing Race/Ethnicity Count and Percentage of Population Vaccinated for New Bedford Compared to Statewide as of 4/7/2021</vt:lpstr>
      <vt:lpstr>PowerPoint Presentation</vt:lpstr>
      <vt:lpstr>COVID-19 Case Counts and Rates for 20 Prioritized Communities</vt:lpstr>
      <vt:lpstr>Background </vt:lpstr>
      <vt:lpstr> Profile of New Bedford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revision>1</cp:revision>
  <dcterms:created xsi:type="dcterms:W3CDTF">2021-02-06T16:00:27Z</dcterms:created>
  <dcterms:modified xsi:type="dcterms:W3CDTF">2021-04-09T14:21:45Z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