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71"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New Bedford</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New Bedford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3162993"/>
              </p:ext>
            </p:extLst>
          </p:nvPr>
        </p:nvGraphicFramePr>
        <p:xfrm>
          <a:off x="5893304" y="1447800"/>
          <a:ext cx="5951871" cy="182512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782023">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4,793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3,490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229772024"/>
              </p:ext>
            </p:extLst>
          </p:nvPr>
        </p:nvGraphicFramePr>
        <p:xfrm>
          <a:off x="144685" y="3893132"/>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3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New Bedford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5,364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New Bedford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19127" y="1013389"/>
            <a:ext cx="10540260" cy="2185214"/>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657350" lvl="3"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657350" lvl="3"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662548317"/>
              </p:ext>
            </p:extLst>
          </p:nvPr>
        </p:nvGraphicFramePr>
        <p:xfrm>
          <a:off x="999859" y="3297592"/>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4,500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07996"/>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950288079"/>
              </p:ext>
            </p:extLst>
          </p:nvPr>
        </p:nvGraphicFramePr>
        <p:xfrm>
          <a:off x="135767" y="3961172"/>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New Bedford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5,381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41,217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49,279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43,704</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17,076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577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617110973"/>
              </p:ext>
            </p:extLst>
          </p:nvPr>
        </p:nvGraphicFramePr>
        <p:xfrm>
          <a:off x="2439391" y="2421970"/>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5,276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2,810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New Bedford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28010498"/>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New Bedford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17351"/>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3EE94C61-ACB6-448C-8F5A-16C343734AA1}"/>
              </a:ext>
            </a:extLst>
          </p:cNvPr>
          <p:cNvGraphicFramePr>
            <a:graphicFrameLocks noGrp="1"/>
          </p:cNvGraphicFramePr>
          <p:nvPr>
            <p:extLst>
              <p:ext uri="{D42A27DB-BD31-4B8C-83A1-F6EECF244321}">
                <p14:modId xmlns:p14="http://schemas.microsoft.com/office/powerpoint/2010/main" val="4148339488"/>
              </p:ext>
            </p:extLst>
          </p:nvPr>
        </p:nvGraphicFramePr>
        <p:xfrm>
          <a:off x="4238225" y="987792"/>
          <a:ext cx="7802987" cy="5227088"/>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009584475"/>
              </p:ext>
            </p:extLst>
          </p:nvPr>
        </p:nvGraphicFramePr>
        <p:xfrm>
          <a:off x="259796" y="1870602"/>
          <a:ext cx="11655094" cy="1588804"/>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85489">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New Bedford</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99,980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8,772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23,410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3,891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62,497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20128">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New Bedford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New Bedford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New Bedford and whether they have met or exceeded the statewide rate</a:t>
            </a:r>
          </a:p>
          <a:p>
            <a:pPr>
              <a:spcBef>
                <a:spcPts val="600"/>
              </a:spcBef>
              <a:spcAft>
                <a:spcPts val="600"/>
              </a:spcAft>
            </a:pPr>
            <a:r>
              <a:rPr lang="en-US" sz="2000" b="1" dirty="0"/>
              <a:t>The percentage of New Bedford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New Bedford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New Bedford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New Bedford</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116648837"/>
              </p:ext>
            </p:extLst>
          </p:nvPr>
        </p:nvGraphicFramePr>
        <p:xfrm>
          <a:off x="1071303" y="2622822"/>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2000" b="1" dirty="0">
                          <a:solidFill>
                            <a:schemeClr val="tx1"/>
                          </a:solidFill>
                        </a:rPr>
                        <a:t>New Bedford</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23,569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23,573.8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New Bedford</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prstClr val="black"/>
                </a:solidFill>
                <a:latin typeface="Calibri" panose="020F0502020204030204"/>
              </a:rPr>
              <a:t>New Bedford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065547985"/>
              </p:ext>
            </p:extLst>
          </p:nvPr>
        </p:nvGraphicFramePr>
        <p:xfrm>
          <a:off x="420472" y="423672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8,144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538883"/>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New Bedford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New Bedford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New Bedford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New Bedford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409074365"/>
              </p:ext>
            </p:extLst>
          </p:nvPr>
        </p:nvGraphicFramePr>
        <p:xfrm>
          <a:off x="3132312" y="2644237"/>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60193">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16,475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New Bedford</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New Bedford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15080" y="918260"/>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16.4</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157918927"/>
              </p:ext>
            </p:extLst>
          </p:nvPr>
        </p:nvGraphicFramePr>
        <p:xfrm>
          <a:off x="990601" y="3626915"/>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8,173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47.7%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4,021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822578142"/>
              </p:ext>
            </p:extLst>
          </p:nvPr>
        </p:nvGraphicFramePr>
        <p:xfrm>
          <a:off x="87097" y="4007677"/>
          <a:ext cx="12002713" cy="1381856"/>
        </p:xfrm>
        <a:graphic>
          <a:graphicData uri="http://schemas.openxmlformats.org/drawingml/2006/table">
            <a:tbl>
              <a:tblPr firstRow="1" firstCol="1" bandRow="1">
                <a:tableStyleId>{5C22544A-7EE6-4342-B048-85BDC9FD1C3A}</a:tableStyleId>
              </a:tblPr>
              <a:tblGrid>
                <a:gridCol w="1135102">
                  <a:extLst>
                    <a:ext uri="{9D8B030D-6E8A-4147-A177-3AD203B41FA5}">
                      <a16:colId xmlns:a16="http://schemas.microsoft.com/office/drawing/2014/main" val="4075951014"/>
                    </a:ext>
                  </a:extLst>
                </a:gridCol>
                <a:gridCol w="557882">
                  <a:extLst>
                    <a:ext uri="{9D8B030D-6E8A-4147-A177-3AD203B41FA5}">
                      <a16:colId xmlns:a16="http://schemas.microsoft.com/office/drawing/2014/main" val="3719797945"/>
                    </a:ext>
                  </a:extLst>
                </a:gridCol>
                <a:gridCol w="864746">
                  <a:extLst>
                    <a:ext uri="{9D8B030D-6E8A-4147-A177-3AD203B41FA5}">
                      <a16:colId xmlns:a16="http://schemas.microsoft.com/office/drawing/2014/main" val="2111895905"/>
                    </a:ext>
                  </a:extLst>
                </a:gridCol>
                <a:gridCol w="624148">
                  <a:extLst>
                    <a:ext uri="{9D8B030D-6E8A-4147-A177-3AD203B41FA5}">
                      <a16:colId xmlns:a16="http://schemas.microsoft.com/office/drawing/2014/main" val="1228260744"/>
                    </a:ext>
                  </a:extLst>
                </a:gridCol>
                <a:gridCol w="896032">
                  <a:extLst>
                    <a:ext uri="{9D8B030D-6E8A-4147-A177-3AD203B41FA5}">
                      <a16:colId xmlns:a16="http://schemas.microsoft.com/office/drawing/2014/main" val="3870552715"/>
                    </a:ext>
                  </a:extLst>
                </a:gridCol>
                <a:gridCol w="483136">
                  <a:extLst>
                    <a:ext uri="{9D8B030D-6E8A-4147-A177-3AD203B41FA5}">
                      <a16:colId xmlns:a16="http://schemas.microsoft.com/office/drawing/2014/main" val="2196486683"/>
                    </a:ext>
                  </a:extLst>
                </a:gridCol>
                <a:gridCol w="875183">
                  <a:extLst>
                    <a:ext uri="{9D8B030D-6E8A-4147-A177-3AD203B41FA5}">
                      <a16:colId xmlns:a16="http://schemas.microsoft.com/office/drawing/2014/main" val="2808071338"/>
                    </a:ext>
                  </a:extLst>
                </a:gridCol>
                <a:gridCol w="513328">
                  <a:extLst>
                    <a:ext uri="{9D8B030D-6E8A-4147-A177-3AD203B41FA5}">
                      <a16:colId xmlns:a16="http://schemas.microsoft.com/office/drawing/2014/main" val="2266782108"/>
                    </a:ext>
                  </a:extLst>
                </a:gridCol>
                <a:gridCol w="833107">
                  <a:extLst>
                    <a:ext uri="{9D8B030D-6E8A-4147-A177-3AD203B41FA5}">
                      <a16:colId xmlns:a16="http://schemas.microsoft.com/office/drawing/2014/main" val="1400057223"/>
                    </a:ext>
                  </a:extLst>
                </a:gridCol>
                <a:gridCol w="589066">
                  <a:extLst>
                    <a:ext uri="{9D8B030D-6E8A-4147-A177-3AD203B41FA5}">
                      <a16:colId xmlns:a16="http://schemas.microsoft.com/office/drawing/2014/main" val="607151320"/>
                    </a:ext>
                  </a:extLst>
                </a:gridCol>
                <a:gridCol w="849939">
                  <a:extLst>
                    <a:ext uri="{9D8B030D-6E8A-4147-A177-3AD203B41FA5}">
                      <a16:colId xmlns:a16="http://schemas.microsoft.com/office/drawing/2014/main" val="1732447710"/>
                    </a:ext>
                  </a:extLst>
                </a:gridCol>
                <a:gridCol w="601228">
                  <a:extLst>
                    <a:ext uri="{9D8B030D-6E8A-4147-A177-3AD203B41FA5}">
                      <a16:colId xmlns:a16="http://schemas.microsoft.com/office/drawing/2014/main" val="1497268532"/>
                    </a:ext>
                  </a:extLst>
                </a:gridCol>
                <a:gridCol w="736791">
                  <a:extLst>
                    <a:ext uri="{9D8B030D-6E8A-4147-A177-3AD203B41FA5}">
                      <a16:colId xmlns:a16="http://schemas.microsoft.com/office/drawing/2014/main" val="743602275"/>
                    </a:ext>
                  </a:extLst>
                </a:gridCol>
                <a:gridCol w="488083">
                  <a:extLst>
                    <a:ext uri="{9D8B030D-6E8A-4147-A177-3AD203B41FA5}">
                      <a16:colId xmlns:a16="http://schemas.microsoft.com/office/drawing/2014/main" val="1994207196"/>
                    </a:ext>
                  </a:extLst>
                </a:gridCol>
                <a:gridCol w="841522">
                  <a:extLst>
                    <a:ext uri="{9D8B030D-6E8A-4147-A177-3AD203B41FA5}">
                      <a16:colId xmlns:a16="http://schemas.microsoft.com/office/drawing/2014/main" val="3921377560"/>
                    </a:ext>
                  </a:extLst>
                </a:gridCol>
                <a:gridCol w="592956">
                  <a:extLst>
                    <a:ext uri="{9D8B030D-6E8A-4147-A177-3AD203B41FA5}">
                      <a16:colId xmlns:a16="http://schemas.microsoft.com/office/drawing/2014/main" val="3578839088"/>
                    </a:ext>
                  </a:extLst>
                </a:gridCol>
                <a:gridCol w="520464">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New Bedford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1,546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641001551"/>
              </p:ext>
            </p:extLst>
          </p:nvPr>
        </p:nvGraphicFramePr>
        <p:xfrm>
          <a:off x="2379084" y="2271466"/>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10,069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New Bedford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810280682"/>
              </p:ext>
            </p:extLst>
          </p:nvPr>
        </p:nvGraphicFramePr>
        <p:xfrm>
          <a:off x="979918" y="3255235"/>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New Bedford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32.4%</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152756" y="913687"/>
            <a:ext cx="10641608" cy="21390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New Bedford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009F83-797B-472F-88D3-55A17C53F776}"/>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8540</TotalTime>
  <Words>3485</Words>
  <Application>Microsoft Office PowerPoint</Application>
  <PresentationFormat>Widescreen</PresentationFormat>
  <Paragraphs>757</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New Bedford</vt:lpstr>
      <vt:lpstr>New Bedford – Benchmarks</vt:lpstr>
      <vt:lpstr>PowerPoint Presentation</vt:lpstr>
      <vt:lpstr>Vaccine Administration </vt:lpstr>
      <vt:lpstr>Total Doses and Dose Administration Rate/100,000  for New Bedford Compared to Statewide as of 3/17/2021</vt:lpstr>
      <vt:lpstr>Count and Percentage of Population for First Dose, Partially, and Fully Vaccinated for New Bedford Compared to Statewide as of 3/17/2021</vt:lpstr>
      <vt:lpstr>Counts and Percentages of Population with a First Dose by Demographics for New Bedford Compared to Statewide as of 3/17/2021  contd.</vt:lpstr>
      <vt:lpstr>Counts and Percentages of Population with a First Dose by Demographics for New Bedford Compared to Statewide as of 3/17/2021 </vt:lpstr>
      <vt:lpstr>Counts and Percentages of Population Partially Vaccinated by Demographics for New Bedford Compared to Statewide as of 3/17/2021 contd.</vt:lpstr>
      <vt:lpstr>Counts and Percentages of Population Partially Vaccinated by Demographics for New Bedford Compared to Statewide as of 3/17/2021</vt:lpstr>
      <vt:lpstr>Counts and Percentages of Population Fully Vaccinated by Demographics for New Bedford Compared to Statewide as of 3/17/2021 contd. </vt:lpstr>
      <vt:lpstr>Counts and Percentages of Population Fully Vaccinated by Demographics for New Bedford Compared to Statewide as of 3/17/2021</vt:lpstr>
      <vt:lpstr>Missing Race/Ethnicity Count and Percentage of Population Vaccinated for New Bedford Compared to Statewide as of 3/17/2021</vt:lpstr>
      <vt:lpstr>City/Town COVID-19 Burden </vt:lpstr>
      <vt:lpstr>COVID-19 Case Counts and Rates for 20 Prioritized Communities</vt:lpstr>
      <vt:lpstr>Background </vt:lpstr>
      <vt:lpstr> Profile of New Bedford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388</cp:revision>
  <dcterms:created xsi:type="dcterms:W3CDTF">2021-02-06T16:00:27Z</dcterms:created>
  <dcterms:modified xsi:type="dcterms:W3CDTF">2021-03-18T21:48:40Z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