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2"/>
  </p:notesMasterIdLst>
  <p:sldIdLst>
    <p:sldId id="290" r:id="rId5"/>
    <p:sldId id="262" r:id="rId6"/>
    <p:sldId id="291" r:id="rId7"/>
    <p:sldId id="264" r:id="rId8"/>
    <p:sldId id="292" r:id="rId9"/>
    <p:sldId id="266" r:id="rId10"/>
    <p:sldId id="293" r:id="rId11"/>
    <p:sldId id="267" r:id="rId12"/>
    <p:sldId id="268" r:id="rId13"/>
    <p:sldId id="294" r:id="rId14"/>
    <p:sldId id="295" r:id="rId15"/>
    <p:sldId id="269" r:id="rId16"/>
    <p:sldId id="270" r:id="rId17"/>
    <p:sldId id="271"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3"/>
            <p14:sldId id="267"/>
            <p14:sldId id="268"/>
            <p14:sldId id="294"/>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3/18/2021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3/18/2021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dirty="0"/>
              <a:t>Vaccination Data Report</a:t>
            </a:r>
            <a:br>
              <a:rPr lang="en-US" dirty="0"/>
            </a:br>
            <a:r>
              <a:rPr lang="en-US" dirty="0"/>
              <a:t>New Bedford</a:t>
            </a:r>
            <a:endParaRPr lang="en-US"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New Bedford Compared to Statewide as of 3/17/2021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54326"/>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b="1" dirty="0">
                <a:solidFill>
                  <a:srgbClr val="5B9BD5">
                    <a:lumMod val="75000"/>
                  </a:srgbClr>
                </a:solidFill>
                <a:latin typeface="Calibri"/>
              </a:rPr>
              <a:t>11.4%</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13162993"/>
              </p:ext>
            </p:extLst>
          </p:nvPr>
        </p:nvGraphicFramePr>
        <p:xfrm>
          <a:off x="5893304" y="1447800"/>
          <a:ext cx="5951871" cy="1825122"/>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782023">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4,793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3,490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445,023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330,467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229772024"/>
              </p:ext>
            </p:extLst>
          </p:nvPr>
        </p:nvGraphicFramePr>
        <p:xfrm>
          <a:off x="144685" y="3893132"/>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3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New Bedford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5,364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409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31,583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37,048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40,876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11,902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26,917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New Bedford Compared to Statewide as of 3/17/2021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19127" y="1013389"/>
            <a:ext cx="10540260" cy="2185214"/>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b="1" dirty="0">
                <a:solidFill>
                  <a:srgbClr val="5B9BD5">
                    <a:lumMod val="75000"/>
                  </a:srgbClr>
                </a:solidFill>
                <a:latin typeface="Calibri"/>
              </a:rPr>
              <a:t>9.4% </a:t>
            </a:r>
            <a:r>
              <a:rPr lang="en-US" sz="1600" b="1" dirty="0">
                <a:solidFill>
                  <a:srgbClr val="0F1C32"/>
                </a:solidFill>
                <a:latin typeface="Calibri"/>
              </a:rPr>
              <a:t>for ages 0-64</a:t>
            </a:r>
          </a:p>
          <a:p>
            <a:pPr marL="1657350" lvl="3" indent="-285750">
              <a:buFont typeface="Arial" panose="020B0604020202020204" pitchFamily="34" charset="0"/>
              <a:buChar char="•"/>
            </a:pPr>
            <a:r>
              <a:rPr lang="en-US" b="1" dirty="0">
                <a:solidFill>
                  <a:srgbClr val="5B9BD5">
                    <a:lumMod val="75000"/>
                  </a:srgbClr>
                </a:solidFill>
                <a:latin typeface="Calibri"/>
              </a:rPr>
              <a:t>20.3% </a:t>
            </a:r>
            <a:r>
              <a:rPr lang="en-US" sz="1600" b="1" dirty="0">
                <a:solidFill>
                  <a:srgbClr val="0F1C32"/>
                </a:solidFill>
                <a:latin typeface="Calibri"/>
              </a:rPr>
              <a:t>for ages 65-74</a:t>
            </a:r>
          </a:p>
          <a:p>
            <a:pPr marL="1657350" lvl="3" indent="-285750">
              <a:buFont typeface="Arial" panose="020B0604020202020204" pitchFamily="34" charset="0"/>
              <a:buChar char="•"/>
            </a:pPr>
            <a:r>
              <a:rPr lang="en-US" b="1" dirty="0">
                <a:solidFill>
                  <a:srgbClr val="5B9BD5">
                    <a:lumMod val="75000"/>
                  </a:srgbClr>
                </a:solidFill>
                <a:latin typeface="Calibri"/>
              </a:rPr>
              <a:t>58.6%</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3662548317"/>
              </p:ext>
            </p:extLst>
          </p:nvPr>
        </p:nvGraphicFramePr>
        <p:xfrm>
          <a:off x="999859" y="3297592"/>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4,500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544,900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138,380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288,823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12</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07996"/>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1600" b="1" dirty="0">
                <a:solidFill>
                  <a:srgbClr val="5B9BD5">
                    <a:lumMod val="75000"/>
                  </a:srgbClr>
                </a:solidFill>
                <a:latin typeface="Calibri"/>
              </a:rPr>
              <a:t>14.0%</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950288079"/>
              </p:ext>
            </p:extLst>
          </p:nvPr>
        </p:nvGraphicFramePr>
        <p:xfrm>
          <a:off x="135767" y="3961172"/>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New Bedford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5,381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41,217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49,279</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43,704</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17,076</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          </a:t>
                      </a:r>
                      <a:r>
                        <a:rPr lang="en-US" sz="1100" b="0" i="0" u="none" strike="noStrike" dirty="0">
                          <a:solidFill>
                            <a:srgbClr val="000000"/>
                          </a:solidFill>
                          <a:effectLst/>
                          <a:latin typeface="Calibri" panose="020F0502020204030204" pitchFamily="34" charset="0"/>
                        </a:rPr>
                        <a:t>577</a:t>
                      </a:r>
                      <a:r>
                        <a:rPr lang="en-US" sz="1100" b="1" i="0" u="none" strike="noStrike" dirty="0">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693,915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62,062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617110973"/>
              </p:ext>
            </p:extLst>
          </p:nvPr>
        </p:nvGraphicFramePr>
        <p:xfrm>
          <a:off x="2439391" y="2421970"/>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5,276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2,810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599,616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356,679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15,808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New Bedford Compared to Statewide as of 3/17/2021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51089" y="5607658"/>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28010498"/>
              </p:ext>
            </p:extLst>
          </p:nvPr>
        </p:nvGraphicFramePr>
        <p:xfrm>
          <a:off x="804006" y="190500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1,927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128,203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13</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New Bedford Compared to Statewide as of 3/17/2021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14</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17351"/>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3/18/2021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3EE94C61-ACB6-448C-8F5A-16C343734AA1}"/>
              </a:ext>
            </a:extLst>
          </p:cNvPr>
          <p:cNvGraphicFramePr>
            <a:graphicFrameLocks noGrp="1"/>
          </p:cNvGraphicFramePr>
          <p:nvPr>
            <p:extLst>
              <p:ext uri="{D42A27DB-BD31-4B8C-83A1-F6EECF244321}">
                <p14:modId xmlns:p14="http://schemas.microsoft.com/office/powerpoint/2010/main" val="4148339488"/>
              </p:ext>
            </p:extLst>
          </p:nvPr>
        </p:nvGraphicFramePr>
        <p:xfrm>
          <a:off x="4238225" y="987792"/>
          <a:ext cx="7802987" cy="5227088"/>
        </p:xfrm>
        <a:graphic>
          <a:graphicData uri="http://schemas.openxmlformats.org/drawingml/2006/table">
            <a:tbl>
              <a:tblPr firstRow="1" firstCol="1" bandRow="1">
                <a:tableStyleId>{5C22544A-7EE6-4342-B048-85BDC9FD1C3A}</a:tableStyleId>
              </a:tblPr>
              <a:tblGrid>
                <a:gridCol w="975720">
                  <a:extLst>
                    <a:ext uri="{9D8B030D-6E8A-4147-A177-3AD203B41FA5}">
                      <a16:colId xmlns:a16="http://schemas.microsoft.com/office/drawing/2014/main" val="4075951014"/>
                    </a:ext>
                  </a:extLst>
                </a:gridCol>
                <a:gridCol w="1019768">
                  <a:extLst>
                    <a:ext uri="{9D8B030D-6E8A-4147-A177-3AD203B41FA5}">
                      <a16:colId xmlns:a16="http://schemas.microsoft.com/office/drawing/2014/main" val="3103514450"/>
                    </a:ext>
                  </a:extLst>
                </a:gridCol>
                <a:gridCol w="911366">
                  <a:extLst>
                    <a:ext uri="{9D8B030D-6E8A-4147-A177-3AD203B41FA5}">
                      <a16:colId xmlns:a16="http://schemas.microsoft.com/office/drawing/2014/main" val="166287587"/>
                    </a:ext>
                  </a:extLst>
                </a:gridCol>
                <a:gridCol w="1099038">
                  <a:extLst>
                    <a:ext uri="{9D8B030D-6E8A-4147-A177-3AD203B41FA5}">
                      <a16:colId xmlns:a16="http://schemas.microsoft.com/office/drawing/2014/main" val="1410471895"/>
                    </a:ext>
                  </a:extLst>
                </a:gridCol>
                <a:gridCol w="1232013">
                  <a:extLst>
                    <a:ext uri="{9D8B030D-6E8A-4147-A177-3AD203B41FA5}">
                      <a16:colId xmlns:a16="http://schemas.microsoft.com/office/drawing/2014/main" val="645255248"/>
                    </a:ext>
                  </a:extLst>
                </a:gridCol>
                <a:gridCol w="800214">
                  <a:extLst>
                    <a:ext uri="{9D8B030D-6E8A-4147-A177-3AD203B41FA5}">
                      <a16:colId xmlns:a16="http://schemas.microsoft.com/office/drawing/2014/main" val="1445814117"/>
                    </a:ext>
                  </a:extLst>
                </a:gridCol>
                <a:gridCol w="1764868">
                  <a:extLst>
                    <a:ext uri="{9D8B030D-6E8A-4147-A177-3AD203B41FA5}">
                      <a16:colId xmlns:a16="http://schemas.microsoft.com/office/drawing/2014/main" val="1842109608"/>
                    </a:ext>
                  </a:extLst>
                </a:gridCol>
              </a:tblGrid>
              <a:tr h="38146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(3/18/2021)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(3/18/2021)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76134">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61,224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411346040"/>
                  </a:ext>
                </a:extLst>
              </a:tr>
              <a:tr h="213711">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85886671"/>
                  </a:ext>
                </a:extLst>
              </a:tr>
              <a:tr h="213711">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8,169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83324550"/>
                  </a:ext>
                </a:extLst>
              </a:tr>
              <a:tr h="213711">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7,798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919502357"/>
                  </a:ext>
                </a:extLst>
              </a:tr>
              <a:tr h="213711">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12,576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37561560"/>
                  </a:ext>
                </a:extLst>
              </a:tr>
              <a:tr h="213711">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21107291"/>
                  </a:ext>
                </a:extLst>
              </a:tr>
              <a:tr h="213711">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0873288"/>
                  </a:ext>
                </a:extLst>
              </a:tr>
              <a:tr h="213711">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1112912"/>
                  </a:ext>
                </a:extLst>
              </a:tr>
              <a:tr h="213711">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4,807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07334088"/>
                  </a:ext>
                </a:extLst>
              </a:tr>
              <a:tr h="221783">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18,207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702797656"/>
                  </a:ext>
                </a:extLst>
              </a:tr>
              <a:tr h="213711">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808939522"/>
                  </a:ext>
                </a:extLst>
              </a:tr>
              <a:tr h="213711">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14,930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626614678"/>
                  </a:ext>
                </a:extLst>
              </a:tr>
              <a:tr h="204967">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15,664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94468027"/>
                  </a:ext>
                </a:extLst>
              </a:tr>
              <a:tr h="213711">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6580341"/>
                  </a:ext>
                </a:extLst>
              </a:tr>
              <a:tr h="213711">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6,694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173796939"/>
                  </a:ext>
                </a:extLst>
              </a:tr>
              <a:tr h="213711">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12,686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17422476"/>
                  </a:ext>
                </a:extLst>
              </a:tr>
              <a:tr h="213711">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3,656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70386812"/>
                  </a:ext>
                </a:extLst>
              </a:tr>
              <a:tr h="213711">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9,730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28640128"/>
                  </a:ext>
                </a:extLst>
              </a:tr>
              <a:tr h="226883">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911815788"/>
                  </a:ext>
                </a:extLst>
              </a:tr>
              <a:tr h="209550">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21,404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756535634"/>
                  </a:ext>
                </a:extLst>
              </a:tr>
              <a:tr h="354589">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572,278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1757859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3429002"/>
            <a:ext cx="10337562" cy="1362075"/>
          </a:xfrm>
        </p:spPr>
        <p:txBody>
          <a:bodyPr/>
          <a:lstStyle/>
          <a:p>
            <a:pPr algn="ctr"/>
            <a:r>
              <a:rPr lang="en-US"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17</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1009584475"/>
              </p:ext>
            </p:extLst>
          </p:nvPr>
        </p:nvGraphicFramePr>
        <p:xfrm>
          <a:off x="259796" y="1870602"/>
          <a:ext cx="11655094" cy="1588804"/>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85489">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p>
                      <a:pPr algn="ctr" fontAlgn="b"/>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050" b="1" dirty="0">
                          <a:solidFill>
                            <a:schemeClr val="tx1"/>
                          </a:solidFill>
                        </a:rPr>
                        <a:t>New Bedford</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99,980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8,772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23,410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3,891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62,497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320128">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New Bedford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New Bedford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a:spcBef>
                <a:spcPts val="600"/>
              </a:spcBef>
              <a:spcAft>
                <a:spcPts val="600"/>
              </a:spcAft>
            </a:pPr>
            <a:r>
              <a:rPr lang="en-US" sz="2000" b="1" dirty="0"/>
              <a:t>The per-capita dose administration rate (total doses) in New Bedford and whether they have met or exceeded the statewide rate</a:t>
            </a:r>
          </a:p>
          <a:p>
            <a:pPr>
              <a:spcBef>
                <a:spcPts val="600"/>
              </a:spcBef>
              <a:spcAft>
                <a:spcPts val="600"/>
              </a:spcAft>
            </a:pPr>
            <a:r>
              <a:rPr lang="en-US" sz="2000" b="1" dirty="0"/>
              <a:t>The percentage of New Bedford that has received a First Dose and whether they have met or exceeded the overall statewide average</a:t>
            </a:r>
          </a:p>
          <a:p>
            <a:pPr lvl="1">
              <a:spcBef>
                <a:spcPts val="600"/>
              </a:spcBef>
              <a:spcAft>
                <a:spcPts val="600"/>
              </a:spcAft>
            </a:pPr>
            <a:r>
              <a:rPr lang="en-US" sz="2000" dirty="0"/>
              <a:t>The percentage of </a:t>
            </a:r>
            <a:r>
              <a:rPr lang="en-US" sz="2000" b="1" dirty="0"/>
              <a:t>Age groups </a:t>
            </a:r>
            <a:r>
              <a:rPr lang="en-US" sz="2000" dirty="0"/>
              <a:t>that have received </a:t>
            </a:r>
            <a:r>
              <a:rPr lang="en-US" sz="2000" b="1" dirty="0"/>
              <a:t>a first dose </a:t>
            </a:r>
            <a:r>
              <a:rPr lang="en-US" sz="2000" dirty="0"/>
              <a:t>of vaccine and whether they have met or exceeded the </a:t>
            </a:r>
            <a:r>
              <a:rPr lang="en-US" sz="2000" b="1" dirty="0"/>
              <a:t>age-specific statewide averages </a:t>
            </a:r>
            <a:r>
              <a:rPr lang="en-US" sz="2000" dirty="0"/>
              <a:t>for Age group.</a:t>
            </a:r>
          </a:p>
          <a:p>
            <a:pPr lvl="1">
              <a:spcBef>
                <a:spcPts val="600"/>
              </a:spcBef>
              <a:spcAft>
                <a:spcPts val="600"/>
              </a:spcAft>
            </a:pPr>
            <a:r>
              <a:rPr lang="en-US" sz="2000" dirty="0"/>
              <a:t>The percentage of </a:t>
            </a:r>
            <a:r>
              <a:rPr lang="en-US" sz="2000" b="1" dirty="0"/>
              <a:t>Race/Ethnicity groups and Sex </a:t>
            </a:r>
            <a:r>
              <a:rPr lang="en-US" sz="2000" dirty="0"/>
              <a:t>that have received </a:t>
            </a:r>
            <a:r>
              <a:rPr lang="en-US" sz="2000" b="1" dirty="0"/>
              <a:t>a first dose </a:t>
            </a:r>
            <a:r>
              <a:rPr lang="en-US" sz="2000" dirty="0"/>
              <a:t>of vaccine and whether they have met or exceeded the overall statewide average.</a:t>
            </a:r>
          </a:p>
          <a:p>
            <a:pPr>
              <a:spcBef>
                <a:spcPts val="600"/>
              </a:spcBef>
              <a:spcAft>
                <a:spcPts val="600"/>
              </a:spcAft>
            </a:pPr>
            <a:r>
              <a:rPr lang="en-US" sz="2000" b="1" dirty="0"/>
              <a:t>The percentage of New Bedford that has been Partially and Fully Vaccinated and whether they have met or exceeded the state averages</a:t>
            </a:r>
          </a:p>
          <a:p>
            <a:pPr lvl="1">
              <a:spcBef>
                <a:spcPts val="600"/>
              </a:spcBef>
              <a:spcAft>
                <a:spcPts val="600"/>
              </a:spcAft>
            </a:pPr>
            <a:r>
              <a:rPr lang="en-US" sz="2000" dirty="0"/>
              <a:t>The percentage of </a:t>
            </a:r>
            <a:r>
              <a:rPr lang="en-US" sz="2000" b="1" dirty="0"/>
              <a:t>Age groups </a:t>
            </a:r>
            <a:r>
              <a:rPr lang="en-US" sz="2000" dirty="0"/>
              <a:t>that has been partially and fully vaccinated and whether they have met or exceeded the </a:t>
            </a:r>
            <a:r>
              <a:rPr lang="en-US" sz="2000" b="1" dirty="0"/>
              <a:t>age-specific statewide averages</a:t>
            </a:r>
            <a:r>
              <a:rPr lang="en-US" sz="2000" dirty="0"/>
              <a:t> for Age group.</a:t>
            </a:r>
          </a:p>
          <a:p>
            <a:pPr lvl="1">
              <a:spcBef>
                <a:spcPts val="600"/>
              </a:spcBef>
              <a:spcAft>
                <a:spcPts val="600"/>
              </a:spcAft>
            </a:pPr>
            <a:r>
              <a:rPr lang="en-US" sz="2000" dirty="0"/>
              <a:t>The percentage of </a:t>
            </a:r>
            <a:r>
              <a:rPr lang="en-US" sz="2000" b="1" dirty="0"/>
              <a:t>Race/Ethnicity groups and Sex </a:t>
            </a:r>
            <a:r>
              <a:rPr lang="en-US" sz="2000" dirty="0"/>
              <a:t>that has been partially and fully vaccinated and whether they have met or exceeded the overall state averages.</a:t>
            </a:r>
          </a:p>
          <a:p>
            <a:pPr marL="0" indent="0">
              <a:spcBef>
                <a:spcPts val="600"/>
              </a:spcBef>
              <a:spcAft>
                <a:spcPts val="600"/>
              </a:spcAft>
              <a:buNone/>
            </a:pPr>
            <a:r>
              <a:rPr lang="en-US" sz="2900" u="sng" dirty="0"/>
              <a:t>Community with highest burden</a:t>
            </a:r>
          </a:p>
          <a:p>
            <a:pPr marL="285750" indent="-285750">
              <a:spcBef>
                <a:spcPts val="600"/>
              </a:spcBef>
              <a:spcAft>
                <a:spcPts val="600"/>
              </a:spcAft>
            </a:pPr>
            <a:r>
              <a:rPr lang="en-US" sz="2000" b="1" dirty="0"/>
              <a:t>Decrease risk levels from red towards grey in New Bedford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New Bedford</a:t>
            </a:r>
            <a:r>
              <a:rPr lang="en-US" sz="2400" dirty="0"/>
              <a:t> </a:t>
            </a:r>
            <a:r>
              <a:rPr lang="en-US" sz="2400" dirty="0">
                <a:latin typeface="Segoe UI" panose="020B0502040204020203" pitchFamily="34" charset="0"/>
              </a:rPr>
              <a:t>Compared to Statewide as of 3/17/2021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116648837"/>
              </p:ext>
            </p:extLst>
          </p:nvPr>
        </p:nvGraphicFramePr>
        <p:xfrm>
          <a:off x="1071303" y="2622822"/>
          <a:ext cx="9055735" cy="220374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9386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629502">
                <a:tc>
                  <a:txBody>
                    <a:bodyPr/>
                    <a:lstStyle/>
                    <a:p>
                      <a:pPr marL="0" marR="0" algn="ctr">
                        <a:spcBef>
                          <a:spcPts val="0"/>
                        </a:spcBef>
                        <a:spcAft>
                          <a:spcPts val="0"/>
                        </a:spcAft>
                      </a:pPr>
                      <a:r>
                        <a:rPr lang="en-US" sz="2000" b="1" dirty="0">
                          <a:solidFill>
                            <a:schemeClr val="tx1"/>
                          </a:solidFill>
                        </a:rPr>
                        <a:t>New Bedford</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23,569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23,573.8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494468027"/>
                  </a:ext>
                </a:extLst>
              </a:tr>
              <a:tr h="635562">
                <a:tc>
                  <a:txBody>
                    <a:bodyPr/>
                    <a:lstStyle/>
                    <a:p>
                      <a:pPr marL="0" marR="0" algn="ctr">
                        <a:spcBef>
                          <a:spcPts val="0"/>
                        </a:spcBef>
                        <a:spcAft>
                          <a:spcPts val="0"/>
                        </a:spcAft>
                      </a:pPr>
                      <a:r>
                        <a:rPr lang="en-US" sz="2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2,671,928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                                                  38,365.6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0975858" cy="163121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sz="1400" dirty="0">
                <a:solidFill>
                  <a:prstClr val="black"/>
                </a:solidFill>
                <a:latin typeface="Calibri" panose="020F0502020204030204"/>
              </a:rPr>
              <a:t>Per-capita dose administration rate for New Bedford</a:t>
            </a:r>
            <a:r>
              <a:rPr lang="en-US" sz="1400" dirty="0">
                <a:solidFill>
                  <a:srgbClr val="0F1C32"/>
                </a:solidFill>
                <a:latin typeface="Calibri" panose="020F0502020204030204"/>
              </a:rPr>
              <a:t> compared to the overall state rate of </a:t>
            </a:r>
            <a:r>
              <a:rPr lang="en-US" sz="1600" b="1" dirty="0">
                <a:solidFill>
                  <a:srgbClr val="5B9BD5">
                    <a:lumMod val="75000"/>
                  </a:srgbClr>
                </a:solidFill>
                <a:latin typeface="Calibri" panose="020F0502020204030204"/>
              </a:rPr>
              <a:t>38,365.6 per 100,000.</a:t>
            </a:r>
          </a:p>
          <a:p>
            <a:pPr marL="742950" lvl="1" indent="-285750">
              <a:buFont typeface="Arial" panose="020B0604020202020204" pitchFamily="34" charset="0"/>
              <a:buChar char="•"/>
              <a:defRPr/>
            </a:pPr>
            <a:r>
              <a:rPr lang="en-US" sz="1400" dirty="0">
                <a:solidFill>
                  <a:prstClr val="black"/>
                </a:solidFill>
                <a:latin typeface="Calibri" panose="020F0502020204030204"/>
              </a:rPr>
              <a:t>New Bedford has not met or exceeded the overall state average.</a:t>
            </a:r>
          </a:p>
          <a:p>
            <a:pPr lvl="1">
              <a:defRPr/>
            </a:pPr>
            <a:endParaRPr lang="en-US" b="1" dirty="0">
              <a:solidFill>
                <a:srgbClr val="5B9BD5">
                  <a:lumMod val="75000"/>
                </a:srgbClr>
              </a:solidFill>
              <a:latin typeface="Calibri" panose="020F0502020204030204"/>
            </a:endParaRPr>
          </a:p>
          <a:p>
            <a:pPr lvl="1">
              <a:defRPr/>
            </a:pPr>
            <a:endParaRPr lang="en-US" dirty="0">
              <a:solidFill>
                <a:prstClr val="black"/>
              </a:solidFill>
              <a:latin typeface="Calibri" panose="020F0502020204030204"/>
            </a:endParaRPr>
          </a:p>
          <a:p>
            <a:pPr>
              <a:defRPr/>
            </a:pPr>
            <a:endParaRPr lang="en-US" dirty="0">
              <a:solidFill>
                <a:prstClr val="black"/>
              </a:solidFill>
              <a:latin typeface="Calibri" panose="020F0502020204030204"/>
            </a:endParaRP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065547985"/>
              </p:ext>
            </p:extLst>
          </p:nvPr>
        </p:nvGraphicFramePr>
        <p:xfrm>
          <a:off x="420472" y="4236720"/>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8,144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793,042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972,103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538883"/>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New Bedford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300" b="1" dirty="0">
                <a:solidFill>
                  <a:srgbClr val="5B9BD5">
                    <a:lumMod val="75000"/>
                  </a:srgbClr>
                </a:solidFill>
                <a:latin typeface="Calibri"/>
              </a:rPr>
              <a:t>25.3%.</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New Bedford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11.4%.</a:t>
            </a:r>
          </a:p>
          <a:p>
            <a:pPr marL="742950" lvl="1" indent="-285750">
              <a:buFont typeface="Arial" panose="020B0604020202020204" pitchFamily="34" charset="0"/>
              <a:buChar char="•"/>
            </a:pPr>
            <a:r>
              <a:rPr lang="en-US" sz="1300" dirty="0">
                <a:solidFill>
                  <a:srgbClr val="0F1C32"/>
                </a:solidFill>
                <a:latin typeface="Calibri"/>
              </a:rPr>
              <a:t>The percentage of New Bedford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300" b="1" dirty="0">
                <a:solidFill>
                  <a:srgbClr val="5B9BD5">
                    <a:lumMod val="75000"/>
                  </a:srgbClr>
                </a:solidFill>
                <a:latin typeface="Calibri"/>
              </a:rPr>
              <a:t>14.0%</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New Bedford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8289" y="5844443"/>
            <a:ext cx="12158631"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409074365"/>
              </p:ext>
            </p:extLst>
          </p:nvPr>
        </p:nvGraphicFramePr>
        <p:xfrm>
          <a:off x="3132312" y="2644237"/>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020352116"/>
                  </a:ext>
                </a:extLst>
              </a:tr>
              <a:tr h="160193">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16,475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1,765,145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New Bedford</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3/17/2021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New Bedford Compared to Statewide as of 3/17/2021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15080" y="918260"/>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16.4</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63.2%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78.0%</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157918927"/>
              </p:ext>
            </p:extLst>
          </p:nvPr>
        </p:nvGraphicFramePr>
        <p:xfrm>
          <a:off x="990601" y="362691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8,173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4,281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47.7%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4,021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949,219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431,424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384,502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3/17/2021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22578142"/>
              </p:ext>
            </p:extLst>
          </p:nvPr>
        </p:nvGraphicFramePr>
        <p:xfrm>
          <a:off x="87097" y="4007677"/>
          <a:ext cx="12002713" cy="1381856"/>
        </p:xfrm>
        <a:graphic>
          <a:graphicData uri="http://schemas.openxmlformats.org/drawingml/2006/table">
            <a:tbl>
              <a:tblPr firstRow="1" firstCol="1" bandRow="1">
                <a:tableStyleId>{5C22544A-7EE6-4342-B048-85BDC9FD1C3A}</a:tableStyleId>
              </a:tblPr>
              <a:tblGrid>
                <a:gridCol w="1135102">
                  <a:extLst>
                    <a:ext uri="{9D8B030D-6E8A-4147-A177-3AD203B41FA5}">
                      <a16:colId xmlns:a16="http://schemas.microsoft.com/office/drawing/2014/main" val="4075951014"/>
                    </a:ext>
                  </a:extLst>
                </a:gridCol>
                <a:gridCol w="557882">
                  <a:extLst>
                    <a:ext uri="{9D8B030D-6E8A-4147-A177-3AD203B41FA5}">
                      <a16:colId xmlns:a16="http://schemas.microsoft.com/office/drawing/2014/main" val="3719797945"/>
                    </a:ext>
                  </a:extLst>
                </a:gridCol>
                <a:gridCol w="864746">
                  <a:extLst>
                    <a:ext uri="{9D8B030D-6E8A-4147-A177-3AD203B41FA5}">
                      <a16:colId xmlns:a16="http://schemas.microsoft.com/office/drawing/2014/main" val="2111895905"/>
                    </a:ext>
                  </a:extLst>
                </a:gridCol>
                <a:gridCol w="624148">
                  <a:extLst>
                    <a:ext uri="{9D8B030D-6E8A-4147-A177-3AD203B41FA5}">
                      <a16:colId xmlns:a16="http://schemas.microsoft.com/office/drawing/2014/main" val="1228260744"/>
                    </a:ext>
                  </a:extLst>
                </a:gridCol>
                <a:gridCol w="896032">
                  <a:extLst>
                    <a:ext uri="{9D8B030D-6E8A-4147-A177-3AD203B41FA5}">
                      <a16:colId xmlns:a16="http://schemas.microsoft.com/office/drawing/2014/main" val="3870552715"/>
                    </a:ext>
                  </a:extLst>
                </a:gridCol>
                <a:gridCol w="483136">
                  <a:extLst>
                    <a:ext uri="{9D8B030D-6E8A-4147-A177-3AD203B41FA5}">
                      <a16:colId xmlns:a16="http://schemas.microsoft.com/office/drawing/2014/main" val="2196486683"/>
                    </a:ext>
                  </a:extLst>
                </a:gridCol>
                <a:gridCol w="875183">
                  <a:extLst>
                    <a:ext uri="{9D8B030D-6E8A-4147-A177-3AD203B41FA5}">
                      <a16:colId xmlns:a16="http://schemas.microsoft.com/office/drawing/2014/main" val="2808071338"/>
                    </a:ext>
                  </a:extLst>
                </a:gridCol>
                <a:gridCol w="513328">
                  <a:extLst>
                    <a:ext uri="{9D8B030D-6E8A-4147-A177-3AD203B41FA5}">
                      <a16:colId xmlns:a16="http://schemas.microsoft.com/office/drawing/2014/main" val="2266782108"/>
                    </a:ext>
                  </a:extLst>
                </a:gridCol>
                <a:gridCol w="833107">
                  <a:extLst>
                    <a:ext uri="{9D8B030D-6E8A-4147-A177-3AD203B41FA5}">
                      <a16:colId xmlns:a16="http://schemas.microsoft.com/office/drawing/2014/main" val="1400057223"/>
                    </a:ext>
                  </a:extLst>
                </a:gridCol>
                <a:gridCol w="589066">
                  <a:extLst>
                    <a:ext uri="{9D8B030D-6E8A-4147-A177-3AD203B41FA5}">
                      <a16:colId xmlns:a16="http://schemas.microsoft.com/office/drawing/2014/main" val="607151320"/>
                    </a:ext>
                  </a:extLst>
                </a:gridCol>
                <a:gridCol w="849939">
                  <a:extLst>
                    <a:ext uri="{9D8B030D-6E8A-4147-A177-3AD203B41FA5}">
                      <a16:colId xmlns:a16="http://schemas.microsoft.com/office/drawing/2014/main" val="1732447710"/>
                    </a:ext>
                  </a:extLst>
                </a:gridCol>
                <a:gridCol w="601228">
                  <a:extLst>
                    <a:ext uri="{9D8B030D-6E8A-4147-A177-3AD203B41FA5}">
                      <a16:colId xmlns:a16="http://schemas.microsoft.com/office/drawing/2014/main" val="1497268532"/>
                    </a:ext>
                  </a:extLst>
                </a:gridCol>
                <a:gridCol w="736791">
                  <a:extLst>
                    <a:ext uri="{9D8B030D-6E8A-4147-A177-3AD203B41FA5}">
                      <a16:colId xmlns:a16="http://schemas.microsoft.com/office/drawing/2014/main" val="743602275"/>
                    </a:ext>
                  </a:extLst>
                </a:gridCol>
                <a:gridCol w="488083">
                  <a:extLst>
                    <a:ext uri="{9D8B030D-6E8A-4147-A177-3AD203B41FA5}">
                      <a16:colId xmlns:a16="http://schemas.microsoft.com/office/drawing/2014/main" val="1994207196"/>
                    </a:ext>
                  </a:extLst>
                </a:gridCol>
                <a:gridCol w="841522">
                  <a:extLst>
                    <a:ext uri="{9D8B030D-6E8A-4147-A177-3AD203B41FA5}">
                      <a16:colId xmlns:a16="http://schemas.microsoft.com/office/drawing/2014/main" val="3921377560"/>
                    </a:ext>
                  </a:extLst>
                </a:gridCol>
                <a:gridCol w="592956">
                  <a:extLst>
                    <a:ext uri="{9D8B030D-6E8A-4147-A177-3AD203B41FA5}">
                      <a16:colId xmlns:a16="http://schemas.microsoft.com/office/drawing/2014/main" val="3578839088"/>
                    </a:ext>
                  </a:extLst>
                </a:gridCol>
                <a:gridCol w="520464">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rPr>
                        <a:t>Native Hawaiian /Pacific Islander, NH</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New Bedford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900" b="0" i="0" u="none" strike="noStrike" dirty="0">
                          <a:solidFill>
                            <a:srgbClr val="000000"/>
                          </a:solidFill>
                          <a:effectLst/>
                          <a:latin typeface="Calibri" panose="020F0502020204030204" pitchFamily="34" charset="0"/>
                        </a:rPr>
                        <a:t>          1,546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900" b="1" i="0" u="none" strike="noStrike" dirty="0">
                          <a:solidFill>
                            <a:srgbClr val="000000"/>
                          </a:solidFill>
                          <a:effectLst/>
                          <a:latin typeface="Calibri" panose="020F0502020204030204" pitchFamily="34" charset="0"/>
                        </a:rPr>
                        <a:t>13.3%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72,800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86,327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84,580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28,978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922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34.2%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1,271,919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1" i="0" u="none" strike="noStrike" dirty="0">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88,979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900" b="0" i="0" u="none" strike="noStrike" dirty="0">
                          <a:solidFill>
                            <a:srgbClr val="000000"/>
                          </a:solidFill>
                          <a:effectLst/>
                          <a:latin typeface="Calibri" panose="020F0502020204030204" pitchFamily="34" charset="0"/>
                        </a:rPr>
                        <a:t>   129,094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8</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641001551"/>
              </p:ext>
            </p:extLst>
          </p:nvPr>
        </p:nvGraphicFramePr>
        <p:xfrm>
          <a:off x="2379084" y="2271466"/>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10,069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6,300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1,044,639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687,146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33,360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25.3%.</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New Bedford Compared to Statewide as of 3/17/2021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87097" y="5661880"/>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13.</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810280682"/>
              </p:ext>
            </p:extLst>
          </p:nvPr>
        </p:nvGraphicFramePr>
        <p:xfrm>
          <a:off x="979918" y="3255235"/>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New Bedford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3,673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32.4%</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1,751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404,319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293,044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42.9%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95,679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1" i="0" u="none" strike="noStrike" dirty="0">
                          <a:solidFill>
                            <a:srgbClr val="000000"/>
                          </a:solidFill>
                          <a:effectLst/>
                          <a:latin typeface="Calibri" panose="020F0502020204030204" pitchFamily="34" charset="0"/>
                        </a:rPr>
                        <a:t>19.4%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52756" y="913687"/>
            <a:ext cx="10641608" cy="21390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1600" b="1" dirty="0">
                <a:solidFill>
                  <a:srgbClr val="5B9BD5">
                    <a:lumMod val="75000"/>
                  </a:srgbClr>
                </a:solidFill>
                <a:latin typeface="Calibri"/>
              </a:rPr>
              <a:t>7.0%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1600" b="1" dirty="0">
                <a:solidFill>
                  <a:srgbClr val="5B9BD5">
                    <a:lumMod val="75000"/>
                  </a:srgbClr>
                </a:solidFill>
                <a:latin typeface="Calibri"/>
              </a:rPr>
              <a:t>42.9%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1600" b="1" dirty="0">
                <a:solidFill>
                  <a:srgbClr val="5B9BD5">
                    <a:lumMod val="75000"/>
                  </a:srgbClr>
                </a:solidFill>
                <a:latin typeface="Calibri"/>
              </a:rPr>
              <a:t>19.4%</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New Bedford Compared to Statewide as of 3/17/2021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3/17/2021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6009F83-797B-472F-88D3-55A17C53F776}"/>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8540</TotalTime>
  <Words>3485</Words>
  <Application>Microsoft Office PowerPoint</Application>
  <PresentationFormat>Widescreen</PresentationFormat>
  <Paragraphs>757</Paragraphs>
  <Slides>17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Segoe UI</vt:lpstr>
      <vt:lpstr>DPH-PPT-Template-150</vt:lpstr>
      <vt:lpstr>Vaccination Data Report New Bedford</vt:lpstr>
      <vt:lpstr>New Bedford – Benchmarks</vt:lpstr>
      <vt:lpstr>PowerPoint Presentation</vt:lpstr>
      <vt:lpstr>Vaccine Administration </vt:lpstr>
      <vt:lpstr>Total Doses and Dose Administration Rate/100,000  for New Bedford Compared to Statewide as of 3/17/2021</vt:lpstr>
      <vt:lpstr>Count and Percentage of Population for First Dose, Partially, and Fully Vaccinated for New Bedford Compared to Statewide as of 3/17/2021</vt:lpstr>
      <vt:lpstr>Counts and Percentages of Population with a First Dose by Demographics for New Bedford Compared to Statewide as of 3/17/2021  contd.</vt:lpstr>
      <vt:lpstr>Counts and Percentages of Population with a First Dose by Demographics for New Bedford Compared to Statewide as of 3/17/2021 </vt:lpstr>
      <vt:lpstr>Counts and Percentages of Population Partially Vaccinated by Demographics for New Bedford Compared to Statewide as of 3/17/2021 contd.</vt:lpstr>
      <vt:lpstr>Counts and Percentages of Population Partially Vaccinated by Demographics for New Bedford Compared to Statewide as of 3/17/2021</vt:lpstr>
      <vt:lpstr>Counts and Percentages of Population Fully Vaccinated by Demographics for New Bedford Compared to Statewide as of 3/17/2021 contd. </vt:lpstr>
      <vt:lpstr>Counts and Percentages of Population Fully Vaccinated by Demographics for New Bedford Compared to Statewide as of 3/17/2021</vt:lpstr>
      <vt:lpstr>Missing Race/Ethnicity Count and Percentage of Population Vaccinated for New Bedford Compared to Statewide as of 3/17/2021</vt:lpstr>
      <vt:lpstr>City/Town COVID-19 Burden </vt:lpstr>
      <vt:lpstr>COVID-19 Case Counts and Rates for 20 Prioritized Communities</vt:lpstr>
      <vt:lpstr>Background </vt:lpstr>
      <vt:lpstr> Profile of New Bedford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388</cp:revision>
  <dcterms:created xsi:type="dcterms:W3CDTF">2021-02-06T16:00:27Z</dcterms:created>
  <dcterms:modified xsi:type="dcterms:W3CDTF">2021-03-18T21:48:40Z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