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F0F3FA"/>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3/26/2021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New Bedford</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500621971"/>
              </p:ext>
            </p:extLst>
          </p:nvPr>
        </p:nvGraphicFramePr>
        <p:xfrm>
          <a:off x="1053604" y="3990174"/>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4,355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80363" y="1281644"/>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New Bedford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New Bedford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152176341"/>
              </p:ext>
            </p:extLst>
          </p:nvPr>
        </p:nvGraphicFramePr>
        <p:xfrm>
          <a:off x="6132979" y="1304980"/>
          <a:ext cx="5951871" cy="136639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2329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83289216"/>
              </p:ext>
            </p:extLst>
          </p:nvPr>
        </p:nvGraphicFramePr>
        <p:xfrm>
          <a:off x="179166" y="3983534"/>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3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New Bedford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New Bedford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44797" y="1372366"/>
            <a:ext cx="10540260"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099929984"/>
              </p:ext>
            </p:extLst>
          </p:nvPr>
        </p:nvGraphicFramePr>
        <p:xfrm>
          <a:off x="974222" y="4009776"/>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21.8%</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720571245"/>
              </p:ext>
            </p:extLst>
          </p:nvPr>
        </p:nvGraphicFramePr>
        <p:xfrm>
          <a:off x="135767" y="3961172"/>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New Bedford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896894035"/>
              </p:ext>
            </p:extLst>
          </p:nvPr>
        </p:nvGraphicFramePr>
        <p:xfrm>
          <a:off x="2439391" y="242197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New Bedford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41470395"/>
              </p:ext>
            </p:extLst>
          </p:nvPr>
        </p:nvGraphicFramePr>
        <p:xfrm>
          <a:off x="789617" y="2289561"/>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New Bedford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143238" y="2501783"/>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1735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540B32BB-91AA-43EE-A98C-4B60BE75071F}"/>
              </a:ext>
            </a:extLst>
          </p:cNvPr>
          <p:cNvGraphicFramePr>
            <a:graphicFrameLocks noGrp="1"/>
          </p:cNvGraphicFramePr>
          <p:nvPr>
            <p:extLst>
              <p:ext uri="{D42A27DB-BD31-4B8C-83A1-F6EECF244321}">
                <p14:modId xmlns:p14="http://schemas.microsoft.com/office/powerpoint/2010/main" val="4018657794"/>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80418"/>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New Bedford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New Bedford and whether they have met or exceeded the statewide rate</a:t>
            </a:r>
          </a:p>
          <a:p>
            <a:pPr marL="457200" indent="-457200">
              <a:spcBef>
                <a:spcPts val="600"/>
              </a:spcBef>
              <a:spcAft>
                <a:spcPts val="600"/>
              </a:spcAft>
              <a:buFont typeface="+mj-lt"/>
              <a:buAutoNum type="arabicPeriod"/>
            </a:pPr>
            <a:r>
              <a:rPr lang="en-US" sz="2000" b="1" dirty="0"/>
              <a:t>The percentage of New Bedford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New Bedford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New Bedford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650822190"/>
              </p:ext>
            </p:extLst>
          </p:nvPr>
        </p:nvGraphicFramePr>
        <p:xfrm>
          <a:off x="259796" y="1870602"/>
          <a:ext cx="11655094" cy="158880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8548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New Bedford</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8,772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23,410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3,891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62,497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0128">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New Bedford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New Bedford</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93004218"/>
              </p:ext>
            </p:extLst>
          </p:nvPr>
        </p:nvGraphicFramePr>
        <p:xfrm>
          <a:off x="1175633" y="3212762"/>
          <a:ext cx="9055735" cy="1257395"/>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852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33453">
                <a:tc>
                  <a:txBody>
                    <a:bodyPr/>
                    <a:lstStyle/>
                    <a:p>
                      <a:pPr marL="0" marR="0" algn="ctr">
                        <a:spcBef>
                          <a:spcPts val="0"/>
                        </a:spcBef>
                        <a:spcAft>
                          <a:spcPts val="0"/>
                        </a:spcAft>
                      </a:pPr>
                      <a:r>
                        <a:rPr lang="en-US" sz="1800" b="1" dirty="0">
                          <a:solidFill>
                            <a:schemeClr val="tx1"/>
                          </a:solidFill>
                        </a:rPr>
                        <a:t>New Bedford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27,050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27,055.5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436262">
                <a:tc>
                  <a:txBody>
                    <a:bodyPr/>
                    <a:lstStyle/>
                    <a:p>
                      <a:pPr marL="0" marR="0" algn="ctr">
                        <a:spcBef>
                          <a:spcPts val="0"/>
                        </a:spcBef>
                        <a:spcAft>
                          <a:spcPts val="0"/>
                        </a:spcAft>
                      </a:pPr>
                      <a:r>
                        <a:rPr lang="en-US"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01792" y="1286477"/>
            <a:ext cx="1179020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New Bedford</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New Bedford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93925275"/>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New Bedford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New Bedford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New Bedford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New Bedford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315364224"/>
              </p:ext>
            </p:extLst>
          </p:nvPr>
        </p:nvGraphicFramePr>
        <p:xfrm>
          <a:off x="3132312" y="2794899"/>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60193">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New Bedford</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E84E0266-9689-42DB-BA00-74EB43A09996}"/>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New Bedford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78608" y="1305342"/>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19.7</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699772307"/>
              </p:ext>
            </p:extLst>
          </p:nvPr>
        </p:nvGraphicFramePr>
        <p:xfrm>
          <a:off x="990600" y="395158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28955110"/>
              </p:ext>
            </p:extLst>
          </p:nvPr>
        </p:nvGraphicFramePr>
        <p:xfrm>
          <a:off x="94643" y="4225830"/>
          <a:ext cx="12082276" cy="1381856"/>
        </p:xfrm>
        <a:graphic>
          <a:graphicData uri="http://schemas.openxmlformats.org/drawingml/2006/table">
            <a:tbl>
              <a:tblPr firstRow="1" firstCol="1" bandRow="1">
                <a:tableStyleId>{5C22544A-7EE6-4342-B048-85BDC9FD1C3A}</a:tableStyleId>
              </a:tblPr>
              <a:tblGrid>
                <a:gridCol w="1115891">
                  <a:extLst>
                    <a:ext uri="{9D8B030D-6E8A-4147-A177-3AD203B41FA5}">
                      <a16:colId xmlns:a16="http://schemas.microsoft.com/office/drawing/2014/main" val="4075951014"/>
                    </a:ext>
                  </a:extLst>
                </a:gridCol>
                <a:gridCol w="548440">
                  <a:extLst>
                    <a:ext uri="{9D8B030D-6E8A-4147-A177-3AD203B41FA5}">
                      <a16:colId xmlns:a16="http://schemas.microsoft.com/office/drawing/2014/main" val="3719797945"/>
                    </a:ext>
                  </a:extLst>
                </a:gridCol>
                <a:gridCol w="850111">
                  <a:extLst>
                    <a:ext uri="{9D8B030D-6E8A-4147-A177-3AD203B41FA5}">
                      <a16:colId xmlns:a16="http://schemas.microsoft.com/office/drawing/2014/main" val="2111895905"/>
                    </a:ext>
                  </a:extLst>
                </a:gridCol>
                <a:gridCol w="613585">
                  <a:extLst>
                    <a:ext uri="{9D8B030D-6E8A-4147-A177-3AD203B41FA5}">
                      <a16:colId xmlns:a16="http://schemas.microsoft.com/office/drawing/2014/main" val="1228260744"/>
                    </a:ext>
                  </a:extLst>
                </a:gridCol>
                <a:gridCol w="880867">
                  <a:extLst>
                    <a:ext uri="{9D8B030D-6E8A-4147-A177-3AD203B41FA5}">
                      <a16:colId xmlns:a16="http://schemas.microsoft.com/office/drawing/2014/main" val="3870552715"/>
                    </a:ext>
                  </a:extLst>
                </a:gridCol>
                <a:gridCol w="474959">
                  <a:extLst>
                    <a:ext uri="{9D8B030D-6E8A-4147-A177-3AD203B41FA5}">
                      <a16:colId xmlns:a16="http://schemas.microsoft.com/office/drawing/2014/main" val="2196486683"/>
                    </a:ext>
                  </a:extLst>
                </a:gridCol>
                <a:gridCol w="860371">
                  <a:extLst>
                    <a:ext uri="{9D8B030D-6E8A-4147-A177-3AD203B41FA5}">
                      <a16:colId xmlns:a16="http://schemas.microsoft.com/office/drawing/2014/main" val="2808071338"/>
                    </a:ext>
                  </a:extLst>
                </a:gridCol>
                <a:gridCol w="504640">
                  <a:extLst>
                    <a:ext uri="{9D8B030D-6E8A-4147-A177-3AD203B41FA5}">
                      <a16:colId xmlns:a16="http://schemas.microsoft.com/office/drawing/2014/main" val="2266782108"/>
                    </a:ext>
                  </a:extLst>
                </a:gridCol>
                <a:gridCol w="819007">
                  <a:extLst>
                    <a:ext uri="{9D8B030D-6E8A-4147-A177-3AD203B41FA5}">
                      <a16:colId xmlns:a16="http://schemas.microsoft.com/office/drawing/2014/main" val="1400057223"/>
                    </a:ext>
                  </a:extLst>
                </a:gridCol>
                <a:gridCol w="579096">
                  <a:extLst>
                    <a:ext uri="{9D8B030D-6E8A-4147-A177-3AD203B41FA5}">
                      <a16:colId xmlns:a16="http://schemas.microsoft.com/office/drawing/2014/main" val="607151320"/>
                    </a:ext>
                  </a:extLst>
                </a:gridCol>
                <a:gridCol w="835554">
                  <a:extLst>
                    <a:ext uri="{9D8B030D-6E8A-4147-A177-3AD203B41FA5}">
                      <a16:colId xmlns:a16="http://schemas.microsoft.com/office/drawing/2014/main" val="1732447710"/>
                    </a:ext>
                  </a:extLst>
                </a:gridCol>
                <a:gridCol w="591053">
                  <a:extLst>
                    <a:ext uri="{9D8B030D-6E8A-4147-A177-3AD203B41FA5}">
                      <a16:colId xmlns:a16="http://schemas.microsoft.com/office/drawing/2014/main" val="1497268532"/>
                    </a:ext>
                  </a:extLst>
                </a:gridCol>
                <a:gridCol w="724321">
                  <a:extLst>
                    <a:ext uri="{9D8B030D-6E8A-4147-A177-3AD203B41FA5}">
                      <a16:colId xmlns:a16="http://schemas.microsoft.com/office/drawing/2014/main" val="743602275"/>
                    </a:ext>
                  </a:extLst>
                </a:gridCol>
                <a:gridCol w="762525">
                  <a:extLst>
                    <a:ext uri="{9D8B030D-6E8A-4147-A177-3AD203B41FA5}">
                      <a16:colId xmlns:a16="http://schemas.microsoft.com/office/drawing/2014/main" val="1994207196"/>
                    </a:ext>
                  </a:extLst>
                </a:gridCol>
                <a:gridCol w="827280">
                  <a:extLst>
                    <a:ext uri="{9D8B030D-6E8A-4147-A177-3AD203B41FA5}">
                      <a16:colId xmlns:a16="http://schemas.microsoft.com/office/drawing/2014/main" val="3921377560"/>
                    </a:ext>
                  </a:extLst>
                </a:gridCol>
                <a:gridCol w="582921">
                  <a:extLst>
                    <a:ext uri="{9D8B030D-6E8A-4147-A177-3AD203B41FA5}">
                      <a16:colId xmlns:a16="http://schemas.microsoft.com/office/drawing/2014/main" val="3578839088"/>
                    </a:ext>
                  </a:extLst>
                </a:gridCol>
                <a:gridCol w="511655">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New Bedford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12,014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495182285"/>
              </p:ext>
            </p:extLst>
          </p:nvPr>
        </p:nvGraphicFramePr>
        <p:xfrm>
          <a:off x="2396176" y="2488121"/>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87097" y="987343"/>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New Bedford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516C1E80-A4C6-4F45-8F4A-005BE9F313DE}"/>
</file>

<file path=docProps/app.xml><?xml version="1.0" encoding="utf-8"?>
<Properties xmlns="http://schemas.openxmlformats.org/officeDocument/2006/extended-properties" xmlns:vt="http://schemas.openxmlformats.org/officeDocument/2006/docPropsVTypes">
  <TotalTime>8634</TotalTime>
  <Words>3606</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New Bedford</vt:lpstr>
      <vt:lpstr>New Bedford – Benchmarks</vt:lpstr>
      <vt:lpstr>PowerPoint Presentation</vt:lpstr>
      <vt:lpstr>Vaccine Administration </vt:lpstr>
      <vt:lpstr>Total Doses and Dose Administration Rate/100,000 Population for New Bedford Compared to Statewide as of 3/24/2021</vt:lpstr>
      <vt:lpstr>Count and Percentage of Population for First Dose, Partially, and Fully Vaccinated for New Bedford Compared to Statewide as of 3/24/2021</vt:lpstr>
      <vt:lpstr>First Dose</vt:lpstr>
      <vt:lpstr>Counts and Percentages of Population with a First Dose by Demographics for New Bedford Compared to Statewide as of 3/24/2021  contd.</vt:lpstr>
      <vt:lpstr>Counts and Percentages of Population with a First Dose by Demographics for New Bedford Compared to Statewide as of 3/24/2021 </vt:lpstr>
      <vt:lpstr>Partially vaccinated</vt:lpstr>
      <vt:lpstr>Counts and Percentages of Population Partially Vaccinated by Demographics for New Bedford Compared to Statewide as of 3/24/2021 contd.</vt:lpstr>
      <vt:lpstr>Counts and Percentages of Population Partially Vaccinated by Demographics for New Bedford Compared to Statewide as of 3/24/2021</vt:lpstr>
      <vt:lpstr>Fully vaccinated</vt:lpstr>
      <vt:lpstr>Counts and Percentages of Population Fully Vaccinated by Demographics for New Bedford Compared to Statewide as of 3/24/2021 contd. </vt:lpstr>
      <vt:lpstr>Counts and Percentages of Population Fully Vaccinated by Demographics for New Bedford Compared to Statewide as of 3/24/2021</vt:lpstr>
      <vt:lpstr>Missing Race/Ethnicity Count and Percentage of Population Vaccinated for New Bedford Compared to Statewide as of 3/24/2021</vt:lpstr>
      <vt:lpstr>City/Town COVID-19 Burden </vt:lpstr>
      <vt:lpstr>COVID-19 Case Counts and Rates for 20 Prioritized Communities</vt:lpstr>
      <vt:lpstr>Background </vt:lpstr>
      <vt:lpstr> Profile of New Bedford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399</cp:revision>
  <dcterms:created xsi:type="dcterms:W3CDTF">2021-02-06T16:00:27Z</dcterms:created>
  <dcterms:modified xsi:type="dcterms:W3CDTF">2021-03-26T12:50:15Z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