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309" r:id="rId2"/>
    <p:sldId id="548" r:id="rId3"/>
    <p:sldId id="466" r:id="rId4"/>
    <p:sldId id="465" r:id="rId5"/>
    <p:sldId id="470" r:id="rId6"/>
    <p:sldId id="512" r:id="rId7"/>
    <p:sldId id="472" r:id="rId8"/>
    <p:sldId id="534" r:id="rId9"/>
    <p:sldId id="535" r:id="rId10"/>
    <p:sldId id="536" r:id="rId11"/>
    <p:sldId id="469" r:id="rId12"/>
    <p:sldId id="490" r:id="rId13"/>
    <p:sldId id="491" r:id="rId14"/>
    <p:sldId id="494" r:id="rId15"/>
    <p:sldId id="495" r:id="rId16"/>
    <p:sldId id="496" r:id="rId17"/>
    <p:sldId id="501" r:id="rId18"/>
    <p:sldId id="511" r:id="rId19"/>
    <p:sldId id="475" r:id="rId20"/>
    <p:sldId id="510" r:id="rId21"/>
    <p:sldId id="482" r:id="rId22"/>
    <p:sldId id="516" r:id="rId23"/>
    <p:sldId id="518" r:id="rId24"/>
    <p:sldId id="537" r:id="rId25"/>
    <p:sldId id="538" r:id="rId26"/>
    <p:sldId id="542" r:id="rId27"/>
    <p:sldId id="547" r:id="rId28"/>
    <p:sldId id="505" r:id="rId29"/>
    <p:sldId id="549" r:id="rId30"/>
  </p:sldIdLst>
  <p:sldSz cx="9144000" cy="6858000" type="screen4x3"/>
  <p:notesSz cx="6861175"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ke Judge" initials="M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12" autoAdjust="0"/>
    <p:restoredTop sz="97136" autoAdjust="0"/>
  </p:normalViewPr>
  <p:slideViewPr>
    <p:cSldViewPr>
      <p:cViewPr>
        <p:scale>
          <a:sx n="112" d="100"/>
          <a:sy n="112" d="100"/>
        </p:scale>
        <p:origin x="-84" y="-60"/>
      </p:cViewPr>
      <p:guideLst>
        <p:guide orient="horz" pos="2160"/>
        <p:guide pos="2880"/>
      </p:guideLst>
    </p:cSldViewPr>
  </p:slideViewPr>
  <p:outlineViewPr>
    <p:cViewPr>
      <p:scale>
        <a:sx n="33" d="100"/>
        <a:sy n="33" d="100"/>
      </p:scale>
      <p:origin x="48" y="83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notesMaster" Target="notesMasters/notesMaster1.xml"/>
  <Relationship Id="rId32" Type="http://schemas.openxmlformats.org/officeDocument/2006/relationships/handoutMaster" Target="handoutMasters/handoutMaster1.xml"/>
  <Relationship Id="rId33" Type="http://schemas.openxmlformats.org/officeDocument/2006/relationships/commentAuthors" Target="commentAuthors.xml"/>
  <Relationship Id="rId34" Type="http://schemas.openxmlformats.org/officeDocument/2006/relationships/presProps" Target="presProps.xml"/>
  <Relationship Id="rId35" Type="http://schemas.openxmlformats.org/officeDocument/2006/relationships/viewProps" Target="viewProps.xml"/>
  <Relationship Id="rId36" Type="http://schemas.openxmlformats.org/officeDocument/2006/relationships/theme" Target="theme/theme1.xml"/>
  <Relationship Id="rId37"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 Id="rId2" Type="http://schemas.microsoft.com/office/2011/relationships/chartColorStyle" Target="colors1.xml"/>
  <Relationship Id="rId3" Type="http://schemas.microsoft.com/office/2011/relationships/chartStyle" Target="style1.xml"/>
</Relationships>

</file>

<file path=ppt/charts/_rels/chart2.xml.rels><?xml version="1.0" encoding="UTF-8"?>

<Relationships xmlns="http://schemas.openxmlformats.org/package/2006/relationships">
  <Relationship Id="rId1" Type="http://schemas.openxmlformats.org/officeDocument/2006/relationships/package" Target="../embeddings/Microsoft_Excel_Worksheet2.xlsx"/>
  <Relationship Id="rId2" Type="http://schemas.microsoft.com/office/2011/relationships/chartColorStyle" Target="colors2.xml"/>
  <Relationship Id="rId3" Type="http://schemas.microsoft.com/office/2011/relationships/chartStyle" Target="style2.xml"/>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3.xlsx"/>
  <Relationship Id="rId2" Type="http://schemas.microsoft.com/office/2011/relationships/chartColorStyle" Target="colors3.xml"/>
  <Relationship Id="rId3" Type="http://schemas.microsoft.com/office/2011/relationships/chartStyle" Target="style3.xml"/>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r>
              <a:rPr lang="en-US"/>
              <a:t>10-year Small NEM System (1-25 kW) Tariff Payments </a:t>
            </a:r>
          </a:p>
          <a:p>
            <a:pPr>
              <a:defRPr sz="1862" b="0" i="0" u="none" strike="noStrike" kern="1200" cap="none" spc="20" baseline="0">
                <a:solidFill>
                  <a:schemeClr val="tx1">
                    <a:lumMod val="50000"/>
                    <a:lumOff val="50000"/>
                  </a:schemeClr>
                </a:solidFill>
                <a:latin typeface="+mn-lt"/>
                <a:ea typeface="+mn-ea"/>
                <a:cs typeface="+mn-cs"/>
              </a:defRPr>
            </a:pPr>
            <a:r>
              <a:rPr lang="en-US"/>
              <a:t>(National Grid)</a:t>
            </a:r>
          </a:p>
        </c:rich>
      </c:tx>
      <c:overlay val="0"/>
      <c:spPr>
        <a:noFill/>
        <a:ln>
          <a:noFill/>
        </a:ln>
        <a:effectLst/>
      </c:spPr>
    </c:title>
    <c:autoTitleDeleted val="0"/>
    <c:plotArea>
      <c:layout/>
      <c:areaChart>
        <c:grouping val="stacked"/>
        <c:varyColors val="0"/>
        <c:ser>
          <c:idx val="0"/>
          <c:order val="0"/>
          <c:tx>
            <c:strRef>
              <c:f>Small!$A$2</c:f>
              <c:strCache>
                <c:ptCount val="1"/>
                <c:pt idx="0">
                  <c:v>Net Metering ($/kWh)</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cat>
            <c:numRef>
              <c:f>Small!$K$1:$DZ$1</c:f>
              <c:numCache>
                <c:formatCode>mmm\-yy</c:formatCode>
                <c:ptCount val="120"/>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pt idx="111">
                  <c:v>46113</c:v>
                </c:pt>
                <c:pt idx="112">
                  <c:v>46143</c:v>
                </c:pt>
                <c:pt idx="113">
                  <c:v>46174</c:v>
                </c:pt>
                <c:pt idx="114">
                  <c:v>46204</c:v>
                </c:pt>
                <c:pt idx="115">
                  <c:v>46235</c:v>
                </c:pt>
                <c:pt idx="116">
                  <c:v>46266</c:v>
                </c:pt>
                <c:pt idx="117">
                  <c:v>46296</c:v>
                </c:pt>
                <c:pt idx="118">
                  <c:v>46327</c:v>
                </c:pt>
                <c:pt idx="119">
                  <c:v>46357</c:v>
                </c:pt>
              </c:numCache>
            </c:numRef>
          </c:cat>
          <c:val>
            <c:numRef>
              <c:f>Small!$K$2:$DZ$2</c:f>
              <c:numCache>
                <c:formatCode>0.00000</c:formatCode>
                <c:ptCount val="120"/>
                <c:pt idx="0">
                  <c:v>0.19</c:v>
                </c:pt>
                <c:pt idx="1">
                  <c:v>0.19</c:v>
                </c:pt>
                <c:pt idx="2">
                  <c:v>0.18</c:v>
                </c:pt>
                <c:pt idx="3">
                  <c:v>0.18</c:v>
                </c:pt>
                <c:pt idx="4">
                  <c:v>0.17</c:v>
                </c:pt>
                <c:pt idx="5">
                  <c:v>0.17499999999999999</c:v>
                </c:pt>
                <c:pt idx="6">
                  <c:v>0.17560000000000001</c:v>
                </c:pt>
                <c:pt idx="7">
                  <c:v>0.17599999999999999</c:v>
                </c:pt>
                <c:pt idx="8">
                  <c:v>0.17899999999999999</c:v>
                </c:pt>
                <c:pt idx="9">
                  <c:v>0.16500000000000001</c:v>
                </c:pt>
                <c:pt idx="10">
                  <c:v>0.16300000000000001</c:v>
                </c:pt>
                <c:pt idx="11">
                  <c:v>0.182</c:v>
                </c:pt>
                <c:pt idx="12">
                  <c:v>0.185</c:v>
                </c:pt>
                <c:pt idx="13">
                  <c:v>0.186</c:v>
                </c:pt>
                <c:pt idx="14">
                  <c:v>0.17899999999999999</c:v>
                </c:pt>
                <c:pt idx="15">
                  <c:v>0.17799999999999999</c:v>
                </c:pt>
                <c:pt idx="16">
                  <c:v>0.17499999999999999</c:v>
                </c:pt>
                <c:pt idx="17">
                  <c:v>0.17599999999999999</c:v>
                </c:pt>
                <c:pt idx="18">
                  <c:v>0.17399999999999999</c:v>
                </c:pt>
                <c:pt idx="19">
                  <c:v>0.17199999999999999</c:v>
                </c:pt>
                <c:pt idx="20">
                  <c:v>0.17499999999999999</c:v>
                </c:pt>
                <c:pt idx="21">
                  <c:v>0.16800000000000001</c:v>
                </c:pt>
                <c:pt idx="22">
                  <c:v>0.16900000000000001</c:v>
                </c:pt>
                <c:pt idx="23">
                  <c:v>0.17</c:v>
                </c:pt>
                <c:pt idx="24">
                  <c:v>0.17199999999999999</c:v>
                </c:pt>
                <c:pt idx="25">
                  <c:v>0.17399999999999999</c:v>
                </c:pt>
                <c:pt idx="26">
                  <c:v>0.16800000000000001</c:v>
                </c:pt>
                <c:pt idx="27">
                  <c:v>0.16500000000000001</c:v>
                </c:pt>
                <c:pt idx="28">
                  <c:v>0.16300000000000001</c:v>
                </c:pt>
                <c:pt idx="29">
                  <c:v>0.16800000000000001</c:v>
                </c:pt>
                <c:pt idx="30">
                  <c:v>0.17</c:v>
                </c:pt>
                <c:pt idx="31">
                  <c:v>0.17499999999999999</c:v>
                </c:pt>
                <c:pt idx="32">
                  <c:v>0.17849999999999999</c:v>
                </c:pt>
                <c:pt idx="33">
                  <c:v>0.17136000000000001</c:v>
                </c:pt>
                <c:pt idx="34">
                  <c:v>0.17238000000000001</c:v>
                </c:pt>
                <c:pt idx="35">
                  <c:v>0.17340000000000003</c:v>
                </c:pt>
                <c:pt idx="36">
                  <c:v>0.17543999999999998</c:v>
                </c:pt>
                <c:pt idx="37">
                  <c:v>0.17748</c:v>
                </c:pt>
                <c:pt idx="38">
                  <c:v>0.17136000000000001</c:v>
                </c:pt>
                <c:pt idx="39">
                  <c:v>0.16830000000000001</c:v>
                </c:pt>
                <c:pt idx="40">
                  <c:v>0.16626000000000002</c:v>
                </c:pt>
                <c:pt idx="41">
                  <c:v>0.17136000000000001</c:v>
                </c:pt>
                <c:pt idx="42">
                  <c:v>0.17340000000000003</c:v>
                </c:pt>
                <c:pt idx="43">
                  <c:v>0.17849999999999999</c:v>
                </c:pt>
                <c:pt idx="44">
                  <c:v>0.18206999999999998</c:v>
                </c:pt>
                <c:pt idx="45">
                  <c:v>0.1747872</c:v>
                </c:pt>
                <c:pt idx="46">
                  <c:v>0.1758276</c:v>
                </c:pt>
                <c:pt idx="47">
                  <c:v>0.17686800000000003</c:v>
                </c:pt>
                <c:pt idx="48">
                  <c:v>0.19</c:v>
                </c:pt>
                <c:pt idx="49">
                  <c:v>0.192</c:v>
                </c:pt>
                <c:pt idx="50">
                  <c:v>0.193</c:v>
                </c:pt>
                <c:pt idx="51">
                  <c:v>0.19500000000000001</c:v>
                </c:pt>
                <c:pt idx="52">
                  <c:v>0.2</c:v>
                </c:pt>
                <c:pt idx="53">
                  <c:v>0.20499999999999999</c:v>
                </c:pt>
                <c:pt idx="54">
                  <c:v>0.20399999999999999</c:v>
                </c:pt>
                <c:pt idx="55">
                  <c:v>0.20599999999999999</c:v>
                </c:pt>
                <c:pt idx="56">
                  <c:v>0.20499999999999999</c:v>
                </c:pt>
                <c:pt idx="57">
                  <c:v>0.20399999999999999</c:v>
                </c:pt>
                <c:pt idx="58">
                  <c:v>0.20300000000000001</c:v>
                </c:pt>
                <c:pt idx="59">
                  <c:v>0.20599999999999999</c:v>
                </c:pt>
                <c:pt idx="60">
                  <c:v>0.20799999999999999</c:v>
                </c:pt>
                <c:pt idx="61">
                  <c:v>0.21</c:v>
                </c:pt>
                <c:pt idx="62">
                  <c:v>0.189</c:v>
                </c:pt>
                <c:pt idx="63">
                  <c:v>0.19890000000000002</c:v>
                </c:pt>
                <c:pt idx="64">
                  <c:v>0.20400000000000001</c:v>
                </c:pt>
                <c:pt idx="65">
                  <c:v>0.20909999999999998</c:v>
                </c:pt>
                <c:pt idx="66">
                  <c:v>0.20807999999999999</c:v>
                </c:pt>
                <c:pt idx="67">
                  <c:v>0.21012</c:v>
                </c:pt>
                <c:pt idx="68">
                  <c:v>0.20909999999999998</c:v>
                </c:pt>
                <c:pt idx="69">
                  <c:v>0.20807999999999999</c:v>
                </c:pt>
                <c:pt idx="70">
                  <c:v>0.20706000000000002</c:v>
                </c:pt>
                <c:pt idx="71">
                  <c:v>0.21012</c:v>
                </c:pt>
                <c:pt idx="72">
                  <c:v>0.21215999999999999</c:v>
                </c:pt>
                <c:pt idx="73">
                  <c:v>0.2142</c:v>
                </c:pt>
                <c:pt idx="74">
                  <c:v>0.19900000000000001</c:v>
                </c:pt>
                <c:pt idx="75">
                  <c:v>0.20287800000000003</c:v>
                </c:pt>
                <c:pt idx="76">
                  <c:v>0.20808000000000001</c:v>
                </c:pt>
                <c:pt idx="77">
                  <c:v>0.21328199999999997</c:v>
                </c:pt>
                <c:pt idx="78">
                  <c:v>0.2122416</c:v>
                </c:pt>
                <c:pt idx="79">
                  <c:v>0.2143224</c:v>
                </c:pt>
                <c:pt idx="80">
                  <c:v>0.21328199999999997</c:v>
                </c:pt>
                <c:pt idx="81">
                  <c:v>0.2122416</c:v>
                </c:pt>
                <c:pt idx="82">
                  <c:v>0.21120120000000003</c:v>
                </c:pt>
                <c:pt idx="83">
                  <c:v>0.2143224</c:v>
                </c:pt>
                <c:pt idx="84">
                  <c:v>0.21640319999999999</c:v>
                </c:pt>
                <c:pt idx="85">
                  <c:v>0.21848400000000001</c:v>
                </c:pt>
                <c:pt idx="86">
                  <c:v>0.20298000000000002</c:v>
                </c:pt>
                <c:pt idx="87">
                  <c:v>0.20693556000000005</c:v>
                </c:pt>
                <c:pt idx="88">
                  <c:v>0.21224160000000003</c:v>
                </c:pt>
                <c:pt idx="89">
                  <c:v>0.21754763999999999</c:v>
                </c:pt>
                <c:pt idx="90">
                  <c:v>0.21648643200000001</c:v>
                </c:pt>
                <c:pt idx="91">
                  <c:v>0.21860884799999999</c:v>
                </c:pt>
                <c:pt idx="92">
                  <c:v>0.21754763999999999</c:v>
                </c:pt>
                <c:pt idx="93">
                  <c:v>0.21648643200000001</c:v>
                </c:pt>
                <c:pt idx="94">
                  <c:v>0.21542522400000003</c:v>
                </c:pt>
                <c:pt idx="95">
                  <c:v>0.21860884799999999</c:v>
                </c:pt>
                <c:pt idx="96">
                  <c:v>0.22073126399999998</c:v>
                </c:pt>
                <c:pt idx="97">
                  <c:v>0.22285368000000003</c:v>
                </c:pt>
                <c:pt idx="98">
                  <c:v>0.20703960000000002</c:v>
                </c:pt>
                <c:pt idx="99">
                  <c:v>0.21107427120000005</c:v>
                </c:pt>
                <c:pt idx="100">
                  <c:v>0.21648643200000003</c:v>
                </c:pt>
                <c:pt idx="101">
                  <c:v>0.22189859279999999</c:v>
                </c:pt>
                <c:pt idx="102">
                  <c:v>0.22081616064000001</c:v>
                </c:pt>
                <c:pt idx="103">
                  <c:v>0.22298102496</c:v>
                </c:pt>
                <c:pt idx="104">
                  <c:v>0.22189859279999999</c:v>
                </c:pt>
                <c:pt idx="105">
                  <c:v>0.22081616064000001</c:v>
                </c:pt>
                <c:pt idx="106">
                  <c:v>0.21973372848000003</c:v>
                </c:pt>
                <c:pt idx="107">
                  <c:v>0.22298102496</c:v>
                </c:pt>
                <c:pt idx="108">
                  <c:v>0.22514588927999998</c:v>
                </c:pt>
                <c:pt idx="109">
                  <c:v>0.22731075360000003</c:v>
                </c:pt>
                <c:pt idx="110">
                  <c:v>0.21118039200000002</c:v>
                </c:pt>
                <c:pt idx="111">
                  <c:v>0.21529575662400005</c:v>
                </c:pt>
                <c:pt idx="112">
                  <c:v>0.22081616064000004</c:v>
                </c:pt>
                <c:pt idx="113">
                  <c:v>0.22633656465599999</c:v>
                </c:pt>
                <c:pt idx="114">
                  <c:v>0.22523248385280001</c:v>
                </c:pt>
                <c:pt idx="115">
                  <c:v>0.22744064545920001</c:v>
                </c:pt>
                <c:pt idx="116">
                  <c:v>0.22633656465599999</c:v>
                </c:pt>
                <c:pt idx="117">
                  <c:v>0.22523248385280001</c:v>
                </c:pt>
                <c:pt idx="118">
                  <c:v>0.22412840304960002</c:v>
                </c:pt>
                <c:pt idx="119">
                  <c:v>0.22744064545920001</c:v>
                </c:pt>
              </c:numCache>
            </c:numRef>
          </c:val>
        </c:ser>
        <c:ser>
          <c:idx val="1"/>
          <c:order val="1"/>
          <c:tx>
            <c:strRef>
              <c:f>Small!$A$3</c:f>
              <c:strCache>
                <c:ptCount val="1"/>
                <c:pt idx="0">
                  <c:v>Incentive ($/kWh)</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cat>
            <c:numRef>
              <c:f>Small!$K$1:$DZ$1</c:f>
              <c:numCache>
                <c:formatCode>mmm\-yy</c:formatCode>
                <c:ptCount val="120"/>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pt idx="111">
                  <c:v>46113</c:v>
                </c:pt>
                <c:pt idx="112">
                  <c:v>46143</c:v>
                </c:pt>
                <c:pt idx="113">
                  <c:v>46174</c:v>
                </c:pt>
                <c:pt idx="114">
                  <c:v>46204</c:v>
                </c:pt>
                <c:pt idx="115">
                  <c:v>46235</c:v>
                </c:pt>
                <c:pt idx="116">
                  <c:v>46266</c:v>
                </c:pt>
                <c:pt idx="117">
                  <c:v>46296</c:v>
                </c:pt>
                <c:pt idx="118">
                  <c:v>46327</c:v>
                </c:pt>
                <c:pt idx="119">
                  <c:v>46357</c:v>
                </c:pt>
              </c:numCache>
            </c:numRef>
          </c:cat>
          <c:val>
            <c:numRef>
              <c:f>Small!$K$3:$FY$3</c:f>
              <c:numCache>
                <c:formatCode>0.00000</c:formatCode>
                <c:ptCount val="171"/>
                <c:pt idx="0">
                  <c:v>0.10999999999999999</c:v>
                </c:pt>
                <c:pt idx="1">
                  <c:v>0.10999999999999999</c:v>
                </c:pt>
                <c:pt idx="2">
                  <c:v>0.12</c:v>
                </c:pt>
                <c:pt idx="3">
                  <c:v>0.12</c:v>
                </c:pt>
                <c:pt idx="4">
                  <c:v>0.12999999999999998</c:v>
                </c:pt>
                <c:pt idx="5">
                  <c:v>0.125</c:v>
                </c:pt>
                <c:pt idx="6">
                  <c:v>0.12439999999999998</c:v>
                </c:pt>
                <c:pt idx="7">
                  <c:v>0.124</c:v>
                </c:pt>
                <c:pt idx="8">
                  <c:v>0.121</c:v>
                </c:pt>
                <c:pt idx="9">
                  <c:v>0.13499999999999998</c:v>
                </c:pt>
                <c:pt idx="10">
                  <c:v>0.13699999999999998</c:v>
                </c:pt>
                <c:pt idx="11">
                  <c:v>0.11799999999999999</c:v>
                </c:pt>
                <c:pt idx="12">
                  <c:v>0.11499999999999999</c:v>
                </c:pt>
                <c:pt idx="13">
                  <c:v>0.11399999999999999</c:v>
                </c:pt>
                <c:pt idx="14">
                  <c:v>0.121</c:v>
                </c:pt>
                <c:pt idx="15">
                  <c:v>0.122</c:v>
                </c:pt>
                <c:pt idx="16">
                  <c:v>0.125</c:v>
                </c:pt>
                <c:pt idx="17">
                  <c:v>0.124</c:v>
                </c:pt>
                <c:pt idx="18">
                  <c:v>0.126</c:v>
                </c:pt>
                <c:pt idx="19">
                  <c:v>0.128</c:v>
                </c:pt>
                <c:pt idx="20">
                  <c:v>0.125</c:v>
                </c:pt>
                <c:pt idx="21">
                  <c:v>0.13199999999999998</c:v>
                </c:pt>
                <c:pt idx="22">
                  <c:v>0.13099999999999998</c:v>
                </c:pt>
                <c:pt idx="23">
                  <c:v>0.12999999999999998</c:v>
                </c:pt>
                <c:pt idx="24">
                  <c:v>0.128</c:v>
                </c:pt>
                <c:pt idx="25">
                  <c:v>0.126</c:v>
                </c:pt>
                <c:pt idx="26">
                  <c:v>0.13199999999999998</c:v>
                </c:pt>
                <c:pt idx="27">
                  <c:v>0.13499999999999998</c:v>
                </c:pt>
                <c:pt idx="28">
                  <c:v>0.13699999999999998</c:v>
                </c:pt>
                <c:pt idx="29">
                  <c:v>0.13199999999999998</c:v>
                </c:pt>
                <c:pt idx="30">
                  <c:v>0.12999999999999998</c:v>
                </c:pt>
                <c:pt idx="31">
                  <c:v>0.125</c:v>
                </c:pt>
                <c:pt idx="32">
                  <c:v>0.1215</c:v>
                </c:pt>
                <c:pt idx="33">
                  <c:v>0.12863999999999998</c:v>
                </c:pt>
                <c:pt idx="34">
                  <c:v>0.12761999999999998</c:v>
                </c:pt>
                <c:pt idx="35">
                  <c:v>0.12659999999999996</c:v>
                </c:pt>
                <c:pt idx="36">
                  <c:v>0.12456</c:v>
                </c:pt>
                <c:pt idx="37">
                  <c:v>0.12251999999999999</c:v>
                </c:pt>
                <c:pt idx="38">
                  <c:v>0.12863999999999998</c:v>
                </c:pt>
                <c:pt idx="39">
                  <c:v>0.13169999999999998</c:v>
                </c:pt>
                <c:pt idx="40">
                  <c:v>0.13373999999999997</c:v>
                </c:pt>
                <c:pt idx="41">
                  <c:v>0.12863999999999998</c:v>
                </c:pt>
                <c:pt idx="42">
                  <c:v>0.12659999999999996</c:v>
                </c:pt>
                <c:pt idx="43">
                  <c:v>0.1215</c:v>
                </c:pt>
                <c:pt idx="44">
                  <c:v>0.11793000000000001</c:v>
                </c:pt>
                <c:pt idx="45">
                  <c:v>0.12521279999999999</c:v>
                </c:pt>
                <c:pt idx="46">
                  <c:v>0.12417239999999999</c:v>
                </c:pt>
                <c:pt idx="47">
                  <c:v>0.12313199999999996</c:v>
                </c:pt>
                <c:pt idx="48">
                  <c:v>0.10999999999999999</c:v>
                </c:pt>
                <c:pt idx="49">
                  <c:v>0.10799999999999998</c:v>
                </c:pt>
                <c:pt idx="50">
                  <c:v>0.10699999999999998</c:v>
                </c:pt>
                <c:pt idx="51">
                  <c:v>0.10499999999999998</c:v>
                </c:pt>
                <c:pt idx="52">
                  <c:v>9.9999999999999978E-2</c:v>
                </c:pt>
                <c:pt idx="53">
                  <c:v>9.5000000000000001E-2</c:v>
                </c:pt>
                <c:pt idx="54">
                  <c:v>9.6000000000000002E-2</c:v>
                </c:pt>
                <c:pt idx="55">
                  <c:v>9.4E-2</c:v>
                </c:pt>
                <c:pt idx="56">
                  <c:v>9.5000000000000001E-2</c:v>
                </c:pt>
                <c:pt idx="57">
                  <c:v>9.6000000000000002E-2</c:v>
                </c:pt>
                <c:pt idx="58">
                  <c:v>9.6999999999999975E-2</c:v>
                </c:pt>
                <c:pt idx="59">
                  <c:v>9.4E-2</c:v>
                </c:pt>
                <c:pt idx="60">
                  <c:v>9.1999999999999998E-2</c:v>
                </c:pt>
                <c:pt idx="61">
                  <c:v>0.09</c:v>
                </c:pt>
                <c:pt idx="62">
                  <c:v>0.11099999999999999</c:v>
                </c:pt>
                <c:pt idx="63">
                  <c:v>0.10109999999999997</c:v>
                </c:pt>
                <c:pt idx="64">
                  <c:v>9.5999999999999974E-2</c:v>
                </c:pt>
                <c:pt idx="65">
                  <c:v>9.0900000000000009E-2</c:v>
                </c:pt>
                <c:pt idx="66">
                  <c:v>9.1920000000000002E-2</c:v>
                </c:pt>
                <c:pt idx="67">
                  <c:v>8.9879999999999988E-2</c:v>
                </c:pt>
                <c:pt idx="68">
                  <c:v>9.0900000000000009E-2</c:v>
                </c:pt>
                <c:pt idx="69">
                  <c:v>9.1920000000000002E-2</c:v>
                </c:pt>
                <c:pt idx="70">
                  <c:v>9.2939999999999967E-2</c:v>
                </c:pt>
                <c:pt idx="71">
                  <c:v>8.9879999999999988E-2</c:v>
                </c:pt>
                <c:pt idx="72">
                  <c:v>8.7840000000000001E-2</c:v>
                </c:pt>
                <c:pt idx="73">
                  <c:v>8.5799999999999987E-2</c:v>
                </c:pt>
                <c:pt idx="74">
                  <c:v>0.10099999999999998</c:v>
                </c:pt>
                <c:pt idx="75">
                  <c:v>9.7121999999999958E-2</c:v>
                </c:pt>
                <c:pt idx="76">
                  <c:v>9.1919999999999974E-2</c:v>
                </c:pt>
                <c:pt idx="77">
                  <c:v>8.6718000000000017E-2</c:v>
                </c:pt>
                <c:pt idx="78">
                  <c:v>8.7758399999999986E-2</c:v>
                </c:pt>
                <c:pt idx="79">
                  <c:v>8.5677599999999993E-2</c:v>
                </c:pt>
                <c:pt idx="80">
                  <c:v>8.6718000000000017E-2</c:v>
                </c:pt>
                <c:pt idx="81">
                  <c:v>8.7758399999999986E-2</c:v>
                </c:pt>
                <c:pt idx="82">
                  <c:v>8.8798799999999956E-2</c:v>
                </c:pt>
                <c:pt idx="83">
                  <c:v>8.5677599999999993E-2</c:v>
                </c:pt>
                <c:pt idx="84">
                  <c:v>8.3596799999999999E-2</c:v>
                </c:pt>
                <c:pt idx="85">
                  <c:v>8.1515999999999977E-2</c:v>
                </c:pt>
                <c:pt idx="86">
                  <c:v>9.7019999999999967E-2</c:v>
                </c:pt>
                <c:pt idx="87">
                  <c:v>9.3064439999999943E-2</c:v>
                </c:pt>
                <c:pt idx="88">
                  <c:v>8.7758399999999959E-2</c:v>
                </c:pt>
                <c:pt idx="89">
                  <c:v>8.2452360000000002E-2</c:v>
                </c:pt>
                <c:pt idx="90">
                  <c:v>8.3513567999999982E-2</c:v>
                </c:pt>
                <c:pt idx="91">
                  <c:v>8.1391151999999994E-2</c:v>
                </c:pt>
                <c:pt idx="92">
                  <c:v>8.2452360000000002E-2</c:v>
                </c:pt>
                <c:pt idx="93">
                  <c:v>8.3513567999999982E-2</c:v>
                </c:pt>
                <c:pt idx="94">
                  <c:v>8.4574775999999963E-2</c:v>
                </c:pt>
                <c:pt idx="95">
                  <c:v>8.1391151999999994E-2</c:v>
                </c:pt>
                <c:pt idx="96">
                  <c:v>7.9268736000000006E-2</c:v>
                </c:pt>
                <c:pt idx="97">
                  <c:v>7.7146319999999963E-2</c:v>
                </c:pt>
                <c:pt idx="98">
                  <c:v>9.2960399999999971E-2</c:v>
                </c:pt>
                <c:pt idx="99">
                  <c:v>8.8925728799999937E-2</c:v>
                </c:pt>
                <c:pt idx="100">
                  <c:v>8.3513567999999955E-2</c:v>
                </c:pt>
                <c:pt idx="101">
                  <c:v>7.81014072E-2</c:v>
                </c:pt>
                <c:pt idx="102">
                  <c:v>7.918383935999998E-2</c:v>
                </c:pt>
                <c:pt idx="103">
                  <c:v>7.7018975039999993E-2</c:v>
                </c:pt>
                <c:pt idx="104">
                  <c:v>7.81014072E-2</c:v>
                </c:pt>
                <c:pt idx="105">
                  <c:v>7.918383935999998E-2</c:v>
                </c:pt>
                <c:pt idx="106">
                  <c:v>8.026627151999996E-2</c:v>
                </c:pt>
                <c:pt idx="107">
                  <c:v>7.7018975039999993E-2</c:v>
                </c:pt>
                <c:pt idx="108">
                  <c:v>7.4854110720000006E-2</c:v>
                </c:pt>
                <c:pt idx="109">
                  <c:v>7.2689246399999963E-2</c:v>
                </c:pt>
                <c:pt idx="110">
                  <c:v>8.8819607999999967E-2</c:v>
                </c:pt>
                <c:pt idx="111">
                  <c:v>8.4704243375999938E-2</c:v>
                </c:pt>
                <c:pt idx="112">
                  <c:v>7.9183839359999952E-2</c:v>
                </c:pt>
                <c:pt idx="113">
                  <c:v>7.3663435343999994E-2</c:v>
                </c:pt>
                <c:pt idx="114">
                  <c:v>7.4767516147199981E-2</c:v>
                </c:pt>
                <c:pt idx="115">
                  <c:v>7.2559354540799981E-2</c:v>
                </c:pt>
                <c:pt idx="116">
                  <c:v>7.3663435343999994E-2</c:v>
                </c:pt>
                <c:pt idx="117">
                  <c:v>7.4767516147199981E-2</c:v>
                </c:pt>
                <c:pt idx="118">
                  <c:v>7.5871596950399967E-2</c:v>
                </c:pt>
                <c:pt idx="119">
                  <c:v>7.2559354540799981E-2</c:v>
                </c:pt>
                <c:pt idx="120">
                  <c:v>0.14685119293440002</c:v>
                </c:pt>
                <c:pt idx="121">
                  <c:v>0.14464303132799997</c:v>
                </c:pt>
                <c:pt idx="122">
                  <c:v>0.16109600015999997</c:v>
                </c:pt>
                <c:pt idx="123">
                  <c:v>0.15689832824351996</c:v>
                </c:pt>
                <c:pt idx="124">
                  <c:v>0.15126751614719997</c:v>
                </c:pt>
                <c:pt idx="125">
                  <c:v>0.14563670405088</c:v>
                </c:pt>
                <c:pt idx="126">
                  <c:v>0.146762866470144</c:v>
                </c:pt>
                <c:pt idx="127">
                  <c:v>0.144510541631616</c:v>
                </c:pt>
                <c:pt idx="128">
                  <c:v>0.14563670405088</c:v>
                </c:pt>
                <c:pt idx="129">
                  <c:v>0.146762866470144</c:v>
                </c:pt>
                <c:pt idx="130">
                  <c:v>0.14788902888940797</c:v>
                </c:pt>
                <c:pt idx="131">
                  <c:v>0.144510541631616</c:v>
                </c:pt>
                <c:pt idx="132">
                  <c:v>0.142258216793088</c:v>
                </c:pt>
                <c:pt idx="133">
                  <c:v>0.14000589195455995</c:v>
                </c:pt>
                <c:pt idx="134">
                  <c:v>0.15678792016319998</c:v>
                </c:pt>
                <c:pt idx="135">
                  <c:v>0.15250629480839034</c:v>
                </c:pt>
                <c:pt idx="136">
                  <c:v>0.14676286647014397</c:v>
                </c:pt>
                <c:pt idx="137">
                  <c:v>0.1410194381318976</c:v>
                </c:pt>
                <c:pt idx="138">
                  <c:v>0.14216812379954688</c:v>
                </c:pt>
                <c:pt idx="139">
                  <c:v>0.13987075246424832</c:v>
                </c:pt>
                <c:pt idx="140">
                  <c:v>0.1410194381318976</c:v>
                </c:pt>
                <c:pt idx="141">
                  <c:v>0.14216812379954688</c:v>
                </c:pt>
                <c:pt idx="142">
                  <c:v>0.14331680946719613</c:v>
                </c:pt>
                <c:pt idx="143">
                  <c:v>0.13987075246424832</c:v>
                </c:pt>
                <c:pt idx="144">
                  <c:v>0.13757338112894976</c:v>
                </c:pt>
                <c:pt idx="145">
                  <c:v>0.13527600979365115</c:v>
                </c:pt>
                <c:pt idx="146">
                  <c:v>0.15239367856646396</c:v>
                </c:pt>
                <c:pt idx="147">
                  <c:v>0.14802642070455815</c:v>
                </c:pt>
                <c:pt idx="148">
                  <c:v>0.14216812379954685</c:v>
                </c:pt>
                <c:pt idx="149">
                  <c:v>0.13630982689453555</c:v>
                </c:pt>
                <c:pt idx="150">
                  <c:v>0.1374814862755378</c:v>
                </c:pt>
                <c:pt idx="151">
                  <c:v>0.13513816751353327</c:v>
                </c:pt>
                <c:pt idx="152">
                  <c:v>0.13630982689453555</c:v>
                </c:pt>
                <c:pt idx="153">
                  <c:v>0.1374814862755378</c:v>
                </c:pt>
                <c:pt idx="154">
                  <c:v>0.13865314565654005</c:v>
                </c:pt>
                <c:pt idx="155">
                  <c:v>0.13513816751353327</c:v>
                </c:pt>
                <c:pt idx="156">
                  <c:v>0.13279484875152875</c:v>
                </c:pt>
                <c:pt idx="157">
                  <c:v>0.13045152998952417</c:v>
                </c:pt>
                <c:pt idx="158">
                  <c:v>0.14791155213779325</c:v>
                </c:pt>
                <c:pt idx="159">
                  <c:v>0.14345694911864931</c:v>
                </c:pt>
                <c:pt idx="160">
                  <c:v>0.13748148627553777</c:v>
                </c:pt>
                <c:pt idx="161">
                  <c:v>0.13150602343242626</c:v>
                </c:pt>
                <c:pt idx="162">
                  <c:v>0.13270111600104856</c:v>
                </c:pt>
                <c:pt idx="163">
                  <c:v>0.13031093086380394</c:v>
                </c:pt>
                <c:pt idx="164">
                  <c:v>0.13150602343242626</c:v>
                </c:pt>
                <c:pt idx="165">
                  <c:v>0.13270111600104856</c:v>
                </c:pt>
                <c:pt idx="166">
                  <c:v>0.13389620856967085</c:v>
                </c:pt>
                <c:pt idx="167">
                  <c:v>0.13031093086380394</c:v>
                </c:pt>
                <c:pt idx="168">
                  <c:v>0.12792074572655932</c:v>
                </c:pt>
                <c:pt idx="169">
                  <c:v>0.12553056058931467</c:v>
                </c:pt>
                <c:pt idx="170">
                  <c:v>0.1433397831805491</c:v>
                </c:pt>
              </c:numCache>
            </c:numRef>
          </c:val>
        </c:ser>
        <c:dLbls>
          <c:showLegendKey val="0"/>
          <c:showVal val="0"/>
          <c:showCatName val="0"/>
          <c:showSerName val="0"/>
          <c:showPercent val="0"/>
          <c:showBubbleSize val="0"/>
        </c:dLbls>
        <c:axId val="107201664"/>
        <c:axId val="107203200"/>
      </c:areaChart>
      <c:dateAx>
        <c:axId val="107201664"/>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7203200"/>
        <c:crosses val="autoZero"/>
        <c:auto val="1"/>
        <c:lblOffset val="100"/>
        <c:baseTimeUnit val="months"/>
      </c:dateAx>
      <c:valAx>
        <c:axId val="1072032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cap="all" baseline="0">
                    <a:solidFill>
                      <a:schemeClr val="tx1">
                        <a:lumMod val="50000"/>
                        <a:lumOff val="50000"/>
                      </a:schemeClr>
                    </a:solidFill>
                    <a:latin typeface="+mn-lt"/>
                    <a:ea typeface="+mn-ea"/>
                    <a:cs typeface="+mn-cs"/>
                  </a:defRPr>
                </a:pPr>
                <a:r>
                  <a:rPr lang="en-US"/>
                  <a:t>$/kWh</a:t>
                </a:r>
              </a:p>
            </c:rich>
          </c:tx>
          <c:overlay val="0"/>
          <c:spPr>
            <a:noFill/>
            <a:ln>
              <a:noFill/>
            </a:ln>
            <a:effectLst/>
          </c:spPr>
        </c:title>
        <c:numFmt formatCode="0.0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7201664"/>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r>
              <a:rPr lang="en-US" dirty="0"/>
              <a:t>15-year NEM Medium System (25-250 kW) Tariff Payments </a:t>
            </a:r>
          </a:p>
          <a:p>
            <a:pPr>
              <a:defRPr sz="1862" b="0" i="0" u="none" strike="noStrike" kern="1200" cap="none" spc="20" baseline="0">
                <a:solidFill>
                  <a:schemeClr val="tx1">
                    <a:lumMod val="50000"/>
                    <a:lumOff val="50000"/>
                  </a:schemeClr>
                </a:solidFill>
                <a:latin typeface="+mn-lt"/>
                <a:ea typeface="+mn-ea"/>
                <a:cs typeface="+mn-cs"/>
              </a:defRPr>
            </a:pPr>
            <a:r>
              <a:rPr lang="en-US" dirty="0"/>
              <a:t>(National Grid)</a:t>
            </a:r>
          </a:p>
        </c:rich>
      </c:tx>
      <c:overlay val="0"/>
      <c:spPr>
        <a:noFill/>
        <a:ln>
          <a:noFill/>
        </a:ln>
        <a:effectLst/>
      </c:spPr>
    </c:title>
    <c:autoTitleDeleted val="0"/>
    <c:plotArea>
      <c:layout/>
      <c:areaChart>
        <c:grouping val="stacked"/>
        <c:varyColors val="0"/>
        <c:ser>
          <c:idx val="0"/>
          <c:order val="0"/>
          <c:tx>
            <c:strRef>
              <c:f>Medium!$A$2</c:f>
              <c:strCache>
                <c:ptCount val="1"/>
                <c:pt idx="0">
                  <c:v>Net Metering ($/kWh)</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cat>
            <c:numRef>
              <c:f>Medium!$K$1:$GH$1</c:f>
              <c:numCache>
                <c:formatCode>mmm\-yy</c:formatCode>
                <c:ptCount val="180"/>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pt idx="111">
                  <c:v>46113</c:v>
                </c:pt>
                <c:pt idx="112">
                  <c:v>46143</c:v>
                </c:pt>
                <c:pt idx="113">
                  <c:v>46174</c:v>
                </c:pt>
                <c:pt idx="114">
                  <c:v>46204</c:v>
                </c:pt>
                <c:pt idx="115">
                  <c:v>46235</c:v>
                </c:pt>
                <c:pt idx="116">
                  <c:v>46266</c:v>
                </c:pt>
                <c:pt idx="117">
                  <c:v>46296</c:v>
                </c:pt>
                <c:pt idx="118">
                  <c:v>46327</c:v>
                </c:pt>
                <c:pt idx="119">
                  <c:v>46357</c:v>
                </c:pt>
                <c:pt idx="120">
                  <c:v>46388</c:v>
                </c:pt>
                <c:pt idx="121">
                  <c:v>46419</c:v>
                </c:pt>
                <c:pt idx="122">
                  <c:v>46447</c:v>
                </c:pt>
                <c:pt idx="123">
                  <c:v>46478</c:v>
                </c:pt>
                <c:pt idx="124">
                  <c:v>46508</c:v>
                </c:pt>
                <c:pt idx="125">
                  <c:v>46539</c:v>
                </c:pt>
                <c:pt idx="126">
                  <c:v>46569</c:v>
                </c:pt>
                <c:pt idx="127">
                  <c:v>46600</c:v>
                </c:pt>
                <c:pt idx="128">
                  <c:v>46631</c:v>
                </c:pt>
                <c:pt idx="129">
                  <c:v>46661</c:v>
                </c:pt>
                <c:pt idx="130">
                  <c:v>46692</c:v>
                </c:pt>
                <c:pt idx="131">
                  <c:v>46722</c:v>
                </c:pt>
                <c:pt idx="132">
                  <c:v>46753</c:v>
                </c:pt>
                <c:pt idx="133">
                  <c:v>46784</c:v>
                </c:pt>
                <c:pt idx="134">
                  <c:v>46813</c:v>
                </c:pt>
                <c:pt idx="135">
                  <c:v>46844</c:v>
                </c:pt>
                <c:pt idx="136">
                  <c:v>46874</c:v>
                </c:pt>
                <c:pt idx="137">
                  <c:v>46905</c:v>
                </c:pt>
                <c:pt idx="138">
                  <c:v>46935</c:v>
                </c:pt>
                <c:pt idx="139">
                  <c:v>46966</c:v>
                </c:pt>
                <c:pt idx="140">
                  <c:v>46997</c:v>
                </c:pt>
                <c:pt idx="141">
                  <c:v>47027</c:v>
                </c:pt>
                <c:pt idx="142">
                  <c:v>47058</c:v>
                </c:pt>
                <c:pt idx="143">
                  <c:v>47088</c:v>
                </c:pt>
                <c:pt idx="144">
                  <c:v>47119</c:v>
                </c:pt>
                <c:pt idx="145">
                  <c:v>47150</c:v>
                </c:pt>
                <c:pt idx="146">
                  <c:v>47178</c:v>
                </c:pt>
                <c:pt idx="147">
                  <c:v>47209</c:v>
                </c:pt>
                <c:pt idx="148">
                  <c:v>47239</c:v>
                </c:pt>
                <c:pt idx="149">
                  <c:v>47270</c:v>
                </c:pt>
                <c:pt idx="150">
                  <c:v>47300</c:v>
                </c:pt>
                <c:pt idx="151">
                  <c:v>47331</c:v>
                </c:pt>
                <c:pt idx="152">
                  <c:v>47362</c:v>
                </c:pt>
                <c:pt idx="153">
                  <c:v>47392</c:v>
                </c:pt>
                <c:pt idx="154">
                  <c:v>47423</c:v>
                </c:pt>
                <c:pt idx="155">
                  <c:v>47453</c:v>
                </c:pt>
                <c:pt idx="156">
                  <c:v>47484</c:v>
                </c:pt>
                <c:pt idx="157">
                  <c:v>47515</c:v>
                </c:pt>
                <c:pt idx="158">
                  <c:v>47543</c:v>
                </c:pt>
                <c:pt idx="159">
                  <c:v>47574</c:v>
                </c:pt>
                <c:pt idx="160">
                  <c:v>47604</c:v>
                </c:pt>
                <c:pt idx="161">
                  <c:v>47635</c:v>
                </c:pt>
                <c:pt idx="162">
                  <c:v>47665</c:v>
                </c:pt>
                <c:pt idx="163">
                  <c:v>47696</c:v>
                </c:pt>
                <c:pt idx="164">
                  <c:v>47727</c:v>
                </c:pt>
                <c:pt idx="165">
                  <c:v>47757</c:v>
                </c:pt>
                <c:pt idx="166">
                  <c:v>47788</c:v>
                </c:pt>
                <c:pt idx="167">
                  <c:v>47818</c:v>
                </c:pt>
                <c:pt idx="168">
                  <c:v>47849</c:v>
                </c:pt>
                <c:pt idx="169">
                  <c:v>47880</c:v>
                </c:pt>
                <c:pt idx="170">
                  <c:v>47908</c:v>
                </c:pt>
                <c:pt idx="171">
                  <c:v>47939</c:v>
                </c:pt>
                <c:pt idx="172">
                  <c:v>47969</c:v>
                </c:pt>
                <c:pt idx="173">
                  <c:v>48000</c:v>
                </c:pt>
                <c:pt idx="174">
                  <c:v>48030</c:v>
                </c:pt>
                <c:pt idx="175">
                  <c:v>48061</c:v>
                </c:pt>
                <c:pt idx="176">
                  <c:v>48092</c:v>
                </c:pt>
                <c:pt idx="177">
                  <c:v>48122</c:v>
                </c:pt>
                <c:pt idx="178">
                  <c:v>48153</c:v>
                </c:pt>
                <c:pt idx="179">
                  <c:v>48183</c:v>
                </c:pt>
              </c:numCache>
            </c:numRef>
          </c:cat>
          <c:val>
            <c:numRef>
              <c:f>Medium!$K$2:$GH$2</c:f>
              <c:numCache>
                <c:formatCode>0.00000</c:formatCode>
                <c:ptCount val="180"/>
                <c:pt idx="0">
                  <c:v>0.19</c:v>
                </c:pt>
                <c:pt idx="1">
                  <c:v>0.192</c:v>
                </c:pt>
                <c:pt idx="2">
                  <c:v>0.193</c:v>
                </c:pt>
                <c:pt idx="3">
                  <c:v>0.189</c:v>
                </c:pt>
                <c:pt idx="4">
                  <c:v>0.185</c:v>
                </c:pt>
                <c:pt idx="5">
                  <c:v>0.183</c:v>
                </c:pt>
                <c:pt idx="6">
                  <c:v>0.182</c:v>
                </c:pt>
                <c:pt idx="7">
                  <c:v>0.18</c:v>
                </c:pt>
                <c:pt idx="8">
                  <c:v>0.17899999999999999</c:v>
                </c:pt>
                <c:pt idx="9">
                  <c:v>0.18</c:v>
                </c:pt>
                <c:pt idx="10">
                  <c:v>0.1938</c:v>
                </c:pt>
                <c:pt idx="11">
                  <c:v>0.1938</c:v>
                </c:pt>
                <c:pt idx="12">
                  <c:v>0.1938</c:v>
                </c:pt>
                <c:pt idx="13">
                  <c:v>0.19584000000000001</c:v>
                </c:pt>
                <c:pt idx="14">
                  <c:v>0.19686000000000001</c:v>
                </c:pt>
                <c:pt idx="15">
                  <c:v>0.19278000000000001</c:v>
                </c:pt>
                <c:pt idx="16">
                  <c:v>0.18870000000000001</c:v>
                </c:pt>
                <c:pt idx="17">
                  <c:v>0.18665999999999999</c:v>
                </c:pt>
                <c:pt idx="18">
                  <c:v>0.18564</c:v>
                </c:pt>
                <c:pt idx="19">
                  <c:v>0.18359999999999999</c:v>
                </c:pt>
                <c:pt idx="20">
                  <c:v>0.18257999999999999</c:v>
                </c:pt>
                <c:pt idx="21">
                  <c:v>0.18359999999999999</c:v>
                </c:pt>
                <c:pt idx="22">
                  <c:v>0.19767599999999999</c:v>
                </c:pt>
                <c:pt idx="23">
                  <c:v>0.19767599999999999</c:v>
                </c:pt>
                <c:pt idx="24">
                  <c:v>0.19767599999999999</c:v>
                </c:pt>
                <c:pt idx="25">
                  <c:v>0.19975680000000001</c:v>
                </c:pt>
                <c:pt idx="26">
                  <c:v>0.20079720000000001</c:v>
                </c:pt>
                <c:pt idx="27">
                  <c:v>0.19663560000000002</c:v>
                </c:pt>
                <c:pt idx="28">
                  <c:v>0.19247400000000001</c:v>
                </c:pt>
                <c:pt idx="29">
                  <c:v>0.19039319999999998</c:v>
                </c:pt>
                <c:pt idx="30">
                  <c:v>0.18935280000000002</c:v>
                </c:pt>
                <c:pt idx="31">
                  <c:v>0.18727199999999999</c:v>
                </c:pt>
                <c:pt idx="32">
                  <c:v>0.1862316</c:v>
                </c:pt>
                <c:pt idx="33">
                  <c:v>0.18727199999999999</c:v>
                </c:pt>
                <c:pt idx="34">
                  <c:v>0.20162952000000001</c:v>
                </c:pt>
                <c:pt idx="35">
                  <c:v>0.20162952000000001</c:v>
                </c:pt>
                <c:pt idx="36">
                  <c:v>0.20162952000000001</c:v>
                </c:pt>
                <c:pt idx="37">
                  <c:v>0.20375193600000002</c:v>
                </c:pt>
                <c:pt idx="38">
                  <c:v>0.204813144</c:v>
                </c:pt>
                <c:pt idx="39">
                  <c:v>0.20056831200000003</c:v>
                </c:pt>
                <c:pt idx="40">
                  <c:v>0.19632348000000002</c:v>
                </c:pt>
                <c:pt idx="41">
                  <c:v>0.19420106399999998</c:v>
                </c:pt>
                <c:pt idx="42">
                  <c:v>0.19313985600000003</c:v>
                </c:pt>
                <c:pt idx="43">
                  <c:v>0.19101744000000001</c:v>
                </c:pt>
                <c:pt idx="44">
                  <c:v>0.189956232</c:v>
                </c:pt>
                <c:pt idx="45">
                  <c:v>0.19101744000000001</c:v>
                </c:pt>
                <c:pt idx="46">
                  <c:v>0.20566211040000001</c:v>
                </c:pt>
                <c:pt idx="47">
                  <c:v>0.20566211040000001</c:v>
                </c:pt>
                <c:pt idx="48">
                  <c:v>0.20566211040000001</c:v>
                </c:pt>
                <c:pt idx="49">
                  <c:v>0.20782697472000003</c:v>
                </c:pt>
                <c:pt idx="50">
                  <c:v>0.20890940688000001</c:v>
                </c:pt>
                <c:pt idx="51">
                  <c:v>0.20457967824000003</c:v>
                </c:pt>
                <c:pt idx="52">
                  <c:v>0.20024994960000003</c:v>
                </c:pt>
                <c:pt idx="53">
                  <c:v>0.19808508527999999</c:v>
                </c:pt>
                <c:pt idx="54">
                  <c:v>0.19700265312000004</c:v>
                </c:pt>
                <c:pt idx="55">
                  <c:v>0.19483778880000002</c:v>
                </c:pt>
                <c:pt idx="56">
                  <c:v>0.19375535664000001</c:v>
                </c:pt>
                <c:pt idx="57">
                  <c:v>0.19483778880000002</c:v>
                </c:pt>
                <c:pt idx="58">
                  <c:v>0.20977535260800001</c:v>
                </c:pt>
                <c:pt idx="59">
                  <c:v>0.20977535260800001</c:v>
                </c:pt>
                <c:pt idx="60">
                  <c:v>0.20977535260800001</c:v>
                </c:pt>
                <c:pt idx="61">
                  <c:v>0.21198351421440004</c:v>
                </c:pt>
                <c:pt idx="62">
                  <c:v>0.21308759501760002</c:v>
                </c:pt>
                <c:pt idx="63">
                  <c:v>0.20867127180480005</c:v>
                </c:pt>
                <c:pt idx="64">
                  <c:v>0.20425494859200002</c:v>
                </c:pt>
                <c:pt idx="65">
                  <c:v>0.2020467869856</c:v>
                </c:pt>
                <c:pt idx="66">
                  <c:v>0.20094270618240004</c:v>
                </c:pt>
                <c:pt idx="67">
                  <c:v>0.19873454457600004</c:v>
                </c:pt>
                <c:pt idx="68">
                  <c:v>0.19763046377280002</c:v>
                </c:pt>
                <c:pt idx="69">
                  <c:v>0.19873454457600004</c:v>
                </c:pt>
                <c:pt idx="70">
                  <c:v>0.21397085966016002</c:v>
                </c:pt>
                <c:pt idx="71">
                  <c:v>0.21397085966016002</c:v>
                </c:pt>
                <c:pt idx="72">
                  <c:v>0.21397085966016002</c:v>
                </c:pt>
                <c:pt idx="73">
                  <c:v>0.21622318449868805</c:v>
                </c:pt>
                <c:pt idx="74">
                  <c:v>0.21734934691795202</c:v>
                </c:pt>
                <c:pt idx="75">
                  <c:v>0.21284469724089605</c:v>
                </c:pt>
                <c:pt idx="76">
                  <c:v>0.20834004756384003</c:v>
                </c:pt>
                <c:pt idx="77">
                  <c:v>0.20608772272531201</c:v>
                </c:pt>
                <c:pt idx="78">
                  <c:v>0.20496156030604804</c:v>
                </c:pt>
                <c:pt idx="79">
                  <c:v>0.20270923546752004</c:v>
                </c:pt>
                <c:pt idx="80">
                  <c:v>0.20158307304825604</c:v>
                </c:pt>
                <c:pt idx="81">
                  <c:v>0.20270923546752004</c:v>
                </c:pt>
                <c:pt idx="82">
                  <c:v>0.21825027685336323</c:v>
                </c:pt>
                <c:pt idx="83">
                  <c:v>0.21825027685336323</c:v>
                </c:pt>
                <c:pt idx="84">
                  <c:v>0.21825027685336323</c:v>
                </c:pt>
                <c:pt idx="85">
                  <c:v>0.22054764818866182</c:v>
                </c:pt>
                <c:pt idx="86">
                  <c:v>0.22169633385631107</c:v>
                </c:pt>
                <c:pt idx="87">
                  <c:v>0.21710159118571398</c:v>
                </c:pt>
                <c:pt idx="88">
                  <c:v>0.21250684851511684</c:v>
                </c:pt>
                <c:pt idx="89">
                  <c:v>0.21020947717981825</c:v>
                </c:pt>
                <c:pt idx="90">
                  <c:v>0.209060791512169</c:v>
                </c:pt>
                <c:pt idx="91">
                  <c:v>0.20676342017687044</c:v>
                </c:pt>
                <c:pt idx="92">
                  <c:v>0.20561473450922116</c:v>
                </c:pt>
                <c:pt idx="93">
                  <c:v>0.20676342017687044</c:v>
                </c:pt>
                <c:pt idx="94">
                  <c:v>0.22261528239043049</c:v>
                </c:pt>
                <c:pt idx="95">
                  <c:v>0.22261528239043049</c:v>
                </c:pt>
                <c:pt idx="96">
                  <c:v>0.22261528239043049</c:v>
                </c:pt>
                <c:pt idx="97">
                  <c:v>0.22495860115243507</c:v>
                </c:pt>
                <c:pt idx="98">
                  <c:v>0.22613026053343729</c:v>
                </c:pt>
                <c:pt idx="99">
                  <c:v>0.22144362300942827</c:v>
                </c:pt>
                <c:pt idx="100">
                  <c:v>0.21675698548541919</c:v>
                </c:pt>
                <c:pt idx="101">
                  <c:v>0.21441366672341461</c:v>
                </c:pt>
                <c:pt idx="102">
                  <c:v>0.21324200734241239</c:v>
                </c:pt>
                <c:pt idx="103">
                  <c:v>0.21089868858040786</c:v>
                </c:pt>
                <c:pt idx="104">
                  <c:v>0.20972702919940558</c:v>
                </c:pt>
                <c:pt idx="105">
                  <c:v>0.21089868858040786</c:v>
                </c:pt>
                <c:pt idx="106">
                  <c:v>0.22706758803823909</c:v>
                </c:pt>
                <c:pt idx="107">
                  <c:v>0.22706758803823909</c:v>
                </c:pt>
                <c:pt idx="108">
                  <c:v>0.22706758803823909</c:v>
                </c:pt>
                <c:pt idx="109">
                  <c:v>0.22945777317548377</c:v>
                </c:pt>
                <c:pt idx="110">
                  <c:v>0.23065286574410604</c:v>
                </c:pt>
                <c:pt idx="111">
                  <c:v>0.22587249546961685</c:v>
                </c:pt>
                <c:pt idx="112">
                  <c:v>0.22109212519512758</c:v>
                </c:pt>
                <c:pt idx="113">
                  <c:v>0.2187019400578829</c:v>
                </c:pt>
                <c:pt idx="114">
                  <c:v>0.21750684748926064</c:v>
                </c:pt>
                <c:pt idx="115">
                  <c:v>0.21511666235201601</c:v>
                </c:pt>
                <c:pt idx="116">
                  <c:v>0.21392156978339369</c:v>
                </c:pt>
                <c:pt idx="117">
                  <c:v>0.21511666235201601</c:v>
                </c:pt>
                <c:pt idx="118">
                  <c:v>0.23160893979900388</c:v>
                </c:pt>
                <c:pt idx="119">
                  <c:v>0.23160893979900388</c:v>
                </c:pt>
                <c:pt idx="120">
                  <c:v>0.23160893979900388</c:v>
                </c:pt>
                <c:pt idx="121">
                  <c:v>0.23404692863899346</c:v>
                </c:pt>
                <c:pt idx="122">
                  <c:v>0.23526592305898816</c:v>
                </c:pt>
                <c:pt idx="123">
                  <c:v>0.2303899453790092</c:v>
                </c:pt>
                <c:pt idx="124">
                  <c:v>0.22551396769903015</c:v>
                </c:pt>
                <c:pt idx="125">
                  <c:v>0.22307597885904057</c:v>
                </c:pt>
                <c:pt idx="126">
                  <c:v>0.22185698443904586</c:v>
                </c:pt>
                <c:pt idx="127">
                  <c:v>0.21941899559905634</c:v>
                </c:pt>
                <c:pt idx="128">
                  <c:v>0.21820000117906158</c:v>
                </c:pt>
                <c:pt idx="129">
                  <c:v>0.21941899559905634</c:v>
                </c:pt>
                <c:pt idx="130">
                  <c:v>0.23624111859498395</c:v>
                </c:pt>
                <c:pt idx="131">
                  <c:v>0.23624111859498395</c:v>
                </c:pt>
                <c:pt idx="132">
                  <c:v>0.23624111859498395</c:v>
                </c:pt>
                <c:pt idx="133">
                  <c:v>0.23872786721177333</c:v>
                </c:pt>
                <c:pt idx="134">
                  <c:v>0.23997124152016794</c:v>
                </c:pt>
                <c:pt idx="135">
                  <c:v>0.2349977442865894</c:v>
                </c:pt>
                <c:pt idx="136">
                  <c:v>0.23002424705301075</c:v>
                </c:pt>
                <c:pt idx="137">
                  <c:v>0.2275374984362214</c:v>
                </c:pt>
                <c:pt idx="138">
                  <c:v>0.22629412412782679</c:v>
                </c:pt>
                <c:pt idx="139">
                  <c:v>0.22380737551103747</c:v>
                </c:pt>
                <c:pt idx="140">
                  <c:v>0.2225640012026428</c:v>
                </c:pt>
                <c:pt idx="141">
                  <c:v>0.22380737551103747</c:v>
                </c:pt>
                <c:pt idx="142">
                  <c:v>0.24096594096688365</c:v>
                </c:pt>
                <c:pt idx="143">
                  <c:v>0.24096594096688365</c:v>
                </c:pt>
                <c:pt idx="144">
                  <c:v>0.24096594096688365</c:v>
                </c:pt>
                <c:pt idx="145">
                  <c:v>0.24350242455600879</c:v>
                </c:pt>
                <c:pt idx="146">
                  <c:v>0.24477066635057129</c:v>
                </c:pt>
                <c:pt idx="147">
                  <c:v>0.2396976991723212</c:v>
                </c:pt>
                <c:pt idx="148">
                  <c:v>0.23462473199407097</c:v>
                </c:pt>
                <c:pt idx="149">
                  <c:v>0.23208824840494582</c:v>
                </c:pt>
                <c:pt idx="150">
                  <c:v>0.23082000661038332</c:v>
                </c:pt>
                <c:pt idx="151">
                  <c:v>0.22828352302125821</c:v>
                </c:pt>
                <c:pt idx="152">
                  <c:v>0.22701528122669568</c:v>
                </c:pt>
                <c:pt idx="153">
                  <c:v>0.22828352302125821</c:v>
                </c:pt>
                <c:pt idx="154">
                  <c:v>0.24578525978622132</c:v>
                </c:pt>
                <c:pt idx="155">
                  <c:v>0.24578525978622132</c:v>
                </c:pt>
                <c:pt idx="156">
                  <c:v>0.24578525978622132</c:v>
                </c:pt>
                <c:pt idx="157">
                  <c:v>0.24837247304712898</c:v>
                </c:pt>
                <c:pt idx="158">
                  <c:v>0.24966607967758273</c:v>
                </c:pt>
                <c:pt idx="159">
                  <c:v>0.24449165315576762</c:v>
                </c:pt>
                <c:pt idx="160">
                  <c:v>0.23931722663395238</c:v>
                </c:pt>
                <c:pt idx="161">
                  <c:v>0.23673001337304475</c:v>
                </c:pt>
                <c:pt idx="162">
                  <c:v>0.235436406742591</c:v>
                </c:pt>
                <c:pt idx="163">
                  <c:v>0.23284919348168337</c:v>
                </c:pt>
                <c:pt idx="164">
                  <c:v>0.23155558685122959</c:v>
                </c:pt>
                <c:pt idx="165">
                  <c:v>0.23284919348168337</c:v>
                </c:pt>
                <c:pt idx="166">
                  <c:v>0.25070096498194577</c:v>
                </c:pt>
                <c:pt idx="167">
                  <c:v>0.25070096498194577</c:v>
                </c:pt>
                <c:pt idx="168">
                  <c:v>0.25070096498194577</c:v>
                </c:pt>
                <c:pt idx="169">
                  <c:v>0.25333992250807158</c:v>
                </c:pt>
                <c:pt idx="170">
                  <c:v>0.2546594012711344</c:v>
                </c:pt>
                <c:pt idx="171">
                  <c:v>0.24938148621888298</c:v>
                </c:pt>
                <c:pt idx="172">
                  <c:v>0.24410357116663145</c:v>
                </c:pt>
                <c:pt idx="173">
                  <c:v>0.24146461364050564</c:v>
                </c:pt>
                <c:pt idx="174">
                  <c:v>0.24014513487744282</c:v>
                </c:pt>
                <c:pt idx="175">
                  <c:v>0.23750617735131704</c:v>
                </c:pt>
                <c:pt idx="176">
                  <c:v>0.2361866985882542</c:v>
                </c:pt>
                <c:pt idx="177">
                  <c:v>0.23750617735131704</c:v>
                </c:pt>
                <c:pt idx="178">
                  <c:v>0.25571498428158468</c:v>
                </c:pt>
                <c:pt idx="179">
                  <c:v>0.25571498428158468</c:v>
                </c:pt>
              </c:numCache>
            </c:numRef>
          </c:val>
        </c:ser>
        <c:ser>
          <c:idx val="1"/>
          <c:order val="1"/>
          <c:tx>
            <c:strRef>
              <c:f>Medium!$A$3</c:f>
              <c:strCache>
                <c:ptCount val="1"/>
                <c:pt idx="0">
                  <c:v>Incentive ($/kWh)</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cat>
            <c:numRef>
              <c:f>Medium!$K$1:$GH$1</c:f>
              <c:numCache>
                <c:formatCode>mmm\-yy</c:formatCode>
                <c:ptCount val="180"/>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pt idx="111">
                  <c:v>46113</c:v>
                </c:pt>
                <c:pt idx="112">
                  <c:v>46143</c:v>
                </c:pt>
                <c:pt idx="113">
                  <c:v>46174</c:v>
                </c:pt>
                <c:pt idx="114">
                  <c:v>46204</c:v>
                </c:pt>
                <c:pt idx="115">
                  <c:v>46235</c:v>
                </c:pt>
                <c:pt idx="116">
                  <c:v>46266</c:v>
                </c:pt>
                <c:pt idx="117">
                  <c:v>46296</c:v>
                </c:pt>
                <c:pt idx="118">
                  <c:v>46327</c:v>
                </c:pt>
                <c:pt idx="119">
                  <c:v>46357</c:v>
                </c:pt>
                <c:pt idx="120">
                  <c:v>46388</c:v>
                </c:pt>
                <c:pt idx="121">
                  <c:v>46419</c:v>
                </c:pt>
                <c:pt idx="122">
                  <c:v>46447</c:v>
                </c:pt>
                <c:pt idx="123">
                  <c:v>46478</c:v>
                </c:pt>
                <c:pt idx="124">
                  <c:v>46508</c:v>
                </c:pt>
                <c:pt idx="125">
                  <c:v>46539</c:v>
                </c:pt>
                <c:pt idx="126">
                  <c:v>46569</c:v>
                </c:pt>
                <c:pt idx="127">
                  <c:v>46600</c:v>
                </c:pt>
                <c:pt idx="128">
                  <c:v>46631</c:v>
                </c:pt>
                <c:pt idx="129">
                  <c:v>46661</c:v>
                </c:pt>
                <c:pt idx="130">
                  <c:v>46692</c:v>
                </c:pt>
                <c:pt idx="131">
                  <c:v>46722</c:v>
                </c:pt>
                <c:pt idx="132">
                  <c:v>46753</c:v>
                </c:pt>
                <c:pt idx="133">
                  <c:v>46784</c:v>
                </c:pt>
                <c:pt idx="134">
                  <c:v>46813</c:v>
                </c:pt>
                <c:pt idx="135">
                  <c:v>46844</c:v>
                </c:pt>
                <c:pt idx="136">
                  <c:v>46874</c:v>
                </c:pt>
                <c:pt idx="137">
                  <c:v>46905</c:v>
                </c:pt>
                <c:pt idx="138">
                  <c:v>46935</c:v>
                </c:pt>
                <c:pt idx="139">
                  <c:v>46966</c:v>
                </c:pt>
                <c:pt idx="140">
                  <c:v>46997</c:v>
                </c:pt>
                <c:pt idx="141">
                  <c:v>47027</c:v>
                </c:pt>
                <c:pt idx="142">
                  <c:v>47058</c:v>
                </c:pt>
                <c:pt idx="143">
                  <c:v>47088</c:v>
                </c:pt>
                <c:pt idx="144">
                  <c:v>47119</c:v>
                </c:pt>
                <c:pt idx="145">
                  <c:v>47150</c:v>
                </c:pt>
                <c:pt idx="146">
                  <c:v>47178</c:v>
                </c:pt>
                <c:pt idx="147">
                  <c:v>47209</c:v>
                </c:pt>
                <c:pt idx="148">
                  <c:v>47239</c:v>
                </c:pt>
                <c:pt idx="149">
                  <c:v>47270</c:v>
                </c:pt>
                <c:pt idx="150">
                  <c:v>47300</c:v>
                </c:pt>
                <c:pt idx="151">
                  <c:v>47331</c:v>
                </c:pt>
                <c:pt idx="152">
                  <c:v>47362</c:v>
                </c:pt>
                <c:pt idx="153">
                  <c:v>47392</c:v>
                </c:pt>
                <c:pt idx="154">
                  <c:v>47423</c:v>
                </c:pt>
                <c:pt idx="155">
                  <c:v>47453</c:v>
                </c:pt>
                <c:pt idx="156">
                  <c:v>47484</c:v>
                </c:pt>
                <c:pt idx="157">
                  <c:v>47515</c:v>
                </c:pt>
                <c:pt idx="158">
                  <c:v>47543</c:v>
                </c:pt>
                <c:pt idx="159">
                  <c:v>47574</c:v>
                </c:pt>
                <c:pt idx="160">
                  <c:v>47604</c:v>
                </c:pt>
                <c:pt idx="161">
                  <c:v>47635</c:v>
                </c:pt>
                <c:pt idx="162">
                  <c:v>47665</c:v>
                </c:pt>
                <c:pt idx="163">
                  <c:v>47696</c:v>
                </c:pt>
                <c:pt idx="164">
                  <c:v>47727</c:v>
                </c:pt>
                <c:pt idx="165">
                  <c:v>47757</c:v>
                </c:pt>
                <c:pt idx="166">
                  <c:v>47788</c:v>
                </c:pt>
                <c:pt idx="167">
                  <c:v>47818</c:v>
                </c:pt>
                <c:pt idx="168">
                  <c:v>47849</c:v>
                </c:pt>
                <c:pt idx="169">
                  <c:v>47880</c:v>
                </c:pt>
                <c:pt idx="170">
                  <c:v>47908</c:v>
                </c:pt>
                <c:pt idx="171">
                  <c:v>47939</c:v>
                </c:pt>
                <c:pt idx="172">
                  <c:v>47969</c:v>
                </c:pt>
                <c:pt idx="173">
                  <c:v>48000</c:v>
                </c:pt>
                <c:pt idx="174">
                  <c:v>48030</c:v>
                </c:pt>
                <c:pt idx="175">
                  <c:v>48061</c:v>
                </c:pt>
                <c:pt idx="176">
                  <c:v>48092</c:v>
                </c:pt>
                <c:pt idx="177">
                  <c:v>48122</c:v>
                </c:pt>
                <c:pt idx="178">
                  <c:v>48153</c:v>
                </c:pt>
                <c:pt idx="179">
                  <c:v>48183</c:v>
                </c:pt>
              </c:numCache>
            </c:numRef>
          </c:cat>
          <c:val>
            <c:numRef>
              <c:f>Medium!$K$3:$GH$3</c:f>
              <c:numCache>
                <c:formatCode>0.00000</c:formatCode>
                <c:ptCount val="180"/>
                <c:pt idx="0">
                  <c:v>4.0000000000000008E-2</c:v>
                </c:pt>
                <c:pt idx="1">
                  <c:v>3.8000000000000006E-2</c:v>
                </c:pt>
                <c:pt idx="2">
                  <c:v>3.7000000000000005E-2</c:v>
                </c:pt>
                <c:pt idx="3">
                  <c:v>4.1000000000000009E-2</c:v>
                </c:pt>
                <c:pt idx="4">
                  <c:v>4.5000000000000012E-2</c:v>
                </c:pt>
                <c:pt idx="5">
                  <c:v>4.7000000000000014E-2</c:v>
                </c:pt>
                <c:pt idx="6">
                  <c:v>4.8000000000000015E-2</c:v>
                </c:pt>
                <c:pt idx="7">
                  <c:v>5.0000000000000017E-2</c:v>
                </c:pt>
                <c:pt idx="8">
                  <c:v>5.1000000000000018E-2</c:v>
                </c:pt>
                <c:pt idx="9">
                  <c:v>5.0000000000000017E-2</c:v>
                </c:pt>
                <c:pt idx="10">
                  <c:v>3.620000000000001E-2</c:v>
                </c:pt>
                <c:pt idx="11">
                  <c:v>3.620000000000001E-2</c:v>
                </c:pt>
                <c:pt idx="12">
                  <c:v>3.620000000000001E-2</c:v>
                </c:pt>
                <c:pt idx="13">
                  <c:v>3.4159999999999996E-2</c:v>
                </c:pt>
                <c:pt idx="14">
                  <c:v>3.3140000000000003E-2</c:v>
                </c:pt>
                <c:pt idx="15">
                  <c:v>3.7220000000000003E-2</c:v>
                </c:pt>
                <c:pt idx="16">
                  <c:v>4.1300000000000003E-2</c:v>
                </c:pt>
                <c:pt idx="17">
                  <c:v>4.3340000000000017E-2</c:v>
                </c:pt>
                <c:pt idx="18">
                  <c:v>4.4360000000000011E-2</c:v>
                </c:pt>
                <c:pt idx="19">
                  <c:v>4.6400000000000025E-2</c:v>
                </c:pt>
                <c:pt idx="20">
                  <c:v>4.7420000000000018E-2</c:v>
                </c:pt>
                <c:pt idx="21">
                  <c:v>4.6400000000000025E-2</c:v>
                </c:pt>
                <c:pt idx="22">
                  <c:v>3.2324000000000019E-2</c:v>
                </c:pt>
                <c:pt idx="23">
                  <c:v>3.2324000000000019E-2</c:v>
                </c:pt>
                <c:pt idx="24">
                  <c:v>3.2324000000000019E-2</c:v>
                </c:pt>
                <c:pt idx="25">
                  <c:v>3.0243199999999998E-2</c:v>
                </c:pt>
                <c:pt idx="26">
                  <c:v>2.9202800000000001E-2</c:v>
                </c:pt>
                <c:pt idx="27">
                  <c:v>3.3364399999999989E-2</c:v>
                </c:pt>
                <c:pt idx="28">
                  <c:v>3.7526000000000004E-2</c:v>
                </c:pt>
                <c:pt idx="29">
                  <c:v>3.9606800000000025E-2</c:v>
                </c:pt>
                <c:pt idx="30">
                  <c:v>4.0647199999999994E-2</c:v>
                </c:pt>
                <c:pt idx="31">
                  <c:v>4.2728000000000016E-2</c:v>
                </c:pt>
                <c:pt idx="32">
                  <c:v>4.3768400000000013E-2</c:v>
                </c:pt>
                <c:pt idx="33">
                  <c:v>4.2728000000000016E-2</c:v>
                </c:pt>
                <c:pt idx="34">
                  <c:v>2.8370480000000003E-2</c:v>
                </c:pt>
                <c:pt idx="35">
                  <c:v>2.8370480000000003E-2</c:v>
                </c:pt>
                <c:pt idx="36">
                  <c:v>2.8370480000000003E-2</c:v>
                </c:pt>
                <c:pt idx="37">
                  <c:v>2.6248063999999988E-2</c:v>
                </c:pt>
                <c:pt idx="38">
                  <c:v>2.5186856000000007E-2</c:v>
                </c:pt>
                <c:pt idx="39">
                  <c:v>2.9431687999999984E-2</c:v>
                </c:pt>
                <c:pt idx="40">
                  <c:v>3.3676519999999988E-2</c:v>
                </c:pt>
                <c:pt idx="41">
                  <c:v>3.5798936000000031E-2</c:v>
                </c:pt>
                <c:pt idx="42">
                  <c:v>3.6860143999999984E-2</c:v>
                </c:pt>
                <c:pt idx="43">
                  <c:v>3.8982559999999999E-2</c:v>
                </c:pt>
                <c:pt idx="44">
                  <c:v>4.0043768000000007E-2</c:v>
                </c:pt>
                <c:pt idx="45">
                  <c:v>3.8982559999999999E-2</c:v>
                </c:pt>
                <c:pt idx="46">
                  <c:v>2.4337889599999996E-2</c:v>
                </c:pt>
                <c:pt idx="47">
                  <c:v>2.4337889599999996E-2</c:v>
                </c:pt>
                <c:pt idx="48">
                  <c:v>2.4337889599999996E-2</c:v>
                </c:pt>
                <c:pt idx="49">
                  <c:v>2.2173025279999981E-2</c:v>
                </c:pt>
                <c:pt idx="50">
                  <c:v>2.1090593120000001E-2</c:v>
                </c:pt>
                <c:pt idx="51">
                  <c:v>2.5420321759999975E-2</c:v>
                </c:pt>
                <c:pt idx="52">
                  <c:v>2.9750050399999978E-2</c:v>
                </c:pt>
                <c:pt idx="53">
                  <c:v>3.191491472000002E-2</c:v>
                </c:pt>
                <c:pt idx="54">
                  <c:v>3.2997346879999973E-2</c:v>
                </c:pt>
                <c:pt idx="55">
                  <c:v>3.5162211199999988E-2</c:v>
                </c:pt>
                <c:pt idx="56">
                  <c:v>3.6244643359999995E-2</c:v>
                </c:pt>
                <c:pt idx="57">
                  <c:v>3.5162211199999988E-2</c:v>
                </c:pt>
                <c:pt idx="58">
                  <c:v>2.0224647392E-2</c:v>
                </c:pt>
                <c:pt idx="59">
                  <c:v>2.0224647392E-2</c:v>
                </c:pt>
                <c:pt idx="60">
                  <c:v>2.0224647392E-2</c:v>
                </c:pt>
                <c:pt idx="61">
                  <c:v>1.8016485785599973E-2</c:v>
                </c:pt>
                <c:pt idx="62">
                  <c:v>1.6912404982399987E-2</c:v>
                </c:pt>
                <c:pt idx="63">
                  <c:v>2.1328728195199959E-2</c:v>
                </c:pt>
                <c:pt idx="64">
                  <c:v>2.5745051407999986E-2</c:v>
                </c:pt>
                <c:pt idx="65">
                  <c:v>2.7953213014400013E-2</c:v>
                </c:pt>
                <c:pt idx="66">
                  <c:v>2.9057293817599972E-2</c:v>
                </c:pt>
                <c:pt idx="67">
                  <c:v>3.1265455423999972E-2</c:v>
                </c:pt>
                <c:pt idx="68">
                  <c:v>3.2369536227199985E-2</c:v>
                </c:pt>
                <c:pt idx="69">
                  <c:v>3.1265455423999972E-2</c:v>
                </c:pt>
                <c:pt idx="70">
                  <c:v>1.6029140339839987E-2</c:v>
                </c:pt>
                <c:pt idx="71">
                  <c:v>1.6029140339839987E-2</c:v>
                </c:pt>
                <c:pt idx="72">
                  <c:v>1.6029140339839987E-2</c:v>
                </c:pt>
                <c:pt idx="73">
                  <c:v>1.3776815501311962E-2</c:v>
                </c:pt>
                <c:pt idx="74">
                  <c:v>1.2650653082047991E-2</c:v>
                </c:pt>
                <c:pt idx="75">
                  <c:v>1.7155302759103958E-2</c:v>
                </c:pt>
                <c:pt idx="76">
                  <c:v>2.1659952436159979E-2</c:v>
                </c:pt>
                <c:pt idx="77">
                  <c:v>2.3912277274688004E-2</c:v>
                </c:pt>
                <c:pt idx="78">
                  <c:v>2.5038439693951975E-2</c:v>
                </c:pt>
                <c:pt idx="79">
                  <c:v>2.7290764532479972E-2</c:v>
                </c:pt>
                <c:pt idx="80">
                  <c:v>2.841692695174397E-2</c:v>
                </c:pt>
                <c:pt idx="81">
                  <c:v>2.7290764532479972E-2</c:v>
                </c:pt>
                <c:pt idx="82">
                  <c:v>1.1749723146636776E-2</c:v>
                </c:pt>
                <c:pt idx="83">
                  <c:v>1.1749723146636776E-2</c:v>
                </c:pt>
                <c:pt idx="84">
                  <c:v>1.1749723146636776E-2</c:v>
                </c:pt>
                <c:pt idx="85">
                  <c:v>9.4523518113381888E-3</c:v>
                </c:pt>
                <c:pt idx="86">
                  <c:v>8.303666143688937E-3</c:v>
                </c:pt>
                <c:pt idx="87">
                  <c:v>1.2898408814286028E-2</c:v>
                </c:pt>
                <c:pt idx="88">
                  <c:v>1.7493151484883174E-2</c:v>
                </c:pt>
                <c:pt idx="89">
                  <c:v>1.9790522820181761E-2</c:v>
                </c:pt>
                <c:pt idx="90">
                  <c:v>2.0939208487831013E-2</c:v>
                </c:pt>
                <c:pt idx="91">
                  <c:v>2.3236579823129572E-2</c:v>
                </c:pt>
                <c:pt idx="92">
                  <c:v>2.4385265490778851E-2</c:v>
                </c:pt>
                <c:pt idx="93">
                  <c:v>2.3236579823129572E-2</c:v>
                </c:pt>
                <c:pt idx="94">
                  <c:v>7.3847176095695188E-3</c:v>
                </c:pt>
                <c:pt idx="95">
                  <c:v>7.3847176095695188E-3</c:v>
                </c:pt>
                <c:pt idx="96">
                  <c:v>7.3847176095695188E-3</c:v>
                </c:pt>
                <c:pt idx="97">
                  <c:v>5.0413988475649374E-3</c:v>
                </c:pt>
                <c:pt idx="98">
                  <c:v>3.8697394665627161E-3</c:v>
                </c:pt>
                <c:pt idx="99">
                  <c:v>8.5563769905717402E-3</c:v>
                </c:pt>
                <c:pt idx="100">
                  <c:v>1.324301451458082E-2</c:v>
                </c:pt>
                <c:pt idx="101">
                  <c:v>1.5586333276585401E-2</c:v>
                </c:pt>
                <c:pt idx="102">
                  <c:v>1.6757992657587623E-2</c:v>
                </c:pt>
                <c:pt idx="103">
                  <c:v>1.9101311419592149E-2</c:v>
                </c:pt>
                <c:pt idx="104">
                  <c:v>2.0272970800594425E-2</c:v>
                </c:pt>
                <c:pt idx="105">
                  <c:v>1.9101311419592149E-2</c:v>
                </c:pt>
                <c:pt idx="106">
                  <c:v>2.9324119617609168E-3</c:v>
                </c:pt>
                <c:pt idx="107">
                  <c:v>2.9324119617609168E-3</c:v>
                </c:pt>
                <c:pt idx="108">
                  <c:v>2.9324119617609168E-3</c:v>
                </c:pt>
                <c:pt idx="109">
                  <c:v>5.4222682451623982E-4</c:v>
                </c:pt>
                <c:pt idx="110">
                  <c:v>0</c:v>
                </c:pt>
                <c:pt idx="111">
                  <c:v>4.1275045303831581E-3</c:v>
                </c:pt>
                <c:pt idx="112">
                  <c:v>8.9078748048724288E-3</c:v>
                </c:pt>
                <c:pt idx="113">
                  <c:v>1.1298059942117106E-2</c:v>
                </c:pt>
                <c:pt idx="114">
                  <c:v>1.2493152510739375E-2</c:v>
                </c:pt>
                <c:pt idx="115">
                  <c:v>1.4883337647983996E-2</c:v>
                </c:pt>
                <c:pt idx="116">
                  <c:v>1.6078430216606321E-2</c:v>
                </c:pt>
                <c:pt idx="117">
                  <c:v>1.4883337647983996E-2</c:v>
                </c:pt>
                <c:pt idx="118">
                  <c:v>0</c:v>
                </c:pt>
                <c:pt idx="119">
                  <c:v>0</c:v>
                </c:pt>
                <c:pt idx="120">
                  <c:v>0</c:v>
                </c:pt>
                <c:pt idx="121">
                  <c:v>0</c:v>
                </c:pt>
                <c:pt idx="122">
                  <c:v>0</c:v>
                </c:pt>
                <c:pt idx="123">
                  <c:v>0</c:v>
                </c:pt>
                <c:pt idx="124">
                  <c:v>4.4860323009698611E-3</c:v>
                </c:pt>
                <c:pt idx="125">
                  <c:v>6.924021140959441E-3</c:v>
                </c:pt>
                <c:pt idx="126">
                  <c:v>8.1430155609541477E-3</c:v>
                </c:pt>
                <c:pt idx="127">
                  <c:v>1.0581004400943672E-2</c:v>
                </c:pt>
                <c:pt idx="128">
                  <c:v>1.1799998820938434E-2</c:v>
                </c:pt>
                <c:pt idx="129">
                  <c:v>1.0581004400943672E-2</c:v>
                </c:pt>
                <c:pt idx="130">
                  <c:v>0</c:v>
                </c:pt>
                <c:pt idx="131">
                  <c:v>0</c:v>
                </c:pt>
                <c:pt idx="132">
                  <c:v>0</c:v>
                </c:pt>
                <c:pt idx="133">
                  <c:v>0</c:v>
                </c:pt>
                <c:pt idx="134">
                  <c:v>0</c:v>
                </c:pt>
                <c:pt idx="135">
                  <c:v>0</c:v>
                </c:pt>
                <c:pt idx="136">
                  <c:v>0</c:v>
                </c:pt>
                <c:pt idx="137">
                  <c:v>2.462501563778613E-3</c:v>
                </c:pt>
                <c:pt idx="138">
                  <c:v>3.7058758721732199E-3</c:v>
                </c:pt>
                <c:pt idx="139">
                  <c:v>6.1926244889625448E-3</c:v>
                </c:pt>
                <c:pt idx="140">
                  <c:v>7.4359987973572073E-3</c:v>
                </c:pt>
                <c:pt idx="141">
                  <c:v>6.1926244889625448E-3</c:v>
                </c:pt>
                <c:pt idx="142">
                  <c:v>0</c:v>
                </c:pt>
                <c:pt idx="143">
                  <c:v>0</c:v>
                </c:pt>
                <c:pt idx="144">
                  <c:v>0</c:v>
                </c:pt>
                <c:pt idx="145">
                  <c:v>0</c:v>
                </c:pt>
                <c:pt idx="146">
                  <c:v>0</c:v>
                </c:pt>
                <c:pt idx="147">
                  <c:v>0</c:v>
                </c:pt>
                <c:pt idx="148">
                  <c:v>0</c:v>
                </c:pt>
                <c:pt idx="149">
                  <c:v>0</c:v>
                </c:pt>
                <c:pt idx="150">
                  <c:v>0</c:v>
                </c:pt>
                <c:pt idx="151">
                  <c:v>1.7164769787418044E-3</c:v>
                </c:pt>
                <c:pt idx="152">
                  <c:v>2.9847187733043345E-3</c:v>
                </c:pt>
                <c:pt idx="153">
                  <c:v>1.7164769787418044E-3</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numCache>
            </c:numRef>
          </c:val>
        </c:ser>
        <c:dLbls>
          <c:showLegendKey val="0"/>
          <c:showVal val="0"/>
          <c:showCatName val="0"/>
          <c:showSerName val="0"/>
          <c:showPercent val="0"/>
          <c:showBubbleSize val="0"/>
        </c:dLbls>
        <c:axId val="107145856"/>
        <c:axId val="107032960"/>
      </c:areaChart>
      <c:dateAx>
        <c:axId val="107145856"/>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7032960"/>
        <c:crosses val="autoZero"/>
        <c:auto val="1"/>
        <c:lblOffset val="100"/>
        <c:baseTimeUnit val="months"/>
      </c:dateAx>
      <c:valAx>
        <c:axId val="107032960"/>
        <c:scaling>
          <c:orientation val="minMax"/>
          <c:max val="0.35000000000000003"/>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97" b="0" i="0" u="none" strike="noStrike" kern="1200" cap="all" baseline="0">
                    <a:solidFill>
                      <a:schemeClr val="tx1">
                        <a:lumMod val="50000"/>
                        <a:lumOff val="50000"/>
                      </a:schemeClr>
                    </a:solidFill>
                    <a:latin typeface="+mn-lt"/>
                    <a:ea typeface="+mn-ea"/>
                    <a:cs typeface="+mn-cs"/>
                  </a:defRPr>
                </a:pPr>
                <a:r>
                  <a:rPr lang="en-US"/>
                  <a:t>$/kWh</a:t>
                </a:r>
              </a:p>
            </c:rich>
          </c:tx>
          <c:overlay val="0"/>
          <c:spPr>
            <a:noFill/>
            <a:ln>
              <a:noFill/>
            </a:ln>
            <a:effectLst/>
          </c:spPr>
        </c:title>
        <c:numFmt formatCode="0.0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7145856"/>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cap="none" spc="20" baseline="0">
                <a:solidFill>
                  <a:schemeClr val="tx1">
                    <a:lumMod val="50000"/>
                    <a:lumOff val="50000"/>
                  </a:schemeClr>
                </a:solidFill>
                <a:latin typeface="+mn-lt"/>
                <a:ea typeface="+mn-ea"/>
                <a:cs typeface="+mn-cs"/>
              </a:defRPr>
            </a:pPr>
            <a:r>
              <a:rPr lang="en-US"/>
              <a:t>15-year QF Large System (1-5 MW) Tariff Payments </a:t>
            </a:r>
          </a:p>
        </c:rich>
      </c:tx>
      <c:overlay val="0"/>
      <c:spPr>
        <a:noFill/>
        <a:ln>
          <a:noFill/>
        </a:ln>
        <a:effectLst/>
      </c:spPr>
    </c:title>
    <c:autoTitleDeleted val="0"/>
    <c:plotArea>
      <c:layout/>
      <c:areaChart>
        <c:grouping val="stacked"/>
        <c:varyColors val="0"/>
        <c:ser>
          <c:idx val="0"/>
          <c:order val="0"/>
          <c:tx>
            <c:strRef>
              <c:f>Large!$A$29</c:f>
              <c:strCache>
                <c:ptCount val="1"/>
                <c:pt idx="0">
                  <c:v>QF Rate ($/kWh)</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cat>
            <c:numRef>
              <c:f>Large!$K$28:$GH$28</c:f>
              <c:numCache>
                <c:formatCode>mmm\-yy</c:formatCode>
                <c:ptCount val="180"/>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pt idx="111">
                  <c:v>46113</c:v>
                </c:pt>
                <c:pt idx="112">
                  <c:v>46143</c:v>
                </c:pt>
                <c:pt idx="113">
                  <c:v>46174</c:v>
                </c:pt>
                <c:pt idx="114">
                  <c:v>46204</c:v>
                </c:pt>
                <c:pt idx="115">
                  <c:v>46235</c:v>
                </c:pt>
                <c:pt idx="116">
                  <c:v>46266</c:v>
                </c:pt>
                <c:pt idx="117">
                  <c:v>46296</c:v>
                </c:pt>
                <c:pt idx="118">
                  <c:v>46327</c:v>
                </c:pt>
                <c:pt idx="119">
                  <c:v>46357</c:v>
                </c:pt>
                <c:pt idx="120">
                  <c:v>46388</c:v>
                </c:pt>
                <c:pt idx="121">
                  <c:v>46419</c:v>
                </c:pt>
                <c:pt idx="122">
                  <c:v>46447</c:v>
                </c:pt>
                <c:pt idx="123">
                  <c:v>46478</c:v>
                </c:pt>
                <c:pt idx="124">
                  <c:v>46508</c:v>
                </c:pt>
                <c:pt idx="125">
                  <c:v>46539</c:v>
                </c:pt>
                <c:pt idx="126">
                  <c:v>46569</c:v>
                </c:pt>
                <c:pt idx="127">
                  <c:v>46600</c:v>
                </c:pt>
                <c:pt idx="128">
                  <c:v>46631</c:v>
                </c:pt>
                <c:pt idx="129">
                  <c:v>46661</c:v>
                </c:pt>
                <c:pt idx="130">
                  <c:v>46692</c:v>
                </c:pt>
                <c:pt idx="131">
                  <c:v>46722</c:v>
                </c:pt>
                <c:pt idx="132">
                  <c:v>46753</c:v>
                </c:pt>
                <c:pt idx="133">
                  <c:v>46784</c:v>
                </c:pt>
                <c:pt idx="134">
                  <c:v>46813</c:v>
                </c:pt>
                <c:pt idx="135">
                  <c:v>46844</c:v>
                </c:pt>
                <c:pt idx="136">
                  <c:v>46874</c:v>
                </c:pt>
                <c:pt idx="137">
                  <c:v>46905</c:v>
                </c:pt>
                <c:pt idx="138">
                  <c:v>46935</c:v>
                </c:pt>
                <c:pt idx="139">
                  <c:v>46966</c:v>
                </c:pt>
                <c:pt idx="140">
                  <c:v>46997</c:v>
                </c:pt>
                <c:pt idx="141">
                  <c:v>47027</c:v>
                </c:pt>
                <c:pt idx="142">
                  <c:v>47058</c:v>
                </c:pt>
                <c:pt idx="143">
                  <c:v>47088</c:v>
                </c:pt>
                <c:pt idx="144">
                  <c:v>47119</c:v>
                </c:pt>
                <c:pt idx="145">
                  <c:v>47150</c:v>
                </c:pt>
                <c:pt idx="146">
                  <c:v>47178</c:v>
                </c:pt>
                <c:pt idx="147">
                  <c:v>47209</c:v>
                </c:pt>
                <c:pt idx="148">
                  <c:v>47239</c:v>
                </c:pt>
                <c:pt idx="149">
                  <c:v>47270</c:v>
                </c:pt>
                <c:pt idx="150">
                  <c:v>47300</c:v>
                </c:pt>
                <c:pt idx="151">
                  <c:v>47331</c:v>
                </c:pt>
                <c:pt idx="152">
                  <c:v>47362</c:v>
                </c:pt>
                <c:pt idx="153">
                  <c:v>47392</c:v>
                </c:pt>
                <c:pt idx="154">
                  <c:v>47423</c:v>
                </c:pt>
                <c:pt idx="155">
                  <c:v>47453</c:v>
                </c:pt>
                <c:pt idx="156">
                  <c:v>47484</c:v>
                </c:pt>
                <c:pt idx="157">
                  <c:v>47515</c:v>
                </c:pt>
                <c:pt idx="158">
                  <c:v>47543</c:v>
                </c:pt>
                <c:pt idx="159">
                  <c:v>47574</c:v>
                </c:pt>
                <c:pt idx="160">
                  <c:v>47604</c:v>
                </c:pt>
                <c:pt idx="161">
                  <c:v>47635</c:v>
                </c:pt>
                <c:pt idx="162">
                  <c:v>47665</c:v>
                </c:pt>
                <c:pt idx="163">
                  <c:v>47696</c:v>
                </c:pt>
                <c:pt idx="164">
                  <c:v>47727</c:v>
                </c:pt>
                <c:pt idx="165">
                  <c:v>47757</c:v>
                </c:pt>
                <c:pt idx="166">
                  <c:v>47788</c:v>
                </c:pt>
                <c:pt idx="167">
                  <c:v>47818</c:v>
                </c:pt>
                <c:pt idx="168">
                  <c:v>47849</c:v>
                </c:pt>
                <c:pt idx="169">
                  <c:v>47880</c:v>
                </c:pt>
                <c:pt idx="170">
                  <c:v>47908</c:v>
                </c:pt>
                <c:pt idx="171">
                  <c:v>47939</c:v>
                </c:pt>
                <c:pt idx="172">
                  <c:v>47969</c:v>
                </c:pt>
                <c:pt idx="173">
                  <c:v>48000</c:v>
                </c:pt>
                <c:pt idx="174">
                  <c:v>48030</c:v>
                </c:pt>
                <c:pt idx="175">
                  <c:v>48061</c:v>
                </c:pt>
                <c:pt idx="176">
                  <c:v>48092</c:v>
                </c:pt>
                <c:pt idx="177">
                  <c:v>48122</c:v>
                </c:pt>
                <c:pt idx="178">
                  <c:v>48153</c:v>
                </c:pt>
                <c:pt idx="179">
                  <c:v>48183</c:v>
                </c:pt>
              </c:numCache>
            </c:numRef>
          </c:cat>
          <c:val>
            <c:numRef>
              <c:f>Large!$K$29:$GH$29</c:f>
              <c:numCache>
                <c:formatCode>General</c:formatCode>
                <c:ptCount val="180"/>
                <c:pt idx="0">
                  <c:v>3.4040000000000001E-2</c:v>
                </c:pt>
                <c:pt idx="1">
                  <c:v>2.7399999999999997E-2</c:v>
                </c:pt>
                <c:pt idx="2">
                  <c:v>1.721E-2</c:v>
                </c:pt>
                <c:pt idx="3" formatCode="0.00000">
                  <c:v>2.63976E-2</c:v>
                </c:pt>
                <c:pt idx="4" formatCode="0.00000">
                  <c:v>2.6785200000000002E-2</c:v>
                </c:pt>
                <c:pt idx="5" formatCode="0.00000">
                  <c:v>2.00532E-2</c:v>
                </c:pt>
                <c:pt idx="6" formatCode="0.00000">
                  <c:v>2.6009999999999998E-2</c:v>
                </c:pt>
                <c:pt idx="7" formatCode="0.00000">
                  <c:v>3.6138600000000007E-2</c:v>
                </c:pt>
                <c:pt idx="8" formatCode="0.00000">
                  <c:v>3.6526200000000002E-2</c:v>
                </c:pt>
                <c:pt idx="9" formatCode="0.00000">
                  <c:v>3.3211200000000003E-2</c:v>
                </c:pt>
                <c:pt idx="10" formatCode="0.00000">
                  <c:v>2.66016E-2</c:v>
                </c:pt>
                <c:pt idx="11" formatCode="0.00000">
                  <c:v>2.18076E-2</c:v>
                </c:pt>
                <c:pt idx="12" formatCode="0.00000">
                  <c:v>3.4720800000000003E-2</c:v>
                </c:pt>
                <c:pt idx="13" formatCode="0.00000">
                  <c:v>2.7947999999999997E-2</c:v>
                </c:pt>
                <c:pt idx="14" formatCode="0.00000">
                  <c:v>1.7554199999999999E-2</c:v>
                </c:pt>
                <c:pt idx="15" formatCode="0.00000">
                  <c:v>2.6925552000000002E-2</c:v>
                </c:pt>
                <c:pt idx="16" formatCode="0.00000">
                  <c:v>2.7320904000000003E-2</c:v>
                </c:pt>
                <c:pt idx="17" formatCode="0.00000">
                  <c:v>2.0454264E-2</c:v>
                </c:pt>
                <c:pt idx="18" formatCode="0.00000">
                  <c:v>2.65302E-2</c:v>
                </c:pt>
                <c:pt idx="19" formatCode="0.00000">
                  <c:v>3.686137200000001E-2</c:v>
                </c:pt>
                <c:pt idx="20" formatCode="0.00000">
                  <c:v>3.7256724000000005E-2</c:v>
                </c:pt>
                <c:pt idx="21" formatCode="0.00000">
                  <c:v>3.3875424000000001E-2</c:v>
                </c:pt>
                <c:pt idx="22" formatCode="0.00000">
                  <c:v>2.7133632000000001E-2</c:v>
                </c:pt>
                <c:pt idx="23" formatCode="0.00000">
                  <c:v>2.2243751999999999E-2</c:v>
                </c:pt>
                <c:pt idx="24" formatCode="0.00000">
                  <c:v>3.5415216000000006E-2</c:v>
                </c:pt>
                <c:pt idx="25" formatCode="0.00000">
                  <c:v>2.8506959999999998E-2</c:v>
                </c:pt>
                <c:pt idx="26" formatCode="0.00000">
                  <c:v>1.7905284E-2</c:v>
                </c:pt>
                <c:pt idx="27" formatCode="0.00000">
                  <c:v>2.7464063040000004E-2</c:v>
                </c:pt>
                <c:pt idx="28" formatCode="0.00000">
                  <c:v>2.7867322080000003E-2</c:v>
                </c:pt>
                <c:pt idx="29" formatCode="0.00000">
                  <c:v>2.0863349279999999E-2</c:v>
                </c:pt>
                <c:pt idx="30" formatCode="0.00000">
                  <c:v>2.7060804000000001E-2</c:v>
                </c:pt>
                <c:pt idx="31" formatCode="0.00000">
                  <c:v>3.7598599440000012E-2</c:v>
                </c:pt>
                <c:pt idx="32" formatCode="0.00000">
                  <c:v>3.8001858480000004E-2</c:v>
                </c:pt>
                <c:pt idx="33" formatCode="0.00000">
                  <c:v>3.455293248E-2</c:v>
                </c:pt>
                <c:pt idx="34" formatCode="0.00000">
                  <c:v>2.7676304640000003E-2</c:v>
                </c:pt>
                <c:pt idx="35" formatCode="0.00000">
                  <c:v>2.2688627039999999E-2</c:v>
                </c:pt>
                <c:pt idx="36" formatCode="0.00000">
                  <c:v>3.6123520320000005E-2</c:v>
                </c:pt>
                <c:pt idx="37" formatCode="0.00000">
                  <c:v>2.9077099199999998E-2</c:v>
                </c:pt>
                <c:pt idx="38" formatCode="0.00000">
                  <c:v>1.8263389680000002E-2</c:v>
                </c:pt>
                <c:pt idx="39" formatCode="0.00000">
                  <c:v>2.8013344300800005E-2</c:v>
                </c:pt>
                <c:pt idx="40" formatCode="0.00000">
                  <c:v>2.8424668521600003E-2</c:v>
                </c:pt>
                <c:pt idx="41" formatCode="0.00000">
                  <c:v>2.1280616265599999E-2</c:v>
                </c:pt>
                <c:pt idx="42" formatCode="0.00000">
                  <c:v>2.7602020080000001E-2</c:v>
                </c:pt>
                <c:pt idx="43" formatCode="0.00000">
                  <c:v>3.8350571428800016E-2</c:v>
                </c:pt>
                <c:pt idx="44" formatCode="0.00000">
                  <c:v>3.8761895649600003E-2</c:v>
                </c:pt>
                <c:pt idx="45" formatCode="0.00000">
                  <c:v>3.52439911296E-2</c:v>
                </c:pt>
                <c:pt idx="46" formatCode="0.00000">
                  <c:v>2.8229830732800002E-2</c:v>
                </c:pt>
                <c:pt idx="47" formatCode="0.00000">
                  <c:v>2.3142399580799999E-2</c:v>
                </c:pt>
                <c:pt idx="48" formatCode="0.00000">
                  <c:v>3.6845990726400005E-2</c:v>
                </c:pt>
                <c:pt idx="49" formatCode="0.00000">
                  <c:v>2.9658641183999999E-2</c:v>
                </c:pt>
                <c:pt idx="50" formatCode="0.00000">
                  <c:v>1.8628657473600003E-2</c:v>
                </c:pt>
                <c:pt idx="51" formatCode="0.00000">
                  <c:v>2.8573611186816006E-2</c:v>
                </c:pt>
                <c:pt idx="52" formatCode="0.00000">
                  <c:v>2.8993161892032004E-2</c:v>
                </c:pt>
                <c:pt idx="53" formatCode="0.00000">
                  <c:v>2.1706228590912001E-2</c:v>
                </c:pt>
                <c:pt idx="54" formatCode="0.00000">
                  <c:v>2.8154060481600001E-2</c:v>
                </c:pt>
                <c:pt idx="55" formatCode="0.00000">
                  <c:v>3.9117582857376015E-2</c:v>
                </c:pt>
                <c:pt idx="56" formatCode="0.00000">
                  <c:v>3.9537133562592003E-2</c:v>
                </c:pt>
                <c:pt idx="57" formatCode="0.00000">
                  <c:v>3.5948870952192E-2</c:v>
                </c:pt>
                <c:pt idx="58" formatCode="0.00000">
                  <c:v>2.8794427347456002E-2</c:v>
                </c:pt>
                <c:pt idx="59" formatCode="0.00000">
                  <c:v>2.3605247572415999E-2</c:v>
                </c:pt>
                <c:pt idx="60" formatCode="0.00000">
                  <c:v>3.7582910540928008E-2</c:v>
                </c:pt>
                <c:pt idx="61" formatCode="0.00000">
                  <c:v>3.0251814007680001E-2</c:v>
                </c:pt>
                <c:pt idx="62" formatCode="0.00000">
                  <c:v>1.9001230623072005E-2</c:v>
                </c:pt>
                <c:pt idx="63" formatCode="0.00000">
                  <c:v>2.9145083410552327E-2</c:v>
                </c:pt>
                <c:pt idx="64" formatCode="0.00000">
                  <c:v>2.9573025129872643E-2</c:v>
                </c:pt>
                <c:pt idx="65" formatCode="0.00000">
                  <c:v>2.2140353162730241E-2</c:v>
                </c:pt>
                <c:pt idx="66" formatCode="0.00000">
                  <c:v>2.8717141691232E-2</c:v>
                </c:pt>
                <c:pt idx="67" formatCode="0.00000">
                  <c:v>3.9899934514523533E-2</c:v>
                </c:pt>
                <c:pt idx="68" formatCode="0.00000">
                  <c:v>4.0327876233843846E-2</c:v>
                </c:pt>
                <c:pt idx="69" formatCode="0.00000">
                  <c:v>3.6667848371235844E-2</c:v>
                </c:pt>
                <c:pt idx="70" formatCode="0.00000">
                  <c:v>2.9370315894405124E-2</c:v>
                </c:pt>
                <c:pt idx="71" formatCode="0.00000">
                  <c:v>2.407735252386432E-2</c:v>
                </c:pt>
                <c:pt idx="72" formatCode="0.00000">
                  <c:v>3.8334568751746567E-2</c:v>
                </c:pt>
                <c:pt idx="73" formatCode="0.00000">
                  <c:v>3.0856850287833602E-2</c:v>
                </c:pt>
                <c:pt idx="74" formatCode="0.00000">
                  <c:v>1.9381255235533443E-2</c:v>
                </c:pt>
                <c:pt idx="75" formatCode="0.00000">
                  <c:v>2.9727985078763373E-2</c:v>
                </c:pt>
                <c:pt idx="76" formatCode="0.00000">
                  <c:v>3.0164485632470095E-2</c:v>
                </c:pt>
                <c:pt idx="77" formatCode="0.00000">
                  <c:v>2.2583160225984847E-2</c:v>
                </c:pt>
                <c:pt idx="78" formatCode="0.00000">
                  <c:v>2.929148452505664E-2</c:v>
                </c:pt>
                <c:pt idx="79" formatCode="0.00000">
                  <c:v>4.0697933204814005E-2</c:v>
                </c:pt>
                <c:pt idx="80" formatCode="0.00000">
                  <c:v>4.1134433758520723E-2</c:v>
                </c:pt>
                <c:pt idx="81" formatCode="0.00000">
                  <c:v>3.7401205338660558E-2</c:v>
                </c:pt>
                <c:pt idx="82" formatCode="0.00000">
                  <c:v>2.9957722212293227E-2</c:v>
                </c:pt>
                <c:pt idx="83" formatCode="0.00000">
                  <c:v>2.4558899574341608E-2</c:v>
                </c:pt>
                <c:pt idx="84" formatCode="0.00000">
                  <c:v>3.9101260126781501E-2</c:v>
                </c:pt>
                <c:pt idx="85" formatCode="0.00000">
                  <c:v>3.1473987293590272E-2</c:v>
                </c:pt>
                <c:pt idx="86" formatCode="0.00000">
                  <c:v>1.9768880340244113E-2</c:v>
                </c:pt>
                <c:pt idx="87" formatCode="0.00000">
                  <c:v>3.0322544780338641E-2</c:v>
                </c:pt>
                <c:pt idx="88" formatCode="0.00000">
                  <c:v>3.0767775345119496E-2</c:v>
                </c:pt>
                <c:pt idx="89" formatCode="0.00000">
                  <c:v>2.3034823430504545E-2</c:v>
                </c:pt>
                <c:pt idx="90" formatCode="0.00000">
                  <c:v>2.9877314215557775E-2</c:v>
                </c:pt>
                <c:pt idx="91" formatCode="0.00000">
                  <c:v>4.1511891868910286E-2</c:v>
                </c:pt>
                <c:pt idx="92" formatCode="0.00000">
                  <c:v>4.1957122433691138E-2</c:v>
                </c:pt>
                <c:pt idx="93" formatCode="0.00000">
                  <c:v>3.8149229445433773E-2</c:v>
                </c:pt>
                <c:pt idx="94" formatCode="0.00000">
                  <c:v>3.0556876656539091E-2</c:v>
                </c:pt>
                <c:pt idx="95" formatCode="0.00000">
                  <c:v>2.505007756582844E-2</c:v>
                </c:pt>
                <c:pt idx="96" formatCode="0.00000">
                  <c:v>3.9883285329317134E-2</c:v>
                </c:pt>
                <c:pt idx="97" formatCode="0.00000">
                  <c:v>3.2103467039462076E-2</c:v>
                </c:pt>
                <c:pt idx="98" formatCode="0.00000">
                  <c:v>2.0164257947048996E-2</c:v>
                </c:pt>
                <c:pt idx="99" formatCode="0.00000">
                  <c:v>3.0928995675945415E-2</c:v>
                </c:pt>
                <c:pt idx="100" formatCode="0.00000">
                  <c:v>3.1383130852021886E-2</c:v>
                </c:pt>
                <c:pt idx="101" formatCode="0.00000">
                  <c:v>2.3495519899114636E-2</c:v>
                </c:pt>
                <c:pt idx="102" formatCode="0.00000">
                  <c:v>3.047486049986893E-2</c:v>
                </c:pt>
                <c:pt idx="103" formatCode="0.00000">
                  <c:v>4.2342129706288492E-2</c:v>
                </c:pt>
                <c:pt idx="104" formatCode="0.00000">
                  <c:v>4.2796264882364959E-2</c:v>
                </c:pt>
                <c:pt idx="105" formatCode="0.00000">
                  <c:v>3.8912214034342446E-2</c:v>
                </c:pt>
                <c:pt idx="106" formatCode="0.00000">
                  <c:v>3.1168014189669874E-2</c:v>
                </c:pt>
                <c:pt idx="107" formatCode="0.00000">
                  <c:v>2.555107911714501E-2</c:v>
                </c:pt>
                <c:pt idx="108" formatCode="0.00000">
                  <c:v>4.0680951035903475E-2</c:v>
                </c:pt>
                <c:pt idx="109" formatCode="0.00000">
                  <c:v>3.2745536380251315E-2</c:v>
                </c:pt>
                <c:pt idx="110" formatCode="0.00000">
                  <c:v>2.0567543105989978E-2</c:v>
                </c:pt>
                <c:pt idx="111" formatCode="0.00000">
                  <c:v>3.1547575589464326E-2</c:v>
                </c:pt>
                <c:pt idx="112" formatCode="0.00000">
                  <c:v>3.2010793469062326E-2</c:v>
                </c:pt>
                <c:pt idx="113" formatCode="0.00000">
                  <c:v>2.396543029709693E-2</c:v>
                </c:pt>
                <c:pt idx="114" formatCode="0.00000">
                  <c:v>3.1084357709866308E-2</c:v>
                </c:pt>
                <c:pt idx="115" formatCode="0.00000">
                  <c:v>4.3188972300414262E-2</c:v>
                </c:pt>
                <c:pt idx="116" formatCode="0.00000">
                  <c:v>4.3652190180012262E-2</c:v>
                </c:pt>
                <c:pt idx="117" formatCode="0.00000">
                  <c:v>3.9690458315029292E-2</c:v>
                </c:pt>
                <c:pt idx="118" formatCode="0.00000">
                  <c:v>3.1791374473463273E-2</c:v>
                </c:pt>
                <c:pt idx="119" formatCode="0.00000">
                  <c:v>2.606210069948791E-2</c:v>
                </c:pt>
                <c:pt idx="120" formatCode="0.00000">
                  <c:v>4.1494570056621542E-2</c:v>
                </c:pt>
                <c:pt idx="121" formatCode="0.00000">
                  <c:v>3.3400447107856342E-2</c:v>
                </c:pt>
                <c:pt idx="122" formatCode="0.00000">
                  <c:v>2.0978893968109778E-2</c:v>
                </c:pt>
                <c:pt idx="123" formatCode="0.00000">
                  <c:v>3.2178527101253615E-2</c:v>
                </c:pt>
                <c:pt idx="124" formatCode="0.00000">
                  <c:v>3.2651009338443573E-2</c:v>
                </c:pt>
                <c:pt idx="125" formatCode="0.00000">
                  <c:v>2.444473890303887E-2</c:v>
                </c:pt>
                <c:pt idx="126" formatCode="0.00000">
                  <c:v>3.1706044864063636E-2</c:v>
                </c:pt>
                <c:pt idx="127" formatCode="0.00000">
                  <c:v>4.405275174642255E-2</c:v>
                </c:pt>
                <c:pt idx="128" formatCode="0.00000">
                  <c:v>4.4525233983612508E-2</c:v>
                </c:pt>
                <c:pt idx="129" formatCode="0.00000">
                  <c:v>4.0484267481329876E-2</c:v>
                </c:pt>
                <c:pt idx="130" formatCode="0.00000">
                  <c:v>3.2427201962932542E-2</c:v>
                </c:pt>
                <c:pt idx="131" formatCode="0.00000">
                  <c:v>2.6583342713477669E-2</c:v>
                </c:pt>
                <c:pt idx="132" formatCode="0.00000">
                  <c:v>4.2324461457753974E-2</c:v>
                </c:pt>
                <c:pt idx="133" formatCode="0.00000">
                  <c:v>3.4068456050013469E-2</c:v>
                </c:pt>
                <c:pt idx="134" formatCode="0.00000">
                  <c:v>2.1398471847471973E-2</c:v>
                </c:pt>
                <c:pt idx="135" formatCode="0.00000">
                  <c:v>3.2822097643278689E-2</c:v>
                </c:pt>
                <c:pt idx="136" formatCode="0.00000">
                  <c:v>3.3304029525212449E-2</c:v>
                </c:pt>
                <c:pt idx="137" formatCode="0.00000">
                  <c:v>2.4933633681099649E-2</c:v>
                </c:pt>
                <c:pt idx="138" formatCode="0.00000">
                  <c:v>3.2340165761344908E-2</c:v>
                </c:pt>
                <c:pt idx="139" formatCode="0.00000">
                  <c:v>4.4933806781351004E-2</c:v>
                </c:pt>
                <c:pt idx="140" formatCode="0.00000">
                  <c:v>4.5415738663284758E-2</c:v>
                </c:pt>
                <c:pt idx="141" formatCode="0.00000">
                  <c:v>4.1293952830956472E-2</c:v>
                </c:pt>
                <c:pt idx="142" formatCode="0.00000">
                  <c:v>3.3075746002191195E-2</c:v>
                </c:pt>
                <c:pt idx="143" formatCode="0.00000">
                  <c:v>2.7115009567747223E-2</c:v>
                </c:pt>
                <c:pt idx="144" formatCode="0.00000">
                  <c:v>4.3170950686909057E-2</c:v>
                </c:pt>
                <c:pt idx="145" formatCode="0.00000">
                  <c:v>3.4749825171013743E-2</c:v>
                </c:pt>
                <c:pt idx="146" formatCode="0.00000">
                  <c:v>2.1826441284421412E-2</c:v>
                </c:pt>
                <c:pt idx="147" formatCode="0.00000">
                  <c:v>3.3478539596144261E-2</c:v>
                </c:pt>
                <c:pt idx="148" formatCode="0.00000">
                  <c:v>3.3970110115716698E-2</c:v>
                </c:pt>
                <c:pt idx="149" formatCode="0.00000">
                  <c:v>2.5432306354721643E-2</c:v>
                </c:pt>
                <c:pt idx="150" formatCode="0.00000">
                  <c:v>3.2986969076571809E-2</c:v>
                </c:pt>
                <c:pt idx="151" formatCode="0.00000">
                  <c:v>4.5832482916978022E-2</c:v>
                </c:pt>
                <c:pt idx="152" formatCode="0.00000">
                  <c:v>4.6324053436550452E-2</c:v>
                </c:pt>
                <c:pt idx="153" formatCode="0.00000">
                  <c:v>4.21198318875756E-2</c:v>
                </c:pt>
                <c:pt idx="154" formatCode="0.00000">
                  <c:v>3.3737260922235023E-2</c:v>
                </c:pt>
                <c:pt idx="155" formatCode="0.00000">
                  <c:v>2.7657309759102168E-2</c:v>
                </c:pt>
                <c:pt idx="156" formatCode="0.00000">
                  <c:v>4.4034369700647238E-2</c:v>
                </c:pt>
                <c:pt idx="157" formatCode="0.00000">
                  <c:v>3.5444821674434017E-2</c:v>
                </c:pt>
                <c:pt idx="158" formatCode="0.00000">
                  <c:v>2.2262970110109841E-2</c:v>
                </c:pt>
                <c:pt idx="159" formatCode="0.00000">
                  <c:v>3.4148110388067143E-2</c:v>
                </c:pt>
                <c:pt idx="160" formatCode="0.00000">
                  <c:v>3.4649512318031032E-2</c:v>
                </c:pt>
                <c:pt idx="161" formatCode="0.00000">
                  <c:v>2.5940952481816076E-2</c:v>
                </c:pt>
                <c:pt idx="162" formatCode="0.00000">
                  <c:v>3.3646708458103247E-2</c:v>
                </c:pt>
                <c:pt idx="163" formatCode="0.00000">
                  <c:v>4.6749132575317584E-2</c:v>
                </c:pt>
                <c:pt idx="164" formatCode="0.00000">
                  <c:v>4.7250534505281459E-2</c:v>
                </c:pt>
                <c:pt idx="165" formatCode="0.00000">
                  <c:v>4.2962228525327113E-2</c:v>
                </c:pt>
                <c:pt idx="166" formatCode="0.00000">
                  <c:v>3.4412006140679727E-2</c:v>
                </c:pt>
                <c:pt idx="167" formatCode="0.00000">
                  <c:v>2.8210455954284213E-2</c:v>
                </c:pt>
                <c:pt idx="168" formatCode="0.00000">
                  <c:v>4.4915057094660184E-2</c:v>
                </c:pt>
                <c:pt idx="169" formatCode="0.00000">
                  <c:v>3.61537181079227E-2</c:v>
                </c:pt>
                <c:pt idx="170" formatCode="0.00000">
                  <c:v>2.270822951231204E-2</c:v>
                </c:pt>
                <c:pt idx="171" formatCode="0.00000">
                  <c:v>3.4831072595828488E-2</c:v>
                </c:pt>
                <c:pt idx="172" formatCode="0.00000">
                  <c:v>3.5342502564391656E-2</c:v>
                </c:pt>
                <c:pt idx="173" formatCode="0.00000">
                  <c:v>2.6459771531452399E-2</c:v>
                </c:pt>
                <c:pt idx="174" formatCode="0.00000">
                  <c:v>3.4319642627265314E-2</c:v>
                </c:pt>
                <c:pt idx="175" formatCode="0.00000">
                  <c:v>4.7684115226823934E-2</c:v>
                </c:pt>
                <c:pt idx="176" formatCode="0.00000">
                  <c:v>4.8195545195387088E-2</c:v>
                </c:pt>
                <c:pt idx="177" formatCode="0.00000">
                  <c:v>4.3821473095833653E-2</c:v>
                </c:pt>
                <c:pt idx="178" formatCode="0.00000">
                  <c:v>3.5100246263493319E-2</c:v>
                </c:pt>
                <c:pt idx="179" formatCode="0.00000">
                  <c:v>2.8774665073369898E-2</c:v>
                </c:pt>
              </c:numCache>
            </c:numRef>
          </c:val>
        </c:ser>
        <c:ser>
          <c:idx val="1"/>
          <c:order val="1"/>
          <c:tx>
            <c:strRef>
              <c:f>Large!$A$30</c:f>
              <c:strCache>
                <c:ptCount val="1"/>
                <c:pt idx="0">
                  <c:v>Incentive ($/kWh)</c:v>
                </c:pt>
              </c:strCache>
            </c:strRef>
          </c:tx>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cat>
            <c:numRef>
              <c:f>Large!$K$28:$GH$28</c:f>
              <c:numCache>
                <c:formatCode>mmm\-yy</c:formatCode>
                <c:ptCount val="180"/>
                <c:pt idx="0">
                  <c:v>42736</c:v>
                </c:pt>
                <c:pt idx="1">
                  <c:v>42767</c:v>
                </c:pt>
                <c:pt idx="2">
                  <c:v>42795</c:v>
                </c:pt>
                <c:pt idx="3">
                  <c:v>42826</c:v>
                </c:pt>
                <c:pt idx="4">
                  <c:v>42856</c:v>
                </c:pt>
                <c:pt idx="5">
                  <c:v>42887</c:v>
                </c:pt>
                <c:pt idx="6">
                  <c:v>42917</c:v>
                </c:pt>
                <c:pt idx="7">
                  <c:v>42948</c:v>
                </c:pt>
                <c:pt idx="8">
                  <c:v>42979</c:v>
                </c:pt>
                <c:pt idx="9">
                  <c:v>43009</c:v>
                </c:pt>
                <c:pt idx="10">
                  <c:v>43040</c:v>
                </c:pt>
                <c:pt idx="11">
                  <c:v>43070</c:v>
                </c:pt>
                <c:pt idx="12">
                  <c:v>43101</c:v>
                </c:pt>
                <c:pt idx="13">
                  <c:v>43132</c:v>
                </c:pt>
                <c:pt idx="14">
                  <c:v>43160</c:v>
                </c:pt>
                <c:pt idx="15">
                  <c:v>43191</c:v>
                </c:pt>
                <c:pt idx="16">
                  <c:v>43221</c:v>
                </c:pt>
                <c:pt idx="17">
                  <c:v>43252</c:v>
                </c:pt>
                <c:pt idx="18">
                  <c:v>43282</c:v>
                </c:pt>
                <c:pt idx="19">
                  <c:v>43313</c:v>
                </c:pt>
                <c:pt idx="20">
                  <c:v>43344</c:v>
                </c:pt>
                <c:pt idx="21">
                  <c:v>43374</c:v>
                </c:pt>
                <c:pt idx="22">
                  <c:v>43405</c:v>
                </c:pt>
                <c:pt idx="23">
                  <c:v>43435</c:v>
                </c:pt>
                <c:pt idx="24">
                  <c:v>43466</c:v>
                </c:pt>
                <c:pt idx="25">
                  <c:v>43497</c:v>
                </c:pt>
                <c:pt idx="26">
                  <c:v>43525</c:v>
                </c:pt>
                <c:pt idx="27">
                  <c:v>43556</c:v>
                </c:pt>
                <c:pt idx="28">
                  <c:v>43586</c:v>
                </c:pt>
                <c:pt idx="29">
                  <c:v>43617</c:v>
                </c:pt>
                <c:pt idx="30">
                  <c:v>43647</c:v>
                </c:pt>
                <c:pt idx="31">
                  <c:v>43678</c:v>
                </c:pt>
                <c:pt idx="32">
                  <c:v>43709</c:v>
                </c:pt>
                <c:pt idx="33">
                  <c:v>43739</c:v>
                </c:pt>
                <c:pt idx="34">
                  <c:v>43770</c:v>
                </c:pt>
                <c:pt idx="35">
                  <c:v>43800</c:v>
                </c:pt>
                <c:pt idx="36">
                  <c:v>43831</c:v>
                </c:pt>
                <c:pt idx="37">
                  <c:v>43862</c:v>
                </c:pt>
                <c:pt idx="38">
                  <c:v>43891</c:v>
                </c:pt>
                <c:pt idx="39">
                  <c:v>43922</c:v>
                </c:pt>
                <c:pt idx="40">
                  <c:v>43952</c:v>
                </c:pt>
                <c:pt idx="41">
                  <c:v>43983</c:v>
                </c:pt>
                <c:pt idx="42">
                  <c:v>44013</c:v>
                </c:pt>
                <c:pt idx="43">
                  <c:v>44044</c:v>
                </c:pt>
                <c:pt idx="44">
                  <c:v>44075</c:v>
                </c:pt>
                <c:pt idx="45">
                  <c:v>44105</c:v>
                </c:pt>
                <c:pt idx="46">
                  <c:v>44136</c:v>
                </c:pt>
                <c:pt idx="47">
                  <c:v>44166</c:v>
                </c:pt>
                <c:pt idx="48">
                  <c:v>44197</c:v>
                </c:pt>
                <c:pt idx="49">
                  <c:v>44228</c:v>
                </c:pt>
                <c:pt idx="50">
                  <c:v>44256</c:v>
                </c:pt>
                <c:pt idx="51">
                  <c:v>44287</c:v>
                </c:pt>
                <c:pt idx="52">
                  <c:v>44317</c:v>
                </c:pt>
                <c:pt idx="53">
                  <c:v>44348</c:v>
                </c:pt>
                <c:pt idx="54">
                  <c:v>44378</c:v>
                </c:pt>
                <c:pt idx="55">
                  <c:v>44409</c:v>
                </c:pt>
                <c:pt idx="56">
                  <c:v>44440</c:v>
                </c:pt>
                <c:pt idx="57">
                  <c:v>44470</c:v>
                </c:pt>
                <c:pt idx="58">
                  <c:v>44501</c:v>
                </c:pt>
                <c:pt idx="59">
                  <c:v>44531</c:v>
                </c:pt>
                <c:pt idx="60">
                  <c:v>44562</c:v>
                </c:pt>
                <c:pt idx="61">
                  <c:v>44593</c:v>
                </c:pt>
                <c:pt idx="62">
                  <c:v>44621</c:v>
                </c:pt>
                <c:pt idx="63">
                  <c:v>44652</c:v>
                </c:pt>
                <c:pt idx="64">
                  <c:v>44682</c:v>
                </c:pt>
                <c:pt idx="65">
                  <c:v>44713</c:v>
                </c:pt>
                <c:pt idx="66">
                  <c:v>44743</c:v>
                </c:pt>
                <c:pt idx="67">
                  <c:v>44774</c:v>
                </c:pt>
                <c:pt idx="68">
                  <c:v>44805</c:v>
                </c:pt>
                <c:pt idx="69">
                  <c:v>44835</c:v>
                </c:pt>
                <c:pt idx="70">
                  <c:v>44866</c:v>
                </c:pt>
                <c:pt idx="71">
                  <c:v>44896</c:v>
                </c:pt>
                <c:pt idx="72">
                  <c:v>44927</c:v>
                </c:pt>
                <c:pt idx="73">
                  <c:v>44958</c:v>
                </c:pt>
                <c:pt idx="74">
                  <c:v>44986</c:v>
                </c:pt>
                <c:pt idx="75">
                  <c:v>45017</c:v>
                </c:pt>
                <c:pt idx="76">
                  <c:v>45047</c:v>
                </c:pt>
                <c:pt idx="77">
                  <c:v>45078</c:v>
                </c:pt>
                <c:pt idx="78">
                  <c:v>45108</c:v>
                </c:pt>
                <c:pt idx="79">
                  <c:v>45139</c:v>
                </c:pt>
                <c:pt idx="80">
                  <c:v>45170</c:v>
                </c:pt>
                <c:pt idx="81">
                  <c:v>45200</c:v>
                </c:pt>
                <c:pt idx="82">
                  <c:v>45231</c:v>
                </c:pt>
                <c:pt idx="83">
                  <c:v>45261</c:v>
                </c:pt>
                <c:pt idx="84">
                  <c:v>45292</c:v>
                </c:pt>
                <c:pt idx="85">
                  <c:v>45323</c:v>
                </c:pt>
                <c:pt idx="86">
                  <c:v>45352</c:v>
                </c:pt>
                <c:pt idx="87">
                  <c:v>45383</c:v>
                </c:pt>
                <c:pt idx="88">
                  <c:v>45413</c:v>
                </c:pt>
                <c:pt idx="89">
                  <c:v>45444</c:v>
                </c:pt>
                <c:pt idx="90">
                  <c:v>45474</c:v>
                </c:pt>
                <c:pt idx="91">
                  <c:v>45505</c:v>
                </c:pt>
                <c:pt idx="92">
                  <c:v>45536</c:v>
                </c:pt>
                <c:pt idx="93">
                  <c:v>45566</c:v>
                </c:pt>
                <c:pt idx="94">
                  <c:v>45597</c:v>
                </c:pt>
                <c:pt idx="95">
                  <c:v>45627</c:v>
                </c:pt>
                <c:pt idx="96">
                  <c:v>45658</c:v>
                </c:pt>
                <c:pt idx="97">
                  <c:v>45689</c:v>
                </c:pt>
                <c:pt idx="98">
                  <c:v>45717</c:v>
                </c:pt>
                <c:pt idx="99">
                  <c:v>45748</c:v>
                </c:pt>
                <c:pt idx="100">
                  <c:v>45778</c:v>
                </c:pt>
                <c:pt idx="101">
                  <c:v>45809</c:v>
                </c:pt>
                <c:pt idx="102">
                  <c:v>45839</c:v>
                </c:pt>
                <c:pt idx="103">
                  <c:v>45870</c:v>
                </c:pt>
                <c:pt idx="104">
                  <c:v>45901</c:v>
                </c:pt>
                <c:pt idx="105">
                  <c:v>45931</c:v>
                </c:pt>
                <c:pt idx="106">
                  <c:v>45962</c:v>
                </c:pt>
                <c:pt idx="107">
                  <c:v>45992</c:v>
                </c:pt>
                <c:pt idx="108">
                  <c:v>46023</c:v>
                </c:pt>
                <c:pt idx="109">
                  <c:v>46054</c:v>
                </c:pt>
                <c:pt idx="110">
                  <c:v>46082</c:v>
                </c:pt>
                <c:pt idx="111">
                  <c:v>46113</c:v>
                </c:pt>
                <c:pt idx="112">
                  <c:v>46143</c:v>
                </c:pt>
                <c:pt idx="113">
                  <c:v>46174</c:v>
                </c:pt>
                <c:pt idx="114">
                  <c:v>46204</c:v>
                </c:pt>
                <c:pt idx="115">
                  <c:v>46235</c:v>
                </c:pt>
                <c:pt idx="116">
                  <c:v>46266</c:v>
                </c:pt>
                <c:pt idx="117">
                  <c:v>46296</c:v>
                </c:pt>
                <c:pt idx="118">
                  <c:v>46327</c:v>
                </c:pt>
                <c:pt idx="119">
                  <c:v>46357</c:v>
                </c:pt>
                <c:pt idx="120">
                  <c:v>46388</c:v>
                </c:pt>
                <c:pt idx="121">
                  <c:v>46419</c:v>
                </c:pt>
                <c:pt idx="122">
                  <c:v>46447</c:v>
                </c:pt>
                <c:pt idx="123">
                  <c:v>46478</c:v>
                </c:pt>
                <c:pt idx="124">
                  <c:v>46508</c:v>
                </c:pt>
                <c:pt idx="125">
                  <c:v>46539</c:v>
                </c:pt>
                <c:pt idx="126">
                  <c:v>46569</c:v>
                </c:pt>
                <c:pt idx="127">
                  <c:v>46600</c:v>
                </c:pt>
                <c:pt idx="128">
                  <c:v>46631</c:v>
                </c:pt>
                <c:pt idx="129">
                  <c:v>46661</c:v>
                </c:pt>
                <c:pt idx="130">
                  <c:v>46692</c:v>
                </c:pt>
                <c:pt idx="131">
                  <c:v>46722</c:v>
                </c:pt>
                <c:pt idx="132">
                  <c:v>46753</c:v>
                </c:pt>
                <c:pt idx="133">
                  <c:v>46784</c:v>
                </c:pt>
                <c:pt idx="134">
                  <c:v>46813</c:v>
                </c:pt>
                <c:pt idx="135">
                  <c:v>46844</c:v>
                </c:pt>
                <c:pt idx="136">
                  <c:v>46874</c:v>
                </c:pt>
                <c:pt idx="137">
                  <c:v>46905</c:v>
                </c:pt>
                <c:pt idx="138">
                  <c:v>46935</c:v>
                </c:pt>
                <c:pt idx="139">
                  <c:v>46966</c:v>
                </c:pt>
                <c:pt idx="140">
                  <c:v>46997</c:v>
                </c:pt>
                <c:pt idx="141">
                  <c:v>47027</c:v>
                </c:pt>
                <c:pt idx="142">
                  <c:v>47058</c:v>
                </c:pt>
                <c:pt idx="143">
                  <c:v>47088</c:v>
                </c:pt>
                <c:pt idx="144">
                  <c:v>47119</c:v>
                </c:pt>
                <c:pt idx="145">
                  <c:v>47150</c:v>
                </c:pt>
                <c:pt idx="146">
                  <c:v>47178</c:v>
                </c:pt>
                <c:pt idx="147">
                  <c:v>47209</c:v>
                </c:pt>
                <c:pt idx="148">
                  <c:v>47239</c:v>
                </c:pt>
                <c:pt idx="149">
                  <c:v>47270</c:v>
                </c:pt>
                <c:pt idx="150">
                  <c:v>47300</c:v>
                </c:pt>
                <c:pt idx="151">
                  <c:v>47331</c:v>
                </c:pt>
                <c:pt idx="152">
                  <c:v>47362</c:v>
                </c:pt>
                <c:pt idx="153">
                  <c:v>47392</c:v>
                </c:pt>
                <c:pt idx="154">
                  <c:v>47423</c:v>
                </c:pt>
                <c:pt idx="155">
                  <c:v>47453</c:v>
                </c:pt>
                <c:pt idx="156">
                  <c:v>47484</c:v>
                </c:pt>
                <c:pt idx="157">
                  <c:v>47515</c:v>
                </c:pt>
                <c:pt idx="158">
                  <c:v>47543</c:v>
                </c:pt>
                <c:pt idx="159">
                  <c:v>47574</c:v>
                </c:pt>
                <c:pt idx="160">
                  <c:v>47604</c:v>
                </c:pt>
                <c:pt idx="161">
                  <c:v>47635</c:v>
                </c:pt>
                <c:pt idx="162">
                  <c:v>47665</c:v>
                </c:pt>
                <c:pt idx="163">
                  <c:v>47696</c:v>
                </c:pt>
                <c:pt idx="164">
                  <c:v>47727</c:v>
                </c:pt>
                <c:pt idx="165">
                  <c:v>47757</c:v>
                </c:pt>
                <c:pt idx="166">
                  <c:v>47788</c:v>
                </c:pt>
                <c:pt idx="167">
                  <c:v>47818</c:v>
                </c:pt>
                <c:pt idx="168">
                  <c:v>47849</c:v>
                </c:pt>
                <c:pt idx="169">
                  <c:v>47880</c:v>
                </c:pt>
                <c:pt idx="170">
                  <c:v>47908</c:v>
                </c:pt>
                <c:pt idx="171">
                  <c:v>47939</c:v>
                </c:pt>
                <c:pt idx="172">
                  <c:v>47969</c:v>
                </c:pt>
                <c:pt idx="173">
                  <c:v>48000</c:v>
                </c:pt>
                <c:pt idx="174">
                  <c:v>48030</c:v>
                </c:pt>
                <c:pt idx="175">
                  <c:v>48061</c:v>
                </c:pt>
                <c:pt idx="176">
                  <c:v>48092</c:v>
                </c:pt>
                <c:pt idx="177">
                  <c:v>48122</c:v>
                </c:pt>
                <c:pt idx="178">
                  <c:v>48153</c:v>
                </c:pt>
                <c:pt idx="179">
                  <c:v>48183</c:v>
                </c:pt>
              </c:numCache>
            </c:numRef>
          </c:cat>
          <c:val>
            <c:numRef>
              <c:f>Large!$K$30:$GH$30</c:f>
              <c:numCache>
                <c:formatCode>0.00000</c:formatCode>
                <c:ptCount val="180"/>
                <c:pt idx="0">
                  <c:v>0.16696</c:v>
                </c:pt>
                <c:pt idx="1">
                  <c:v>0.1736</c:v>
                </c:pt>
                <c:pt idx="2">
                  <c:v>0.18379000000000001</c:v>
                </c:pt>
                <c:pt idx="3">
                  <c:v>0.17460239999999999</c:v>
                </c:pt>
                <c:pt idx="4">
                  <c:v>0.1742148</c:v>
                </c:pt>
                <c:pt idx="5">
                  <c:v>0.18094680000000002</c:v>
                </c:pt>
                <c:pt idx="6">
                  <c:v>0.17498999999999998</c:v>
                </c:pt>
                <c:pt idx="7">
                  <c:v>0.16486139999999999</c:v>
                </c:pt>
                <c:pt idx="8">
                  <c:v>0.1644738</c:v>
                </c:pt>
                <c:pt idx="9">
                  <c:v>0.16778880000000002</c:v>
                </c:pt>
                <c:pt idx="10">
                  <c:v>0.17439840000000001</c:v>
                </c:pt>
                <c:pt idx="11">
                  <c:v>0.17919239999999997</c:v>
                </c:pt>
                <c:pt idx="12">
                  <c:v>0.16627920000000002</c:v>
                </c:pt>
                <c:pt idx="13">
                  <c:v>0.17305199999999998</c:v>
                </c:pt>
                <c:pt idx="14">
                  <c:v>0.18344579999999999</c:v>
                </c:pt>
                <c:pt idx="15">
                  <c:v>0.17407444799999999</c:v>
                </c:pt>
                <c:pt idx="16">
                  <c:v>0.17367909599999998</c:v>
                </c:pt>
                <c:pt idx="17">
                  <c:v>0.18054573600000001</c:v>
                </c:pt>
                <c:pt idx="18">
                  <c:v>0.17446980000000001</c:v>
                </c:pt>
                <c:pt idx="19">
                  <c:v>0.16413862800000001</c:v>
                </c:pt>
                <c:pt idx="20">
                  <c:v>0.16374327599999999</c:v>
                </c:pt>
                <c:pt idx="21">
                  <c:v>0.167124576</c:v>
                </c:pt>
                <c:pt idx="22">
                  <c:v>0.17386636799999999</c:v>
                </c:pt>
                <c:pt idx="23">
                  <c:v>0.17875624800000001</c:v>
                </c:pt>
                <c:pt idx="24">
                  <c:v>0.16558478399999998</c:v>
                </c:pt>
                <c:pt idx="25">
                  <c:v>0.17249303999999999</c:v>
                </c:pt>
                <c:pt idx="26">
                  <c:v>0.18309471599999999</c:v>
                </c:pt>
                <c:pt idx="27">
                  <c:v>0.17353593696</c:v>
                </c:pt>
                <c:pt idx="28">
                  <c:v>0.17313267791999998</c:v>
                </c:pt>
                <c:pt idx="29">
                  <c:v>0.18013665072000001</c:v>
                </c:pt>
                <c:pt idx="30">
                  <c:v>0.17393919600000002</c:v>
                </c:pt>
                <c:pt idx="31">
                  <c:v>0.16340140055999997</c:v>
                </c:pt>
                <c:pt idx="32">
                  <c:v>0.16299814151999997</c:v>
                </c:pt>
                <c:pt idx="33">
                  <c:v>0.16644706751999999</c:v>
                </c:pt>
                <c:pt idx="34">
                  <c:v>0.17332369535999997</c:v>
                </c:pt>
                <c:pt idx="35">
                  <c:v>0.17831137295999999</c:v>
                </c:pt>
                <c:pt idx="36">
                  <c:v>0.16487647967999999</c:v>
                </c:pt>
                <c:pt idx="37">
                  <c:v>0.1719229008</c:v>
                </c:pt>
                <c:pt idx="38">
                  <c:v>0.18273661031999999</c:v>
                </c:pt>
                <c:pt idx="39">
                  <c:v>0.17298665569919999</c:v>
                </c:pt>
                <c:pt idx="40">
                  <c:v>0.17257533147839998</c:v>
                </c:pt>
                <c:pt idx="41">
                  <c:v>0.1797193837344</c:v>
                </c:pt>
                <c:pt idx="42">
                  <c:v>0.17339797992</c:v>
                </c:pt>
                <c:pt idx="43">
                  <c:v>0.16264942857119996</c:v>
                </c:pt>
                <c:pt idx="44">
                  <c:v>0.16223810435039998</c:v>
                </c:pt>
                <c:pt idx="45">
                  <c:v>0.16575600887039998</c:v>
                </c:pt>
                <c:pt idx="46">
                  <c:v>0.17277016926720001</c:v>
                </c:pt>
                <c:pt idx="47">
                  <c:v>0.17785760041920001</c:v>
                </c:pt>
                <c:pt idx="48">
                  <c:v>0.16415400927359999</c:v>
                </c:pt>
                <c:pt idx="49">
                  <c:v>0.17134135881599999</c:v>
                </c:pt>
                <c:pt idx="50">
                  <c:v>0.18237134252639997</c:v>
                </c:pt>
                <c:pt idx="51">
                  <c:v>0.17242638881318401</c:v>
                </c:pt>
                <c:pt idx="52">
                  <c:v>0.17200683810796799</c:v>
                </c:pt>
                <c:pt idx="53">
                  <c:v>0.17929377140908798</c:v>
                </c:pt>
                <c:pt idx="54">
                  <c:v>0.17284593951839999</c:v>
                </c:pt>
                <c:pt idx="55">
                  <c:v>0.16188241714262397</c:v>
                </c:pt>
                <c:pt idx="56">
                  <c:v>0.16146286643740798</c:v>
                </c:pt>
                <c:pt idx="57">
                  <c:v>0.165051129047808</c:v>
                </c:pt>
                <c:pt idx="58">
                  <c:v>0.17220557265254399</c:v>
                </c:pt>
                <c:pt idx="59">
                  <c:v>0.17739475242758401</c:v>
                </c:pt>
                <c:pt idx="60">
                  <c:v>0.16341708945907199</c:v>
                </c:pt>
                <c:pt idx="61">
                  <c:v>0.17074818599232</c:v>
                </c:pt>
                <c:pt idx="62">
                  <c:v>0.18199876937692799</c:v>
                </c:pt>
                <c:pt idx="63">
                  <c:v>0.17185491658944768</c:v>
                </c:pt>
                <c:pt idx="64">
                  <c:v>0.17142697487012737</c:v>
                </c:pt>
                <c:pt idx="65">
                  <c:v>0.17885964683726974</c:v>
                </c:pt>
                <c:pt idx="66">
                  <c:v>0.17228285830876799</c:v>
                </c:pt>
                <c:pt idx="67">
                  <c:v>0.16110006548547645</c:v>
                </c:pt>
                <c:pt idx="68">
                  <c:v>0.16067212376615614</c:v>
                </c:pt>
                <c:pt idx="69">
                  <c:v>0.16433215162876413</c:v>
                </c:pt>
                <c:pt idx="70">
                  <c:v>0.17162968410559487</c:v>
                </c:pt>
                <c:pt idx="71">
                  <c:v>0.17692264747613567</c:v>
                </c:pt>
                <c:pt idx="72">
                  <c:v>0.16266543124825344</c:v>
                </c:pt>
                <c:pt idx="73">
                  <c:v>0.17014314971216637</c:v>
                </c:pt>
                <c:pt idx="74">
                  <c:v>0.18161874476446654</c:v>
                </c:pt>
                <c:pt idx="75">
                  <c:v>0.17127201492123661</c:v>
                </c:pt>
                <c:pt idx="76">
                  <c:v>0.17083551436752992</c:v>
                </c:pt>
                <c:pt idx="77">
                  <c:v>0.17841683977401512</c:v>
                </c:pt>
                <c:pt idx="78">
                  <c:v>0.17170851547494337</c:v>
                </c:pt>
                <c:pt idx="79">
                  <c:v>0.16030206679518599</c:v>
                </c:pt>
                <c:pt idx="80">
                  <c:v>0.1598655662414793</c:v>
                </c:pt>
                <c:pt idx="81">
                  <c:v>0.16359879466133942</c:v>
                </c:pt>
                <c:pt idx="82">
                  <c:v>0.17104227778770675</c:v>
                </c:pt>
                <c:pt idx="83">
                  <c:v>0.17644110042565841</c:v>
                </c:pt>
                <c:pt idx="84">
                  <c:v>0.16189873987321851</c:v>
                </c:pt>
                <c:pt idx="85">
                  <c:v>0.16952601270640971</c:v>
                </c:pt>
                <c:pt idx="86">
                  <c:v>0.18123111965975586</c:v>
                </c:pt>
                <c:pt idx="87">
                  <c:v>0.17067745521966138</c:v>
                </c:pt>
                <c:pt idx="88">
                  <c:v>0.1702322246548805</c:v>
                </c:pt>
                <c:pt idx="89">
                  <c:v>0.17796517656949545</c:v>
                </c:pt>
                <c:pt idx="90">
                  <c:v>0.17112268578444223</c:v>
                </c:pt>
                <c:pt idx="91">
                  <c:v>0.15948810813108971</c:v>
                </c:pt>
                <c:pt idx="92">
                  <c:v>0.15904287756630886</c:v>
                </c:pt>
                <c:pt idx="93">
                  <c:v>0.1628507705545662</c:v>
                </c:pt>
                <c:pt idx="94">
                  <c:v>0.1704431233434609</c:v>
                </c:pt>
                <c:pt idx="95">
                  <c:v>0.17594992243417157</c:v>
                </c:pt>
                <c:pt idx="96">
                  <c:v>0.16111671467068286</c:v>
                </c:pt>
                <c:pt idx="97">
                  <c:v>0.16889653296053792</c:v>
                </c:pt>
                <c:pt idx="98">
                  <c:v>0.180835742052951</c:v>
                </c:pt>
                <c:pt idx="99">
                  <c:v>0.17007100432405459</c:v>
                </c:pt>
                <c:pt idx="100">
                  <c:v>0.16961686914797813</c:v>
                </c:pt>
                <c:pt idx="101">
                  <c:v>0.17750448010088538</c:v>
                </c:pt>
                <c:pt idx="102">
                  <c:v>0.17052513950013107</c:v>
                </c:pt>
                <c:pt idx="103">
                  <c:v>0.15865787029371151</c:v>
                </c:pt>
                <c:pt idx="104">
                  <c:v>0.15820373511763502</c:v>
                </c:pt>
                <c:pt idx="105">
                  <c:v>0.16208778596565754</c:v>
                </c:pt>
                <c:pt idx="106">
                  <c:v>0.16983198581033013</c:v>
                </c:pt>
                <c:pt idx="107">
                  <c:v>0.17544892088285496</c:v>
                </c:pt>
                <c:pt idx="108">
                  <c:v>0.16031904896409654</c:v>
                </c:pt>
                <c:pt idx="109">
                  <c:v>0.16825446361974866</c:v>
                </c:pt>
                <c:pt idx="110">
                  <c:v>0.18043245689401</c:v>
                </c:pt>
                <c:pt idx="111">
                  <c:v>0.16945242441053565</c:v>
                </c:pt>
                <c:pt idx="112">
                  <c:v>0.16898920653093769</c:v>
                </c:pt>
                <c:pt idx="113">
                  <c:v>0.17703456970290304</c:v>
                </c:pt>
                <c:pt idx="114">
                  <c:v>0.16991564229013367</c:v>
                </c:pt>
                <c:pt idx="115">
                  <c:v>0.15781102769958572</c:v>
                </c:pt>
                <c:pt idx="116">
                  <c:v>0.15734780981998775</c:v>
                </c:pt>
                <c:pt idx="117">
                  <c:v>0.16130954168497069</c:v>
                </c:pt>
                <c:pt idx="118">
                  <c:v>0.1692086255265367</c:v>
                </c:pt>
                <c:pt idx="119">
                  <c:v>0.17493789930051207</c:v>
                </c:pt>
                <c:pt idx="120">
                  <c:v>0.15950542994337846</c:v>
                </c:pt>
                <c:pt idx="121">
                  <c:v>0.16759955289214368</c:v>
                </c:pt>
                <c:pt idx="122">
                  <c:v>0.1800211060318902</c:v>
                </c:pt>
                <c:pt idx="123">
                  <c:v>0.16882147289874638</c:v>
                </c:pt>
                <c:pt idx="124">
                  <c:v>0.16834899066155642</c:v>
                </c:pt>
                <c:pt idx="125">
                  <c:v>0.17655526109696112</c:v>
                </c:pt>
                <c:pt idx="126">
                  <c:v>0.16929395513593637</c:v>
                </c:pt>
                <c:pt idx="127">
                  <c:v>0.15694724825357745</c:v>
                </c:pt>
                <c:pt idx="128">
                  <c:v>0.15647476601638749</c:v>
                </c:pt>
                <c:pt idx="129">
                  <c:v>0.16051573251867013</c:v>
                </c:pt>
                <c:pt idx="130">
                  <c:v>0.16857279803706746</c:v>
                </c:pt>
                <c:pt idx="131">
                  <c:v>0.17441665728652234</c:v>
                </c:pt>
                <c:pt idx="132">
                  <c:v>0.15867553854224603</c:v>
                </c:pt>
                <c:pt idx="133">
                  <c:v>0.16693154394998655</c:v>
                </c:pt>
                <c:pt idx="134">
                  <c:v>0.179601528152528</c:v>
                </c:pt>
                <c:pt idx="135">
                  <c:v>0.16817790235672131</c:v>
                </c:pt>
                <c:pt idx="136">
                  <c:v>0.16769597047478757</c:v>
                </c:pt>
                <c:pt idx="137">
                  <c:v>0.17606636631890032</c:v>
                </c:pt>
                <c:pt idx="138">
                  <c:v>0.1686598342386551</c:v>
                </c:pt>
                <c:pt idx="139">
                  <c:v>0.15606619321864901</c:v>
                </c:pt>
                <c:pt idx="140">
                  <c:v>0.15558426133671524</c:v>
                </c:pt>
                <c:pt idx="141">
                  <c:v>0.15970604716904352</c:v>
                </c:pt>
                <c:pt idx="142">
                  <c:v>0.1679242539978088</c:v>
                </c:pt>
                <c:pt idx="143">
                  <c:v>0.17388499043225278</c:v>
                </c:pt>
                <c:pt idx="144">
                  <c:v>0.15782904931309094</c:v>
                </c:pt>
                <c:pt idx="145">
                  <c:v>0.16625017482898624</c:v>
                </c:pt>
                <c:pt idx="146">
                  <c:v>0.17917355871557861</c:v>
                </c:pt>
                <c:pt idx="147">
                  <c:v>0.16752146040385574</c:v>
                </c:pt>
                <c:pt idx="148">
                  <c:v>0.1670298898842833</c:v>
                </c:pt>
                <c:pt idx="149">
                  <c:v>0.17556769364527836</c:v>
                </c:pt>
                <c:pt idx="150">
                  <c:v>0.16801303092342817</c:v>
                </c:pt>
                <c:pt idx="151">
                  <c:v>0.15516751708302196</c:v>
                </c:pt>
                <c:pt idx="152">
                  <c:v>0.15467594656344955</c:v>
                </c:pt>
                <c:pt idx="153">
                  <c:v>0.15888016811242439</c:v>
                </c:pt>
                <c:pt idx="154">
                  <c:v>0.16726273907776495</c:v>
                </c:pt>
                <c:pt idx="155">
                  <c:v>0.17334269024089782</c:v>
                </c:pt>
                <c:pt idx="156">
                  <c:v>0.15696563029935276</c:v>
                </c:pt>
                <c:pt idx="157">
                  <c:v>0.16555517832556599</c:v>
                </c:pt>
                <c:pt idx="158">
                  <c:v>0.17873702988989015</c:v>
                </c:pt>
                <c:pt idx="159">
                  <c:v>0.16685188961193287</c:v>
                </c:pt>
                <c:pt idx="160">
                  <c:v>0.16635048768196897</c:v>
                </c:pt>
                <c:pt idx="161">
                  <c:v>0.17505904751818391</c:v>
                </c:pt>
                <c:pt idx="162">
                  <c:v>0.16735329154189676</c:v>
                </c:pt>
                <c:pt idx="163">
                  <c:v>0.15425086742468241</c:v>
                </c:pt>
                <c:pt idx="164">
                  <c:v>0.15374946549471852</c:v>
                </c:pt>
                <c:pt idx="165">
                  <c:v>0.15803777147467291</c:v>
                </c:pt>
                <c:pt idx="166">
                  <c:v>0.16658799385932027</c:v>
                </c:pt>
                <c:pt idx="167">
                  <c:v>0.17278954404571578</c:v>
                </c:pt>
                <c:pt idx="168">
                  <c:v>0.15608494290533981</c:v>
                </c:pt>
                <c:pt idx="169">
                  <c:v>0.16484628189207728</c:v>
                </c:pt>
                <c:pt idx="170">
                  <c:v>0.17829177048768796</c:v>
                </c:pt>
                <c:pt idx="171">
                  <c:v>0.1661689274041715</c:v>
                </c:pt>
                <c:pt idx="172">
                  <c:v>0.16565749743560834</c:v>
                </c:pt>
                <c:pt idx="173">
                  <c:v>0.17454022846854761</c:v>
                </c:pt>
                <c:pt idx="174">
                  <c:v>0.16668035737273468</c:v>
                </c:pt>
                <c:pt idx="175">
                  <c:v>0.15331588477317606</c:v>
                </c:pt>
                <c:pt idx="176">
                  <c:v>0.15280445480461291</c:v>
                </c:pt>
                <c:pt idx="177">
                  <c:v>0.15717852690416634</c:v>
                </c:pt>
                <c:pt idx="178">
                  <c:v>0.16589975373650667</c:v>
                </c:pt>
                <c:pt idx="179">
                  <c:v>0.17122533492663011</c:v>
                </c:pt>
              </c:numCache>
            </c:numRef>
          </c:val>
        </c:ser>
        <c:dLbls>
          <c:showLegendKey val="0"/>
          <c:showVal val="0"/>
          <c:showCatName val="0"/>
          <c:showSerName val="0"/>
          <c:showPercent val="0"/>
          <c:showBubbleSize val="0"/>
        </c:dLbls>
        <c:axId val="108528000"/>
        <c:axId val="108529536"/>
      </c:areaChart>
      <c:dateAx>
        <c:axId val="108528000"/>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8529536"/>
        <c:crosses val="autoZero"/>
        <c:auto val="1"/>
        <c:lblOffset val="100"/>
        <c:baseTimeUnit val="months"/>
      </c:dateAx>
      <c:valAx>
        <c:axId val="108529536"/>
        <c:scaling>
          <c:orientation val="minMax"/>
          <c:max val="0.35000000000000003"/>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08528000"/>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0">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80">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80">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3176" cy="461010"/>
          </a:xfrm>
          <a:prstGeom prst="rect">
            <a:avLst/>
          </a:prstGeom>
        </p:spPr>
        <p:txBody>
          <a:bodyPr vert="horz" lIns="91888" tIns="45944" rIns="91888" bIns="45944" rtlCol="0"/>
          <a:lstStyle>
            <a:lvl1pPr algn="l">
              <a:defRPr sz="1200"/>
            </a:lvl1pPr>
          </a:lstStyle>
          <a:p>
            <a:endParaRPr lang="en-US"/>
          </a:p>
        </p:txBody>
      </p:sp>
      <p:sp>
        <p:nvSpPr>
          <p:cNvPr id="3" name="Date Placeholder 2"/>
          <p:cNvSpPr>
            <a:spLocks noGrp="1"/>
          </p:cNvSpPr>
          <p:nvPr>
            <p:ph type="dt" sz="quarter" idx="1"/>
          </p:nvPr>
        </p:nvSpPr>
        <p:spPr>
          <a:xfrm>
            <a:off x="3886411" y="0"/>
            <a:ext cx="2973176" cy="461010"/>
          </a:xfrm>
          <a:prstGeom prst="rect">
            <a:avLst/>
          </a:prstGeom>
        </p:spPr>
        <p:txBody>
          <a:bodyPr vert="horz" lIns="91888" tIns="45944" rIns="91888" bIns="45944" rtlCol="0"/>
          <a:lstStyle>
            <a:lvl1pPr algn="r">
              <a:defRPr sz="1200"/>
            </a:lvl1pPr>
          </a:lstStyle>
          <a:p>
            <a:fld id="{F0CD2F00-61FB-4622-8C3E-D623F4E75147}" type="datetimeFigureOut">
              <a:rPr lang="en-US" smtClean="0"/>
              <a:pPr/>
              <a:t>10/13/2016</a:t>
            </a:fld>
            <a:endParaRPr lang="en-US"/>
          </a:p>
        </p:txBody>
      </p:sp>
      <p:sp>
        <p:nvSpPr>
          <p:cNvPr id="4" name="Footer Placeholder 3"/>
          <p:cNvSpPr>
            <a:spLocks noGrp="1"/>
          </p:cNvSpPr>
          <p:nvPr>
            <p:ph type="ftr" sz="quarter" idx="2"/>
          </p:nvPr>
        </p:nvSpPr>
        <p:spPr>
          <a:xfrm>
            <a:off x="0" y="8757590"/>
            <a:ext cx="2973176" cy="461010"/>
          </a:xfrm>
          <a:prstGeom prst="rect">
            <a:avLst/>
          </a:prstGeom>
        </p:spPr>
        <p:txBody>
          <a:bodyPr vert="horz" lIns="91888" tIns="45944" rIns="91888" bIns="45944" rtlCol="0" anchor="b"/>
          <a:lstStyle>
            <a:lvl1pPr algn="l">
              <a:defRPr sz="1200"/>
            </a:lvl1pPr>
          </a:lstStyle>
          <a:p>
            <a:endParaRPr lang="en-US"/>
          </a:p>
        </p:txBody>
      </p:sp>
      <p:sp>
        <p:nvSpPr>
          <p:cNvPr id="5" name="Slide Number Placeholder 4"/>
          <p:cNvSpPr>
            <a:spLocks noGrp="1"/>
          </p:cNvSpPr>
          <p:nvPr>
            <p:ph type="sldNum" sz="quarter" idx="3"/>
          </p:nvPr>
        </p:nvSpPr>
        <p:spPr>
          <a:xfrm>
            <a:off x="3886411" y="8757590"/>
            <a:ext cx="2973176" cy="461010"/>
          </a:xfrm>
          <a:prstGeom prst="rect">
            <a:avLst/>
          </a:prstGeom>
        </p:spPr>
        <p:txBody>
          <a:bodyPr vert="horz" lIns="91888" tIns="45944" rIns="91888" bIns="45944" rtlCol="0" anchor="b"/>
          <a:lstStyle>
            <a:lvl1pPr algn="r">
              <a:defRPr sz="1200"/>
            </a:lvl1pPr>
          </a:lstStyle>
          <a:p>
            <a:fld id="{AE9A26AE-B8CC-451C-A263-1C19A2AFE5C7}" type="slidenum">
              <a:rPr lang="en-US" smtClean="0"/>
              <a:pPr/>
              <a:t>‹#›</a:t>
            </a:fld>
            <a:endParaRPr lang="en-US"/>
          </a:p>
        </p:txBody>
      </p:sp>
    </p:spTree>
    <p:extLst>
      <p:ext uri="{BB962C8B-B14F-4D97-AF65-F5344CB8AC3E}">
        <p14:creationId xmlns:p14="http://schemas.microsoft.com/office/powerpoint/2010/main" val="3496399546"/>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3176" cy="461010"/>
          </a:xfrm>
          <a:prstGeom prst="rect">
            <a:avLst/>
          </a:prstGeom>
        </p:spPr>
        <p:txBody>
          <a:bodyPr vert="horz" lIns="91888" tIns="45944" rIns="91888" bIns="45944" rtlCol="0"/>
          <a:lstStyle>
            <a:lvl1pPr algn="l">
              <a:defRPr sz="1200"/>
            </a:lvl1pPr>
          </a:lstStyle>
          <a:p>
            <a:endParaRPr lang="en-US"/>
          </a:p>
        </p:txBody>
      </p:sp>
      <p:sp>
        <p:nvSpPr>
          <p:cNvPr id="3" name="Date Placeholder 2"/>
          <p:cNvSpPr>
            <a:spLocks noGrp="1"/>
          </p:cNvSpPr>
          <p:nvPr>
            <p:ph type="dt" idx="1"/>
          </p:nvPr>
        </p:nvSpPr>
        <p:spPr>
          <a:xfrm>
            <a:off x="3886411" y="0"/>
            <a:ext cx="2973176" cy="461010"/>
          </a:xfrm>
          <a:prstGeom prst="rect">
            <a:avLst/>
          </a:prstGeom>
        </p:spPr>
        <p:txBody>
          <a:bodyPr vert="horz" lIns="91888" tIns="45944" rIns="91888" bIns="45944" rtlCol="0"/>
          <a:lstStyle>
            <a:lvl1pPr algn="r">
              <a:defRPr sz="1200"/>
            </a:lvl1pPr>
          </a:lstStyle>
          <a:p>
            <a:fld id="{5C681A43-BE4C-4C0F-8F74-696F501D2834}" type="datetimeFigureOut">
              <a:rPr lang="en-US" smtClean="0"/>
              <a:pPr/>
              <a:t>10/13/2016</a:t>
            </a:fld>
            <a:endParaRPr lang="en-US"/>
          </a:p>
        </p:txBody>
      </p:sp>
      <p:sp>
        <p:nvSpPr>
          <p:cNvPr id="4" name="Slide Image Placeholder 3"/>
          <p:cNvSpPr>
            <a:spLocks noGrp="1" noRot="1" noChangeAspect="1"/>
          </p:cNvSpPr>
          <p:nvPr>
            <p:ph type="sldImg" idx="2"/>
          </p:nvPr>
        </p:nvSpPr>
        <p:spPr>
          <a:xfrm>
            <a:off x="1125538" y="692150"/>
            <a:ext cx="4610100" cy="3457575"/>
          </a:xfrm>
          <a:prstGeom prst="rect">
            <a:avLst/>
          </a:prstGeom>
          <a:noFill/>
          <a:ln w="12700">
            <a:solidFill>
              <a:prstClr val="black"/>
            </a:solidFill>
          </a:ln>
        </p:spPr>
        <p:txBody>
          <a:bodyPr vert="horz" lIns="91888" tIns="45944" rIns="91888" bIns="45944" rtlCol="0" anchor="ctr"/>
          <a:lstStyle/>
          <a:p>
            <a:endParaRPr lang="en-US"/>
          </a:p>
        </p:txBody>
      </p:sp>
      <p:sp>
        <p:nvSpPr>
          <p:cNvPr id="5" name="Notes Placeholder 4"/>
          <p:cNvSpPr>
            <a:spLocks noGrp="1"/>
          </p:cNvSpPr>
          <p:nvPr>
            <p:ph type="body" sz="quarter" idx="3"/>
          </p:nvPr>
        </p:nvSpPr>
        <p:spPr>
          <a:xfrm>
            <a:off x="686118" y="4379595"/>
            <a:ext cx="5488940" cy="4149090"/>
          </a:xfrm>
          <a:prstGeom prst="rect">
            <a:avLst/>
          </a:prstGeom>
        </p:spPr>
        <p:txBody>
          <a:bodyPr vert="horz" lIns="91888" tIns="45944" rIns="91888" bIns="4594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2973176" cy="461010"/>
          </a:xfrm>
          <a:prstGeom prst="rect">
            <a:avLst/>
          </a:prstGeom>
        </p:spPr>
        <p:txBody>
          <a:bodyPr vert="horz" lIns="91888" tIns="45944" rIns="91888" bIns="45944" rtlCol="0" anchor="b"/>
          <a:lstStyle>
            <a:lvl1pPr algn="l">
              <a:defRPr sz="1200"/>
            </a:lvl1pPr>
          </a:lstStyle>
          <a:p>
            <a:endParaRPr lang="en-US"/>
          </a:p>
        </p:txBody>
      </p:sp>
      <p:sp>
        <p:nvSpPr>
          <p:cNvPr id="7" name="Slide Number Placeholder 6"/>
          <p:cNvSpPr>
            <a:spLocks noGrp="1"/>
          </p:cNvSpPr>
          <p:nvPr>
            <p:ph type="sldNum" sz="quarter" idx="5"/>
          </p:nvPr>
        </p:nvSpPr>
        <p:spPr>
          <a:xfrm>
            <a:off x="3886411" y="8757590"/>
            <a:ext cx="2973176" cy="461010"/>
          </a:xfrm>
          <a:prstGeom prst="rect">
            <a:avLst/>
          </a:prstGeom>
        </p:spPr>
        <p:txBody>
          <a:bodyPr vert="horz" lIns="91888" tIns="45944" rIns="91888" bIns="45944" rtlCol="0" anchor="b"/>
          <a:lstStyle>
            <a:lvl1pPr algn="r">
              <a:defRPr sz="1200"/>
            </a:lvl1pPr>
          </a:lstStyle>
          <a:p>
            <a:fld id="{1BCBBBD2-1254-4878-A9BA-51C58DCFCD72}" type="slidenum">
              <a:rPr lang="en-US" smtClean="0"/>
              <a:pPr/>
              <a:t>‹#›</a:t>
            </a:fld>
            <a:endParaRPr lang="en-US"/>
          </a:p>
        </p:txBody>
      </p:sp>
    </p:spTree>
    <p:extLst>
      <p:ext uri="{BB962C8B-B14F-4D97-AF65-F5344CB8AC3E}">
        <p14:creationId xmlns:p14="http://schemas.microsoft.com/office/powerpoint/2010/main" val="190752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BCBBBD2-1254-4878-A9BA-51C58DCFCD72}" type="slidenum">
              <a:rPr lang="en-US" smtClean="0"/>
              <a:pPr/>
              <a:t>1</a:t>
            </a:fld>
            <a:endParaRPr lang="en-US"/>
          </a:p>
        </p:txBody>
      </p:sp>
    </p:spTree>
    <p:extLst>
      <p:ext uri="{BB962C8B-B14F-4D97-AF65-F5344CB8AC3E}">
        <p14:creationId xmlns:p14="http://schemas.microsoft.com/office/powerpoint/2010/main" val="2638635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26</a:t>
            </a:fld>
            <a:endParaRPr lang="en-US"/>
          </a:p>
        </p:txBody>
      </p:sp>
    </p:spTree>
    <p:extLst>
      <p:ext uri="{BB962C8B-B14F-4D97-AF65-F5344CB8AC3E}">
        <p14:creationId xmlns:p14="http://schemas.microsoft.com/office/powerpoint/2010/main" val="369537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7</a:t>
            </a:fld>
            <a:endParaRPr lang="en-US"/>
          </a:p>
        </p:txBody>
      </p:sp>
    </p:spTree>
    <p:extLst>
      <p:ext uri="{BB962C8B-B14F-4D97-AF65-F5344CB8AC3E}">
        <p14:creationId xmlns:p14="http://schemas.microsoft.com/office/powerpoint/2010/main" val="290034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11</a:t>
            </a:fld>
            <a:endParaRPr lang="en-US"/>
          </a:p>
        </p:txBody>
      </p:sp>
    </p:spTree>
    <p:extLst>
      <p:ext uri="{BB962C8B-B14F-4D97-AF65-F5344CB8AC3E}">
        <p14:creationId xmlns:p14="http://schemas.microsoft.com/office/powerpoint/2010/main" val="2298166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16</a:t>
            </a:fld>
            <a:endParaRPr lang="en-US"/>
          </a:p>
        </p:txBody>
      </p:sp>
    </p:spTree>
    <p:extLst>
      <p:ext uri="{BB962C8B-B14F-4D97-AF65-F5344CB8AC3E}">
        <p14:creationId xmlns:p14="http://schemas.microsoft.com/office/powerpoint/2010/main" val="3195397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19</a:t>
            </a:fld>
            <a:endParaRPr lang="en-US"/>
          </a:p>
        </p:txBody>
      </p:sp>
    </p:spTree>
    <p:extLst>
      <p:ext uri="{BB962C8B-B14F-4D97-AF65-F5344CB8AC3E}">
        <p14:creationId xmlns:p14="http://schemas.microsoft.com/office/powerpoint/2010/main" val="1157355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20</a:t>
            </a:fld>
            <a:endParaRPr lang="en-US"/>
          </a:p>
        </p:txBody>
      </p:sp>
    </p:spTree>
    <p:extLst>
      <p:ext uri="{BB962C8B-B14F-4D97-AF65-F5344CB8AC3E}">
        <p14:creationId xmlns:p14="http://schemas.microsoft.com/office/powerpoint/2010/main" val="1157355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21</a:t>
            </a:fld>
            <a:endParaRPr lang="en-US"/>
          </a:p>
        </p:txBody>
      </p:sp>
    </p:spTree>
    <p:extLst>
      <p:ext uri="{BB962C8B-B14F-4D97-AF65-F5344CB8AC3E}">
        <p14:creationId xmlns:p14="http://schemas.microsoft.com/office/powerpoint/2010/main" val="2076783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22</a:t>
            </a:fld>
            <a:endParaRPr lang="en-US"/>
          </a:p>
        </p:txBody>
      </p:sp>
    </p:spTree>
    <p:extLst>
      <p:ext uri="{BB962C8B-B14F-4D97-AF65-F5344CB8AC3E}">
        <p14:creationId xmlns:p14="http://schemas.microsoft.com/office/powerpoint/2010/main" val="580576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CBBBD2-1254-4878-A9BA-51C58DCFCD72}" type="slidenum">
              <a:rPr lang="en-US" smtClean="0"/>
              <a:pPr/>
              <a:t>23</a:t>
            </a:fld>
            <a:endParaRPr lang="en-US"/>
          </a:p>
        </p:txBody>
      </p:sp>
    </p:spTree>
    <p:extLst>
      <p:ext uri="{BB962C8B-B14F-4D97-AF65-F5344CB8AC3E}">
        <p14:creationId xmlns:p14="http://schemas.microsoft.com/office/powerpoint/2010/main" val="2527733290"/>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OER Title Slide">
    <p:spTree>
      <p:nvGrpSpPr>
        <p:cNvPr id="1" name=""/>
        <p:cNvGrpSpPr/>
        <p:nvPr/>
      </p:nvGrpSpPr>
      <p:grpSpPr>
        <a:xfrm>
          <a:off x="0" y="0"/>
          <a:ext cx="0" cy="0"/>
          <a:chOff x="0" y="0"/>
          <a:chExt cx="0" cy="0"/>
        </a:xfrm>
      </p:grpSpPr>
      <p:sp>
        <p:nvSpPr>
          <p:cNvPr id="3" name="Rectangle 2"/>
          <p:cNvSpPr/>
          <p:nvPr userDrawn="1"/>
        </p:nvSpPr>
        <p:spPr>
          <a:xfrm>
            <a:off x="0" y="0"/>
            <a:ext cx="2438400" cy="6858000"/>
          </a:xfrm>
          <a:prstGeom prst="rect">
            <a:avLst/>
          </a:prstGeom>
          <a:solidFill>
            <a:srgbClr val="004B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userDrawn="1"/>
        </p:nvSpPr>
        <p:spPr>
          <a:xfrm>
            <a:off x="2667000" y="152400"/>
            <a:ext cx="5791200" cy="276999"/>
          </a:xfrm>
          <a:prstGeom prst="rect">
            <a:avLst/>
          </a:prstGeom>
        </p:spPr>
        <p:txBody>
          <a:bodyPr>
            <a:spAutoFit/>
          </a:bodyPr>
          <a:lstStyle/>
          <a:p>
            <a:pPr>
              <a:defRPr/>
            </a:pPr>
            <a:r>
              <a:rPr lang="en-US" sz="1200" b="1" i="1" dirty="0">
                <a:solidFill>
                  <a:srgbClr val="008000"/>
                </a:solidFill>
                <a:latin typeface="Calibri" pitchFamily="34" charset="0"/>
              </a:rPr>
              <a:t>Creating A </a:t>
            </a:r>
            <a:r>
              <a:rPr lang="en-US" sz="1200" b="1" i="1" dirty="0" smtClean="0">
                <a:solidFill>
                  <a:srgbClr val="008000"/>
                </a:solidFill>
                <a:latin typeface="Calibri" pitchFamily="34" charset="0"/>
              </a:rPr>
              <a:t>Clean,</a:t>
            </a:r>
            <a:r>
              <a:rPr lang="en-US" sz="1200" b="1" i="1" baseline="0" dirty="0" smtClean="0">
                <a:solidFill>
                  <a:srgbClr val="008000"/>
                </a:solidFill>
                <a:latin typeface="Calibri" pitchFamily="34" charset="0"/>
              </a:rPr>
              <a:t> Affordable, and Resilient</a:t>
            </a:r>
            <a:r>
              <a:rPr lang="en-US" sz="1200" b="1" i="1" dirty="0" smtClean="0">
                <a:solidFill>
                  <a:srgbClr val="008000"/>
                </a:solidFill>
                <a:latin typeface="Calibri" pitchFamily="34" charset="0"/>
              </a:rPr>
              <a:t> </a:t>
            </a:r>
            <a:r>
              <a:rPr lang="en-US" sz="1200" b="1" i="1" dirty="0">
                <a:solidFill>
                  <a:srgbClr val="008000"/>
                </a:solidFill>
                <a:latin typeface="Calibri" pitchFamily="34" charset="0"/>
              </a:rPr>
              <a:t>Energy Future For the Commonwealth</a:t>
            </a:r>
          </a:p>
        </p:txBody>
      </p:sp>
      <p:sp>
        <p:nvSpPr>
          <p:cNvPr id="5" name="Rounded Rectangle 4"/>
          <p:cNvSpPr/>
          <p:nvPr userDrawn="1"/>
        </p:nvSpPr>
        <p:spPr>
          <a:xfrm>
            <a:off x="1143000" y="457200"/>
            <a:ext cx="2667000" cy="1828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8"/>
          <p:cNvPicPr>
            <a:picLocks noChangeAspect="1" noChangeArrowheads="1"/>
          </p:cNvPicPr>
          <p:nvPr userDrawn="1"/>
        </p:nvPicPr>
        <p:blipFill>
          <a:blip r:embed="rId2" cstate="print"/>
          <a:srcRect/>
          <a:stretch>
            <a:fillRect/>
          </a:stretch>
        </p:blipFill>
        <p:spPr bwMode="auto">
          <a:xfrm>
            <a:off x="1371600" y="685800"/>
            <a:ext cx="2200275" cy="1371600"/>
          </a:xfrm>
          <a:prstGeom prst="roundRect">
            <a:avLst/>
          </a:prstGeom>
          <a:noFill/>
          <a:ln w="9525">
            <a:noFill/>
            <a:miter lim="800000"/>
            <a:headEnd/>
            <a:tailEnd/>
          </a:ln>
        </p:spPr>
      </p:pic>
      <p:sp>
        <p:nvSpPr>
          <p:cNvPr id="9" name="Title 1"/>
          <p:cNvSpPr>
            <a:spLocks noGrp="1"/>
          </p:cNvSpPr>
          <p:nvPr>
            <p:ph type="ctrTitle"/>
          </p:nvPr>
        </p:nvSpPr>
        <p:spPr>
          <a:xfrm>
            <a:off x="3276600" y="2209800"/>
            <a:ext cx="5029200" cy="2514600"/>
          </a:xfrm>
          <a:prstGeom prst="rect">
            <a:avLst/>
          </a:prstGeom>
        </p:spPr>
        <p:txBody>
          <a:bodyPr/>
          <a:lstStyle>
            <a:lvl1pPr>
              <a:defRPr b="1" baseline="0">
                <a:solidFill>
                  <a:srgbClr val="008000"/>
                </a:solidFill>
              </a:defRPr>
            </a:lvl1pPr>
          </a:lstStyle>
          <a:p>
            <a:r>
              <a:rPr lang="en-US" smtClean="0"/>
              <a:t>Click to edit Master title style</a:t>
            </a:r>
            <a:endParaRPr lang="en-US" dirty="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OER Master Text Slide">
    <p:spTree>
      <p:nvGrpSpPr>
        <p:cNvPr id="1" name=""/>
        <p:cNvGrpSpPr/>
        <p:nvPr/>
      </p:nvGrpSpPr>
      <p:grpSpPr>
        <a:xfrm>
          <a:off x="0" y="0"/>
          <a:ext cx="0" cy="0"/>
          <a:chOff x="0" y="0"/>
          <a:chExt cx="0" cy="0"/>
        </a:xfrm>
      </p:grpSpPr>
      <p:sp>
        <p:nvSpPr>
          <p:cNvPr id="4" name="Rectangle 3"/>
          <p:cNvSpPr/>
          <p:nvPr userDrawn="1"/>
        </p:nvSpPr>
        <p:spPr>
          <a:xfrm>
            <a:off x="0" y="0"/>
            <a:ext cx="838200" cy="6858000"/>
          </a:xfrm>
          <a:prstGeom prst="rect">
            <a:avLst/>
          </a:prstGeom>
          <a:solidFill>
            <a:srgbClr val="004B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100000"/>
              </a:lnSpc>
              <a:spcBef>
                <a:spcPts val="0"/>
              </a:spcBef>
              <a:spcAft>
                <a:spcPts val="0"/>
              </a:spcAft>
              <a:buFontTx/>
              <a:buNone/>
              <a:defRPr/>
            </a:pPr>
            <a:endParaRPr lang="en-US" dirty="0">
              <a:solidFill>
                <a:srgbClr val="004B8E"/>
              </a:solidFill>
            </a:endParaRPr>
          </a:p>
        </p:txBody>
      </p:sp>
      <p:pic>
        <p:nvPicPr>
          <p:cNvPr id="5" name="Picture 8"/>
          <p:cNvPicPr>
            <a:picLocks noChangeAspect="1" noChangeArrowheads="1"/>
          </p:cNvPicPr>
          <p:nvPr userDrawn="1"/>
        </p:nvPicPr>
        <p:blipFill>
          <a:blip r:embed="rId2" cstate="print"/>
          <a:srcRect/>
          <a:stretch>
            <a:fillRect/>
          </a:stretch>
        </p:blipFill>
        <p:spPr bwMode="auto">
          <a:xfrm>
            <a:off x="7696200" y="5954713"/>
            <a:ext cx="1447800" cy="903287"/>
          </a:xfrm>
          <a:prstGeom prst="rect">
            <a:avLst/>
          </a:prstGeom>
          <a:noFill/>
          <a:ln w="9525">
            <a:noFill/>
            <a:miter lim="800000"/>
            <a:headEnd/>
            <a:tailEnd/>
          </a:ln>
        </p:spPr>
      </p:pic>
      <p:sp>
        <p:nvSpPr>
          <p:cNvPr id="6" name="Rectangle 3"/>
          <p:cNvSpPr txBox="1">
            <a:spLocks noChangeArrowheads="1"/>
          </p:cNvSpPr>
          <p:nvPr userDrawn="1"/>
        </p:nvSpPr>
        <p:spPr>
          <a:xfrm>
            <a:off x="2590800" y="6477000"/>
            <a:ext cx="5105400" cy="381000"/>
          </a:xfrm>
          <a:prstGeom prst="rect">
            <a:avLst/>
          </a:prstGeom>
        </p:spPr>
        <p:txBody>
          <a:bodyPr>
            <a:normAutofit fontScale="77500" lnSpcReduction="20000"/>
          </a:bodyPr>
          <a:lstStyle/>
          <a:p>
            <a:pPr>
              <a:defRPr/>
            </a:pPr>
            <a:r>
              <a:rPr lang="en-US" sz="1400" b="1" i="1" dirty="0" smtClean="0">
                <a:solidFill>
                  <a:srgbClr val="008000"/>
                </a:solidFill>
                <a:latin typeface="Calibri" pitchFamily="34" charset="0"/>
              </a:rPr>
              <a:t>Creating A Clean,</a:t>
            </a:r>
            <a:r>
              <a:rPr lang="en-US" sz="1400" b="1" i="1" baseline="0" dirty="0" smtClean="0">
                <a:solidFill>
                  <a:srgbClr val="008000"/>
                </a:solidFill>
                <a:latin typeface="Calibri" pitchFamily="34" charset="0"/>
              </a:rPr>
              <a:t> Affordable, and Resilient</a:t>
            </a:r>
            <a:r>
              <a:rPr lang="en-US" sz="1400" b="1" i="1" dirty="0" smtClean="0">
                <a:solidFill>
                  <a:srgbClr val="008000"/>
                </a:solidFill>
                <a:latin typeface="Calibri" pitchFamily="34" charset="0"/>
              </a:rPr>
              <a:t> Energy Future For the Commonwealth</a:t>
            </a:r>
          </a:p>
          <a:p>
            <a:pPr marL="342900" indent="-342900" eaLnBrk="1" hangingPunct="1">
              <a:lnSpc>
                <a:spcPct val="100000"/>
              </a:lnSpc>
              <a:buFont typeface="Arial" pitchFamily="34" charset="0"/>
              <a:buChar char="•"/>
              <a:defRPr/>
            </a:pPr>
            <a:endParaRPr lang="en-US" sz="1500" b="1" i="1" dirty="0">
              <a:solidFill>
                <a:srgbClr val="008000"/>
              </a:solidFill>
            </a:endParaRPr>
          </a:p>
        </p:txBody>
      </p:sp>
      <p:sp>
        <p:nvSpPr>
          <p:cNvPr id="2" name="Title 1"/>
          <p:cNvSpPr>
            <a:spLocks noGrp="1"/>
          </p:cNvSpPr>
          <p:nvPr>
            <p:ph type="title"/>
          </p:nvPr>
        </p:nvSpPr>
        <p:spPr>
          <a:xfrm>
            <a:off x="990600" y="228600"/>
            <a:ext cx="7696200" cy="762000"/>
          </a:xfrm>
          <a:prstGeom prst="rect">
            <a:avLst/>
          </a:prstGeom>
        </p:spPr>
        <p:txBody>
          <a:bodyPr/>
          <a:lstStyle>
            <a:lvl1pPr>
              <a:defRPr sz="3600" b="1">
                <a:solidFill>
                  <a:srgbClr val="008000"/>
                </a:solidFill>
              </a:defRPr>
            </a:lvl1pPr>
          </a:lstStyle>
          <a:p>
            <a:r>
              <a:rPr lang="en-US" dirty="0" smtClean="0"/>
              <a:t>Click to edit Master title style</a:t>
            </a:r>
            <a:endParaRPr lang="en-US" dirty="0"/>
          </a:p>
        </p:txBody>
      </p:sp>
      <p:sp>
        <p:nvSpPr>
          <p:cNvPr id="14" name="Text Placeholder 13"/>
          <p:cNvSpPr>
            <a:spLocks noGrp="1"/>
          </p:cNvSpPr>
          <p:nvPr>
            <p:ph type="body" sz="quarter" idx="13"/>
          </p:nvPr>
        </p:nvSpPr>
        <p:spPr>
          <a:xfrm>
            <a:off x="990600" y="1219200"/>
            <a:ext cx="7696200" cy="4876800"/>
          </a:xfrm>
          <a:prstGeom prst="rect">
            <a:avLst/>
          </a:prstGeom>
        </p:spPr>
        <p:txBody>
          <a:bodyPr/>
          <a:lstStyle>
            <a:lvl1pPr>
              <a:defRPr sz="2800"/>
            </a:lvl1pPr>
            <a:lvl2pPr>
              <a:buSzPct val="80000"/>
              <a:buFont typeface="Wingdings" pitchFamily="2" charset="2"/>
              <a:buChar char="Ø"/>
              <a:defRPr/>
            </a:lvl2pPr>
            <a:lvl3pPr>
              <a:buFont typeface="Wingdings" pitchFamily="2" charset="2"/>
              <a:buChar char="§"/>
              <a:defRPr/>
            </a:lvl3pPr>
            <a:lvl4pPr>
              <a:buNone/>
              <a:defRPr sz="2400"/>
            </a:lvl4pPr>
          </a:lstStyle>
          <a:p>
            <a:pPr lvl="0"/>
            <a:r>
              <a:rPr lang="en-US" smtClean="0"/>
              <a:t>Click to edit Master text styles</a:t>
            </a:r>
          </a:p>
          <a:p>
            <a:pPr lvl="1"/>
            <a:r>
              <a:rPr lang="en-US" smtClean="0"/>
              <a:t>Second level</a:t>
            </a:r>
          </a:p>
          <a:p>
            <a:pPr lvl="2"/>
            <a:r>
              <a:rPr lang="en-US" smtClean="0"/>
              <a:t>Third level</a:t>
            </a:r>
          </a:p>
        </p:txBody>
      </p:sp>
      <p:sp>
        <p:nvSpPr>
          <p:cNvPr id="7" name="Slide Number Placeholder 15"/>
          <p:cNvSpPr>
            <a:spLocks noGrp="1"/>
          </p:cNvSpPr>
          <p:nvPr>
            <p:ph type="sldNum" sz="quarter" idx="14"/>
          </p:nvPr>
        </p:nvSpPr>
        <p:spPr>
          <a:xfrm>
            <a:off x="152400" y="6324600"/>
            <a:ext cx="609600" cy="365125"/>
          </a:xfrm>
        </p:spPr>
        <p:txBody>
          <a:bodyPr wrap="square" numCol="1" anchorCtr="0" compatLnSpc="1">
            <a:prstTxWarp prst="textNoShape">
              <a:avLst/>
            </a:prstTxWarp>
          </a:bodyPr>
          <a:lstStyle>
            <a:lvl1pPr>
              <a:defRPr sz="1400">
                <a:solidFill>
                  <a:srgbClr val="00CCFF"/>
                </a:solidFill>
                <a:latin typeface="Calibri" pitchFamily="34" charset="0"/>
              </a:defRPr>
            </a:lvl1pPr>
          </a:lstStyle>
          <a:p>
            <a:pPr>
              <a:defRPr/>
            </a:pPr>
            <a:fld id="{B6FAB5CE-5980-4C9D-B2E2-2FD2F4BD448E}"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F37F0BF3-7E01-4ADA-898F-B7BD535273F5}" type="slidenum">
              <a:rPr lang="en-US"/>
              <a:pPr>
                <a:defRPr/>
              </a:pPr>
              <a:t>‹#›</a:t>
            </a:fld>
            <a:endParaRPr lang="en-US" dirty="0"/>
          </a:p>
        </p:txBody>
      </p:sp>
    </p:spTree>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lvl1pPr algn="l" defTabSz="914400" rtl="0" eaLnBrk="1" latinLnBrk="0" hangingPunct="1">
              <a:spcBef>
                <a:spcPct val="0"/>
              </a:spcBef>
              <a:buNone/>
              <a:defRPr lang="en-US" sz="4000" kern="1200">
                <a:solidFill>
                  <a:schemeClr val="tx1"/>
                </a:solidFill>
                <a:latin typeface="+mj-lt"/>
                <a:ea typeface="+mj-ea"/>
                <a:cs typeface="+mj-cs"/>
              </a:defRPr>
            </a:lvl1pPr>
          </a:lstStyle>
          <a:p>
            <a:r>
              <a:rPr lang="en-US" dirty="0" smtClean="0"/>
              <a:t>Click to edit Master title style</a:t>
            </a:r>
            <a:endParaRPr lang="en-US" dirty="0"/>
          </a:p>
        </p:txBody>
      </p:sp>
      <p:sp>
        <p:nvSpPr>
          <p:cNvPr id="6" name="Content Placeholder 2"/>
          <p:cNvSpPr>
            <a:spLocks noGrp="1"/>
          </p:cNvSpPr>
          <p:nvPr>
            <p:ph idx="1"/>
          </p:nvPr>
        </p:nvSpPr>
        <p:spPr>
          <a:xfrm>
            <a:off x="457200" y="1600201"/>
            <a:ext cx="8229600" cy="4525963"/>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None/>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pic>
        <p:nvPicPr>
          <p:cNvPr id="5" name="Picture 2"/>
          <p:cNvPicPr>
            <a:picLocks noChangeAspect="1" noChangeArrowheads="1"/>
          </p:cNvPicPr>
          <p:nvPr userDrawn="1"/>
        </p:nvPicPr>
        <p:blipFill>
          <a:blip r:embed="rId2" cstate="print"/>
          <a:srcRect/>
          <a:stretch>
            <a:fillRect/>
          </a:stretch>
        </p:blipFill>
        <p:spPr bwMode="auto">
          <a:xfrm>
            <a:off x="3962400" y="6153531"/>
            <a:ext cx="1020969" cy="704469"/>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2D4CC6-32EC-475C-B318-7AB464C0AE16}" type="slidenum">
              <a:rPr lang="en-US" smtClean="0"/>
              <a:pPr/>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D4CC6-32EC-475C-B318-7AB464C0AE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tags" Target="../tags/tag1.xml"/>
  <Relationship Id="rId2" Type="http://schemas.openxmlformats.org/officeDocument/2006/relationships/slideLayout" Target="../slideLayouts/slideLayout12.xml"/>
  <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3.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5.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6.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7.xml"/>
  <Relationship Id="rId3" Type="http://schemas.openxmlformats.org/officeDocument/2006/relationships/chart" Target="../charts/chart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8.xml"/>
  <Relationship Id="rId3" Type="http://schemas.openxmlformats.org/officeDocument/2006/relationships/chart" Target="../charts/chart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9.xml"/>
  <Relationship Id="rId3" Type="http://schemas.openxmlformats.org/officeDocument/2006/relationships/chart" Target="../charts/chart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10.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hyperlink" TargetMode="External" Target="mailto:DOER.SREC@state.ma.us"/>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3.xml"/>
  <Relationship Id="rId2" Type="http://schemas.openxmlformats.org/officeDocument/2006/relationships/notesSlide" Target="../notesSlides/notesSlide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2743200" y="2667000"/>
            <a:ext cx="6096000" cy="3581400"/>
          </a:xfrm>
        </p:spPr>
        <p:txBody>
          <a:bodyPr>
            <a:normAutofit/>
          </a:bodyPr>
          <a:lstStyle/>
          <a:p>
            <a:pPr>
              <a:defRPr/>
            </a:pPr>
            <a:r>
              <a:rPr lang="en-US" sz="2700" dirty="0" smtClean="0"/>
              <a:t>Next Generation Solar Incentive </a:t>
            </a:r>
            <a:br>
              <a:rPr lang="en-US" sz="2700" dirty="0" smtClean="0"/>
            </a:br>
            <a:r>
              <a:rPr lang="en-US" sz="2700" dirty="0" smtClean="0"/>
              <a:t>Straw Proposal</a:t>
            </a:r>
            <a:r>
              <a:rPr lang="en-US" sz="3600" dirty="0" smtClean="0"/>
              <a:t/>
            </a:r>
            <a:br>
              <a:rPr lang="en-US" sz="3600" dirty="0" smtClean="0"/>
            </a:br>
            <a:endParaRPr lang="en-US" sz="3200" dirty="0" smtClean="0">
              <a:latin typeface="+mn-lt"/>
            </a:endParaRPr>
          </a:p>
        </p:txBody>
      </p:sp>
      <p:sp>
        <p:nvSpPr>
          <p:cNvPr id="4" name="TextBox 3"/>
          <p:cNvSpPr txBox="1"/>
          <p:nvPr/>
        </p:nvSpPr>
        <p:spPr>
          <a:xfrm>
            <a:off x="4648200" y="609600"/>
            <a:ext cx="4191000" cy="1477328"/>
          </a:xfrm>
          <a:prstGeom prst="rect">
            <a:avLst/>
          </a:prstGeom>
          <a:noFill/>
        </p:spPr>
        <p:txBody>
          <a:bodyPr wrap="square" rtlCol="0">
            <a:spAutoFit/>
          </a:bodyPr>
          <a:lstStyle/>
          <a:p>
            <a:pPr algn="r">
              <a:defRPr/>
            </a:pPr>
            <a:r>
              <a:rPr lang="en-US" b="1" dirty="0"/>
              <a:t>COMMONWEALTH OF MASSACHUSETTS</a:t>
            </a:r>
          </a:p>
          <a:p>
            <a:pPr algn="r">
              <a:defRPr/>
            </a:pPr>
            <a:r>
              <a:rPr lang="en-US" i="1" dirty="0" smtClean="0"/>
              <a:t>Charles D. Baker, </a:t>
            </a:r>
            <a:r>
              <a:rPr lang="en-US" i="1" dirty="0"/>
              <a:t>Governor</a:t>
            </a:r>
          </a:p>
          <a:p>
            <a:pPr algn="r">
              <a:defRPr/>
            </a:pPr>
            <a:r>
              <a:rPr lang="en-US" i="1" dirty="0" err="1" smtClean="0"/>
              <a:t>Karyn</a:t>
            </a:r>
            <a:r>
              <a:rPr lang="en-US" i="1" dirty="0" smtClean="0"/>
              <a:t> E. </a:t>
            </a:r>
            <a:r>
              <a:rPr lang="en-US" i="1" dirty="0" err="1" smtClean="0"/>
              <a:t>Polito</a:t>
            </a:r>
            <a:r>
              <a:rPr lang="en-US" i="1" dirty="0" smtClean="0"/>
              <a:t>, Lt. Governor</a:t>
            </a:r>
          </a:p>
          <a:p>
            <a:pPr algn="r">
              <a:defRPr/>
            </a:pPr>
            <a:r>
              <a:rPr lang="en-US" i="1" dirty="0" smtClean="0"/>
              <a:t>Matthew A. Beaton, </a:t>
            </a:r>
            <a:r>
              <a:rPr lang="en-US" i="1" dirty="0"/>
              <a:t>Secretary</a:t>
            </a:r>
          </a:p>
          <a:p>
            <a:pPr algn="r">
              <a:defRPr/>
            </a:pPr>
            <a:r>
              <a:rPr lang="en-US" i="1" dirty="0" smtClean="0"/>
              <a:t>Judith Judson, Commissioner</a:t>
            </a:r>
            <a:endParaRPr lang="en-US" i="1" dirty="0"/>
          </a:p>
        </p:txBody>
      </p:sp>
      <p:sp>
        <p:nvSpPr>
          <p:cNvPr id="5" name="Text Box 4"/>
          <p:cNvSpPr txBox="1">
            <a:spLocks noChangeArrowheads="1"/>
          </p:cNvSpPr>
          <p:nvPr/>
        </p:nvSpPr>
        <p:spPr bwMode="auto">
          <a:xfrm>
            <a:off x="152400" y="3657600"/>
            <a:ext cx="2133600" cy="2062103"/>
          </a:xfrm>
          <a:prstGeom prst="rect">
            <a:avLst/>
          </a:prstGeom>
          <a:noFill/>
          <a:ln w="57150" cmpd="thickThin">
            <a:solidFill>
              <a:schemeClr val="bg1"/>
            </a:solidFill>
            <a:miter lim="800000"/>
            <a:headEnd/>
            <a:tailEnd/>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600" b="1" i="1" dirty="0">
              <a:solidFill>
                <a:schemeClr val="bg1"/>
              </a:solidFill>
            </a:endParaRPr>
          </a:p>
          <a:p>
            <a:pPr algn="ctr"/>
            <a:r>
              <a:rPr lang="en-US" sz="1600" b="1" dirty="0" smtClean="0">
                <a:solidFill>
                  <a:schemeClr val="bg1"/>
                </a:solidFill>
              </a:rPr>
              <a:t>Solar Straw Proposal Briefing</a:t>
            </a:r>
          </a:p>
          <a:p>
            <a:pPr algn="ctr"/>
            <a:endParaRPr lang="en-US" sz="1600" b="1" dirty="0" smtClean="0">
              <a:solidFill>
                <a:schemeClr val="bg1"/>
              </a:solidFill>
            </a:endParaRPr>
          </a:p>
          <a:p>
            <a:pPr algn="ctr"/>
            <a:r>
              <a:rPr lang="en-US" sz="1600" b="1" dirty="0" smtClean="0">
                <a:solidFill>
                  <a:schemeClr val="bg1"/>
                </a:solidFill>
              </a:rPr>
              <a:t>Boston, MA</a:t>
            </a:r>
          </a:p>
          <a:p>
            <a:pPr algn="ctr"/>
            <a:endParaRPr lang="en-US" sz="1600" b="1" dirty="0">
              <a:solidFill>
                <a:schemeClr val="bg1"/>
              </a:solidFill>
            </a:endParaRPr>
          </a:p>
          <a:p>
            <a:pPr algn="ctr"/>
            <a:r>
              <a:rPr lang="en-US" sz="1600" b="1" dirty="0" smtClean="0">
                <a:solidFill>
                  <a:schemeClr val="bg1"/>
                </a:solidFill>
              </a:rPr>
              <a:t>September 23, 2016</a:t>
            </a:r>
            <a:r>
              <a:rPr lang="en-US" sz="1600" b="1" dirty="0">
                <a:solidFill>
                  <a:schemeClr val="bg1"/>
                </a:solidFill>
              </a:rPr>
              <a:t/>
            </a:r>
            <a:br>
              <a:rPr lang="en-US" sz="1600" b="1" dirty="0">
                <a:solidFill>
                  <a:schemeClr val="bg1"/>
                </a:solidFill>
              </a:rPr>
            </a:br>
            <a:endParaRPr lang="en-US" sz="1600" b="1" dirty="0">
              <a:solidFill>
                <a:schemeClr val="bg1"/>
              </a:solidFill>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Siting</a:t>
            </a:r>
            <a:r>
              <a:rPr lang="en-US" dirty="0" smtClean="0"/>
              <a:t> Criteria</a:t>
            </a:r>
            <a:endParaRPr lang="en-US" dirty="0"/>
          </a:p>
        </p:txBody>
      </p:sp>
      <p:sp>
        <p:nvSpPr>
          <p:cNvPr id="3" name="Text Placeholder 2"/>
          <p:cNvSpPr>
            <a:spLocks noGrp="1"/>
          </p:cNvSpPr>
          <p:nvPr>
            <p:ph type="body" sz="quarter" idx="13"/>
          </p:nvPr>
        </p:nvSpPr>
        <p:spPr>
          <a:xfrm>
            <a:off x="990600" y="1066800"/>
            <a:ext cx="7696200" cy="4876800"/>
          </a:xfrm>
        </p:spPr>
        <p:txBody>
          <a:bodyPr>
            <a:noAutofit/>
          </a:bodyPr>
          <a:lstStyle/>
          <a:p>
            <a:r>
              <a:rPr lang="en-US" sz="1600" dirty="0" smtClean="0"/>
              <a:t>Ground mounted projects will be prohibited from qualifying if sited in any of the following areas:</a:t>
            </a:r>
          </a:p>
          <a:p>
            <a:pPr lvl="1"/>
            <a:r>
              <a:rPr lang="en-US" sz="1600" dirty="0" err="1" smtClean="0"/>
              <a:t>MassDEP</a:t>
            </a:r>
            <a:r>
              <a:rPr lang="en-US" sz="1600" dirty="0" smtClean="0"/>
              <a:t> Wetlands </a:t>
            </a:r>
          </a:p>
          <a:p>
            <a:pPr lvl="1"/>
            <a:r>
              <a:rPr lang="en-US" sz="1600" dirty="0" smtClean="0"/>
              <a:t>Prime Farmland Soils</a:t>
            </a:r>
          </a:p>
          <a:p>
            <a:pPr lvl="1"/>
            <a:r>
              <a:rPr lang="en-US" sz="1600" dirty="0" smtClean="0"/>
              <a:t>Prime Forest Land</a:t>
            </a:r>
          </a:p>
          <a:p>
            <a:pPr lvl="1"/>
            <a:r>
              <a:rPr lang="en-US" sz="1600" dirty="0" smtClean="0"/>
              <a:t>BioMap2 Core Habitat and Critical Natural Landscape</a:t>
            </a:r>
          </a:p>
          <a:p>
            <a:pPr lvl="1"/>
            <a:r>
              <a:rPr lang="en-US" sz="1600" dirty="0" smtClean="0"/>
              <a:t>Designated Priority Habitat of state-listed rare species </a:t>
            </a:r>
          </a:p>
          <a:p>
            <a:pPr lvl="1"/>
            <a:r>
              <a:rPr lang="en-US" sz="1600" dirty="0" smtClean="0"/>
              <a:t>Permanently Protected Open Space</a:t>
            </a:r>
          </a:p>
          <a:p>
            <a:pPr lvl="1"/>
            <a:r>
              <a:rPr lang="en-US" sz="1600" dirty="0" smtClean="0"/>
              <a:t>Land designated as “Forest Land” under Chapter 61</a:t>
            </a:r>
          </a:p>
          <a:p>
            <a:pPr lvl="1"/>
            <a:r>
              <a:rPr lang="en-US" sz="1600" dirty="0" smtClean="0"/>
              <a:t>Any Archaeological site listed in the State Register of Historic Places or Inventory of Historic and Archaeological Assets of the Commonwealth</a:t>
            </a:r>
          </a:p>
          <a:p>
            <a:r>
              <a:rPr lang="en-US" sz="1600" dirty="0" smtClean="0"/>
              <a:t>DOER, in consultation with EEA and other relevant agencies, will publish guidance that defines these areas in more detail and provides information to project developers regarding the locations of these restricted areas</a:t>
            </a:r>
          </a:p>
          <a:p>
            <a:r>
              <a:rPr lang="en-US" sz="1600" dirty="0" smtClean="0"/>
              <a:t>DOER may establish a process to consider exceptions on a case by case basis and create guidance on the types of exceptions that may qualify (e.g. inaccurate mapping)</a:t>
            </a:r>
          </a:p>
          <a:p>
            <a:r>
              <a:rPr lang="en-US" sz="1600" dirty="0" smtClean="0"/>
              <a:t>Any exceptions considered would be determined in consultation with EEA and other relevant agencies</a:t>
            </a:r>
            <a:endParaRPr lang="en-US" sz="1600"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10</a:t>
            </a:fld>
            <a:endParaRPr lang="en-US"/>
          </a:p>
        </p:txBody>
      </p:sp>
    </p:spTree>
    <p:extLst>
      <p:ext uri="{BB962C8B-B14F-4D97-AF65-F5344CB8AC3E}">
        <p14:creationId xmlns:p14="http://schemas.microsoft.com/office/powerpoint/2010/main" val="935303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Tariff Project Categories</a:t>
            </a:r>
            <a:endParaRPr lang="en-US" dirty="0"/>
          </a:p>
        </p:txBody>
      </p:sp>
      <p:sp>
        <p:nvSpPr>
          <p:cNvPr id="3" name="Text Placeholder 2"/>
          <p:cNvSpPr>
            <a:spLocks noGrp="1"/>
          </p:cNvSpPr>
          <p:nvPr>
            <p:ph type="body" sz="quarter" idx="13"/>
          </p:nvPr>
        </p:nvSpPr>
        <p:spPr/>
        <p:txBody>
          <a:bodyPr>
            <a:normAutofit fontScale="55000" lnSpcReduction="20000"/>
          </a:bodyPr>
          <a:lstStyle/>
          <a:p>
            <a:r>
              <a:rPr lang="en-US" dirty="0" smtClean="0"/>
              <a:t>Incentive values primarily based on project size:</a:t>
            </a:r>
          </a:p>
          <a:p>
            <a:pPr lvl="1"/>
            <a:r>
              <a:rPr lang="en-US" dirty="0" smtClean="0"/>
              <a:t>Less than 25 kW AC (Low Income)</a:t>
            </a:r>
          </a:p>
          <a:p>
            <a:pPr lvl="1"/>
            <a:r>
              <a:rPr lang="en-US" dirty="0" smtClean="0"/>
              <a:t>Less than 25 kW AC</a:t>
            </a:r>
          </a:p>
          <a:p>
            <a:pPr lvl="1"/>
            <a:r>
              <a:rPr lang="en-US" dirty="0" smtClean="0"/>
              <a:t>25 – 250 kW AC</a:t>
            </a:r>
          </a:p>
          <a:p>
            <a:pPr lvl="1"/>
            <a:r>
              <a:rPr lang="en-US" dirty="0" smtClean="0"/>
              <a:t>250 – 1,000 kW AC </a:t>
            </a:r>
          </a:p>
          <a:p>
            <a:pPr lvl="1"/>
            <a:r>
              <a:rPr lang="en-US" dirty="0" smtClean="0"/>
              <a:t>1,000 – 5,000 kW AC </a:t>
            </a:r>
          </a:p>
          <a:p>
            <a:r>
              <a:rPr lang="en-US" dirty="0" smtClean="0"/>
              <a:t>Adders for different project types:</a:t>
            </a:r>
          </a:p>
          <a:p>
            <a:pPr lvl="1"/>
            <a:r>
              <a:rPr lang="en-US" dirty="0" smtClean="0"/>
              <a:t>Location Based:</a:t>
            </a:r>
          </a:p>
          <a:p>
            <a:pPr lvl="2"/>
            <a:r>
              <a:rPr lang="en-US" dirty="0" smtClean="0"/>
              <a:t>Landfills/Brownfields</a:t>
            </a:r>
            <a:endParaRPr lang="en-US" dirty="0"/>
          </a:p>
          <a:p>
            <a:pPr lvl="2"/>
            <a:r>
              <a:rPr lang="en-US" dirty="0" smtClean="0"/>
              <a:t>Solar Canopies</a:t>
            </a:r>
          </a:p>
          <a:p>
            <a:pPr lvl="2"/>
            <a:r>
              <a:rPr lang="en-US" dirty="0" smtClean="0"/>
              <a:t>Building Mounted</a:t>
            </a:r>
          </a:p>
          <a:p>
            <a:pPr lvl="1"/>
            <a:r>
              <a:rPr lang="en-US" dirty="0" smtClean="0"/>
              <a:t>Off-taker Based:</a:t>
            </a:r>
          </a:p>
          <a:p>
            <a:pPr lvl="2"/>
            <a:r>
              <a:rPr lang="en-US" dirty="0" smtClean="0"/>
              <a:t>Community Shared </a:t>
            </a:r>
            <a:r>
              <a:rPr lang="en-US" dirty="0"/>
              <a:t>S</a:t>
            </a:r>
            <a:r>
              <a:rPr lang="en-US" dirty="0" smtClean="0"/>
              <a:t>olar (CSS)</a:t>
            </a:r>
          </a:p>
          <a:p>
            <a:pPr lvl="2"/>
            <a:r>
              <a:rPr lang="en-US" dirty="0" smtClean="0"/>
              <a:t>Low Income CSS</a:t>
            </a:r>
          </a:p>
          <a:p>
            <a:pPr lvl="2"/>
            <a:r>
              <a:rPr lang="en-US" dirty="0" smtClean="0"/>
              <a:t>Low </a:t>
            </a:r>
            <a:r>
              <a:rPr lang="en-US" dirty="0"/>
              <a:t>I</a:t>
            </a:r>
            <a:r>
              <a:rPr lang="en-US" dirty="0" smtClean="0"/>
              <a:t>ncome Property</a:t>
            </a:r>
          </a:p>
          <a:p>
            <a:pPr lvl="1"/>
            <a:r>
              <a:rPr lang="en-US" dirty="0" smtClean="0"/>
              <a:t>Policy Based:</a:t>
            </a:r>
          </a:p>
          <a:p>
            <a:pPr lvl="2"/>
            <a:r>
              <a:rPr lang="en-US" dirty="0" smtClean="0"/>
              <a:t>Behind-the-meter Energy Storage</a:t>
            </a:r>
          </a:p>
          <a:p>
            <a:pPr lvl="2"/>
            <a:r>
              <a:rPr lang="en-US" dirty="0" smtClean="0"/>
              <a:t>Standalone Energy Storage</a:t>
            </a:r>
          </a:p>
          <a:p>
            <a:pPr lvl="2"/>
            <a:r>
              <a:rPr lang="en-US" dirty="0" smtClean="0"/>
              <a:t>Non-net Metered</a:t>
            </a:r>
          </a:p>
          <a:p>
            <a:r>
              <a:rPr lang="en-US" dirty="0" smtClean="0"/>
              <a:t>Unlike SREC II, adders can be combined together from different categories to encourage optimal siting of projects and further policy goals</a:t>
            </a:r>
          </a:p>
          <a:p>
            <a:pPr lvl="1"/>
            <a:endParaRPr lang="en-US" dirty="0" smtClean="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11</a:t>
            </a:fld>
            <a:endParaRPr lang="en-US"/>
          </a:p>
        </p:txBody>
      </p:sp>
    </p:spTree>
    <p:extLst>
      <p:ext uri="{BB962C8B-B14F-4D97-AF65-F5344CB8AC3E}">
        <p14:creationId xmlns:p14="http://schemas.microsoft.com/office/powerpoint/2010/main" val="3591410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Type Definitions</a:t>
            </a:r>
            <a:endParaRPr lang="en-US" dirty="0"/>
          </a:p>
        </p:txBody>
      </p:sp>
      <p:sp>
        <p:nvSpPr>
          <p:cNvPr id="3" name="Text Placeholder 2"/>
          <p:cNvSpPr>
            <a:spLocks noGrp="1"/>
          </p:cNvSpPr>
          <p:nvPr>
            <p:ph type="body" sz="quarter" idx="13"/>
          </p:nvPr>
        </p:nvSpPr>
        <p:spPr/>
        <p:txBody>
          <a:bodyPr>
            <a:normAutofit fontScale="92500" lnSpcReduction="10000"/>
          </a:bodyPr>
          <a:lstStyle/>
          <a:p>
            <a:r>
              <a:rPr lang="en-US" dirty="0" smtClean="0"/>
              <a:t>Definitions for Landfills, </a:t>
            </a:r>
            <a:r>
              <a:rPr lang="en-US" dirty="0" err="1" smtClean="0"/>
              <a:t>Brownfields</a:t>
            </a:r>
            <a:r>
              <a:rPr lang="en-US" dirty="0" smtClean="0"/>
              <a:t>, Building Mounted, and Low Income Properties will remain unchanged</a:t>
            </a:r>
          </a:p>
          <a:p>
            <a:r>
              <a:rPr lang="en-US" dirty="0" smtClean="0"/>
              <a:t>Definitions for Solar Canopies and Community Shared Solar will be slightly modified</a:t>
            </a:r>
          </a:p>
          <a:p>
            <a:r>
              <a:rPr lang="en-US" dirty="0" smtClean="0"/>
              <a:t>New definitions will be added for: </a:t>
            </a:r>
          </a:p>
          <a:p>
            <a:pPr lvl="1"/>
            <a:r>
              <a:rPr lang="en-US" dirty="0" smtClean="0"/>
              <a:t>Low Income Residential</a:t>
            </a:r>
          </a:p>
          <a:p>
            <a:pPr lvl="1"/>
            <a:r>
              <a:rPr lang="en-US" dirty="0" smtClean="0"/>
              <a:t>Low Income Community Shared Solar</a:t>
            </a:r>
          </a:p>
          <a:p>
            <a:pPr lvl="1"/>
            <a:r>
              <a:rPr lang="en-US" dirty="0" smtClean="0"/>
              <a:t>Behind-the-Meter Energy Storage</a:t>
            </a:r>
          </a:p>
          <a:p>
            <a:pPr lvl="1"/>
            <a:r>
              <a:rPr lang="en-US" dirty="0" smtClean="0"/>
              <a:t>Standalone Energy Storage</a:t>
            </a:r>
          </a:p>
          <a:p>
            <a:pPr lvl="1"/>
            <a:r>
              <a:rPr lang="en-US" dirty="0" smtClean="0"/>
              <a:t>Non-net Metered Facilities</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12</a:t>
            </a:fld>
            <a:endParaRPr lang="en-US"/>
          </a:p>
        </p:txBody>
      </p:sp>
    </p:spTree>
    <p:extLst>
      <p:ext uri="{BB962C8B-B14F-4D97-AF65-F5344CB8AC3E}">
        <p14:creationId xmlns:p14="http://schemas.microsoft.com/office/powerpoint/2010/main" val="25233761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Solar Canopies</a:t>
            </a:r>
            <a:endParaRPr lang="en-US" dirty="0"/>
          </a:p>
        </p:txBody>
      </p:sp>
      <p:sp>
        <p:nvSpPr>
          <p:cNvPr id="3" name="Text Placeholder 2"/>
          <p:cNvSpPr>
            <a:spLocks noGrp="1"/>
          </p:cNvSpPr>
          <p:nvPr>
            <p:ph type="body" sz="quarter" idx="13"/>
          </p:nvPr>
        </p:nvSpPr>
        <p:spPr/>
        <p:txBody>
          <a:bodyPr>
            <a:normAutofit fontScale="85000" lnSpcReduction="20000"/>
          </a:bodyPr>
          <a:lstStyle/>
          <a:p>
            <a:r>
              <a:rPr lang="en-US" dirty="0" smtClean="0"/>
              <a:t>Solar Canopy definition from 225 CMR 14.02 will be modified slightly as follows:</a:t>
            </a:r>
          </a:p>
          <a:p>
            <a:pPr lvl="1"/>
            <a:r>
              <a:rPr lang="en-US" u="sng" dirty="0"/>
              <a:t>Solar Canopy</a:t>
            </a:r>
            <a:r>
              <a:rPr lang="en-US" dirty="0"/>
              <a:t>. A solar photovoltaic Generation Unit with at least 75% of the nameplate capacity of the solar modules used for generating power installed on top of a parking </a:t>
            </a:r>
            <a:r>
              <a:rPr lang="en-US" dirty="0" smtClean="0"/>
              <a:t>surface, pedestrian </a:t>
            </a:r>
            <a:r>
              <a:rPr lang="en-US" dirty="0"/>
              <a:t>walkway</a:t>
            </a:r>
            <a:r>
              <a:rPr lang="en-US" dirty="0" smtClean="0"/>
              <a:t>, agricultural land, or canal in a manner that maintains the function </a:t>
            </a:r>
            <a:r>
              <a:rPr lang="en-US" dirty="0"/>
              <a:t>of </a:t>
            </a:r>
            <a:r>
              <a:rPr lang="en-US" dirty="0" smtClean="0"/>
              <a:t>the area beneath the canopy. </a:t>
            </a:r>
          </a:p>
          <a:p>
            <a:r>
              <a:rPr lang="en-US" dirty="0" smtClean="0"/>
              <a:t>New definition allows for canopies to be installed on agricultural land and over canals in response to inquiries received during the implementation of the SREC II program and recent listening sessions.</a:t>
            </a:r>
          </a:p>
          <a:p>
            <a:r>
              <a:rPr lang="en-US" dirty="0" smtClean="0"/>
              <a:t>Eligibility of canopies sited on agricultural land will be determined in consultation with Massachusetts Department of Agricultural Resources.</a:t>
            </a:r>
          </a:p>
          <a:p>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13</a:t>
            </a:fld>
            <a:endParaRPr lang="en-US"/>
          </a:p>
        </p:txBody>
      </p:sp>
    </p:spTree>
    <p:extLst>
      <p:ext uri="{BB962C8B-B14F-4D97-AF65-F5344CB8AC3E}">
        <p14:creationId xmlns:p14="http://schemas.microsoft.com/office/powerpoint/2010/main" val="3204851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Shared Solar</a:t>
            </a:r>
            <a:endParaRPr lang="en-US" dirty="0"/>
          </a:p>
        </p:txBody>
      </p:sp>
      <p:sp>
        <p:nvSpPr>
          <p:cNvPr id="3" name="Text Placeholder 2"/>
          <p:cNvSpPr>
            <a:spLocks noGrp="1"/>
          </p:cNvSpPr>
          <p:nvPr>
            <p:ph type="body" sz="quarter" idx="13"/>
          </p:nvPr>
        </p:nvSpPr>
        <p:spPr/>
        <p:txBody>
          <a:bodyPr>
            <a:normAutofit fontScale="70000" lnSpcReduction="20000"/>
          </a:bodyPr>
          <a:lstStyle/>
          <a:p>
            <a:r>
              <a:rPr lang="en-US" dirty="0"/>
              <a:t>Definition of </a:t>
            </a:r>
            <a:r>
              <a:rPr lang="en-US" dirty="0" smtClean="0"/>
              <a:t>Community Shared Solar Generation </a:t>
            </a:r>
            <a:r>
              <a:rPr lang="en-US" dirty="0"/>
              <a:t>Unit will </a:t>
            </a:r>
            <a:r>
              <a:rPr lang="en-US" dirty="0" smtClean="0"/>
              <a:t>be modified </a:t>
            </a:r>
            <a:r>
              <a:rPr lang="en-US" dirty="0"/>
              <a:t>slightly as </a:t>
            </a:r>
            <a:r>
              <a:rPr lang="en-US" dirty="0" smtClean="0"/>
              <a:t>follows:</a:t>
            </a:r>
            <a:endParaRPr lang="en-US" dirty="0"/>
          </a:p>
          <a:p>
            <a:pPr lvl="1"/>
            <a:r>
              <a:rPr lang="en-US" u="sng" dirty="0"/>
              <a:t>Community Shared Solar Generation Unit</a:t>
            </a:r>
            <a:r>
              <a:rPr lang="en-US" dirty="0"/>
              <a:t>. A solar photovoltaic Generation Unit that </a:t>
            </a:r>
            <a:r>
              <a:rPr lang="en-US" dirty="0" smtClean="0"/>
              <a:t>provides electricity or </a:t>
            </a:r>
            <a:r>
              <a:rPr lang="en-US" dirty="0"/>
              <a:t>net metering credits to three or more utility accounts, whose participants have an interest in the production of the Generation Unit or the entity that owns the Generation Unit, in the form of formal ownership, a lease agreement</a:t>
            </a:r>
            <a:r>
              <a:rPr lang="en-US" dirty="0" smtClean="0"/>
              <a:t>, a retail supply contract, </a:t>
            </a:r>
            <a:r>
              <a:rPr lang="en-US" dirty="0"/>
              <a:t>or a net metering contract. No more than two participants may receive </a:t>
            </a:r>
            <a:r>
              <a:rPr lang="en-US" dirty="0" smtClean="0"/>
              <a:t>electricity or net </a:t>
            </a:r>
            <a:r>
              <a:rPr lang="en-US" dirty="0"/>
              <a:t>metering credits in excess of those produced annually by 25 kW </a:t>
            </a:r>
            <a:r>
              <a:rPr lang="en-US" dirty="0" smtClean="0"/>
              <a:t>AC capacity</a:t>
            </a:r>
            <a:r>
              <a:rPr lang="en-US" dirty="0"/>
              <a:t>, and the combined share of said participants' capacity shall not exceed 50% of the total capacity of the Generation </a:t>
            </a:r>
            <a:r>
              <a:rPr lang="en-US" dirty="0" smtClean="0"/>
              <a:t>Unit, except in the case of Generation Units smaller than 100 kW AC.</a:t>
            </a:r>
          </a:p>
          <a:p>
            <a:r>
              <a:rPr lang="en-US" dirty="0" smtClean="0"/>
              <a:t>Changes to definition allow for retail electricity supply contracts to be used as an alternative delivery mechanism to net metering and clarifies that participant share requirements do not apply to Generation Units smaller than 100 kW AC.</a:t>
            </a:r>
          </a:p>
          <a:p>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14</a:t>
            </a:fld>
            <a:endParaRPr lang="en-US"/>
          </a:p>
        </p:txBody>
      </p:sp>
    </p:spTree>
    <p:extLst>
      <p:ext uri="{BB962C8B-B14F-4D97-AF65-F5344CB8AC3E}">
        <p14:creationId xmlns:p14="http://schemas.microsoft.com/office/powerpoint/2010/main" val="3484154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 Income</a:t>
            </a:r>
            <a:endParaRPr lang="en-US" dirty="0"/>
          </a:p>
        </p:txBody>
      </p:sp>
      <p:sp>
        <p:nvSpPr>
          <p:cNvPr id="3" name="Text Placeholder 2"/>
          <p:cNvSpPr>
            <a:spLocks noGrp="1"/>
          </p:cNvSpPr>
          <p:nvPr>
            <p:ph type="body" sz="quarter" idx="13"/>
          </p:nvPr>
        </p:nvSpPr>
        <p:spPr/>
        <p:txBody>
          <a:bodyPr>
            <a:normAutofit fontScale="77500" lnSpcReduction="20000"/>
          </a:bodyPr>
          <a:lstStyle/>
          <a:p>
            <a:r>
              <a:rPr lang="en-US" dirty="0" smtClean="0"/>
              <a:t>Solar facilities serving low income properties represent a significant portion of those qualified under SREC II program (approximately 10%)</a:t>
            </a:r>
          </a:p>
          <a:p>
            <a:r>
              <a:rPr lang="en-US" dirty="0" smtClean="0"/>
              <a:t>DOER intends to maintain SREC II criteria and Guideline for qualifying facilities that serve low income properties</a:t>
            </a:r>
          </a:p>
          <a:p>
            <a:r>
              <a:rPr lang="en-US" dirty="0" smtClean="0"/>
              <a:t>However, DOER believes that SREC II has done an inadequate job of providing support directly to low income residents</a:t>
            </a:r>
          </a:p>
          <a:p>
            <a:r>
              <a:rPr lang="en-US" dirty="0" smtClean="0"/>
              <a:t>New program will provide additional support for projects directly serving low income residents in two ways:</a:t>
            </a:r>
          </a:p>
          <a:p>
            <a:pPr lvl="1"/>
            <a:r>
              <a:rPr lang="en-US" dirty="0" smtClean="0"/>
              <a:t>Projects &lt;=25 kW that serve R-2 utility customers will be eligible for a higher incentive rate</a:t>
            </a:r>
          </a:p>
          <a:p>
            <a:pPr lvl="1"/>
            <a:r>
              <a:rPr lang="en-US" dirty="0" smtClean="0"/>
              <a:t>CSS projects with at least 25% of off-takers on an R-2 rate will receive a higher level incentive than normal CSS projects</a:t>
            </a:r>
          </a:p>
          <a:p>
            <a:pPr lvl="2"/>
            <a:r>
              <a:rPr lang="en-US" dirty="0" smtClean="0"/>
              <a:t>For each additional 25% of the off-takers that are R-2 customers, the CSS project will receive an additional incentive</a:t>
            </a:r>
          </a:p>
          <a:p>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15</a:t>
            </a:fld>
            <a:endParaRPr lang="en-US"/>
          </a:p>
        </p:txBody>
      </p:sp>
    </p:spTree>
    <p:extLst>
      <p:ext uri="{BB962C8B-B14F-4D97-AF65-F5344CB8AC3E}">
        <p14:creationId xmlns:p14="http://schemas.microsoft.com/office/powerpoint/2010/main" val="25371926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Behind-the-Meter Energy Storage</a:t>
            </a:r>
            <a:endParaRPr lang="en-US" dirty="0"/>
          </a:p>
        </p:txBody>
      </p:sp>
      <p:sp>
        <p:nvSpPr>
          <p:cNvPr id="3" name="Text Placeholder 2"/>
          <p:cNvSpPr>
            <a:spLocks noGrp="1"/>
          </p:cNvSpPr>
          <p:nvPr>
            <p:ph type="body" sz="quarter" idx="13"/>
          </p:nvPr>
        </p:nvSpPr>
        <p:spPr>
          <a:xfrm>
            <a:off x="990600" y="966216"/>
            <a:ext cx="7696200" cy="4876800"/>
          </a:xfrm>
        </p:spPr>
        <p:txBody>
          <a:bodyPr>
            <a:noAutofit/>
          </a:bodyPr>
          <a:lstStyle/>
          <a:p>
            <a:pPr>
              <a:lnSpc>
                <a:spcPct val="100000"/>
              </a:lnSpc>
            </a:pPr>
            <a:r>
              <a:rPr lang="en-US" sz="1600" dirty="0"/>
              <a:t>Co-locating </a:t>
            </a:r>
            <a:r>
              <a:rPr lang="en-US" sz="1600" dirty="0" smtClean="0"/>
              <a:t>solar with </a:t>
            </a:r>
            <a:r>
              <a:rPr lang="en-US" sz="1600" dirty="0"/>
              <a:t>storage </a:t>
            </a:r>
            <a:r>
              <a:rPr lang="en-US" sz="1600" dirty="0" smtClean="0"/>
              <a:t>can </a:t>
            </a:r>
            <a:r>
              <a:rPr lang="en-US" sz="1600" dirty="0"/>
              <a:t>allow system owner to increase $/kWh </a:t>
            </a:r>
            <a:r>
              <a:rPr lang="en-US" sz="1600" dirty="0" smtClean="0"/>
              <a:t>value of energy generated:</a:t>
            </a:r>
          </a:p>
          <a:p>
            <a:pPr lvl="1"/>
            <a:r>
              <a:rPr lang="en-US" sz="1600" dirty="0" smtClean="0"/>
              <a:t>Allows for stored solar energy to be used to reduce customer demand charges</a:t>
            </a:r>
          </a:p>
          <a:p>
            <a:pPr lvl="1"/>
            <a:r>
              <a:rPr lang="en-US" sz="1600" dirty="0" smtClean="0"/>
              <a:t>Customers with time of use rates can use stored solar energy to offset rates when energy prices are higher</a:t>
            </a:r>
          </a:p>
          <a:p>
            <a:pPr lvl="1"/>
            <a:r>
              <a:rPr lang="en-US" sz="1600" dirty="0" smtClean="0"/>
              <a:t>Allows for energy that would otherwise have been exported and credited at lower net metering credit or QF rates to offset full retail energy costs</a:t>
            </a:r>
          </a:p>
          <a:p>
            <a:pPr lvl="1"/>
            <a:r>
              <a:rPr lang="en-US" sz="1600" dirty="0" smtClean="0"/>
              <a:t>Can provide the owner with improved power quality and reliability as well as the potential for resiliency in the event of an emergency or power outage</a:t>
            </a:r>
          </a:p>
          <a:p>
            <a:r>
              <a:rPr lang="en-US" sz="1600" dirty="0" smtClean="0"/>
              <a:t>Also provides substantial benefits to the grid and other ratepayers:</a:t>
            </a:r>
          </a:p>
          <a:p>
            <a:pPr lvl="1"/>
            <a:r>
              <a:rPr lang="en-US" sz="1600" dirty="0" smtClean="0"/>
              <a:t>Reduces wholesale market costs by reducing load and/or providing generation during peak periods</a:t>
            </a:r>
          </a:p>
          <a:p>
            <a:pPr lvl="1"/>
            <a:r>
              <a:rPr lang="en-US" sz="1600" dirty="0" smtClean="0"/>
              <a:t>Reduces net metering costs by avoiding the export of energy that would otherwise be resold into the wholesale market at a loss by utilities</a:t>
            </a:r>
          </a:p>
          <a:p>
            <a:pPr lvl="1"/>
            <a:r>
              <a:rPr lang="en-US" sz="1600" dirty="0" smtClean="0"/>
              <a:t>Allows for increased penetration of renewable energy on the distribution system</a:t>
            </a:r>
          </a:p>
          <a:p>
            <a:pPr lvl="1"/>
            <a:r>
              <a:rPr lang="en-US" sz="1600" dirty="0" smtClean="0"/>
              <a:t>Has the potential to help defer investments in new transmission and distribution infrastructure</a:t>
            </a:r>
          </a:p>
          <a:p>
            <a:r>
              <a:rPr lang="en-US" sz="1600" dirty="0" smtClean="0"/>
              <a:t>Incentive adder is justified to help encourage co-location of these assets behind-the-meter</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16</a:t>
            </a:fld>
            <a:endParaRPr lang="en-US"/>
          </a:p>
        </p:txBody>
      </p:sp>
    </p:spTree>
    <p:extLst>
      <p:ext uri="{BB962C8B-B14F-4D97-AF65-F5344CB8AC3E}">
        <p14:creationId xmlns:p14="http://schemas.microsoft.com/office/powerpoint/2010/main" val="12759935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Standalone Solar + Energy Storage</a:t>
            </a:r>
          </a:p>
        </p:txBody>
      </p:sp>
      <p:sp>
        <p:nvSpPr>
          <p:cNvPr id="3" name="Text Placeholder 2"/>
          <p:cNvSpPr>
            <a:spLocks noGrp="1"/>
          </p:cNvSpPr>
          <p:nvPr>
            <p:ph type="body" sz="quarter" idx="13"/>
          </p:nvPr>
        </p:nvSpPr>
        <p:spPr>
          <a:xfrm>
            <a:off x="990600" y="1143000"/>
            <a:ext cx="7696200" cy="4876800"/>
          </a:xfrm>
        </p:spPr>
        <p:txBody>
          <a:bodyPr>
            <a:normAutofit fontScale="25000" lnSpcReduction="20000"/>
          </a:bodyPr>
          <a:lstStyle/>
          <a:p>
            <a:pPr>
              <a:lnSpc>
                <a:spcPct val="100000"/>
              </a:lnSpc>
            </a:pPr>
            <a:r>
              <a:rPr lang="en-US" sz="6800" dirty="0" smtClean="0"/>
              <a:t>Co-locating storage with standalone solar generators serving little to no on-site load can provide tremendous benefits to the electric grid and ratepayers.</a:t>
            </a:r>
          </a:p>
          <a:p>
            <a:pPr>
              <a:lnSpc>
                <a:spcPct val="100000"/>
              </a:lnSpc>
            </a:pPr>
            <a:r>
              <a:rPr lang="en-US" sz="6800" dirty="0" smtClean="0"/>
              <a:t>DOER’s Energy Storage Study shows a 2.7 benefit/cost ratio for this particular storage use case.</a:t>
            </a:r>
          </a:p>
          <a:p>
            <a:pPr>
              <a:lnSpc>
                <a:spcPct val="100000"/>
              </a:lnSpc>
            </a:pPr>
            <a:r>
              <a:rPr lang="en-US" sz="6800" dirty="0" smtClean="0"/>
              <a:t>Benefits include:</a:t>
            </a:r>
          </a:p>
          <a:p>
            <a:pPr lvl="1"/>
            <a:r>
              <a:rPr lang="en-US" sz="6800" dirty="0" smtClean="0"/>
              <a:t>Wholesale market cost reductions</a:t>
            </a:r>
          </a:p>
          <a:p>
            <a:pPr lvl="1"/>
            <a:r>
              <a:rPr lang="en-US" sz="6800" dirty="0" smtClean="0"/>
              <a:t>Ancillary services cost reductions</a:t>
            </a:r>
          </a:p>
          <a:p>
            <a:pPr lvl="1"/>
            <a:r>
              <a:rPr lang="en-US" sz="6800" dirty="0" smtClean="0"/>
              <a:t>Energy cost reductions</a:t>
            </a:r>
          </a:p>
          <a:p>
            <a:pPr lvl="1"/>
            <a:r>
              <a:rPr lang="en-US" sz="6800" dirty="0" smtClean="0"/>
              <a:t>T&amp;D cost reductions</a:t>
            </a:r>
          </a:p>
          <a:p>
            <a:pPr lvl="1"/>
            <a:r>
              <a:rPr lang="en-US" sz="6800" dirty="0" smtClean="0"/>
              <a:t>Increased renewable integration</a:t>
            </a:r>
          </a:p>
          <a:p>
            <a:pPr lvl="1"/>
            <a:r>
              <a:rPr lang="en-US" sz="6800" dirty="0" smtClean="0"/>
              <a:t>Reduced peak energy costs</a:t>
            </a:r>
          </a:p>
          <a:p>
            <a:pPr lvl="1"/>
            <a:r>
              <a:rPr lang="en-US" sz="6800" dirty="0" smtClean="0"/>
              <a:t>Wholesale market sales</a:t>
            </a:r>
          </a:p>
          <a:p>
            <a:pPr lvl="1"/>
            <a:r>
              <a:rPr lang="en-US" sz="6800" dirty="0" smtClean="0"/>
              <a:t>Reduced or avoided net metering costs</a:t>
            </a:r>
          </a:p>
          <a:p>
            <a:pPr>
              <a:lnSpc>
                <a:spcPct val="100000"/>
              </a:lnSpc>
            </a:pPr>
            <a:r>
              <a:rPr lang="en-US" sz="6800" dirty="0" smtClean="0"/>
              <a:t>Current wholesale energy prices, rate structure, </a:t>
            </a:r>
            <a:r>
              <a:rPr lang="en-US" sz="6800" dirty="0"/>
              <a:t>and the ability to virtually net </a:t>
            </a:r>
            <a:r>
              <a:rPr lang="en-US" sz="6800" dirty="0" smtClean="0"/>
              <a:t>meter all provide little to </a:t>
            </a:r>
            <a:r>
              <a:rPr lang="en-US" sz="6800" dirty="0"/>
              <a:t>no incentive </a:t>
            </a:r>
            <a:r>
              <a:rPr lang="en-US" sz="6800" dirty="0" smtClean="0"/>
              <a:t>to co-locate storage with standalone solar generators.</a:t>
            </a:r>
            <a:endParaRPr lang="en-US" sz="6800" dirty="0"/>
          </a:p>
          <a:p>
            <a:pPr>
              <a:lnSpc>
                <a:spcPct val="100000"/>
              </a:lnSpc>
            </a:pPr>
            <a:r>
              <a:rPr lang="en-US" sz="6800" dirty="0"/>
              <a:t>Providing a tariff adder will encourage </a:t>
            </a:r>
            <a:r>
              <a:rPr lang="en-US" sz="6800" dirty="0" smtClean="0"/>
              <a:t>the siting of storage with standalone solar generators.</a:t>
            </a:r>
            <a:endParaRPr lang="en-US" sz="6800" dirty="0"/>
          </a:p>
          <a:p>
            <a:pPr>
              <a:lnSpc>
                <a:spcPct val="100000"/>
              </a:lnSpc>
            </a:pPr>
            <a:r>
              <a:rPr lang="en-US" sz="6800" dirty="0" smtClean="0"/>
              <a:t>Incentive adder is </a:t>
            </a:r>
            <a:r>
              <a:rPr lang="en-US" sz="6800" dirty="0"/>
              <a:t>justified given the </a:t>
            </a:r>
            <a:r>
              <a:rPr lang="en-US" sz="6800" dirty="0" smtClean="0"/>
              <a:t>benefits </a:t>
            </a:r>
            <a:r>
              <a:rPr lang="en-US" sz="6800" dirty="0"/>
              <a:t>to the electric grid and ratepayers that accrue from implementation of this business model.</a:t>
            </a:r>
          </a:p>
          <a:p>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17</a:t>
            </a:fld>
            <a:endParaRPr lang="en-US"/>
          </a:p>
        </p:txBody>
      </p:sp>
    </p:spTree>
    <p:extLst>
      <p:ext uri="{BB962C8B-B14F-4D97-AF65-F5344CB8AC3E}">
        <p14:creationId xmlns:p14="http://schemas.microsoft.com/office/powerpoint/2010/main" val="15940517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Non-Net Metered Facilities</a:t>
            </a:r>
            <a:endParaRPr lang="en-US" dirty="0"/>
          </a:p>
        </p:txBody>
      </p:sp>
      <p:sp>
        <p:nvSpPr>
          <p:cNvPr id="3" name="Text Placeholder 2"/>
          <p:cNvSpPr>
            <a:spLocks noGrp="1"/>
          </p:cNvSpPr>
          <p:nvPr>
            <p:ph type="body" sz="quarter" idx="13"/>
          </p:nvPr>
        </p:nvSpPr>
        <p:spPr/>
        <p:txBody>
          <a:bodyPr>
            <a:normAutofit fontScale="62500" lnSpcReduction="20000"/>
          </a:bodyPr>
          <a:lstStyle/>
          <a:p>
            <a:r>
              <a:rPr lang="en-US" dirty="0" smtClean="0"/>
              <a:t>The future of net metering is uncertain and dependent on  further legislative action</a:t>
            </a:r>
          </a:p>
          <a:p>
            <a:r>
              <a:rPr lang="en-US" dirty="0" smtClean="0"/>
              <a:t>In order to prevent the success of a new incentive program from being driven by the availability of net metering, DOER seeks to level the playing field between net metered and non-net metered facilities by providing a higher level incentive to the latter</a:t>
            </a:r>
          </a:p>
          <a:p>
            <a:r>
              <a:rPr lang="en-US" dirty="0" smtClean="0"/>
              <a:t>Existing retail supply market is capable of serving the energy supply needs of all customers</a:t>
            </a:r>
          </a:p>
          <a:p>
            <a:r>
              <a:rPr lang="en-US" dirty="0" smtClean="0"/>
              <a:t>While the energy value from such projects is lower, there are many benefits to avoiding net metering:</a:t>
            </a:r>
          </a:p>
          <a:p>
            <a:pPr lvl="1"/>
            <a:r>
              <a:rPr lang="en-US" dirty="0" smtClean="0"/>
              <a:t>No net metering cap restrictions</a:t>
            </a:r>
          </a:p>
          <a:p>
            <a:pPr lvl="1"/>
            <a:r>
              <a:rPr lang="en-US" dirty="0" smtClean="0"/>
              <a:t>No limitations on selling across utility or ISO-NE load zone boundaries</a:t>
            </a:r>
          </a:p>
          <a:p>
            <a:pPr lvl="1"/>
            <a:r>
              <a:rPr lang="en-US" dirty="0" smtClean="0"/>
              <a:t>No size limitations for private facilities</a:t>
            </a:r>
          </a:p>
          <a:p>
            <a:pPr lvl="1"/>
            <a:r>
              <a:rPr lang="en-US" dirty="0" smtClean="0"/>
              <a:t>No Schedule Z required</a:t>
            </a:r>
          </a:p>
          <a:p>
            <a:r>
              <a:rPr lang="en-US" dirty="0" smtClean="0"/>
              <a:t>Adder will be provided to non-net metered facilities not serving a significant on-site load </a:t>
            </a:r>
          </a:p>
          <a:p>
            <a:r>
              <a:rPr lang="en-US" dirty="0" smtClean="0"/>
              <a:t>Other alternatives to using the retail supply market to provide energy savings to off-takers may be possible (e.g. utility bill crediting mechanism that does not utilize net metering)</a:t>
            </a:r>
          </a:p>
          <a:p>
            <a:pPr marL="0" indent="0">
              <a:buNone/>
            </a:pP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18</a:t>
            </a:fld>
            <a:endParaRPr lang="en-US"/>
          </a:p>
        </p:txBody>
      </p:sp>
    </p:spTree>
    <p:extLst>
      <p:ext uri="{BB962C8B-B14F-4D97-AF65-F5344CB8AC3E}">
        <p14:creationId xmlns:p14="http://schemas.microsoft.com/office/powerpoint/2010/main" val="2301353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Illustrative Tariff Values</a:t>
            </a:r>
            <a:endParaRPr lang="en-US" dirty="0"/>
          </a:p>
        </p:txBody>
      </p:sp>
      <p:sp>
        <p:nvSpPr>
          <p:cNvPr id="11" name="TextBox 10"/>
          <p:cNvSpPr txBox="1"/>
          <p:nvPr/>
        </p:nvSpPr>
        <p:spPr>
          <a:xfrm>
            <a:off x="987749" y="5093733"/>
            <a:ext cx="7927651" cy="830997"/>
          </a:xfrm>
          <a:prstGeom prst="rect">
            <a:avLst/>
          </a:prstGeom>
          <a:noFill/>
        </p:spPr>
        <p:txBody>
          <a:bodyPr wrap="square" rtlCol="0">
            <a:spAutoFit/>
          </a:bodyPr>
          <a:lstStyle/>
          <a:p>
            <a:r>
              <a:rPr lang="en-US" sz="2400" b="1" dirty="0" smtClean="0">
                <a:solidFill>
                  <a:srgbClr val="FF0000"/>
                </a:solidFill>
              </a:rPr>
              <a:t>Note: These are proposed values and are not necessarily indicative of final tariff rates</a:t>
            </a:r>
          </a:p>
        </p:txBody>
      </p:sp>
      <p:sp>
        <p:nvSpPr>
          <p:cNvPr id="7" name="Slide Number Placeholder 6"/>
          <p:cNvSpPr>
            <a:spLocks noGrp="1"/>
          </p:cNvSpPr>
          <p:nvPr>
            <p:ph type="sldNum" sz="quarter" idx="14"/>
          </p:nvPr>
        </p:nvSpPr>
        <p:spPr/>
        <p:txBody>
          <a:bodyPr/>
          <a:lstStyle/>
          <a:p>
            <a:pPr>
              <a:defRPr/>
            </a:pPr>
            <a:fld id="{B6FAB5CE-5980-4C9D-B2E2-2FD2F4BD448E}" type="slidenum">
              <a:rPr lang="en-US" smtClean="0"/>
              <a:pPr>
                <a:defRPr/>
              </a:pPr>
              <a:t>19</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476648043"/>
              </p:ext>
            </p:extLst>
          </p:nvPr>
        </p:nvGraphicFramePr>
        <p:xfrm>
          <a:off x="990599" y="1600199"/>
          <a:ext cx="7924802" cy="2667000"/>
        </p:xfrm>
        <a:graphic>
          <a:graphicData uri="http://schemas.openxmlformats.org/drawingml/2006/table">
            <a:tbl>
              <a:tblPr>
                <a:tableStyleId>{5C22544A-7EE6-4342-B048-85BDC9FD1C3A}</a:tableStyleId>
              </a:tblPr>
              <a:tblGrid>
                <a:gridCol w="3999434"/>
                <a:gridCol w="2221907"/>
                <a:gridCol w="1703461"/>
              </a:tblGrid>
              <a:tr h="381000">
                <a:tc gridSpan="3">
                  <a:txBody>
                    <a:bodyPr/>
                    <a:lstStyle/>
                    <a:p>
                      <a:pPr algn="ctr" rtl="0" fontAlgn="ctr"/>
                      <a:r>
                        <a:rPr lang="en-US" sz="1600" b="1" u="none" strike="noStrike" dirty="0">
                          <a:effectLst/>
                        </a:rPr>
                        <a:t>Capacity Based Tariff </a:t>
                      </a:r>
                      <a:r>
                        <a:rPr lang="en-US" sz="1600" b="1" u="none" strike="noStrike" dirty="0" smtClean="0">
                          <a:effectLst/>
                        </a:rPr>
                        <a:t>Rates (kW AC)</a:t>
                      </a:r>
                      <a:endParaRPr lang="en-US" sz="16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381000">
                <a:tc>
                  <a:txBody>
                    <a:bodyPr/>
                    <a:lstStyle/>
                    <a:p>
                      <a:pPr algn="ctr" rtl="0" fontAlgn="ctr"/>
                      <a:r>
                        <a:rPr lang="en-US" sz="1600" b="1" u="none" strike="noStrike" dirty="0">
                          <a:effectLst/>
                        </a:rPr>
                        <a:t>System Capacity</a:t>
                      </a:r>
                      <a:endParaRPr lang="en-US" sz="16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1" u="none" strike="noStrike">
                          <a:effectLst/>
                        </a:rPr>
                        <a:t>Incentive ($/kWh)</a:t>
                      </a:r>
                      <a:endParaRPr lang="en-US" sz="1600" b="1"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b="1" u="none" strike="noStrike" dirty="0">
                          <a:effectLst/>
                        </a:rPr>
                        <a:t>Term Length</a:t>
                      </a:r>
                      <a:endParaRPr lang="en-US" sz="16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pPr algn="ctr" rtl="0" fontAlgn="ctr"/>
                      <a:r>
                        <a:rPr lang="en-US" sz="1600" u="none" strike="noStrike" dirty="0">
                          <a:effectLst/>
                        </a:rPr>
                        <a:t>Less than or equal to 25 kW AC (Low Income</a:t>
                      </a:r>
                      <a:r>
                        <a:rPr lang="en-US" sz="1600" u="none" strike="noStrike" dirty="0" smtClean="0">
                          <a:effectLst/>
                        </a:rPr>
                        <a:t>) </a:t>
                      </a:r>
                      <a:r>
                        <a:rPr lang="en-US" sz="1600" u="none" strike="noStrike" baseline="30000" dirty="0" smtClean="0">
                          <a:effectLst/>
                        </a:rPr>
                        <a:t>1</a:t>
                      </a:r>
                      <a:endParaRPr lang="en-US" sz="1600" b="0" i="0" u="none" strike="noStrike" baseline="30000"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u="none" strike="noStrike">
                          <a:effectLst/>
                        </a:rPr>
                        <a:t>$0.35 </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rPr>
                        <a:t>10-year</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pPr algn="ctr" rtl="0" fontAlgn="ctr"/>
                      <a:r>
                        <a:rPr lang="en-US" sz="1600" u="none" strike="noStrike">
                          <a:effectLst/>
                        </a:rPr>
                        <a:t>Less than or equal to 25 kW AC</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u="none" strike="noStrike" dirty="0">
                          <a:effectLst/>
                        </a:rPr>
                        <a:t>$0.30 </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rPr>
                        <a:t>10-year</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pPr algn="ctr" rtl="0" fontAlgn="ctr"/>
                      <a:r>
                        <a:rPr lang="en-US" sz="1600" u="none" strike="noStrike">
                          <a:effectLst/>
                        </a:rPr>
                        <a:t>&gt;25 - 250 kW AC</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u="none" strike="noStrike" dirty="0">
                          <a:effectLst/>
                        </a:rPr>
                        <a:t>$0.23 </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dirty="0">
                          <a:effectLst/>
                        </a:rPr>
                        <a:t>15-year</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pPr algn="ctr" rtl="0" fontAlgn="ctr"/>
                      <a:r>
                        <a:rPr lang="en-US" sz="1600" u="none" strike="noStrike">
                          <a:effectLst/>
                        </a:rPr>
                        <a:t>&gt;250 - 1,000 kW AC</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u="none" strike="noStrike">
                          <a:effectLst/>
                        </a:rPr>
                        <a:t>$0.18 </a:t>
                      </a:r>
                      <a:endParaRPr lang="en-US" sz="16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dirty="0">
                          <a:effectLst/>
                        </a:rPr>
                        <a:t>15-year</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pPr algn="ctr" rtl="0" fontAlgn="ctr"/>
                      <a:r>
                        <a:rPr lang="en-US" sz="1600" u="none" strike="noStrike" dirty="0">
                          <a:effectLst/>
                        </a:rPr>
                        <a:t>&gt;1,000 - 5,000 kW AC</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600" u="none" strike="noStrike" dirty="0">
                          <a:effectLst/>
                        </a:rPr>
                        <a:t>$0.15 </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dirty="0">
                          <a:effectLst/>
                        </a:rPr>
                        <a:t>15-year</a:t>
                      </a:r>
                      <a:endParaRPr lang="en-US" sz="16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Rectangle 9"/>
          <p:cNvSpPr/>
          <p:nvPr/>
        </p:nvSpPr>
        <p:spPr>
          <a:xfrm>
            <a:off x="1066800" y="4495800"/>
            <a:ext cx="3829446" cy="369332"/>
          </a:xfrm>
          <a:prstGeom prst="rect">
            <a:avLst/>
          </a:prstGeom>
        </p:spPr>
        <p:txBody>
          <a:bodyPr wrap="none">
            <a:spAutoFit/>
          </a:bodyPr>
          <a:lstStyle/>
          <a:p>
            <a:pPr marL="342900" indent="-342900">
              <a:buAutoNum type="arabicPeriod"/>
            </a:pPr>
            <a:r>
              <a:rPr lang="en-US" dirty="0" smtClean="0"/>
              <a:t>Must be an R-2 customer to qualify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Existing Market Observations</a:t>
            </a:r>
          </a:p>
        </p:txBody>
      </p:sp>
      <p:sp>
        <p:nvSpPr>
          <p:cNvPr id="3" name="Text Placeholder 2"/>
          <p:cNvSpPr>
            <a:spLocks noGrp="1"/>
          </p:cNvSpPr>
          <p:nvPr>
            <p:ph type="body" sz="quarter" idx="13"/>
          </p:nvPr>
        </p:nvSpPr>
        <p:spPr>
          <a:xfrm>
            <a:off x="990600" y="1295400"/>
            <a:ext cx="7696200" cy="4876800"/>
          </a:xfrm>
        </p:spPr>
        <p:txBody>
          <a:bodyPr>
            <a:normAutofit/>
          </a:bodyPr>
          <a:lstStyle/>
          <a:p>
            <a:r>
              <a:rPr lang="en-US" dirty="0" smtClean="0"/>
              <a:t>SREC programs have successfully increased solar deployment in Massachusetts  </a:t>
            </a:r>
          </a:p>
          <a:p>
            <a:r>
              <a:rPr lang="en-US" dirty="0"/>
              <a:t>Market risk and uncertainty has resulted in higher incentives </a:t>
            </a:r>
            <a:r>
              <a:rPr lang="en-US" dirty="0" smtClean="0"/>
              <a:t>than necessary</a:t>
            </a:r>
          </a:p>
          <a:p>
            <a:r>
              <a:rPr lang="en-US" dirty="0" smtClean="0"/>
              <a:t>Programs can be improved to better control ratepayer costs, while continuing to expand solar deployment</a:t>
            </a:r>
          </a:p>
          <a:p>
            <a:r>
              <a:rPr lang="en-US" dirty="0" smtClean="0"/>
              <a:t>SREC II program has made improvements over original SREC program, but more can be done</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a:t>
            </a:fld>
            <a:endParaRPr lang="en-US"/>
          </a:p>
        </p:txBody>
      </p:sp>
    </p:spTree>
    <p:extLst>
      <p:ext uri="{BB962C8B-B14F-4D97-AF65-F5344CB8AC3E}">
        <p14:creationId xmlns:p14="http://schemas.microsoft.com/office/powerpoint/2010/main" val="12581749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Illustrative Tariff Adder Values</a:t>
            </a:r>
            <a:endParaRPr lang="en-US" dirty="0"/>
          </a:p>
        </p:txBody>
      </p:sp>
      <p:sp>
        <p:nvSpPr>
          <p:cNvPr id="11" name="TextBox 10"/>
          <p:cNvSpPr txBox="1"/>
          <p:nvPr/>
        </p:nvSpPr>
        <p:spPr>
          <a:xfrm>
            <a:off x="917960" y="5410200"/>
            <a:ext cx="7921239" cy="830997"/>
          </a:xfrm>
          <a:prstGeom prst="rect">
            <a:avLst/>
          </a:prstGeom>
          <a:noFill/>
        </p:spPr>
        <p:txBody>
          <a:bodyPr wrap="square" rtlCol="0">
            <a:spAutoFit/>
          </a:bodyPr>
          <a:lstStyle/>
          <a:p>
            <a:r>
              <a:rPr lang="en-US" sz="2400" b="1" dirty="0" smtClean="0">
                <a:solidFill>
                  <a:srgbClr val="FF0000"/>
                </a:solidFill>
              </a:rPr>
              <a:t>Note: These are proposed values and are not necessarily indicative of final tariff rates</a:t>
            </a:r>
          </a:p>
        </p:txBody>
      </p:sp>
      <p:sp>
        <p:nvSpPr>
          <p:cNvPr id="7" name="Slide Number Placeholder 6"/>
          <p:cNvSpPr>
            <a:spLocks noGrp="1"/>
          </p:cNvSpPr>
          <p:nvPr>
            <p:ph type="sldNum" sz="quarter" idx="14"/>
          </p:nvPr>
        </p:nvSpPr>
        <p:spPr/>
        <p:txBody>
          <a:bodyPr/>
          <a:lstStyle/>
          <a:p>
            <a:pPr>
              <a:defRPr/>
            </a:pPr>
            <a:fld id="{B6FAB5CE-5980-4C9D-B2E2-2FD2F4BD448E}" type="slidenum">
              <a:rPr lang="en-US" smtClean="0"/>
              <a:pPr>
                <a:defRPr/>
              </a:pPr>
              <a:t>20</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711175434"/>
              </p:ext>
            </p:extLst>
          </p:nvPr>
        </p:nvGraphicFramePr>
        <p:xfrm>
          <a:off x="914400" y="1295400"/>
          <a:ext cx="4038600" cy="1412415"/>
        </p:xfrm>
        <a:graphic>
          <a:graphicData uri="http://schemas.openxmlformats.org/drawingml/2006/table">
            <a:tbl>
              <a:tblPr>
                <a:tableStyleId>{5C22544A-7EE6-4342-B048-85BDC9FD1C3A}</a:tableStyleId>
              </a:tblPr>
              <a:tblGrid>
                <a:gridCol w="2314679"/>
                <a:gridCol w="1723921"/>
              </a:tblGrid>
              <a:tr h="282483">
                <a:tc gridSpan="2">
                  <a:txBody>
                    <a:bodyPr/>
                    <a:lstStyle/>
                    <a:p>
                      <a:pPr algn="ctr" rtl="0" fontAlgn="ctr"/>
                      <a:r>
                        <a:rPr lang="en-US" sz="1400" b="1" u="none" strike="noStrike" dirty="0">
                          <a:effectLst/>
                        </a:rPr>
                        <a:t>Location Based Adders</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282483">
                <a:tc>
                  <a:txBody>
                    <a:bodyPr/>
                    <a:lstStyle/>
                    <a:p>
                      <a:pPr algn="ctr" rtl="0" fontAlgn="ctr"/>
                      <a:r>
                        <a:rPr lang="en-US" sz="1400" b="1" u="none" strike="noStrike" dirty="0">
                          <a:effectLst/>
                        </a:rPr>
                        <a:t>Type</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400" b="1" u="none" strike="noStrike" dirty="0">
                          <a:effectLst/>
                        </a:rPr>
                        <a:t>Adder Value ($/kWh)</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483">
                <a:tc>
                  <a:txBody>
                    <a:bodyPr/>
                    <a:lstStyle/>
                    <a:p>
                      <a:pPr algn="ctr" rtl="0" fontAlgn="ctr"/>
                      <a:r>
                        <a:rPr lang="en-US" sz="1300" u="none" strike="noStrike" dirty="0">
                          <a:effectLst/>
                        </a:rPr>
                        <a:t>Building Mounted</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$0.02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483">
                <a:tc>
                  <a:txBody>
                    <a:bodyPr/>
                    <a:lstStyle/>
                    <a:p>
                      <a:pPr algn="ctr" rtl="0" fontAlgn="ctr"/>
                      <a:r>
                        <a:rPr lang="en-US" sz="1300" u="none" strike="noStrike">
                          <a:effectLst/>
                        </a:rPr>
                        <a:t>Brownfield/Landfill</a:t>
                      </a:r>
                      <a:endParaRPr lang="en-US" sz="13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$0.03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483">
                <a:tc>
                  <a:txBody>
                    <a:bodyPr/>
                    <a:lstStyle/>
                    <a:p>
                      <a:pPr algn="ctr" rtl="0" fontAlgn="ctr"/>
                      <a:r>
                        <a:rPr lang="en-US" sz="1300" u="none" strike="noStrike" dirty="0">
                          <a:effectLst/>
                        </a:rPr>
                        <a:t>Solar Canopy</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$0.04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82179441"/>
              </p:ext>
            </p:extLst>
          </p:nvPr>
        </p:nvGraphicFramePr>
        <p:xfrm>
          <a:off x="5105400" y="1295400"/>
          <a:ext cx="3962400" cy="1412415"/>
        </p:xfrm>
        <a:graphic>
          <a:graphicData uri="http://schemas.openxmlformats.org/drawingml/2006/table">
            <a:tbl>
              <a:tblPr>
                <a:tableStyleId>{5C22544A-7EE6-4342-B048-85BDC9FD1C3A}</a:tableStyleId>
              </a:tblPr>
              <a:tblGrid>
                <a:gridCol w="2227333"/>
                <a:gridCol w="1735067"/>
              </a:tblGrid>
              <a:tr h="282483">
                <a:tc gridSpan="2">
                  <a:txBody>
                    <a:bodyPr/>
                    <a:lstStyle/>
                    <a:p>
                      <a:pPr algn="ctr" rtl="0" fontAlgn="ctr"/>
                      <a:r>
                        <a:rPr lang="en-US" sz="1400" b="1" u="none" strike="noStrike" dirty="0">
                          <a:effectLst/>
                        </a:rPr>
                        <a:t>Off-taker Based Adders</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282483">
                <a:tc>
                  <a:txBody>
                    <a:bodyPr/>
                    <a:lstStyle/>
                    <a:p>
                      <a:pPr algn="ctr" rtl="0" fontAlgn="ctr"/>
                      <a:r>
                        <a:rPr lang="en-US" sz="1400" b="1" u="none" strike="noStrike" dirty="0">
                          <a:effectLst/>
                        </a:rPr>
                        <a:t>Type</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400" b="1" u="none" strike="noStrike" dirty="0">
                          <a:effectLst/>
                        </a:rPr>
                        <a:t>Adder Value ($/kWh)</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483">
                <a:tc>
                  <a:txBody>
                    <a:bodyPr/>
                    <a:lstStyle/>
                    <a:p>
                      <a:pPr algn="ctr" rtl="0" fontAlgn="ctr"/>
                      <a:r>
                        <a:rPr lang="en-US" sz="1300" u="none" strike="noStrike" dirty="0">
                          <a:effectLst/>
                        </a:rPr>
                        <a:t>Community Shared </a:t>
                      </a:r>
                      <a:r>
                        <a:rPr lang="en-US" sz="1300" u="none" strike="noStrike" dirty="0" smtClean="0">
                          <a:effectLst/>
                        </a:rPr>
                        <a:t>Solar (CSS)</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a:effectLst/>
                        </a:rPr>
                        <a:t>$0.04 </a:t>
                      </a:r>
                      <a:endParaRPr lang="en-US" sz="13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483">
                <a:tc>
                  <a:txBody>
                    <a:bodyPr/>
                    <a:lstStyle/>
                    <a:p>
                      <a:pPr algn="ctr" rtl="0" fontAlgn="ctr"/>
                      <a:r>
                        <a:rPr lang="en-US" sz="1300" u="none" strike="noStrike" dirty="0">
                          <a:effectLst/>
                        </a:rPr>
                        <a:t>Low Income Property Owner</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a:effectLst/>
                        </a:rPr>
                        <a:t>$0.04 </a:t>
                      </a:r>
                      <a:endParaRPr lang="en-US" sz="13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483">
                <a:tc>
                  <a:txBody>
                    <a:bodyPr/>
                    <a:lstStyle/>
                    <a:p>
                      <a:pPr algn="ctr" rtl="0" fontAlgn="ctr"/>
                      <a:r>
                        <a:rPr lang="en-US" sz="1300" u="none" strike="noStrike" dirty="0">
                          <a:effectLst/>
                        </a:rPr>
                        <a:t>Low Income </a:t>
                      </a:r>
                      <a:r>
                        <a:rPr lang="en-US" sz="1300" u="none" strike="noStrike" dirty="0" smtClean="0">
                          <a:effectLst/>
                        </a:rPr>
                        <a:t>CSS </a:t>
                      </a:r>
                      <a:r>
                        <a:rPr lang="en-US" sz="1300" u="none" strike="noStrike" baseline="30000" dirty="0" smtClean="0">
                          <a:effectLst/>
                        </a:rPr>
                        <a:t>1</a:t>
                      </a:r>
                      <a:endParaRPr lang="en-US" sz="1300" b="0" i="0" u="none" strike="noStrike" baseline="30000"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a:t>
                      </a:r>
                      <a:r>
                        <a:rPr lang="en-US" sz="1300" u="none" strike="noStrike" dirty="0" smtClean="0">
                          <a:effectLst/>
                        </a:rPr>
                        <a:t>0.06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81827091"/>
              </p:ext>
            </p:extLst>
          </p:nvPr>
        </p:nvGraphicFramePr>
        <p:xfrm>
          <a:off x="2819400" y="2819400"/>
          <a:ext cx="4343400" cy="1421560"/>
        </p:xfrm>
        <a:graphic>
          <a:graphicData uri="http://schemas.openxmlformats.org/drawingml/2006/table">
            <a:tbl>
              <a:tblPr>
                <a:tableStyleId>{5C22544A-7EE6-4342-B048-85BDC9FD1C3A}</a:tableStyleId>
              </a:tblPr>
              <a:tblGrid>
                <a:gridCol w="2489371"/>
                <a:gridCol w="1854029"/>
              </a:tblGrid>
              <a:tr h="284312">
                <a:tc gridSpan="2">
                  <a:txBody>
                    <a:bodyPr/>
                    <a:lstStyle/>
                    <a:p>
                      <a:pPr algn="ctr" rtl="0" fontAlgn="ctr"/>
                      <a:r>
                        <a:rPr lang="en-US" sz="1400" b="1" u="none" strike="noStrike" dirty="0">
                          <a:effectLst/>
                        </a:rPr>
                        <a:t>Policy Based Adders</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r h="284312">
                <a:tc>
                  <a:txBody>
                    <a:bodyPr/>
                    <a:lstStyle/>
                    <a:p>
                      <a:pPr algn="ctr" rtl="0" fontAlgn="ctr"/>
                      <a:r>
                        <a:rPr lang="en-US" sz="1400" b="1" u="none" strike="noStrike" dirty="0">
                          <a:effectLst/>
                        </a:rPr>
                        <a:t>Type</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400" b="1" u="none" strike="noStrike" dirty="0">
                          <a:effectLst/>
                        </a:rPr>
                        <a:t>Adder Value ($/kWh)</a:t>
                      </a:r>
                      <a:endParaRPr lang="en-US" sz="14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4312">
                <a:tc>
                  <a:txBody>
                    <a:bodyPr/>
                    <a:lstStyle/>
                    <a:p>
                      <a:pPr algn="ctr" rtl="0" fontAlgn="ctr"/>
                      <a:r>
                        <a:rPr lang="en-US" sz="1300" u="none" strike="noStrike" dirty="0">
                          <a:effectLst/>
                        </a:rPr>
                        <a:t>Behind-the-Meter Energy </a:t>
                      </a:r>
                      <a:r>
                        <a:rPr lang="en-US" sz="1300" u="none" strike="noStrike" dirty="0" smtClean="0">
                          <a:effectLst/>
                        </a:rPr>
                        <a:t>Storage </a:t>
                      </a:r>
                      <a:r>
                        <a:rPr lang="en-US" sz="1300" u="none" strike="noStrike" baseline="30000" dirty="0" smtClean="0">
                          <a:effectLst/>
                        </a:rPr>
                        <a:t>2</a:t>
                      </a:r>
                      <a:endParaRPr lang="en-US" sz="1300" b="0" i="0" u="none" strike="noStrike" baseline="30000"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$0.03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4312">
                <a:tc>
                  <a:txBody>
                    <a:bodyPr/>
                    <a:lstStyle/>
                    <a:p>
                      <a:pPr algn="ctr" rtl="0" fontAlgn="ctr"/>
                      <a:r>
                        <a:rPr lang="en-US" sz="1300" u="none" strike="noStrike" dirty="0" smtClean="0">
                          <a:effectLst/>
                        </a:rPr>
                        <a:t>Standalone Solar </a:t>
                      </a:r>
                      <a:r>
                        <a:rPr lang="en-US" sz="1300" u="none" strike="noStrike" dirty="0">
                          <a:effectLst/>
                        </a:rPr>
                        <a:t>+ Energy Storage</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$0.05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4312">
                <a:tc>
                  <a:txBody>
                    <a:bodyPr/>
                    <a:lstStyle/>
                    <a:p>
                      <a:pPr algn="ctr" rtl="0" fontAlgn="ctr"/>
                      <a:r>
                        <a:rPr lang="en-US" sz="1300" u="none" strike="noStrike" dirty="0">
                          <a:effectLst/>
                        </a:rPr>
                        <a:t>Non-Net </a:t>
                      </a:r>
                      <a:r>
                        <a:rPr lang="en-US" sz="1300" u="none" strike="noStrike" dirty="0" smtClean="0">
                          <a:effectLst/>
                        </a:rPr>
                        <a:t>Metered</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1300" u="none" strike="noStrike" dirty="0">
                          <a:effectLst/>
                        </a:rPr>
                        <a:t>$0.05 </a:t>
                      </a:r>
                      <a:endParaRPr lang="en-US" sz="13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TextBox 8"/>
          <p:cNvSpPr txBox="1"/>
          <p:nvPr/>
        </p:nvSpPr>
        <p:spPr>
          <a:xfrm>
            <a:off x="1066800" y="4419601"/>
            <a:ext cx="7848600" cy="1077218"/>
          </a:xfrm>
          <a:prstGeom prst="rect">
            <a:avLst/>
          </a:prstGeom>
          <a:noFill/>
        </p:spPr>
        <p:txBody>
          <a:bodyPr wrap="square" rtlCol="0">
            <a:spAutoFit/>
          </a:bodyPr>
          <a:lstStyle/>
          <a:p>
            <a:pPr marL="342900" indent="-342900">
              <a:buAutoNum type="arabicPeriod"/>
            </a:pPr>
            <a:r>
              <a:rPr lang="en-US" sz="1600" dirty="0" smtClean="0"/>
              <a:t>Must be at least 25% R-2 customers (extra $0.01/kWh for each additional 25% of off-takers consisting of R-2 customers)</a:t>
            </a:r>
          </a:p>
          <a:p>
            <a:pPr marL="342900" indent="-342900">
              <a:buAutoNum type="arabicPeriod"/>
            </a:pPr>
            <a:r>
              <a:rPr lang="en-US" sz="1600" dirty="0" smtClean="0"/>
              <a:t>Must be connected to the meter of a customer with a minimum amount of load to be determined</a:t>
            </a: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Small </a:t>
            </a:r>
            <a:r>
              <a:rPr lang="en-US" dirty="0"/>
              <a:t>System </a:t>
            </a:r>
            <a:r>
              <a:rPr lang="en-US" dirty="0" smtClean="0"/>
              <a:t>Tariff</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21</a:t>
            </a:fld>
            <a:endParaRPr lang="en-US"/>
          </a:p>
        </p:txBody>
      </p:sp>
      <p:graphicFrame>
        <p:nvGraphicFramePr>
          <p:cNvPr id="10" name="Chart 9"/>
          <p:cNvGraphicFramePr>
            <a:graphicFrameLocks/>
          </p:cNvGraphicFramePr>
          <p:nvPr>
            <p:extLst>
              <p:ext uri="{D42A27DB-BD31-4B8C-83A1-F6EECF244321}">
                <p14:modId xmlns:p14="http://schemas.microsoft.com/office/powerpoint/2010/main" val="346224774"/>
              </p:ext>
            </p:extLst>
          </p:nvPr>
        </p:nvGraphicFramePr>
        <p:xfrm>
          <a:off x="787400" y="1219200"/>
          <a:ext cx="8129588"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066800" y="5791200"/>
            <a:ext cx="6172200" cy="646331"/>
          </a:xfrm>
          <a:prstGeom prst="rect">
            <a:avLst/>
          </a:prstGeom>
          <a:noFill/>
        </p:spPr>
        <p:txBody>
          <a:bodyPr wrap="square" rtlCol="0">
            <a:spAutoFit/>
          </a:bodyPr>
          <a:lstStyle/>
          <a:p>
            <a:r>
              <a:rPr lang="en-US" b="1" dirty="0" smtClean="0">
                <a:solidFill>
                  <a:srgbClr val="FF0000"/>
                </a:solidFill>
              </a:rPr>
              <a:t>Note: Graph is illustrative of how tariff payments would be determined and does not reflect projected values</a:t>
            </a:r>
            <a:endParaRPr lang="en-US" b="1" dirty="0">
              <a:solidFill>
                <a:srgbClr val="FF0000"/>
              </a:solidFill>
            </a:endParaRPr>
          </a:p>
        </p:txBody>
      </p:sp>
    </p:spTree>
    <p:extLst>
      <p:ext uri="{BB962C8B-B14F-4D97-AF65-F5344CB8AC3E}">
        <p14:creationId xmlns:p14="http://schemas.microsoft.com/office/powerpoint/2010/main" val="7047272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Medium System Tariff (w/NEM)</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22</a:t>
            </a:fld>
            <a:endParaRPr lang="en-US"/>
          </a:p>
        </p:txBody>
      </p:sp>
      <p:graphicFrame>
        <p:nvGraphicFramePr>
          <p:cNvPr id="5" name="Chart 4"/>
          <p:cNvGraphicFramePr>
            <a:graphicFrameLocks/>
          </p:cNvGraphicFramePr>
          <p:nvPr>
            <p:extLst>
              <p:ext uri="{D42A27DB-BD31-4B8C-83A1-F6EECF244321}">
                <p14:modId xmlns:p14="http://schemas.microsoft.com/office/powerpoint/2010/main" val="2745024115"/>
              </p:ext>
            </p:extLst>
          </p:nvPr>
        </p:nvGraphicFramePr>
        <p:xfrm>
          <a:off x="825500" y="1219200"/>
          <a:ext cx="8026400" cy="4711700"/>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1066800" y="5801723"/>
            <a:ext cx="6634385" cy="646331"/>
          </a:xfrm>
          <a:prstGeom prst="rect">
            <a:avLst/>
          </a:prstGeom>
        </p:spPr>
        <p:txBody>
          <a:bodyPr wrap="square">
            <a:spAutoFit/>
          </a:bodyPr>
          <a:lstStyle/>
          <a:p>
            <a:r>
              <a:rPr lang="en-US" b="1" dirty="0">
                <a:solidFill>
                  <a:srgbClr val="FF0000"/>
                </a:solidFill>
              </a:rPr>
              <a:t>Note: Graph is illustrative of how tariff payments would be determined and does not reflect projected values</a:t>
            </a:r>
          </a:p>
        </p:txBody>
      </p:sp>
    </p:spTree>
    <p:extLst>
      <p:ext uri="{BB962C8B-B14F-4D97-AF65-F5344CB8AC3E}">
        <p14:creationId xmlns:p14="http://schemas.microsoft.com/office/powerpoint/2010/main" val="8412354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Large System Tariff </a:t>
            </a:r>
            <a:r>
              <a:rPr lang="en-US" dirty="0" smtClean="0"/>
              <a:t>(Qualifying Facility)</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23</a:t>
            </a:fld>
            <a:endParaRPr lang="en-US"/>
          </a:p>
        </p:txBody>
      </p:sp>
      <p:graphicFrame>
        <p:nvGraphicFramePr>
          <p:cNvPr id="6" name="Chart 5"/>
          <p:cNvGraphicFramePr>
            <a:graphicFrameLocks/>
          </p:cNvGraphicFramePr>
          <p:nvPr>
            <p:extLst>
              <p:ext uri="{D42A27DB-BD31-4B8C-83A1-F6EECF244321}">
                <p14:modId xmlns:p14="http://schemas.microsoft.com/office/powerpoint/2010/main" val="3862287912"/>
              </p:ext>
            </p:extLst>
          </p:nvPr>
        </p:nvGraphicFramePr>
        <p:xfrm>
          <a:off x="990600" y="1371600"/>
          <a:ext cx="8001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066800" y="5801723"/>
            <a:ext cx="6634385" cy="646331"/>
          </a:xfrm>
          <a:prstGeom prst="rect">
            <a:avLst/>
          </a:prstGeom>
        </p:spPr>
        <p:txBody>
          <a:bodyPr wrap="square">
            <a:spAutoFit/>
          </a:bodyPr>
          <a:lstStyle/>
          <a:p>
            <a:r>
              <a:rPr lang="en-US" b="1" dirty="0">
                <a:solidFill>
                  <a:srgbClr val="FF0000"/>
                </a:solidFill>
              </a:rPr>
              <a:t>Note: Graph is illustrative of how tariff payments would be determined and does not reflect projected values</a:t>
            </a:r>
          </a:p>
        </p:txBody>
      </p:sp>
    </p:spTree>
    <p:extLst>
      <p:ext uri="{BB962C8B-B14F-4D97-AF65-F5344CB8AC3E}">
        <p14:creationId xmlns:p14="http://schemas.microsoft.com/office/powerpoint/2010/main" val="29292251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DOER Regulation vs. DPU Tariff</a:t>
            </a:r>
            <a:endParaRPr lang="en-US" dirty="0"/>
          </a:p>
        </p:txBody>
      </p:sp>
      <p:sp>
        <p:nvSpPr>
          <p:cNvPr id="3" name="Text Placeholder 2"/>
          <p:cNvSpPr>
            <a:spLocks noGrp="1"/>
          </p:cNvSpPr>
          <p:nvPr>
            <p:ph type="body" sz="quarter" idx="13"/>
          </p:nvPr>
        </p:nvSpPr>
        <p:spPr>
          <a:xfrm>
            <a:off x="990600" y="914400"/>
            <a:ext cx="7696200" cy="4876800"/>
          </a:xfrm>
        </p:spPr>
        <p:txBody>
          <a:bodyPr>
            <a:noAutofit/>
          </a:bodyPr>
          <a:lstStyle/>
          <a:p>
            <a:r>
              <a:rPr lang="en-US" sz="2000" dirty="0" smtClean="0"/>
              <a:t>Implementing solar incentive tariff requires DOER rulemaking and DPU proceeding:</a:t>
            </a:r>
          </a:p>
          <a:p>
            <a:pPr lvl="1"/>
            <a:r>
              <a:rPr lang="en-US" sz="2000" dirty="0"/>
              <a:t>DOER regulation would contain:</a:t>
            </a:r>
          </a:p>
          <a:p>
            <a:pPr lvl="2"/>
            <a:r>
              <a:rPr lang="en-US" sz="1600" dirty="0"/>
              <a:t>Program eligibility criteria</a:t>
            </a:r>
          </a:p>
          <a:p>
            <a:pPr lvl="2"/>
            <a:r>
              <a:rPr lang="en-US" sz="1600" dirty="0"/>
              <a:t>Incentive values</a:t>
            </a:r>
          </a:p>
          <a:p>
            <a:pPr lvl="2"/>
            <a:r>
              <a:rPr lang="en-US" sz="1600" dirty="0"/>
              <a:t>Tariff block sizes</a:t>
            </a:r>
          </a:p>
          <a:p>
            <a:pPr lvl="2"/>
            <a:r>
              <a:rPr lang="en-US" sz="1600" dirty="0"/>
              <a:t>Program qualification procedures</a:t>
            </a:r>
          </a:p>
          <a:p>
            <a:pPr lvl="2"/>
            <a:r>
              <a:rPr lang="en-US" sz="1600" dirty="0"/>
              <a:t>Metering requirements</a:t>
            </a:r>
          </a:p>
          <a:p>
            <a:pPr lvl="1"/>
            <a:r>
              <a:rPr lang="en-US" sz="2000" dirty="0"/>
              <a:t>Tariff would contain:</a:t>
            </a:r>
          </a:p>
          <a:p>
            <a:pPr lvl="2"/>
            <a:r>
              <a:rPr lang="en-US" sz="1600" dirty="0"/>
              <a:t>Procedure for allocating payments to generators</a:t>
            </a:r>
          </a:p>
          <a:p>
            <a:pPr lvl="2"/>
            <a:r>
              <a:rPr lang="en-US" sz="1600" dirty="0"/>
              <a:t>Cost recovery mechanism for utilities</a:t>
            </a:r>
          </a:p>
          <a:p>
            <a:r>
              <a:rPr lang="en-US" sz="2000" dirty="0" smtClean="0"/>
              <a:t>If incentive amounts and eligibility criteria are embedded in DOER regulation, DPU review process will likely be streamlined</a:t>
            </a:r>
          </a:p>
          <a:p>
            <a:r>
              <a:rPr lang="en-US" sz="2000" dirty="0" smtClean="0"/>
              <a:t>Process is loosely modeled on net metering tariff (e.g. rates are specified in statute/regulation, cost recovery mechanism is in tariff)</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24</a:t>
            </a:fld>
            <a:endParaRPr lang="en-US"/>
          </a:p>
        </p:txBody>
      </p:sp>
    </p:spTree>
    <p:extLst>
      <p:ext uri="{BB962C8B-B14F-4D97-AF65-F5344CB8AC3E}">
        <p14:creationId xmlns:p14="http://schemas.microsoft.com/office/powerpoint/2010/main" val="17167235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Process</a:t>
            </a:r>
            <a:endParaRPr lang="en-US" dirty="0"/>
          </a:p>
        </p:txBody>
      </p:sp>
      <p:sp>
        <p:nvSpPr>
          <p:cNvPr id="3" name="Text Placeholder 2"/>
          <p:cNvSpPr>
            <a:spLocks noGrp="1"/>
          </p:cNvSpPr>
          <p:nvPr>
            <p:ph type="body" sz="quarter" idx="13"/>
          </p:nvPr>
        </p:nvSpPr>
        <p:spPr>
          <a:xfrm>
            <a:off x="981456" y="1054608"/>
            <a:ext cx="7696200" cy="4876800"/>
          </a:xfrm>
        </p:spPr>
        <p:txBody>
          <a:bodyPr>
            <a:noAutofit/>
          </a:bodyPr>
          <a:lstStyle/>
          <a:p>
            <a:r>
              <a:rPr lang="en-US" sz="2400" dirty="0" smtClean="0"/>
              <a:t>DOER </a:t>
            </a:r>
            <a:r>
              <a:rPr lang="en-US" sz="2400" dirty="0"/>
              <a:t>must establish new regulation</a:t>
            </a:r>
          </a:p>
          <a:p>
            <a:r>
              <a:rPr lang="en-US" sz="2400" dirty="0"/>
              <a:t>DPU proceeding would be initiated following </a:t>
            </a:r>
            <a:r>
              <a:rPr lang="en-US" sz="2400" dirty="0" smtClean="0"/>
              <a:t>EDCs </a:t>
            </a:r>
            <a:r>
              <a:rPr lang="en-US" sz="2400" dirty="0"/>
              <a:t>jointly filing a model tariff</a:t>
            </a:r>
          </a:p>
          <a:p>
            <a:r>
              <a:rPr lang="en-US" sz="2400" dirty="0"/>
              <a:t>DPU proceeding expected to </a:t>
            </a:r>
            <a:r>
              <a:rPr lang="en-US" sz="2400" dirty="0" smtClean="0"/>
              <a:t>last at least six </a:t>
            </a:r>
            <a:r>
              <a:rPr lang="en-US" sz="2400" dirty="0"/>
              <a:t>months depending on the amount of consensus between parties at time of filing</a:t>
            </a:r>
          </a:p>
          <a:p>
            <a:r>
              <a:rPr lang="en-US" sz="2400" dirty="0"/>
              <a:t>DOER and DPU processes may be run concurrently, but DOER regulation would need to be effective before DPU process begins</a:t>
            </a:r>
          </a:p>
          <a:p>
            <a:r>
              <a:rPr lang="en-US" sz="2400" dirty="0"/>
              <a:t>W</a:t>
            </a:r>
            <a:r>
              <a:rPr lang="en-US" sz="2400" dirty="0" smtClean="0"/>
              <a:t>ould </a:t>
            </a:r>
            <a:r>
              <a:rPr lang="en-US" sz="2400" dirty="0"/>
              <a:t>require DOER </a:t>
            </a:r>
            <a:r>
              <a:rPr lang="en-US" sz="2400" dirty="0" smtClean="0"/>
              <a:t>to file emergency regulation prior to EDCs filing model tariff with the DPU</a:t>
            </a:r>
            <a:endParaRPr lang="en-US" sz="3200" dirty="0" smtClean="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25</a:t>
            </a:fld>
            <a:endParaRPr lang="en-US"/>
          </a:p>
        </p:txBody>
      </p:sp>
    </p:spTree>
    <p:extLst>
      <p:ext uri="{BB962C8B-B14F-4D97-AF65-F5344CB8AC3E}">
        <p14:creationId xmlns:p14="http://schemas.microsoft.com/office/powerpoint/2010/main" val="1215779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Schedule</a:t>
            </a:r>
            <a:endParaRPr lang="en-US" dirty="0"/>
          </a:p>
        </p:txBody>
      </p:sp>
      <p:sp>
        <p:nvSpPr>
          <p:cNvPr id="3" name="Text Placeholder 2"/>
          <p:cNvSpPr>
            <a:spLocks noGrp="1"/>
          </p:cNvSpPr>
          <p:nvPr>
            <p:ph type="body" sz="quarter" idx="13"/>
          </p:nvPr>
        </p:nvSpPr>
        <p:spPr>
          <a:xfrm>
            <a:off x="981456" y="1054608"/>
            <a:ext cx="7696200" cy="4876800"/>
          </a:xfrm>
        </p:spPr>
        <p:txBody>
          <a:bodyPr>
            <a:noAutofit/>
          </a:bodyPr>
          <a:lstStyle/>
          <a:p>
            <a:r>
              <a:rPr lang="en-US" sz="1700" dirty="0" smtClean="0"/>
              <a:t>Fall 2016</a:t>
            </a:r>
          </a:p>
          <a:p>
            <a:pPr lvl="1"/>
            <a:r>
              <a:rPr lang="en-US" sz="1700" dirty="0" smtClean="0"/>
              <a:t>DOER engages with stakeholders to build consensus around program design</a:t>
            </a:r>
          </a:p>
          <a:p>
            <a:pPr lvl="1"/>
            <a:r>
              <a:rPr lang="en-US" sz="1700" dirty="0" smtClean="0"/>
              <a:t>DOER files emergency regulation by end of year</a:t>
            </a:r>
          </a:p>
          <a:p>
            <a:r>
              <a:rPr lang="en-US" sz="1700" dirty="0" smtClean="0"/>
              <a:t>Winter 2017</a:t>
            </a:r>
          </a:p>
          <a:p>
            <a:pPr lvl="1"/>
            <a:r>
              <a:rPr lang="en-US" sz="1700" dirty="0" smtClean="0"/>
              <a:t>DOER conducts rulemaking to permanently promulgate emergency regulation</a:t>
            </a:r>
          </a:p>
          <a:p>
            <a:pPr lvl="1"/>
            <a:r>
              <a:rPr lang="en-US" sz="1700" dirty="0" smtClean="0"/>
              <a:t>EDCs file model tariff with DPU</a:t>
            </a:r>
          </a:p>
          <a:p>
            <a:pPr lvl="1"/>
            <a:r>
              <a:rPr lang="en-US" sz="1700" dirty="0" smtClean="0"/>
              <a:t>DPU issues procedural schedule for proceeding</a:t>
            </a:r>
          </a:p>
          <a:p>
            <a:r>
              <a:rPr lang="en-US" sz="1700" dirty="0" smtClean="0"/>
              <a:t>Spring 2017</a:t>
            </a:r>
          </a:p>
          <a:p>
            <a:pPr lvl="1"/>
            <a:r>
              <a:rPr lang="en-US" sz="1700" dirty="0" smtClean="0"/>
              <a:t>DOER concludes its rulemaking</a:t>
            </a:r>
          </a:p>
          <a:p>
            <a:pPr lvl="1"/>
            <a:r>
              <a:rPr lang="en-US" sz="1700" dirty="0" smtClean="0"/>
              <a:t>DPU completes review of model tariff</a:t>
            </a:r>
          </a:p>
          <a:p>
            <a:r>
              <a:rPr lang="en-US" sz="1700" dirty="0" smtClean="0"/>
              <a:t>Summer 2017</a:t>
            </a:r>
          </a:p>
          <a:p>
            <a:pPr lvl="1"/>
            <a:r>
              <a:rPr lang="en-US" sz="1700" dirty="0" smtClean="0"/>
              <a:t>Compliance tariffs approved by DPU</a:t>
            </a:r>
          </a:p>
          <a:p>
            <a:pPr lvl="1"/>
            <a:r>
              <a:rPr lang="en-US" sz="1700" dirty="0" smtClean="0"/>
              <a:t>Program goes into effect</a:t>
            </a:r>
          </a:p>
          <a:p>
            <a:pPr marL="0" indent="0">
              <a:spcBef>
                <a:spcPts val="0"/>
              </a:spcBef>
              <a:buNone/>
            </a:pPr>
            <a:endParaRPr lang="en-US" sz="1000" dirty="0" smtClean="0">
              <a:solidFill>
                <a:srgbClr val="FF0000"/>
              </a:solidFill>
            </a:endParaRPr>
          </a:p>
          <a:p>
            <a:pPr marL="0" indent="0">
              <a:spcBef>
                <a:spcPts val="0"/>
              </a:spcBef>
              <a:buNone/>
            </a:pPr>
            <a:r>
              <a:rPr lang="en-US" sz="2000" b="1" dirty="0" smtClean="0">
                <a:solidFill>
                  <a:srgbClr val="FF0000"/>
                </a:solidFill>
              </a:rPr>
              <a:t>NOTE: Schedule is illustrative of anticipated timelines, but actual timeline may differ</a:t>
            </a:r>
            <a:endParaRPr lang="en-US" sz="2000" b="1" dirty="0">
              <a:solidFill>
                <a:srgbClr val="FF0000"/>
              </a:solidFill>
            </a:endParaRP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26</a:t>
            </a:fld>
            <a:endParaRPr lang="en-US"/>
          </a:p>
        </p:txBody>
      </p:sp>
    </p:spTree>
    <p:extLst>
      <p:ext uri="{BB962C8B-B14F-4D97-AF65-F5344CB8AC3E}">
        <p14:creationId xmlns:p14="http://schemas.microsoft.com/office/powerpoint/2010/main" val="7218496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Chapter 75 of the Acts of 2016</a:t>
            </a:r>
            <a:endParaRPr lang="en-US" dirty="0"/>
          </a:p>
        </p:txBody>
      </p:sp>
      <p:sp>
        <p:nvSpPr>
          <p:cNvPr id="3" name="Text Placeholder 2"/>
          <p:cNvSpPr>
            <a:spLocks noGrp="1"/>
          </p:cNvSpPr>
          <p:nvPr>
            <p:ph type="body" sz="quarter" idx="13"/>
          </p:nvPr>
        </p:nvSpPr>
        <p:spPr/>
        <p:txBody>
          <a:bodyPr>
            <a:normAutofit fontScale="92500" lnSpcReduction="20000"/>
          </a:bodyPr>
          <a:lstStyle/>
          <a:p>
            <a:pPr lvl="0"/>
            <a:r>
              <a:rPr lang="en-US" dirty="0"/>
              <a:t>Chapter 75 of the Acts of 2016 </a:t>
            </a:r>
            <a:r>
              <a:rPr lang="en-US" dirty="0" smtClean="0"/>
              <a:t>directs DOER </a:t>
            </a:r>
            <a:r>
              <a:rPr lang="en-US" dirty="0"/>
              <a:t>to:  </a:t>
            </a:r>
            <a:endParaRPr lang="en-US" dirty="0" smtClean="0"/>
          </a:p>
          <a:p>
            <a:pPr marL="685800" indent="0">
              <a:buNone/>
            </a:pPr>
            <a:r>
              <a:rPr lang="en-US" i="1" dirty="0" smtClean="0"/>
              <a:t>“develop a </a:t>
            </a:r>
            <a:r>
              <a:rPr lang="en-US" b="1" i="1" dirty="0" smtClean="0"/>
              <a:t>statewide</a:t>
            </a:r>
            <a:r>
              <a:rPr lang="en-US" i="1" dirty="0" smtClean="0"/>
              <a:t> solar incentive program to encourage the continued development of solar renewable energy generating sources by residential, commercial, governmental and industrial electricity customers </a:t>
            </a:r>
            <a:r>
              <a:rPr lang="en-US" b="1" i="1" dirty="0" smtClean="0"/>
              <a:t>throughout the commonwealth</a:t>
            </a:r>
            <a:r>
              <a:rPr lang="en-US" i="1" dirty="0" smtClean="0"/>
              <a:t>.”</a:t>
            </a:r>
            <a:endParaRPr lang="en-US" dirty="0" smtClean="0"/>
          </a:p>
          <a:p>
            <a:pPr lvl="0"/>
            <a:r>
              <a:rPr lang="en-US" dirty="0" smtClean="0"/>
              <a:t>The statute also does not amend Chapter 25A or more specifically, the state’s RPS program, requiring an entirely new regulation to be promulgated by DOER</a:t>
            </a:r>
          </a:p>
          <a:p>
            <a:r>
              <a:rPr lang="en-US" dirty="0" smtClean="0"/>
              <a:t>Unlike </a:t>
            </a:r>
            <a:r>
              <a:rPr lang="en-US" dirty="0"/>
              <a:t>most prior clean energy legislation, for which an exemption for MLPs </a:t>
            </a:r>
            <a:r>
              <a:rPr lang="en-US" dirty="0" smtClean="0"/>
              <a:t>has often been explicitly </a:t>
            </a:r>
            <a:r>
              <a:rPr lang="en-US" dirty="0"/>
              <a:t>provided, there is no mention of MLPs in the </a:t>
            </a:r>
            <a:r>
              <a:rPr lang="en-US" dirty="0" smtClean="0"/>
              <a:t>statute</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27</a:t>
            </a:fld>
            <a:endParaRPr lang="en-US"/>
          </a:p>
        </p:txBody>
      </p:sp>
    </p:spTree>
    <p:extLst>
      <p:ext uri="{BB962C8B-B14F-4D97-AF65-F5344CB8AC3E}">
        <p14:creationId xmlns:p14="http://schemas.microsoft.com/office/powerpoint/2010/main" val="26998753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Municipal Light Plant (MLP) Participation</a:t>
            </a:r>
            <a:endParaRPr lang="en-US" dirty="0"/>
          </a:p>
        </p:txBody>
      </p:sp>
      <p:sp>
        <p:nvSpPr>
          <p:cNvPr id="3" name="Text Placeholder 2"/>
          <p:cNvSpPr>
            <a:spLocks noGrp="1"/>
          </p:cNvSpPr>
          <p:nvPr>
            <p:ph type="body" sz="quarter" idx="13"/>
          </p:nvPr>
        </p:nvSpPr>
        <p:spPr>
          <a:xfrm>
            <a:off x="990600" y="1066800"/>
            <a:ext cx="7696200" cy="4876800"/>
          </a:xfrm>
        </p:spPr>
        <p:txBody>
          <a:bodyPr>
            <a:normAutofit/>
          </a:bodyPr>
          <a:lstStyle/>
          <a:p>
            <a:r>
              <a:rPr lang="en-US" dirty="0" smtClean="0"/>
              <a:t>The </a:t>
            </a:r>
            <a:r>
              <a:rPr lang="en-US" dirty="0"/>
              <a:t>implementation of a tariff leaves MLPs and their customers without access to any statewide solar incentive beyond Class I </a:t>
            </a:r>
            <a:r>
              <a:rPr lang="en-US" dirty="0" smtClean="0"/>
              <a:t>RECs</a:t>
            </a:r>
          </a:p>
          <a:p>
            <a:r>
              <a:rPr lang="en-US" dirty="0" smtClean="0"/>
              <a:t>DOER has begun discussions with MLPs regarding what their involvement in a successor program would look like</a:t>
            </a:r>
          </a:p>
          <a:p>
            <a:r>
              <a:rPr lang="en-US" dirty="0" smtClean="0"/>
              <a:t>DOER would appreciate comments from interested stakeholders on how MLPs and their customers may be able to access and contribute to the next program</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28</a:t>
            </a:fld>
            <a:endParaRPr lang="en-US"/>
          </a:p>
        </p:txBody>
      </p:sp>
    </p:spTree>
    <p:extLst>
      <p:ext uri="{BB962C8B-B14F-4D97-AF65-F5344CB8AC3E}">
        <p14:creationId xmlns:p14="http://schemas.microsoft.com/office/powerpoint/2010/main" val="14318831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Next Steps</a:t>
            </a:r>
            <a:endParaRPr lang="en-US" dirty="0"/>
          </a:p>
        </p:txBody>
      </p:sp>
      <p:sp>
        <p:nvSpPr>
          <p:cNvPr id="3" name="Text Placeholder 2"/>
          <p:cNvSpPr>
            <a:spLocks noGrp="1"/>
          </p:cNvSpPr>
          <p:nvPr>
            <p:ph type="body" sz="quarter" idx="13"/>
          </p:nvPr>
        </p:nvSpPr>
        <p:spPr>
          <a:xfrm>
            <a:off x="990600" y="1066800"/>
            <a:ext cx="7696200" cy="4876800"/>
          </a:xfrm>
        </p:spPr>
        <p:txBody>
          <a:bodyPr>
            <a:noAutofit/>
          </a:bodyPr>
          <a:lstStyle/>
          <a:p>
            <a:r>
              <a:rPr lang="en-US" dirty="0" smtClean="0"/>
              <a:t>Straw proposal and audio recording of today’s meeting will be posted to the “Development of the Next Solar Incentive” page of DOER’s website</a:t>
            </a:r>
          </a:p>
          <a:p>
            <a:r>
              <a:rPr lang="en-US" dirty="0" smtClean="0"/>
              <a:t>Written comments on proposal will be accepted through October 28</a:t>
            </a:r>
            <a:r>
              <a:rPr lang="en-US" baseline="30000" dirty="0" smtClean="0"/>
              <a:t>th</a:t>
            </a:r>
            <a:endParaRPr lang="en-US" dirty="0"/>
          </a:p>
          <a:p>
            <a:r>
              <a:rPr lang="en-US" dirty="0" smtClean="0"/>
              <a:t>Comments should be submitted via email to </a:t>
            </a:r>
            <a:r>
              <a:rPr lang="en-US" dirty="0" smtClean="0">
                <a:hlinkClick r:id="rId2"/>
              </a:rPr>
              <a:t>DOER.SREC@state.ma.us</a:t>
            </a:r>
            <a:endParaRPr lang="en-US" dirty="0"/>
          </a:p>
          <a:p>
            <a:r>
              <a:rPr lang="en-US" dirty="0" smtClean="0"/>
              <a:t>DOER will provide updates as the program design is updated and modified throughout the fall</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29</a:t>
            </a:fld>
            <a:endParaRPr lang="en-US"/>
          </a:p>
        </p:txBody>
      </p:sp>
    </p:spTree>
    <p:extLst>
      <p:ext uri="{BB962C8B-B14F-4D97-AF65-F5344CB8AC3E}">
        <p14:creationId xmlns:p14="http://schemas.microsoft.com/office/powerpoint/2010/main" val="2066664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DOER Objectives</a:t>
            </a:r>
          </a:p>
        </p:txBody>
      </p:sp>
      <p:sp>
        <p:nvSpPr>
          <p:cNvPr id="3" name="Text Placeholder 2"/>
          <p:cNvSpPr>
            <a:spLocks noGrp="1"/>
          </p:cNvSpPr>
          <p:nvPr>
            <p:ph type="body" sz="quarter" idx="13"/>
          </p:nvPr>
        </p:nvSpPr>
        <p:spPr/>
        <p:txBody>
          <a:bodyPr>
            <a:normAutofit fontScale="92500" lnSpcReduction="20000"/>
          </a:bodyPr>
          <a:lstStyle/>
          <a:p>
            <a:r>
              <a:rPr lang="en-US" dirty="0" smtClean="0"/>
              <a:t>Maintain </a:t>
            </a:r>
            <a:r>
              <a:rPr lang="en-US" dirty="0"/>
              <a:t>robust growth across installation sectors – residential, small commercial, utility-scale, roof mounted, ground mounted, </a:t>
            </a:r>
            <a:r>
              <a:rPr lang="en-US" dirty="0" smtClean="0"/>
              <a:t>etc.</a:t>
            </a:r>
          </a:p>
          <a:p>
            <a:r>
              <a:rPr lang="en-US" dirty="0" smtClean="0"/>
              <a:t>Ensure widespread access to incentives for all ratepayers (e.g. community shared solar, low income, etc.)</a:t>
            </a:r>
          </a:p>
          <a:p>
            <a:r>
              <a:rPr lang="en-US" dirty="0" smtClean="0"/>
              <a:t>Address land use concerns related to siting of solar projects</a:t>
            </a:r>
          </a:p>
          <a:p>
            <a:r>
              <a:rPr lang="en-US" dirty="0" smtClean="0"/>
              <a:t>Expand direct ownership of solar among residents and businesses</a:t>
            </a:r>
          </a:p>
          <a:p>
            <a:r>
              <a:rPr lang="en-US" dirty="0" smtClean="0"/>
              <a:t>Encourage co-location of energy storage and solar</a:t>
            </a:r>
          </a:p>
          <a:p>
            <a:r>
              <a:rPr lang="en-US" dirty="0" smtClean="0"/>
              <a:t>Enable continued solar market growth without expanded net metering caps</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3</a:t>
            </a:fld>
            <a:endParaRPr lang="en-US"/>
          </a:p>
        </p:txBody>
      </p:sp>
    </p:spTree>
    <p:extLst>
      <p:ext uri="{BB962C8B-B14F-4D97-AF65-F5344CB8AC3E}">
        <p14:creationId xmlns:p14="http://schemas.microsoft.com/office/powerpoint/2010/main" val="2533081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DOER Objectives</a:t>
            </a:r>
            <a:endParaRPr lang="en-US" dirty="0"/>
          </a:p>
        </p:txBody>
      </p:sp>
      <p:sp>
        <p:nvSpPr>
          <p:cNvPr id="3" name="Text Placeholder 2"/>
          <p:cNvSpPr>
            <a:spLocks noGrp="1"/>
          </p:cNvSpPr>
          <p:nvPr>
            <p:ph type="body" sz="quarter" idx="13"/>
          </p:nvPr>
        </p:nvSpPr>
        <p:spPr/>
        <p:txBody>
          <a:bodyPr>
            <a:normAutofit fontScale="92500" lnSpcReduction="20000"/>
          </a:bodyPr>
          <a:lstStyle/>
          <a:p>
            <a:r>
              <a:rPr lang="en-US" dirty="0" smtClean="0">
                <a:latin typeface="Calibri" panose="020F0502020204030204" pitchFamily="34" charset="0"/>
              </a:rPr>
              <a:t>Provide </a:t>
            </a:r>
            <a:r>
              <a:rPr lang="en-US" dirty="0">
                <a:latin typeface="Calibri" panose="020F0502020204030204" pitchFamily="34" charset="0"/>
              </a:rPr>
              <a:t>economic support and market conditions to maintain and expand PV </a:t>
            </a:r>
            <a:r>
              <a:rPr lang="en-US" dirty="0" smtClean="0">
                <a:latin typeface="Calibri" panose="020F0502020204030204" pitchFamily="34" charset="0"/>
              </a:rPr>
              <a:t>market in MA</a:t>
            </a:r>
          </a:p>
          <a:p>
            <a:pPr lvl="1"/>
            <a:r>
              <a:rPr lang="en-US" dirty="0" smtClean="0">
                <a:latin typeface="Calibri" panose="020F0502020204030204" pitchFamily="34" charset="0"/>
              </a:rPr>
              <a:t>Maintain solar employment numbers in MA</a:t>
            </a:r>
          </a:p>
          <a:p>
            <a:r>
              <a:rPr lang="en-US" dirty="0" smtClean="0">
                <a:latin typeface="Calibri" panose="020F0502020204030204" pitchFamily="34" charset="0"/>
              </a:rPr>
              <a:t>Provide </a:t>
            </a:r>
            <a:r>
              <a:rPr lang="en-US" dirty="0">
                <a:latin typeface="Calibri" panose="020F0502020204030204" pitchFamily="34" charset="0"/>
              </a:rPr>
              <a:t>clear policy mechanisms that control ratepayers costs and </a:t>
            </a:r>
            <a:r>
              <a:rPr lang="en-US" dirty="0" smtClean="0">
                <a:latin typeface="Calibri" panose="020F0502020204030204" pitchFamily="34" charset="0"/>
              </a:rPr>
              <a:t>exposures</a:t>
            </a:r>
          </a:p>
          <a:p>
            <a:pPr lvl="1"/>
            <a:r>
              <a:rPr lang="en-US" dirty="0" smtClean="0">
                <a:latin typeface="Calibri" panose="020F0502020204030204" pitchFamily="34" charset="0"/>
              </a:rPr>
              <a:t>Ratepayer </a:t>
            </a:r>
            <a:r>
              <a:rPr lang="en-US" dirty="0">
                <a:latin typeface="Calibri" panose="020F0502020204030204" pitchFamily="34" charset="0"/>
              </a:rPr>
              <a:t>costs should better reflect marginal cost of solar installations over </a:t>
            </a:r>
            <a:r>
              <a:rPr lang="en-US" dirty="0" smtClean="0">
                <a:latin typeface="Calibri" panose="020F0502020204030204" pitchFamily="34" charset="0"/>
              </a:rPr>
              <a:t>time</a:t>
            </a:r>
          </a:p>
          <a:p>
            <a:pPr lvl="1"/>
            <a:r>
              <a:rPr lang="en-US" dirty="0" smtClean="0">
                <a:latin typeface="Calibri" panose="020F0502020204030204" pitchFamily="34" charset="0"/>
              </a:rPr>
              <a:t>Program design should seek to minimize soft costs associated with project financing and monetizing RECs/SRECs</a:t>
            </a:r>
          </a:p>
          <a:p>
            <a:pPr lvl="1"/>
            <a:r>
              <a:rPr lang="en-US" dirty="0">
                <a:latin typeface="Calibri" panose="020F0502020204030204" pitchFamily="34" charset="0"/>
              </a:rPr>
              <a:t>Establish a program now that will drive the market towards cost parity with other RPS Class I resources</a:t>
            </a:r>
          </a:p>
          <a:p>
            <a:pPr lvl="1"/>
            <a:endParaRPr lang="en-US" dirty="0" smtClean="0">
              <a:latin typeface="Calibri" panose="020F0502020204030204" pitchFamily="34" charset="0"/>
            </a:endParaRPr>
          </a:p>
          <a:p>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4</a:t>
            </a:fld>
            <a:endParaRPr lang="en-US"/>
          </a:p>
        </p:txBody>
      </p:sp>
    </p:spTree>
    <p:extLst>
      <p:ext uri="{BB962C8B-B14F-4D97-AF65-F5344CB8AC3E}">
        <p14:creationId xmlns:p14="http://schemas.microsoft.com/office/powerpoint/2010/main" val="792772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Design Considerations</a:t>
            </a:r>
          </a:p>
        </p:txBody>
      </p:sp>
      <p:sp>
        <p:nvSpPr>
          <p:cNvPr id="3" name="Text Placeholder 2"/>
          <p:cNvSpPr>
            <a:spLocks noGrp="1"/>
          </p:cNvSpPr>
          <p:nvPr>
            <p:ph type="body" sz="quarter" idx="13"/>
          </p:nvPr>
        </p:nvSpPr>
        <p:spPr/>
        <p:txBody>
          <a:bodyPr/>
          <a:lstStyle/>
          <a:p>
            <a:pPr algn="ctr"/>
            <a:endParaRPr lang="en-US" dirty="0" smtClean="0"/>
          </a:p>
          <a:p>
            <a:pPr algn="ctr"/>
            <a:endParaRPr lang="en-US" dirty="0"/>
          </a:p>
          <a:p>
            <a:pPr algn="ctr"/>
            <a:endParaRPr lang="en-US" dirty="0" smtClean="0"/>
          </a:p>
          <a:p>
            <a:pPr algn="ctr"/>
            <a:endParaRPr lang="en-US" dirty="0"/>
          </a:p>
          <a:p>
            <a:pPr marL="0" indent="0" algn="ctr">
              <a:buNone/>
            </a:pPr>
            <a:r>
              <a:rPr lang="en-US" dirty="0" smtClean="0"/>
              <a:t>NOTE: ALL PROGRAM DESIGN DETAILS </a:t>
            </a:r>
          </a:p>
          <a:p>
            <a:pPr marL="0" indent="0" algn="ctr">
              <a:buNone/>
            </a:pPr>
            <a:r>
              <a:rPr lang="en-US" dirty="0" smtClean="0"/>
              <a:t>SUBJECT TO CHANGE</a:t>
            </a:r>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5</a:t>
            </a:fld>
            <a:endParaRPr lang="en-US"/>
          </a:p>
        </p:txBody>
      </p:sp>
    </p:spTree>
    <p:extLst>
      <p:ext uri="{BB962C8B-B14F-4D97-AF65-F5344CB8AC3E}">
        <p14:creationId xmlns:p14="http://schemas.microsoft.com/office/powerpoint/2010/main" val="4188672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Design Considerations</a:t>
            </a:r>
            <a:endParaRPr lang="en-US" dirty="0"/>
          </a:p>
        </p:txBody>
      </p:sp>
      <p:sp>
        <p:nvSpPr>
          <p:cNvPr id="3" name="Text Placeholder 2"/>
          <p:cNvSpPr>
            <a:spLocks noGrp="1"/>
          </p:cNvSpPr>
          <p:nvPr>
            <p:ph type="body" sz="quarter" idx="13"/>
          </p:nvPr>
        </p:nvSpPr>
        <p:spPr/>
        <p:txBody>
          <a:bodyPr>
            <a:normAutofit fontScale="85000" lnSpcReduction="20000"/>
          </a:bodyPr>
          <a:lstStyle/>
          <a:p>
            <a:r>
              <a:rPr lang="en-US" dirty="0">
                <a:latin typeface="Calibri" panose="020F0502020204030204" pitchFamily="34" charset="0"/>
              </a:rPr>
              <a:t>Three consecutive analyses conducted by DOER comparing SRECs to other policy alternatives structures have shown tariffs to be significantly less costly to implement</a:t>
            </a:r>
            <a:r>
              <a:rPr lang="en-US" dirty="0" smtClean="0">
                <a:latin typeface="Calibri" panose="020F0502020204030204" pitchFamily="34" charset="0"/>
              </a:rPr>
              <a:t>.</a:t>
            </a:r>
          </a:p>
          <a:p>
            <a:r>
              <a:rPr lang="en-US" dirty="0" smtClean="0">
                <a:latin typeface="Calibri" panose="020F0502020204030204" pitchFamily="34" charset="0"/>
              </a:rPr>
              <a:t>DOER believes that a tariff-based incentive program would be best mechanism to continue supporting solar at the lowest cost to ratepayers.</a:t>
            </a:r>
          </a:p>
          <a:p>
            <a:r>
              <a:rPr lang="en-US" dirty="0" smtClean="0">
                <a:latin typeface="Calibri" panose="020F0502020204030204" pitchFamily="34" charset="0"/>
              </a:rPr>
              <a:t>Benefits include:</a:t>
            </a:r>
          </a:p>
          <a:p>
            <a:pPr lvl="1"/>
            <a:r>
              <a:rPr lang="en-US" dirty="0" smtClean="0">
                <a:latin typeface="Calibri" panose="020F0502020204030204" pitchFamily="34" charset="0"/>
              </a:rPr>
              <a:t>Long-term revenue certainty to generators</a:t>
            </a:r>
          </a:p>
          <a:p>
            <a:pPr lvl="1"/>
            <a:r>
              <a:rPr lang="en-US" dirty="0">
                <a:latin typeface="Calibri" panose="020F0502020204030204" pitchFamily="34" charset="0"/>
              </a:rPr>
              <a:t>Ability to set incentives with more </a:t>
            </a:r>
            <a:r>
              <a:rPr lang="en-US" dirty="0" smtClean="0">
                <a:latin typeface="Calibri" panose="020F0502020204030204" pitchFamily="34" charset="0"/>
              </a:rPr>
              <a:t>precision</a:t>
            </a:r>
          </a:p>
          <a:p>
            <a:pPr lvl="1"/>
            <a:r>
              <a:rPr lang="en-US" dirty="0" smtClean="0">
                <a:latin typeface="Calibri" panose="020F0502020204030204" pitchFamily="34" charset="0"/>
              </a:rPr>
              <a:t>Predictable incentive levels</a:t>
            </a:r>
          </a:p>
          <a:p>
            <a:pPr lvl="1"/>
            <a:r>
              <a:rPr lang="en-US" dirty="0" smtClean="0">
                <a:latin typeface="Calibri" panose="020F0502020204030204" pitchFamily="34" charset="0"/>
              </a:rPr>
              <a:t>Greater cost certainty to ratepayers</a:t>
            </a:r>
          </a:p>
          <a:p>
            <a:pPr lvl="1"/>
            <a:r>
              <a:rPr lang="en-US" dirty="0" smtClean="0">
                <a:latin typeface="Calibri" panose="020F0502020204030204" pitchFamily="34" charset="0"/>
              </a:rPr>
              <a:t>Opportunity for greater synergies between incentive and net metering programs</a:t>
            </a:r>
          </a:p>
          <a:p>
            <a:pPr lvl="1"/>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6</a:t>
            </a:fld>
            <a:endParaRPr lang="en-US"/>
          </a:p>
        </p:txBody>
      </p:sp>
    </p:spTree>
    <p:extLst>
      <p:ext uri="{BB962C8B-B14F-4D97-AF65-F5344CB8AC3E}">
        <p14:creationId xmlns:p14="http://schemas.microsoft.com/office/powerpoint/2010/main" val="1343994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Eligibility Criteria</a:t>
            </a:r>
            <a:endParaRPr lang="en-US" dirty="0"/>
          </a:p>
        </p:txBody>
      </p:sp>
      <p:sp>
        <p:nvSpPr>
          <p:cNvPr id="3" name="Text Placeholder 2"/>
          <p:cNvSpPr>
            <a:spLocks noGrp="1"/>
          </p:cNvSpPr>
          <p:nvPr>
            <p:ph type="body" sz="quarter" idx="13"/>
          </p:nvPr>
        </p:nvSpPr>
        <p:spPr/>
        <p:txBody>
          <a:bodyPr>
            <a:normAutofit/>
          </a:bodyPr>
          <a:lstStyle/>
          <a:p>
            <a:r>
              <a:rPr lang="en-US" dirty="0" smtClean="0"/>
              <a:t>Must be connected to the electric grid in MA</a:t>
            </a:r>
          </a:p>
          <a:p>
            <a:r>
              <a:rPr lang="en-US" dirty="0" smtClean="0"/>
              <a:t>Must be interconnected on or after January 1, 2017</a:t>
            </a:r>
          </a:p>
          <a:p>
            <a:r>
              <a:rPr lang="en-US" dirty="0" smtClean="0"/>
              <a:t>Maximum project size of 5 MW AC per parcel of land</a:t>
            </a:r>
          </a:p>
          <a:p>
            <a:r>
              <a:rPr lang="en-US" dirty="0" smtClean="0"/>
              <a:t>Generation </a:t>
            </a:r>
            <a:r>
              <a:rPr lang="en-US" dirty="0"/>
              <a:t>of incentive begins upon interconnection or effective date of program, whichever is </a:t>
            </a:r>
            <a:r>
              <a:rPr lang="en-US" dirty="0" smtClean="0"/>
              <a:t>later</a:t>
            </a:r>
          </a:p>
          <a:p>
            <a:r>
              <a:rPr lang="en-US" dirty="0" smtClean="0"/>
              <a:t>Cannot also be qualified under SREC I or SREC II programs</a:t>
            </a:r>
            <a:endParaRPr lang="en-US" dirty="0"/>
          </a:p>
          <a:p>
            <a:endParaRPr lang="en-US" dirty="0" smtClean="0"/>
          </a:p>
          <a:p>
            <a:endParaRPr lang="en-US" dirty="0" smtClean="0"/>
          </a:p>
          <a:p>
            <a:endParaRPr lang="en-US" dirty="0"/>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7</a:t>
            </a:fld>
            <a:endParaRPr lang="en-US"/>
          </a:p>
        </p:txBody>
      </p:sp>
    </p:spTree>
    <p:extLst>
      <p:ext uri="{BB962C8B-B14F-4D97-AF65-F5344CB8AC3E}">
        <p14:creationId xmlns:p14="http://schemas.microsoft.com/office/powerpoint/2010/main" val="2045026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7696200" cy="762000"/>
          </a:xfrm>
        </p:spPr>
        <p:txBody>
          <a:bodyPr/>
          <a:lstStyle/>
          <a:p>
            <a:r>
              <a:rPr lang="en-US" dirty="0" smtClean="0"/>
              <a:t>Tariff Program Design Details</a:t>
            </a:r>
            <a:endParaRPr lang="en-US" dirty="0"/>
          </a:p>
        </p:txBody>
      </p:sp>
      <p:sp>
        <p:nvSpPr>
          <p:cNvPr id="3" name="Text Placeholder 2"/>
          <p:cNvSpPr>
            <a:spLocks noGrp="1"/>
          </p:cNvSpPr>
          <p:nvPr>
            <p:ph type="body" sz="quarter" idx="13"/>
          </p:nvPr>
        </p:nvSpPr>
        <p:spPr>
          <a:xfrm>
            <a:off x="990600" y="820396"/>
            <a:ext cx="7696200" cy="4876800"/>
          </a:xfrm>
        </p:spPr>
        <p:txBody>
          <a:bodyPr>
            <a:noAutofit/>
          </a:bodyPr>
          <a:lstStyle/>
          <a:p>
            <a:r>
              <a:rPr lang="en-US" sz="1600" dirty="0" smtClean="0"/>
              <a:t>10-15 year fixed price tariff</a:t>
            </a:r>
          </a:p>
          <a:p>
            <a:r>
              <a:rPr lang="en-US" sz="1600" dirty="0"/>
              <a:t>Applies to all </a:t>
            </a:r>
            <a:r>
              <a:rPr lang="en-US" sz="1600" dirty="0" smtClean="0"/>
              <a:t>electric distribution companies (EDCs)</a:t>
            </a:r>
            <a:endParaRPr lang="en-US" sz="1600" dirty="0"/>
          </a:p>
          <a:p>
            <a:r>
              <a:rPr lang="en-US" sz="1600" dirty="0" smtClean="0"/>
              <a:t>Same tariff rates across state</a:t>
            </a:r>
          </a:p>
          <a:p>
            <a:r>
              <a:rPr lang="en-US" sz="1600" dirty="0" smtClean="0"/>
              <a:t>Tariff payments are for Class I RECs</a:t>
            </a:r>
          </a:p>
          <a:p>
            <a:r>
              <a:rPr lang="en-US" sz="1600" dirty="0" smtClean="0"/>
              <a:t>Proposed incentive payments would be net of energy value (i.e. total tariff rate minus value of energy)</a:t>
            </a:r>
          </a:p>
          <a:p>
            <a:pPr lvl="1"/>
            <a:r>
              <a:rPr lang="en-US" sz="1600" dirty="0" smtClean="0"/>
              <a:t>Generators can be net metered, ISO-NE market participants, or qualifying facilities</a:t>
            </a:r>
          </a:p>
          <a:p>
            <a:r>
              <a:rPr lang="en-US" sz="1600" dirty="0" smtClean="0"/>
              <a:t>Declining block model:</a:t>
            </a:r>
          </a:p>
          <a:p>
            <a:pPr lvl="1"/>
            <a:r>
              <a:rPr lang="en-US" sz="1600" dirty="0" smtClean="0"/>
              <a:t>200 MW block sizes (at least 8 blocks)</a:t>
            </a:r>
          </a:p>
          <a:p>
            <a:pPr lvl="1"/>
            <a:r>
              <a:rPr lang="en-US" sz="1600" dirty="0" smtClean="0"/>
              <a:t>Individual EDC blocks based on load share (e.g. 100 MW for </a:t>
            </a:r>
            <a:r>
              <a:rPr lang="en-US" sz="1600" dirty="0" err="1" smtClean="0"/>
              <a:t>Eversource</a:t>
            </a:r>
            <a:r>
              <a:rPr lang="en-US" sz="1600" dirty="0" smtClean="0"/>
              <a:t>, 95 MW for National Grid, 5 MW for </a:t>
            </a:r>
            <a:r>
              <a:rPr lang="en-US" sz="1600" dirty="0" err="1" smtClean="0"/>
              <a:t>Unitil</a:t>
            </a:r>
            <a:r>
              <a:rPr lang="en-US" sz="1600" dirty="0" smtClean="0"/>
              <a:t> per block)</a:t>
            </a:r>
          </a:p>
          <a:p>
            <a:pPr lvl="1"/>
            <a:r>
              <a:rPr lang="en-US" sz="1600" dirty="0" smtClean="0"/>
              <a:t>Tariff values decrease by approximately 5% in each subsequent block (possibility for review and potential adjustments)</a:t>
            </a:r>
          </a:p>
          <a:p>
            <a:pPr lvl="1"/>
            <a:r>
              <a:rPr lang="en-US" sz="1600" dirty="0" smtClean="0"/>
              <a:t>Possible that subcategories will be guaranteed a portion of each block (e.g. 20% for projects &lt;=25 kW AC)</a:t>
            </a:r>
          </a:p>
          <a:p>
            <a:r>
              <a:rPr lang="en-US" sz="1600" dirty="0" smtClean="0"/>
              <a:t>Full cost recovery for the EDCs for the cost of all tariff payments and administrative costs </a:t>
            </a:r>
          </a:p>
          <a:p>
            <a:pPr lvl="1"/>
            <a:r>
              <a:rPr lang="en-US" sz="1600" dirty="0" smtClean="0"/>
              <a:t>Recovery of net costs may be made through a fixed, non-</a:t>
            </a:r>
            <a:r>
              <a:rPr lang="en-US" sz="1600" dirty="0" err="1" smtClean="0"/>
              <a:t>bypassable</a:t>
            </a:r>
            <a:r>
              <a:rPr lang="en-US" sz="1600" dirty="0" smtClean="0"/>
              <a:t> monthly charge to all distribution customers</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8</a:t>
            </a:fld>
            <a:endParaRPr lang="en-US"/>
          </a:p>
        </p:txBody>
      </p:sp>
    </p:spTree>
    <p:extLst>
      <p:ext uri="{BB962C8B-B14F-4D97-AF65-F5344CB8AC3E}">
        <p14:creationId xmlns:p14="http://schemas.microsoft.com/office/powerpoint/2010/main" val="3927744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Solar Siting Criteria</a:t>
            </a:r>
            <a:endParaRPr lang="en-US" dirty="0"/>
          </a:p>
        </p:txBody>
      </p:sp>
      <p:sp>
        <p:nvSpPr>
          <p:cNvPr id="3" name="Text Placeholder 2"/>
          <p:cNvSpPr>
            <a:spLocks noGrp="1"/>
          </p:cNvSpPr>
          <p:nvPr>
            <p:ph type="body" sz="quarter" idx="13"/>
          </p:nvPr>
        </p:nvSpPr>
        <p:spPr/>
        <p:txBody>
          <a:bodyPr>
            <a:normAutofit lnSpcReduction="10000"/>
          </a:bodyPr>
          <a:lstStyle/>
          <a:p>
            <a:r>
              <a:rPr lang="en-US" dirty="0" smtClean="0"/>
              <a:t>DOER has worked with EEA staff to establish siting criteria for ground mounted projects seeking to participate in the next incentive program</a:t>
            </a:r>
          </a:p>
          <a:p>
            <a:r>
              <a:rPr lang="en-US" dirty="0" smtClean="0"/>
              <a:t>Majority of proposed restrictions on land use were adopted from a letter sent to EEA/DOER in April from Mass Audubon, Mass Land Trust Coalition, The Nature Conservancy, and the Trustees of Reservations</a:t>
            </a:r>
          </a:p>
          <a:p>
            <a:r>
              <a:rPr lang="en-US" dirty="0" smtClean="0"/>
              <a:t>Criteria were further refined and expanded following interagency conversations</a:t>
            </a:r>
          </a:p>
        </p:txBody>
      </p:sp>
      <p:sp>
        <p:nvSpPr>
          <p:cNvPr id="4" name="Slide Number Placeholder 3"/>
          <p:cNvSpPr>
            <a:spLocks noGrp="1"/>
          </p:cNvSpPr>
          <p:nvPr>
            <p:ph type="sldNum" sz="quarter" idx="14"/>
          </p:nvPr>
        </p:nvSpPr>
        <p:spPr/>
        <p:txBody>
          <a:bodyPr/>
          <a:lstStyle/>
          <a:p>
            <a:pPr>
              <a:defRPr/>
            </a:pPr>
            <a:fld id="{B6FAB5CE-5980-4C9D-B2E2-2FD2F4BD448E}" type="slidenum">
              <a:rPr lang="en-US" smtClean="0"/>
              <a:pPr>
                <a:defRPr/>
              </a:pPr>
              <a:t>9</a:t>
            </a:fld>
            <a:endParaRPr lang="en-US"/>
          </a:p>
        </p:txBody>
      </p:sp>
    </p:spTree>
    <p:extLst>
      <p:ext uri="{BB962C8B-B14F-4D97-AF65-F5344CB8AC3E}">
        <p14:creationId xmlns:p14="http://schemas.microsoft.com/office/powerpoint/2010/main" val="14536410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OFFISYNC_SLIDE_GUID" val="0414cfea-8f0e-448b-be2d-76065ce1a6b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6296</TotalTime>
  <Words>2688</Words>
  <Application>Microsoft Office PowerPoint</Application>
  <PresentationFormat>On-screen Show (4:3)</PresentationFormat>
  <Paragraphs>323</Paragraphs>
  <Slides>29</Slides>
  <Notes>10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Next Generation Solar Incentive  Straw Proposal </vt:lpstr>
      <vt:lpstr>Existing Market Observations</vt:lpstr>
      <vt:lpstr>DOER Objectives</vt:lpstr>
      <vt:lpstr>DOER Objectives</vt:lpstr>
      <vt:lpstr>Current Design Considerations</vt:lpstr>
      <vt:lpstr>Current Design Considerations</vt:lpstr>
      <vt:lpstr>Project Eligibility Criteria</vt:lpstr>
      <vt:lpstr>Tariff Program Design Details</vt:lpstr>
      <vt:lpstr>Development of Solar Siting Criteria</vt:lpstr>
      <vt:lpstr>Siting Criteria</vt:lpstr>
      <vt:lpstr>Tariff Project Categories</vt:lpstr>
      <vt:lpstr>System Type Definitions</vt:lpstr>
      <vt:lpstr>Solar Canopies</vt:lpstr>
      <vt:lpstr>Community Shared Solar</vt:lpstr>
      <vt:lpstr>Low Income</vt:lpstr>
      <vt:lpstr>Behind-the-Meter Energy Storage</vt:lpstr>
      <vt:lpstr>Standalone Solar + Energy Storage</vt:lpstr>
      <vt:lpstr>Non-Net Metered Facilities</vt:lpstr>
      <vt:lpstr>Illustrative Tariff Values</vt:lpstr>
      <vt:lpstr>Illustrative Tariff Adder Values</vt:lpstr>
      <vt:lpstr>Small System Tariff</vt:lpstr>
      <vt:lpstr>Medium System Tariff (w/NEM)</vt:lpstr>
      <vt:lpstr>Large System Tariff (Qualifying Facility)</vt:lpstr>
      <vt:lpstr>DOER Regulation vs. DPU Tariff</vt:lpstr>
      <vt:lpstr>Implementation Process</vt:lpstr>
      <vt:lpstr>Implementation Schedule</vt:lpstr>
      <vt:lpstr>Chapter 75 of the Acts of 2016</vt:lpstr>
      <vt:lpstr>Municipal Light Plant (MLP) Participation</vt:lpstr>
      <vt:lpstr>Next Steps</vt:lpstr>
    </vt:vector>
  </TitlesOfParts>
  <Company>Commonwealth of Massachusetts</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2013-02-26T15:34:29Z</dcterms:created>
  <dc:creator>rrizzo</dc:creator>
  <lastModifiedBy>echeung</lastModifiedBy>
  <lastPrinted>2016-08-30T13:12:31Z</lastPrinted>
  <dcterms:modified xsi:type="dcterms:W3CDTF">2016-10-13T15:37:36Z</dcterms:modified>
  <revision>486</revision>
  <dc:title>Slide 1</dc:title>
</coreProperties>
</file>