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7" r:id="rId5"/>
    <p:sldId id="290" r:id="rId6"/>
    <p:sldId id="289" r:id="rId7"/>
    <p:sldId id="307" r:id="rId8"/>
    <p:sldId id="299" r:id="rId9"/>
    <p:sldId id="2088197778" r:id="rId10"/>
    <p:sldId id="303" r:id="rId11"/>
    <p:sldId id="302" r:id="rId12"/>
    <p:sldId id="292" r:id="rId13"/>
    <p:sldId id="304" r:id="rId14"/>
    <p:sldId id="2088197774" r:id="rId15"/>
    <p:sldId id="2088197776" r:id="rId16"/>
    <p:sldId id="301" r:id="rId17"/>
    <p:sldId id="2088197777" r:id="rId18"/>
    <p:sldId id="296"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98C"/>
    <a:srgbClr val="D06826"/>
    <a:srgbClr val="C25633"/>
    <a:srgbClr val="FFAB0B"/>
    <a:srgbClr val="C7A1C0"/>
    <a:srgbClr val="7BC5C7"/>
    <a:srgbClr val="78A9AA"/>
    <a:srgbClr val="569797"/>
    <a:srgbClr val="F09C02"/>
    <a:srgbClr val="C69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747BC-3EBD-4FF3-ADE9-B2B2C3E07CD2}" v="14" dt="2023-03-08T23:50:53.842"/>
    <p1510:client id="{E9FD6370-ABDB-44E1-BA7D-6630B1C1FC8E}" v="44" dt="2023-03-09T18:14:23.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49" autoAdjust="0"/>
    <p:restoredTop sz="93792" autoAdjust="0"/>
  </p:normalViewPr>
  <p:slideViewPr>
    <p:cSldViewPr snapToGrid="0">
      <p:cViewPr varScale="1">
        <p:scale>
          <a:sx n="60" d="100"/>
          <a:sy n="60" d="100"/>
        </p:scale>
        <p:origin x="1016" y="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8C1D5-FE24-1548-B628-A4627BD6DF07}"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3076D-FA2D-6349-BC0D-2CE5577CC16D}" type="slidenum">
              <a:rPr lang="en-US" smtClean="0"/>
              <a:t>‹#›</a:t>
            </a:fld>
            <a:endParaRPr lang="en-US"/>
          </a:p>
        </p:txBody>
      </p:sp>
    </p:spTree>
    <p:extLst>
      <p:ext uri="{BB962C8B-B14F-4D97-AF65-F5344CB8AC3E}">
        <p14:creationId xmlns:p14="http://schemas.microsoft.com/office/powerpoint/2010/main" val="230315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F3076D-FA2D-6349-BC0D-2CE5577CC16D}" type="slidenum">
              <a:rPr lang="en-US" smtClean="0"/>
              <a:t>4</a:t>
            </a:fld>
            <a:endParaRPr lang="en-US"/>
          </a:p>
        </p:txBody>
      </p:sp>
    </p:spTree>
    <p:extLst>
      <p:ext uri="{BB962C8B-B14F-4D97-AF65-F5344CB8AC3E}">
        <p14:creationId xmlns:p14="http://schemas.microsoft.com/office/powerpoint/2010/main" val="2722753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Content Placeholder 8">
            <a:extLst>
              <a:ext uri="{FF2B5EF4-FFF2-40B4-BE49-F238E27FC236}">
                <a16:creationId xmlns:a16="http://schemas.microsoft.com/office/drawing/2014/main" id="{F06A9EDF-896E-9748-B04D-7D63C6E0A4F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3323968" cy="3429000"/>
          </a:xfrm>
          <a:prstGeom prst="rect">
            <a:avLst/>
          </a:prstGeom>
        </p:spPr>
      </p:pic>
      <p:sp>
        <p:nvSpPr>
          <p:cNvPr id="2" name="Title 1">
            <a:extLst>
              <a:ext uri="{FF2B5EF4-FFF2-40B4-BE49-F238E27FC236}">
                <a16:creationId xmlns:a16="http://schemas.microsoft.com/office/drawing/2014/main" id="{4FEA66AF-29E4-E441-BD36-974A7AD824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4C6464-5DDF-D143-BC21-3F6FB34F506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sp>
        <p:nvSpPr>
          <p:cNvPr id="4" name="Date Placeholder 3">
            <a:extLst>
              <a:ext uri="{FF2B5EF4-FFF2-40B4-BE49-F238E27FC236}">
                <a16:creationId xmlns:a16="http://schemas.microsoft.com/office/drawing/2014/main" id="{81A5CD7A-2144-454C-8F25-58CE87E65643}"/>
              </a:ext>
            </a:extLst>
          </p:cNvPr>
          <p:cNvSpPr>
            <a:spLocks noGrp="1"/>
          </p:cNvSpPr>
          <p:nvPr>
            <p:ph type="dt" sz="half" idx="10"/>
          </p:nvPr>
        </p:nvSpPr>
        <p:spPr/>
        <p:txBody>
          <a:bodyPr/>
          <a:lstStyle>
            <a:lvl1pPr>
              <a:defRPr>
                <a:latin typeface="Raleway" pitchFamily="2" charset="77"/>
              </a:defRPr>
            </a:lvl1pPr>
          </a:lstStyle>
          <a:p>
            <a:fld id="{77385FC1-C450-4698-ACFF-F6FBE2C069C1}" type="datetime1">
              <a:rPr lang="en-US" smtClean="0"/>
              <a:t>3/16/2023</a:t>
            </a:fld>
            <a:endParaRPr lang="en-US"/>
          </a:p>
        </p:txBody>
      </p:sp>
      <p:sp>
        <p:nvSpPr>
          <p:cNvPr id="6" name="Slide Number Placeholder 5">
            <a:extLst>
              <a:ext uri="{FF2B5EF4-FFF2-40B4-BE49-F238E27FC236}">
                <a16:creationId xmlns:a16="http://schemas.microsoft.com/office/drawing/2014/main" id="{DBA08587-BAE2-5E40-AC43-F55E1AC292CE}"/>
              </a:ext>
            </a:extLst>
          </p:cNvPr>
          <p:cNvSpPr>
            <a:spLocks noGrp="1"/>
          </p:cNvSpPr>
          <p:nvPr>
            <p:ph type="sldNum" sz="quarter" idx="12"/>
          </p:nvPr>
        </p:nvSpPr>
        <p:spPr/>
        <p:txBody>
          <a:bodyPr/>
          <a:lstStyle>
            <a:lvl1pPr>
              <a:defRPr>
                <a:latin typeface="Raleway" pitchFamily="2" charset="77"/>
              </a:defRPr>
            </a:lvl1pPr>
          </a:lstStyle>
          <a:p>
            <a:fld id="{7BA8D03B-56A2-D741-8925-A5BDB0E253A2}" type="slidenum">
              <a:rPr lang="en-US" smtClean="0"/>
              <a:pPr/>
              <a:t>‹#›</a:t>
            </a:fld>
            <a:endParaRPr lang="en-US"/>
          </a:p>
        </p:txBody>
      </p:sp>
      <p:sp>
        <p:nvSpPr>
          <p:cNvPr id="8" name="TextBox 7">
            <a:extLst>
              <a:ext uri="{FF2B5EF4-FFF2-40B4-BE49-F238E27FC236}">
                <a16:creationId xmlns:a16="http://schemas.microsoft.com/office/drawing/2014/main" id="{1D881A67-5B3E-B94D-AF5A-9E39C4CDC7B1}"/>
              </a:ext>
            </a:extLst>
          </p:cNvPr>
          <p:cNvSpPr txBox="1"/>
          <p:nvPr userDrawn="1"/>
        </p:nvSpPr>
        <p:spPr>
          <a:xfrm>
            <a:off x="3736428" y="4855779"/>
            <a:ext cx="50134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2">
                    <a:lumMod val="75000"/>
                  </a:schemeClr>
                </a:solidFill>
                <a:latin typeface="Sanchez" panose="02000000000000000000" pitchFamily="2" charset="77"/>
              </a:rPr>
              <a:t>Massachusetts Rehabilitation Commission</a:t>
            </a:r>
          </a:p>
          <a:p>
            <a:endParaRPr lang="en-US"/>
          </a:p>
        </p:txBody>
      </p:sp>
    </p:spTree>
    <p:extLst>
      <p:ext uri="{BB962C8B-B14F-4D97-AF65-F5344CB8AC3E}">
        <p14:creationId xmlns:p14="http://schemas.microsoft.com/office/powerpoint/2010/main" val="251721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rgbClr val="7BC5C7"/>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D49692-BF87-844C-8202-84F2F9AED47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4114800" cy="4025900"/>
          </a:xfrm>
          <a:prstGeom prst="rect">
            <a:avLst/>
          </a:prstGeom>
        </p:spPr>
      </p:pic>
      <p:sp>
        <p:nvSpPr>
          <p:cNvPr id="2" name="Title 1">
            <a:extLst>
              <a:ext uri="{FF2B5EF4-FFF2-40B4-BE49-F238E27FC236}">
                <a16:creationId xmlns:a16="http://schemas.microsoft.com/office/drawing/2014/main" id="{B248A63F-968A-D045-BFE7-D7B8A59BF269}"/>
              </a:ext>
            </a:extLst>
          </p:cNvPr>
          <p:cNvSpPr>
            <a:spLocks noGrp="1"/>
          </p:cNvSpPr>
          <p:nvPr>
            <p:ph type="title"/>
          </p:nvPr>
        </p:nvSpPr>
        <p:spPr>
          <a:xfrm>
            <a:off x="839788" y="457200"/>
            <a:ext cx="3932237" cy="1600200"/>
          </a:xfrm>
          <a:prstGeom prst="rect">
            <a:avLst/>
          </a:prstGeom>
        </p:spPr>
        <p:txBody>
          <a:bodyPr anchor="b"/>
          <a:lstStyle>
            <a:lvl1pPr>
              <a:defRPr sz="32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2AE81122-7898-D341-9C70-5B78A632D498}"/>
              </a:ext>
            </a:extLst>
          </p:cNvPr>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5" name="Picture 14">
            <a:extLst>
              <a:ext uri="{FF2B5EF4-FFF2-40B4-BE49-F238E27FC236}">
                <a16:creationId xmlns:a16="http://schemas.microsoft.com/office/drawing/2014/main" id="{8F41BE8A-AE6B-5A4A-AD87-8B902F3E65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077202" y="-378374"/>
            <a:ext cx="4461639" cy="4525676"/>
          </a:xfrm>
          <a:prstGeom prst="ellipse">
            <a:avLst/>
          </a:prstGeom>
        </p:spPr>
      </p:pic>
    </p:spTree>
    <p:extLst>
      <p:ext uri="{BB962C8B-B14F-4D97-AF65-F5344CB8AC3E}">
        <p14:creationId xmlns:p14="http://schemas.microsoft.com/office/powerpoint/2010/main" val="662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rgbClr val="C7A1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A63F-968A-D045-BFE7-D7B8A59BF269}"/>
              </a:ext>
            </a:extLst>
          </p:cNvPr>
          <p:cNvSpPr>
            <a:spLocks noGrp="1"/>
          </p:cNvSpPr>
          <p:nvPr>
            <p:ph type="title"/>
          </p:nvPr>
        </p:nvSpPr>
        <p:spPr>
          <a:xfrm>
            <a:off x="7997826" y="4428139"/>
            <a:ext cx="3932237" cy="1600200"/>
          </a:xfrm>
          <a:prstGeom prst="rect">
            <a:avLst/>
          </a:prstGeom>
        </p:spPr>
        <p:txBody>
          <a:bodyPr anchor="b"/>
          <a:lstStyle>
            <a:lvl1pPr>
              <a:defRPr sz="32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2AE81122-7898-D341-9C70-5B78A632D498}"/>
              </a:ext>
            </a:extLst>
          </p:cNvPr>
          <p:cNvSpPr>
            <a:spLocks noGrp="1"/>
          </p:cNvSpPr>
          <p:nvPr>
            <p:ph type="body" sz="half" idx="2"/>
          </p:nvPr>
        </p:nvSpPr>
        <p:spPr>
          <a:xfrm>
            <a:off x="896938" y="1185862"/>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16C362A7-72C3-2B44-9B1E-536838C0B9FE}"/>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793420" y="-313340"/>
            <a:ext cx="4776952" cy="4741479"/>
          </a:xfrm>
          <a:prstGeom prst="ellipse">
            <a:avLst/>
          </a:prstGeom>
        </p:spPr>
      </p:pic>
      <p:pic>
        <p:nvPicPr>
          <p:cNvPr id="5" name="Picture 4">
            <a:extLst>
              <a:ext uri="{FF2B5EF4-FFF2-40B4-BE49-F238E27FC236}">
                <a16:creationId xmlns:a16="http://schemas.microsoft.com/office/drawing/2014/main" id="{2C9C07B0-EF34-9848-823C-A93839CEDC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1"/>
            <a:ext cx="4398581" cy="4189889"/>
          </a:xfrm>
          <a:prstGeom prst="rect">
            <a:avLst/>
          </a:prstGeom>
        </p:spPr>
      </p:pic>
    </p:spTree>
    <p:extLst>
      <p:ext uri="{BB962C8B-B14F-4D97-AF65-F5344CB8AC3E}">
        <p14:creationId xmlns:p14="http://schemas.microsoft.com/office/powerpoint/2010/main" val="1648686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rgbClr val="D068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A63F-968A-D045-BFE7-D7B8A59BF269}"/>
              </a:ext>
            </a:extLst>
          </p:cNvPr>
          <p:cNvSpPr>
            <a:spLocks noGrp="1"/>
          </p:cNvSpPr>
          <p:nvPr>
            <p:ph type="title" hasCustomPrompt="1"/>
          </p:nvPr>
        </p:nvSpPr>
        <p:spPr>
          <a:xfrm>
            <a:off x="8154547" y="3743325"/>
            <a:ext cx="3932237" cy="1600200"/>
          </a:xfrm>
          <a:prstGeom prst="rect">
            <a:avLst/>
          </a:prstGeom>
        </p:spPr>
        <p:txBody>
          <a:bodyPr anchor="b"/>
          <a:lstStyle>
            <a:lvl1pPr>
              <a:defRPr sz="3200">
                <a:solidFill>
                  <a:schemeClr val="bg1"/>
                </a:solidFill>
              </a:defRPr>
            </a:lvl1pPr>
          </a:lstStyle>
          <a:p>
            <a:r>
              <a:rPr lang="en-US"/>
              <a:t>Name</a:t>
            </a:r>
          </a:p>
        </p:txBody>
      </p:sp>
      <p:sp>
        <p:nvSpPr>
          <p:cNvPr id="4" name="Text Placeholder 3">
            <a:extLst>
              <a:ext uri="{FF2B5EF4-FFF2-40B4-BE49-F238E27FC236}">
                <a16:creationId xmlns:a16="http://schemas.microsoft.com/office/drawing/2014/main" id="{2AE81122-7898-D341-9C70-5B78A632D498}"/>
              </a:ext>
            </a:extLst>
          </p:cNvPr>
          <p:cNvSpPr>
            <a:spLocks noGrp="1"/>
          </p:cNvSpPr>
          <p:nvPr>
            <p:ph type="body" sz="half" idx="2"/>
          </p:nvPr>
        </p:nvSpPr>
        <p:spPr>
          <a:xfrm>
            <a:off x="1151731" y="2057398"/>
            <a:ext cx="3932237" cy="3811588"/>
          </a:xfrm>
        </p:spPr>
        <p:txBody>
          <a:bodyPr>
            <a:normAutofit/>
          </a:bodyPr>
          <a:lstStyle>
            <a:lvl1pPr marL="0" indent="0">
              <a:buNone/>
              <a:defRPr sz="4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6B15F697-C8C1-6541-AEF3-746556CCE7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4398581" cy="4189889"/>
          </a:xfrm>
          <a:prstGeom prst="rect">
            <a:avLst/>
          </a:prstGeom>
        </p:spPr>
      </p:pic>
      <p:pic>
        <p:nvPicPr>
          <p:cNvPr id="10" name="Picture 9">
            <a:extLst>
              <a:ext uri="{FF2B5EF4-FFF2-40B4-BE49-F238E27FC236}">
                <a16:creationId xmlns:a16="http://schemas.microsoft.com/office/drawing/2014/main" id="{DD40528C-A6D3-CE46-A866-15E7786D94C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363936" y="-278609"/>
            <a:ext cx="4270482" cy="4672013"/>
          </a:xfrm>
          <a:prstGeom prst="ellipse">
            <a:avLst/>
          </a:prstGeom>
        </p:spPr>
      </p:pic>
    </p:spTree>
    <p:extLst>
      <p:ext uri="{BB962C8B-B14F-4D97-AF65-F5344CB8AC3E}">
        <p14:creationId xmlns:p14="http://schemas.microsoft.com/office/powerpoint/2010/main" val="820599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rgbClr val="FFAB0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9C07B0-EF34-9848-823C-A93839CEDC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4398581" cy="4189889"/>
          </a:xfrm>
          <a:prstGeom prst="rect">
            <a:avLst/>
          </a:prstGeom>
        </p:spPr>
      </p:pic>
      <p:sp>
        <p:nvSpPr>
          <p:cNvPr id="2" name="Title 1">
            <a:extLst>
              <a:ext uri="{FF2B5EF4-FFF2-40B4-BE49-F238E27FC236}">
                <a16:creationId xmlns:a16="http://schemas.microsoft.com/office/drawing/2014/main" id="{B248A63F-968A-D045-BFE7-D7B8A59BF269}"/>
              </a:ext>
            </a:extLst>
          </p:cNvPr>
          <p:cNvSpPr>
            <a:spLocks noGrp="1"/>
          </p:cNvSpPr>
          <p:nvPr>
            <p:ph type="title"/>
          </p:nvPr>
        </p:nvSpPr>
        <p:spPr>
          <a:xfrm>
            <a:off x="839788" y="457200"/>
            <a:ext cx="3932237" cy="1600200"/>
          </a:xfrm>
          <a:prstGeom prst="rect">
            <a:avLst/>
          </a:prstGeom>
        </p:spPr>
        <p:txBody>
          <a:bodyPr anchor="b"/>
          <a:lstStyle>
            <a:lvl1pPr>
              <a:defRPr sz="32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2AE81122-7898-D341-9C70-5B78A632D498}"/>
              </a:ext>
            </a:extLst>
          </p:cNvPr>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37460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A025-D5A2-EA4D-9DA3-31BD4E2F9B68}"/>
              </a:ext>
            </a:extLst>
          </p:cNvPr>
          <p:cNvSpPr>
            <a:spLocks noGrp="1"/>
          </p:cNvSpPr>
          <p:nvPr>
            <p:ph type="title" hasCustomPrompt="1"/>
          </p:nvPr>
        </p:nvSpPr>
        <p:spPr/>
        <p:txBody>
          <a:bodyPr/>
          <a:lstStyle/>
          <a:p>
            <a:r>
              <a:rPr lang="en-US"/>
              <a:t>Name</a:t>
            </a:r>
          </a:p>
        </p:txBody>
      </p:sp>
      <p:sp>
        <p:nvSpPr>
          <p:cNvPr id="9" name="TextBox 8">
            <a:extLst>
              <a:ext uri="{FF2B5EF4-FFF2-40B4-BE49-F238E27FC236}">
                <a16:creationId xmlns:a16="http://schemas.microsoft.com/office/drawing/2014/main" id="{4C6D8F13-67D4-3D4D-856D-47A2BBE2FDFE}"/>
              </a:ext>
            </a:extLst>
          </p:cNvPr>
          <p:cNvSpPr txBox="1"/>
          <p:nvPr userDrawn="1"/>
        </p:nvSpPr>
        <p:spPr>
          <a:xfrm>
            <a:off x="838200" y="1924106"/>
            <a:ext cx="6941024" cy="461665"/>
          </a:xfrm>
          <a:prstGeom prst="rect">
            <a:avLst/>
          </a:prstGeom>
          <a:noFill/>
        </p:spPr>
        <p:txBody>
          <a:bodyPr wrap="square" rtlCol="0">
            <a:spAutoFit/>
          </a:bodyPr>
          <a:lstStyle/>
          <a:p>
            <a:r>
              <a:rPr lang="en-US" sz="2400" b="1">
                <a:solidFill>
                  <a:srgbClr val="F09C02"/>
                </a:solidFill>
                <a:latin typeface="Sanchez" panose="02000000000000000000" pitchFamily="2" charset="77"/>
              </a:rPr>
              <a:t>Quote</a:t>
            </a:r>
          </a:p>
        </p:txBody>
      </p:sp>
      <p:sp>
        <p:nvSpPr>
          <p:cNvPr id="10" name="TextBox 9">
            <a:extLst>
              <a:ext uri="{FF2B5EF4-FFF2-40B4-BE49-F238E27FC236}">
                <a16:creationId xmlns:a16="http://schemas.microsoft.com/office/drawing/2014/main" id="{B0C651D8-9F1E-084E-A6FD-DFFEB3CEB2AB}"/>
              </a:ext>
            </a:extLst>
          </p:cNvPr>
          <p:cNvSpPr txBox="1"/>
          <p:nvPr userDrawn="1"/>
        </p:nvSpPr>
        <p:spPr>
          <a:xfrm>
            <a:off x="838200" y="2619189"/>
            <a:ext cx="6802841" cy="461665"/>
          </a:xfrm>
          <a:prstGeom prst="rect">
            <a:avLst/>
          </a:prstGeom>
          <a:noFill/>
        </p:spPr>
        <p:txBody>
          <a:bodyPr wrap="square" rtlCol="0">
            <a:spAutoFit/>
          </a:bodyPr>
          <a:lstStyle/>
          <a:p>
            <a:r>
              <a:rPr lang="en-US" sz="2400">
                <a:latin typeface="Raleway" pitchFamily="2" charset="77"/>
              </a:rPr>
              <a:t>Text</a:t>
            </a:r>
          </a:p>
        </p:txBody>
      </p:sp>
      <p:sp>
        <p:nvSpPr>
          <p:cNvPr id="12" name="Picture Placeholder 2">
            <a:extLst>
              <a:ext uri="{FF2B5EF4-FFF2-40B4-BE49-F238E27FC236}">
                <a16:creationId xmlns:a16="http://schemas.microsoft.com/office/drawing/2014/main" id="{EA7C237A-CBBF-0B44-8BEE-B966B16D91EF}"/>
              </a:ext>
            </a:extLst>
          </p:cNvPr>
          <p:cNvSpPr>
            <a:spLocks noGrp="1"/>
          </p:cNvSpPr>
          <p:nvPr>
            <p:ph type="pic" idx="1"/>
          </p:nvPr>
        </p:nvSpPr>
        <p:spPr>
          <a:xfrm>
            <a:off x="6019800" y="203952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136503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09FD-0F6A-1940-866C-C40A3F15CE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25A9C9-D58B-1440-BA5B-3AE390F0D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78F4F4-ED33-BB4B-97AB-DC256D859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120B8-60F7-2643-93FB-3EF9B1693CC9}"/>
              </a:ext>
            </a:extLst>
          </p:cNvPr>
          <p:cNvSpPr>
            <a:spLocks noGrp="1"/>
          </p:cNvSpPr>
          <p:nvPr>
            <p:ph type="dt" sz="half" idx="10"/>
          </p:nvPr>
        </p:nvSpPr>
        <p:spPr/>
        <p:txBody>
          <a:bodyPr/>
          <a:lstStyle/>
          <a:p>
            <a:fld id="{FD6CBF25-29F3-4D71-8540-61405C574BBD}" type="datetime1">
              <a:rPr lang="en-US" smtClean="0"/>
              <a:t>3/16/2023</a:t>
            </a:fld>
            <a:endParaRPr lang="en-US"/>
          </a:p>
        </p:txBody>
      </p:sp>
      <p:sp>
        <p:nvSpPr>
          <p:cNvPr id="6" name="Footer Placeholder 5">
            <a:extLst>
              <a:ext uri="{FF2B5EF4-FFF2-40B4-BE49-F238E27FC236}">
                <a16:creationId xmlns:a16="http://schemas.microsoft.com/office/drawing/2014/main" id="{AFA7E687-0C17-1940-863D-485028B432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F07F8A-FD08-B14A-8975-0F36F7B83BFC}"/>
              </a:ext>
            </a:extLst>
          </p:cNvPr>
          <p:cNvSpPr>
            <a:spLocks noGrp="1"/>
          </p:cNvSpPr>
          <p:nvPr>
            <p:ph type="sldNum" sz="quarter" idx="12"/>
          </p:nvPr>
        </p:nvSpPr>
        <p:spPr/>
        <p:txBody>
          <a:bodyPr/>
          <a:lstStyle/>
          <a:p>
            <a:fld id="{7BA8D03B-56A2-D741-8925-A5BDB0E253A2}" type="slidenum">
              <a:rPr lang="en-US" smtClean="0"/>
              <a:t>‹#›</a:t>
            </a:fld>
            <a:endParaRPr lang="en-US"/>
          </a:p>
        </p:txBody>
      </p:sp>
    </p:spTree>
    <p:extLst>
      <p:ext uri="{BB962C8B-B14F-4D97-AF65-F5344CB8AC3E}">
        <p14:creationId xmlns:p14="http://schemas.microsoft.com/office/powerpoint/2010/main" val="2448451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A63F-968A-D045-BFE7-D7B8A59BF2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5B19C-D653-664E-AC86-D1D1B52B2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AE81122-7898-D341-9C70-5B78A632D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4D4B3-CFED-E545-AFD9-B69C41DB434A}"/>
              </a:ext>
            </a:extLst>
          </p:cNvPr>
          <p:cNvSpPr>
            <a:spLocks noGrp="1"/>
          </p:cNvSpPr>
          <p:nvPr>
            <p:ph type="dt" sz="half" idx="10"/>
          </p:nvPr>
        </p:nvSpPr>
        <p:spPr/>
        <p:txBody>
          <a:bodyPr/>
          <a:lstStyle/>
          <a:p>
            <a:fld id="{1AC07A37-76FA-4782-AFA0-013546E1FCE0}" type="datetime1">
              <a:rPr lang="en-US" smtClean="0"/>
              <a:t>3/16/2023</a:t>
            </a:fld>
            <a:endParaRPr lang="en-US"/>
          </a:p>
        </p:txBody>
      </p:sp>
      <p:sp>
        <p:nvSpPr>
          <p:cNvPr id="6" name="Footer Placeholder 5">
            <a:extLst>
              <a:ext uri="{FF2B5EF4-FFF2-40B4-BE49-F238E27FC236}">
                <a16:creationId xmlns:a16="http://schemas.microsoft.com/office/drawing/2014/main" id="{4B2732EA-6972-2D47-9495-D72F4B61BC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47D78C-2268-A743-AC67-B61DA58D75AB}"/>
              </a:ext>
            </a:extLst>
          </p:cNvPr>
          <p:cNvSpPr>
            <a:spLocks noGrp="1"/>
          </p:cNvSpPr>
          <p:nvPr>
            <p:ph type="sldNum" sz="quarter" idx="12"/>
          </p:nvPr>
        </p:nvSpPr>
        <p:spPr/>
        <p:txBody>
          <a:bodyPr/>
          <a:lstStyle/>
          <a:p>
            <a:fld id="{7BA8D03B-56A2-D741-8925-A5BDB0E253A2}" type="slidenum">
              <a:rPr lang="en-US" smtClean="0"/>
              <a:t>‹#›</a:t>
            </a:fld>
            <a:endParaRPr lang="en-US"/>
          </a:p>
        </p:txBody>
      </p:sp>
    </p:spTree>
    <p:extLst>
      <p:ext uri="{BB962C8B-B14F-4D97-AF65-F5344CB8AC3E}">
        <p14:creationId xmlns:p14="http://schemas.microsoft.com/office/powerpoint/2010/main" val="379012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83D343-A1A8-D4C9-7FAB-D2CEE474C218}"/>
              </a:ext>
            </a:extLst>
          </p:cNvPr>
          <p:cNvSpPr>
            <a:spLocks noGrp="1"/>
          </p:cNvSpPr>
          <p:nvPr>
            <p:ph type="dt" sz="half" idx="10"/>
          </p:nvPr>
        </p:nvSpPr>
        <p:spPr/>
        <p:txBody>
          <a:bodyPr/>
          <a:lstStyle/>
          <a:p>
            <a:fld id="{4D6ECADF-BB6B-4BE4-9BEA-5A9CEEDA2680}" type="datetimeFigureOut">
              <a:rPr lang="en-US" smtClean="0"/>
              <a:t>3/16/2023</a:t>
            </a:fld>
            <a:endParaRPr lang="en-US"/>
          </a:p>
        </p:txBody>
      </p:sp>
      <p:sp>
        <p:nvSpPr>
          <p:cNvPr id="3" name="Footer Placeholder 2">
            <a:extLst>
              <a:ext uri="{FF2B5EF4-FFF2-40B4-BE49-F238E27FC236}">
                <a16:creationId xmlns:a16="http://schemas.microsoft.com/office/drawing/2014/main" id="{2708254E-DC2B-DAC3-33AB-A55293D108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BAF13A-202A-02DD-FD2A-868AA17ACAF3}"/>
              </a:ext>
            </a:extLst>
          </p:cNvPr>
          <p:cNvSpPr>
            <a:spLocks noGrp="1"/>
          </p:cNvSpPr>
          <p:nvPr>
            <p:ph type="sldNum" sz="quarter" idx="12"/>
          </p:nvPr>
        </p:nvSpPr>
        <p:spPr/>
        <p:txBody>
          <a:bodyPr/>
          <a:lstStyle/>
          <a:p>
            <a:fld id="{CC7AD0D5-6274-427A-B315-5B8CDEAC2716}" type="slidenum">
              <a:rPr lang="en-US" smtClean="0"/>
              <a:t>‹#›</a:t>
            </a:fld>
            <a:endParaRPr lang="en-US"/>
          </a:p>
        </p:txBody>
      </p:sp>
    </p:spTree>
    <p:extLst>
      <p:ext uri="{BB962C8B-B14F-4D97-AF65-F5344CB8AC3E}">
        <p14:creationId xmlns:p14="http://schemas.microsoft.com/office/powerpoint/2010/main" val="8903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Content Placeholder 8">
            <a:extLst>
              <a:ext uri="{FF2B5EF4-FFF2-40B4-BE49-F238E27FC236}">
                <a16:creationId xmlns:a16="http://schemas.microsoft.com/office/drawing/2014/main" id="{2021B561-1FDA-D341-AE87-07AA9F73DB7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3323968" cy="3429000"/>
          </a:xfrm>
          <a:prstGeom prst="rect">
            <a:avLst/>
          </a:prstGeom>
        </p:spPr>
      </p:pic>
      <p:sp>
        <p:nvSpPr>
          <p:cNvPr id="2" name="Title 1">
            <a:extLst>
              <a:ext uri="{FF2B5EF4-FFF2-40B4-BE49-F238E27FC236}">
                <a16:creationId xmlns:a16="http://schemas.microsoft.com/office/drawing/2014/main" id="{D1CFA5E5-A4C1-E647-8DCC-6F22B5001A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A224D5C-F568-B441-92D5-44B3B25255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8FC6D-D2BE-0744-8821-3E9910884556}"/>
              </a:ext>
            </a:extLst>
          </p:cNvPr>
          <p:cNvSpPr>
            <a:spLocks noGrp="1"/>
          </p:cNvSpPr>
          <p:nvPr>
            <p:ph type="dt" sz="half" idx="10"/>
          </p:nvPr>
        </p:nvSpPr>
        <p:spPr/>
        <p:txBody>
          <a:bodyPr/>
          <a:lstStyle/>
          <a:p>
            <a:fld id="{DD7D840B-3098-4E9B-841F-CCD8A37992C2}" type="datetime1">
              <a:rPr lang="en-US" smtClean="0"/>
              <a:t>3/16/2023</a:t>
            </a:fld>
            <a:endParaRPr lang="en-US"/>
          </a:p>
        </p:txBody>
      </p:sp>
      <p:sp>
        <p:nvSpPr>
          <p:cNvPr id="5" name="Footer Placeholder 4">
            <a:extLst>
              <a:ext uri="{FF2B5EF4-FFF2-40B4-BE49-F238E27FC236}">
                <a16:creationId xmlns:a16="http://schemas.microsoft.com/office/drawing/2014/main" id="{3DEFAA39-55B2-2549-8628-16AC0B5178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DAEFCE-B67F-DC4F-AE5C-E3A17DF6BC6B}"/>
              </a:ext>
            </a:extLst>
          </p:cNvPr>
          <p:cNvSpPr>
            <a:spLocks noGrp="1"/>
          </p:cNvSpPr>
          <p:nvPr>
            <p:ph type="sldNum" sz="quarter" idx="12"/>
          </p:nvPr>
        </p:nvSpPr>
        <p:spPr/>
        <p:txBody>
          <a:bodyPr/>
          <a:lstStyle/>
          <a:p>
            <a:fld id="{7BA8D03B-56A2-D741-8925-A5BDB0E253A2}" type="slidenum">
              <a:rPr lang="en-US" smtClean="0"/>
              <a:t>‹#›</a:t>
            </a:fld>
            <a:endParaRPr lang="en-US"/>
          </a:p>
        </p:txBody>
      </p:sp>
    </p:spTree>
    <p:extLst>
      <p:ext uri="{BB962C8B-B14F-4D97-AF65-F5344CB8AC3E}">
        <p14:creationId xmlns:p14="http://schemas.microsoft.com/office/powerpoint/2010/main" val="252842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9AED55-01D4-0749-B67E-45822DAD19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83052" y="1825624"/>
            <a:ext cx="3408947" cy="5032375"/>
          </a:xfrm>
          <a:prstGeom prst="rect">
            <a:avLst/>
          </a:prstGeom>
        </p:spPr>
      </p:pic>
      <p:sp>
        <p:nvSpPr>
          <p:cNvPr id="2" name="Title 1">
            <a:extLst>
              <a:ext uri="{FF2B5EF4-FFF2-40B4-BE49-F238E27FC236}">
                <a16:creationId xmlns:a16="http://schemas.microsoft.com/office/drawing/2014/main" id="{D1CFA5E5-A4C1-E647-8DCC-6F22B5001A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A224D5C-F568-B441-92D5-44B3B25255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8FC6D-D2BE-0744-8821-3E9910884556}"/>
              </a:ext>
            </a:extLst>
          </p:cNvPr>
          <p:cNvSpPr>
            <a:spLocks noGrp="1"/>
          </p:cNvSpPr>
          <p:nvPr>
            <p:ph type="dt" sz="half" idx="10"/>
          </p:nvPr>
        </p:nvSpPr>
        <p:spPr/>
        <p:txBody>
          <a:bodyPr/>
          <a:lstStyle/>
          <a:p>
            <a:fld id="{ABADAF22-4FD2-4006-8A4E-D3E241D3A1A0}" type="datetime1">
              <a:rPr lang="en-US" smtClean="0"/>
              <a:t>3/16/2023</a:t>
            </a:fld>
            <a:endParaRPr lang="en-US"/>
          </a:p>
        </p:txBody>
      </p:sp>
      <p:sp>
        <p:nvSpPr>
          <p:cNvPr id="5" name="Footer Placeholder 4">
            <a:extLst>
              <a:ext uri="{FF2B5EF4-FFF2-40B4-BE49-F238E27FC236}">
                <a16:creationId xmlns:a16="http://schemas.microsoft.com/office/drawing/2014/main" id="{3DEFAA39-55B2-2549-8628-16AC0B5178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DAEFCE-B67F-DC4F-AE5C-E3A17DF6BC6B}"/>
              </a:ext>
            </a:extLst>
          </p:cNvPr>
          <p:cNvSpPr>
            <a:spLocks noGrp="1"/>
          </p:cNvSpPr>
          <p:nvPr>
            <p:ph type="sldNum" sz="quarter" idx="12"/>
          </p:nvPr>
        </p:nvSpPr>
        <p:spPr/>
        <p:txBody>
          <a:bodyPr/>
          <a:lstStyle/>
          <a:p>
            <a:fld id="{7BA8D03B-56A2-D741-8925-A5BDB0E253A2}" type="slidenum">
              <a:rPr lang="en-US" smtClean="0"/>
              <a:t>‹#›</a:t>
            </a:fld>
            <a:endParaRPr lang="en-US"/>
          </a:p>
        </p:txBody>
      </p:sp>
    </p:spTree>
    <p:extLst>
      <p:ext uri="{BB962C8B-B14F-4D97-AF65-F5344CB8AC3E}">
        <p14:creationId xmlns:p14="http://schemas.microsoft.com/office/powerpoint/2010/main" val="357767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Content Placeholder 8">
            <a:extLst>
              <a:ext uri="{FF2B5EF4-FFF2-40B4-BE49-F238E27FC236}">
                <a16:creationId xmlns:a16="http://schemas.microsoft.com/office/drawing/2014/main" id="{762572CC-8572-4A4C-A34F-504DC22F093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33762"/>
            <a:ext cx="3323968" cy="3429000"/>
          </a:xfrm>
          <a:prstGeom prst="rect">
            <a:avLst/>
          </a:prstGeom>
        </p:spPr>
      </p:pic>
      <p:sp>
        <p:nvSpPr>
          <p:cNvPr id="2" name="Title 1">
            <a:extLst>
              <a:ext uri="{FF2B5EF4-FFF2-40B4-BE49-F238E27FC236}">
                <a16:creationId xmlns:a16="http://schemas.microsoft.com/office/drawing/2014/main" id="{098B44F5-67D2-B24A-8E50-A7439825FCA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C8CC02-D390-914A-8604-9A1F77AB55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6DA117-82BE-1249-8967-3260835A5E32}"/>
              </a:ext>
            </a:extLst>
          </p:cNvPr>
          <p:cNvSpPr>
            <a:spLocks noGrp="1"/>
          </p:cNvSpPr>
          <p:nvPr>
            <p:ph type="dt" sz="half" idx="10"/>
          </p:nvPr>
        </p:nvSpPr>
        <p:spPr/>
        <p:txBody>
          <a:bodyPr/>
          <a:lstStyle/>
          <a:p>
            <a:fld id="{165D5C76-39B7-439B-A720-90D629DE0C1C}" type="datetime1">
              <a:rPr lang="en-US" smtClean="0"/>
              <a:t>3/16/2023</a:t>
            </a:fld>
            <a:endParaRPr lang="en-US"/>
          </a:p>
        </p:txBody>
      </p:sp>
      <p:sp>
        <p:nvSpPr>
          <p:cNvPr id="5" name="Footer Placeholder 4">
            <a:extLst>
              <a:ext uri="{FF2B5EF4-FFF2-40B4-BE49-F238E27FC236}">
                <a16:creationId xmlns:a16="http://schemas.microsoft.com/office/drawing/2014/main" id="{9F2CCC89-230A-7C44-8B54-4E120FDA56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B1BBDB-5C28-5744-A768-397749A8FE26}"/>
              </a:ext>
            </a:extLst>
          </p:cNvPr>
          <p:cNvSpPr>
            <a:spLocks noGrp="1"/>
          </p:cNvSpPr>
          <p:nvPr>
            <p:ph type="sldNum" sz="quarter" idx="12"/>
          </p:nvPr>
        </p:nvSpPr>
        <p:spPr/>
        <p:txBody>
          <a:bodyPr/>
          <a:lstStyle/>
          <a:p>
            <a:fld id="{7BA8D03B-56A2-D741-8925-A5BDB0E253A2}" type="slidenum">
              <a:rPr lang="en-US" smtClean="0"/>
              <a:t>‹#›</a:t>
            </a:fld>
            <a:endParaRPr lang="en-US"/>
          </a:p>
        </p:txBody>
      </p:sp>
    </p:spTree>
    <p:extLst>
      <p:ext uri="{BB962C8B-B14F-4D97-AF65-F5344CB8AC3E}">
        <p14:creationId xmlns:p14="http://schemas.microsoft.com/office/powerpoint/2010/main" val="215465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Content Placeholder 8">
            <a:extLst>
              <a:ext uri="{FF2B5EF4-FFF2-40B4-BE49-F238E27FC236}">
                <a16:creationId xmlns:a16="http://schemas.microsoft.com/office/drawing/2014/main" id="{1889A1BA-D4EC-F24D-8E6F-94F4A3E3BA5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3323968" cy="3429000"/>
          </a:xfrm>
          <a:prstGeom prst="rect">
            <a:avLst/>
          </a:prstGeom>
        </p:spPr>
      </p:pic>
      <p:sp>
        <p:nvSpPr>
          <p:cNvPr id="2" name="Title 1">
            <a:extLst>
              <a:ext uri="{FF2B5EF4-FFF2-40B4-BE49-F238E27FC236}">
                <a16:creationId xmlns:a16="http://schemas.microsoft.com/office/drawing/2014/main" id="{16D50CDF-393E-0145-9D8C-B749B06CBD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A40DAB-B3D4-344A-B64E-D91D396ACA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F45646-7A60-3643-808D-9E7AF4BD56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1567A-26A8-084C-BA11-571F611655ED}"/>
              </a:ext>
            </a:extLst>
          </p:cNvPr>
          <p:cNvSpPr>
            <a:spLocks noGrp="1"/>
          </p:cNvSpPr>
          <p:nvPr>
            <p:ph type="dt" sz="half" idx="10"/>
          </p:nvPr>
        </p:nvSpPr>
        <p:spPr/>
        <p:txBody>
          <a:bodyPr/>
          <a:lstStyle/>
          <a:p>
            <a:fld id="{FC244D34-C1D8-47FB-95E4-72DAEFDE818B}" type="datetime1">
              <a:rPr lang="en-US" smtClean="0"/>
              <a:t>3/16/2023</a:t>
            </a:fld>
            <a:endParaRPr lang="en-US"/>
          </a:p>
        </p:txBody>
      </p:sp>
      <p:sp>
        <p:nvSpPr>
          <p:cNvPr id="6" name="Footer Placeholder 5">
            <a:extLst>
              <a:ext uri="{FF2B5EF4-FFF2-40B4-BE49-F238E27FC236}">
                <a16:creationId xmlns:a16="http://schemas.microsoft.com/office/drawing/2014/main" id="{CFA70C37-7C20-F644-B65F-5164318637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73DE0F-DF04-8A40-BEBA-0E5ECC700EB3}"/>
              </a:ext>
            </a:extLst>
          </p:cNvPr>
          <p:cNvSpPr>
            <a:spLocks noGrp="1"/>
          </p:cNvSpPr>
          <p:nvPr>
            <p:ph type="sldNum" sz="quarter" idx="12"/>
          </p:nvPr>
        </p:nvSpPr>
        <p:spPr/>
        <p:txBody>
          <a:bodyPr/>
          <a:lstStyle/>
          <a:p>
            <a:fld id="{7BA8D03B-56A2-D741-8925-A5BDB0E253A2}" type="slidenum">
              <a:rPr lang="en-US" smtClean="0"/>
              <a:t>‹#›</a:t>
            </a:fld>
            <a:endParaRPr lang="en-US"/>
          </a:p>
        </p:txBody>
      </p:sp>
    </p:spTree>
    <p:extLst>
      <p:ext uri="{BB962C8B-B14F-4D97-AF65-F5344CB8AC3E}">
        <p14:creationId xmlns:p14="http://schemas.microsoft.com/office/powerpoint/2010/main" val="9177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Content Placeholder 8">
            <a:extLst>
              <a:ext uri="{FF2B5EF4-FFF2-40B4-BE49-F238E27FC236}">
                <a16:creationId xmlns:a16="http://schemas.microsoft.com/office/drawing/2014/main" id="{9F530426-4993-5E46-B946-BECB01D3D90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3323968" cy="3429000"/>
          </a:xfrm>
          <a:prstGeom prst="rect">
            <a:avLst/>
          </a:prstGeom>
        </p:spPr>
      </p:pic>
      <p:sp>
        <p:nvSpPr>
          <p:cNvPr id="2" name="Title 1">
            <a:extLst>
              <a:ext uri="{FF2B5EF4-FFF2-40B4-BE49-F238E27FC236}">
                <a16:creationId xmlns:a16="http://schemas.microsoft.com/office/drawing/2014/main" id="{137D86CF-03B9-4B4C-8F7E-6D6E18D760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806BE42-0282-BD49-8D96-6785C07BC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B3723D-F714-B14C-A075-C8374685BF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1B6A8-E7C5-E249-928D-87129DAD17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0080A2-9710-784C-A1A1-7C623FC04D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0D93D0-63C9-C848-8293-8B5CF4A0E7EC}"/>
              </a:ext>
            </a:extLst>
          </p:cNvPr>
          <p:cNvSpPr>
            <a:spLocks noGrp="1"/>
          </p:cNvSpPr>
          <p:nvPr>
            <p:ph type="dt" sz="half" idx="10"/>
          </p:nvPr>
        </p:nvSpPr>
        <p:spPr/>
        <p:txBody>
          <a:bodyPr/>
          <a:lstStyle/>
          <a:p>
            <a:fld id="{92BD3231-5712-408D-8F91-2976808D52D7}" type="datetime1">
              <a:rPr lang="en-US" smtClean="0"/>
              <a:t>3/16/2023</a:t>
            </a:fld>
            <a:endParaRPr lang="en-US"/>
          </a:p>
        </p:txBody>
      </p:sp>
      <p:sp>
        <p:nvSpPr>
          <p:cNvPr id="8" name="Footer Placeholder 7">
            <a:extLst>
              <a:ext uri="{FF2B5EF4-FFF2-40B4-BE49-F238E27FC236}">
                <a16:creationId xmlns:a16="http://schemas.microsoft.com/office/drawing/2014/main" id="{9082EE3F-8D0D-364D-B375-3DEDD2F5ED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6CBC103-86C0-A745-8222-4A2541170EA8}"/>
              </a:ext>
            </a:extLst>
          </p:cNvPr>
          <p:cNvSpPr>
            <a:spLocks noGrp="1"/>
          </p:cNvSpPr>
          <p:nvPr>
            <p:ph type="sldNum" sz="quarter" idx="12"/>
          </p:nvPr>
        </p:nvSpPr>
        <p:spPr/>
        <p:txBody>
          <a:bodyPr/>
          <a:lstStyle/>
          <a:p>
            <a:fld id="{7BA8D03B-56A2-D741-8925-A5BDB0E253A2}" type="slidenum">
              <a:rPr lang="en-US" smtClean="0"/>
              <a:t>‹#›</a:t>
            </a:fld>
            <a:endParaRPr lang="en-US"/>
          </a:p>
        </p:txBody>
      </p:sp>
    </p:spTree>
    <p:extLst>
      <p:ext uri="{BB962C8B-B14F-4D97-AF65-F5344CB8AC3E}">
        <p14:creationId xmlns:p14="http://schemas.microsoft.com/office/powerpoint/2010/main" val="110922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Content Placeholder 9">
            <a:extLst>
              <a:ext uri="{FF2B5EF4-FFF2-40B4-BE49-F238E27FC236}">
                <a16:creationId xmlns:a16="http://schemas.microsoft.com/office/drawing/2014/main" id="{ED1FF228-6C6C-D842-ABF3-CCADB38B8B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890EA4-0E3F-0F40-821C-886559F03E78}"/>
              </a:ext>
            </a:extLst>
          </p:cNvPr>
          <p:cNvSpPr>
            <a:spLocks noGrp="1"/>
          </p:cNvSpPr>
          <p:nvPr>
            <p:ph type="title"/>
          </p:nvPr>
        </p:nvSpPr>
        <p:spPr>
          <a:xfrm>
            <a:off x="838200" y="2766218"/>
            <a:ext cx="10515600" cy="1325563"/>
          </a:xfrm>
          <a:prstGeom prst="rect">
            <a:avLst/>
          </a:prstGeo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70207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1D1BD7-DB5B-BB4C-BDB6-F6257CBD2F3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890EA4-0E3F-0F40-821C-886559F03E78}"/>
              </a:ext>
            </a:extLst>
          </p:cNvPr>
          <p:cNvSpPr>
            <a:spLocks noGrp="1"/>
          </p:cNvSpPr>
          <p:nvPr>
            <p:ph type="title"/>
          </p:nvPr>
        </p:nvSpPr>
        <p:spPr>
          <a:xfrm>
            <a:off x="838200" y="2766218"/>
            <a:ext cx="10515600" cy="1325563"/>
          </a:xfrm>
          <a:prstGeom prst="rect">
            <a:avLst/>
          </a:prstGeo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5830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984B83-BF4C-0D41-AE09-C36103E096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890EA4-0E3F-0F40-821C-886559F03E78}"/>
              </a:ext>
            </a:extLst>
          </p:cNvPr>
          <p:cNvSpPr>
            <a:spLocks noGrp="1"/>
          </p:cNvSpPr>
          <p:nvPr>
            <p:ph type="title"/>
          </p:nvPr>
        </p:nvSpPr>
        <p:spPr>
          <a:xfrm>
            <a:off x="838200" y="2766218"/>
            <a:ext cx="10515600" cy="1325563"/>
          </a:xfrm>
          <a:prstGeom prst="rect">
            <a:avLst/>
          </a:prstGeo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71080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A7DA05-74E6-9048-BC6A-17CE0C8D9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3C80B-30D1-6E45-BEB6-AA1D6603D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BD0E5-4AEE-4E1C-A35E-FE41BF601FA5}" type="datetime1">
              <a:rPr lang="en-US" smtClean="0"/>
              <a:t>3/16/2023</a:t>
            </a:fld>
            <a:endParaRPr lang="en-US"/>
          </a:p>
        </p:txBody>
      </p:sp>
      <p:sp>
        <p:nvSpPr>
          <p:cNvPr id="6" name="Slide Number Placeholder 5">
            <a:extLst>
              <a:ext uri="{FF2B5EF4-FFF2-40B4-BE49-F238E27FC236}">
                <a16:creationId xmlns:a16="http://schemas.microsoft.com/office/drawing/2014/main" id="{47156D8E-E5FE-F04A-BC13-02610AB61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8D03B-56A2-D741-8925-A5BDB0E253A2}" type="slidenum">
              <a:rPr lang="en-US" smtClean="0"/>
              <a:t>‹#›</a:t>
            </a:fld>
            <a:endParaRPr lang="en-US"/>
          </a:p>
        </p:txBody>
      </p:sp>
      <p:sp>
        <p:nvSpPr>
          <p:cNvPr id="8" name="Title Placeholder 7">
            <a:extLst>
              <a:ext uri="{FF2B5EF4-FFF2-40B4-BE49-F238E27FC236}">
                <a16:creationId xmlns:a16="http://schemas.microsoft.com/office/drawing/2014/main" id="{ABB58D09-EBA5-424B-8D79-364D4BC512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0A8B7009-152A-1140-B3EA-4EE0F6452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itchFamily="2" charset="77"/>
              </a:defRPr>
            </a:lvl1pPr>
          </a:lstStyle>
          <a:p>
            <a:endParaRPr lang="en-US"/>
          </a:p>
        </p:txBody>
      </p:sp>
    </p:spTree>
    <p:extLst>
      <p:ext uri="{BB962C8B-B14F-4D97-AF65-F5344CB8AC3E}">
        <p14:creationId xmlns:p14="http://schemas.microsoft.com/office/powerpoint/2010/main" val="2034183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65" r:id="rId8"/>
    <p:sldLayoutId id="2147483666" r:id="rId9"/>
    <p:sldLayoutId id="2147483661" r:id="rId10"/>
    <p:sldLayoutId id="2147483662" r:id="rId11"/>
    <p:sldLayoutId id="2147483667" r:id="rId12"/>
    <p:sldLayoutId id="2147483663" r:id="rId13"/>
    <p:sldLayoutId id="2147483660" r:id="rId14"/>
    <p:sldLayoutId id="2147483656" r:id="rId15"/>
    <p:sldLayoutId id="2147483657" r:id="rId16"/>
    <p:sldLayoutId id="2147483668" r:id="rId17"/>
  </p:sldLayoutIdLst>
  <p:hf hdr="0" ftr="0" dt="0"/>
  <p:txStyles>
    <p:titleStyle>
      <a:lvl1pPr algn="l" defTabSz="914400" rtl="0" eaLnBrk="1" latinLnBrk="0" hangingPunct="1">
        <a:lnSpc>
          <a:spcPct val="90000"/>
        </a:lnSpc>
        <a:spcBef>
          <a:spcPct val="0"/>
        </a:spcBef>
        <a:buNone/>
        <a:defRPr sz="4400" kern="1200">
          <a:solidFill>
            <a:srgbClr val="06798C"/>
          </a:solidFill>
          <a:latin typeface="Sanchez"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ass.gov/nextgen-caree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2402-BA24-D3C2-4330-5F18FEDC63C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NextGen Presentation to SRC 3/22/23</a:t>
            </a:r>
          </a:p>
        </p:txBody>
      </p:sp>
      <p:sp>
        <p:nvSpPr>
          <p:cNvPr id="3" name="Content Placeholder 2">
            <a:extLst>
              <a:ext uri="{FF2B5EF4-FFF2-40B4-BE49-F238E27FC236}">
                <a16:creationId xmlns:a16="http://schemas.microsoft.com/office/drawing/2014/main" id="{CB490DD5-97B9-5344-92E7-00F7B8E136CE}"/>
              </a:ext>
            </a:extLst>
          </p:cNvPr>
          <p:cNvSpPr>
            <a:spLocks noGrp="1"/>
          </p:cNvSpPr>
          <p:nvPr>
            <p:ph idx="1"/>
          </p:nvPr>
        </p:nvSpPr>
        <p:spPr/>
        <p:txBody>
          <a:bodyPr vert="horz" lIns="91440" tIns="45720" rIns="91440" bIns="45720" rtlCol="0" anchor="t">
            <a:normAutofit/>
          </a:bodyPr>
          <a:lstStyle/>
          <a:p>
            <a:pPr marL="0" indent="0" algn="ctr" rtl="0" fontAlgn="base">
              <a:buNone/>
            </a:pPr>
            <a:r>
              <a:rPr lang="en-US" b="1" u="none" strike="noStrike" dirty="0">
                <a:solidFill>
                  <a:srgbClr val="06798C"/>
                </a:solidFill>
                <a:effectLst/>
                <a:latin typeface="Raleway"/>
              </a:rPr>
              <a:t>Presentation to the </a:t>
            </a:r>
            <a:r>
              <a:rPr lang="en-US" b="0" dirty="0">
                <a:solidFill>
                  <a:srgbClr val="06798C"/>
                </a:solidFill>
                <a:effectLst/>
                <a:latin typeface="Raleway"/>
              </a:rPr>
              <a:t>​</a:t>
            </a:r>
          </a:p>
          <a:p>
            <a:pPr marL="0" indent="0" algn="ctr" rtl="0" fontAlgn="base">
              <a:buNone/>
            </a:pPr>
            <a:r>
              <a:rPr lang="en-US" b="1" u="none" strike="noStrike" dirty="0">
                <a:solidFill>
                  <a:srgbClr val="06798C"/>
                </a:solidFill>
                <a:effectLst/>
                <a:latin typeface="Raleway"/>
              </a:rPr>
              <a:t>Massachusetts Rehabilitation Commission</a:t>
            </a:r>
            <a:endParaRPr lang="en-US" b="0" dirty="0">
              <a:solidFill>
                <a:srgbClr val="06798C"/>
              </a:solidFill>
              <a:effectLst/>
              <a:latin typeface="Raleway"/>
            </a:endParaRPr>
          </a:p>
          <a:p>
            <a:pPr marL="0" indent="0" algn="ctr" rtl="0" fontAlgn="base">
              <a:buNone/>
            </a:pPr>
            <a:r>
              <a:rPr lang="en-US" b="1" u="none" strike="noStrike" dirty="0">
                <a:solidFill>
                  <a:srgbClr val="06798C"/>
                </a:solidFill>
                <a:effectLst/>
                <a:latin typeface="Raleway"/>
              </a:rPr>
              <a:t>State Rehabilitation Council</a:t>
            </a:r>
            <a:r>
              <a:rPr lang="en-US" b="0" dirty="0">
                <a:solidFill>
                  <a:srgbClr val="06798C"/>
                </a:solidFill>
                <a:effectLst/>
                <a:latin typeface="Raleway"/>
              </a:rPr>
              <a:t>​</a:t>
            </a:r>
          </a:p>
          <a:p>
            <a:pPr marL="0" indent="0" algn="ctr" rtl="0" fontAlgn="base">
              <a:buNone/>
            </a:pPr>
            <a:r>
              <a:rPr lang="en-US" b="1" u="none" strike="noStrike" dirty="0">
                <a:solidFill>
                  <a:srgbClr val="06798C"/>
                </a:solidFill>
                <a:effectLst/>
                <a:latin typeface="Raleway"/>
              </a:rPr>
              <a:t>3/22/2023</a:t>
            </a:r>
            <a:endParaRPr lang="en-US" b="0" dirty="0">
              <a:solidFill>
                <a:srgbClr val="06798C"/>
              </a:solidFill>
              <a:effectLst/>
              <a:latin typeface="Raleway"/>
            </a:endParaRPr>
          </a:p>
          <a:p>
            <a:pPr marL="0" indent="0" algn="ctr" rtl="0" fontAlgn="base">
              <a:buNone/>
            </a:pPr>
            <a:r>
              <a:rPr lang="en-US" b="0" dirty="0">
                <a:solidFill>
                  <a:srgbClr val="06798C"/>
                </a:solidFill>
                <a:effectLst/>
                <a:latin typeface="Raleway"/>
              </a:rPr>
              <a:t>​</a:t>
            </a:r>
          </a:p>
          <a:p>
            <a:pPr marL="0" indent="0" algn="ctr" fontAlgn="base">
              <a:buNone/>
            </a:pPr>
            <a:r>
              <a:rPr lang="en-US" b="1" u="none" strike="noStrike" dirty="0">
                <a:solidFill>
                  <a:srgbClr val="06798C"/>
                </a:solidFill>
                <a:effectLst/>
                <a:latin typeface="Raleway"/>
              </a:rPr>
              <a:t>Michelle Banks NextGen Strategic Director</a:t>
            </a:r>
            <a:r>
              <a:rPr lang="en-US" b="1" dirty="0">
                <a:solidFill>
                  <a:srgbClr val="06798C"/>
                </a:solidFill>
                <a:latin typeface="Raleway"/>
              </a:rPr>
              <a:t> </a:t>
            </a:r>
            <a:endParaRPr lang="en-US" b="1" u="none" strike="noStrike" dirty="0">
              <a:solidFill>
                <a:srgbClr val="06798C"/>
              </a:solidFill>
              <a:effectLst/>
              <a:latin typeface="Raleway"/>
            </a:endParaRPr>
          </a:p>
          <a:p>
            <a:pPr marL="0" indent="0" algn="ctr" rtl="0" fontAlgn="base">
              <a:buNone/>
            </a:pPr>
            <a:r>
              <a:rPr lang="en-US" b="1" u="none" strike="noStrike" dirty="0">
                <a:solidFill>
                  <a:srgbClr val="06798C"/>
                </a:solidFill>
                <a:effectLst/>
                <a:latin typeface="Raleway"/>
              </a:rPr>
              <a:t>David Sykes NextGen Director of Operations</a:t>
            </a:r>
            <a:r>
              <a:rPr lang="en-US" b="0" dirty="0">
                <a:solidFill>
                  <a:srgbClr val="06798C"/>
                </a:solidFill>
                <a:effectLst/>
                <a:latin typeface="Raleway"/>
              </a:rPr>
              <a:t>​</a:t>
            </a:r>
          </a:p>
          <a:p>
            <a:pPr marL="0" indent="0" algn="ctr" rtl="0" fontAlgn="base">
              <a:buNone/>
            </a:pPr>
            <a:r>
              <a:rPr lang="en-US" b="0" dirty="0">
                <a:solidFill>
                  <a:srgbClr val="06798C"/>
                </a:solidFill>
                <a:effectLst/>
                <a:latin typeface="Raleway"/>
              </a:rPr>
              <a:t>​</a:t>
            </a:r>
          </a:p>
          <a:p>
            <a:pPr marL="0" indent="0" fontAlgn="base">
              <a:spcBef>
                <a:spcPts val="0"/>
              </a:spcBef>
              <a:buNone/>
            </a:pPr>
            <a:endParaRPr lang="en-US" dirty="0">
              <a:latin typeface="Raleway" pitchFamily="2" charset="77"/>
              <a:ea typeface="Times New Roman" panose="02020603050405020304" pitchFamily="18" charset="0"/>
            </a:endParaRPr>
          </a:p>
          <a:p>
            <a:endParaRPr lang="en-US" dirty="0">
              <a:latin typeface="Raleway" pitchFamily="2" charset="77"/>
            </a:endParaRPr>
          </a:p>
        </p:txBody>
      </p:sp>
      <p:sp>
        <p:nvSpPr>
          <p:cNvPr id="7" name="Slide Number Placeholder 6">
            <a:extLst>
              <a:ext uri="{FF2B5EF4-FFF2-40B4-BE49-F238E27FC236}">
                <a16:creationId xmlns:a16="http://schemas.microsoft.com/office/drawing/2014/main" id="{F2215957-A55D-4ACA-9894-30FFDD75C04B}"/>
              </a:ext>
            </a:extLst>
          </p:cNvPr>
          <p:cNvSpPr>
            <a:spLocks noGrp="1"/>
          </p:cNvSpPr>
          <p:nvPr>
            <p:ph type="sldNum" sz="quarter" idx="12"/>
          </p:nvPr>
        </p:nvSpPr>
        <p:spPr/>
        <p:txBody>
          <a:bodyPr/>
          <a:lstStyle/>
          <a:p>
            <a:fld id="{7BA8D03B-56A2-D741-8925-A5BDB0E253A2}" type="slidenum">
              <a:rPr lang="en-US" smtClean="0"/>
              <a:t>1</a:t>
            </a:fld>
            <a:endParaRPr lang="en-US"/>
          </a:p>
        </p:txBody>
      </p:sp>
    </p:spTree>
    <p:extLst>
      <p:ext uri="{BB962C8B-B14F-4D97-AF65-F5344CB8AC3E}">
        <p14:creationId xmlns:p14="http://schemas.microsoft.com/office/powerpoint/2010/main" val="227074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3144-8D62-4855-8BC4-73C546EC5CAF}"/>
              </a:ext>
            </a:extLst>
          </p:cNvPr>
          <p:cNvSpPr>
            <a:spLocks noGrp="1"/>
          </p:cNvSpPr>
          <p:nvPr>
            <p:ph type="title"/>
          </p:nvPr>
        </p:nvSpPr>
        <p:spPr/>
        <p:txBody>
          <a:bodyPr>
            <a:normAutofit fontScale="90000"/>
          </a:bodyPr>
          <a:lstStyle/>
          <a:p>
            <a:r>
              <a:rPr lang="en-US" sz="3600" b="1" i="0" u="none" strike="noStrike" dirty="0">
                <a:effectLst/>
                <a:latin typeface="Sanchez"/>
              </a:rPr>
              <a:t>NextGen Careers</a:t>
            </a:r>
            <a:r>
              <a:rPr lang="en-US" sz="3600" b="0" i="0" u="none" strike="noStrike" dirty="0">
                <a:effectLst/>
                <a:latin typeface="Sanchez"/>
              </a:rPr>
              <a:t> Core Components- </a:t>
            </a:r>
            <a:br>
              <a:rPr lang="en-US" sz="3600" b="0" i="0" u="none" strike="noStrike" dirty="0">
                <a:effectLst/>
                <a:latin typeface="Sanchez"/>
              </a:rPr>
            </a:br>
            <a:r>
              <a:rPr lang="en-US" sz="3600" b="0" i="0" u="none" strike="noStrike" dirty="0">
                <a:effectLst/>
                <a:latin typeface="Sanchez"/>
              </a:rPr>
              <a:t>Career Pathways and Support</a:t>
            </a:r>
            <a:br>
              <a:rPr lang="en-US" b="0" i="0" dirty="0">
                <a:effectLst/>
                <a:latin typeface="Sanchez"/>
              </a:rPr>
            </a:br>
            <a:endParaRPr lang="en-US" dirty="0"/>
          </a:p>
        </p:txBody>
      </p:sp>
      <p:sp>
        <p:nvSpPr>
          <p:cNvPr id="3" name="Content Placeholder 2">
            <a:extLst>
              <a:ext uri="{FF2B5EF4-FFF2-40B4-BE49-F238E27FC236}">
                <a16:creationId xmlns:a16="http://schemas.microsoft.com/office/drawing/2014/main" id="{7FFD4B8C-2E96-4BAC-80F4-7CDC0D5CD8CD}"/>
              </a:ext>
            </a:extLst>
          </p:cNvPr>
          <p:cNvSpPr>
            <a:spLocks noGrp="1"/>
          </p:cNvSpPr>
          <p:nvPr>
            <p:ph idx="1"/>
          </p:nvPr>
        </p:nvSpPr>
        <p:spPr>
          <a:xfrm>
            <a:off x="838200" y="1462768"/>
            <a:ext cx="10515600" cy="4992385"/>
          </a:xfrm>
        </p:spPr>
        <p:txBody>
          <a:bodyPr vert="horz" lIns="91440" tIns="45720" rIns="91440" bIns="45720" rtlCol="0" anchor="t">
            <a:normAutofit fontScale="62500" lnSpcReduction="20000"/>
          </a:bodyPr>
          <a:lstStyle/>
          <a:p>
            <a:pPr fontAlgn="base"/>
            <a:endParaRPr lang="en-US" i="0" dirty="0">
              <a:solidFill>
                <a:srgbClr val="000000"/>
              </a:solidFill>
              <a:effectLst/>
              <a:latin typeface="Raleway"/>
            </a:endParaRPr>
          </a:p>
          <a:p>
            <a:pPr fontAlgn="base"/>
            <a:r>
              <a:rPr lang="en-US" b="1" i="0" u="none" strike="noStrike" dirty="0">
                <a:solidFill>
                  <a:srgbClr val="000000"/>
                </a:solidFill>
                <a:effectLst/>
                <a:latin typeface="Raleway"/>
              </a:rPr>
              <a:t>NextGen Staff </a:t>
            </a:r>
            <a:r>
              <a:rPr lang="en-US" dirty="0">
                <a:solidFill>
                  <a:srgbClr val="000000"/>
                </a:solidFill>
                <a:latin typeface="Raleway"/>
              </a:rPr>
              <a:t>have received significant training and support to utilize the NextGen Careers Toolkit.   The toolkit consists of career assessment and evaluation opportunities, career exploration and associated training and certification opportunities, and talent science.    Some of the Tools utilized in by NextGen Careers Team Members and NextGeners:</a:t>
            </a:r>
          </a:p>
          <a:p>
            <a:pPr marL="0" indent="0" fontAlgn="base">
              <a:buNone/>
            </a:pPr>
            <a:endParaRPr lang="en-US" b="1" dirty="0">
              <a:solidFill>
                <a:srgbClr val="000000"/>
              </a:solidFill>
              <a:latin typeface="Raleway"/>
            </a:endParaRPr>
          </a:p>
          <a:p>
            <a:pPr lvl="2" fontAlgn="base"/>
            <a:r>
              <a:rPr lang="en-US" b="1" i="0" u="none" strike="noStrike" dirty="0">
                <a:solidFill>
                  <a:srgbClr val="000000"/>
                </a:solidFill>
                <a:effectLst/>
                <a:latin typeface="Raleway"/>
              </a:rPr>
              <a:t>InforTalent</a:t>
            </a:r>
          </a:p>
          <a:p>
            <a:pPr lvl="2" fontAlgn="base"/>
            <a:r>
              <a:rPr lang="en-US" b="1" dirty="0">
                <a:solidFill>
                  <a:srgbClr val="000000"/>
                </a:solidFill>
                <a:latin typeface="Raleway"/>
              </a:rPr>
              <a:t>Career Index Plus</a:t>
            </a:r>
          </a:p>
          <a:p>
            <a:pPr lvl="2" fontAlgn="base"/>
            <a:r>
              <a:rPr lang="en-US" b="1" i="0" u="none" strike="noStrike" dirty="0">
                <a:solidFill>
                  <a:srgbClr val="000000"/>
                </a:solidFill>
                <a:effectLst/>
                <a:latin typeface="Raleway"/>
              </a:rPr>
              <a:t>MRC Workforce </a:t>
            </a:r>
            <a:r>
              <a:rPr lang="en-US" b="1" dirty="0">
                <a:solidFill>
                  <a:srgbClr val="000000"/>
                </a:solidFill>
                <a:latin typeface="Raleway"/>
              </a:rPr>
              <a:t>Development Tool (exploration of available training and certification)</a:t>
            </a:r>
          </a:p>
          <a:p>
            <a:pPr lvl="2" fontAlgn="base"/>
            <a:r>
              <a:rPr lang="en-US" b="1" dirty="0">
                <a:solidFill>
                  <a:srgbClr val="000000"/>
                </a:solidFill>
                <a:latin typeface="Raleway"/>
              </a:rPr>
              <a:t>Symplicity (Mock Interviews, Resume and Marketing Tools</a:t>
            </a:r>
          </a:p>
          <a:p>
            <a:pPr lvl="2" fontAlgn="base"/>
            <a:endParaRPr lang="en-US" b="1" dirty="0">
              <a:solidFill>
                <a:srgbClr val="000000"/>
              </a:solidFill>
              <a:latin typeface="Raleway"/>
            </a:endParaRPr>
          </a:p>
          <a:p>
            <a:pPr marL="914400" lvl="2" indent="0" fontAlgn="base">
              <a:buNone/>
            </a:pPr>
            <a:endParaRPr lang="en-US" b="1" dirty="0">
              <a:solidFill>
                <a:srgbClr val="000000"/>
              </a:solidFill>
              <a:latin typeface="Raleway"/>
            </a:endParaRPr>
          </a:p>
          <a:p>
            <a:pPr fontAlgn="base"/>
            <a:r>
              <a:rPr lang="en-US" b="1" i="0" u="none" strike="noStrike" dirty="0">
                <a:solidFill>
                  <a:srgbClr val="000000"/>
                </a:solidFill>
                <a:effectLst/>
                <a:latin typeface="Raleway"/>
              </a:rPr>
              <a:t>STEM Focus</a:t>
            </a:r>
            <a:r>
              <a:rPr lang="en-US" b="0" i="0" u="none" strike="noStrike" dirty="0">
                <a:solidFill>
                  <a:srgbClr val="000000"/>
                </a:solidFill>
                <a:effectLst/>
                <a:latin typeface="Raleway"/>
              </a:rPr>
              <a:t>. NextGeners are educated on opportunities in STEM Careers and if they choose, they are supported to pursue such career paths. Developing opportunities for internships and apprenticeships are the focus of Employment Success Specialists, which are key pathways to STEM Careers. NextGeners are supported in whatever career path they choose. </a:t>
            </a:r>
          </a:p>
          <a:p>
            <a:pPr fontAlgn="base"/>
            <a:r>
              <a:rPr lang="en-US" b="1" i="0" u="none" strike="noStrike" dirty="0">
                <a:solidFill>
                  <a:srgbClr val="000000"/>
                </a:solidFill>
                <a:effectLst/>
                <a:latin typeface="Raleway"/>
              </a:rPr>
              <a:t>Career Extended Support</a:t>
            </a:r>
            <a:r>
              <a:rPr lang="en-US" b="0" i="0" u="none" strike="noStrike" dirty="0">
                <a:solidFill>
                  <a:srgbClr val="000000"/>
                </a:solidFill>
                <a:effectLst/>
                <a:latin typeface="Raleway"/>
              </a:rPr>
              <a:t>. Career Extended Support begins when the participant is employed, and consists of on-the-job problem-solving to help maintain employment, counseling to better prepare for promotional opportunities, and other supports to promote independence.</a:t>
            </a:r>
            <a:r>
              <a:rPr lang="en-US" b="0" i="0" dirty="0">
                <a:solidFill>
                  <a:srgbClr val="000000"/>
                </a:solidFill>
                <a:effectLst/>
                <a:latin typeface="Raleway"/>
              </a:rPr>
              <a:t>​</a:t>
            </a:r>
          </a:p>
          <a:p>
            <a:endParaRPr lang="en-US" dirty="0"/>
          </a:p>
        </p:txBody>
      </p:sp>
      <p:sp>
        <p:nvSpPr>
          <p:cNvPr id="4" name="Slide Number Placeholder 3">
            <a:extLst>
              <a:ext uri="{FF2B5EF4-FFF2-40B4-BE49-F238E27FC236}">
                <a16:creationId xmlns:a16="http://schemas.microsoft.com/office/drawing/2014/main" id="{9848D17F-BE4F-4585-85C6-75AFC84567E8}"/>
              </a:ext>
            </a:extLst>
          </p:cNvPr>
          <p:cNvSpPr>
            <a:spLocks noGrp="1"/>
          </p:cNvSpPr>
          <p:nvPr>
            <p:ph type="sldNum" sz="quarter" idx="12"/>
          </p:nvPr>
        </p:nvSpPr>
        <p:spPr/>
        <p:txBody>
          <a:bodyPr/>
          <a:lstStyle/>
          <a:p>
            <a:fld id="{7BA8D03B-56A2-D741-8925-A5BDB0E253A2}" type="slidenum">
              <a:rPr lang="en-US" smtClean="0"/>
              <a:t>10</a:t>
            </a:fld>
            <a:endParaRPr lang="en-US"/>
          </a:p>
        </p:txBody>
      </p:sp>
    </p:spTree>
    <p:extLst>
      <p:ext uri="{BB962C8B-B14F-4D97-AF65-F5344CB8AC3E}">
        <p14:creationId xmlns:p14="http://schemas.microsoft.com/office/powerpoint/2010/main" val="348091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AB89-FBD9-797F-F83C-C04CFA660681}"/>
              </a:ext>
            </a:extLst>
          </p:cNvPr>
          <p:cNvSpPr>
            <a:spLocks noGrp="1"/>
          </p:cNvSpPr>
          <p:nvPr>
            <p:ph type="title"/>
          </p:nvPr>
        </p:nvSpPr>
        <p:spPr/>
        <p:txBody>
          <a:bodyPr/>
          <a:lstStyle/>
          <a:p>
            <a:r>
              <a:rPr lang="en-US" dirty="0"/>
              <a:t>STEM Careers</a:t>
            </a:r>
          </a:p>
        </p:txBody>
      </p:sp>
      <p:sp>
        <p:nvSpPr>
          <p:cNvPr id="3" name="Content Placeholder 2">
            <a:extLst>
              <a:ext uri="{FF2B5EF4-FFF2-40B4-BE49-F238E27FC236}">
                <a16:creationId xmlns:a16="http://schemas.microsoft.com/office/drawing/2014/main" id="{3A1D24D9-D6C0-CE78-07EC-E24E0589C7FE}"/>
              </a:ext>
            </a:extLst>
          </p:cNvPr>
          <p:cNvSpPr>
            <a:spLocks noGrp="1"/>
          </p:cNvSpPr>
          <p:nvPr>
            <p:ph idx="1"/>
          </p:nvPr>
        </p:nvSpPr>
        <p:spPr/>
        <p:txBody>
          <a:bodyPr>
            <a:normAutofit fontScale="77500" lnSpcReduction="20000"/>
          </a:bodyPr>
          <a:lstStyle/>
          <a:p>
            <a:pPr marL="0" indent="0">
              <a:buNone/>
            </a:pPr>
            <a:endParaRPr lang="en-US" dirty="0">
              <a:solidFill>
                <a:srgbClr val="333333"/>
              </a:solidFill>
              <a:latin typeface="Georgia" panose="02040502050405020303" pitchFamily="18" charset="0"/>
            </a:endParaRPr>
          </a:p>
          <a:p>
            <a:r>
              <a:rPr lang="en-US" i="0" dirty="0">
                <a:solidFill>
                  <a:srgbClr val="051D26"/>
                </a:solidFill>
                <a:effectLst/>
                <a:latin typeface="Raleway" pitchFamily="2" charset="0"/>
              </a:rPr>
              <a:t>Most STEM jobs are in high demand but suffer from a lack of qualified candidates.</a:t>
            </a:r>
            <a:endParaRPr lang="en-US" i="0" dirty="0">
              <a:solidFill>
                <a:srgbClr val="333333"/>
              </a:solidFill>
              <a:effectLst/>
              <a:latin typeface="Raleway" pitchFamily="2" charset="0"/>
            </a:endParaRPr>
          </a:p>
          <a:p>
            <a:r>
              <a:rPr lang="en-US" b="0" i="0" dirty="0">
                <a:solidFill>
                  <a:srgbClr val="333333"/>
                </a:solidFill>
                <a:effectLst/>
                <a:latin typeface="Raleway" pitchFamily="2" charset="0"/>
              </a:rPr>
              <a:t>Persons with lived experience with a disability often acquire academic, technical and self-determination skills and find ways to overcome barriers, </a:t>
            </a:r>
            <a:r>
              <a:rPr lang="en-US" dirty="0">
                <a:solidFill>
                  <a:srgbClr val="333333"/>
                </a:solidFill>
                <a:latin typeface="Raleway" pitchFamily="2" charset="0"/>
              </a:rPr>
              <a:t>critical and valued skills in STEM fields.</a:t>
            </a:r>
          </a:p>
          <a:p>
            <a:pPr marL="0" indent="0">
              <a:buNone/>
            </a:pPr>
            <a:endParaRPr lang="en-US" b="0" i="0" dirty="0">
              <a:solidFill>
                <a:srgbClr val="333333"/>
              </a:solidFill>
              <a:effectLst/>
              <a:latin typeface="Raleway" pitchFamily="2" charset="0"/>
            </a:endParaRPr>
          </a:p>
          <a:p>
            <a:pPr marL="0" indent="0">
              <a:buNone/>
            </a:pPr>
            <a:r>
              <a:rPr lang="en-US" b="0" i="0" dirty="0">
                <a:solidFill>
                  <a:srgbClr val="333333"/>
                </a:solidFill>
                <a:effectLst/>
                <a:latin typeface="Raleway" pitchFamily="2" charset="0"/>
              </a:rPr>
              <a:t>		 The Commonwealth Corproration</a:t>
            </a:r>
            <a:r>
              <a:rPr lang="en-US" dirty="0">
                <a:solidFill>
                  <a:srgbClr val="333333"/>
                </a:solidFill>
                <a:latin typeface="Raleway" pitchFamily="2" charset="0"/>
              </a:rPr>
              <a:t>-2019</a:t>
            </a:r>
            <a:r>
              <a:rPr lang="en-US" b="0" i="0" dirty="0">
                <a:solidFill>
                  <a:srgbClr val="333333"/>
                </a:solidFill>
                <a:effectLst/>
                <a:latin typeface="Raleway" pitchFamily="2" charset="0"/>
              </a:rPr>
              <a:t>					</a:t>
            </a:r>
          </a:p>
          <a:p>
            <a:r>
              <a:rPr lang="en-US" b="0" i="0" dirty="0">
                <a:solidFill>
                  <a:srgbClr val="303030"/>
                </a:solidFill>
                <a:effectLst/>
                <a:latin typeface="Raleway" pitchFamily="2" charset="0"/>
              </a:rPr>
              <a:t>Over 20% of manufacturing jobs in Massachusetts have become STEM jobs. Business services, financial services, and retailers employ more than 70,000 workers in STEM occupations. </a:t>
            </a:r>
          </a:p>
          <a:p>
            <a:r>
              <a:rPr lang="en-US" b="0" i="0" dirty="0">
                <a:solidFill>
                  <a:srgbClr val="303030"/>
                </a:solidFill>
                <a:effectLst/>
                <a:latin typeface="Raleway" pitchFamily="2" charset="0"/>
              </a:rPr>
              <a:t>STEM jobs are expected to account for 25% of the total employment growth over the next 10 years					</a:t>
            </a:r>
          </a:p>
        </p:txBody>
      </p:sp>
      <p:sp>
        <p:nvSpPr>
          <p:cNvPr id="4" name="Slide Number Placeholder 3">
            <a:extLst>
              <a:ext uri="{FF2B5EF4-FFF2-40B4-BE49-F238E27FC236}">
                <a16:creationId xmlns:a16="http://schemas.microsoft.com/office/drawing/2014/main" id="{3B391582-C716-B799-0669-D0697DFACD5A}"/>
              </a:ext>
            </a:extLst>
          </p:cNvPr>
          <p:cNvSpPr>
            <a:spLocks noGrp="1"/>
          </p:cNvSpPr>
          <p:nvPr>
            <p:ph type="sldNum" sz="quarter" idx="12"/>
          </p:nvPr>
        </p:nvSpPr>
        <p:spPr/>
        <p:txBody>
          <a:bodyPr/>
          <a:lstStyle/>
          <a:p>
            <a:fld id="{7BA8D03B-56A2-D741-8925-A5BDB0E253A2}" type="slidenum">
              <a:rPr lang="en-US" smtClean="0"/>
              <a:t>11</a:t>
            </a:fld>
            <a:endParaRPr lang="en-US" dirty="0"/>
          </a:p>
        </p:txBody>
      </p:sp>
    </p:spTree>
    <p:extLst>
      <p:ext uri="{BB962C8B-B14F-4D97-AF65-F5344CB8AC3E}">
        <p14:creationId xmlns:p14="http://schemas.microsoft.com/office/powerpoint/2010/main" val="180472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3144-8D62-4855-8BC4-73C546EC5CAF}"/>
              </a:ext>
            </a:extLst>
          </p:cNvPr>
          <p:cNvSpPr>
            <a:spLocks noGrp="1"/>
          </p:cNvSpPr>
          <p:nvPr>
            <p:ph type="title"/>
          </p:nvPr>
        </p:nvSpPr>
        <p:spPr>
          <a:xfrm>
            <a:off x="838200" y="365126"/>
            <a:ext cx="10515600" cy="477356"/>
          </a:xfrm>
        </p:spPr>
        <p:txBody>
          <a:bodyPr>
            <a:normAutofit fontScale="90000"/>
          </a:bodyPr>
          <a:lstStyle/>
          <a:p>
            <a:r>
              <a:rPr lang="en-US" sz="3600" b="1" i="0" u="none" strike="noStrike">
                <a:effectLst/>
                <a:latin typeface="Sanchez"/>
              </a:rPr>
              <a:t>Enrolling in NextGen Careers</a:t>
            </a:r>
            <a:r>
              <a:rPr lang="en-US" b="0" i="0">
                <a:effectLst/>
                <a:latin typeface="Sanchez"/>
              </a:rPr>
              <a:t>​</a:t>
            </a:r>
            <a:br>
              <a:rPr lang="en-US" b="0" i="0">
                <a:effectLst/>
                <a:latin typeface="Sanchez"/>
              </a:rPr>
            </a:br>
            <a:endParaRPr lang="en-US"/>
          </a:p>
        </p:txBody>
      </p:sp>
      <p:sp>
        <p:nvSpPr>
          <p:cNvPr id="3" name="Content Placeholder 2">
            <a:extLst>
              <a:ext uri="{FF2B5EF4-FFF2-40B4-BE49-F238E27FC236}">
                <a16:creationId xmlns:a16="http://schemas.microsoft.com/office/drawing/2014/main" id="{7FFD4B8C-2E96-4BAC-80F4-7CDC0D5CD8CD}"/>
              </a:ext>
            </a:extLst>
          </p:cNvPr>
          <p:cNvSpPr>
            <a:spLocks noGrp="1"/>
          </p:cNvSpPr>
          <p:nvPr>
            <p:ph idx="1"/>
          </p:nvPr>
        </p:nvSpPr>
        <p:spPr>
          <a:xfrm>
            <a:off x="838200" y="842483"/>
            <a:ext cx="10515600" cy="5878992"/>
          </a:xfrm>
        </p:spPr>
        <p:txBody>
          <a:bodyPr vert="horz" lIns="91440" tIns="45720" rIns="91440" bIns="45720" rtlCol="0" anchor="t">
            <a:normAutofit fontScale="55000" lnSpcReduction="20000"/>
          </a:bodyPr>
          <a:lstStyle/>
          <a:p>
            <a:pPr marL="0" indent="0">
              <a:buNone/>
            </a:pPr>
            <a:endParaRPr lang="en-US" b="1" dirty="0"/>
          </a:p>
          <a:p>
            <a:pPr marL="0" indent="0">
              <a:buNone/>
            </a:pPr>
            <a:r>
              <a:rPr lang="en-US" sz="3800" b="1" dirty="0"/>
              <a:t>Connect Young Adults with NextGen Careers:</a:t>
            </a:r>
          </a:p>
          <a:p>
            <a:endParaRPr lang="en-US" sz="3800" dirty="0"/>
          </a:p>
          <a:p>
            <a:pPr marL="1371600" lvl="3" indent="0">
              <a:buNone/>
            </a:pPr>
            <a:r>
              <a:rPr lang="en-US" sz="3800" dirty="0">
                <a:hlinkClick r:id="rId2"/>
              </a:rPr>
              <a:t>https://www.mass.gov/nextgen-careers</a:t>
            </a:r>
            <a:endParaRPr lang="en-US" sz="3800" dirty="0"/>
          </a:p>
          <a:p>
            <a:pPr marL="1371600" lvl="3" indent="0">
              <a:buNone/>
            </a:pPr>
            <a:endParaRPr lang="en-US" sz="3800" dirty="0"/>
          </a:p>
          <a:p>
            <a:pPr marL="1371600" lvl="3" indent="0">
              <a:buNone/>
            </a:pPr>
            <a:r>
              <a:rPr lang="en-US" sz="3800" dirty="0"/>
              <a:t>Complete inquiry form by clicking “Enroll Here”</a:t>
            </a:r>
          </a:p>
          <a:p>
            <a:pPr marL="1371600" lvl="3" indent="0">
              <a:buNone/>
            </a:pPr>
            <a:endParaRPr lang="en-US" sz="3800" dirty="0"/>
          </a:p>
          <a:p>
            <a:pPr marL="1371600" lvl="3" indent="0">
              <a:buNone/>
            </a:pPr>
            <a:r>
              <a:rPr lang="en-US" sz="3800" dirty="0"/>
              <a:t>A member of the NextGen team in the young adult’s region will set up an initial meeting</a:t>
            </a:r>
          </a:p>
          <a:p>
            <a:pPr marL="1371600" lvl="3" indent="0">
              <a:buNone/>
            </a:pPr>
            <a:endParaRPr lang="en-US" sz="3800" dirty="0"/>
          </a:p>
          <a:p>
            <a:pPr marL="1371600" lvl="3" indent="0">
              <a:buNone/>
            </a:pPr>
            <a:r>
              <a:rPr lang="en-US" sz="3800" dirty="0"/>
              <a:t>Young Adult and any supporters will discuss NextGen Careers vs. General VR with NextGen Team Member</a:t>
            </a:r>
          </a:p>
          <a:p>
            <a:pPr marL="1371600" lvl="3" indent="0">
              <a:buNone/>
            </a:pPr>
            <a:endParaRPr lang="en-US" sz="3800" dirty="0"/>
          </a:p>
          <a:p>
            <a:pPr marL="1371600" lvl="3" indent="0">
              <a:buNone/>
            </a:pPr>
            <a:r>
              <a:rPr lang="en-US" sz="3800" dirty="0"/>
              <a:t>Young Adult will be assisted to enroll in NextGen Careers or directed to General VR application process</a:t>
            </a:r>
          </a:p>
          <a:p>
            <a:pPr marL="1371600" lvl="3" indent="0">
              <a:buNone/>
            </a:pPr>
            <a:endParaRPr lang="en-US" sz="3800" dirty="0"/>
          </a:p>
          <a:p>
            <a:pPr marL="1371600" lvl="3" indent="0">
              <a:buNone/>
            </a:pPr>
            <a:r>
              <a:rPr lang="en-US" sz="3600" dirty="0"/>
              <a:t>NextGeners are introduced to their Team and provided with introduction videos to view on </a:t>
            </a:r>
            <a:r>
              <a:rPr lang="en-US" sz="3600" dirty="0" err="1"/>
              <a:t>youtube</a:t>
            </a:r>
            <a:r>
              <a:rPr lang="en-US" sz="3600" dirty="0"/>
              <a:t>.  (insert sample link)</a:t>
            </a:r>
          </a:p>
          <a:p>
            <a:pPr marL="1371600" lvl="3" indent="0">
              <a:buNone/>
            </a:pPr>
            <a:endParaRPr lang="en-US" sz="3600" dirty="0"/>
          </a:p>
          <a:p>
            <a:pPr marL="1371600" lvl="3" indent="0">
              <a:buNone/>
            </a:pPr>
            <a:r>
              <a:rPr lang="en-US" sz="3600" dirty="0"/>
              <a:t>	</a:t>
            </a:r>
          </a:p>
          <a:p>
            <a:pPr marL="1371600" lvl="3" indent="0">
              <a:buNone/>
            </a:pPr>
            <a:r>
              <a:rPr lang="en-US" sz="3200" dirty="0"/>
              <a:t>		</a:t>
            </a:r>
          </a:p>
        </p:txBody>
      </p:sp>
      <p:sp>
        <p:nvSpPr>
          <p:cNvPr id="4" name="Slide Number Placeholder 3">
            <a:extLst>
              <a:ext uri="{FF2B5EF4-FFF2-40B4-BE49-F238E27FC236}">
                <a16:creationId xmlns:a16="http://schemas.microsoft.com/office/drawing/2014/main" id="{9848D17F-BE4F-4585-85C6-75AFC84567E8}"/>
              </a:ext>
            </a:extLst>
          </p:cNvPr>
          <p:cNvSpPr>
            <a:spLocks noGrp="1"/>
          </p:cNvSpPr>
          <p:nvPr>
            <p:ph type="sldNum" sz="quarter" idx="12"/>
          </p:nvPr>
        </p:nvSpPr>
        <p:spPr/>
        <p:txBody>
          <a:bodyPr/>
          <a:lstStyle/>
          <a:p>
            <a:fld id="{7BA8D03B-56A2-D741-8925-A5BDB0E253A2}" type="slidenum">
              <a:rPr lang="en-US" smtClean="0"/>
              <a:t>12</a:t>
            </a:fld>
            <a:endParaRPr lang="en-US"/>
          </a:p>
        </p:txBody>
      </p:sp>
    </p:spTree>
    <p:extLst>
      <p:ext uri="{BB962C8B-B14F-4D97-AF65-F5344CB8AC3E}">
        <p14:creationId xmlns:p14="http://schemas.microsoft.com/office/powerpoint/2010/main" val="386285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D52473-E1CB-CB1B-C4B5-65535F591448}"/>
              </a:ext>
            </a:extLst>
          </p:cNvPr>
          <p:cNvSpPr>
            <a:spLocks noGrp="1"/>
          </p:cNvSpPr>
          <p:nvPr>
            <p:ph type="title" idx="4294967295"/>
          </p:nvPr>
        </p:nvSpPr>
        <p:spPr>
          <a:xfrm>
            <a:off x="1682750" y="366713"/>
            <a:ext cx="10509250" cy="242887"/>
          </a:xfrm>
        </p:spPr>
        <p:txBody>
          <a:bodyPr>
            <a:normAutofit fontScale="90000"/>
          </a:bodyPr>
          <a:lstStyle/>
          <a:p>
            <a:r>
              <a:rPr lang="en-US" dirty="0"/>
              <a:t>Young Adults choose their model</a:t>
            </a:r>
          </a:p>
        </p:txBody>
      </p:sp>
      <p:graphicFrame>
        <p:nvGraphicFramePr>
          <p:cNvPr id="2" name="Table 1">
            <a:extLst>
              <a:ext uri="{FF2B5EF4-FFF2-40B4-BE49-F238E27FC236}">
                <a16:creationId xmlns:a16="http://schemas.microsoft.com/office/drawing/2014/main" id="{410F0B5E-C2E5-53E8-1BB6-AB1CBE83380C}"/>
              </a:ext>
            </a:extLst>
          </p:cNvPr>
          <p:cNvGraphicFramePr>
            <a:graphicFrameLocks noGrp="1"/>
          </p:cNvGraphicFramePr>
          <p:nvPr>
            <p:extLst>
              <p:ext uri="{D42A27DB-BD31-4B8C-83A1-F6EECF244321}">
                <p14:modId xmlns:p14="http://schemas.microsoft.com/office/powerpoint/2010/main" val="1671945920"/>
              </p:ext>
            </p:extLst>
          </p:nvPr>
        </p:nvGraphicFramePr>
        <p:xfrm>
          <a:off x="1080655" y="1358537"/>
          <a:ext cx="10048308" cy="5328389"/>
        </p:xfrm>
        <a:graphic>
          <a:graphicData uri="http://schemas.openxmlformats.org/drawingml/2006/table">
            <a:tbl>
              <a:tblPr firstRow="1" bandRow="1">
                <a:solidFill>
                  <a:schemeClr val="bg1">
                    <a:lumMod val="95000"/>
                  </a:schemeClr>
                </a:solidFill>
                <a:tableStyleId>{21E4AEA4-8DFA-4A89-87EB-49C32662AFE0}</a:tableStyleId>
              </a:tblPr>
              <a:tblGrid>
                <a:gridCol w="5383151">
                  <a:extLst>
                    <a:ext uri="{9D8B030D-6E8A-4147-A177-3AD203B41FA5}">
                      <a16:colId xmlns:a16="http://schemas.microsoft.com/office/drawing/2014/main" val="2410121531"/>
                    </a:ext>
                  </a:extLst>
                </a:gridCol>
                <a:gridCol w="4665157">
                  <a:extLst>
                    <a:ext uri="{9D8B030D-6E8A-4147-A177-3AD203B41FA5}">
                      <a16:colId xmlns:a16="http://schemas.microsoft.com/office/drawing/2014/main" val="3247891913"/>
                    </a:ext>
                  </a:extLst>
                </a:gridCol>
              </a:tblGrid>
              <a:tr h="1162040">
                <a:tc>
                  <a:txBody>
                    <a:bodyPr/>
                    <a:lstStyle/>
                    <a:p>
                      <a:endParaRPr lang="en-US" sz="2200" b="0" cap="none" spc="0" dirty="0">
                        <a:solidFill>
                          <a:schemeClr val="bg1"/>
                        </a:solidFill>
                      </a:endParaRPr>
                    </a:p>
                    <a:p>
                      <a:r>
                        <a:rPr lang="en-US" sz="2200" b="0" cap="none" spc="0" dirty="0">
                          <a:solidFill>
                            <a:schemeClr val="bg1"/>
                          </a:solidFill>
                        </a:rPr>
                        <a:t>MRC General Vocational Rehabilitation (VR)</a:t>
                      </a:r>
                    </a:p>
                    <a:p>
                      <a:endParaRPr lang="en-US" sz="2200" b="0" cap="none" spc="0" dirty="0">
                        <a:solidFill>
                          <a:schemeClr val="bg1"/>
                        </a:solidFill>
                      </a:endParaRPr>
                    </a:p>
                  </a:txBody>
                  <a:tcPr marL="123872" marR="123872" marT="123872" marB="61936" anchor="ctr">
                    <a:lnL w="12700" cmpd="sng">
                      <a:noFill/>
                    </a:lnL>
                    <a:lnR w="12700" cmpd="sng">
                      <a:noFill/>
                    </a:lnR>
                    <a:lnT w="19050" cap="flat" cmpd="sng" algn="ctr">
                      <a:noFill/>
                      <a:prstDash val="solid"/>
                    </a:lnT>
                    <a:lnB w="38100" cmpd="sng">
                      <a:noFill/>
                    </a:lnB>
                    <a:solidFill>
                      <a:schemeClr val="accent2">
                        <a:lumMod val="75000"/>
                      </a:schemeClr>
                    </a:solidFill>
                  </a:tcPr>
                </a:tc>
                <a:tc>
                  <a:txBody>
                    <a:bodyPr/>
                    <a:lstStyle/>
                    <a:p>
                      <a:r>
                        <a:rPr lang="en-US" sz="2200" b="0" cap="none" spc="0" dirty="0">
                          <a:solidFill>
                            <a:schemeClr val="bg1"/>
                          </a:solidFill>
                        </a:rPr>
                        <a:t>MRC NextGen Careers</a:t>
                      </a:r>
                    </a:p>
                  </a:txBody>
                  <a:tcPr marL="123872" marR="123872" marT="123872" marB="61936" anchor="ctr">
                    <a:lnL w="12700" cmpd="sng">
                      <a:noFill/>
                    </a:lnL>
                    <a:lnR w="12700" cmpd="sng">
                      <a:noFill/>
                    </a:lnR>
                    <a:lnT w="19050" cap="flat" cmpd="sng" algn="ctr">
                      <a:noFill/>
                      <a:prstDash val="solid"/>
                    </a:lnT>
                    <a:lnB w="38100" cmpd="sng">
                      <a:noFill/>
                    </a:lnB>
                    <a:solidFill>
                      <a:schemeClr val="accent2">
                        <a:lumMod val="75000"/>
                      </a:schemeClr>
                    </a:solidFill>
                  </a:tcPr>
                </a:tc>
                <a:extLst>
                  <a:ext uri="{0D108BD9-81ED-4DB2-BD59-A6C34878D82A}">
                    <a16:rowId xmlns:a16="http://schemas.microsoft.com/office/drawing/2014/main" val="2726680936"/>
                  </a:ext>
                </a:extLst>
              </a:tr>
              <a:tr h="1173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cap="none" spc="0" dirty="0">
                          <a:solidFill>
                            <a:schemeClr val="tx1"/>
                          </a:solidFill>
                        </a:rPr>
                        <a:t>VR Counselor primarily works one-on-one with Young Adult, and partners with other resources.</a:t>
                      </a:r>
                    </a:p>
                  </a:txBody>
                  <a:tcPr marL="123872" marR="123872" marT="123872" marB="61936">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cap="none" spc="0" dirty="0">
                          <a:solidFill>
                            <a:schemeClr val="tx1"/>
                          </a:solidFill>
                        </a:rPr>
                        <a:t>Young Adult works with a NextGen Team, including a Careers Counselor, Employment Specialist, Peer Specialist, and Benefits Support Specialist; can choose between individual and team support.</a:t>
                      </a:r>
                    </a:p>
                  </a:txBody>
                  <a:tcPr marL="123872" marR="123872" marT="123872" marB="61936">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94023943"/>
                  </a:ext>
                </a:extLst>
              </a:tr>
              <a:tr h="680916">
                <a:tc>
                  <a:txBody>
                    <a:bodyPr/>
                    <a:lstStyle/>
                    <a:p>
                      <a:r>
                        <a:rPr lang="en-US" sz="1600" cap="none" spc="0" dirty="0">
                          <a:solidFill>
                            <a:schemeClr val="tx1"/>
                          </a:solidFill>
                        </a:rPr>
                        <a:t>Internships and Apprenticeships are not highly utilized</a:t>
                      </a:r>
                    </a:p>
                  </a:txBody>
                  <a:tcPr marL="123872" marR="123872" marT="123872" marB="61936">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High utilization of apprenticeships and internships; focus on STEM careers</a:t>
                      </a:r>
                    </a:p>
                  </a:txBody>
                  <a:tcPr marL="123872" marR="123872" marT="123872" marB="61936">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047427821"/>
                  </a:ext>
                </a:extLst>
              </a:tr>
              <a:tr h="927446">
                <a:tc>
                  <a:txBody>
                    <a:bodyPr/>
                    <a:lstStyle/>
                    <a:p>
                      <a:r>
                        <a:rPr lang="en-US" sz="1600" cap="none" spc="0" dirty="0">
                          <a:solidFill>
                            <a:schemeClr val="tx1"/>
                          </a:solidFill>
                        </a:rPr>
                        <a:t>Support is provided for participants currently pursuing Associates/Bachelor’s degrees</a:t>
                      </a:r>
                    </a:p>
                  </a:txBody>
                  <a:tcPr marL="123872" marR="123872" marT="123872" marB="61936">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cap="none" spc="0" dirty="0">
                          <a:solidFill>
                            <a:schemeClr val="tx1"/>
                          </a:solidFill>
                        </a:rPr>
                        <a:t>Support is provided for participants who want to work imminently and seek shorter term training programs</a:t>
                      </a:r>
                    </a:p>
                  </a:txBody>
                  <a:tcPr marL="123872" marR="123872" marT="123872" marB="61936">
                    <a:lnL w="12700" cmpd="sng">
                      <a:noFill/>
                      <a:prstDash val="solid"/>
                    </a:lnL>
                    <a:lnR w="12700" cmpd="sng">
                      <a:noFill/>
                      <a:prstDash val="soli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465270620"/>
                  </a:ext>
                </a:extLst>
              </a:tr>
              <a:tr h="434387">
                <a:tc>
                  <a:txBody>
                    <a:bodyPr/>
                    <a:lstStyle/>
                    <a:p>
                      <a:r>
                        <a:rPr lang="en-US" sz="1600" cap="none" spc="0" dirty="0">
                          <a:solidFill>
                            <a:schemeClr val="tx1"/>
                          </a:solidFill>
                        </a:rPr>
                        <a:t> Peer, family support, if provided is externally sourced</a:t>
                      </a:r>
                    </a:p>
                  </a:txBody>
                  <a:tcPr marL="123872" marR="123872" marT="123872" marB="61936">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1600" kern="1200" cap="none" spc="0" dirty="0">
                          <a:solidFill>
                            <a:schemeClr val="tx1"/>
                          </a:solidFill>
                          <a:effectLst/>
                          <a:latin typeface="+mn-lt"/>
                          <a:ea typeface="+mn-ea"/>
                          <a:cs typeface="+mn-cs"/>
                        </a:rPr>
                        <a:t>Teams automatically include Peer Mentors &amp; Family Partners</a:t>
                      </a:r>
                      <a:endParaRPr lang="en-US" sz="1600" cap="none" spc="0" dirty="0">
                        <a:solidFill>
                          <a:schemeClr val="tx1"/>
                        </a:solidFill>
                      </a:endParaRPr>
                    </a:p>
                  </a:txBody>
                  <a:tcPr marL="123872" marR="123872" marT="123872" marB="61936">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751257666"/>
                  </a:ext>
                </a:extLst>
              </a:tr>
              <a:tr h="680916">
                <a:tc>
                  <a:txBody>
                    <a:bodyPr/>
                    <a:lstStyle/>
                    <a:p>
                      <a:r>
                        <a:rPr lang="en-US" sz="1600" cap="none" spc="0" dirty="0">
                          <a:solidFill>
                            <a:schemeClr val="tx1"/>
                          </a:solidFill>
                        </a:rPr>
                        <a:t>Specialty Counselors operating independently</a:t>
                      </a:r>
                    </a:p>
                  </a:txBody>
                  <a:tcPr marL="123872" marR="123872" marT="123872" marB="61936">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r>
                        <a:rPr lang="en-US" sz="1600" cap="none" spc="0" dirty="0">
                          <a:solidFill>
                            <a:schemeClr val="tx1"/>
                          </a:solidFill>
                        </a:rPr>
                        <a:t>Specialty Counselors (focused on sensory disabilities) as part of teams</a:t>
                      </a:r>
                    </a:p>
                  </a:txBody>
                  <a:tcPr marL="123872" marR="123872" marT="123872" marB="61936">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667568240"/>
                  </a:ext>
                </a:extLst>
              </a:tr>
            </a:tbl>
          </a:graphicData>
        </a:graphic>
      </p:graphicFrame>
    </p:spTree>
    <p:extLst>
      <p:ext uri="{BB962C8B-B14F-4D97-AF65-F5344CB8AC3E}">
        <p14:creationId xmlns:p14="http://schemas.microsoft.com/office/powerpoint/2010/main" val="253798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2130-6E15-B4AB-F6C2-DE32C097ADCF}"/>
              </a:ext>
            </a:extLst>
          </p:cNvPr>
          <p:cNvSpPr>
            <a:spLocks noGrp="1"/>
          </p:cNvSpPr>
          <p:nvPr>
            <p:ph type="title"/>
          </p:nvPr>
        </p:nvSpPr>
        <p:spPr>
          <a:xfrm>
            <a:off x="838200" y="365125"/>
            <a:ext cx="10515600" cy="1622928"/>
          </a:xfrm>
        </p:spPr>
        <p:txBody>
          <a:bodyPr>
            <a:normAutofit fontScale="90000"/>
          </a:bodyPr>
          <a:lstStyle/>
          <a:p>
            <a:r>
              <a:rPr lang="en-US" dirty="0">
                <a:latin typeface="Sanchez"/>
              </a:rPr>
              <a:t>Marketing and Outreach</a:t>
            </a:r>
            <a:br>
              <a:rPr lang="en-US" dirty="0">
                <a:latin typeface="Sanchez"/>
              </a:rPr>
            </a:br>
            <a:br>
              <a:rPr lang="en-US" dirty="0">
                <a:latin typeface="Sanchez"/>
              </a:rPr>
            </a:br>
            <a:r>
              <a:rPr lang="en-US" sz="2800" dirty="0">
                <a:latin typeface="Sanchez"/>
              </a:rPr>
              <a:t>https://www.mass.gov/nextgen-careers</a:t>
            </a:r>
          </a:p>
        </p:txBody>
      </p:sp>
      <p:pic>
        <p:nvPicPr>
          <p:cNvPr id="5" name="Picture 5" descr="sample marketing materials with the question - what's next?">
            <a:extLst>
              <a:ext uri="{FF2B5EF4-FFF2-40B4-BE49-F238E27FC236}">
                <a16:creationId xmlns:a16="http://schemas.microsoft.com/office/drawing/2014/main" id="{E78D68E0-6DC8-6918-3F46-12A1AEFF27DA}"/>
              </a:ext>
            </a:extLst>
          </p:cNvPr>
          <p:cNvPicPr>
            <a:picLocks noGrp="1" noChangeAspect="1"/>
          </p:cNvPicPr>
          <p:nvPr>
            <p:ph idx="1"/>
          </p:nvPr>
        </p:nvPicPr>
        <p:blipFill>
          <a:blip r:embed="rId2"/>
          <a:stretch>
            <a:fillRect/>
          </a:stretch>
        </p:blipFill>
        <p:spPr>
          <a:xfrm>
            <a:off x="836341" y="2322803"/>
            <a:ext cx="10881731" cy="4676543"/>
          </a:xfrm>
        </p:spPr>
      </p:pic>
      <p:sp>
        <p:nvSpPr>
          <p:cNvPr id="4" name="Slide Number Placeholder 3">
            <a:extLst>
              <a:ext uri="{FF2B5EF4-FFF2-40B4-BE49-F238E27FC236}">
                <a16:creationId xmlns:a16="http://schemas.microsoft.com/office/drawing/2014/main" id="{49BF9F58-7EA4-39B4-B0E6-4F4F39A07E52}"/>
              </a:ext>
            </a:extLst>
          </p:cNvPr>
          <p:cNvSpPr>
            <a:spLocks noGrp="1"/>
          </p:cNvSpPr>
          <p:nvPr>
            <p:ph type="sldNum" sz="quarter" idx="12"/>
          </p:nvPr>
        </p:nvSpPr>
        <p:spPr>
          <a:xfrm>
            <a:off x="999893" y="6356350"/>
            <a:ext cx="10363199" cy="365125"/>
          </a:xfrm>
        </p:spPr>
        <p:txBody>
          <a:bodyPr/>
          <a:lstStyle/>
          <a:p>
            <a:endParaRPr lang="en-US">
              <a:cs typeface="Calibri"/>
            </a:endParaRPr>
          </a:p>
        </p:txBody>
      </p:sp>
    </p:spTree>
    <p:extLst>
      <p:ext uri="{BB962C8B-B14F-4D97-AF65-F5344CB8AC3E}">
        <p14:creationId xmlns:p14="http://schemas.microsoft.com/office/powerpoint/2010/main" val="345473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6503-0FFE-4AC0-BB8D-0829FDBD8B80}"/>
              </a:ext>
            </a:extLst>
          </p:cNvPr>
          <p:cNvSpPr>
            <a:spLocks noGrp="1"/>
          </p:cNvSpPr>
          <p:nvPr>
            <p:ph type="title"/>
          </p:nvPr>
        </p:nvSpPr>
        <p:spPr/>
        <p:txBody>
          <a:bodyPr/>
          <a:lstStyle/>
          <a:p>
            <a:r>
              <a:rPr lang="en-US" b="0" i="0" u="none" strike="noStrike">
                <a:effectLst/>
                <a:latin typeface="Sanchez"/>
              </a:rPr>
              <a:t>Working with </a:t>
            </a:r>
            <a:r>
              <a:rPr lang="en-US">
                <a:latin typeface="Sanchez"/>
              </a:rPr>
              <a:t>MRC SRC</a:t>
            </a:r>
          </a:p>
        </p:txBody>
      </p:sp>
      <p:sp>
        <p:nvSpPr>
          <p:cNvPr id="3" name="Content Placeholder 2">
            <a:extLst>
              <a:ext uri="{FF2B5EF4-FFF2-40B4-BE49-F238E27FC236}">
                <a16:creationId xmlns:a16="http://schemas.microsoft.com/office/drawing/2014/main" id="{14B8AA4F-EBF9-443E-8CEE-4EB2BFEC84E9}"/>
              </a:ext>
            </a:extLst>
          </p:cNvPr>
          <p:cNvSpPr>
            <a:spLocks noGrp="1"/>
          </p:cNvSpPr>
          <p:nvPr>
            <p:ph idx="1"/>
          </p:nvPr>
        </p:nvSpPr>
        <p:spPr>
          <a:xfrm>
            <a:off x="838200" y="1825625"/>
            <a:ext cx="10515600" cy="4593242"/>
          </a:xfrm>
        </p:spPr>
        <p:txBody>
          <a:bodyPr vert="horz" lIns="91440" tIns="45720" rIns="91440" bIns="45720" rtlCol="0" anchor="t">
            <a:normAutofit lnSpcReduction="10000"/>
          </a:bodyPr>
          <a:lstStyle/>
          <a:p>
            <a:pPr marL="0" indent="0" fontAlgn="base">
              <a:buNone/>
            </a:pPr>
            <a:endParaRPr lang="en-US" sz="3000" b="1">
              <a:solidFill>
                <a:srgbClr val="000000"/>
              </a:solidFill>
              <a:latin typeface="Raleway"/>
            </a:endParaRPr>
          </a:p>
          <a:p>
            <a:pPr algn="l" rtl="0" fontAlgn="base"/>
            <a:r>
              <a:rPr lang="en-US" sz="3000" b="0" i="0" u="none" strike="noStrike">
                <a:solidFill>
                  <a:srgbClr val="000000"/>
                </a:solidFill>
                <a:effectLst/>
                <a:latin typeface="Raleway"/>
              </a:rPr>
              <a:t>Help the SRC to be knowledgeable about the purpose and practice of NextGen.</a:t>
            </a:r>
          </a:p>
          <a:p>
            <a:pPr fontAlgn="base"/>
            <a:r>
              <a:rPr lang="en-US" sz="3000" b="0" i="0">
                <a:solidFill>
                  <a:srgbClr val="000000"/>
                </a:solidFill>
                <a:effectLst/>
                <a:latin typeface="Raleway"/>
              </a:rPr>
              <a:t>Ad</a:t>
            </a:r>
            <a:r>
              <a:rPr lang="en-US" sz="3000">
                <a:solidFill>
                  <a:srgbClr val="000000"/>
                </a:solidFill>
                <a:latin typeface="Raleway"/>
              </a:rPr>
              <a:t>vise NextGen Careers on recruitment and service strategies. </a:t>
            </a:r>
            <a:endParaRPr lang="en-US" sz="3000" b="0" i="0">
              <a:solidFill>
                <a:srgbClr val="000000"/>
              </a:solidFill>
              <a:effectLst/>
              <a:latin typeface="Raleway"/>
            </a:endParaRPr>
          </a:p>
          <a:p>
            <a:pPr algn="l" rtl="0" fontAlgn="base"/>
            <a:r>
              <a:rPr lang="en-US" sz="3000" b="0" i="0">
                <a:solidFill>
                  <a:srgbClr val="000000"/>
                </a:solidFill>
                <a:effectLst/>
                <a:latin typeface="Raleway"/>
              </a:rPr>
              <a:t>​</a:t>
            </a:r>
            <a:r>
              <a:rPr lang="en-US" sz="3000" b="0" i="0" u="none" strike="noStrike">
                <a:solidFill>
                  <a:srgbClr val="000000"/>
                </a:solidFill>
                <a:effectLst/>
                <a:latin typeface="Raleway"/>
              </a:rPr>
              <a:t>Provide the SRC with periodic updates regarding NextGen progress, challenges and opportunities.  </a:t>
            </a:r>
            <a:r>
              <a:rPr lang="en-US" sz="3000" b="0" i="0">
                <a:solidFill>
                  <a:srgbClr val="000000"/>
                </a:solidFill>
                <a:effectLst/>
                <a:latin typeface="Raleway"/>
              </a:rPr>
              <a:t>​</a:t>
            </a:r>
          </a:p>
          <a:p>
            <a:pPr algn="l" rtl="0" fontAlgn="base"/>
            <a:r>
              <a:rPr lang="en-US" sz="3000" b="0" i="0" u="none" strike="noStrike">
                <a:solidFill>
                  <a:srgbClr val="000000"/>
                </a:solidFill>
                <a:effectLst/>
                <a:latin typeface="Raleway"/>
              </a:rPr>
              <a:t>Receive feedback and recommendations  from the SRC that informs NextGen programming and benefits our shared young adult participants.</a:t>
            </a:r>
            <a:r>
              <a:rPr lang="en-US" sz="3000" b="0" i="0">
                <a:solidFill>
                  <a:srgbClr val="000000"/>
                </a:solidFill>
                <a:effectLst/>
                <a:latin typeface="Raleway"/>
              </a:rPr>
              <a:t>​</a:t>
            </a:r>
          </a:p>
          <a:p>
            <a:endParaRPr lang="en-US"/>
          </a:p>
        </p:txBody>
      </p:sp>
      <p:sp>
        <p:nvSpPr>
          <p:cNvPr id="4" name="Slide Number Placeholder 3">
            <a:extLst>
              <a:ext uri="{FF2B5EF4-FFF2-40B4-BE49-F238E27FC236}">
                <a16:creationId xmlns:a16="http://schemas.microsoft.com/office/drawing/2014/main" id="{E54E5149-690A-47FD-B898-AEB09980D66E}"/>
              </a:ext>
            </a:extLst>
          </p:cNvPr>
          <p:cNvSpPr>
            <a:spLocks noGrp="1"/>
          </p:cNvSpPr>
          <p:nvPr>
            <p:ph type="sldNum" sz="quarter" idx="12"/>
          </p:nvPr>
        </p:nvSpPr>
        <p:spPr/>
        <p:txBody>
          <a:bodyPr/>
          <a:lstStyle/>
          <a:p>
            <a:fld id="{7BA8D03B-56A2-D741-8925-A5BDB0E253A2}" type="slidenum">
              <a:rPr lang="en-US" smtClean="0"/>
              <a:t>15</a:t>
            </a:fld>
            <a:endParaRPr lang="en-US"/>
          </a:p>
        </p:txBody>
      </p:sp>
    </p:spTree>
    <p:extLst>
      <p:ext uri="{BB962C8B-B14F-4D97-AF65-F5344CB8AC3E}">
        <p14:creationId xmlns:p14="http://schemas.microsoft.com/office/powerpoint/2010/main" val="30803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4A73-9B81-434E-985B-5A43552C23AB}"/>
              </a:ext>
            </a:extLst>
          </p:cNvPr>
          <p:cNvSpPr>
            <a:spLocks noGrp="1"/>
          </p:cNvSpPr>
          <p:nvPr>
            <p:ph type="title"/>
          </p:nvPr>
        </p:nvSpPr>
        <p:spPr/>
        <p:txBody>
          <a:bodyPr/>
          <a:lstStyle/>
          <a:p>
            <a:r>
              <a:rPr lang="en-US" dirty="0"/>
              <a:t>Questions, Discussion, and</a:t>
            </a:r>
            <a:br>
              <a:rPr lang="en-US" dirty="0"/>
            </a:br>
            <a:r>
              <a:rPr lang="en-US" dirty="0"/>
              <a:t>Thank you!</a:t>
            </a:r>
          </a:p>
        </p:txBody>
      </p:sp>
    </p:spTree>
    <p:extLst>
      <p:ext uri="{BB962C8B-B14F-4D97-AF65-F5344CB8AC3E}">
        <p14:creationId xmlns:p14="http://schemas.microsoft.com/office/powerpoint/2010/main" val="404506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F853-84B0-4055-BD8F-05E6E38CD536}"/>
              </a:ext>
            </a:extLst>
          </p:cNvPr>
          <p:cNvSpPr>
            <a:spLocks noGrp="1"/>
          </p:cNvSpPr>
          <p:nvPr>
            <p:ph type="title"/>
          </p:nvPr>
        </p:nvSpPr>
        <p:spPr/>
        <p:txBody>
          <a:bodyPr/>
          <a:lstStyle/>
          <a:p>
            <a:r>
              <a:rPr lang="en-US">
                <a:latin typeface="Sanchez"/>
              </a:rPr>
              <a:t>Presentation Agenda</a:t>
            </a:r>
          </a:p>
        </p:txBody>
      </p:sp>
      <p:sp>
        <p:nvSpPr>
          <p:cNvPr id="3" name="Content Placeholder 2">
            <a:extLst>
              <a:ext uri="{FF2B5EF4-FFF2-40B4-BE49-F238E27FC236}">
                <a16:creationId xmlns:a16="http://schemas.microsoft.com/office/drawing/2014/main" id="{982D56EF-9B52-4101-A0F6-B37708897F53}"/>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dirty="0">
                <a:solidFill>
                  <a:srgbClr val="000000"/>
                </a:solidFill>
                <a:effectLst/>
                <a:latin typeface="Raleway"/>
              </a:rPr>
              <a:t>Overview of NextGen Careers Practice Model</a:t>
            </a:r>
            <a:r>
              <a:rPr lang="en-US" b="0" i="0" dirty="0">
                <a:solidFill>
                  <a:srgbClr val="000000"/>
                </a:solidFill>
                <a:effectLst/>
                <a:latin typeface="Raleway"/>
              </a:rPr>
              <a:t>​​</a:t>
            </a:r>
          </a:p>
          <a:p>
            <a:pPr algn="l" rtl="0" fontAlgn="base">
              <a:buFont typeface="Arial" panose="020B0604020202020204" pitchFamily="34" charset="0"/>
              <a:buChar char="•"/>
            </a:pPr>
            <a:r>
              <a:rPr lang="en-US" b="0" i="0" u="none" strike="noStrike" dirty="0">
                <a:solidFill>
                  <a:srgbClr val="000000"/>
                </a:solidFill>
                <a:effectLst/>
                <a:latin typeface="Raleway"/>
              </a:rPr>
              <a:t>Refresher of the RSA Innovation Grant that funds NextGen Careers</a:t>
            </a:r>
            <a:r>
              <a:rPr lang="en-US" b="0" i="0" dirty="0">
                <a:solidFill>
                  <a:srgbClr val="000000"/>
                </a:solidFill>
                <a:effectLst/>
                <a:latin typeface="Raleway"/>
              </a:rPr>
              <a:t>​ and the NextGen Careers Practice Model</a:t>
            </a:r>
          </a:p>
          <a:p>
            <a:pPr algn="l" rtl="0" fontAlgn="base">
              <a:buFont typeface="Arial" panose="020B0604020202020204" pitchFamily="34" charset="0"/>
              <a:buChar char="•"/>
            </a:pPr>
            <a:r>
              <a:rPr lang="en-US" b="0" i="0" u="none" strike="noStrike" dirty="0">
                <a:solidFill>
                  <a:srgbClr val="000000"/>
                </a:solidFill>
                <a:effectLst/>
                <a:latin typeface="Raleway"/>
              </a:rPr>
              <a:t>Enrollment Picture</a:t>
            </a:r>
            <a:endParaRPr lang="en-US" b="0" i="0" dirty="0">
              <a:solidFill>
                <a:srgbClr val="000000"/>
              </a:solidFill>
              <a:effectLst/>
              <a:latin typeface="Raleway"/>
            </a:endParaRPr>
          </a:p>
          <a:p>
            <a:pPr algn="l" rtl="0" fontAlgn="base">
              <a:buFont typeface="Arial" panose="020B0604020202020204" pitchFamily="34" charset="0"/>
              <a:buChar char="•"/>
            </a:pPr>
            <a:r>
              <a:rPr lang="en-US" b="0" i="0" u="none" strike="noStrike" dirty="0">
                <a:solidFill>
                  <a:srgbClr val="000000"/>
                </a:solidFill>
                <a:effectLst/>
                <a:latin typeface="Raleway"/>
              </a:rPr>
              <a:t>Outreach and Recruitment Data</a:t>
            </a:r>
          </a:p>
          <a:p>
            <a:pPr algn="l" rtl="0" fontAlgn="base">
              <a:buFont typeface="Arial" panose="020B0604020202020204" pitchFamily="34" charset="0"/>
              <a:buChar char="•"/>
            </a:pPr>
            <a:r>
              <a:rPr lang="en-US" dirty="0">
                <a:solidFill>
                  <a:srgbClr val="000000"/>
                </a:solidFill>
                <a:latin typeface="Raleway"/>
              </a:rPr>
              <a:t>Core Components</a:t>
            </a:r>
          </a:p>
          <a:p>
            <a:pPr algn="l" rtl="0" fontAlgn="base">
              <a:buFont typeface="Arial" panose="020B0604020202020204" pitchFamily="34" charset="0"/>
              <a:buChar char="•"/>
            </a:pPr>
            <a:r>
              <a:rPr lang="en-US" dirty="0">
                <a:solidFill>
                  <a:srgbClr val="000000"/>
                </a:solidFill>
                <a:latin typeface="Raleway"/>
              </a:rPr>
              <a:t>Pathway from referral to enrollment</a:t>
            </a:r>
          </a:p>
          <a:p>
            <a:pPr algn="l" rtl="0" fontAlgn="base">
              <a:buFont typeface="Arial" panose="020B0604020202020204" pitchFamily="34" charset="0"/>
              <a:buChar char="•"/>
            </a:pPr>
            <a:r>
              <a:rPr lang="en-US" b="0" i="0">
                <a:solidFill>
                  <a:srgbClr val="000000"/>
                </a:solidFill>
                <a:effectLst/>
                <a:latin typeface="Raleway"/>
              </a:rPr>
              <a:t>Marketing samples</a:t>
            </a:r>
            <a:endParaRPr lang="en-US" b="0" i="0" dirty="0">
              <a:solidFill>
                <a:srgbClr val="000000"/>
              </a:solidFill>
              <a:effectLst/>
              <a:latin typeface="Raleway"/>
            </a:endParaRPr>
          </a:p>
          <a:p>
            <a:endParaRPr lang="en-US" dirty="0"/>
          </a:p>
        </p:txBody>
      </p:sp>
      <p:sp>
        <p:nvSpPr>
          <p:cNvPr id="4" name="Slide Number Placeholder 3">
            <a:extLst>
              <a:ext uri="{FF2B5EF4-FFF2-40B4-BE49-F238E27FC236}">
                <a16:creationId xmlns:a16="http://schemas.microsoft.com/office/drawing/2014/main" id="{87A2F779-4133-4C1B-837E-215216C91275}"/>
              </a:ext>
            </a:extLst>
          </p:cNvPr>
          <p:cNvSpPr>
            <a:spLocks noGrp="1"/>
          </p:cNvSpPr>
          <p:nvPr>
            <p:ph type="sldNum" sz="quarter" idx="12"/>
          </p:nvPr>
        </p:nvSpPr>
        <p:spPr/>
        <p:txBody>
          <a:bodyPr/>
          <a:lstStyle/>
          <a:p>
            <a:fld id="{7BA8D03B-56A2-D741-8925-A5BDB0E253A2}" type="slidenum">
              <a:rPr lang="en-US" smtClean="0"/>
              <a:t>2</a:t>
            </a:fld>
            <a:endParaRPr lang="en-US"/>
          </a:p>
        </p:txBody>
      </p:sp>
    </p:spTree>
    <p:extLst>
      <p:ext uri="{BB962C8B-B14F-4D97-AF65-F5344CB8AC3E}">
        <p14:creationId xmlns:p14="http://schemas.microsoft.com/office/powerpoint/2010/main" val="163635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5279-A486-23BE-4A0F-6CB4874ADA33}"/>
              </a:ext>
            </a:extLst>
          </p:cNvPr>
          <p:cNvSpPr>
            <a:spLocks noGrp="1"/>
          </p:cNvSpPr>
          <p:nvPr>
            <p:ph type="title"/>
          </p:nvPr>
        </p:nvSpPr>
        <p:spPr/>
        <p:txBody>
          <a:bodyPr/>
          <a:lstStyle/>
          <a:p>
            <a:r>
              <a:rPr lang="en-US" i="0" u="none" strike="noStrike" dirty="0">
                <a:effectLst/>
                <a:latin typeface="Sanchez"/>
              </a:rPr>
              <a:t>Innovation Grant Overview</a:t>
            </a:r>
            <a:r>
              <a:rPr lang="en-US" i="0" dirty="0">
                <a:effectLst/>
                <a:latin typeface="Sanchez"/>
              </a:rPr>
              <a:t>​</a:t>
            </a:r>
            <a:endParaRPr lang="en-US" dirty="0">
              <a:latin typeface="Sanchez"/>
            </a:endParaRPr>
          </a:p>
        </p:txBody>
      </p:sp>
      <p:sp>
        <p:nvSpPr>
          <p:cNvPr id="3" name="Content Placeholder 2">
            <a:extLst>
              <a:ext uri="{FF2B5EF4-FFF2-40B4-BE49-F238E27FC236}">
                <a16:creationId xmlns:a16="http://schemas.microsoft.com/office/drawing/2014/main" id="{4253867B-ACCD-5E77-BD3D-5AF243E3CB49}"/>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dirty="0">
                <a:solidFill>
                  <a:srgbClr val="000000"/>
                </a:solidFill>
                <a:effectLst/>
                <a:latin typeface="Raleway"/>
              </a:rPr>
              <a:t>NextGen Careers is funded through an RSA Innovation Grant through June 2026, focused on improving long term career outcomes.</a:t>
            </a:r>
            <a:r>
              <a:rPr lang="en-US" b="0" i="0" dirty="0">
                <a:solidFill>
                  <a:srgbClr val="000000"/>
                </a:solidFill>
                <a:effectLst/>
                <a:latin typeface="Raleway"/>
              </a:rPr>
              <a:t>​</a:t>
            </a:r>
          </a:p>
          <a:p>
            <a:pPr algn="l" rtl="0" fontAlgn="base">
              <a:buFont typeface="Arial" panose="020B0604020202020204" pitchFamily="34" charset="0"/>
              <a:buChar char="•"/>
            </a:pPr>
            <a:r>
              <a:rPr lang="en-US" b="0" i="0" u="none" strike="noStrike" dirty="0">
                <a:solidFill>
                  <a:srgbClr val="000000"/>
                </a:solidFill>
                <a:effectLst/>
                <a:latin typeface="Raleway"/>
              </a:rPr>
              <a:t>MRC is utilizing the grant to use implementation science, multi-disciplinary teams including new roles focused on mentoring and family support, and a newly developed Learning Experience all focused on young adults with disabilities between the ages of 18-30 years old. </a:t>
            </a:r>
            <a:r>
              <a:rPr lang="en-US" b="0" i="0" dirty="0">
                <a:solidFill>
                  <a:srgbClr val="000000"/>
                </a:solidFill>
                <a:effectLst/>
                <a:latin typeface="Raleway"/>
              </a:rPr>
              <a:t>​</a:t>
            </a:r>
          </a:p>
          <a:p>
            <a:pPr fontAlgn="base"/>
            <a:r>
              <a:rPr lang="en-US" dirty="0">
                <a:solidFill>
                  <a:srgbClr val="000000"/>
                </a:solidFill>
                <a:latin typeface="Raleway"/>
              </a:rPr>
              <a:t>MCB and MCDHH are partners on this grant.  </a:t>
            </a:r>
          </a:p>
          <a:p>
            <a:pPr fontAlgn="base"/>
            <a:r>
              <a:rPr lang="en-US" dirty="0">
                <a:solidFill>
                  <a:srgbClr val="000000"/>
                </a:solidFill>
                <a:latin typeface="Raleway"/>
              </a:rPr>
              <a:t>Seeking to serve 1,000 young adults in target geographic areas</a:t>
            </a:r>
            <a:endParaRPr lang="en-US" dirty="0"/>
          </a:p>
        </p:txBody>
      </p:sp>
      <p:sp>
        <p:nvSpPr>
          <p:cNvPr id="4" name="Slide Number Placeholder 3">
            <a:extLst>
              <a:ext uri="{FF2B5EF4-FFF2-40B4-BE49-F238E27FC236}">
                <a16:creationId xmlns:a16="http://schemas.microsoft.com/office/drawing/2014/main" id="{8F954761-B2A7-448D-82BF-8888DBD34618}"/>
              </a:ext>
            </a:extLst>
          </p:cNvPr>
          <p:cNvSpPr>
            <a:spLocks noGrp="1"/>
          </p:cNvSpPr>
          <p:nvPr>
            <p:ph type="sldNum" sz="quarter" idx="12"/>
          </p:nvPr>
        </p:nvSpPr>
        <p:spPr/>
        <p:txBody>
          <a:bodyPr/>
          <a:lstStyle/>
          <a:p>
            <a:fld id="{7BA8D03B-56A2-D741-8925-A5BDB0E253A2}" type="slidenum">
              <a:rPr lang="en-US" smtClean="0"/>
              <a:t>3</a:t>
            </a:fld>
            <a:endParaRPr lang="en-US"/>
          </a:p>
        </p:txBody>
      </p:sp>
    </p:spTree>
    <p:extLst>
      <p:ext uri="{BB962C8B-B14F-4D97-AF65-F5344CB8AC3E}">
        <p14:creationId xmlns:p14="http://schemas.microsoft.com/office/powerpoint/2010/main" val="424266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9469-ADDD-4048-9578-CB95C452DA35}"/>
              </a:ext>
            </a:extLst>
          </p:cNvPr>
          <p:cNvSpPr>
            <a:spLocks noGrp="1"/>
          </p:cNvSpPr>
          <p:nvPr>
            <p:ph type="title"/>
          </p:nvPr>
        </p:nvSpPr>
        <p:spPr/>
        <p:txBody>
          <a:bodyPr/>
          <a:lstStyle/>
          <a:p>
            <a:r>
              <a:rPr lang="en-US" b="0" i="0" u="none" strike="noStrike" dirty="0">
                <a:effectLst/>
                <a:latin typeface="Sanchez"/>
              </a:rPr>
              <a:t>Where is NextGen Careers?</a:t>
            </a:r>
            <a:endParaRPr lang="en-US" dirty="0">
              <a:latin typeface="Sanchez"/>
            </a:endParaRPr>
          </a:p>
        </p:txBody>
      </p:sp>
      <p:sp>
        <p:nvSpPr>
          <p:cNvPr id="3" name="Content Placeholder 2">
            <a:extLst>
              <a:ext uri="{FF2B5EF4-FFF2-40B4-BE49-F238E27FC236}">
                <a16:creationId xmlns:a16="http://schemas.microsoft.com/office/drawing/2014/main" id="{CF9E3174-9E55-44E9-8898-B7FB628806B8}"/>
              </a:ext>
            </a:extLst>
          </p:cNvPr>
          <p:cNvSpPr>
            <a:spLocks noGrp="1"/>
          </p:cNvSpPr>
          <p:nvPr>
            <p:ph idx="1"/>
          </p:nvPr>
        </p:nvSpPr>
        <p:spPr>
          <a:xfrm>
            <a:off x="838200" y="1444625"/>
            <a:ext cx="6934200" cy="4911725"/>
          </a:xfrm>
        </p:spPr>
        <p:txBody>
          <a:bodyPr vert="horz" lIns="91440" tIns="45720" rIns="91440" bIns="45720" rtlCol="0" anchor="t">
            <a:noAutofit/>
          </a:bodyPr>
          <a:lstStyle/>
          <a:p>
            <a:pPr marL="0" marR="0">
              <a:lnSpc>
                <a:spcPct val="107000"/>
              </a:lnSpc>
              <a:spcBef>
                <a:spcPts val="0"/>
              </a:spcBef>
              <a:spcAft>
                <a:spcPts val="800"/>
              </a:spcAft>
            </a:pPr>
            <a:r>
              <a:rPr lang="en-US" sz="1800" b="1"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Worcester Office:</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Auburn, Boylston, Cherry Valley, Holden, Leicester, Paxton, Shrewsbury, West Boylston, and Worcester.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Springfield</a:t>
            </a:r>
            <a:r>
              <a:rPr lang="en-US" sz="18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 </a:t>
            </a:r>
            <a:r>
              <a:rPr lang="en-US" sz="1800" b="1"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Office</a:t>
            </a:r>
            <a:r>
              <a:rPr lang="en-US" sz="18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Agawam, Blandford, Chester, East Longmeadow, Feeding Hills, Granville, Hampden, Huntington, Longmeadow, Montgomery, Russell, Southwick, Springfield, Tolland, West Springfield, Westfield and Wilbraham. Belchertown, Chesterfield, Chicopee, Easthampton, Granby, Holyoke, Ludlow, Middlefield, Monson, Northampton, Palmer, South Hadley, Southampton, Ware, Westhampton, and Worthington.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Lowell</a:t>
            </a:r>
            <a:r>
              <a:rPr lang="en-US" sz="18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 </a:t>
            </a:r>
            <a:r>
              <a:rPr lang="en-US" sz="1800" b="1"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Office</a:t>
            </a:r>
            <a:r>
              <a:rPr lang="en-US" sz="18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 Acton, Bedford, Billerica, Boxborough, Burlington, Carlisle, Chelmsford, Concord, Dracut, Dunstable, Lexington, Littleton, Lowell, North Reading, Reading, Tewksbury, Tyngsborough, Westford, Wilmington, and Woburn.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Lawrence</a:t>
            </a:r>
            <a:r>
              <a:rPr lang="en-US" sz="18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 </a:t>
            </a:r>
            <a:r>
              <a:rPr lang="en-US" sz="1800" b="1"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Office</a:t>
            </a:r>
            <a:r>
              <a:rPr lang="en-US" sz="18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Amesbury, Andover, Boxford, Bradford, Byfield, Georgetown, Groveland, Haverhill, Lawrence, Merrimac, Methuen, Newbury, Newburyport, North Andover, Rowley, Salisbury, and West Newbury.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Braintree</a:t>
            </a:r>
            <a:r>
              <a:rPr lang="en-US" sz="18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 </a:t>
            </a:r>
            <a:r>
              <a:rPr lang="en-US" sz="1800" b="1"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Office</a:t>
            </a:r>
            <a:r>
              <a:rPr lang="en-US" sz="18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141414"/>
                </a:solidFill>
                <a:effectLst/>
                <a:latin typeface="Noto Sans" panose="020B0502040504020204" pitchFamily="34" charset="0"/>
                <a:ea typeface="Calibri" panose="020F0502020204030204" pitchFamily="34" charset="0"/>
                <a:cs typeface="Times New Roman" panose="02020603050405020304" pitchFamily="18" charset="0"/>
              </a:rPr>
              <a:t>Braintree, Cohasset, Hingham, Hull, Milton, Norwell, Norwood, Quincy, Randolph, Scituate, Walpole and Weymouth.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Slide Number Placeholder 3">
            <a:extLst>
              <a:ext uri="{FF2B5EF4-FFF2-40B4-BE49-F238E27FC236}">
                <a16:creationId xmlns:a16="http://schemas.microsoft.com/office/drawing/2014/main" id="{3C59148D-AA8B-4CB7-A0C1-2F10796FE9CB}"/>
              </a:ext>
            </a:extLst>
          </p:cNvPr>
          <p:cNvSpPr>
            <a:spLocks noGrp="1"/>
          </p:cNvSpPr>
          <p:nvPr>
            <p:ph type="sldNum" sz="quarter" idx="12"/>
          </p:nvPr>
        </p:nvSpPr>
        <p:spPr/>
        <p:txBody>
          <a:bodyPr/>
          <a:lstStyle/>
          <a:p>
            <a:r>
              <a:rPr lang="en-US"/>
              <a:t>]</a:t>
            </a:r>
          </a:p>
        </p:txBody>
      </p:sp>
      <p:pic>
        <p:nvPicPr>
          <p:cNvPr id="6" name="Picture 5" descr="Map of Massachusetts with dots numbered 1-7.  Where we work Boston, Roxbury, Braintree, Lawrence, Lowell, Springfield, Worcester&#10;The NextGen Career program meets you where you live. As an agency, MRC is focused on breaking down traditional barriers to employment. Our team will be your guide to build confidence, experience, and knowledge for your career journey.">
            <a:extLst>
              <a:ext uri="{FF2B5EF4-FFF2-40B4-BE49-F238E27FC236}">
                <a16:creationId xmlns:a16="http://schemas.microsoft.com/office/drawing/2014/main" id="{0A313D93-BBC2-A3D9-59BC-A352C5378D8E}"/>
              </a:ext>
            </a:extLst>
          </p:cNvPr>
          <p:cNvPicPr>
            <a:picLocks noChangeAspect="1"/>
          </p:cNvPicPr>
          <p:nvPr/>
        </p:nvPicPr>
        <p:blipFill>
          <a:blip r:embed="rId3"/>
          <a:stretch>
            <a:fillRect/>
          </a:stretch>
        </p:blipFill>
        <p:spPr>
          <a:xfrm>
            <a:off x="7900617" y="0"/>
            <a:ext cx="4291383" cy="6858000"/>
          </a:xfrm>
          <a:prstGeom prst="rect">
            <a:avLst/>
          </a:prstGeom>
        </p:spPr>
      </p:pic>
    </p:spTree>
    <p:extLst>
      <p:ext uri="{BB962C8B-B14F-4D97-AF65-F5344CB8AC3E}">
        <p14:creationId xmlns:p14="http://schemas.microsoft.com/office/powerpoint/2010/main" val="315215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9469-ADDD-4048-9578-CB95C452DA35}"/>
              </a:ext>
            </a:extLst>
          </p:cNvPr>
          <p:cNvSpPr>
            <a:spLocks noGrp="1"/>
          </p:cNvSpPr>
          <p:nvPr>
            <p:ph type="title"/>
          </p:nvPr>
        </p:nvSpPr>
        <p:spPr/>
        <p:txBody>
          <a:bodyPr/>
          <a:lstStyle/>
          <a:p>
            <a:r>
              <a:rPr lang="en-US" b="0" i="0" u="none" strike="noStrike" dirty="0">
                <a:effectLst/>
                <a:latin typeface="Sanchez"/>
              </a:rPr>
              <a:t>Enrollment Picture</a:t>
            </a:r>
            <a:endParaRPr lang="en-US" dirty="0">
              <a:latin typeface="Sanchez"/>
            </a:endParaRPr>
          </a:p>
        </p:txBody>
      </p:sp>
      <p:sp>
        <p:nvSpPr>
          <p:cNvPr id="3" name="Content Placeholder 2">
            <a:extLst>
              <a:ext uri="{FF2B5EF4-FFF2-40B4-BE49-F238E27FC236}">
                <a16:creationId xmlns:a16="http://schemas.microsoft.com/office/drawing/2014/main" id="{CF9E3174-9E55-44E9-8898-B7FB628806B8}"/>
              </a:ext>
            </a:extLst>
          </p:cNvPr>
          <p:cNvSpPr>
            <a:spLocks noGrp="1"/>
          </p:cNvSpPr>
          <p:nvPr>
            <p:ph idx="1"/>
          </p:nvPr>
        </p:nvSpPr>
        <p:spPr>
          <a:xfrm>
            <a:off x="838200" y="1581150"/>
            <a:ext cx="10515600" cy="4911725"/>
          </a:xfrm>
        </p:spPr>
        <p:txBody>
          <a:bodyPr vert="horz" lIns="91440" tIns="45720" rIns="91440" bIns="45720" rtlCol="0" anchor="t">
            <a:normAutofit fontScale="40000" lnSpcReduction="20000"/>
          </a:bodyPr>
          <a:lstStyle/>
          <a:p>
            <a:pPr marL="0" indent="0" algn="l" rtl="0" fontAlgn="base">
              <a:buNone/>
            </a:pPr>
            <a:endParaRPr lang="en-US" b="0" i="0" dirty="0">
              <a:solidFill>
                <a:srgbClr val="000000"/>
              </a:solidFill>
              <a:effectLst/>
              <a:latin typeface="Raleway"/>
            </a:endParaRPr>
          </a:p>
          <a:p>
            <a:pPr marL="0" indent="0" algn="l" rtl="0" fontAlgn="base">
              <a:buNone/>
            </a:pPr>
            <a:r>
              <a:rPr lang="en-US" b="1" i="0" u="none" strike="noStrike" dirty="0">
                <a:solidFill>
                  <a:srgbClr val="000000"/>
                </a:solidFill>
                <a:effectLst/>
                <a:latin typeface="Raleway"/>
              </a:rPr>
              <a:t>Since opening in October:</a:t>
            </a:r>
          </a:p>
          <a:p>
            <a:pPr marL="0" indent="0" algn="l" rtl="0" fontAlgn="base">
              <a:buNone/>
            </a:pPr>
            <a:endParaRPr lang="en-US" sz="3800" b="0" i="0" dirty="0">
              <a:solidFill>
                <a:srgbClr val="000000"/>
              </a:solidFill>
              <a:effectLst/>
              <a:latin typeface="Raleway"/>
            </a:endParaRPr>
          </a:p>
          <a:p>
            <a:pPr algn="l" rtl="0" fontAlgn="base">
              <a:buFont typeface="Arial" panose="020B0604020202020204" pitchFamily="34" charset="0"/>
              <a:buChar char="•"/>
            </a:pPr>
            <a:r>
              <a:rPr lang="en-US" sz="3800" b="0" i="0" u="none" strike="noStrike" dirty="0">
                <a:solidFill>
                  <a:srgbClr val="000000"/>
                </a:solidFill>
                <a:effectLst/>
                <a:latin typeface="Raleway"/>
              </a:rPr>
              <a:t>400 individuals have </a:t>
            </a:r>
            <a:r>
              <a:rPr lang="en-US" sz="3800" dirty="0">
                <a:solidFill>
                  <a:srgbClr val="000000"/>
                </a:solidFill>
                <a:latin typeface="Raleway"/>
              </a:rPr>
              <a:t>sought enrollment in NextGen Careers</a:t>
            </a:r>
          </a:p>
          <a:p>
            <a:pPr algn="l" rtl="0" fontAlgn="base">
              <a:buFont typeface="Arial" panose="020B0604020202020204" pitchFamily="34" charset="0"/>
              <a:buChar char="•"/>
            </a:pPr>
            <a:r>
              <a:rPr lang="en-US" sz="3800" b="0" i="0" u="none" strike="noStrike" dirty="0">
                <a:solidFill>
                  <a:srgbClr val="000000"/>
                </a:solidFill>
                <a:effectLst/>
                <a:latin typeface="Raleway"/>
              </a:rPr>
              <a:t>171 have enrolled in the program</a:t>
            </a:r>
          </a:p>
          <a:p>
            <a:pPr algn="l" rtl="0" fontAlgn="base">
              <a:buFont typeface="Arial" panose="020B0604020202020204" pitchFamily="34" charset="0"/>
              <a:buChar char="•"/>
            </a:pPr>
            <a:r>
              <a:rPr lang="en-US" sz="3800" b="0" i="0" u="none" strike="noStrike" dirty="0">
                <a:solidFill>
                  <a:srgbClr val="000000"/>
                </a:solidFill>
                <a:effectLst/>
                <a:latin typeface="Raleway"/>
              </a:rPr>
              <a:t>100 additional enrollments are</a:t>
            </a:r>
            <a:r>
              <a:rPr lang="en-US" sz="3800" dirty="0">
                <a:solidFill>
                  <a:srgbClr val="000000"/>
                </a:solidFill>
                <a:latin typeface="Raleway"/>
              </a:rPr>
              <a:t> currently in the exploratory or eligibility phase</a:t>
            </a:r>
            <a:endParaRPr lang="en-US" sz="3800" b="0" i="0" u="none" strike="noStrike" dirty="0">
              <a:solidFill>
                <a:srgbClr val="000000"/>
              </a:solidFill>
              <a:effectLst/>
              <a:latin typeface="Raleway"/>
            </a:endParaRPr>
          </a:p>
          <a:p>
            <a:pPr algn="l" rtl="0" fontAlgn="base">
              <a:buFont typeface="Arial" panose="020B0604020202020204" pitchFamily="34" charset="0"/>
              <a:buChar char="•"/>
            </a:pPr>
            <a:r>
              <a:rPr lang="en-US" sz="3800" b="0" i="0" u="none" strike="noStrike" dirty="0">
                <a:solidFill>
                  <a:srgbClr val="000000"/>
                </a:solidFill>
                <a:effectLst/>
                <a:latin typeface="Raleway"/>
              </a:rPr>
              <a:t>For those that did </a:t>
            </a:r>
            <a:r>
              <a:rPr lang="en-US" sz="3800" b="0" i="0" u="none" strike="noStrike">
                <a:solidFill>
                  <a:srgbClr val="000000"/>
                </a:solidFill>
                <a:effectLst/>
                <a:latin typeface="Raleway"/>
              </a:rPr>
              <a:t>not enroll, </a:t>
            </a:r>
            <a:r>
              <a:rPr lang="en-US" sz="3800" b="0" i="0" u="none" strike="noStrike" dirty="0">
                <a:solidFill>
                  <a:srgbClr val="000000"/>
                </a:solidFill>
                <a:effectLst/>
                <a:latin typeface="Raleway"/>
              </a:rPr>
              <a:t>the most common reason is living out of the NextGen Career </a:t>
            </a:r>
            <a:r>
              <a:rPr lang="en-US" sz="3800" dirty="0">
                <a:solidFill>
                  <a:srgbClr val="000000"/>
                </a:solidFill>
                <a:latin typeface="Raleway"/>
              </a:rPr>
              <a:t>service region (43%) followed by the applicant electing General VR to meet their needs (29%). </a:t>
            </a:r>
          </a:p>
          <a:p>
            <a:pPr marL="0" indent="0" algn="l" rtl="0" fontAlgn="base">
              <a:buNone/>
            </a:pPr>
            <a:endParaRPr lang="en-US" dirty="0">
              <a:solidFill>
                <a:srgbClr val="000000"/>
              </a:solidFill>
              <a:latin typeface="Raleway"/>
            </a:endParaRPr>
          </a:p>
          <a:p>
            <a:pPr marL="0" indent="0" algn="l" rtl="0" fontAlgn="base">
              <a:buNone/>
            </a:pPr>
            <a:r>
              <a:rPr lang="en-US" b="1" dirty="0">
                <a:solidFill>
                  <a:srgbClr val="000000"/>
                </a:solidFill>
                <a:latin typeface="Raleway"/>
              </a:rPr>
              <a:t>Enrollment Lessons</a:t>
            </a:r>
            <a:r>
              <a:rPr lang="en-US" dirty="0">
                <a:solidFill>
                  <a:srgbClr val="000000"/>
                </a:solidFill>
                <a:latin typeface="Raleway"/>
              </a:rPr>
              <a:t>:</a:t>
            </a:r>
          </a:p>
          <a:p>
            <a:pPr marL="0" indent="0" algn="l" rtl="0" fontAlgn="base">
              <a:buNone/>
            </a:pPr>
            <a:r>
              <a:rPr lang="en-US" dirty="0">
                <a:solidFill>
                  <a:srgbClr val="000000"/>
                </a:solidFill>
                <a:latin typeface="Raleway"/>
              </a:rPr>
              <a:t>	</a:t>
            </a:r>
            <a:r>
              <a:rPr lang="en-US" sz="3400" dirty="0">
                <a:solidFill>
                  <a:srgbClr val="000000"/>
                </a:solidFill>
                <a:latin typeface="Raleway"/>
              </a:rPr>
              <a:t>Prior to commencing services, at times multiple meetings and conversations are helpful and frequently 	involve young adults and their parents/caregivers</a:t>
            </a:r>
          </a:p>
          <a:p>
            <a:pPr marL="0" indent="0" algn="l" rtl="0" fontAlgn="base">
              <a:buNone/>
            </a:pPr>
            <a:r>
              <a:rPr lang="en-US" sz="3400" dirty="0">
                <a:solidFill>
                  <a:srgbClr val="000000"/>
                </a:solidFill>
                <a:latin typeface="Raleway"/>
              </a:rPr>
              <a:t>	QR codes and a simplified enrollment form have received positive feedback and praised by enrollees</a:t>
            </a:r>
          </a:p>
          <a:p>
            <a:pPr marL="0" indent="0" algn="l" rtl="0" fontAlgn="base">
              <a:buNone/>
            </a:pPr>
            <a:r>
              <a:rPr lang="en-US" sz="3400" dirty="0">
                <a:solidFill>
                  <a:srgbClr val="000000"/>
                </a:solidFill>
                <a:latin typeface="Raleway"/>
              </a:rPr>
              <a:t>	Landing page on mass.gov has been tweaked based on feedback from enrollees and partners.</a:t>
            </a:r>
          </a:p>
          <a:p>
            <a:pPr marL="0" indent="0" algn="l" rtl="0" fontAlgn="base">
              <a:buNone/>
            </a:pPr>
            <a:r>
              <a:rPr lang="en-US" sz="3400" dirty="0">
                <a:solidFill>
                  <a:srgbClr val="000000"/>
                </a:solidFill>
                <a:latin typeface="Raleway"/>
              </a:rPr>
              <a:t>	Bi-lingual staff capacity is a necessity to communicate with family members during the Outreach/enrollment 	process.</a:t>
            </a:r>
          </a:p>
          <a:p>
            <a:pPr marL="0" indent="0" algn="l" rtl="0" fontAlgn="base">
              <a:buNone/>
            </a:pPr>
            <a:r>
              <a:rPr lang="en-US" sz="3400" dirty="0">
                <a:solidFill>
                  <a:srgbClr val="000000"/>
                </a:solidFill>
                <a:latin typeface="Raleway"/>
              </a:rPr>
              <a:t>	Marketing of NextGen is benefitting the larger General VR system, reaching some people who choose to 	access that service</a:t>
            </a:r>
          </a:p>
          <a:p>
            <a:pPr marL="0" indent="0" algn="l" rtl="0" fontAlgn="base">
              <a:buNone/>
            </a:pPr>
            <a:r>
              <a:rPr lang="en-US" b="0" i="0" dirty="0">
                <a:solidFill>
                  <a:srgbClr val="000000"/>
                </a:solidFill>
                <a:effectLst/>
                <a:latin typeface="Raleway"/>
              </a:rPr>
              <a:t>​</a:t>
            </a:r>
          </a:p>
          <a:p>
            <a:endParaRPr lang="en-US" dirty="0"/>
          </a:p>
        </p:txBody>
      </p:sp>
      <p:sp>
        <p:nvSpPr>
          <p:cNvPr id="4" name="Slide Number Placeholder 3">
            <a:extLst>
              <a:ext uri="{FF2B5EF4-FFF2-40B4-BE49-F238E27FC236}">
                <a16:creationId xmlns:a16="http://schemas.microsoft.com/office/drawing/2014/main" id="{3C59148D-AA8B-4CB7-A0C1-2F10796FE9CB}"/>
              </a:ext>
            </a:extLst>
          </p:cNvPr>
          <p:cNvSpPr>
            <a:spLocks noGrp="1"/>
          </p:cNvSpPr>
          <p:nvPr>
            <p:ph type="sldNum" sz="quarter" idx="12"/>
          </p:nvPr>
        </p:nvSpPr>
        <p:spPr/>
        <p:txBody>
          <a:bodyPr/>
          <a:lstStyle/>
          <a:p>
            <a:fld id="{7BA8D03B-56A2-D741-8925-A5BDB0E253A2}" type="slidenum">
              <a:rPr lang="en-US" smtClean="0"/>
              <a:t>5</a:t>
            </a:fld>
            <a:endParaRPr lang="en-US"/>
          </a:p>
        </p:txBody>
      </p:sp>
    </p:spTree>
    <p:extLst>
      <p:ext uri="{BB962C8B-B14F-4D97-AF65-F5344CB8AC3E}">
        <p14:creationId xmlns:p14="http://schemas.microsoft.com/office/powerpoint/2010/main" val="379411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9469-ADDD-4048-9578-CB95C452DA35}"/>
              </a:ext>
            </a:extLst>
          </p:cNvPr>
          <p:cNvSpPr>
            <a:spLocks noGrp="1"/>
          </p:cNvSpPr>
          <p:nvPr>
            <p:ph type="title"/>
          </p:nvPr>
        </p:nvSpPr>
        <p:spPr/>
        <p:txBody>
          <a:bodyPr/>
          <a:lstStyle/>
          <a:p>
            <a:r>
              <a:rPr lang="en-US" dirty="0">
                <a:latin typeface="Sanchez"/>
              </a:rPr>
              <a:t>Outreach and Recruitment</a:t>
            </a:r>
          </a:p>
        </p:txBody>
      </p:sp>
      <p:sp>
        <p:nvSpPr>
          <p:cNvPr id="3" name="Content Placeholder 2">
            <a:extLst>
              <a:ext uri="{FF2B5EF4-FFF2-40B4-BE49-F238E27FC236}">
                <a16:creationId xmlns:a16="http://schemas.microsoft.com/office/drawing/2014/main" id="{CF9E3174-9E55-44E9-8898-B7FB628806B8}"/>
              </a:ext>
            </a:extLst>
          </p:cNvPr>
          <p:cNvSpPr>
            <a:spLocks noGrp="1"/>
          </p:cNvSpPr>
          <p:nvPr>
            <p:ph idx="1"/>
          </p:nvPr>
        </p:nvSpPr>
        <p:spPr>
          <a:xfrm>
            <a:off x="838200" y="1581150"/>
            <a:ext cx="10515600" cy="4911725"/>
          </a:xfrm>
        </p:spPr>
        <p:txBody>
          <a:bodyPr vert="horz" lIns="91440" tIns="45720" rIns="91440" bIns="45720" rtlCol="0" anchor="t">
            <a:normAutofit fontScale="77500" lnSpcReduction="20000"/>
          </a:bodyPr>
          <a:lstStyle/>
          <a:p>
            <a:pPr marL="0" indent="0" algn="l" rtl="0" fontAlgn="base">
              <a:buNone/>
            </a:pPr>
            <a:endParaRPr lang="en-US" b="0" i="0" dirty="0">
              <a:solidFill>
                <a:srgbClr val="000000"/>
              </a:solidFill>
              <a:effectLst/>
              <a:latin typeface="Raleway"/>
            </a:endParaRPr>
          </a:p>
          <a:p>
            <a:pPr marL="0" indent="0" algn="l" rtl="0" fontAlgn="base">
              <a:buNone/>
            </a:pPr>
            <a:r>
              <a:rPr lang="en-US" dirty="0">
                <a:solidFill>
                  <a:srgbClr val="000000"/>
                </a:solidFill>
                <a:latin typeface="Raleway"/>
              </a:rPr>
              <a:t>Referral Partners:</a:t>
            </a:r>
          </a:p>
          <a:p>
            <a:pPr marL="0" indent="0" algn="l" rtl="0" fontAlgn="base">
              <a:buNone/>
            </a:pPr>
            <a:r>
              <a:rPr lang="en-US" dirty="0">
                <a:solidFill>
                  <a:srgbClr val="000000"/>
                </a:solidFill>
                <a:latin typeface="Raleway"/>
              </a:rPr>
              <a:t>	Self Referred: 37%</a:t>
            </a:r>
          </a:p>
          <a:p>
            <a:pPr marL="0" indent="0" algn="l" rtl="0" fontAlgn="base">
              <a:buNone/>
            </a:pPr>
            <a:r>
              <a:rPr lang="en-US" dirty="0">
                <a:solidFill>
                  <a:srgbClr val="000000"/>
                </a:solidFill>
                <a:latin typeface="Raleway"/>
              </a:rPr>
              <a:t>	Sister Agencies and Partners: 23%</a:t>
            </a:r>
          </a:p>
          <a:p>
            <a:pPr marL="0" indent="0" algn="l" rtl="0" fontAlgn="base">
              <a:buNone/>
            </a:pPr>
            <a:r>
              <a:rPr lang="en-US" dirty="0">
                <a:solidFill>
                  <a:srgbClr val="000000"/>
                </a:solidFill>
                <a:latin typeface="Raleway"/>
              </a:rPr>
              <a:t>	Schools:  15%</a:t>
            </a:r>
          </a:p>
          <a:p>
            <a:pPr marL="0" indent="0" algn="l" rtl="0" fontAlgn="base">
              <a:buNone/>
            </a:pPr>
            <a:r>
              <a:rPr lang="en-US" dirty="0">
                <a:solidFill>
                  <a:srgbClr val="000000"/>
                </a:solidFill>
                <a:latin typeface="Raleway"/>
              </a:rPr>
              <a:t>	MRC VR Counselors 12%</a:t>
            </a:r>
          </a:p>
          <a:p>
            <a:pPr marL="0" indent="0" algn="l" rtl="0" fontAlgn="base">
              <a:buNone/>
            </a:pPr>
            <a:endParaRPr lang="en-US" dirty="0">
              <a:solidFill>
                <a:srgbClr val="000000"/>
              </a:solidFill>
              <a:latin typeface="Raleway"/>
            </a:endParaRPr>
          </a:p>
          <a:p>
            <a:pPr algn="l" rtl="0" fontAlgn="base"/>
            <a:r>
              <a:rPr lang="en-US" dirty="0">
                <a:solidFill>
                  <a:srgbClr val="000000"/>
                </a:solidFill>
                <a:latin typeface="Raleway"/>
              </a:rPr>
              <a:t>Outreach efforts directly from NextGen Careers staff included over 215 meetings with community partners, state agency representatives, schools, Pre-ETS programs, healthcare providers.</a:t>
            </a:r>
          </a:p>
          <a:p>
            <a:pPr algn="l" rtl="0" fontAlgn="base"/>
            <a:r>
              <a:rPr lang="en-US" dirty="0">
                <a:solidFill>
                  <a:srgbClr val="000000"/>
                </a:solidFill>
                <a:latin typeface="Raleway"/>
              </a:rPr>
              <a:t>VR and other MRC staff and their networks</a:t>
            </a:r>
          </a:p>
          <a:p>
            <a:pPr fontAlgn="base"/>
            <a:r>
              <a:rPr lang="en-US" dirty="0">
                <a:solidFill>
                  <a:srgbClr val="000000"/>
                </a:solidFill>
                <a:latin typeface="Raleway"/>
              </a:rPr>
              <a:t>Social Media Advertising</a:t>
            </a:r>
          </a:p>
          <a:p>
            <a:pPr fontAlgn="base"/>
            <a:r>
              <a:rPr lang="en-US" dirty="0">
                <a:solidFill>
                  <a:srgbClr val="000000"/>
                </a:solidFill>
                <a:latin typeface="Raleway"/>
              </a:rPr>
              <a:t>Partnership with Dept. of Elementary and Secondary Education and the Federation of Children with Special Needs</a:t>
            </a:r>
          </a:p>
          <a:p>
            <a:pPr algn="l" rtl="0" fontAlgn="base"/>
            <a:endParaRPr lang="en-US" dirty="0">
              <a:solidFill>
                <a:srgbClr val="000000"/>
              </a:solidFill>
              <a:latin typeface="Raleway"/>
            </a:endParaRPr>
          </a:p>
        </p:txBody>
      </p:sp>
      <p:sp>
        <p:nvSpPr>
          <p:cNvPr id="4" name="Slide Number Placeholder 3">
            <a:extLst>
              <a:ext uri="{FF2B5EF4-FFF2-40B4-BE49-F238E27FC236}">
                <a16:creationId xmlns:a16="http://schemas.microsoft.com/office/drawing/2014/main" id="{3C59148D-AA8B-4CB7-A0C1-2F10796FE9CB}"/>
              </a:ext>
            </a:extLst>
          </p:cNvPr>
          <p:cNvSpPr>
            <a:spLocks noGrp="1"/>
          </p:cNvSpPr>
          <p:nvPr>
            <p:ph type="sldNum" sz="quarter" idx="12"/>
          </p:nvPr>
        </p:nvSpPr>
        <p:spPr/>
        <p:txBody>
          <a:bodyPr/>
          <a:lstStyle/>
          <a:p>
            <a:fld id="{7BA8D03B-56A2-D741-8925-A5BDB0E253A2}" type="slidenum">
              <a:rPr lang="en-US" smtClean="0"/>
              <a:t>6</a:t>
            </a:fld>
            <a:endParaRPr lang="en-US"/>
          </a:p>
        </p:txBody>
      </p:sp>
    </p:spTree>
    <p:extLst>
      <p:ext uri="{BB962C8B-B14F-4D97-AF65-F5344CB8AC3E}">
        <p14:creationId xmlns:p14="http://schemas.microsoft.com/office/powerpoint/2010/main" val="70786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9469-ADDD-4048-9578-CB95C452DA35}"/>
              </a:ext>
            </a:extLst>
          </p:cNvPr>
          <p:cNvSpPr>
            <a:spLocks noGrp="1"/>
          </p:cNvSpPr>
          <p:nvPr>
            <p:ph type="title"/>
          </p:nvPr>
        </p:nvSpPr>
        <p:spPr/>
        <p:txBody>
          <a:bodyPr/>
          <a:lstStyle/>
          <a:p>
            <a:r>
              <a:rPr lang="en-US" dirty="0">
                <a:latin typeface="Sanchez"/>
              </a:rPr>
              <a:t>Outreach Yield</a:t>
            </a:r>
          </a:p>
        </p:txBody>
      </p:sp>
      <p:sp>
        <p:nvSpPr>
          <p:cNvPr id="3" name="Content Placeholder 2">
            <a:extLst>
              <a:ext uri="{FF2B5EF4-FFF2-40B4-BE49-F238E27FC236}">
                <a16:creationId xmlns:a16="http://schemas.microsoft.com/office/drawing/2014/main" id="{CF9E3174-9E55-44E9-8898-B7FB628806B8}"/>
              </a:ext>
            </a:extLst>
          </p:cNvPr>
          <p:cNvSpPr>
            <a:spLocks noGrp="1"/>
          </p:cNvSpPr>
          <p:nvPr>
            <p:ph idx="1"/>
          </p:nvPr>
        </p:nvSpPr>
        <p:spPr>
          <a:xfrm>
            <a:off x="838200" y="1581150"/>
            <a:ext cx="10515600" cy="4911725"/>
          </a:xfrm>
        </p:spPr>
        <p:txBody>
          <a:bodyPr vert="horz" lIns="91440" tIns="45720" rIns="91440" bIns="45720" rtlCol="0" anchor="t">
            <a:normAutofit fontScale="85000" lnSpcReduction="20000"/>
          </a:bodyPr>
          <a:lstStyle/>
          <a:p>
            <a:pPr marL="0" indent="0" algn="l" rtl="0" fontAlgn="base">
              <a:buNone/>
            </a:pPr>
            <a:endParaRPr lang="en-US" b="0" i="0" dirty="0">
              <a:solidFill>
                <a:srgbClr val="000000"/>
              </a:solidFill>
              <a:effectLst/>
              <a:latin typeface="Raleway"/>
            </a:endParaRPr>
          </a:p>
          <a:p>
            <a:pPr marL="0" indent="0" algn="l" rtl="0" fontAlgn="base">
              <a:buNone/>
            </a:pPr>
            <a:r>
              <a:rPr lang="en-US" dirty="0">
                <a:solidFill>
                  <a:srgbClr val="000000"/>
                </a:solidFill>
                <a:latin typeface="Raleway"/>
              </a:rPr>
              <a:t>Target Communities:</a:t>
            </a:r>
          </a:p>
          <a:p>
            <a:pPr marL="0" indent="0" algn="l" rtl="0" fontAlgn="base">
              <a:buNone/>
            </a:pPr>
            <a:endParaRPr lang="en-US" dirty="0">
              <a:solidFill>
                <a:srgbClr val="000000"/>
              </a:solidFill>
              <a:latin typeface="Raleway"/>
            </a:endParaRPr>
          </a:p>
          <a:p>
            <a:pPr marL="0" indent="0" algn="l" rtl="0" fontAlgn="base">
              <a:buNone/>
            </a:pPr>
            <a:r>
              <a:rPr lang="en-US" dirty="0">
                <a:solidFill>
                  <a:srgbClr val="000000"/>
                </a:solidFill>
                <a:latin typeface="Raleway"/>
              </a:rPr>
              <a:t>Black, Asian, Latinx:  </a:t>
            </a:r>
          </a:p>
          <a:p>
            <a:pPr marL="0" indent="0" algn="l" rtl="0" fontAlgn="base">
              <a:buNone/>
            </a:pPr>
            <a:r>
              <a:rPr lang="en-US" dirty="0">
                <a:solidFill>
                  <a:srgbClr val="000000"/>
                </a:solidFill>
                <a:latin typeface="Raleway"/>
              </a:rPr>
              <a:t>	31% are from one or both of these demographics.</a:t>
            </a:r>
          </a:p>
          <a:p>
            <a:pPr marL="0" indent="0" algn="l" rtl="0" fontAlgn="base">
              <a:buNone/>
            </a:pPr>
            <a:endParaRPr lang="en-US" dirty="0">
              <a:solidFill>
                <a:srgbClr val="000000"/>
              </a:solidFill>
              <a:latin typeface="Raleway"/>
            </a:endParaRPr>
          </a:p>
          <a:p>
            <a:pPr marL="0" indent="0" algn="l" rtl="0" fontAlgn="base">
              <a:buNone/>
            </a:pPr>
            <a:r>
              <a:rPr lang="en-US" dirty="0">
                <a:solidFill>
                  <a:srgbClr val="000000"/>
                </a:solidFill>
                <a:latin typeface="Raleway"/>
              </a:rPr>
              <a:t>Autism and Developmental/Intellectual Disabilities:</a:t>
            </a:r>
          </a:p>
          <a:p>
            <a:pPr marL="0" indent="0" algn="l" rtl="0" fontAlgn="base">
              <a:buNone/>
            </a:pPr>
            <a:r>
              <a:rPr lang="en-US" dirty="0">
                <a:solidFill>
                  <a:srgbClr val="000000"/>
                </a:solidFill>
                <a:latin typeface="Raleway"/>
              </a:rPr>
              <a:t>	70% of NextGeners have one or a combination of these disabilities.   Most have an Autism Spectrum Disorder Diagnosis</a:t>
            </a:r>
          </a:p>
          <a:p>
            <a:pPr marL="0" indent="0" algn="l" rtl="0" fontAlgn="base">
              <a:buNone/>
            </a:pPr>
            <a:r>
              <a:rPr lang="en-US" dirty="0">
                <a:solidFill>
                  <a:srgbClr val="000000"/>
                </a:solidFill>
                <a:latin typeface="Raleway"/>
              </a:rPr>
              <a:t>	</a:t>
            </a:r>
          </a:p>
          <a:p>
            <a:pPr marL="0" indent="0" algn="l" rtl="0" fontAlgn="base">
              <a:buNone/>
            </a:pPr>
            <a:r>
              <a:rPr lang="en-US" dirty="0">
                <a:solidFill>
                  <a:srgbClr val="000000"/>
                </a:solidFill>
                <a:latin typeface="Raleway"/>
              </a:rPr>
              <a:t>Sensory Disabilities: 10% have a sensory disability</a:t>
            </a:r>
          </a:p>
          <a:p>
            <a:pPr marL="0" indent="0" algn="l" rtl="0" fontAlgn="base">
              <a:buNone/>
            </a:pPr>
            <a:r>
              <a:rPr lang="en-US" dirty="0">
                <a:solidFill>
                  <a:srgbClr val="000000"/>
                </a:solidFill>
                <a:latin typeface="Raleway"/>
              </a:rPr>
              <a:t>	Note: 12 Referrals have been made by MCB and 100% of them 	have been enrolled.</a:t>
            </a:r>
          </a:p>
        </p:txBody>
      </p:sp>
      <p:sp>
        <p:nvSpPr>
          <p:cNvPr id="4" name="Slide Number Placeholder 3">
            <a:extLst>
              <a:ext uri="{FF2B5EF4-FFF2-40B4-BE49-F238E27FC236}">
                <a16:creationId xmlns:a16="http://schemas.microsoft.com/office/drawing/2014/main" id="{3C59148D-AA8B-4CB7-A0C1-2F10796FE9CB}"/>
              </a:ext>
            </a:extLst>
          </p:cNvPr>
          <p:cNvSpPr>
            <a:spLocks noGrp="1"/>
          </p:cNvSpPr>
          <p:nvPr>
            <p:ph type="sldNum" sz="quarter" idx="12"/>
          </p:nvPr>
        </p:nvSpPr>
        <p:spPr/>
        <p:txBody>
          <a:bodyPr/>
          <a:lstStyle/>
          <a:p>
            <a:fld id="{7BA8D03B-56A2-D741-8925-A5BDB0E253A2}" type="slidenum">
              <a:rPr lang="en-US" smtClean="0"/>
              <a:t>7</a:t>
            </a:fld>
            <a:endParaRPr lang="en-US"/>
          </a:p>
        </p:txBody>
      </p:sp>
    </p:spTree>
    <p:extLst>
      <p:ext uri="{BB962C8B-B14F-4D97-AF65-F5344CB8AC3E}">
        <p14:creationId xmlns:p14="http://schemas.microsoft.com/office/powerpoint/2010/main" val="3775035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3144-8D62-4855-8BC4-73C546EC5CAF}"/>
              </a:ext>
            </a:extLst>
          </p:cNvPr>
          <p:cNvSpPr>
            <a:spLocks noGrp="1"/>
          </p:cNvSpPr>
          <p:nvPr>
            <p:ph type="title"/>
          </p:nvPr>
        </p:nvSpPr>
        <p:spPr/>
        <p:txBody>
          <a:bodyPr>
            <a:normAutofit fontScale="90000"/>
          </a:bodyPr>
          <a:lstStyle/>
          <a:p>
            <a:r>
              <a:rPr lang="en-US" sz="3100" b="1" i="0" u="none" strike="noStrike" dirty="0">
                <a:effectLst/>
                <a:latin typeface="Sanchez"/>
              </a:rPr>
              <a:t>NextGen Careers</a:t>
            </a:r>
            <a:r>
              <a:rPr lang="en-US" sz="3100" b="0" i="0" u="none" strike="noStrike" dirty="0">
                <a:effectLst/>
                <a:latin typeface="Sanchez"/>
              </a:rPr>
              <a:t> Core Components- </a:t>
            </a:r>
            <a:br>
              <a:rPr lang="en-US" sz="3100" b="0" i="0" u="none" strike="noStrike" dirty="0">
                <a:effectLst/>
                <a:latin typeface="Sanchez"/>
              </a:rPr>
            </a:br>
            <a:r>
              <a:rPr lang="en-US" sz="3100" b="0" i="0" u="none" strike="noStrike" dirty="0">
                <a:effectLst/>
                <a:latin typeface="Sanchez"/>
              </a:rPr>
              <a:t>Multi-Disciplinary Team</a:t>
            </a:r>
            <a:r>
              <a:rPr lang="en-US" sz="3100" b="0" i="0" dirty="0">
                <a:effectLst/>
                <a:latin typeface="Sanchez"/>
              </a:rPr>
              <a:t>​</a:t>
            </a:r>
            <a:br>
              <a:rPr lang="en-US" b="0" i="0" dirty="0">
                <a:effectLst/>
                <a:latin typeface="Sanchez"/>
              </a:rPr>
            </a:br>
            <a:endParaRPr lang="en-US" dirty="0"/>
          </a:p>
        </p:txBody>
      </p:sp>
      <p:sp>
        <p:nvSpPr>
          <p:cNvPr id="3" name="Content Placeholder 2">
            <a:extLst>
              <a:ext uri="{FF2B5EF4-FFF2-40B4-BE49-F238E27FC236}">
                <a16:creationId xmlns:a16="http://schemas.microsoft.com/office/drawing/2014/main" id="{7FFD4B8C-2E96-4BAC-80F4-7CDC0D5CD8CD}"/>
              </a:ext>
            </a:extLst>
          </p:cNvPr>
          <p:cNvSpPr>
            <a:spLocks noGrp="1"/>
          </p:cNvSpPr>
          <p:nvPr>
            <p:ph idx="1"/>
          </p:nvPr>
        </p:nvSpPr>
        <p:spPr>
          <a:xfrm>
            <a:off x="838200" y="1462768"/>
            <a:ext cx="10515600" cy="4992385"/>
          </a:xfrm>
        </p:spPr>
        <p:txBody>
          <a:bodyPr vert="horz" lIns="91440" tIns="45720" rIns="91440" bIns="45720" rtlCol="0" anchor="t">
            <a:normAutofit fontScale="70000" lnSpcReduction="20000"/>
          </a:bodyPr>
          <a:lstStyle/>
          <a:p>
            <a:pPr fontAlgn="base"/>
            <a:r>
              <a:rPr lang="en-US" b="1" dirty="0">
                <a:solidFill>
                  <a:srgbClr val="000000"/>
                </a:solidFill>
                <a:latin typeface="Raleway"/>
              </a:rPr>
              <a:t>NextGeners are served by Multi-disciplinary teams consisting of Supervisors, Peer Mentors, Family Partners, Career Counselors, Employment Success Specialists, Specialty Counselors and a Benefits Counselor.</a:t>
            </a:r>
            <a:r>
              <a:rPr lang="en-US" b="1" i="0" u="none" strike="noStrike" dirty="0">
                <a:solidFill>
                  <a:srgbClr val="000000"/>
                </a:solidFill>
                <a:effectLst/>
                <a:latin typeface="Raleway"/>
              </a:rPr>
              <a:t> </a:t>
            </a:r>
          </a:p>
          <a:p>
            <a:pPr marL="0" indent="0" fontAlgn="base">
              <a:buNone/>
            </a:pPr>
            <a:r>
              <a:rPr lang="en-US" b="0" i="0" u="none" strike="noStrike" dirty="0">
                <a:solidFill>
                  <a:srgbClr val="000000"/>
                </a:solidFill>
                <a:effectLst/>
                <a:latin typeface="Raleway"/>
              </a:rPr>
              <a:t>	</a:t>
            </a:r>
          </a:p>
          <a:p>
            <a:pPr marL="0" indent="0" fontAlgn="base">
              <a:buNone/>
            </a:pPr>
            <a:r>
              <a:rPr lang="en-US" dirty="0">
                <a:solidFill>
                  <a:srgbClr val="000000"/>
                </a:solidFill>
                <a:latin typeface="Raleway"/>
              </a:rPr>
              <a:t>	</a:t>
            </a:r>
            <a:r>
              <a:rPr lang="en-US" b="0" i="0" u="none" strike="noStrike" dirty="0">
                <a:solidFill>
                  <a:srgbClr val="000000"/>
                </a:solidFill>
                <a:effectLst/>
                <a:latin typeface="Raleway"/>
              </a:rPr>
              <a:t>Hired:      2 of 4 Administrative Positions in MRC Administrative Office</a:t>
            </a:r>
          </a:p>
          <a:p>
            <a:pPr marL="0" indent="0" fontAlgn="base">
              <a:buNone/>
            </a:pPr>
            <a:r>
              <a:rPr lang="en-US" dirty="0">
                <a:solidFill>
                  <a:srgbClr val="000000"/>
                </a:solidFill>
                <a:latin typeface="Raleway"/>
              </a:rPr>
              <a:t>	 	16 of 21 Direct Service Positions in NextGen Regional Teams</a:t>
            </a:r>
          </a:p>
          <a:p>
            <a:pPr marL="0" indent="0" fontAlgn="base">
              <a:buNone/>
            </a:pPr>
            <a:endParaRPr lang="en-US" dirty="0">
              <a:solidFill>
                <a:srgbClr val="000000"/>
              </a:solidFill>
              <a:latin typeface="Raleway"/>
            </a:endParaRPr>
          </a:p>
          <a:p>
            <a:pPr marL="0" indent="0" fontAlgn="base">
              <a:buNone/>
            </a:pPr>
            <a:r>
              <a:rPr lang="en-US" dirty="0">
                <a:solidFill>
                  <a:srgbClr val="000000"/>
                </a:solidFill>
                <a:latin typeface="Raleway"/>
              </a:rPr>
              <a:t>NextGen Teams are diverse, 8 of the current hired staff of 18 are from diverse backgrounds and  4 are bi-lingual.</a:t>
            </a:r>
          </a:p>
          <a:p>
            <a:pPr marL="0" indent="0" fontAlgn="base">
              <a:buNone/>
            </a:pPr>
            <a:endParaRPr lang="en-US" b="0" i="0" u="none" strike="noStrike" dirty="0">
              <a:solidFill>
                <a:srgbClr val="000000"/>
              </a:solidFill>
              <a:effectLst/>
              <a:latin typeface="Raleway"/>
            </a:endParaRPr>
          </a:p>
          <a:p>
            <a:pPr marL="0" indent="0" fontAlgn="base">
              <a:buNone/>
            </a:pPr>
            <a:r>
              <a:rPr lang="en-US" b="0" i="0" u="none" strike="noStrike" dirty="0">
                <a:solidFill>
                  <a:srgbClr val="000000"/>
                </a:solidFill>
                <a:effectLst/>
                <a:latin typeface="Raleway"/>
              </a:rPr>
              <a:t>Teams bring to the job experience in Vocational Rehabilitation, Social Work, Counseling Psychology, Peer Mentor Training Certification, Post Secondary Education, and lived experience working as and caring for persons with disabilities.</a:t>
            </a:r>
          </a:p>
          <a:p>
            <a:pPr marL="0" indent="0" fontAlgn="base">
              <a:buNone/>
            </a:pPr>
            <a:endParaRPr lang="en-US" dirty="0">
              <a:solidFill>
                <a:srgbClr val="000000"/>
              </a:solidFill>
              <a:latin typeface="Raleway"/>
            </a:endParaRPr>
          </a:p>
          <a:p>
            <a:pPr marL="0" indent="0" fontAlgn="base">
              <a:buNone/>
            </a:pPr>
            <a:r>
              <a:rPr lang="en-US" dirty="0">
                <a:solidFill>
                  <a:srgbClr val="000000"/>
                </a:solidFill>
                <a:latin typeface="Raleway"/>
              </a:rPr>
              <a:t>Teams have been trained in the Integrated Resource Team Model in order to engage existing professional and natural supports identified by the NextGener.</a:t>
            </a:r>
            <a:endParaRPr lang="en-US" b="0" i="0" u="none" strike="noStrike" dirty="0">
              <a:solidFill>
                <a:srgbClr val="000000"/>
              </a:solidFill>
              <a:effectLst/>
              <a:latin typeface="Raleway"/>
            </a:endParaRPr>
          </a:p>
          <a:p>
            <a:endParaRPr lang="en-US" dirty="0"/>
          </a:p>
        </p:txBody>
      </p:sp>
      <p:sp>
        <p:nvSpPr>
          <p:cNvPr id="4" name="Slide Number Placeholder 3">
            <a:extLst>
              <a:ext uri="{FF2B5EF4-FFF2-40B4-BE49-F238E27FC236}">
                <a16:creationId xmlns:a16="http://schemas.microsoft.com/office/drawing/2014/main" id="{9848D17F-BE4F-4585-85C6-75AFC84567E8}"/>
              </a:ext>
            </a:extLst>
          </p:cNvPr>
          <p:cNvSpPr>
            <a:spLocks noGrp="1"/>
          </p:cNvSpPr>
          <p:nvPr>
            <p:ph type="sldNum" sz="quarter" idx="12"/>
          </p:nvPr>
        </p:nvSpPr>
        <p:spPr/>
        <p:txBody>
          <a:bodyPr/>
          <a:lstStyle/>
          <a:p>
            <a:fld id="{7BA8D03B-56A2-D741-8925-A5BDB0E253A2}" type="slidenum">
              <a:rPr lang="en-US" smtClean="0"/>
              <a:t>8</a:t>
            </a:fld>
            <a:endParaRPr lang="en-US"/>
          </a:p>
        </p:txBody>
      </p:sp>
    </p:spTree>
    <p:extLst>
      <p:ext uri="{BB962C8B-B14F-4D97-AF65-F5344CB8AC3E}">
        <p14:creationId xmlns:p14="http://schemas.microsoft.com/office/powerpoint/2010/main" val="73225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3144-8D62-4855-8BC4-73C546EC5CAF}"/>
              </a:ext>
            </a:extLst>
          </p:cNvPr>
          <p:cNvSpPr>
            <a:spLocks noGrp="1"/>
          </p:cNvSpPr>
          <p:nvPr>
            <p:ph type="title"/>
          </p:nvPr>
        </p:nvSpPr>
        <p:spPr/>
        <p:txBody>
          <a:bodyPr>
            <a:normAutofit fontScale="90000"/>
          </a:bodyPr>
          <a:lstStyle/>
          <a:p>
            <a:r>
              <a:rPr lang="en-US" sz="3600" b="1" i="0" u="none" strike="noStrike" dirty="0">
                <a:effectLst/>
                <a:latin typeface="Sanchez"/>
              </a:rPr>
              <a:t>NextGen Careers</a:t>
            </a:r>
            <a:r>
              <a:rPr lang="en-US" sz="3600" b="0" i="0" u="none" strike="noStrike" dirty="0">
                <a:effectLst/>
                <a:latin typeface="Sanchez"/>
              </a:rPr>
              <a:t> Core Components- </a:t>
            </a:r>
            <a:br>
              <a:rPr lang="en-US" sz="3600" b="0" i="0" u="none" strike="noStrike" dirty="0">
                <a:effectLst/>
                <a:latin typeface="Sanchez"/>
              </a:rPr>
            </a:br>
            <a:r>
              <a:rPr lang="en-US" sz="3600" b="0" i="0" u="none" strike="noStrike" dirty="0">
                <a:effectLst/>
                <a:latin typeface="Sanchez"/>
              </a:rPr>
              <a:t>Career Preparedness</a:t>
            </a:r>
            <a:r>
              <a:rPr lang="en-US" sz="3600" b="0" i="0" dirty="0">
                <a:effectLst/>
                <a:latin typeface="Sanchez"/>
              </a:rPr>
              <a:t>​</a:t>
            </a:r>
            <a:br>
              <a:rPr lang="en-US" b="0" i="0" dirty="0">
                <a:effectLst/>
                <a:latin typeface="Sanchez"/>
              </a:rPr>
            </a:br>
            <a:endParaRPr lang="en-US" dirty="0"/>
          </a:p>
        </p:txBody>
      </p:sp>
      <p:sp>
        <p:nvSpPr>
          <p:cNvPr id="3" name="Content Placeholder 2">
            <a:extLst>
              <a:ext uri="{FF2B5EF4-FFF2-40B4-BE49-F238E27FC236}">
                <a16:creationId xmlns:a16="http://schemas.microsoft.com/office/drawing/2014/main" id="{7FFD4B8C-2E96-4BAC-80F4-7CDC0D5CD8CD}"/>
              </a:ext>
            </a:extLst>
          </p:cNvPr>
          <p:cNvSpPr>
            <a:spLocks noGrp="1"/>
          </p:cNvSpPr>
          <p:nvPr>
            <p:ph idx="1"/>
          </p:nvPr>
        </p:nvSpPr>
        <p:spPr>
          <a:xfrm>
            <a:off x="838200" y="1462768"/>
            <a:ext cx="10515600" cy="4992385"/>
          </a:xfrm>
        </p:spPr>
        <p:txBody>
          <a:bodyPr vert="horz" lIns="91440" tIns="45720" rIns="91440" bIns="45720" rtlCol="0" anchor="t">
            <a:normAutofit fontScale="77500" lnSpcReduction="20000"/>
          </a:bodyPr>
          <a:lstStyle/>
          <a:p>
            <a:pPr fontAlgn="base"/>
            <a:r>
              <a:rPr lang="en-US" i="0" dirty="0">
                <a:solidFill>
                  <a:srgbClr val="000000"/>
                </a:solidFill>
                <a:effectLst/>
                <a:latin typeface="Raleway"/>
              </a:rPr>
              <a:t>In the Fall of 2022, NextGen Careers engaged with Accenture, a Boston based consulting firm, to develop a major component of the NextGen Learning Experience​ known as Self-CAReS.</a:t>
            </a:r>
          </a:p>
          <a:p>
            <a:pPr marL="0" indent="0" fontAlgn="base">
              <a:buNone/>
            </a:pPr>
            <a:endParaRPr lang="en-US" i="0" dirty="0">
              <a:solidFill>
                <a:srgbClr val="000000"/>
              </a:solidFill>
              <a:effectLst/>
              <a:latin typeface="Raleway"/>
            </a:endParaRPr>
          </a:p>
          <a:p>
            <a:pPr fontAlgn="base"/>
            <a:r>
              <a:rPr lang="en-US" i="0" dirty="0">
                <a:solidFill>
                  <a:srgbClr val="000000"/>
                </a:solidFill>
                <a:effectLst/>
                <a:latin typeface="Raleway"/>
              </a:rPr>
              <a:t>An assessment tool and development activities were created focused on increasing internal capacities to support career attainment and sustainment.   The key areas of Self-CAReS focus:</a:t>
            </a:r>
          </a:p>
          <a:p>
            <a:pPr marL="0" indent="0" fontAlgn="base">
              <a:buNone/>
            </a:pPr>
            <a:r>
              <a:rPr lang="en-US" i="0" dirty="0">
                <a:solidFill>
                  <a:srgbClr val="000000"/>
                </a:solidFill>
                <a:effectLst/>
                <a:latin typeface="Raleway"/>
              </a:rPr>
              <a:t> </a:t>
            </a:r>
          </a:p>
          <a:p>
            <a:pPr lvl="1" fontAlgn="base"/>
            <a:r>
              <a:rPr lang="en-US" b="0" i="1" u="none" strike="noStrike" dirty="0">
                <a:solidFill>
                  <a:srgbClr val="000000"/>
                </a:solidFill>
                <a:effectLst/>
                <a:latin typeface="Raleway"/>
              </a:rPr>
              <a:t>self-capacity </a:t>
            </a:r>
            <a:r>
              <a:rPr lang="en-US" b="0" i="0" u="none" strike="noStrike" dirty="0">
                <a:solidFill>
                  <a:srgbClr val="000000"/>
                </a:solidFill>
                <a:effectLst/>
                <a:latin typeface="Raleway"/>
              </a:rPr>
              <a:t>(confidence in their ability to perform a job),</a:t>
            </a:r>
            <a:r>
              <a:rPr lang="en-US" b="0" i="0" dirty="0">
                <a:solidFill>
                  <a:srgbClr val="000000"/>
                </a:solidFill>
                <a:effectLst/>
                <a:latin typeface="Raleway"/>
              </a:rPr>
              <a:t>​</a:t>
            </a:r>
          </a:p>
          <a:p>
            <a:pPr lvl="1" fontAlgn="base"/>
            <a:r>
              <a:rPr lang="en-US" b="0" i="1" u="none" strike="noStrike" dirty="0">
                <a:solidFill>
                  <a:srgbClr val="000000"/>
                </a:solidFill>
                <a:effectLst/>
                <a:latin typeface="Raleway"/>
              </a:rPr>
              <a:t>self-advocacy</a:t>
            </a:r>
            <a:r>
              <a:rPr lang="en-US" b="0" i="0" u="none" strike="noStrike" dirty="0">
                <a:solidFill>
                  <a:srgbClr val="000000"/>
                </a:solidFill>
                <a:effectLst/>
                <a:latin typeface="Raleway"/>
              </a:rPr>
              <a:t> (ability to direct one’s own life)</a:t>
            </a:r>
            <a:r>
              <a:rPr lang="en-US" b="0" i="0" dirty="0">
                <a:solidFill>
                  <a:srgbClr val="000000"/>
                </a:solidFill>
                <a:effectLst/>
                <a:latin typeface="Raleway"/>
              </a:rPr>
              <a:t>​</a:t>
            </a:r>
          </a:p>
          <a:p>
            <a:pPr lvl="1" fontAlgn="base"/>
            <a:r>
              <a:rPr lang="en-US" b="0" i="1" u="none" strike="noStrike" dirty="0">
                <a:solidFill>
                  <a:srgbClr val="000000"/>
                </a:solidFill>
                <a:effectLst/>
                <a:latin typeface="Raleway"/>
              </a:rPr>
              <a:t>self-realization</a:t>
            </a:r>
            <a:r>
              <a:rPr lang="en-US" b="0" i="0" u="none" strike="noStrike" dirty="0">
                <a:solidFill>
                  <a:srgbClr val="000000"/>
                </a:solidFill>
                <a:effectLst/>
                <a:latin typeface="Raleway"/>
              </a:rPr>
              <a:t> (understanding of their strengths and limitations), </a:t>
            </a:r>
            <a:r>
              <a:rPr lang="en-US" b="0" i="0" dirty="0">
                <a:solidFill>
                  <a:srgbClr val="000000"/>
                </a:solidFill>
                <a:effectLst/>
                <a:latin typeface="Raleway"/>
              </a:rPr>
              <a:t>​</a:t>
            </a:r>
          </a:p>
          <a:p>
            <a:pPr lvl="1" fontAlgn="base"/>
            <a:r>
              <a:rPr lang="en-US" b="0" i="1" u="none" strike="noStrike" dirty="0">
                <a:solidFill>
                  <a:srgbClr val="000000"/>
                </a:solidFill>
                <a:effectLst/>
                <a:latin typeface="Raleway"/>
              </a:rPr>
              <a:t>self-sufficiency</a:t>
            </a:r>
            <a:r>
              <a:rPr lang="en-US" b="0" i="0" u="none" strike="noStrike" dirty="0">
                <a:solidFill>
                  <a:srgbClr val="000000"/>
                </a:solidFill>
                <a:effectLst/>
                <a:latin typeface="Raleway"/>
              </a:rPr>
              <a:t> (ability to be independent)</a:t>
            </a:r>
            <a:r>
              <a:rPr lang="en-US" b="0" i="0" dirty="0">
                <a:solidFill>
                  <a:srgbClr val="000000"/>
                </a:solidFill>
                <a:effectLst/>
                <a:latin typeface="Raleway"/>
              </a:rPr>
              <a:t>​</a:t>
            </a:r>
          </a:p>
          <a:p>
            <a:pPr algn="l" rtl="0" fontAlgn="base">
              <a:buFont typeface="Arial" panose="020B0604020202020204" pitchFamily="34" charset="0"/>
              <a:buChar char="•"/>
            </a:pPr>
            <a:endParaRPr lang="en-US" dirty="0">
              <a:solidFill>
                <a:srgbClr val="000000"/>
              </a:solidFill>
              <a:latin typeface="Raleway"/>
            </a:endParaRPr>
          </a:p>
          <a:p>
            <a:pPr marL="0" indent="0" algn="l" rtl="0" fontAlgn="base">
              <a:buNone/>
            </a:pPr>
            <a:r>
              <a:rPr lang="en-US" sz="2800" b="0" i="0" dirty="0" err="1">
                <a:solidFill>
                  <a:srgbClr val="000000"/>
                </a:solidFill>
                <a:effectLst/>
                <a:latin typeface="Raleway"/>
              </a:rPr>
              <a:t>Umass</a:t>
            </a:r>
            <a:r>
              <a:rPr lang="en-US" sz="2800" b="0" i="0" dirty="0">
                <a:solidFill>
                  <a:srgbClr val="000000"/>
                </a:solidFill>
                <a:effectLst/>
                <a:latin typeface="Raleway"/>
              </a:rPr>
              <a:t> Chan School of Medicine, the contracted evaluator fo</a:t>
            </a:r>
            <a:r>
              <a:rPr lang="en-US" dirty="0">
                <a:solidFill>
                  <a:srgbClr val="000000"/>
                </a:solidFill>
                <a:latin typeface="Raleway"/>
              </a:rPr>
              <a:t>r NextGen Careers, developed a survey to measure progress in the Self-</a:t>
            </a:r>
            <a:r>
              <a:rPr lang="en-US" dirty="0" err="1">
                <a:solidFill>
                  <a:srgbClr val="000000"/>
                </a:solidFill>
                <a:latin typeface="Raleway"/>
              </a:rPr>
              <a:t>CARes</a:t>
            </a:r>
            <a:r>
              <a:rPr lang="en-US" dirty="0">
                <a:solidFill>
                  <a:srgbClr val="000000"/>
                </a:solidFill>
                <a:latin typeface="Raleway"/>
              </a:rPr>
              <a:t> areas.    NextGeners will complete a baseline survey and two more surveys after 6 and 12 months from the commencement of service.</a:t>
            </a:r>
            <a:endParaRPr lang="en-US" sz="2800" b="0" i="0" dirty="0">
              <a:solidFill>
                <a:srgbClr val="000000"/>
              </a:solidFill>
              <a:effectLst/>
              <a:latin typeface="Raleway"/>
            </a:endParaRPr>
          </a:p>
          <a:p>
            <a:pPr fontAlgn="base"/>
            <a:endParaRPr lang="en-US" i="0" dirty="0">
              <a:solidFill>
                <a:srgbClr val="000000"/>
              </a:solidFill>
              <a:effectLst/>
              <a:latin typeface="Raleway"/>
            </a:endParaRPr>
          </a:p>
          <a:p>
            <a:endParaRPr lang="en-US" dirty="0"/>
          </a:p>
        </p:txBody>
      </p:sp>
      <p:sp>
        <p:nvSpPr>
          <p:cNvPr id="4" name="Slide Number Placeholder 3">
            <a:extLst>
              <a:ext uri="{FF2B5EF4-FFF2-40B4-BE49-F238E27FC236}">
                <a16:creationId xmlns:a16="http://schemas.microsoft.com/office/drawing/2014/main" id="{9848D17F-BE4F-4585-85C6-75AFC84567E8}"/>
              </a:ext>
            </a:extLst>
          </p:cNvPr>
          <p:cNvSpPr>
            <a:spLocks noGrp="1"/>
          </p:cNvSpPr>
          <p:nvPr>
            <p:ph type="sldNum" sz="quarter" idx="12"/>
          </p:nvPr>
        </p:nvSpPr>
        <p:spPr/>
        <p:txBody>
          <a:bodyPr/>
          <a:lstStyle/>
          <a:p>
            <a:fld id="{7BA8D03B-56A2-D741-8925-A5BDB0E253A2}" type="slidenum">
              <a:rPr lang="en-US" smtClean="0"/>
              <a:t>9</a:t>
            </a:fld>
            <a:endParaRPr lang="en-US"/>
          </a:p>
        </p:txBody>
      </p:sp>
    </p:spTree>
    <p:extLst>
      <p:ext uri="{BB962C8B-B14F-4D97-AF65-F5344CB8AC3E}">
        <p14:creationId xmlns:p14="http://schemas.microsoft.com/office/powerpoint/2010/main" val="949060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B-SRC PPT 6-1-22" id="{A5B38088-1E89-4337-9C4C-9365CB3E8F31}" vid="{5080E5A5-7B48-4CA5-9CCB-16BAFBE900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2381bbe-c37a-420c-955f-414a93ed7286">
      <UserInfo>
        <DisplayName>Pizzolato, Nicholas (MRC)</DisplayName>
        <AccountId>35</AccountId>
        <AccountType/>
      </UserInfo>
      <UserInfo>
        <DisplayName>Neville, Thomas (MRC)</DisplayName>
        <AccountId>55</AccountId>
        <AccountType/>
      </UserInfo>
      <UserInfo>
        <DisplayName>Kuczkowski, Mary (MRC)</DisplayName>
        <AccountId>28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9F930D9323CA47A909AE2CF4C9F351" ma:contentTypeVersion="5" ma:contentTypeDescription="Create a new document." ma:contentTypeScope="" ma:versionID="f426f62497805208d699a1514ea4f69b">
  <xsd:schema xmlns:xsd="http://www.w3.org/2001/XMLSchema" xmlns:xs="http://www.w3.org/2001/XMLSchema" xmlns:p="http://schemas.microsoft.com/office/2006/metadata/properties" xmlns:ns3="75b29da9-7512-4ff8-84cc-0b8e167e62a3" xmlns:ns4="32381bbe-c37a-420c-955f-414a93ed7286" targetNamespace="http://schemas.microsoft.com/office/2006/metadata/properties" ma:root="true" ma:fieldsID="eefcbc105277eb5913d03aac06e12714" ns3:_="" ns4:_="">
    <xsd:import namespace="75b29da9-7512-4ff8-84cc-0b8e167e62a3"/>
    <xsd:import namespace="32381bbe-c37a-420c-955f-414a93ed728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29da9-7512-4ff8-84cc-0b8e167e6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381bbe-c37a-420c-955f-414a93ed72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23ED05-AB9C-4CBF-B58F-9995898241A2}">
  <ds:schemaRefs>
    <ds:schemaRef ds:uri="32381bbe-c37a-420c-955f-414a93ed7286"/>
    <ds:schemaRef ds:uri="75b29da9-7512-4ff8-84cc-0b8e167e62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02F464-0F1E-453E-AACF-9301E01D34B3}">
  <ds:schemaRefs>
    <ds:schemaRef ds:uri="32381bbe-c37a-420c-955f-414a93ed7286"/>
    <ds:schemaRef ds:uri="75b29da9-7512-4ff8-84cc-0b8e167e62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17DC1-5248-4966-82C8-D199222A92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MCB-SRC PPT 6-1-22 (final)</Template>
  <TotalTime>1625</TotalTime>
  <Words>1665</Words>
  <Application>Microsoft Office PowerPoint</Application>
  <PresentationFormat>Widescreen</PresentationFormat>
  <Paragraphs>164</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Georgia</vt:lpstr>
      <vt:lpstr>Noto Sans</vt:lpstr>
      <vt:lpstr>Raleway</vt:lpstr>
      <vt:lpstr>Sanchez</vt:lpstr>
      <vt:lpstr>Office Theme</vt:lpstr>
      <vt:lpstr>NextGen Presentation to SRC 3/22/23</vt:lpstr>
      <vt:lpstr>Presentation Agenda</vt:lpstr>
      <vt:lpstr>Innovation Grant Overview​</vt:lpstr>
      <vt:lpstr>Where is NextGen Careers?</vt:lpstr>
      <vt:lpstr>Enrollment Picture</vt:lpstr>
      <vt:lpstr>Outreach and Recruitment</vt:lpstr>
      <vt:lpstr>Outreach Yield</vt:lpstr>
      <vt:lpstr>NextGen Careers Core Components-  Multi-Disciplinary Team​ </vt:lpstr>
      <vt:lpstr>NextGen Careers Core Components-  Career Preparedness​ </vt:lpstr>
      <vt:lpstr>NextGen Careers Core Components-  Career Pathways and Support </vt:lpstr>
      <vt:lpstr>STEM Careers</vt:lpstr>
      <vt:lpstr>Enrolling in NextGen Careers​ </vt:lpstr>
      <vt:lpstr>Young Adults choose their model</vt:lpstr>
      <vt:lpstr>Marketing and Outreach  https://www.mass.gov/nextgen-careers</vt:lpstr>
      <vt:lpstr>Working with MRC SRC</vt:lpstr>
      <vt:lpstr>Questions, Discussion, and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 Careers Program​ ​ Moving Traditional Vocational Rehabilitation ​ to a Self Actualization Model</dc:title>
  <dc:creator>Sykes, David (MRC)</dc:creator>
  <cp:lastModifiedBy>Amy Karr</cp:lastModifiedBy>
  <cp:revision>5</cp:revision>
  <dcterms:created xsi:type="dcterms:W3CDTF">2022-05-27T19:19:50Z</dcterms:created>
  <dcterms:modified xsi:type="dcterms:W3CDTF">2023-03-16T14:41:51Z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0x010100D89F930D9323CA47A909AE2CF4C9F351</vt:lpwstr>
  </property>
</Properties>
</file>