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charts/chart1.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drawings/drawing1.xml" ContentType="application/vnd.openxmlformats-officedocument.drawingml.chartshap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1"/>
    <p:sldMasterId id="2147483696" r:id="rId2"/>
  </p:sldMasterIdLst>
  <p:notesMasterIdLst>
    <p:notesMasterId r:id="rId35"/>
  </p:notesMasterIdLst>
  <p:sldIdLst>
    <p:sldId id="329" r:id="rId3"/>
    <p:sldId id="331" r:id="rId4"/>
    <p:sldId id="308" r:id="rId5"/>
    <p:sldId id="328" r:id="rId6"/>
    <p:sldId id="256" r:id="rId7"/>
    <p:sldId id="309" r:id="rId8"/>
    <p:sldId id="294" r:id="rId9"/>
    <p:sldId id="310" r:id="rId10"/>
    <p:sldId id="296" r:id="rId11"/>
    <p:sldId id="311" r:id="rId12"/>
    <p:sldId id="297" r:id="rId13"/>
    <p:sldId id="312" r:id="rId14"/>
    <p:sldId id="298" r:id="rId15"/>
    <p:sldId id="314" r:id="rId16"/>
    <p:sldId id="299" r:id="rId17"/>
    <p:sldId id="315" r:id="rId18"/>
    <p:sldId id="300" r:id="rId19"/>
    <p:sldId id="274" r:id="rId20"/>
    <p:sldId id="301" r:id="rId21"/>
    <p:sldId id="279" r:id="rId22"/>
    <p:sldId id="317" r:id="rId23"/>
    <p:sldId id="277" r:id="rId24"/>
    <p:sldId id="319" r:id="rId25"/>
    <p:sldId id="276" r:id="rId26"/>
    <p:sldId id="321" r:id="rId27"/>
    <p:sldId id="282" r:id="rId28"/>
    <p:sldId id="323" r:id="rId29"/>
    <p:sldId id="284" r:id="rId30"/>
    <p:sldId id="325" r:id="rId31"/>
    <p:sldId id="285" r:id="rId32"/>
    <p:sldId id="327" r:id="rId33"/>
    <p:sldId id="288"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093" autoAdjust="0"/>
    <p:restoredTop sz="86522" autoAdjust="0"/>
  </p:normalViewPr>
  <p:slideViewPr>
    <p:cSldViewPr>
      <p:cViewPr varScale="1">
        <p:scale>
          <a:sx n="93" d="100"/>
          <a:sy n="93" d="100"/>
        </p:scale>
        <p:origin x="-792" y="-108"/>
      </p:cViewPr>
      <p:guideLst>
        <p:guide orient="horz" pos="2160"/>
        <p:guide pos="2880"/>
      </p:guideLst>
    </p:cSldViewPr>
  </p:slideViewPr>
  <p:outlineViewPr>
    <p:cViewPr>
      <p:scale>
        <a:sx n="33" d="100"/>
        <a:sy n="33" d="100"/>
      </p:scale>
      <p:origin x="48" y="4974"/>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Relationships xmlns="http://schemas.openxmlformats.org/package/2006/relationships">
  <Relationship Id="rId1" Type="http://schemas.openxmlformats.org/officeDocument/2006/relationships/slideMaster" Target="slideMasters/slideMaster1.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 Type="http://schemas.openxmlformats.org/officeDocument/2006/relationships/slideMaster" Target="slideMasters/slideMaster2.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 Type="http://schemas.openxmlformats.org/officeDocument/2006/relationships/slide" Target="slides/slide1.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notesMaster" Target="notesMasters/notesMaster1.xml"/>
  <Relationship Id="rId36" Type="http://schemas.openxmlformats.org/officeDocument/2006/relationships/presProps" Target="presProps.xml"/>
  <Relationship Id="rId37" Type="http://schemas.openxmlformats.org/officeDocument/2006/relationships/viewProps" Target="viewProps.xml"/>
  <Relationship Id="rId38" Type="http://schemas.openxmlformats.org/officeDocument/2006/relationships/theme" Target="theme/theme1.xml"/>
  <Relationship Id="rId39" Type="http://schemas.openxmlformats.org/officeDocument/2006/relationships/tableStyles" Target="tableStyles.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s>

</file>

<file path=ppt/charts/_rels/chart1.xml.rels><?xml version="1.0" encoding="UTF-8"?>

<Relationships xmlns="http://schemas.openxmlformats.org/package/2006/relationships">
  <Relationship Id="rId1" Type="http://schemas.openxmlformats.org/officeDocument/2006/relationships/oleObject" TargetMode="External" Target="file:///C:/Users/tchen/Downloads/Complete_Survey_Results_030115_reformated.xls"/>
</Relationships>

</file>

<file path=ppt/charts/_rels/chart10.xml.rels><?xml version="1.0" encoding="UTF-8"?>

<Relationships xmlns="http://schemas.openxmlformats.org/package/2006/relationships">
  <Relationship Id="rId1" Type="http://schemas.openxmlformats.org/officeDocument/2006/relationships/oleObject" TargetMode="External" Target="file:///C:/Users/tchen/Downloads/Complete_Survey_Results_030115_reformated.xls"/>
</Relationships>

</file>

<file path=ppt/charts/_rels/chart11.xml.rels><?xml version="1.0" encoding="UTF-8"?>

<Relationships xmlns="http://schemas.openxmlformats.org/package/2006/relationships">
  <Relationship Id="rId1" Type="http://schemas.openxmlformats.org/officeDocument/2006/relationships/oleObject" TargetMode="External" Target="file:///C:/Users/tchen/Downloads/Complete_Survey_Results_030115_reformated.xls"/>
</Relationships>

</file>

<file path=ppt/charts/_rels/chart12.xml.rels><?xml version="1.0" encoding="UTF-8"?>

<Relationships xmlns="http://schemas.openxmlformats.org/package/2006/relationships">
  <Relationship Id="rId1" Type="http://schemas.openxmlformats.org/officeDocument/2006/relationships/oleObject" TargetMode="External" Target="file:///C:/Users/tchen/Downloads/Complete_Survey_Results_030115_reformated.xls"/>
</Relationships>

</file>

<file path=ppt/charts/_rels/chart13.xml.rels><?xml version="1.0" encoding="UTF-8"?>

<Relationships xmlns="http://schemas.openxmlformats.org/package/2006/relationships">
  <Relationship Id="rId1" Type="http://schemas.openxmlformats.org/officeDocument/2006/relationships/oleObject" TargetMode="External" Target="file:///C:/Users/tchen/Downloads/Complete_Survey_Results_030115_reformated.xls"/>
</Relationships>

</file>

<file path=ppt/charts/_rels/chart14.xml.rels><?xml version="1.0" encoding="UTF-8"?>

<Relationships xmlns="http://schemas.openxmlformats.org/package/2006/relationships">
  <Relationship Id="rId1" Type="http://schemas.openxmlformats.org/officeDocument/2006/relationships/oleObject" TargetMode="External" Target="file:///C:/Users/tchen/Downloads/Complete_Survey_Results_030115_reformated.xls"/>
</Relationships>

</file>

<file path=ppt/charts/_rels/chart2.xml.rels><?xml version="1.0" encoding="UTF-8"?>

<Relationships xmlns="http://schemas.openxmlformats.org/package/2006/relationships">
  <Relationship Id="rId1" Type="http://schemas.openxmlformats.org/officeDocument/2006/relationships/oleObject" TargetMode="External" Target="file:///C:/Users/tchen/Downloads/Complete_Survey_Results_030115_reformated.xls"/>
</Relationships>

</file>

<file path=ppt/charts/_rels/chart3.xml.rels><?xml version="1.0" encoding="UTF-8"?>

<Relationships xmlns="http://schemas.openxmlformats.org/package/2006/relationships">
  <Relationship Id="rId1" Type="http://schemas.openxmlformats.org/officeDocument/2006/relationships/oleObject" TargetMode="External" Target="file:///C:/Users/tchen/Downloads/Complete_Survey_Results_030115_reformated.xls"/>
</Relationships>

</file>

<file path=ppt/charts/_rels/chart4.xml.rels><?xml version="1.0" encoding="UTF-8"?>

<Relationships xmlns="http://schemas.openxmlformats.org/package/2006/relationships">
  <Relationship Id="rId1" Type="http://schemas.openxmlformats.org/officeDocument/2006/relationships/oleObject" TargetMode="External" Target="file:///C:/Users/tchen/Downloads/Complete_Survey_Results_030115_reformated.xls"/>
</Relationships>

</file>

<file path=ppt/charts/_rels/chart5.xml.rels><?xml version="1.0" encoding="UTF-8"?>

<Relationships xmlns="http://schemas.openxmlformats.org/package/2006/relationships">
  <Relationship Id="rId1" Type="http://schemas.openxmlformats.org/officeDocument/2006/relationships/oleObject" TargetMode="External" Target="file:///C:/Users/tchen/Downloads/Complete_Survey_Results_030115_reformated.xls"/>
</Relationships>

</file>

<file path=ppt/charts/_rels/chart6.xml.rels><?xml version="1.0" encoding="UTF-8"?>

<Relationships xmlns="http://schemas.openxmlformats.org/package/2006/relationships">
  <Relationship Id="rId1" Type="http://schemas.openxmlformats.org/officeDocument/2006/relationships/oleObject" TargetMode="External" Target="file:///C:/Users/tchen/Downloads/Complete_Survey_Results_030115_reformated.xls"/>
</Relationships>

</file>

<file path=ppt/charts/_rels/chart7.xml.rels><?xml version="1.0" encoding="UTF-8"?>

<Relationships xmlns="http://schemas.openxmlformats.org/package/2006/relationships">
  <Relationship Id="rId1" Type="http://schemas.openxmlformats.org/officeDocument/2006/relationships/oleObject" TargetMode="External" Target="file:///C:/Users/tchen/Downloads/Complete_Survey_Results_030115_reformated.xls"/>
</Relationships>

</file>

<file path=ppt/charts/_rels/chart8.xml.rels><?xml version="1.0" encoding="UTF-8"?>

<Relationships xmlns="http://schemas.openxmlformats.org/package/2006/relationships">
  <Relationship Id="rId1" Type="http://schemas.openxmlformats.org/officeDocument/2006/relationships/oleObject" TargetMode="External" Target="file:///C:/Users/tchen/Downloads/Complete_Survey_Results_030115_reformated.xls"/>
</Relationships>

</file>

<file path=ppt/charts/_rels/chart9.xml.rels><?xml version="1.0" encoding="UTF-8"?>

<Relationships xmlns="http://schemas.openxmlformats.org/package/2006/relationships">
  <Relationship Id="rId1" Type="http://schemas.openxmlformats.org/officeDocument/2006/relationships/oleObject" TargetMode="External" Target="file:///C:/Users/tchen/Downloads/Complete_Survey_Results_030115_reformated.xls"/>
  <Relationship Id="rId2" Type="http://schemas.openxmlformats.org/officeDocument/2006/relationships/chartUserShapes" Target="../drawings/drawing1.xml"/>
</Relationships>

</file>

<file path=ppt/charts/chart1.xml><?xml version="1.0" encoding="utf-8"?>
<c:chartSpace xmlns:c="http://schemas.openxmlformats.org/drawingml/2006/chart" xmlns:a="http://schemas.openxmlformats.org/drawingml/2006/main" xmlns:r="http://schemas.openxmlformats.org/officeDocument/2006/relationships">
  <c:lang val="en-US"/>
  <c:chart>
    <c:title>
      <c:tx>
        <c:strRef>
          <c:f>Sheet1!$F$1</c:f>
          <c:strCache>
            <c:ptCount val="1"/>
            <c:pt idx="0">
              <c:v>3. Type of Incentive (Small Solar Market)</c:v>
            </c:pt>
          </c:strCache>
        </c:strRef>
      </c:tx>
      <c:layout>
        <c:manualLayout>
          <c:xMode val="edge"/>
          <c:yMode val="edge"/>
          <c:x val="0.17976397845079722"/>
          <c:y val="2.0895518295232837E-2"/>
        </c:manualLayout>
      </c:layout>
      <c:txPr>
        <a:bodyPr/>
        <a:lstStyle/>
        <a:p>
          <a:pPr>
            <a:defRPr/>
          </a:pPr>
          <a:endParaRPr lang="en-US"/>
        </a:p>
      </c:txPr>
    </c:title>
    <c:plotArea>
      <c:layout/>
      <c:barChart>
        <c:barDir val="col"/>
        <c:grouping val="clustered"/>
        <c:ser>
          <c:idx val="0"/>
          <c:order val="0"/>
          <c:tx>
            <c:strRef>
              <c:f>Sheet1!$A$28</c:f>
              <c:strCache>
                <c:ptCount val="1"/>
                <c:pt idx="0">
                  <c:v>1st or 2nd (weighted 0.5)</c:v>
                </c:pt>
              </c:strCache>
            </c:strRef>
          </c:tx>
          <c:cat>
            <c:strRef>
              <c:f>Sheet1!$F$2:$I$2</c:f>
              <c:strCache>
                <c:ptCount val="4"/>
                <c:pt idx="0">
                  <c:v>Tradable SRECs</c:v>
                </c:pt>
                <c:pt idx="1">
                  <c:v>PBI </c:v>
                </c:pt>
                <c:pt idx="2">
                  <c:v>Up-front Payments</c:v>
                </c:pt>
                <c:pt idx="3">
                  <c:v>No Opinion</c:v>
                </c:pt>
              </c:strCache>
            </c:strRef>
          </c:cat>
          <c:val>
            <c:numRef>
              <c:f>Sheet1!$F$28:$I$28</c:f>
              <c:numCache>
                <c:formatCode>General</c:formatCode>
                <c:ptCount val="4"/>
                <c:pt idx="0">
                  <c:v>2.5</c:v>
                </c:pt>
                <c:pt idx="1">
                  <c:v>11.5</c:v>
                </c:pt>
                <c:pt idx="2">
                  <c:v>5.5</c:v>
                </c:pt>
                <c:pt idx="3">
                  <c:v>0</c:v>
                </c:pt>
              </c:numCache>
            </c:numRef>
          </c:val>
        </c:ser>
        <c:ser>
          <c:idx val="1"/>
          <c:order val="1"/>
          <c:tx>
            <c:strRef>
              <c:f>Sheet1!$A$29</c:f>
              <c:strCache>
                <c:ptCount val="1"/>
                <c:pt idx="0">
                  <c:v>Not of Interest</c:v>
                </c:pt>
              </c:strCache>
            </c:strRef>
          </c:tx>
          <c:cat>
            <c:strRef>
              <c:f>Sheet1!$F$2:$I$2</c:f>
              <c:strCache>
                <c:ptCount val="4"/>
                <c:pt idx="0">
                  <c:v>Tradable SRECs</c:v>
                </c:pt>
                <c:pt idx="1">
                  <c:v>PBI </c:v>
                </c:pt>
                <c:pt idx="2">
                  <c:v>Up-front Payments</c:v>
                </c:pt>
                <c:pt idx="3">
                  <c:v>No Opinion</c:v>
                </c:pt>
              </c:strCache>
            </c:strRef>
          </c:cat>
          <c:val>
            <c:numRef>
              <c:f>Sheet1!$F$29:$I$29</c:f>
              <c:numCache>
                <c:formatCode>General</c:formatCode>
                <c:ptCount val="4"/>
                <c:pt idx="0">
                  <c:v>3</c:v>
                </c:pt>
                <c:pt idx="1">
                  <c:v>0</c:v>
                </c:pt>
                <c:pt idx="2">
                  <c:v>0</c:v>
                </c:pt>
                <c:pt idx="3">
                  <c:v>2</c:v>
                </c:pt>
              </c:numCache>
            </c:numRef>
          </c:val>
        </c:ser>
        <c:dLbls/>
        <c:axId val="71497984"/>
        <c:axId val="72159232"/>
      </c:barChart>
      <c:catAx>
        <c:axId val="71497984"/>
        <c:scaling>
          <c:orientation val="minMax"/>
        </c:scaling>
        <c:axPos val="b"/>
        <c:numFmt formatCode="General" sourceLinked="1"/>
        <c:tickLblPos val="nextTo"/>
        <c:crossAx val="72159232"/>
        <c:crosses val="autoZero"/>
        <c:auto val="1"/>
        <c:lblAlgn val="ctr"/>
        <c:lblOffset val="100"/>
      </c:catAx>
      <c:valAx>
        <c:axId val="72159232"/>
        <c:scaling>
          <c:orientation val="minMax"/>
        </c:scaling>
        <c:axPos val="l"/>
        <c:majorGridlines/>
        <c:numFmt formatCode="General" sourceLinked="1"/>
        <c:tickLblPos val="nextTo"/>
        <c:crossAx val="71497984"/>
        <c:crosses val="autoZero"/>
        <c:crossBetween val="between"/>
      </c:valAx>
    </c:plotArea>
    <c:legend>
      <c:legendPos val="r"/>
      <c:layout/>
    </c:legend>
    <c:plotVisOnly val="1"/>
    <c:dispBlanksAs val="gap"/>
  </c:chart>
  <c:txPr>
    <a:bodyPr/>
    <a:lstStyle/>
    <a:p>
      <a:pPr>
        <a:defRPr sz="1400"/>
      </a:pPr>
      <a:endParaRPr lang="en-US"/>
    </a:p>
  </c:txPr>
  <c:externalData r:id="rId1"/>
</c:chartSpace>
</file>

<file path=ppt/charts/chart10.xml><?xml version="1.0" encoding="utf-8"?>
<c:chartSpace xmlns:c="http://schemas.openxmlformats.org/drawingml/2006/chart" xmlns:a="http://schemas.openxmlformats.org/drawingml/2006/main" xmlns:r="http://schemas.openxmlformats.org/officeDocument/2006/relationships">
  <c:lang val="en-US"/>
  <c:chart>
    <c:title>
      <c:tx>
        <c:strRef>
          <c:f>Sheet1!$BG$1</c:f>
          <c:strCache>
            <c:ptCount val="1"/>
            <c:pt idx="0">
              <c:v>12. Virtual Net Metering Size Limitations</c:v>
            </c:pt>
          </c:strCache>
        </c:strRef>
      </c:tx>
      <c:layout>
        <c:manualLayout>
          <c:xMode val="edge"/>
          <c:yMode val="edge"/>
          <c:x val="0.2516916011280047"/>
          <c:y val="1.7301367008940721E-2"/>
        </c:manualLayout>
      </c:layout>
      <c:txPr>
        <a:bodyPr/>
        <a:lstStyle/>
        <a:p>
          <a:pPr>
            <a:defRPr/>
          </a:pPr>
          <a:endParaRPr lang="en-US"/>
        </a:p>
      </c:txPr>
    </c:title>
    <c:plotArea>
      <c:layout/>
      <c:barChart>
        <c:barDir val="col"/>
        <c:grouping val="clustered"/>
        <c:ser>
          <c:idx val="0"/>
          <c:order val="0"/>
          <c:tx>
            <c:strRef>
              <c:f>Sheet1!$A$38</c:f>
              <c:strCache>
                <c:ptCount val="1"/>
                <c:pt idx="0">
                  <c:v>Strongly Consider or Consider (weighted)</c:v>
                </c:pt>
              </c:strCache>
            </c:strRef>
          </c:tx>
          <c:cat>
            <c:strRef>
              <c:f>Sheet1!$BG$2:$BJ$2</c:f>
              <c:strCache>
                <c:ptCount val="4"/>
                <c:pt idx="0">
                  <c:v>Maintain current caps and limits</c:v>
                </c:pt>
                <c:pt idx="1">
                  <c:v>Cap all projects at 2 MW per parcel (per GCA)</c:v>
                </c:pt>
                <c:pt idx="2">
                  <c:v>Differentiated Caps for different types of projects (please specify in comments)</c:v>
                </c:pt>
                <c:pt idx="3">
                  <c:v>Reduce cap for certain types of projects (please specify in comments)</c:v>
                </c:pt>
              </c:strCache>
            </c:strRef>
          </c:cat>
          <c:val>
            <c:numRef>
              <c:f>Sheet1!$BG$38:$BJ$38</c:f>
              <c:numCache>
                <c:formatCode>General</c:formatCode>
                <c:ptCount val="4"/>
                <c:pt idx="0">
                  <c:v>6.5</c:v>
                </c:pt>
                <c:pt idx="1">
                  <c:v>6</c:v>
                </c:pt>
                <c:pt idx="2">
                  <c:v>3</c:v>
                </c:pt>
                <c:pt idx="3">
                  <c:v>0.5</c:v>
                </c:pt>
              </c:numCache>
            </c:numRef>
          </c:val>
        </c:ser>
        <c:ser>
          <c:idx val="1"/>
          <c:order val="1"/>
          <c:tx>
            <c:strRef>
              <c:f>Sheet1!$A$39</c:f>
              <c:strCache>
                <c:ptCount val="1"/>
                <c:pt idx="0">
                  <c:v>Don't Consider</c:v>
                </c:pt>
              </c:strCache>
            </c:strRef>
          </c:tx>
          <c:cat>
            <c:strRef>
              <c:f>Sheet1!$BG$2:$BJ$2</c:f>
              <c:strCache>
                <c:ptCount val="4"/>
                <c:pt idx="0">
                  <c:v>Maintain current caps and limits</c:v>
                </c:pt>
                <c:pt idx="1">
                  <c:v>Cap all projects at 2 MW per parcel (per GCA)</c:v>
                </c:pt>
                <c:pt idx="2">
                  <c:v>Differentiated Caps for different types of projects (please specify in comments)</c:v>
                </c:pt>
                <c:pt idx="3">
                  <c:v>Reduce cap for certain types of projects (please specify in comments)</c:v>
                </c:pt>
              </c:strCache>
            </c:strRef>
          </c:cat>
          <c:val>
            <c:numRef>
              <c:f>Sheet1!$BG$39:$BJ$39</c:f>
              <c:numCache>
                <c:formatCode>General</c:formatCode>
                <c:ptCount val="4"/>
                <c:pt idx="0">
                  <c:v>4</c:v>
                </c:pt>
                <c:pt idx="1">
                  <c:v>2</c:v>
                </c:pt>
                <c:pt idx="2">
                  <c:v>5</c:v>
                </c:pt>
                <c:pt idx="3">
                  <c:v>7</c:v>
                </c:pt>
              </c:numCache>
            </c:numRef>
          </c:val>
        </c:ser>
        <c:dLbls/>
        <c:axId val="79563392"/>
        <c:axId val="79573376"/>
      </c:barChart>
      <c:catAx>
        <c:axId val="79563392"/>
        <c:scaling>
          <c:orientation val="minMax"/>
        </c:scaling>
        <c:axPos val="b"/>
        <c:numFmt formatCode="General" sourceLinked="1"/>
        <c:tickLblPos val="nextTo"/>
        <c:crossAx val="79573376"/>
        <c:crosses val="autoZero"/>
        <c:auto val="1"/>
        <c:lblAlgn val="ctr"/>
        <c:lblOffset val="100"/>
      </c:catAx>
      <c:valAx>
        <c:axId val="79573376"/>
        <c:scaling>
          <c:orientation val="minMax"/>
        </c:scaling>
        <c:axPos val="l"/>
        <c:majorGridlines/>
        <c:numFmt formatCode="General" sourceLinked="1"/>
        <c:tickLblPos val="nextTo"/>
        <c:crossAx val="79563392"/>
        <c:crosses val="autoZero"/>
        <c:crossBetween val="between"/>
      </c:valAx>
    </c:plotArea>
    <c:legend>
      <c:legendPos val="r"/>
      <c:layout/>
    </c:legend>
    <c:plotVisOnly val="1"/>
    <c:dispBlanksAs val="gap"/>
  </c:chart>
  <c:txPr>
    <a:bodyPr/>
    <a:lstStyle/>
    <a:p>
      <a:pPr>
        <a:defRPr sz="1400"/>
      </a:pPr>
      <a:endParaRPr lang="en-US"/>
    </a:p>
  </c:txPr>
  <c:externalData r:id="rId1"/>
</c:chartSpace>
</file>

<file path=ppt/charts/chart11.xml><?xml version="1.0" encoding="utf-8"?>
<c:chartSpace xmlns:c="http://schemas.openxmlformats.org/drawingml/2006/chart" xmlns:a="http://schemas.openxmlformats.org/drawingml/2006/main" xmlns:r="http://schemas.openxmlformats.org/officeDocument/2006/relationships">
  <c:lang val="en-US"/>
  <c:chart>
    <c:title>
      <c:tx>
        <c:strRef>
          <c:f>Sheet1!$BM$1</c:f>
          <c:strCache>
            <c:ptCount val="1"/>
            <c:pt idx="0">
              <c:v>13. Net Metering Caps</c:v>
            </c:pt>
          </c:strCache>
        </c:strRef>
      </c:tx>
      <c:layout>
        <c:manualLayout>
          <c:xMode val="edge"/>
          <c:yMode val="edge"/>
          <c:x val="0.34296516708536123"/>
          <c:y val="1.0072043058407568E-2"/>
        </c:manualLayout>
      </c:layout>
      <c:txPr>
        <a:bodyPr/>
        <a:lstStyle/>
        <a:p>
          <a:pPr>
            <a:defRPr/>
          </a:pPr>
          <a:endParaRPr lang="en-US"/>
        </a:p>
      </c:txPr>
    </c:title>
    <c:plotArea>
      <c:layout/>
      <c:barChart>
        <c:barDir val="col"/>
        <c:grouping val="clustered"/>
        <c:ser>
          <c:idx val="0"/>
          <c:order val="0"/>
          <c:tx>
            <c:strRef>
              <c:f>Sheet1!$A$28</c:f>
              <c:strCache>
                <c:ptCount val="1"/>
                <c:pt idx="0">
                  <c:v>1st or 2nd (weighted 0.5)</c:v>
                </c:pt>
              </c:strCache>
            </c:strRef>
          </c:tx>
          <c:cat>
            <c:strRef>
              <c:f>Sheet1!$BM$2:$BP$2</c:f>
              <c:strCache>
                <c:ptCount val="4"/>
                <c:pt idx="0">
                  <c:v>Keep existing</c:v>
                </c:pt>
                <c:pt idx="1">
                  <c:v>Remove entirely</c:v>
                </c:pt>
                <c:pt idx="2">
                  <c:v>Align caps to meet 1,600 MW goal</c:v>
                </c:pt>
                <c:pt idx="3">
                  <c:v>Increase to accommodate more than 1,600 MW</c:v>
                </c:pt>
              </c:strCache>
            </c:strRef>
          </c:cat>
          <c:val>
            <c:numRef>
              <c:f>Sheet1!$BM$28:$BP$28</c:f>
              <c:numCache>
                <c:formatCode>General</c:formatCode>
                <c:ptCount val="4"/>
                <c:pt idx="0">
                  <c:v>3.5</c:v>
                </c:pt>
                <c:pt idx="1">
                  <c:v>9</c:v>
                </c:pt>
                <c:pt idx="2">
                  <c:v>2.5</c:v>
                </c:pt>
                <c:pt idx="3">
                  <c:v>4.5</c:v>
                </c:pt>
              </c:numCache>
            </c:numRef>
          </c:val>
        </c:ser>
        <c:ser>
          <c:idx val="1"/>
          <c:order val="1"/>
          <c:tx>
            <c:strRef>
              <c:f>Sheet1!$A$29</c:f>
              <c:strCache>
                <c:ptCount val="1"/>
                <c:pt idx="0">
                  <c:v>Not of Interest</c:v>
                </c:pt>
              </c:strCache>
            </c:strRef>
          </c:tx>
          <c:cat>
            <c:strRef>
              <c:f>Sheet1!$BM$2:$BP$2</c:f>
              <c:strCache>
                <c:ptCount val="4"/>
                <c:pt idx="0">
                  <c:v>Keep existing</c:v>
                </c:pt>
                <c:pt idx="1">
                  <c:v>Remove entirely</c:v>
                </c:pt>
                <c:pt idx="2">
                  <c:v>Align caps to meet 1,600 MW goal</c:v>
                </c:pt>
                <c:pt idx="3">
                  <c:v>Increase to accommodate more than 1,600 MW</c:v>
                </c:pt>
              </c:strCache>
            </c:strRef>
          </c:cat>
          <c:val>
            <c:numRef>
              <c:f>Sheet1!$BM$29:$BP$29</c:f>
              <c:numCache>
                <c:formatCode>General</c:formatCode>
                <c:ptCount val="4"/>
                <c:pt idx="0">
                  <c:v>7</c:v>
                </c:pt>
                <c:pt idx="1">
                  <c:v>4</c:v>
                </c:pt>
                <c:pt idx="2">
                  <c:v>5</c:v>
                </c:pt>
                <c:pt idx="3">
                  <c:v>4</c:v>
                </c:pt>
              </c:numCache>
            </c:numRef>
          </c:val>
        </c:ser>
        <c:dLbls/>
        <c:axId val="79620352"/>
        <c:axId val="79634432"/>
      </c:barChart>
      <c:catAx>
        <c:axId val="79620352"/>
        <c:scaling>
          <c:orientation val="minMax"/>
        </c:scaling>
        <c:axPos val="b"/>
        <c:numFmt formatCode="General" sourceLinked="1"/>
        <c:tickLblPos val="nextTo"/>
        <c:crossAx val="79634432"/>
        <c:crosses val="autoZero"/>
        <c:auto val="1"/>
        <c:lblAlgn val="ctr"/>
        <c:lblOffset val="100"/>
      </c:catAx>
      <c:valAx>
        <c:axId val="79634432"/>
        <c:scaling>
          <c:orientation val="minMax"/>
        </c:scaling>
        <c:axPos val="l"/>
        <c:majorGridlines/>
        <c:numFmt formatCode="General" sourceLinked="1"/>
        <c:tickLblPos val="nextTo"/>
        <c:crossAx val="79620352"/>
        <c:crosses val="autoZero"/>
        <c:crossBetween val="between"/>
      </c:valAx>
    </c:plotArea>
    <c:legend>
      <c:legendPos val="r"/>
      <c:layout/>
    </c:legend>
    <c:plotVisOnly val="1"/>
    <c:dispBlanksAs val="gap"/>
  </c:chart>
  <c:txPr>
    <a:bodyPr/>
    <a:lstStyle/>
    <a:p>
      <a:pPr>
        <a:defRPr sz="1400"/>
      </a:pPr>
      <a:endParaRPr lang="en-US"/>
    </a:p>
  </c:txPr>
  <c:externalData r:id="rId1"/>
</c:chartSpace>
</file>

<file path=ppt/charts/chart12.xml><?xml version="1.0" encoding="utf-8"?>
<c:chartSpace xmlns:c="http://schemas.openxmlformats.org/drawingml/2006/chart" xmlns:a="http://schemas.openxmlformats.org/drawingml/2006/main" xmlns:r="http://schemas.openxmlformats.org/officeDocument/2006/relationships">
  <c:lang val="en-US"/>
  <c:chart>
    <c:title>
      <c:tx>
        <c:strRef>
          <c:f>Sheet1!$BS$1</c:f>
          <c:strCache>
            <c:ptCount val="1"/>
            <c:pt idx="0">
              <c:v>14. Timing of Transition</c:v>
            </c:pt>
          </c:strCache>
        </c:strRef>
      </c:tx>
      <c:layout>
        <c:manualLayout>
          <c:xMode val="edge"/>
          <c:yMode val="edge"/>
          <c:x val="0.29436308912472914"/>
          <c:y val="2.6806391848077876E-4"/>
        </c:manualLayout>
      </c:layout>
      <c:txPr>
        <a:bodyPr/>
        <a:lstStyle/>
        <a:p>
          <a:pPr>
            <a:defRPr/>
          </a:pPr>
          <a:endParaRPr lang="en-US"/>
        </a:p>
      </c:txPr>
    </c:title>
    <c:plotArea>
      <c:layout/>
      <c:barChart>
        <c:barDir val="col"/>
        <c:grouping val="clustered"/>
        <c:ser>
          <c:idx val="0"/>
          <c:order val="0"/>
          <c:tx>
            <c:strRef>
              <c:f>Sheet1!$A$28</c:f>
              <c:strCache>
                <c:ptCount val="1"/>
                <c:pt idx="0">
                  <c:v>1st or 2nd (weighted 0.5)</c:v>
                </c:pt>
              </c:strCache>
            </c:strRef>
          </c:tx>
          <c:cat>
            <c:strRef>
              <c:f>Sheet1!$BS$2:$BU$2</c:f>
              <c:strCache>
                <c:ptCount val="3"/>
                <c:pt idx="0">
                  <c:v>ASAP (assumed to by 1/1/16 for modeling purposes)</c:v>
                </c:pt>
                <c:pt idx="1">
                  <c:v>Post-ITC (1/1/17)</c:v>
                </c:pt>
                <c:pt idx="2">
                  <c:v>After 1,600 MW is reached</c:v>
                </c:pt>
              </c:strCache>
            </c:strRef>
          </c:cat>
          <c:val>
            <c:numRef>
              <c:f>Sheet1!$BS$28:$BU$28</c:f>
              <c:numCache>
                <c:formatCode>General</c:formatCode>
                <c:ptCount val="3"/>
                <c:pt idx="0">
                  <c:v>4.5</c:v>
                </c:pt>
                <c:pt idx="1">
                  <c:v>8</c:v>
                </c:pt>
                <c:pt idx="2">
                  <c:v>4</c:v>
                </c:pt>
              </c:numCache>
            </c:numRef>
          </c:val>
        </c:ser>
        <c:ser>
          <c:idx val="1"/>
          <c:order val="1"/>
          <c:tx>
            <c:strRef>
              <c:f>Sheet1!$A$29</c:f>
              <c:strCache>
                <c:ptCount val="1"/>
                <c:pt idx="0">
                  <c:v>Not of Interest</c:v>
                </c:pt>
              </c:strCache>
            </c:strRef>
          </c:tx>
          <c:cat>
            <c:strRef>
              <c:f>Sheet1!$BS$2:$BU$2</c:f>
              <c:strCache>
                <c:ptCount val="3"/>
                <c:pt idx="0">
                  <c:v>ASAP (assumed to by 1/1/16 for modeling purposes)</c:v>
                </c:pt>
                <c:pt idx="1">
                  <c:v>Post-ITC (1/1/17)</c:v>
                </c:pt>
                <c:pt idx="2">
                  <c:v>After 1,600 MW is reached</c:v>
                </c:pt>
              </c:strCache>
            </c:strRef>
          </c:cat>
          <c:val>
            <c:numRef>
              <c:f>Sheet1!$BS$29:$BU$29</c:f>
              <c:numCache>
                <c:formatCode>General</c:formatCode>
                <c:ptCount val="3"/>
                <c:pt idx="0">
                  <c:v>6</c:v>
                </c:pt>
                <c:pt idx="1">
                  <c:v>1</c:v>
                </c:pt>
                <c:pt idx="2">
                  <c:v>3</c:v>
                </c:pt>
              </c:numCache>
            </c:numRef>
          </c:val>
        </c:ser>
        <c:dLbls/>
        <c:axId val="79681408"/>
        <c:axId val="79682944"/>
      </c:barChart>
      <c:catAx>
        <c:axId val="79681408"/>
        <c:scaling>
          <c:orientation val="minMax"/>
        </c:scaling>
        <c:axPos val="b"/>
        <c:numFmt formatCode="General" sourceLinked="1"/>
        <c:tickLblPos val="nextTo"/>
        <c:crossAx val="79682944"/>
        <c:crosses val="autoZero"/>
        <c:auto val="1"/>
        <c:lblAlgn val="ctr"/>
        <c:lblOffset val="100"/>
      </c:catAx>
      <c:valAx>
        <c:axId val="79682944"/>
        <c:scaling>
          <c:orientation val="minMax"/>
        </c:scaling>
        <c:axPos val="l"/>
        <c:majorGridlines/>
        <c:numFmt formatCode="General" sourceLinked="1"/>
        <c:tickLblPos val="nextTo"/>
        <c:crossAx val="79681408"/>
        <c:crosses val="autoZero"/>
        <c:crossBetween val="between"/>
      </c:valAx>
    </c:plotArea>
    <c:legend>
      <c:legendPos val="r"/>
      <c:layout/>
    </c:legend>
    <c:plotVisOnly val="1"/>
    <c:dispBlanksAs val="gap"/>
  </c:chart>
  <c:txPr>
    <a:bodyPr/>
    <a:lstStyle/>
    <a:p>
      <a:pPr>
        <a:defRPr sz="1400"/>
      </a:pPr>
      <a:endParaRPr lang="en-US"/>
    </a:p>
  </c:txPr>
  <c:externalData r:id="rId1"/>
</c:chartSpace>
</file>

<file path=ppt/charts/chart13.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a:pPr>
            <a:r>
              <a:rPr lang="en-US"/>
              <a:t>15. Targets and Timeline  </a:t>
            </a:r>
          </a:p>
        </c:rich>
      </c:tx>
      <c:layout>
        <c:manualLayout>
          <c:xMode val="edge"/>
          <c:yMode val="edge"/>
          <c:x val="0.34067293744029425"/>
          <c:y val="1.2423447069116361E-2"/>
        </c:manualLayout>
      </c:layout>
    </c:title>
    <c:plotArea>
      <c:layout/>
      <c:barChart>
        <c:barDir val="col"/>
        <c:grouping val="clustered"/>
        <c:ser>
          <c:idx val="0"/>
          <c:order val="0"/>
          <c:tx>
            <c:strRef>
              <c:f>Sheet1!$A$28</c:f>
              <c:strCache>
                <c:ptCount val="1"/>
                <c:pt idx="0">
                  <c:v>1st or 2nd (weighted 0.5)</c:v>
                </c:pt>
              </c:strCache>
            </c:strRef>
          </c:tx>
          <c:cat>
            <c:strRef>
              <c:f>Sheet1!$BX$2:$CB$2</c:f>
              <c:strCache>
                <c:ptCount val="5"/>
                <c:pt idx="0">
                  <c:v>MW Target with Firm Timeline (ex: RI RE Growth, VT SPEED)</c:v>
                </c:pt>
                <c:pt idx="1">
                  <c:v>MW Target w/ Soft Timeline (ex: MA SREC, ABI/CA ReMAT)</c:v>
                </c:pt>
                <c:pt idx="2">
                  <c:v>MW Goal without Timeline (ex: DBI in CA, NY)</c:v>
                </c:pt>
                <c:pt idx="3">
                  <c:v>Budget constrained (quantity moves inversely w/ price) (ex: CT ZREC)</c:v>
                </c:pt>
                <c:pt idx="4">
                  <c:v>Unconstrained (ex: Value of Solar Tariff, Uncapped Standard Offer)</c:v>
                </c:pt>
              </c:strCache>
            </c:strRef>
          </c:cat>
          <c:val>
            <c:numRef>
              <c:f>Sheet1!$BX$28:$CB$28</c:f>
              <c:numCache>
                <c:formatCode>General</c:formatCode>
                <c:ptCount val="5"/>
                <c:pt idx="0">
                  <c:v>2</c:v>
                </c:pt>
                <c:pt idx="1">
                  <c:v>7</c:v>
                </c:pt>
                <c:pt idx="2">
                  <c:v>5.5</c:v>
                </c:pt>
                <c:pt idx="3">
                  <c:v>3.5</c:v>
                </c:pt>
                <c:pt idx="4">
                  <c:v>1.5</c:v>
                </c:pt>
              </c:numCache>
            </c:numRef>
          </c:val>
        </c:ser>
        <c:ser>
          <c:idx val="1"/>
          <c:order val="1"/>
          <c:tx>
            <c:strRef>
              <c:f>Sheet1!$A$29</c:f>
              <c:strCache>
                <c:ptCount val="1"/>
                <c:pt idx="0">
                  <c:v>Not of Interest</c:v>
                </c:pt>
              </c:strCache>
            </c:strRef>
          </c:tx>
          <c:cat>
            <c:strRef>
              <c:f>Sheet1!$BX$2:$CB$2</c:f>
              <c:strCache>
                <c:ptCount val="5"/>
                <c:pt idx="0">
                  <c:v>MW Target with Firm Timeline (ex: RI RE Growth, VT SPEED)</c:v>
                </c:pt>
                <c:pt idx="1">
                  <c:v>MW Target w/ Soft Timeline (ex: MA SREC, ABI/CA ReMAT)</c:v>
                </c:pt>
                <c:pt idx="2">
                  <c:v>MW Goal without Timeline (ex: DBI in CA, NY)</c:v>
                </c:pt>
                <c:pt idx="3">
                  <c:v>Budget constrained (quantity moves inversely w/ price) (ex: CT ZREC)</c:v>
                </c:pt>
                <c:pt idx="4">
                  <c:v>Unconstrained (ex: Value of Solar Tariff, Uncapped Standard Offer)</c:v>
                </c:pt>
              </c:strCache>
            </c:strRef>
          </c:cat>
          <c:val>
            <c:numRef>
              <c:f>Sheet1!$BX$29:$CB$29</c:f>
              <c:numCache>
                <c:formatCode>General</c:formatCode>
                <c:ptCount val="5"/>
                <c:pt idx="0">
                  <c:v>2</c:v>
                </c:pt>
                <c:pt idx="1">
                  <c:v>1</c:v>
                </c:pt>
                <c:pt idx="2">
                  <c:v>2</c:v>
                </c:pt>
                <c:pt idx="3">
                  <c:v>2</c:v>
                </c:pt>
                <c:pt idx="4">
                  <c:v>2</c:v>
                </c:pt>
              </c:numCache>
            </c:numRef>
          </c:val>
        </c:ser>
        <c:dLbls/>
        <c:axId val="79758848"/>
        <c:axId val="79760384"/>
      </c:barChart>
      <c:catAx>
        <c:axId val="79758848"/>
        <c:scaling>
          <c:orientation val="minMax"/>
        </c:scaling>
        <c:axPos val="b"/>
        <c:numFmt formatCode="General" sourceLinked="1"/>
        <c:tickLblPos val="nextTo"/>
        <c:crossAx val="79760384"/>
        <c:crosses val="autoZero"/>
        <c:auto val="1"/>
        <c:lblAlgn val="ctr"/>
        <c:lblOffset val="100"/>
      </c:catAx>
      <c:valAx>
        <c:axId val="79760384"/>
        <c:scaling>
          <c:orientation val="minMax"/>
        </c:scaling>
        <c:axPos val="l"/>
        <c:majorGridlines/>
        <c:numFmt formatCode="General" sourceLinked="1"/>
        <c:tickLblPos val="nextTo"/>
        <c:crossAx val="79758848"/>
        <c:crosses val="autoZero"/>
        <c:crossBetween val="between"/>
      </c:valAx>
    </c:plotArea>
    <c:legend>
      <c:legendPos val="r"/>
      <c:layout>
        <c:manualLayout>
          <c:xMode val="edge"/>
          <c:yMode val="edge"/>
          <c:x val="0.74671584472993502"/>
          <c:y val="0.39907848847661187"/>
          <c:w val="0.24626661141041586"/>
          <c:h val="9.3532520763671745E-2"/>
        </c:manualLayout>
      </c:layout>
      <c:txPr>
        <a:bodyPr/>
        <a:lstStyle/>
        <a:p>
          <a:pPr>
            <a:defRPr sz="1100"/>
          </a:pPr>
          <a:endParaRPr lang="en-US"/>
        </a:p>
      </c:txPr>
    </c:legend>
    <c:plotVisOnly val="1"/>
    <c:dispBlanksAs val="gap"/>
  </c:chart>
  <c:txPr>
    <a:bodyPr/>
    <a:lstStyle/>
    <a:p>
      <a:pPr>
        <a:defRPr sz="1100"/>
      </a:pPr>
      <a:endParaRPr lang="en-US"/>
    </a:p>
  </c:txPr>
  <c:externalData r:id="rId1"/>
</c:chartSpace>
</file>

<file path=ppt/charts/chart14.xml><?xml version="1.0" encoding="utf-8"?>
<c:chartSpace xmlns:c="http://schemas.openxmlformats.org/drawingml/2006/chart" xmlns:a="http://schemas.openxmlformats.org/drawingml/2006/main" xmlns:r="http://schemas.openxmlformats.org/officeDocument/2006/relationships">
  <c:lang val="en-US"/>
  <c:chart>
    <c:title>
      <c:tx>
        <c:strRef>
          <c:f>Sheet1!$CE$1</c:f>
          <c:strCache>
            <c:ptCount val="1"/>
            <c:pt idx="0">
              <c:v>16. Minimum Bill. Minimum bill rates would be established for each rate class in each utility territory through a DPU process. </c:v>
            </c:pt>
          </c:strCache>
        </c:strRef>
      </c:tx>
      <c:layout>
        <c:manualLayout>
          <c:xMode val="edge"/>
          <c:yMode val="edge"/>
          <c:x val="0.13056052131414594"/>
          <c:y val="1.7124774296829931E-2"/>
        </c:manualLayout>
      </c:layout>
      <c:txPr>
        <a:bodyPr/>
        <a:lstStyle/>
        <a:p>
          <a:pPr>
            <a:defRPr/>
          </a:pPr>
          <a:endParaRPr lang="en-US"/>
        </a:p>
      </c:txPr>
    </c:title>
    <c:plotArea>
      <c:layout/>
      <c:barChart>
        <c:barDir val="col"/>
        <c:grouping val="clustered"/>
        <c:ser>
          <c:idx val="0"/>
          <c:order val="0"/>
          <c:tx>
            <c:strRef>
              <c:f>Sheet1!$A$28</c:f>
              <c:strCache>
                <c:ptCount val="1"/>
                <c:pt idx="0">
                  <c:v>1st or 2nd (weighted 0.5)</c:v>
                </c:pt>
              </c:strCache>
            </c:strRef>
          </c:tx>
          <c:cat>
            <c:strRef>
              <c:f>Sheet1!$CE$2:$CH$2</c:f>
              <c:strCache>
                <c:ptCount val="4"/>
                <c:pt idx="0">
                  <c:v>None</c:v>
                </c:pt>
                <c:pt idx="1">
                  <c:v>For all customers</c:v>
                </c:pt>
                <c:pt idx="2">
                  <c:v>For DG customers only</c:v>
                </c:pt>
                <c:pt idx="3">
                  <c:v>For certain customers only (please specify in comments)</c:v>
                </c:pt>
              </c:strCache>
            </c:strRef>
          </c:cat>
          <c:val>
            <c:numRef>
              <c:f>Sheet1!$CE$28:$CH$28</c:f>
              <c:numCache>
                <c:formatCode>General</c:formatCode>
                <c:ptCount val="4"/>
                <c:pt idx="0">
                  <c:v>6.5</c:v>
                </c:pt>
                <c:pt idx="1">
                  <c:v>6.5</c:v>
                </c:pt>
                <c:pt idx="2">
                  <c:v>2.5</c:v>
                </c:pt>
                <c:pt idx="3">
                  <c:v>2</c:v>
                </c:pt>
              </c:numCache>
            </c:numRef>
          </c:val>
        </c:ser>
        <c:ser>
          <c:idx val="1"/>
          <c:order val="1"/>
          <c:tx>
            <c:strRef>
              <c:f>Sheet1!$A$29</c:f>
              <c:strCache>
                <c:ptCount val="1"/>
                <c:pt idx="0">
                  <c:v>Not of Interest</c:v>
                </c:pt>
              </c:strCache>
            </c:strRef>
          </c:tx>
          <c:cat>
            <c:strRef>
              <c:f>Sheet1!$CE$2:$CH$2</c:f>
              <c:strCache>
                <c:ptCount val="4"/>
                <c:pt idx="0">
                  <c:v>None</c:v>
                </c:pt>
                <c:pt idx="1">
                  <c:v>For all customers</c:v>
                </c:pt>
                <c:pt idx="2">
                  <c:v>For DG customers only</c:v>
                </c:pt>
                <c:pt idx="3">
                  <c:v>For certain customers only (please specify in comments)</c:v>
                </c:pt>
              </c:strCache>
            </c:strRef>
          </c:cat>
          <c:val>
            <c:numRef>
              <c:f>Sheet1!$CE$29:$CH$29</c:f>
              <c:numCache>
                <c:formatCode>General</c:formatCode>
                <c:ptCount val="4"/>
                <c:pt idx="0">
                  <c:v>0</c:v>
                </c:pt>
                <c:pt idx="1">
                  <c:v>2</c:v>
                </c:pt>
                <c:pt idx="2">
                  <c:v>3</c:v>
                </c:pt>
                <c:pt idx="3">
                  <c:v>3</c:v>
                </c:pt>
              </c:numCache>
            </c:numRef>
          </c:val>
        </c:ser>
        <c:dLbls/>
        <c:axId val="79815808"/>
        <c:axId val="79817344"/>
      </c:barChart>
      <c:catAx>
        <c:axId val="79815808"/>
        <c:scaling>
          <c:orientation val="minMax"/>
        </c:scaling>
        <c:axPos val="b"/>
        <c:numFmt formatCode="General" sourceLinked="1"/>
        <c:tickLblPos val="nextTo"/>
        <c:crossAx val="79817344"/>
        <c:crosses val="autoZero"/>
        <c:auto val="1"/>
        <c:lblAlgn val="ctr"/>
        <c:lblOffset val="100"/>
      </c:catAx>
      <c:valAx>
        <c:axId val="79817344"/>
        <c:scaling>
          <c:orientation val="minMax"/>
        </c:scaling>
        <c:axPos val="l"/>
        <c:majorGridlines/>
        <c:numFmt formatCode="General" sourceLinked="1"/>
        <c:tickLblPos val="nextTo"/>
        <c:crossAx val="79815808"/>
        <c:crosses val="autoZero"/>
        <c:crossBetween val="between"/>
      </c:valAx>
    </c:plotArea>
    <c:legend>
      <c:legendPos val="r"/>
    </c:legend>
    <c:plotVisOnly val="1"/>
    <c:dispBlanksAs val="gap"/>
  </c:chart>
  <c:txPr>
    <a:bodyPr/>
    <a:lstStyle/>
    <a:p>
      <a:pPr>
        <a:defRPr sz="1200"/>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en-US"/>
  <c:chart>
    <c:title>
      <c:tx>
        <c:strRef>
          <c:f>Sheet1!$K$1</c:f>
          <c:strCache>
            <c:ptCount val="1"/>
            <c:pt idx="0">
              <c:v>4. Means of Setting Price (Small Solar Market)</c:v>
            </c:pt>
          </c:strCache>
        </c:strRef>
      </c:tx>
      <c:layout>
        <c:manualLayout>
          <c:xMode val="edge"/>
          <c:yMode val="edge"/>
          <c:x val="0.28587962962962987"/>
          <c:y val="1.6836195965366927E-2"/>
        </c:manualLayout>
      </c:layout>
      <c:txPr>
        <a:bodyPr/>
        <a:lstStyle/>
        <a:p>
          <a:pPr>
            <a:defRPr/>
          </a:pPr>
          <a:endParaRPr lang="en-US"/>
        </a:p>
      </c:txPr>
    </c:title>
    <c:plotArea>
      <c:layout/>
      <c:barChart>
        <c:barDir val="col"/>
        <c:grouping val="clustered"/>
        <c:ser>
          <c:idx val="0"/>
          <c:order val="0"/>
          <c:tx>
            <c:strRef>
              <c:f>Sheet1!$A$28</c:f>
              <c:strCache>
                <c:ptCount val="1"/>
                <c:pt idx="0">
                  <c:v>1st or 2nd (weighted 0.5)</c:v>
                </c:pt>
              </c:strCache>
            </c:strRef>
          </c:tx>
          <c:cat>
            <c:strRef>
              <c:f>Sheet1!$K$2:$P$2</c:f>
              <c:strCache>
                <c:ptCount val="6"/>
                <c:pt idx="0">
                  <c:v>Cost-based price </c:v>
                </c:pt>
                <c:pt idx="1">
                  <c:v>Competitive Benchmark </c:v>
                </c:pt>
                <c:pt idx="2">
                  <c:v>DBI</c:v>
                </c:pt>
                <c:pt idx="3">
                  <c:v>ABI</c:v>
                </c:pt>
                <c:pt idx="4">
                  <c:v>Competitive Solicitation</c:v>
                </c:pt>
                <c:pt idx="5">
                  <c:v>No Opinion</c:v>
                </c:pt>
              </c:strCache>
            </c:strRef>
          </c:cat>
          <c:val>
            <c:numRef>
              <c:f>Sheet1!$K$28:$P$28</c:f>
              <c:numCache>
                <c:formatCode>General</c:formatCode>
                <c:ptCount val="6"/>
                <c:pt idx="0">
                  <c:v>3</c:v>
                </c:pt>
                <c:pt idx="1">
                  <c:v>2.5</c:v>
                </c:pt>
                <c:pt idx="2">
                  <c:v>5</c:v>
                </c:pt>
                <c:pt idx="3">
                  <c:v>8.5</c:v>
                </c:pt>
                <c:pt idx="4">
                  <c:v>1.5</c:v>
                </c:pt>
                <c:pt idx="5">
                  <c:v>1</c:v>
                </c:pt>
              </c:numCache>
            </c:numRef>
          </c:val>
        </c:ser>
        <c:ser>
          <c:idx val="1"/>
          <c:order val="1"/>
          <c:tx>
            <c:strRef>
              <c:f>Sheet1!$A$29</c:f>
              <c:strCache>
                <c:ptCount val="1"/>
                <c:pt idx="0">
                  <c:v>Not of Interest</c:v>
                </c:pt>
              </c:strCache>
            </c:strRef>
          </c:tx>
          <c:cat>
            <c:strRef>
              <c:f>Sheet1!$K$2:$P$2</c:f>
              <c:strCache>
                <c:ptCount val="6"/>
                <c:pt idx="0">
                  <c:v>Cost-based price </c:v>
                </c:pt>
                <c:pt idx="1">
                  <c:v>Competitive Benchmark </c:v>
                </c:pt>
                <c:pt idx="2">
                  <c:v>DBI</c:v>
                </c:pt>
                <c:pt idx="3">
                  <c:v>ABI</c:v>
                </c:pt>
                <c:pt idx="4">
                  <c:v>Competitive Solicitation</c:v>
                </c:pt>
                <c:pt idx="5">
                  <c:v>No Opinion</c:v>
                </c:pt>
              </c:strCache>
            </c:strRef>
          </c:cat>
          <c:val>
            <c:numRef>
              <c:f>Sheet1!$K$29:$P$29</c:f>
              <c:numCache>
                <c:formatCode>General</c:formatCode>
                <c:ptCount val="6"/>
                <c:pt idx="0">
                  <c:v>2</c:v>
                </c:pt>
                <c:pt idx="1">
                  <c:v>2</c:v>
                </c:pt>
                <c:pt idx="2">
                  <c:v>2</c:v>
                </c:pt>
                <c:pt idx="3">
                  <c:v>0</c:v>
                </c:pt>
                <c:pt idx="4">
                  <c:v>2</c:v>
                </c:pt>
                <c:pt idx="5">
                  <c:v>0</c:v>
                </c:pt>
              </c:numCache>
            </c:numRef>
          </c:val>
        </c:ser>
        <c:dLbls/>
        <c:axId val="72181632"/>
        <c:axId val="72183168"/>
      </c:barChart>
      <c:catAx>
        <c:axId val="72181632"/>
        <c:scaling>
          <c:orientation val="minMax"/>
        </c:scaling>
        <c:axPos val="b"/>
        <c:numFmt formatCode="General" sourceLinked="1"/>
        <c:tickLblPos val="nextTo"/>
        <c:crossAx val="72183168"/>
        <c:crosses val="autoZero"/>
        <c:auto val="1"/>
        <c:lblAlgn val="ctr"/>
        <c:lblOffset val="100"/>
      </c:catAx>
      <c:valAx>
        <c:axId val="72183168"/>
        <c:scaling>
          <c:orientation val="minMax"/>
        </c:scaling>
        <c:axPos val="l"/>
        <c:majorGridlines/>
        <c:numFmt formatCode="General" sourceLinked="1"/>
        <c:tickLblPos val="nextTo"/>
        <c:crossAx val="72181632"/>
        <c:crosses val="autoZero"/>
        <c:crossBetween val="between"/>
      </c:valAx>
    </c:plotArea>
    <c:legend>
      <c:legendPos val="r"/>
      <c:layout/>
    </c:legend>
    <c:plotVisOnly val="1"/>
    <c:dispBlanksAs val="gap"/>
  </c:chart>
  <c:txPr>
    <a:bodyPr/>
    <a:lstStyle/>
    <a:p>
      <a:pPr>
        <a:defRPr sz="1100"/>
      </a:pPr>
      <a:endParaRPr lang="en-US"/>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en-US"/>
  <c:chart>
    <c:title>
      <c:tx>
        <c:strRef>
          <c:f>Sheet1!$R$1</c:f>
          <c:strCache>
            <c:ptCount val="1"/>
            <c:pt idx="0">
              <c:v>5. Type of Incentive (Large Solar Market)</c:v>
            </c:pt>
          </c:strCache>
        </c:strRef>
      </c:tx>
      <c:layout>
        <c:manualLayout>
          <c:xMode val="edge"/>
          <c:yMode val="edge"/>
          <c:x val="0.23316148437649695"/>
          <c:y val="2.0143959277817546E-2"/>
        </c:manualLayout>
      </c:layout>
      <c:txPr>
        <a:bodyPr/>
        <a:lstStyle/>
        <a:p>
          <a:pPr>
            <a:defRPr/>
          </a:pPr>
          <a:endParaRPr lang="en-US"/>
        </a:p>
      </c:txPr>
    </c:title>
    <c:plotArea>
      <c:layout/>
      <c:barChart>
        <c:barDir val="col"/>
        <c:grouping val="clustered"/>
        <c:ser>
          <c:idx val="0"/>
          <c:order val="0"/>
          <c:tx>
            <c:strRef>
              <c:f>Sheet1!$A$28</c:f>
              <c:strCache>
                <c:ptCount val="1"/>
                <c:pt idx="0">
                  <c:v>1st or 2nd (weighted 0.5)</c:v>
                </c:pt>
              </c:strCache>
            </c:strRef>
          </c:tx>
          <c:cat>
            <c:strRef>
              <c:f>Sheet1!$R$2:$U$2</c:f>
              <c:strCache>
                <c:ptCount val="4"/>
                <c:pt idx="0">
                  <c:v>Tradable SRECs</c:v>
                </c:pt>
                <c:pt idx="1">
                  <c:v>Hybrid, with Long-Term PBI for Part of Targets w/in SREC Market</c:v>
                </c:pt>
                <c:pt idx="2">
                  <c:v>PBI </c:v>
                </c:pt>
                <c:pt idx="3">
                  <c:v>No Opinion</c:v>
                </c:pt>
              </c:strCache>
            </c:strRef>
          </c:cat>
          <c:val>
            <c:numRef>
              <c:f>Sheet1!$R$28:$U$28</c:f>
              <c:numCache>
                <c:formatCode>General</c:formatCode>
                <c:ptCount val="4"/>
                <c:pt idx="0">
                  <c:v>1</c:v>
                </c:pt>
                <c:pt idx="1">
                  <c:v>5</c:v>
                </c:pt>
                <c:pt idx="2">
                  <c:v>12.5</c:v>
                </c:pt>
                <c:pt idx="3">
                  <c:v>1</c:v>
                </c:pt>
              </c:numCache>
            </c:numRef>
          </c:val>
        </c:ser>
        <c:ser>
          <c:idx val="1"/>
          <c:order val="1"/>
          <c:tx>
            <c:strRef>
              <c:f>Sheet1!$A$29</c:f>
              <c:strCache>
                <c:ptCount val="1"/>
                <c:pt idx="0">
                  <c:v>Not of Interest</c:v>
                </c:pt>
              </c:strCache>
            </c:strRef>
          </c:tx>
          <c:cat>
            <c:strRef>
              <c:f>Sheet1!$R$2:$U$2</c:f>
              <c:strCache>
                <c:ptCount val="4"/>
                <c:pt idx="0">
                  <c:v>Tradable SRECs</c:v>
                </c:pt>
                <c:pt idx="1">
                  <c:v>Hybrid, with Long-Term PBI for Part of Targets w/in SREC Market</c:v>
                </c:pt>
                <c:pt idx="2">
                  <c:v>PBI </c:v>
                </c:pt>
                <c:pt idx="3">
                  <c:v>No Opinion</c:v>
                </c:pt>
              </c:strCache>
            </c:strRef>
          </c:cat>
          <c:val>
            <c:numRef>
              <c:f>Sheet1!$R$29:$U$29</c:f>
              <c:numCache>
                <c:formatCode>General</c:formatCode>
                <c:ptCount val="4"/>
                <c:pt idx="0">
                  <c:v>3</c:v>
                </c:pt>
                <c:pt idx="1">
                  <c:v>2</c:v>
                </c:pt>
                <c:pt idx="2">
                  <c:v>0</c:v>
                </c:pt>
                <c:pt idx="3">
                  <c:v>1</c:v>
                </c:pt>
              </c:numCache>
            </c:numRef>
          </c:val>
        </c:ser>
        <c:dLbls/>
        <c:axId val="72230400"/>
        <c:axId val="72231936"/>
      </c:barChart>
      <c:catAx>
        <c:axId val="72230400"/>
        <c:scaling>
          <c:orientation val="minMax"/>
        </c:scaling>
        <c:axPos val="b"/>
        <c:numFmt formatCode="General" sourceLinked="1"/>
        <c:tickLblPos val="nextTo"/>
        <c:crossAx val="72231936"/>
        <c:crosses val="autoZero"/>
        <c:auto val="1"/>
        <c:lblAlgn val="ctr"/>
        <c:lblOffset val="100"/>
      </c:catAx>
      <c:valAx>
        <c:axId val="72231936"/>
        <c:scaling>
          <c:orientation val="minMax"/>
        </c:scaling>
        <c:axPos val="l"/>
        <c:majorGridlines/>
        <c:numFmt formatCode="General" sourceLinked="1"/>
        <c:tickLblPos val="nextTo"/>
        <c:crossAx val="72230400"/>
        <c:crosses val="autoZero"/>
        <c:crossBetween val="between"/>
      </c:valAx>
    </c:plotArea>
    <c:legend>
      <c:legendPos val="r"/>
      <c:layout/>
    </c:legend>
    <c:plotVisOnly val="1"/>
    <c:dispBlanksAs val="gap"/>
  </c:chart>
  <c:txPr>
    <a:bodyPr/>
    <a:lstStyle/>
    <a:p>
      <a:pPr>
        <a:defRPr sz="1100"/>
      </a:pPr>
      <a:endParaRPr lang="en-US"/>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lang val="en-US"/>
  <c:chart>
    <c:title>
      <c:tx>
        <c:strRef>
          <c:f>Sheet1!$W$1</c:f>
          <c:strCache>
            <c:ptCount val="1"/>
            <c:pt idx="0">
              <c:v>6. Means of Setting Price (Large Solar Market)</c:v>
            </c:pt>
          </c:strCache>
        </c:strRef>
      </c:tx>
      <c:layout>
        <c:manualLayout>
          <c:xMode val="edge"/>
          <c:yMode val="edge"/>
          <c:x val="0.20723815544954691"/>
          <c:y val="1.9727315107509386E-2"/>
        </c:manualLayout>
      </c:layout>
      <c:txPr>
        <a:bodyPr/>
        <a:lstStyle/>
        <a:p>
          <a:pPr>
            <a:defRPr/>
          </a:pPr>
          <a:endParaRPr lang="en-US"/>
        </a:p>
      </c:txPr>
    </c:title>
    <c:plotArea>
      <c:layout/>
      <c:barChart>
        <c:barDir val="col"/>
        <c:grouping val="clustered"/>
        <c:ser>
          <c:idx val="0"/>
          <c:order val="0"/>
          <c:tx>
            <c:strRef>
              <c:f>Sheet1!$A$28</c:f>
              <c:strCache>
                <c:ptCount val="1"/>
                <c:pt idx="0">
                  <c:v>1st or 2nd (weighted 0.5)</c:v>
                </c:pt>
              </c:strCache>
            </c:strRef>
          </c:tx>
          <c:cat>
            <c:strRef>
              <c:f>Sheet1!$W$2:$AA$2</c:f>
              <c:strCache>
                <c:ptCount val="5"/>
                <c:pt idx="0">
                  <c:v>Cost-based periodically price set </c:v>
                </c:pt>
                <c:pt idx="1">
                  <c:v>Declining Block Incentive</c:v>
                </c:pt>
                <c:pt idx="2">
                  <c:v>Adjustable Block Incentive </c:v>
                </c:pt>
                <c:pt idx="3">
                  <c:v>Competitive Solicitation</c:v>
                </c:pt>
                <c:pt idx="4">
                  <c:v>No Opinion</c:v>
                </c:pt>
              </c:strCache>
            </c:strRef>
          </c:cat>
          <c:val>
            <c:numRef>
              <c:f>Sheet1!$W$28:$AA$28</c:f>
              <c:numCache>
                <c:formatCode>General</c:formatCode>
                <c:ptCount val="5"/>
                <c:pt idx="0">
                  <c:v>2</c:v>
                </c:pt>
                <c:pt idx="1">
                  <c:v>5</c:v>
                </c:pt>
                <c:pt idx="2">
                  <c:v>7</c:v>
                </c:pt>
                <c:pt idx="3">
                  <c:v>6</c:v>
                </c:pt>
                <c:pt idx="4">
                  <c:v>1.5</c:v>
                </c:pt>
              </c:numCache>
            </c:numRef>
          </c:val>
        </c:ser>
        <c:ser>
          <c:idx val="1"/>
          <c:order val="1"/>
          <c:tx>
            <c:strRef>
              <c:f>Sheet1!$A$29</c:f>
              <c:strCache>
                <c:ptCount val="1"/>
                <c:pt idx="0">
                  <c:v>Not of Interest</c:v>
                </c:pt>
              </c:strCache>
            </c:strRef>
          </c:tx>
          <c:cat>
            <c:strRef>
              <c:f>Sheet1!$W$2:$AA$2</c:f>
              <c:strCache>
                <c:ptCount val="5"/>
                <c:pt idx="0">
                  <c:v>Cost-based periodically price set </c:v>
                </c:pt>
                <c:pt idx="1">
                  <c:v>Declining Block Incentive</c:v>
                </c:pt>
                <c:pt idx="2">
                  <c:v>Adjustable Block Incentive </c:v>
                </c:pt>
                <c:pt idx="3">
                  <c:v>Competitive Solicitation</c:v>
                </c:pt>
                <c:pt idx="4">
                  <c:v>No Opinion</c:v>
                </c:pt>
              </c:strCache>
            </c:strRef>
          </c:cat>
          <c:val>
            <c:numRef>
              <c:f>Sheet1!$W$29:$AA$29</c:f>
              <c:numCache>
                <c:formatCode>General</c:formatCode>
                <c:ptCount val="5"/>
                <c:pt idx="0">
                  <c:v>8</c:v>
                </c:pt>
                <c:pt idx="1">
                  <c:v>0</c:v>
                </c:pt>
                <c:pt idx="2">
                  <c:v>2</c:v>
                </c:pt>
                <c:pt idx="3">
                  <c:v>1</c:v>
                </c:pt>
                <c:pt idx="4">
                  <c:v>0</c:v>
                </c:pt>
              </c:numCache>
            </c:numRef>
          </c:val>
        </c:ser>
        <c:dLbls/>
        <c:axId val="77292672"/>
        <c:axId val="77294208"/>
      </c:barChart>
      <c:catAx>
        <c:axId val="77292672"/>
        <c:scaling>
          <c:orientation val="minMax"/>
        </c:scaling>
        <c:axPos val="b"/>
        <c:numFmt formatCode="General" sourceLinked="1"/>
        <c:tickLblPos val="nextTo"/>
        <c:crossAx val="77294208"/>
        <c:crosses val="autoZero"/>
        <c:auto val="1"/>
        <c:lblAlgn val="ctr"/>
        <c:lblOffset val="100"/>
      </c:catAx>
      <c:valAx>
        <c:axId val="77294208"/>
        <c:scaling>
          <c:orientation val="minMax"/>
        </c:scaling>
        <c:axPos val="l"/>
        <c:majorGridlines/>
        <c:numFmt formatCode="General" sourceLinked="1"/>
        <c:tickLblPos val="nextTo"/>
        <c:crossAx val="77292672"/>
        <c:crosses val="autoZero"/>
        <c:crossBetween val="between"/>
      </c:valAx>
    </c:plotArea>
    <c:legend>
      <c:legendPos val="r"/>
      <c:layout/>
    </c:legend>
    <c:plotVisOnly val="1"/>
    <c:dispBlanksAs val="gap"/>
  </c:chart>
  <c:txPr>
    <a:bodyPr/>
    <a:lstStyle/>
    <a:p>
      <a:pPr>
        <a:defRPr sz="1100"/>
      </a:pPr>
      <a:endParaRPr lang="en-US"/>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lang val="en-US"/>
  <c:chart>
    <c:title>
      <c:tx>
        <c:strRef>
          <c:f>Sheet1!$AC$1</c:f>
          <c:strCache>
            <c:ptCount val="1"/>
            <c:pt idx="0">
              <c:v>7. Geographic Distribution</c:v>
            </c:pt>
          </c:strCache>
        </c:strRef>
      </c:tx>
      <c:layout>
        <c:manualLayout>
          <c:xMode val="edge"/>
          <c:yMode val="edge"/>
          <c:x val="0.31093919271020087"/>
          <c:y val="1.9727085085238155E-2"/>
        </c:manualLayout>
      </c:layout>
    </c:title>
    <c:plotArea>
      <c:layout/>
      <c:barChart>
        <c:barDir val="col"/>
        <c:grouping val="clustered"/>
        <c:ser>
          <c:idx val="0"/>
          <c:order val="0"/>
          <c:tx>
            <c:strRef>
              <c:f>Sheet1!$A$38</c:f>
              <c:strCache>
                <c:ptCount val="1"/>
                <c:pt idx="0">
                  <c:v>Strongly Consider or Consider (weighted)</c:v>
                </c:pt>
              </c:strCache>
            </c:strRef>
          </c:tx>
          <c:cat>
            <c:strRef>
              <c:f>Sheet1!$AC$2:$AE$2</c:f>
              <c:strCache>
                <c:ptCount val="3"/>
                <c:pt idx="0">
                  <c:v>Uniform statewide incentive</c:v>
                </c:pt>
                <c:pt idx="1">
                  <c:v>Separate pools (or targets) for each utility</c:v>
                </c:pt>
                <c:pt idx="2">
                  <c:v>Higher incentive for projects supporting distribution system</c:v>
                </c:pt>
              </c:strCache>
            </c:strRef>
          </c:cat>
          <c:val>
            <c:numRef>
              <c:f>Sheet1!$AC$38:$AE$38</c:f>
              <c:numCache>
                <c:formatCode>General</c:formatCode>
                <c:ptCount val="3"/>
                <c:pt idx="0">
                  <c:v>6.5</c:v>
                </c:pt>
                <c:pt idx="1">
                  <c:v>7.5</c:v>
                </c:pt>
                <c:pt idx="2">
                  <c:v>10.5</c:v>
                </c:pt>
              </c:numCache>
            </c:numRef>
          </c:val>
        </c:ser>
        <c:ser>
          <c:idx val="1"/>
          <c:order val="1"/>
          <c:tx>
            <c:strRef>
              <c:f>Sheet1!$A$39</c:f>
              <c:strCache>
                <c:ptCount val="1"/>
                <c:pt idx="0">
                  <c:v>Don't Consider</c:v>
                </c:pt>
              </c:strCache>
            </c:strRef>
          </c:tx>
          <c:cat>
            <c:strRef>
              <c:f>Sheet1!$AC$2:$AE$2</c:f>
              <c:strCache>
                <c:ptCount val="3"/>
                <c:pt idx="0">
                  <c:v>Uniform statewide incentive</c:v>
                </c:pt>
                <c:pt idx="1">
                  <c:v>Separate pools (or targets) for each utility</c:v>
                </c:pt>
                <c:pt idx="2">
                  <c:v>Higher incentive for projects supporting distribution system</c:v>
                </c:pt>
              </c:strCache>
            </c:strRef>
          </c:cat>
          <c:val>
            <c:numRef>
              <c:f>Sheet1!$AC$39:$AE$39</c:f>
              <c:numCache>
                <c:formatCode>General</c:formatCode>
                <c:ptCount val="3"/>
                <c:pt idx="0">
                  <c:v>2</c:v>
                </c:pt>
                <c:pt idx="1">
                  <c:v>4</c:v>
                </c:pt>
                <c:pt idx="2">
                  <c:v>0</c:v>
                </c:pt>
              </c:numCache>
            </c:numRef>
          </c:val>
        </c:ser>
        <c:dLbls/>
        <c:axId val="79303424"/>
        <c:axId val="79304960"/>
      </c:barChart>
      <c:catAx>
        <c:axId val="79303424"/>
        <c:scaling>
          <c:orientation val="minMax"/>
        </c:scaling>
        <c:axPos val="b"/>
        <c:numFmt formatCode="General" sourceLinked="1"/>
        <c:tickLblPos val="nextTo"/>
        <c:crossAx val="79304960"/>
        <c:crosses val="autoZero"/>
        <c:auto val="1"/>
        <c:lblAlgn val="ctr"/>
        <c:lblOffset val="100"/>
      </c:catAx>
      <c:valAx>
        <c:axId val="79304960"/>
        <c:scaling>
          <c:orientation val="minMax"/>
        </c:scaling>
        <c:axPos val="l"/>
        <c:majorGridlines/>
        <c:numFmt formatCode="General" sourceLinked="1"/>
        <c:tickLblPos val="nextTo"/>
        <c:crossAx val="79303424"/>
        <c:crosses val="autoZero"/>
        <c:crossBetween val="between"/>
      </c:valAx>
    </c:plotArea>
    <c:legend>
      <c:legendPos val="r"/>
      <c:layout/>
    </c:legend>
    <c:plotVisOnly val="1"/>
    <c:dispBlanksAs val="gap"/>
  </c:chart>
  <c:txPr>
    <a:bodyPr/>
    <a:lstStyle/>
    <a:p>
      <a:pPr>
        <a:defRPr sz="1400"/>
      </a:pPr>
      <a:endParaRPr lang="en-US"/>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lang val="en-US"/>
  <c:chart>
    <c:title>
      <c:tx>
        <c:strRef>
          <c:f>Sheet1!$AH$1</c:f>
          <c:strCache>
            <c:ptCount val="1"/>
            <c:pt idx="0">
              <c:v>8. Differentiation of Incentives by Market Sector</c:v>
            </c:pt>
          </c:strCache>
        </c:strRef>
      </c:tx>
      <c:layout>
        <c:manualLayout>
          <c:xMode val="edge"/>
          <c:yMode val="edge"/>
          <c:x val="0.22126378916836087"/>
          <c:y val="2.0765039019176659E-3"/>
        </c:manualLayout>
      </c:layout>
    </c:title>
    <c:plotArea>
      <c:layout/>
      <c:barChart>
        <c:barDir val="col"/>
        <c:grouping val="clustered"/>
        <c:ser>
          <c:idx val="0"/>
          <c:order val="0"/>
          <c:tx>
            <c:strRef>
              <c:f>Sheet1!$A$28</c:f>
              <c:strCache>
                <c:ptCount val="1"/>
                <c:pt idx="0">
                  <c:v>1st or 2nd (weighted 0.5)</c:v>
                </c:pt>
              </c:strCache>
            </c:strRef>
          </c:tx>
          <c:cat>
            <c:strRef>
              <c:f>Sheet1!$AH$2:$AK$2</c:f>
              <c:strCache>
                <c:ptCount val="4"/>
                <c:pt idx="0">
                  <c:v>SREC-II Market Sectors</c:v>
                </c:pt>
                <c:pt idx="1">
                  <c:v>Undifferentiated (head-to-head for all installations)</c:v>
                </c:pt>
                <c:pt idx="2">
                  <c:v>Stratified by size only (sub-tiers of specified size)</c:v>
                </c:pt>
                <c:pt idx="3">
                  <c:v>Differentiation by project type</c:v>
                </c:pt>
              </c:strCache>
            </c:strRef>
          </c:cat>
          <c:val>
            <c:numRef>
              <c:f>Sheet1!$AH$28:$AK$28</c:f>
              <c:numCache>
                <c:formatCode>General</c:formatCode>
                <c:ptCount val="4"/>
                <c:pt idx="0">
                  <c:v>6</c:v>
                </c:pt>
                <c:pt idx="1">
                  <c:v>0.5</c:v>
                </c:pt>
                <c:pt idx="2">
                  <c:v>3</c:v>
                </c:pt>
                <c:pt idx="3">
                  <c:v>7.5</c:v>
                </c:pt>
              </c:numCache>
            </c:numRef>
          </c:val>
        </c:ser>
        <c:ser>
          <c:idx val="1"/>
          <c:order val="1"/>
          <c:tx>
            <c:strRef>
              <c:f>Sheet1!$A$29</c:f>
              <c:strCache>
                <c:ptCount val="1"/>
                <c:pt idx="0">
                  <c:v>Not of Interest</c:v>
                </c:pt>
              </c:strCache>
            </c:strRef>
          </c:tx>
          <c:cat>
            <c:strRef>
              <c:f>Sheet1!$AH$2:$AK$2</c:f>
              <c:strCache>
                <c:ptCount val="4"/>
                <c:pt idx="0">
                  <c:v>SREC-II Market Sectors</c:v>
                </c:pt>
                <c:pt idx="1">
                  <c:v>Undifferentiated (head-to-head for all installations)</c:v>
                </c:pt>
                <c:pt idx="2">
                  <c:v>Stratified by size only (sub-tiers of specified size)</c:v>
                </c:pt>
                <c:pt idx="3">
                  <c:v>Differentiation by project type</c:v>
                </c:pt>
              </c:strCache>
            </c:strRef>
          </c:cat>
          <c:val>
            <c:numRef>
              <c:f>Sheet1!$AH$29:$AK$29</c:f>
              <c:numCache>
                <c:formatCode>General</c:formatCode>
                <c:ptCount val="4"/>
                <c:pt idx="0">
                  <c:v>0</c:v>
                </c:pt>
                <c:pt idx="1">
                  <c:v>2</c:v>
                </c:pt>
                <c:pt idx="2">
                  <c:v>1</c:v>
                </c:pt>
                <c:pt idx="3">
                  <c:v>1</c:v>
                </c:pt>
              </c:numCache>
            </c:numRef>
          </c:val>
        </c:ser>
        <c:dLbls/>
        <c:axId val="77611392"/>
        <c:axId val="77612928"/>
      </c:barChart>
      <c:catAx>
        <c:axId val="77611392"/>
        <c:scaling>
          <c:orientation val="minMax"/>
        </c:scaling>
        <c:axPos val="b"/>
        <c:numFmt formatCode="General" sourceLinked="1"/>
        <c:tickLblPos val="nextTo"/>
        <c:crossAx val="77612928"/>
        <c:crosses val="autoZero"/>
        <c:auto val="1"/>
        <c:lblAlgn val="ctr"/>
        <c:lblOffset val="100"/>
      </c:catAx>
      <c:valAx>
        <c:axId val="77612928"/>
        <c:scaling>
          <c:orientation val="minMax"/>
        </c:scaling>
        <c:axPos val="l"/>
        <c:majorGridlines/>
        <c:numFmt formatCode="General" sourceLinked="1"/>
        <c:tickLblPos val="nextTo"/>
        <c:crossAx val="77611392"/>
        <c:crosses val="autoZero"/>
        <c:crossBetween val="between"/>
      </c:valAx>
    </c:plotArea>
    <c:legend>
      <c:legendPos val="r"/>
      <c:layout/>
    </c:legend>
    <c:plotVisOnly val="1"/>
    <c:dispBlanksAs val="gap"/>
  </c:chart>
  <c:txPr>
    <a:bodyPr/>
    <a:lstStyle/>
    <a:p>
      <a:pPr>
        <a:defRPr sz="1100"/>
      </a:pPr>
      <a:endParaRPr lang="en-US"/>
    </a:p>
  </c:txPr>
  <c:externalData r:id="rId1"/>
</c:chartSpace>
</file>

<file path=ppt/charts/chart7.xml><?xml version="1.0" encoding="utf-8"?>
<c:chartSpace xmlns:c="http://schemas.openxmlformats.org/drawingml/2006/chart" xmlns:a="http://schemas.openxmlformats.org/drawingml/2006/main" xmlns:r="http://schemas.openxmlformats.org/officeDocument/2006/relationships">
  <c:lang val="en-US"/>
  <c:chart>
    <c:title>
      <c:tx>
        <c:strRef>
          <c:f>Sheet1!$AN$1</c:f>
          <c:strCache>
            <c:ptCount val="1"/>
            <c:pt idx="0">
              <c:v>9. Sized-to-Load Net Metering</c:v>
            </c:pt>
          </c:strCache>
        </c:strRef>
      </c:tx>
      <c:layout>
        <c:manualLayout>
          <c:xMode val="edge"/>
          <c:yMode val="edge"/>
          <c:x val="0.27947401999659671"/>
          <c:y val="1.8002534944500889E-3"/>
        </c:manualLayout>
      </c:layout>
      <c:txPr>
        <a:bodyPr/>
        <a:lstStyle/>
        <a:p>
          <a:pPr>
            <a:defRPr/>
          </a:pPr>
          <a:endParaRPr lang="en-US"/>
        </a:p>
      </c:txPr>
    </c:title>
    <c:plotArea>
      <c:layout/>
      <c:barChart>
        <c:barDir val="col"/>
        <c:grouping val="clustered"/>
        <c:ser>
          <c:idx val="0"/>
          <c:order val="0"/>
          <c:tx>
            <c:strRef>
              <c:f>Sheet1!$A$28</c:f>
              <c:strCache>
                <c:ptCount val="1"/>
                <c:pt idx="0">
                  <c:v>1st or 2nd (weighted 0.5)</c:v>
                </c:pt>
              </c:strCache>
            </c:strRef>
          </c:tx>
          <c:cat>
            <c:strRef>
              <c:f>Sheet1!$AN$2:$AP$2</c:f>
              <c:strCache>
                <c:ptCount val="3"/>
                <c:pt idx="0">
                  <c:v>Keep current framework &amp; rates</c:v>
                </c:pt>
                <c:pt idx="1">
                  <c:v>Reduce net metering credit values</c:v>
                </c:pt>
                <c:pt idx="2">
                  <c:v>Shift to Value of Solar Tariff</c:v>
                </c:pt>
              </c:strCache>
            </c:strRef>
          </c:cat>
          <c:val>
            <c:numRef>
              <c:f>Sheet1!$AN$28:$AP$28</c:f>
              <c:numCache>
                <c:formatCode>General</c:formatCode>
                <c:ptCount val="3"/>
                <c:pt idx="0">
                  <c:v>8</c:v>
                </c:pt>
                <c:pt idx="1">
                  <c:v>5</c:v>
                </c:pt>
                <c:pt idx="2">
                  <c:v>2.5</c:v>
                </c:pt>
              </c:numCache>
            </c:numRef>
          </c:val>
        </c:ser>
        <c:ser>
          <c:idx val="1"/>
          <c:order val="1"/>
          <c:tx>
            <c:strRef>
              <c:f>Sheet1!$A$29</c:f>
              <c:strCache>
                <c:ptCount val="1"/>
                <c:pt idx="0">
                  <c:v>Not of Interest</c:v>
                </c:pt>
              </c:strCache>
            </c:strRef>
          </c:tx>
          <c:cat>
            <c:strRef>
              <c:f>Sheet1!$AN$2:$AP$2</c:f>
              <c:strCache>
                <c:ptCount val="3"/>
                <c:pt idx="0">
                  <c:v>Keep current framework &amp; rates</c:v>
                </c:pt>
                <c:pt idx="1">
                  <c:v>Reduce net metering credit values</c:v>
                </c:pt>
                <c:pt idx="2">
                  <c:v>Shift to Value of Solar Tariff</c:v>
                </c:pt>
              </c:strCache>
            </c:strRef>
          </c:cat>
          <c:val>
            <c:numRef>
              <c:f>Sheet1!$AN$29:$AP$29</c:f>
              <c:numCache>
                <c:formatCode>General</c:formatCode>
                <c:ptCount val="3"/>
                <c:pt idx="0">
                  <c:v>3</c:v>
                </c:pt>
                <c:pt idx="1">
                  <c:v>4</c:v>
                </c:pt>
                <c:pt idx="2">
                  <c:v>1</c:v>
                </c:pt>
              </c:numCache>
            </c:numRef>
          </c:val>
        </c:ser>
        <c:dLbls/>
        <c:axId val="79372288"/>
        <c:axId val="79373824"/>
      </c:barChart>
      <c:catAx>
        <c:axId val="79372288"/>
        <c:scaling>
          <c:orientation val="minMax"/>
        </c:scaling>
        <c:axPos val="b"/>
        <c:numFmt formatCode="General" sourceLinked="1"/>
        <c:tickLblPos val="nextTo"/>
        <c:crossAx val="79373824"/>
        <c:crosses val="autoZero"/>
        <c:auto val="1"/>
        <c:lblAlgn val="ctr"/>
        <c:lblOffset val="100"/>
      </c:catAx>
      <c:valAx>
        <c:axId val="79373824"/>
        <c:scaling>
          <c:orientation val="minMax"/>
        </c:scaling>
        <c:axPos val="l"/>
        <c:majorGridlines/>
        <c:numFmt formatCode="General" sourceLinked="1"/>
        <c:tickLblPos val="nextTo"/>
        <c:crossAx val="79372288"/>
        <c:crosses val="autoZero"/>
        <c:crossBetween val="between"/>
      </c:valAx>
    </c:plotArea>
    <c:legend>
      <c:legendPos val="r"/>
      <c:layout/>
    </c:legend>
    <c:plotVisOnly val="1"/>
    <c:dispBlanksAs val="gap"/>
  </c:chart>
  <c:txPr>
    <a:bodyPr/>
    <a:lstStyle/>
    <a:p>
      <a:pPr>
        <a:defRPr sz="1200"/>
      </a:pPr>
      <a:endParaRPr lang="en-US"/>
    </a:p>
  </c:txPr>
  <c:externalData r:id="rId1"/>
</c:chartSpace>
</file>

<file path=ppt/charts/chart8.xml><?xml version="1.0" encoding="utf-8"?>
<c:chartSpace xmlns:c="http://schemas.openxmlformats.org/drawingml/2006/chart" xmlns:a="http://schemas.openxmlformats.org/drawingml/2006/main" xmlns:r="http://schemas.openxmlformats.org/officeDocument/2006/relationships">
  <c:lang val="en-US"/>
  <c:chart>
    <c:title>
      <c:tx>
        <c:strRef>
          <c:f>Sheet1!$AS$1</c:f>
          <c:strCache>
            <c:ptCount val="1"/>
            <c:pt idx="0">
              <c:v>10. Virtual Net Metering Credit Structure</c:v>
            </c:pt>
          </c:strCache>
        </c:strRef>
      </c:tx>
      <c:layout>
        <c:manualLayout>
          <c:xMode val="edge"/>
          <c:yMode val="edge"/>
          <c:x val="0.25243832378549286"/>
          <c:y val="1.0071959671834826E-2"/>
        </c:manualLayout>
      </c:layout>
      <c:txPr>
        <a:bodyPr/>
        <a:lstStyle/>
        <a:p>
          <a:pPr>
            <a:defRPr/>
          </a:pPr>
          <a:endParaRPr lang="en-US"/>
        </a:p>
      </c:txPr>
    </c:title>
    <c:plotArea>
      <c:layout/>
      <c:barChart>
        <c:barDir val="col"/>
        <c:grouping val="clustered"/>
        <c:ser>
          <c:idx val="0"/>
          <c:order val="0"/>
          <c:tx>
            <c:strRef>
              <c:f>Sheet1!$A$28</c:f>
              <c:strCache>
                <c:ptCount val="1"/>
                <c:pt idx="0">
                  <c:v>1st or 2nd (weighted 0.5)</c:v>
                </c:pt>
              </c:strCache>
            </c:strRef>
          </c:tx>
          <c:cat>
            <c:strRef>
              <c:f>Sheet1!$AS$2:$AV$2</c:f>
              <c:strCache>
                <c:ptCount val="4"/>
                <c:pt idx="0">
                  <c:v>Keep current framework &amp; rates</c:v>
                </c:pt>
                <c:pt idx="1">
                  <c:v>Reduce credit values</c:v>
                </c:pt>
                <c:pt idx="2">
                  <c:v>Shift to Value of Solar Tariff</c:v>
                </c:pt>
                <c:pt idx="3">
                  <c:v>No Opinion</c:v>
                </c:pt>
              </c:strCache>
            </c:strRef>
          </c:cat>
          <c:val>
            <c:numRef>
              <c:f>Sheet1!$AS$28:$AV$28</c:f>
              <c:numCache>
                <c:formatCode>General</c:formatCode>
                <c:ptCount val="4"/>
                <c:pt idx="0">
                  <c:v>8</c:v>
                </c:pt>
                <c:pt idx="1">
                  <c:v>5.5</c:v>
                </c:pt>
                <c:pt idx="2">
                  <c:v>2</c:v>
                </c:pt>
                <c:pt idx="3">
                  <c:v>1</c:v>
                </c:pt>
              </c:numCache>
            </c:numRef>
          </c:val>
        </c:ser>
        <c:ser>
          <c:idx val="1"/>
          <c:order val="1"/>
          <c:tx>
            <c:strRef>
              <c:f>Sheet1!$A$29</c:f>
              <c:strCache>
                <c:ptCount val="1"/>
                <c:pt idx="0">
                  <c:v>Not of Interest</c:v>
                </c:pt>
              </c:strCache>
            </c:strRef>
          </c:tx>
          <c:cat>
            <c:strRef>
              <c:f>Sheet1!$AS$2:$AV$2</c:f>
              <c:strCache>
                <c:ptCount val="4"/>
                <c:pt idx="0">
                  <c:v>Keep current framework &amp; rates</c:v>
                </c:pt>
                <c:pt idx="1">
                  <c:v>Reduce credit values</c:v>
                </c:pt>
                <c:pt idx="2">
                  <c:v>Shift to Value of Solar Tariff</c:v>
                </c:pt>
                <c:pt idx="3">
                  <c:v>No Opinion</c:v>
                </c:pt>
              </c:strCache>
            </c:strRef>
          </c:cat>
          <c:val>
            <c:numRef>
              <c:f>Sheet1!$AS$29:$AV$29</c:f>
              <c:numCache>
                <c:formatCode>General</c:formatCode>
                <c:ptCount val="4"/>
                <c:pt idx="0">
                  <c:v>3</c:v>
                </c:pt>
                <c:pt idx="1">
                  <c:v>3</c:v>
                </c:pt>
                <c:pt idx="2">
                  <c:v>1</c:v>
                </c:pt>
                <c:pt idx="3">
                  <c:v>0</c:v>
                </c:pt>
              </c:numCache>
            </c:numRef>
          </c:val>
        </c:ser>
        <c:dLbls/>
        <c:axId val="79412608"/>
        <c:axId val="79434880"/>
      </c:barChart>
      <c:catAx>
        <c:axId val="79412608"/>
        <c:scaling>
          <c:orientation val="minMax"/>
        </c:scaling>
        <c:axPos val="b"/>
        <c:numFmt formatCode="General" sourceLinked="1"/>
        <c:tickLblPos val="nextTo"/>
        <c:crossAx val="79434880"/>
        <c:crosses val="autoZero"/>
        <c:auto val="1"/>
        <c:lblAlgn val="ctr"/>
        <c:lblOffset val="100"/>
      </c:catAx>
      <c:valAx>
        <c:axId val="79434880"/>
        <c:scaling>
          <c:orientation val="minMax"/>
        </c:scaling>
        <c:axPos val="l"/>
        <c:majorGridlines/>
        <c:numFmt formatCode="General" sourceLinked="1"/>
        <c:tickLblPos val="nextTo"/>
        <c:crossAx val="79412608"/>
        <c:crosses val="autoZero"/>
        <c:crossBetween val="between"/>
      </c:valAx>
    </c:plotArea>
    <c:legend>
      <c:legendPos val="r"/>
      <c:layout/>
    </c:legend>
    <c:plotVisOnly val="1"/>
    <c:dispBlanksAs val="gap"/>
  </c:chart>
  <c:txPr>
    <a:bodyPr/>
    <a:lstStyle/>
    <a:p>
      <a:pPr>
        <a:defRPr sz="1200"/>
      </a:pPr>
      <a:endParaRPr lang="en-US"/>
    </a:p>
  </c:txPr>
  <c:externalData r:id="rId1"/>
</c:chartSpace>
</file>

<file path=ppt/charts/chart9.xml><?xml version="1.0" encoding="utf-8"?>
<c:chartSpace xmlns:c="http://schemas.openxmlformats.org/drawingml/2006/chart" xmlns:a="http://schemas.openxmlformats.org/drawingml/2006/main" xmlns:r="http://schemas.openxmlformats.org/officeDocument/2006/relationships">
  <c:lang val="en-US"/>
  <c:chart>
    <c:title>
      <c:tx>
        <c:strRef>
          <c:f>Sheet1!$AX$1</c:f>
          <c:strCache>
            <c:ptCount val="1"/>
            <c:pt idx="0">
              <c:v>11. Virtual Net Metering Project Type Limitations</c:v>
            </c:pt>
          </c:strCache>
        </c:strRef>
      </c:tx>
      <c:layout>
        <c:manualLayout>
          <c:xMode val="edge"/>
          <c:yMode val="edge"/>
          <c:x val="0.3303393296810968"/>
          <c:y val="1.0071938190824734E-2"/>
        </c:manualLayout>
      </c:layout>
      <c:txPr>
        <a:bodyPr/>
        <a:lstStyle/>
        <a:p>
          <a:pPr>
            <a:defRPr/>
          </a:pPr>
          <a:endParaRPr lang="en-US"/>
        </a:p>
      </c:txPr>
    </c:title>
    <c:plotArea>
      <c:layout/>
      <c:barChart>
        <c:barDir val="col"/>
        <c:grouping val="clustered"/>
        <c:ser>
          <c:idx val="0"/>
          <c:order val="0"/>
          <c:tx>
            <c:strRef>
              <c:f>Sheet1!$A$38</c:f>
              <c:strCache>
                <c:ptCount val="1"/>
                <c:pt idx="0">
                  <c:v>Strongly Consider or Consider (weighted)</c:v>
                </c:pt>
              </c:strCache>
            </c:strRef>
          </c:tx>
          <c:cat>
            <c:strRef>
              <c:f>Sheet1!$AX$2:$BE$2</c:f>
              <c:strCache>
                <c:ptCount val="8"/>
                <c:pt idx="0">
                  <c:v>Keep current framework</c:v>
                </c:pt>
                <c:pt idx="1">
                  <c:v>Narrow eligibility, but maintain for public projects</c:v>
                </c:pt>
                <c:pt idx="2">
                  <c:v>Narrow eligibility, but maintain for community shared solar</c:v>
                </c:pt>
                <c:pt idx="3">
                  <c:v>Narrow eligibility, but maintain for common ownership</c:v>
                </c:pt>
                <c:pt idx="4">
                  <c:v>Narrow eligibility, but maintain for low/moderate income</c:v>
                </c:pt>
                <c:pt idx="5">
                  <c:v>Narrow eligibility, but maintain for landfills/brownfields</c:v>
                </c:pt>
                <c:pt idx="6">
                  <c:v>Eliminate virtual net metering altogether</c:v>
                </c:pt>
                <c:pt idx="7">
                  <c:v>No Opinion</c:v>
                </c:pt>
              </c:strCache>
            </c:strRef>
          </c:cat>
          <c:val>
            <c:numRef>
              <c:f>Sheet1!$AX$38:$BE$38</c:f>
              <c:numCache>
                <c:formatCode>General</c:formatCode>
                <c:ptCount val="8"/>
                <c:pt idx="0">
                  <c:v>7.5</c:v>
                </c:pt>
                <c:pt idx="1">
                  <c:v>3.5</c:v>
                </c:pt>
                <c:pt idx="2">
                  <c:v>5</c:v>
                </c:pt>
                <c:pt idx="3">
                  <c:v>5</c:v>
                </c:pt>
                <c:pt idx="4">
                  <c:v>4</c:v>
                </c:pt>
                <c:pt idx="5">
                  <c:v>4.5</c:v>
                </c:pt>
                <c:pt idx="6">
                  <c:v>2.5</c:v>
                </c:pt>
                <c:pt idx="7">
                  <c:v>1</c:v>
                </c:pt>
              </c:numCache>
            </c:numRef>
          </c:val>
        </c:ser>
        <c:ser>
          <c:idx val="1"/>
          <c:order val="1"/>
          <c:tx>
            <c:strRef>
              <c:f>Sheet1!$A$39</c:f>
              <c:strCache>
                <c:ptCount val="1"/>
                <c:pt idx="0">
                  <c:v>Don't Consider</c:v>
                </c:pt>
              </c:strCache>
            </c:strRef>
          </c:tx>
          <c:cat>
            <c:strRef>
              <c:f>Sheet1!$AX$2:$BE$2</c:f>
              <c:strCache>
                <c:ptCount val="8"/>
                <c:pt idx="0">
                  <c:v>Keep current framework</c:v>
                </c:pt>
                <c:pt idx="1">
                  <c:v>Narrow eligibility, but maintain for public projects</c:v>
                </c:pt>
                <c:pt idx="2">
                  <c:v>Narrow eligibility, but maintain for community shared solar</c:v>
                </c:pt>
                <c:pt idx="3">
                  <c:v>Narrow eligibility, but maintain for common ownership</c:v>
                </c:pt>
                <c:pt idx="4">
                  <c:v>Narrow eligibility, but maintain for low/moderate income</c:v>
                </c:pt>
                <c:pt idx="5">
                  <c:v>Narrow eligibility, but maintain for landfills/brownfields</c:v>
                </c:pt>
                <c:pt idx="6">
                  <c:v>Eliminate virtual net metering altogether</c:v>
                </c:pt>
                <c:pt idx="7">
                  <c:v>No Opinion</c:v>
                </c:pt>
              </c:strCache>
            </c:strRef>
          </c:cat>
          <c:val>
            <c:numRef>
              <c:f>Sheet1!$AX$39:$BE$39</c:f>
              <c:numCache>
                <c:formatCode>General</c:formatCode>
                <c:ptCount val="8"/>
                <c:pt idx="0">
                  <c:v>5</c:v>
                </c:pt>
                <c:pt idx="1">
                  <c:v>4</c:v>
                </c:pt>
                <c:pt idx="2">
                  <c:v>4</c:v>
                </c:pt>
                <c:pt idx="3">
                  <c:v>3</c:v>
                </c:pt>
                <c:pt idx="4">
                  <c:v>4</c:v>
                </c:pt>
                <c:pt idx="5">
                  <c:v>3</c:v>
                </c:pt>
                <c:pt idx="6">
                  <c:v>10</c:v>
                </c:pt>
                <c:pt idx="7">
                  <c:v>0</c:v>
                </c:pt>
              </c:numCache>
            </c:numRef>
          </c:val>
        </c:ser>
        <c:dLbls/>
        <c:axId val="79498240"/>
        <c:axId val="79504128"/>
      </c:barChart>
      <c:catAx>
        <c:axId val="79498240"/>
        <c:scaling>
          <c:orientation val="minMax"/>
        </c:scaling>
        <c:axPos val="b"/>
        <c:numFmt formatCode="General" sourceLinked="1"/>
        <c:tickLblPos val="nextTo"/>
        <c:txPr>
          <a:bodyPr rot="-5400000" vert="horz"/>
          <a:lstStyle/>
          <a:p>
            <a:pPr>
              <a:defRPr/>
            </a:pPr>
            <a:endParaRPr lang="en-US"/>
          </a:p>
        </c:txPr>
        <c:crossAx val="79504128"/>
        <c:crosses val="autoZero"/>
        <c:auto val="1"/>
        <c:lblAlgn val="ctr"/>
        <c:lblOffset val="100"/>
      </c:catAx>
      <c:valAx>
        <c:axId val="79504128"/>
        <c:scaling>
          <c:orientation val="minMax"/>
        </c:scaling>
        <c:axPos val="l"/>
        <c:majorGridlines/>
        <c:numFmt formatCode="General" sourceLinked="1"/>
        <c:tickLblPos val="nextTo"/>
        <c:crossAx val="79498240"/>
        <c:crosses val="autoZero"/>
        <c:crossBetween val="between"/>
      </c:valAx>
    </c:plotArea>
    <c:legend>
      <c:legendPos val="r"/>
      <c:layout/>
      <c:txPr>
        <a:bodyPr/>
        <a:lstStyle/>
        <a:p>
          <a:pPr>
            <a:defRPr sz="1200"/>
          </a:pPr>
          <a:endParaRPr lang="en-US"/>
        </a:p>
      </c:txPr>
    </c:legend>
    <c:plotVisOnly val="1"/>
    <c:dispBlanksAs val="gap"/>
  </c:chart>
  <c:txPr>
    <a:bodyPr/>
    <a:lstStyle/>
    <a:p>
      <a:pPr>
        <a:defRPr sz="1000"/>
      </a:pPr>
      <a:endParaRPr lang="en-US"/>
    </a:p>
  </c:txPr>
  <c:externalData r:id="rId1"/>
  <c:userShapes r:id="rId2"/>
</c:chartSpace>
</file>

<file path=ppt/drawings/drawing1.xml><?xml version="1.0" encoding="utf-8"?>
<c:userShapes xmlns:c="http://schemas.openxmlformats.org/drawingml/2006/chart">
  <cdr:relSizeAnchor xmlns:cdr="http://schemas.openxmlformats.org/drawingml/2006/chartDrawing">
    <cdr:from>
      <cdr:x>0.75537</cdr:x>
      <cdr:y>0.09412</cdr:y>
    </cdr:from>
    <cdr:to>
      <cdr:x>0.96986</cdr:x>
      <cdr:y>0.43025</cdr:y>
    </cdr:to>
    <cdr:sp macro="" textlink="">
      <cdr:nvSpPr>
        <cdr:cNvPr id="2" name="TextBox 1"/>
        <cdr:cNvSpPr txBox="1"/>
      </cdr:nvSpPr>
      <cdr:spPr>
        <a:xfrm xmlns:a="http://schemas.openxmlformats.org/drawingml/2006/main">
          <a:off x="6172195" y="533413"/>
          <a:ext cx="1752617" cy="1904987"/>
        </a:xfrm>
        <a:prstGeom xmlns:a="http://schemas.openxmlformats.org/drawingml/2006/main" prst="rect">
          <a:avLst/>
        </a:prstGeom>
        <a:solidFill xmlns:a="http://schemas.openxmlformats.org/drawingml/2006/main">
          <a:srgbClr val="FFFF00"/>
        </a:solidFill>
      </cdr:spPr>
      <cdr:txBody>
        <a:bodyPr xmlns:a="http://schemas.openxmlformats.org/drawingml/2006/main" vertOverflow="clip" wrap="square" rtlCol="0"/>
        <a:lstStyle xmlns:a="http://schemas.openxmlformats.org/drawingml/2006/main"/>
        <a:p xmlns:a="http://schemas.openxmlformats.org/drawingml/2006/main">
          <a:r>
            <a:rPr lang="en-US" sz="1100" dirty="0" smtClean="0"/>
            <a:t>Observation: “Don’t Consider” options for narrowed eligibility were split between those not wanting to maintain any virtual net metering, and those wanting to maintain the current approach and not narrow eligibility.</a:t>
          </a:r>
          <a:endParaRPr lang="en-US" sz="1100" dirty="0"/>
        </a:p>
      </cdr:txBody>
    </cdr:sp>
  </cdr:relSizeAnchor>
</c:userShapes>
</file>

<file path=ppt/notesMasters/_rels/notesMaster1.xml.rels><?xml version="1.0" encoding="UTF-8"?>

<Relationships xmlns="http://schemas.openxmlformats.org/package/2006/relationships">
  <Relationship Id="rId1" Type="http://schemas.openxmlformats.org/officeDocument/2006/relationships/theme" Target="../theme/theme3.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08D5521-7A0F-47FA-956D-D658BF084098}" type="datetimeFigureOut">
              <a:rPr lang="en-US" smtClean="0"/>
              <a:pPr/>
              <a:t>3/2/2015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E1B3CD6-9310-4C46-8F6A-69017C57C882}" type="slidenum">
              <a:rPr lang="en-US" smtClean="0"/>
              <a:pPr/>
              <a:t>‹#›</a:t>
            </a:fld>
            <a:endParaRPr lang="en-US"/>
          </a:p>
        </p:txBody>
      </p:sp>
    </p:spTree>
    <p:extLst>
      <p:ext uri="{BB962C8B-B14F-4D97-AF65-F5344CB8AC3E}">
        <p14:creationId xmlns:p14="http://schemas.microsoft.com/office/powerpoint/2010/main" xmlns="" val="1810818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1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1.xml"/>
</Relationships>

</file>

<file path=ppt/notesSlides/_rels/notesSlide1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3.xml"/>
</Relationships>

</file>

<file path=ppt/notesSlides/_rels/notesSlide1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5.xml"/>
</Relationships>

</file>

<file path=ppt/notesSlides/_rels/notesSlide1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7.xml"/>
</Relationships>

</file>

<file path=ppt/notesSlides/_rels/notesSlide1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9.xml"/>
</Relationships>

</file>

<file path=ppt/notesSlides/_rels/notesSlide1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1.xml"/>
</Relationships>

</file>

<file path=ppt/notesSlides/_rels/notesSlide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_rels/notesSlide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9.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E1B3CD6-9310-4C46-8F6A-69017C57C882}" type="slidenum">
              <a:rPr lang="en-US" smtClean="0"/>
              <a:pPr/>
              <a:t>1</a:t>
            </a:fld>
            <a:endParaRPr lang="en-US"/>
          </a:p>
        </p:txBody>
      </p:sp>
    </p:spTree>
    <p:extLst>
      <p:ext uri="{BB962C8B-B14F-4D97-AF65-F5344CB8AC3E}">
        <p14:creationId xmlns:p14="http://schemas.microsoft.com/office/powerpoint/2010/main" xmlns="" val="20317863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E1B3CD6-9310-4C46-8F6A-69017C57C882}" type="slidenum">
              <a:rPr lang="en-US" smtClean="0"/>
              <a:pPr/>
              <a:t>19</a:t>
            </a:fld>
            <a:endParaRPr lang="en-US"/>
          </a:p>
        </p:txBody>
      </p:sp>
    </p:spTree>
    <p:extLst>
      <p:ext uri="{BB962C8B-B14F-4D97-AF65-F5344CB8AC3E}">
        <p14:creationId xmlns:p14="http://schemas.microsoft.com/office/powerpoint/2010/main" xmlns="" val="1679237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E1B3CD6-9310-4C46-8F6A-69017C57C882}" type="slidenum">
              <a:rPr lang="en-US" smtClean="0"/>
              <a:pPr/>
              <a:t>21</a:t>
            </a:fld>
            <a:endParaRPr lang="en-US"/>
          </a:p>
        </p:txBody>
      </p:sp>
    </p:spTree>
    <p:extLst>
      <p:ext uri="{BB962C8B-B14F-4D97-AF65-F5344CB8AC3E}">
        <p14:creationId xmlns:p14="http://schemas.microsoft.com/office/powerpoint/2010/main" xmlns="" val="16765568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E1B3CD6-9310-4C46-8F6A-69017C57C882}" type="slidenum">
              <a:rPr lang="en-US" smtClean="0"/>
              <a:pPr/>
              <a:t>23</a:t>
            </a:fld>
            <a:endParaRPr lang="en-US"/>
          </a:p>
        </p:txBody>
      </p:sp>
    </p:spTree>
    <p:extLst>
      <p:ext uri="{BB962C8B-B14F-4D97-AF65-F5344CB8AC3E}">
        <p14:creationId xmlns:p14="http://schemas.microsoft.com/office/powerpoint/2010/main" xmlns="" val="37412354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E1B3CD6-9310-4C46-8F6A-69017C57C882}" type="slidenum">
              <a:rPr lang="en-US" smtClean="0"/>
              <a:pPr/>
              <a:t>25</a:t>
            </a:fld>
            <a:endParaRPr lang="en-US"/>
          </a:p>
        </p:txBody>
      </p:sp>
    </p:spTree>
    <p:extLst>
      <p:ext uri="{BB962C8B-B14F-4D97-AF65-F5344CB8AC3E}">
        <p14:creationId xmlns:p14="http://schemas.microsoft.com/office/powerpoint/2010/main" xmlns="" val="40651753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E1B3CD6-9310-4C46-8F6A-69017C57C882}" type="slidenum">
              <a:rPr lang="en-US" smtClean="0"/>
              <a:pPr/>
              <a:t>27</a:t>
            </a:fld>
            <a:endParaRPr lang="en-US"/>
          </a:p>
        </p:txBody>
      </p:sp>
    </p:spTree>
    <p:extLst>
      <p:ext uri="{BB962C8B-B14F-4D97-AF65-F5344CB8AC3E}">
        <p14:creationId xmlns:p14="http://schemas.microsoft.com/office/powerpoint/2010/main" xmlns="" val="638374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E1B3CD6-9310-4C46-8F6A-69017C57C882}" type="slidenum">
              <a:rPr lang="en-US" smtClean="0"/>
              <a:pPr/>
              <a:t>29</a:t>
            </a:fld>
            <a:endParaRPr lang="en-US"/>
          </a:p>
        </p:txBody>
      </p:sp>
    </p:spTree>
    <p:extLst>
      <p:ext uri="{BB962C8B-B14F-4D97-AF65-F5344CB8AC3E}">
        <p14:creationId xmlns:p14="http://schemas.microsoft.com/office/powerpoint/2010/main" xmlns="" val="394886270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E1B3CD6-9310-4C46-8F6A-69017C57C882}" type="slidenum">
              <a:rPr lang="en-US" smtClean="0"/>
              <a:pPr/>
              <a:t>31</a:t>
            </a:fld>
            <a:endParaRPr lang="en-US"/>
          </a:p>
        </p:txBody>
      </p:sp>
    </p:spTree>
    <p:extLst>
      <p:ext uri="{BB962C8B-B14F-4D97-AF65-F5344CB8AC3E}">
        <p14:creationId xmlns:p14="http://schemas.microsoft.com/office/powerpoint/2010/main" xmlns="" val="13817539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E1B3CD6-9310-4C46-8F6A-69017C57C882}" type="slidenum">
              <a:rPr lang="en-US" smtClean="0"/>
              <a:pPr/>
              <a:t>2</a:t>
            </a:fld>
            <a:endParaRPr lang="en-US"/>
          </a:p>
        </p:txBody>
      </p:sp>
    </p:spTree>
    <p:extLst>
      <p:ext uri="{BB962C8B-B14F-4D97-AF65-F5344CB8AC3E}">
        <p14:creationId xmlns:p14="http://schemas.microsoft.com/office/powerpoint/2010/main" xmlns="" val="15012405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E1B3CD6-9310-4C46-8F6A-69017C57C882}" type="slidenum">
              <a:rPr lang="en-US" smtClean="0"/>
              <a:pPr/>
              <a:t>5</a:t>
            </a:fld>
            <a:endParaRPr lang="en-US"/>
          </a:p>
        </p:txBody>
      </p:sp>
    </p:spTree>
    <p:extLst>
      <p:ext uri="{BB962C8B-B14F-4D97-AF65-F5344CB8AC3E}">
        <p14:creationId xmlns:p14="http://schemas.microsoft.com/office/powerpoint/2010/main" xmlns="" val="7949846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E1B3CD6-9310-4C46-8F6A-69017C57C882}" type="slidenum">
              <a:rPr lang="en-US" smtClean="0"/>
              <a:pPr/>
              <a:t>7</a:t>
            </a:fld>
            <a:endParaRPr lang="en-US"/>
          </a:p>
        </p:txBody>
      </p:sp>
    </p:spTree>
    <p:extLst>
      <p:ext uri="{BB962C8B-B14F-4D97-AF65-F5344CB8AC3E}">
        <p14:creationId xmlns:p14="http://schemas.microsoft.com/office/powerpoint/2010/main" xmlns="" val="11591027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E1B3CD6-9310-4C46-8F6A-69017C57C882}" type="slidenum">
              <a:rPr lang="en-US" smtClean="0"/>
              <a:pPr/>
              <a:t>9</a:t>
            </a:fld>
            <a:endParaRPr lang="en-US"/>
          </a:p>
        </p:txBody>
      </p:sp>
    </p:spTree>
    <p:extLst>
      <p:ext uri="{BB962C8B-B14F-4D97-AF65-F5344CB8AC3E}">
        <p14:creationId xmlns:p14="http://schemas.microsoft.com/office/powerpoint/2010/main" xmlns="" val="11591027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E1B3CD6-9310-4C46-8F6A-69017C57C882}" type="slidenum">
              <a:rPr lang="en-US" smtClean="0"/>
              <a:pPr/>
              <a:t>11</a:t>
            </a:fld>
            <a:endParaRPr lang="en-US"/>
          </a:p>
        </p:txBody>
      </p:sp>
    </p:spTree>
    <p:extLst>
      <p:ext uri="{BB962C8B-B14F-4D97-AF65-F5344CB8AC3E}">
        <p14:creationId xmlns:p14="http://schemas.microsoft.com/office/powerpoint/2010/main" xmlns="" val="21940292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E1B3CD6-9310-4C46-8F6A-69017C57C882}" type="slidenum">
              <a:rPr lang="en-US" smtClean="0"/>
              <a:pPr/>
              <a:t>13</a:t>
            </a:fld>
            <a:endParaRPr lang="en-US"/>
          </a:p>
        </p:txBody>
      </p:sp>
    </p:spTree>
    <p:extLst>
      <p:ext uri="{BB962C8B-B14F-4D97-AF65-F5344CB8AC3E}">
        <p14:creationId xmlns:p14="http://schemas.microsoft.com/office/powerpoint/2010/main" xmlns="" val="35300640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E1B3CD6-9310-4C46-8F6A-69017C57C882}" type="slidenum">
              <a:rPr lang="en-US" smtClean="0"/>
              <a:pPr/>
              <a:t>15</a:t>
            </a:fld>
            <a:endParaRPr lang="en-US"/>
          </a:p>
        </p:txBody>
      </p:sp>
    </p:spTree>
    <p:extLst>
      <p:ext uri="{BB962C8B-B14F-4D97-AF65-F5344CB8AC3E}">
        <p14:creationId xmlns:p14="http://schemas.microsoft.com/office/powerpoint/2010/main" xmlns="" val="25991792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E1B3CD6-9310-4C46-8F6A-69017C57C882}" type="slidenum">
              <a:rPr lang="en-US" smtClean="0"/>
              <a:pPr/>
              <a:t>17</a:t>
            </a:fld>
            <a:endParaRPr lang="en-US"/>
          </a:p>
        </p:txBody>
      </p:sp>
    </p:spTree>
    <p:extLst>
      <p:ext uri="{BB962C8B-B14F-4D97-AF65-F5344CB8AC3E}">
        <p14:creationId xmlns:p14="http://schemas.microsoft.com/office/powerpoint/2010/main" xmlns="" val="1872559984"/>
      </p:ext>
    </p:extLst>
  </p:cSld>
  <p:clrMapOvr>
    <a:masterClrMapping/>
  </p:clrMapOvr>
</p:notes>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3.xml.rels><?xml version="1.0" encoding="UTF-8"?>

<Relationships xmlns="http://schemas.openxmlformats.org/package/2006/relationships">
  <Relationship Id="rId1" Type="http://schemas.openxmlformats.org/officeDocument/2006/relationships/slideMaster" Target="../slideMasters/slideMaster2.xml"/>
  <Relationship Id="rId2" Type="http://schemas.openxmlformats.org/officeDocument/2006/relationships/image" Target="../media/image2.gif"/>
  <Relationship Id="rId3" Type="http://schemas.openxmlformats.org/officeDocument/2006/relationships/image" Target="../media/image3.png"/>
  <Relationship Id="rId4" Type="http://schemas.openxmlformats.org/officeDocument/2006/relationships/image" Target="../media/image4.png"/>
  <Relationship Id="rId5" Type="http://schemas.openxmlformats.org/officeDocument/2006/relationships/image" Target="../media/image5.png"/>
</Relationships>

</file>

<file path=ppt/slideLayouts/_rels/slideLayout14.xml.rels><?xml version="1.0" encoding="UTF-8"?>

<Relationships xmlns="http://schemas.openxmlformats.org/package/2006/relationships">
  <Relationship Id="rId1" Type="http://schemas.openxmlformats.org/officeDocument/2006/relationships/slideMaster" Target="../slideMasters/slideMaster2.xml"/>
  <Relationship Id="rId2" Type="http://schemas.openxmlformats.org/officeDocument/2006/relationships/image" Target="../media/image2.gif"/>
  <Relationship Id="rId3" Type="http://schemas.openxmlformats.org/officeDocument/2006/relationships/image" Target="../media/image3.png"/>
  <Relationship Id="rId4" Type="http://schemas.openxmlformats.org/officeDocument/2006/relationships/image" Target="../media/image4.png"/>
  <Relationship Id="rId5" Type="http://schemas.openxmlformats.org/officeDocument/2006/relationships/image" Target="../media/image5.png"/>
</Relationships>

</file>

<file path=ppt/slideLayouts/_rels/slideLayout15.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5.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6.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7.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8.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9.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FDD769-3F34-4627-8395-5B34544CA1D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FDD769-3F34-4627-8395-5B34544CA1D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FDD769-3F34-4627-8395-5B34544CA1D8}"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bg2">
            <a:lumMod val="5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348" y="1122363"/>
            <a:ext cx="7773308" cy="2387600"/>
          </a:xfrm>
        </p:spPr>
        <p:txBody>
          <a:bodyPr anchor="t">
            <a:normAutofit/>
          </a:bodyPr>
          <a:lstStyle>
            <a:lvl1pPr algn="l">
              <a:defRPr sz="3600" b="0" cap="none" baseline="0">
                <a:effectLst/>
                <a:latin typeface="Century Gothic" panose="020B0502020202020204" pitchFamily="34" charset="0"/>
              </a:defRPr>
            </a:lvl1pPr>
          </a:lstStyle>
          <a:p>
            <a:r>
              <a:rPr lang="en-US" dirty="0" smtClean="0"/>
              <a:t>Click to edit </a:t>
            </a:r>
            <a:br>
              <a:rPr lang="en-US" dirty="0" smtClean="0"/>
            </a:br>
            <a:r>
              <a:rPr lang="en-US" dirty="0" smtClean="0"/>
              <a:t>Master title style</a:t>
            </a:r>
            <a:endParaRPr lang="en-US" dirty="0"/>
          </a:p>
        </p:txBody>
      </p:sp>
      <p:sp>
        <p:nvSpPr>
          <p:cNvPr id="3" name="Subtitle 2"/>
          <p:cNvSpPr>
            <a:spLocks noGrp="1"/>
          </p:cNvSpPr>
          <p:nvPr>
            <p:ph type="subTitle" idx="1"/>
          </p:nvPr>
        </p:nvSpPr>
        <p:spPr>
          <a:xfrm>
            <a:off x="685348" y="3602038"/>
            <a:ext cx="7773308" cy="1655762"/>
          </a:xfrm>
        </p:spPr>
        <p:txBody>
          <a:bodyPr/>
          <a:lstStyle>
            <a:lvl1pPr marL="0" indent="0" algn="l">
              <a:buNone/>
              <a:defRPr sz="1800">
                <a:solidFill>
                  <a:schemeClr val="bg2">
                    <a:lumMod val="40000"/>
                    <a:lumOff val="60000"/>
                  </a:schemeClr>
                </a:solidFill>
                <a:latin typeface="Century Gothic" panose="020B0502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smtClean="0"/>
              <a:t>Click to edit Master subtitle style</a:t>
            </a:r>
            <a:endParaRPr lang="en-US" dirty="0"/>
          </a:p>
        </p:txBody>
      </p:sp>
      <p:sp>
        <p:nvSpPr>
          <p:cNvPr id="6" name="Slide Number Placeholder 5"/>
          <p:cNvSpPr>
            <a:spLocks noGrp="1"/>
          </p:cNvSpPr>
          <p:nvPr>
            <p:ph type="sldNum" sz="quarter" idx="12"/>
          </p:nvPr>
        </p:nvSpPr>
        <p:spPr/>
        <p:txBody>
          <a:bodyPr/>
          <a:lstStyle/>
          <a:p>
            <a:fld id="{FB458C4D-2EDE-4DF0-A397-623803F992FE}"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xmlns="" val="36345927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tx1"/>
        </a:solidFill>
        <a:effectLst/>
      </p:bgPr>
    </p:bg>
    <p:spTree>
      <p:nvGrpSpPr>
        <p:cNvPr id="1" name=""/>
        <p:cNvGrpSpPr/>
        <p:nvPr/>
      </p:nvGrpSpPr>
      <p:grpSpPr>
        <a:xfrm>
          <a:off x="0" y="0"/>
          <a:ext cx="0" cy="0"/>
          <a:chOff x="0" y="0"/>
          <a:chExt cx="0" cy="0"/>
        </a:xfrm>
      </p:grpSpPr>
      <p:sp>
        <p:nvSpPr>
          <p:cNvPr id="12" name="Rectangle 11"/>
          <p:cNvSpPr/>
          <p:nvPr userDrawn="1"/>
        </p:nvSpPr>
        <p:spPr>
          <a:xfrm>
            <a:off x="0" y="0"/>
            <a:ext cx="9144000" cy="994410"/>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prstClr val="white"/>
              </a:solidFill>
            </a:endParaRPr>
          </a:p>
        </p:txBody>
      </p:sp>
      <p:sp>
        <p:nvSpPr>
          <p:cNvPr id="2" name="Title 1"/>
          <p:cNvSpPr>
            <a:spLocks noGrp="1"/>
          </p:cNvSpPr>
          <p:nvPr>
            <p:ph type="title" hasCustomPrompt="1"/>
          </p:nvPr>
        </p:nvSpPr>
        <p:spPr>
          <a:xfrm>
            <a:off x="251008" y="323853"/>
            <a:ext cx="8447223" cy="670559"/>
          </a:xfrm>
        </p:spPr>
        <p:txBody>
          <a:bodyPr anchor="t"/>
          <a:lstStyle>
            <a:lvl1pPr algn="l">
              <a:defRPr b="0" cap="none" baseline="0">
                <a:solidFill>
                  <a:schemeClr val="tx1"/>
                </a:solidFill>
                <a:effectLst/>
                <a:latin typeface="Century Gothic" panose="020B0502020202020204"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251008" y="1234440"/>
            <a:ext cx="8447223" cy="4556760"/>
          </a:xfrm>
        </p:spPr>
        <p:txBody>
          <a:bodyPr/>
          <a:lstStyle>
            <a:lvl1pPr>
              <a:defRPr>
                <a:solidFill>
                  <a:schemeClr val="bg1">
                    <a:lumMod val="75000"/>
                    <a:lumOff val="25000"/>
                  </a:schemeClr>
                </a:solidFill>
                <a:effectLst/>
                <a:latin typeface="Century Gothic" panose="020B0502020202020204" pitchFamily="34" charset="0"/>
              </a:defRPr>
            </a:lvl1pPr>
            <a:lvl2pPr>
              <a:defRPr>
                <a:solidFill>
                  <a:schemeClr val="bg1">
                    <a:lumMod val="75000"/>
                    <a:lumOff val="25000"/>
                  </a:schemeClr>
                </a:solidFill>
                <a:effectLst/>
                <a:latin typeface="Century Gothic" panose="020B0502020202020204" pitchFamily="34" charset="0"/>
              </a:defRPr>
            </a:lvl2pPr>
            <a:lvl3pPr>
              <a:defRPr>
                <a:solidFill>
                  <a:schemeClr val="bg1">
                    <a:lumMod val="75000"/>
                    <a:lumOff val="25000"/>
                  </a:schemeClr>
                </a:solidFill>
                <a:effectLst/>
                <a:latin typeface="Century Gothic" panose="020B0502020202020204" pitchFamily="34" charset="0"/>
              </a:defRPr>
            </a:lvl3pPr>
            <a:lvl4pPr>
              <a:defRPr>
                <a:solidFill>
                  <a:schemeClr val="bg1">
                    <a:lumMod val="75000"/>
                    <a:lumOff val="25000"/>
                  </a:schemeClr>
                </a:solidFill>
                <a:effectLst/>
                <a:latin typeface="Century Gothic" panose="020B0502020202020204" pitchFamily="34" charset="0"/>
              </a:defRPr>
            </a:lvl4pPr>
            <a:lvl5pPr>
              <a:defRPr>
                <a:solidFill>
                  <a:schemeClr val="bg1">
                    <a:lumMod val="75000"/>
                    <a:lumOff val="25000"/>
                  </a:schemeClr>
                </a:solidFill>
                <a:effectLst/>
                <a:latin typeface="Century Gothic" panose="020B0502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1097779" y="6043296"/>
            <a:ext cx="708024" cy="708024"/>
          </a:xfrm>
          <a:prstGeom prst="rect">
            <a:avLst/>
          </a:prstGeom>
        </p:spPr>
      </p:pic>
      <p:pic>
        <p:nvPicPr>
          <p:cNvPr id="9" name="Picture 8"/>
          <p:cNvPicPr>
            <a:picLocks noChangeAspect="1"/>
          </p:cNvPicPr>
          <p:nvPr userDrawn="1"/>
        </p:nvPicPr>
        <p:blipFill>
          <a:blip r:embed="rId3" cstate="print"/>
          <a:stretch>
            <a:fillRect/>
          </a:stretch>
        </p:blipFill>
        <p:spPr>
          <a:xfrm>
            <a:off x="1965008" y="6236880"/>
            <a:ext cx="504825" cy="495300"/>
          </a:xfrm>
          <a:prstGeom prst="rect">
            <a:avLst/>
          </a:prstGeom>
        </p:spPr>
      </p:pic>
      <p:pic>
        <p:nvPicPr>
          <p:cNvPr id="10" name="Picture 9"/>
          <p:cNvPicPr>
            <a:picLocks noChangeAspect="1"/>
          </p:cNvPicPr>
          <p:nvPr userDrawn="1"/>
        </p:nvPicPr>
        <p:blipFill>
          <a:blip r:embed="rId4" cstate="print"/>
          <a:stretch>
            <a:fillRect/>
          </a:stretch>
        </p:blipFill>
        <p:spPr>
          <a:xfrm>
            <a:off x="356733" y="6208075"/>
            <a:ext cx="627562" cy="494667"/>
          </a:xfrm>
          <a:prstGeom prst="rect">
            <a:avLst/>
          </a:prstGeom>
        </p:spPr>
      </p:pic>
      <p:pic>
        <p:nvPicPr>
          <p:cNvPr id="11" name="Picture 10"/>
          <p:cNvPicPr>
            <a:picLocks noChangeAspect="1"/>
          </p:cNvPicPr>
          <p:nvPr userDrawn="1"/>
        </p:nvPicPr>
        <p:blipFill>
          <a:blip r:embed="rId5" cstate="print"/>
          <a:stretch>
            <a:fillRect/>
          </a:stretch>
        </p:blipFill>
        <p:spPr>
          <a:xfrm>
            <a:off x="2606177" y="6293625"/>
            <a:ext cx="1110445" cy="450390"/>
          </a:xfrm>
          <a:prstGeom prst="rect">
            <a:avLst/>
          </a:prstGeom>
        </p:spPr>
      </p:pic>
      <p:sp>
        <p:nvSpPr>
          <p:cNvPr id="13" name="TextBox 12"/>
          <p:cNvSpPr txBox="1"/>
          <p:nvPr userDrawn="1"/>
        </p:nvSpPr>
        <p:spPr>
          <a:xfrm>
            <a:off x="8309610" y="6329047"/>
            <a:ext cx="525780" cy="230832"/>
          </a:xfrm>
          <a:prstGeom prst="rect">
            <a:avLst/>
          </a:prstGeom>
          <a:noFill/>
        </p:spPr>
        <p:txBody>
          <a:bodyPr wrap="square" rtlCol="0">
            <a:spAutoFit/>
          </a:bodyPr>
          <a:lstStyle/>
          <a:p>
            <a:r>
              <a:rPr lang="en-US" sz="900" dirty="0" smtClean="0">
                <a:solidFill>
                  <a:srgbClr val="0071B9"/>
                </a:solidFill>
                <a:latin typeface="Century Gothic" panose="020B0502020202020204" pitchFamily="34" charset="0"/>
              </a:rPr>
              <a:t>(</a:t>
            </a:r>
            <a:fld id="{F84B8B4F-0C8F-45F7-8516-8A4298AE0DD1}" type="slidenum">
              <a:rPr lang="en-US" sz="900" smtClean="0">
                <a:solidFill>
                  <a:srgbClr val="0071B9"/>
                </a:solidFill>
                <a:latin typeface="Century Gothic" panose="020B0502020202020204" pitchFamily="34" charset="0"/>
              </a:rPr>
              <a:pPr/>
              <a:t>‹#›</a:t>
            </a:fld>
            <a:r>
              <a:rPr lang="en-US" sz="900" dirty="0" smtClean="0">
                <a:solidFill>
                  <a:srgbClr val="0071B9"/>
                </a:solidFill>
                <a:latin typeface="Century Gothic" panose="020B0502020202020204" pitchFamily="34" charset="0"/>
              </a:rPr>
              <a:t>)</a:t>
            </a:r>
            <a:endParaRPr lang="en-US" sz="900" dirty="0">
              <a:solidFill>
                <a:srgbClr val="0071B9"/>
              </a:solidFill>
              <a:latin typeface="Century Gothic" panose="020B0502020202020204" pitchFamily="34" charset="0"/>
            </a:endParaRPr>
          </a:p>
        </p:txBody>
      </p:sp>
    </p:spTree>
    <p:extLst>
      <p:ext uri="{BB962C8B-B14F-4D97-AF65-F5344CB8AC3E}">
        <p14:creationId xmlns:p14="http://schemas.microsoft.com/office/powerpoint/2010/main" xmlns="" val="9765707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1_Title and Content">
    <p:bg>
      <p:bgPr>
        <a:solidFill>
          <a:schemeClr val="tx1"/>
        </a:solidFill>
        <a:effectLst/>
      </p:bgPr>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1097779" y="6043296"/>
            <a:ext cx="708024" cy="708024"/>
          </a:xfrm>
          <a:prstGeom prst="rect">
            <a:avLst/>
          </a:prstGeom>
        </p:spPr>
      </p:pic>
      <p:sp>
        <p:nvSpPr>
          <p:cNvPr id="14" name="Rectangle 13"/>
          <p:cNvSpPr/>
          <p:nvPr userDrawn="1"/>
        </p:nvSpPr>
        <p:spPr>
          <a:xfrm>
            <a:off x="0" y="0"/>
            <a:ext cx="9144000" cy="6123804"/>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prstClr val="white"/>
              </a:solidFill>
            </a:endParaRPr>
          </a:p>
        </p:txBody>
      </p:sp>
      <p:sp>
        <p:nvSpPr>
          <p:cNvPr id="2" name="Title 1"/>
          <p:cNvSpPr>
            <a:spLocks noGrp="1"/>
          </p:cNvSpPr>
          <p:nvPr>
            <p:ph type="title" hasCustomPrompt="1"/>
          </p:nvPr>
        </p:nvSpPr>
        <p:spPr>
          <a:xfrm>
            <a:off x="251008" y="1645921"/>
            <a:ext cx="8447223" cy="1154430"/>
          </a:xfrm>
        </p:spPr>
        <p:txBody>
          <a:bodyPr anchor="t"/>
          <a:lstStyle>
            <a:lvl1pPr algn="ctr">
              <a:lnSpc>
                <a:spcPct val="114000"/>
              </a:lnSpc>
              <a:defRPr b="0" cap="all" baseline="0">
                <a:solidFill>
                  <a:schemeClr val="tx1"/>
                </a:solidFill>
                <a:effectLst/>
                <a:latin typeface="Century Gothic" panose="020B0502020202020204" pitchFamily="34" charset="0"/>
              </a:defRPr>
            </a:lvl1pPr>
          </a:lstStyle>
          <a:p>
            <a:r>
              <a:rPr lang="en-US" dirty="0" smtClean="0"/>
              <a:t>Click to edit master </a:t>
            </a:r>
            <a:br>
              <a:rPr lang="en-US" dirty="0" smtClean="0"/>
            </a:br>
            <a:r>
              <a:rPr lang="en-US" dirty="0" smtClean="0"/>
              <a:t>title style</a:t>
            </a:r>
            <a:endParaRPr lang="en-US" dirty="0"/>
          </a:p>
        </p:txBody>
      </p:sp>
      <p:sp>
        <p:nvSpPr>
          <p:cNvPr id="3" name="Content Placeholder 2"/>
          <p:cNvSpPr>
            <a:spLocks noGrp="1"/>
          </p:cNvSpPr>
          <p:nvPr>
            <p:ph idx="1"/>
          </p:nvPr>
        </p:nvSpPr>
        <p:spPr>
          <a:xfrm>
            <a:off x="1" y="3005592"/>
            <a:ext cx="9144000" cy="514848"/>
          </a:xfrm>
          <a:solidFill>
            <a:srgbClr val="0071B9"/>
          </a:solidFill>
        </p:spPr>
        <p:txBody>
          <a:bodyPr/>
          <a:lstStyle>
            <a:lvl1pPr marL="0" indent="0" algn="ctr">
              <a:buNone/>
              <a:defRPr sz="1800" b="1" cap="all" baseline="0">
                <a:solidFill>
                  <a:schemeClr val="tx1"/>
                </a:solidFill>
                <a:effectLst/>
                <a:latin typeface="Century Gothic" panose="020B0502020202020204" pitchFamily="34" charset="0"/>
              </a:defRPr>
            </a:lvl1pPr>
            <a:lvl2pPr marL="342900" indent="0" algn="ctr">
              <a:buNone/>
              <a:defRPr>
                <a:solidFill>
                  <a:schemeClr val="bg1">
                    <a:lumMod val="75000"/>
                    <a:lumOff val="25000"/>
                  </a:schemeClr>
                </a:solidFill>
                <a:effectLst/>
                <a:latin typeface="Century Gothic" panose="020B0502020202020204" pitchFamily="34" charset="0"/>
              </a:defRPr>
            </a:lvl2pPr>
            <a:lvl3pPr marL="685800" indent="0" algn="ctr">
              <a:buNone/>
              <a:defRPr>
                <a:solidFill>
                  <a:schemeClr val="bg1">
                    <a:lumMod val="75000"/>
                    <a:lumOff val="25000"/>
                  </a:schemeClr>
                </a:solidFill>
                <a:effectLst/>
                <a:latin typeface="Century Gothic" panose="020B0502020202020204" pitchFamily="34" charset="0"/>
              </a:defRPr>
            </a:lvl3pPr>
            <a:lvl4pPr marL="1028700" indent="0" algn="ctr">
              <a:buNone/>
              <a:defRPr>
                <a:solidFill>
                  <a:schemeClr val="bg1">
                    <a:lumMod val="75000"/>
                    <a:lumOff val="25000"/>
                  </a:schemeClr>
                </a:solidFill>
                <a:effectLst/>
                <a:latin typeface="Century Gothic" panose="020B0502020202020204" pitchFamily="34" charset="0"/>
              </a:defRPr>
            </a:lvl4pPr>
            <a:lvl5pPr marL="1371600" indent="0" algn="ctr">
              <a:buNone/>
              <a:defRPr>
                <a:solidFill>
                  <a:schemeClr val="bg1">
                    <a:lumMod val="75000"/>
                    <a:lumOff val="25000"/>
                  </a:schemeClr>
                </a:solidFill>
                <a:effectLst/>
                <a:latin typeface="Century Gothic" panose="020B0502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9" name="Picture 8"/>
          <p:cNvPicPr>
            <a:picLocks noChangeAspect="1"/>
          </p:cNvPicPr>
          <p:nvPr userDrawn="1"/>
        </p:nvPicPr>
        <p:blipFill>
          <a:blip r:embed="rId3" cstate="print"/>
          <a:stretch>
            <a:fillRect/>
          </a:stretch>
        </p:blipFill>
        <p:spPr>
          <a:xfrm>
            <a:off x="1965008" y="6236880"/>
            <a:ext cx="504825" cy="495300"/>
          </a:xfrm>
          <a:prstGeom prst="rect">
            <a:avLst/>
          </a:prstGeom>
        </p:spPr>
      </p:pic>
      <p:pic>
        <p:nvPicPr>
          <p:cNvPr id="10" name="Picture 9"/>
          <p:cNvPicPr>
            <a:picLocks noChangeAspect="1"/>
          </p:cNvPicPr>
          <p:nvPr userDrawn="1"/>
        </p:nvPicPr>
        <p:blipFill>
          <a:blip r:embed="rId4" cstate="print"/>
          <a:stretch>
            <a:fillRect/>
          </a:stretch>
        </p:blipFill>
        <p:spPr>
          <a:xfrm>
            <a:off x="356733" y="6208075"/>
            <a:ext cx="627562" cy="494667"/>
          </a:xfrm>
          <a:prstGeom prst="rect">
            <a:avLst/>
          </a:prstGeom>
        </p:spPr>
      </p:pic>
      <p:pic>
        <p:nvPicPr>
          <p:cNvPr id="11" name="Picture 10"/>
          <p:cNvPicPr>
            <a:picLocks noChangeAspect="1"/>
          </p:cNvPicPr>
          <p:nvPr userDrawn="1"/>
        </p:nvPicPr>
        <p:blipFill>
          <a:blip r:embed="rId5" cstate="print"/>
          <a:stretch>
            <a:fillRect/>
          </a:stretch>
        </p:blipFill>
        <p:spPr>
          <a:xfrm>
            <a:off x="2606177" y="6293625"/>
            <a:ext cx="1110445" cy="450390"/>
          </a:xfrm>
          <a:prstGeom prst="rect">
            <a:avLst/>
          </a:prstGeom>
        </p:spPr>
      </p:pic>
      <p:sp>
        <p:nvSpPr>
          <p:cNvPr id="13" name="TextBox 12"/>
          <p:cNvSpPr txBox="1"/>
          <p:nvPr userDrawn="1"/>
        </p:nvSpPr>
        <p:spPr>
          <a:xfrm>
            <a:off x="8309610" y="6329047"/>
            <a:ext cx="525780" cy="230832"/>
          </a:xfrm>
          <a:prstGeom prst="rect">
            <a:avLst/>
          </a:prstGeom>
          <a:noFill/>
        </p:spPr>
        <p:txBody>
          <a:bodyPr wrap="square" rtlCol="0">
            <a:spAutoFit/>
          </a:bodyPr>
          <a:lstStyle/>
          <a:p>
            <a:r>
              <a:rPr lang="en-US" sz="900" dirty="0" smtClean="0">
                <a:solidFill>
                  <a:srgbClr val="0071B9"/>
                </a:solidFill>
                <a:latin typeface="Century Gothic" panose="020B0502020202020204" pitchFamily="34" charset="0"/>
              </a:rPr>
              <a:t>(</a:t>
            </a:r>
            <a:fld id="{F84B8B4F-0C8F-45F7-8516-8A4298AE0DD1}" type="slidenum">
              <a:rPr lang="en-US" sz="900" smtClean="0">
                <a:solidFill>
                  <a:srgbClr val="0071B9"/>
                </a:solidFill>
                <a:latin typeface="Century Gothic" panose="020B0502020202020204" pitchFamily="34" charset="0"/>
              </a:rPr>
              <a:pPr/>
              <a:t>‹#›</a:t>
            </a:fld>
            <a:r>
              <a:rPr lang="en-US" sz="900" dirty="0" smtClean="0">
                <a:solidFill>
                  <a:srgbClr val="0071B9"/>
                </a:solidFill>
                <a:latin typeface="Century Gothic" panose="020B0502020202020204" pitchFamily="34" charset="0"/>
              </a:rPr>
              <a:t>)</a:t>
            </a:r>
            <a:endParaRPr lang="en-US" sz="900" dirty="0">
              <a:solidFill>
                <a:srgbClr val="0071B9"/>
              </a:solidFill>
              <a:latin typeface="Century Gothic" panose="020B0502020202020204" pitchFamily="34" charset="0"/>
            </a:endParaRPr>
          </a:p>
        </p:txBody>
      </p:sp>
    </p:spTree>
    <p:extLst>
      <p:ext uri="{BB962C8B-B14F-4D97-AF65-F5344CB8AC3E}">
        <p14:creationId xmlns:p14="http://schemas.microsoft.com/office/powerpoint/2010/main" xmlns="" val="12349364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FB458C4D-2EDE-4DF0-A397-623803F992FE}"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xmlns="" val="208676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85348" y="609603"/>
            <a:ext cx="7765321" cy="1326321"/>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346" y="2088322"/>
            <a:ext cx="3829503" cy="370288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30053" y="2088322"/>
            <a:ext cx="3820616" cy="370288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FB458C4D-2EDE-4DF0-A397-623803F992FE}"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xmlns="" val="18196267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5348" y="609603"/>
            <a:ext cx="7765321"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15427" y="2088320"/>
            <a:ext cx="3600326" cy="823912"/>
          </a:xfrm>
        </p:spPr>
        <p:txBody>
          <a:bodyPr anchor="b"/>
          <a:lstStyle>
            <a:lvl1pPr marL="0" indent="0">
              <a:lnSpc>
                <a:spcPct val="100000"/>
              </a:lnSpc>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85346" y="2912232"/>
            <a:ext cx="3830406" cy="287896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859231" y="2088320"/>
            <a:ext cx="3591437" cy="823912"/>
          </a:xfrm>
        </p:spPr>
        <p:txBody>
          <a:bodyPr anchor="b"/>
          <a:lstStyle>
            <a:lvl1pPr marL="0" indent="0">
              <a:lnSpc>
                <a:spcPct val="100000"/>
              </a:lnSpc>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912232"/>
            <a:ext cx="3821518" cy="287896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endParaRPr lang="en-US">
              <a:solidFill>
                <a:prstClr val="white">
                  <a:tint val="75000"/>
                </a:prstClr>
              </a:solidFill>
            </a:endParaRPr>
          </a:p>
        </p:txBody>
      </p:sp>
      <p:sp>
        <p:nvSpPr>
          <p:cNvPr id="8" name="Footer Placeholder 7"/>
          <p:cNvSpPr>
            <a:spLocks noGrp="1"/>
          </p:cNvSpPr>
          <p:nvPr>
            <p:ph type="ftr" sz="quarter" idx="11"/>
          </p:nvPr>
        </p:nvSpPr>
        <p:spPr/>
        <p:txBody>
          <a:bodyPr/>
          <a:lstStyle/>
          <a:p>
            <a:endParaRPr lang="en-US">
              <a:solidFill>
                <a:prstClr val="white">
                  <a:tint val="75000"/>
                </a:prstClr>
              </a:solidFill>
            </a:endParaRPr>
          </a:p>
        </p:txBody>
      </p:sp>
      <p:sp>
        <p:nvSpPr>
          <p:cNvPr id="9" name="Slide Number Placeholder 8"/>
          <p:cNvSpPr>
            <a:spLocks noGrp="1"/>
          </p:cNvSpPr>
          <p:nvPr>
            <p:ph type="sldNum" sz="quarter" idx="12"/>
          </p:nvPr>
        </p:nvSpPr>
        <p:spPr/>
        <p:txBody>
          <a:bodyPr/>
          <a:lstStyle/>
          <a:p>
            <a:fld id="{FB458C4D-2EDE-4DF0-A397-623803F992FE}"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xmlns="" val="65808179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endParaRPr lang="en-US">
              <a:solidFill>
                <a:prstClr val="white">
                  <a:tint val="75000"/>
                </a:prstClr>
              </a:solidFill>
            </a:endParaRPr>
          </a:p>
        </p:txBody>
      </p:sp>
      <p:sp>
        <p:nvSpPr>
          <p:cNvPr id="4" name="Footer Placeholder 3"/>
          <p:cNvSpPr>
            <a:spLocks noGrp="1"/>
          </p:cNvSpPr>
          <p:nvPr>
            <p:ph type="ftr" sz="quarter" idx="11"/>
          </p:nvPr>
        </p:nvSpPr>
        <p:spPr/>
        <p:txBody>
          <a:bodyPr/>
          <a:lstStyle/>
          <a:p>
            <a:endParaRPr lang="en-US">
              <a:solidFill>
                <a:prstClr val="white">
                  <a:tint val="75000"/>
                </a:prstClr>
              </a:solidFill>
            </a:endParaRPr>
          </a:p>
        </p:txBody>
      </p:sp>
      <p:sp>
        <p:nvSpPr>
          <p:cNvPr id="5" name="Slide Number Placeholder 4"/>
          <p:cNvSpPr>
            <a:spLocks noGrp="1"/>
          </p:cNvSpPr>
          <p:nvPr>
            <p:ph type="sldNum" sz="quarter" idx="12"/>
          </p:nvPr>
        </p:nvSpPr>
        <p:spPr/>
        <p:txBody>
          <a:bodyPr/>
          <a:lstStyle/>
          <a:p>
            <a:fld id="{FB458C4D-2EDE-4DF0-A397-623803F992FE}"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xmlns="" val="41454492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solidFill>
                <a:prstClr val="white">
                  <a:tint val="75000"/>
                </a:prstClr>
              </a:solidFill>
            </a:endParaRPr>
          </a:p>
        </p:txBody>
      </p:sp>
      <p:sp>
        <p:nvSpPr>
          <p:cNvPr id="3" name="Footer Placeholder 2"/>
          <p:cNvSpPr>
            <a:spLocks noGrp="1"/>
          </p:cNvSpPr>
          <p:nvPr>
            <p:ph type="ftr" sz="quarter" idx="11"/>
          </p:nvPr>
        </p:nvSpPr>
        <p:spPr/>
        <p:txBody>
          <a:bodyPr/>
          <a:lstStyle/>
          <a:p>
            <a:endParaRPr lang="en-US">
              <a:solidFill>
                <a:prstClr val="white">
                  <a:tint val="75000"/>
                </a:prstClr>
              </a:solidFill>
            </a:endParaRPr>
          </a:p>
        </p:txBody>
      </p:sp>
      <p:sp>
        <p:nvSpPr>
          <p:cNvPr id="4" name="Slide Number Placeholder 3"/>
          <p:cNvSpPr>
            <a:spLocks noGrp="1"/>
          </p:cNvSpPr>
          <p:nvPr>
            <p:ph type="sldNum" sz="quarter" idx="12"/>
          </p:nvPr>
        </p:nvSpPr>
        <p:spPr/>
        <p:txBody>
          <a:bodyPr/>
          <a:lstStyle/>
          <a:p>
            <a:fld id="{FB458C4D-2EDE-4DF0-A397-623803F992FE}"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xmlns="" val="12007848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FDD769-3F34-4627-8395-5B34544CA1D8}"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7921" y="609600"/>
            <a:ext cx="2949178" cy="2362200"/>
          </a:xfrm>
        </p:spPr>
        <p:txBody>
          <a:bodyPr anchor="b">
            <a:normAutofit/>
          </a:bodyPr>
          <a:lstStyle>
            <a:lvl1pPr>
              <a:defRPr sz="2100"/>
            </a:lvl1pPr>
          </a:lstStyle>
          <a:p>
            <a:r>
              <a:rPr lang="en-US" smtClean="0"/>
              <a:t>Click to edit Master title style</a:t>
            </a:r>
            <a:endParaRPr lang="en-US" dirty="0"/>
          </a:p>
        </p:txBody>
      </p:sp>
      <p:sp>
        <p:nvSpPr>
          <p:cNvPr id="3" name="Content Placeholder 2"/>
          <p:cNvSpPr>
            <a:spLocks noGrp="1"/>
          </p:cNvSpPr>
          <p:nvPr>
            <p:ph idx="1"/>
          </p:nvPr>
        </p:nvSpPr>
        <p:spPr>
          <a:xfrm>
            <a:off x="3808549" y="609600"/>
            <a:ext cx="4642119" cy="5181600"/>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7921" y="2971803"/>
            <a:ext cx="2949178" cy="2819399"/>
          </a:xfrm>
        </p:spPr>
        <p:txBody>
          <a:bodyPr/>
          <a:lstStyle>
            <a:lvl1pPr marL="0" indent="0" algn="ctr">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FB458C4D-2EDE-4DF0-A397-623803F992FE}"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xmlns="" val="281204022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7922" y="609600"/>
            <a:ext cx="4167603" cy="2362200"/>
          </a:xfrm>
        </p:spPr>
        <p:txBody>
          <a:bodyPr anchor="b">
            <a:normAutofit/>
          </a:bodyPr>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249933" y="758881"/>
            <a:ext cx="2966938"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dirty="0"/>
          </a:p>
        </p:txBody>
      </p:sp>
      <p:sp>
        <p:nvSpPr>
          <p:cNvPr id="4" name="Text Placeholder 3"/>
          <p:cNvSpPr>
            <a:spLocks noGrp="1"/>
          </p:cNvSpPr>
          <p:nvPr>
            <p:ph type="body" sz="half" idx="2"/>
          </p:nvPr>
        </p:nvSpPr>
        <p:spPr>
          <a:xfrm>
            <a:off x="685346" y="2971800"/>
            <a:ext cx="4171242" cy="2819400"/>
          </a:xfrm>
        </p:spPr>
        <p:txBody>
          <a:bodyPr>
            <a:normAutofit/>
          </a:bodyPr>
          <a:lstStyle>
            <a:lvl1pPr marL="0" indent="0" algn="ctr">
              <a:buNone/>
              <a:defRPr sz="13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FB458C4D-2EDE-4DF0-A397-623803F992FE}"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xmlns="" val="294703295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355" y="4289375"/>
            <a:ext cx="7775673" cy="819355"/>
          </a:xfrm>
        </p:spPr>
        <p:txBody>
          <a:bodyPr anchor="b">
            <a:normAutofit/>
          </a:bodyPr>
          <a:lstStyle>
            <a:lvl1pPr>
              <a:defRPr sz="21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5355" y="621324"/>
            <a:ext cx="7775673"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dirty="0"/>
          </a:p>
        </p:txBody>
      </p:sp>
      <p:sp>
        <p:nvSpPr>
          <p:cNvPr id="4" name="Text Placeholder 3"/>
          <p:cNvSpPr>
            <a:spLocks noGrp="1"/>
          </p:cNvSpPr>
          <p:nvPr>
            <p:ph type="body" sz="half" idx="2"/>
          </p:nvPr>
        </p:nvSpPr>
        <p:spPr>
          <a:xfrm>
            <a:off x="685347" y="5108728"/>
            <a:ext cx="7774499" cy="682472"/>
          </a:xfrm>
        </p:spPr>
        <p:txBody>
          <a:bodyPr>
            <a:normAutofit/>
          </a:bodyPr>
          <a:lstStyle>
            <a:lvl1pPr marL="0" indent="0" algn="ctr">
              <a:buNone/>
              <a:defRPr sz="13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FB458C4D-2EDE-4DF0-A397-623803F992FE}"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xmlns="" val="259508614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3"/>
            <a:ext cx="7765322" cy="3424859"/>
          </a:xfrm>
        </p:spPr>
        <p:txBody>
          <a:bodyPr anchor="ctr"/>
          <a:lstStyle>
            <a:lvl1pPr>
              <a:defRPr sz="24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5348" y="4204820"/>
            <a:ext cx="7765321" cy="1592186"/>
          </a:xfrm>
        </p:spPr>
        <p:txBody>
          <a:bodyPr anchor="ctr"/>
          <a:lstStyle>
            <a:lvl1pPr marL="0" indent="0" algn="ctr">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FB458C4D-2EDE-4DF0-A397-623803F992FE}"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xmlns="" val="130506445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609600"/>
            <a:ext cx="6977064" cy="2992904"/>
          </a:xfrm>
        </p:spPr>
        <p:txBody>
          <a:bodyPr anchor="ctr"/>
          <a:lstStyle>
            <a:lvl1pPr>
              <a:defRPr sz="24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290484" y="3610032"/>
            <a:ext cx="6564224" cy="426812"/>
          </a:xfrm>
        </p:spPr>
        <p:txBody>
          <a:bodyPr anchor="t">
            <a:normAutofit/>
          </a:bodyPr>
          <a:lstStyle>
            <a:lvl1pPr marL="0" indent="0" algn="r">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4" name="Text Placeholder 3"/>
          <p:cNvSpPr>
            <a:spLocks noGrp="1"/>
          </p:cNvSpPr>
          <p:nvPr>
            <p:ph type="body" sz="half" idx="2"/>
          </p:nvPr>
        </p:nvSpPr>
        <p:spPr>
          <a:xfrm>
            <a:off x="685345" y="4204821"/>
            <a:ext cx="7765322" cy="1586380"/>
          </a:xfrm>
        </p:spPr>
        <p:txBody>
          <a:bodyPr anchor="ctr">
            <a:normAutofit/>
          </a:bodyPr>
          <a:lstStyle>
            <a:lvl1pPr marL="0" indent="0" algn="ctr">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FB458C4D-2EDE-4DF0-A397-623803F992FE}" type="slidenum">
              <a:rPr lang="en-US" smtClean="0">
                <a:solidFill>
                  <a:prstClr val="white">
                    <a:tint val="75000"/>
                  </a:prstClr>
                </a:solidFill>
              </a:rPr>
              <a:pPr/>
              <a:t>‹#›</a:t>
            </a:fld>
            <a:endParaRPr lang="en-US">
              <a:solidFill>
                <a:prstClr val="white">
                  <a:tint val="75000"/>
                </a:prstClr>
              </a:solidFill>
            </a:endParaRPr>
          </a:p>
        </p:txBody>
      </p:sp>
      <p:sp>
        <p:nvSpPr>
          <p:cNvPr id="10" name="TextBox 9"/>
          <p:cNvSpPr txBox="1"/>
          <p:nvPr/>
        </p:nvSpPr>
        <p:spPr>
          <a:xfrm>
            <a:off x="505245" y="641749"/>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r>
              <a:rPr lang="en-US" sz="6000" dirty="0">
                <a:solidFill>
                  <a:prstClr val="white"/>
                </a:solidFill>
                <a:effectLst/>
              </a:rPr>
              <a:t>“</a:t>
            </a:r>
          </a:p>
        </p:txBody>
      </p:sp>
      <p:sp>
        <p:nvSpPr>
          <p:cNvPr id="14" name="TextBox 13"/>
          <p:cNvSpPr txBox="1"/>
          <p:nvPr/>
        </p:nvSpPr>
        <p:spPr>
          <a:xfrm>
            <a:off x="7946721" y="3073376"/>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a:r>
              <a:rPr lang="en-US" sz="6000" dirty="0">
                <a:solidFill>
                  <a:prstClr val="white"/>
                </a:solidFill>
                <a:effectLst/>
              </a:rPr>
              <a:t>”</a:t>
            </a:r>
          </a:p>
        </p:txBody>
      </p:sp>
    </p:spTree>
    <p:extLst>
      <p:ext uri="{BB962C8B-B14F-4D97-AF65-F5344CB8AC3E}">
        <p14:creationId xmlns:p14="http://schemas.microsoft.com/office/powerpoint/2010/main" xmlns="" val="21808957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5356" y="2126945"/>
            <a:ext cx="7766495" cy="2511835"/>
          </a:xfrm>
        </p:spPr>
        <p:txBody>
          <a:bodyPr anchor="b"/>
          <a:lstStyle>
            <a:lvl1pPr>
              <a:defRPr sz="24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5347" y="4650556"/>
            <a:ext cx="7765322" cy="1140644"/>
          </a:xfrm>
        </p:spPr>
        <p:txBody>
          <a:bodyPr anchor="t"/>
          <a:lstStyle>
            <a:lvl1pPr marL="0" indent="0" algn="ctr">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FB458C4D-2EDE-4DF0-A397-623803F992FE}"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xmlns="" val="128633702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85345" y="609603"/>
            <a:ext cx="7765322" cy="1325563"/>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85346" y="2088322"/>
            <a:ext cx="2474217" cy="823305"/>
          </a:xfrm>
        </p:spPr>
        <p:txBody>
          <a:bodyPr anchor="b">
            <a:noAutofit/>
          </a:bodyPr>
          <a:lstStyle>
            <a:lvl1pPr marL="0" indent="0" algn="ctr">
              <a:lnSpc>
                <a:spcPct val="100000"/>
              </a:lnSpc>
              <a:buNone/>
              <a:defRPr sz="1800" b="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8" name="Text Placeholder 3"/>
          <p:cNvSpPr>
            <a:spLocks noGrp="1"/>
          </p:cNvSpPr>
          <p:nvPr>
            <p:ph type="body" sz="half" idx="15"/>
          </p:nvPr>
        </p:nvSpPr>
        <p:spPr>
          <a:xfrm>
            <a:off x="685346" y="2911624"/>
            <a:ext cx="2474217" cy="2879576"/>
          </a:xfrm>
        </p:spPr>
        <p:txBody>
          <a:bodyPr anchor="t">
            <a:normAutofit/>
          </a:bodyPr>
          <a:lstStyle>
            <a:lvl1pPr marL="0" indent="0" algn="ctr">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9" name="Text Placeholder 4"/>
          <p:cNvSpPr>
            <a:spLocks noGrp="1"/>
          </p:cNvSpPr>
          <p:nvPr>
            <p:ph type="body" sz="quarter" idx="3"/>
          </p:nvPr>
        </p:nvSpPr>
        <p:spPr>
          <a:xfrm>
            <a:off x="3333659" y="2088320"/>
            <a:ext cx="2473919" cy="823304"/>
          </a:xfrm>
        </p:spPr>
        <p:txBody>
          <a:bodyPr anchor="b">
            <a:noAutofit/>
          </a:bodyPr>
          <a:lstStyle>
            <a:lvl1pPr marL="0" indent="0" algn="ctr">
              <a:lnSpc>
                <a:spcPct val="100000"/>
              </a:lnSpc>
              <a:buNone/>
              <a:defRPr sz="1800" b="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10" name="Text Placeholder 3"/>
          <p:cNvSpPr>
            <a:spLocks noGrp="1"/>
          </p:cNvSpPr>
          <p:nvPr>
            <p:ph type="body" sz="half" idx="16"/>
          </p:nvPr>
        </p:nvSpPr>
        <p:spPr>
          <a:xfrm>
            <a:off x="3333660" y="2911624"/>
            <a:ext cx="2474866" cy="2879576"/>
          </a:xfrm>
        </p:spPr>
        <p:txBody>
          <a:bodyPr anchor="t">
            <a:normAutofit/>
          </a:bodyPr>
          <a:lstStyle>
            <a:lvl1pPr marL="0" indent="0" algn="ctr">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11" name="Text Placeholder 4"/>
          <p:cNvSpPr>
            <a:spLocks noGrp="1"/>
          </p:cNvSpPr>
          <p:nvPr>
            <p:ph type="body" sz="quarter" idx="13"/>
          </p:nvPr>
        </p:nvSpPr>
        <p:spPr>
          <a:xfrm>
            <a:off x="5979975" y="2088320"/>
            <a:ext cx="2468408" cy="823304"/>
          </a:xfrm>
        </p:spPr>
        <p:txBody>
          <a:bodyPr anchor="b">
            <a:noAutofit/>
          </a:bodyPr>
          <a:lstStyle>
            <a:lvl1pPr marL="0" indent="0" algn="ctr">
              <a:lnSpc>
                <a:spcPct val="100000"/>
              </a:lnSpc>
              <a:buNone/>
              <a:defRPr sz="1800" b="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12" name="Text Placeholder 3"/>
          <p:cNvSpPr>
            <a:spLocks noGrp="1"/>
          </p:cNvSpPr>
          <p:nvPr>
            <p:ph type="body" sz="half" idx="17"/>
          </p:nvPr>
        </p:nvSpPr>
        <p:spPr>
          <a:xfrm>
            <a:off x="5982261" y="2911624"/>
            <a:ext cx="2468408" cy="2879576"/>
          </a:xfrm>
        </p:spPr>
        <p:txBody>
          <a:bodyPr anchor="t">
            <a:normAutofit/>
          </a:bodyPr>
          <a:lstStyle>
            <a:lvl1pPr marL="0" indent="0" algn="ctr">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3" name="Date Placeholder 2"/>
          <p:cNvSpPr>
            <a:spLocks noGrp="1"/>
          </p:cNvSpPr>
          <p:nvPr>
            <p:ph type="dt" sz="half" idx="10"/>
          </p:nvPr>
        </p:nvSpPr>
        <p:spPr/>
        <p:txBody>
          <a:bodyPr/>
          <a:lstStyle/>
          <a:p>
            <a:endParaRPr lang="en-US">
              <a:solidFill>
                <a:prstClr val="white">
                  <a:tint val="75000"/>
                </a:prstClr>
              </a:solidFill>
            </a:endParaRPr>
          </a:p>
        </p:txBody>
      </p:sp>
      <p:sp>
        <p:nvSpPr>
          <p:cNvPr id="4" name="Footer Placeholder 3"/>
          <p:cNvSpPr>
            <a:spLocks noGrp="1"/>
          </p:cNvSpPr>
          <p:nvPr>
            <p:ph type="ftr" sz="quarter" idx="11"/>
          </p:nvPr>
        </p:nvSpPr>
        <p:spPr/>
        <p:txBody>
          <a:bodyPr/>
          <a:lstStyle/>
          <a:p>
            <a:endParaRPr lang="en-US">
              <a:solidFill>
                <a:prstClr val="white">
                  <a:tint val="75000"/>
                </a:prstClr>
              </a:solidFill>
            </a:endParaRPr>
          </a:p>
        </p:txBody>
      </p:sp>
      <p:sp>
        <p:nvSpPr>
          <p:cNvPr id="5" name="Slide Number Placeholder 4"/>
          <p:cNvSpPr>
            <a:spLocks noGrp="1"/>
          </p:cNvSpPr>
          <p:nvPr>
            <p:ph type="sldNum" sz="quarter" idx="12"/>
          </p:nvPr>
        </p:nvSpPr>
        <p:spPr/>
        <p:txBody>
          <a:bodyPr/>
          <a:lstStyle/>
          <a:p>
            <a:fld id="{FB458C4D-2EDE-4DF0-A397-623803F992FE}"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xmlns="" val="27167391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85347" y="609603"/>
            <a:ext cx="7765322" cy="1325563"/>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5348" y="3989147"/>
            <a:ext cx="2474216" cy="576262"/>
          </a:xfrm>
        </p:spPr>
        <p:txBody>
          <a:bodyPr anchor="b">
            <a:noAutofit/>
          </a:bodyPr>
          <a:lstStyle>
            <a:lvl1pPr marL="0" indent="0" algn="ctr">
              <a:lnSpc>
                <a:spcPct val="100000"/>
              </a:lnSpc>
              <a:buNone/>
              <a:defRPr sz="1500" b="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20" name="Picture Placeholder 2"/>
          <p:cNvSpPr>
            <a:spLocks noGrp="1" noChangeAspect="1"/>
          </p:cNvSpPr>
          <p:nvPr>
            <p:ph type="pic" idx="15"/>
          </p:nvPr>
        </p:nvSpPr>
        <p:spPr>
          <a:xfrm>
            <a:off x="819016" y="2092235"/>
            <a:ext cx="2205038"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smtClean="0"/>
              <a:t>Click icon to add picture</a:t>
            </a:r>
            <a:endParaRPr lang="en-US" dirty="0"/>
          </a:p>
        </p:txBody>
      </p:sp>
      <p:sp>
        <p:nvSpPr>
          <p:cNvPr id="21" name="Text Placeholder 3"/>
          <p:cNvSpPr>
            <a:spLocks noGrp="1"/>
          </p:cNvSpPr>
          <p:nvPr>
            <p:ph type="body" sz="half" idx="18"/>
          </p:nvPr>
        </p:nvSpPr>
        <p:spPr>
          <a:xfrm>
            <a:off x="685348" y="4565409"/>
            <a:ext cx="2474216" cy="1225792"/>
          </a:xfrm>
        </p:spPr>
        <p:txBody>
          <a:bodyPr anchor="t">
            <a:normAutofit/>
          </a:bodyPr>
          <a:lstStyle>
            <a:lvl1pPr marL="0" indent="0" algn="ctr">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22" name="Text Placeholder 4"/>
          <p:cNvSpPr>
            <a:spLocks noGrp="1"/>
          </p:cNvSpPr>
          <p:nvPr>
            <p:ph type="body" sz="quarter" idx="3"/>
          </p:nvPr>
        </p:nvSpPr>
        <p:spPr>
          <a:xfrm>
            <a:off x="3332027" y="3989147"/>
            <a:ext cx="2474237" cy="576262"/>
          </a:xfrm>
        </p:spPr>
        <p:txBody>
          <a:bodyPr anchor="b">
            <a:noAutofit/>
          </a:bodyPr>
          <a:lstStyle>
            <a:lvl1pPr marL="0" indent="0" algn="ctr">
              <a:lnSpc>
                <a:spcPct val="100000"/>
              </a:lnSpc>
              <a:buNone/>
              <a:defRPr sz="1500" b="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23" name="Picture Placeholder 2"/>
          <p:cNvSpPr>
            <a:spLocks noGrp="1" noChangeAspect="1"/>
          </p:cNvSpPr>
          <p:nvPr>
            <p:ph type="pic" idx="21"/>
          </p:nvPr>
        </p:nvSpPr>
        <p:spPr>
          <a:xfrm>
            <a:off x="3426747" y="2092235"/>
            <a:ext cx="2197894"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smtClean="0"/>
              <a:t>Click icon to add picture</a:t>
            </a:r>
            <a:endParaRPr lang="en-US" dirty="0"/>
          </a:p>
        </p:txBody>
      </p:sp>
      <p:sp>
        <p:nvSpPr>
          <p:cNvPr id="24" name="Text Placeholder 3"/>
          <p:cNvSpPr>
            <a:spLocks noGrp="1"/>
          </p:cNvSpPr>
          <p:nvPr>
            <p:ph type="body" sz="half" idx="19"/>
          </p:nvPr>
        </p:nvSpPr>
        <p:spPr>
          <a:xfrm>
            <a:off x="3331011" y="4565408"/>
            <a:ext cx="2475252" cy="1225792"/>
          </a:xfrm>
        </p:spPr>
        <p:txBody>
          <a:bodyPr anchor="t">
            <a:normAutofit/>
          </a:bodyPr>
          <a:lstStyle>
            <a:lvl1pPr marL="0" indent="0" algn="ctr">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25" name="Text Placeholder 4"/>
          <p:cNvSpPr>
            <a:spLocks noGrp="1"/>
          </p:cNvSpPr>
          <p:nvPr>
            <p:ph type="body" sz="quarter" idx="13"/>
          </p:nvPr>
        </p:nvSpPr>
        <p:spPr>
          <a:xfrm>
            <a:off x="5980067" y="3989147"/>
            <a:ext cx="2467425" cy="576262"/>
          </a:xfrm>
        </p:spPr>
        <p:txBody>
          <a:bodyPr anchor="b">
            <a:noAutofit/>
          </a:bodyPr>
          <a:lstStyle>
            <a:lvl1pPr marL="0" indent="0" algn="ctr">
              <a:lnSpc>
                <a:spcPct val="100000"/>
              </a:lnSpc>
              <a:buNone/>
              <a:defRPr sz="1500" b="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26" name="Picture Placeholder 2"/>
          <p:cNvSpPr>
            <a:spLocks noGrp="1" noChangeAspect="1"/>
          </p:cNvSpPr>
          <p:nvPr>
            <p:ph type="pic" idx="22"/>
          </p:nvPr>
        </p:nvSpPr>
        <p:spPr>
          <a:xfrm>
            <a:off x="6114604" y="2092235"/>
            <a:ext cx="219908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smtClean="0"/>
              <a:t>Click icon to add picture</a:t>
            </a:r>
            <a:endParaRPr lang="en-US" dirty="0"/>
          </a:p>
        </p:txBody>
      </p:sp>
      <p:sp>
        <p:nvSpPr>
          <p:cNvPr id="27" name="Text Placeholder 3"/>
          <p:cNvSpPr>
            <a:spLocks noGrp="1"/>
          </p:cNvSpPr>
          <p:nvPr>
            <p:ph type="body" sz="half" idx="20"/>
          </p:nvPr>
        </p:nvSpPr>
        <p:spPr>
          <a:xfrm>
            <a:off x="5979973" y="4565410"/>
            <a:ext cx="2470694" cy="1225790"/>
          </a:xfrm>
        </p:spPr>
        <p:txBody>
          <a:bodyPr anchor="t">
            <a:normAutofit/>
          </a:bodyPr>
          <a:lstStyle>
            <a:lvl1pPr marL="0" indent="0" algn="ctr">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3" name="Date Placeholder 2"/>
          <p:cNvSpPr>
            <a:spLocks noGrp="1"/>
          </p:cNvSpPr>
          <p:nvPr>
            <p:ph type="dt" sz="half" idx="10"/>
          </p:nvPr>
        </p:nvSpPr>
        <p:spPr/>
        <p:txBody>
          <a:bodyPr/>
          <a:lstStyle/>
          <a:p>
            <a:endParaRPr lang="en-US">
              <a:solidFill>
                <a:prstClr val="white">
                  <a:tint val="75000"/>
                </a:prstClr>
              </a:solidFill>
            </a:endParaRPr>
          </a:p>
        </p:txBody>
      </p:sp>
      <p:sp>
        <p:nvSpPr>
          <p:cNvPr id="4" name="Footer Placeholder 3"/>
          <p:cNvSpPr>
            <a:spLocks noGrp="1"/>
          </p:cNvSpPr>
          <p:nvPr>
            <p:ph type="ftr" sz="quarter" idx="11"/>
          </p:nvPr>
        </p:nvSpPr>
        <p:spPr/>
        <p:txBody>
          <a:bodyPr/>
          <a:lstStyle/>
          <a:p>
            <a:endParaRPr lang="en-US">
              <a:solidFill>
                <a:prstClr val="white">
                  <a:tint val="75000"/>
                </a:prstClr>
              </a:solidFill>
            </a:endParaRPr>
          </a:p>
        </p:txBody>
      </p:sp>
      <p:sp>
        <p:nvSpPr>
          <p:cNvPr id="5" name="Slide Number Placeholder 4"/>
          <p:cNvSpPr>
            <a:spLocks noGrp="1"/>
          </p:cNvSpPr>
          <p:nvPr>
            <p:ph type="sldNum" sz="quarter" idx="12"/>
          </p:nvPr>
        </p:nvSpPr>
        <p:spPr/>
        <p:txBody>
          <a:bodyPr/>
          <a:lstStyle/>
          <a:p>
            <a:fld id="{FB458C4D-2EDE-4DF0-A397-623803F992FE}"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xmlns="" val="368115699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FB458C4D-2EDE-4DF0-A397-623803F992FE}"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xmlns="" val="266452417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609602"/>
            <a:ext cx="1906993" cy="518160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347" y="609602"/>
            <a:ext cx="5744029" cy="51816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FB458C4D-2EDE-4DF0-A397-623803F992FE}"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xmlns="" val="40872035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FDD769-3F34-4627-8395-5B34544CA1D8}" type="slidenum">
              <a:rPr lang="en-US" smtClean="0"/>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secHead">
  <p:cSld name="1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p:spPr>
        <p:txBody>
          <a:bodyPr anchor="b"/>
          <a:lstStyle>
            <a:lvl1pPr>
              <a:defRPr sz="45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6"/>
            <a:ext cx="7886700" cy="150018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96091886-EFC9-4831-9637-0B373632B17C}"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xmlns="" val="557801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FDD769-3F34-4627-8395-5B34544CA1D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EFDD769-3F34-4627-8395-5B34544CA1D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EFDD769-3F34-4627-8395-5B34544CA1D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EFDD769-3F34-4627-8395-5B34544CA1D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FDD769-3F34-4627-8395-5B34544CA1D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FDD769-3F34-4627-8395-5B34544CA1D8}" type="slidenum">
              <a:rPr lang="en-US" smtClean="0"/>
              <a:pPr/>
              <a:t>‹#›</a:t>
            </a:fld>
            <a:endParaRPr lang="en-US"/>
          </a:p>
        </p:txBody>
      </p:sp>
    </p:spTree>
  </p:cSld>
  <p:clrMapOvr>
    <a:masterClrMapping/>
  </p:clrMapOvr>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_rels/slideMaster2.xml.rels><?xml version="1.0" encoding="UTF-8"?>

<Relationships xmlns="http://schemas.openxmlformats.org/package/2006/relationships">
  <Relationship Id="rId1" Type="http://schemas.openxmlformats.org/officeDocument/2006/relationships/slideLayout" Target="../slideLayouts/slideLayout12.xml"/>
  <Relationship Id="rId10" Type="http://schemas.openxmlformats.org/officeDocument/2006/relationships/slideLayout" Target="../slideLayouts/slideLayout21.xml"/>
  <Relationship Id="rId11" Type="http://schemas.openxmlformats.org/officeDocument/2006/relationships/slideLayout" Target="../slideLayouts/slideLayout22.xml"/>
  <Relationship Id="rId12" Type="http://schemas.openxmlformats.org/officeDocument/2006/relationships/slideLayout" Target="../slideLayouts/slideLayout23.xml"/>
  <Relationship Id="rId13" Type="http://schemas.openxmlformats.org/officeDocument/2006/relationships/slideLayout" Target="../slideLayouts/slideLayout24.xml"/>
  <Relationship Id="rId14" Type="http://schemas.openxmlformats.org/officeDocument/2006/relationships/slideLayout" Target="../slideLayouts/slideLayout25.xml"/>
  <Relationship Id="rId15" Type="http://schemas.openxmlformats.org/officeDocument/2006/relationships/slideLayout" Target="../slideLayouts/slideLayout26.xml"/>
  <Relationship Id="rId16" Type="http://schemas.openxmlformats.org/officeDocument/2006/relationships/slideLayout" Target="../slideLayouts/slideLayout27.xml"/>
  <Relationship Id="rId17" Type="http://schemas.openxmlformats.org/officeDocument/2006/relationships/slideLayout" Target="../slideLayouts/slideLayout28.xml"/>
  <Relationship Id="rId18" Type="http://schemas.openxmlformats.org/officeDocument/2006/relationships/slideLayout" Target="../slideLayouts/slideLayout29.xml"/>
  <Relationship Id="rId19" Type="http://schemas.openxmlformats.org/officeDocument/2006/relationships/slideLayout" Target="../slideLayouts/slideLayout30.xml"/>
  <Relationship Id="rId2" Type="http://schemas.openxmlformats.org/officeDocument/2006/relationships/slideLayout" Target="../slideLayouts/slideLayout13.xml"/>
  <Relationship Id="rId20" Type="http://schemas.openxmlformats.org/officeDocument/2006/relationships/theme" Target="../theme/theme2.xml"/>
  <Relationship Id="rId3" Type="http://schemas.openxmlformats.org/officeDocument/2006/relationships/slideLayout" Target="../slideLayouts/slideLayout14.xml"/>
  <Relationship Id="rId4" Type="http://schemas.openxmlformats.org/officeDocument/2006/relationships/slideLayout" Target="../slideLayouts/slideLayout15.xml"/>
  <Relationship Id="rId5" Type="http://schemas.openxmlformats.org/officeDocument/2006/relationships/slideLayout" Target="../slideLayouts/slideLayout16.xml"/>
  <Relationship Id="rId6" Type="http://schemas.openxmlformats.org/officeDocument/2006/relationships/slideLayout" Target="../slideLayouts/slideLayout17.xml"/>
  <Relationship Id="rId7" Type="http://schemas.openxmlformats.org/officeDocument/2006/relationships/slideLayout" Target="../slideLayouts/slideLayout18.xml"/>
  <Relationship Id="rId8" Type="http://schemas.openxmlformats.org/officeDocument/2006/relationships/slideLayout" Target="../slideLayouts/slideLayout19.xml"/>
  <Relationship Id="rId9" Type="http://schemas.openxmlformats.org/officeDocument/2006/relationships/slideLayout" Target="../slideLayouts/slideLayout20.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FDD769-3F34-4627-8395-5B34544CA1D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348" y="609603"/>
            <a:ext cx="7765321" cy="1326321"/>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347" y="2096064"/>
            <a:ext cx="7765322" cy="369513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759052" y="5883278"/>
            <a:ext cx="2057400" cy="365125"/>
          </a:xfrm>
          <a:prstGeom prst="rect">
            <a:avLst/>
          </a:prstGeom>
        </p:spPr>
        <p:txBody>
          <a:bodyPr vert="horz" lIns="91440" tIns="45720" rIns="91440" bIns="45720" rtlCol="0" anchor="ctr"/>
          <a:lstStyle>
            <a:lvl1pPr algn="r">
              <a:defRPr sz="750">
                <a:solidFill>
                  <a:schemeClr val="tx1">
                    <a:tint val="75000"/>
                  </a:schemeClr>
                </a:solidFill>
              </a:defRPr>
            </a:lvl1pPr>
          </a:lstStyle>
          <a:p>
            <a:endParaRPr lang="en-US">
              <a:solidFill>
                <a:prstClr val="white">
                  <a:tint val="75000"/>
                </a:prstClr>
              </a:solidFill>
            </a:endParaRPr>
          </a:p>
        </p:txBody>
      </p:sp>
      <p:sp>
        <p:nvSpPr>
          <p:cNvPr id="5" name="Footer Placeholder 4"/>
          <p:cNvSpPr>
            <a:spLocks noGrp="1"/>
          </p:cNvSpPr>
          <p:nvPr>
            <p:ph type="ftr" sz="quarter" idx="3"/>
          </p:nvPr>
        </p:nvSpPr>
        <p:spPr>
          <a:xfrm>
            <a:off x="685347" y="5883278"/>
            <a:ext cx="5004649" cy="365125"/>
          </a:xfrm>
          <a:prstGeom prst="rect">
            <a:avLst/>
          </a:prstGeom>
        </p:spPr>
        <p:txBody>
          <a:bodyPr vert="horz" lIns="91440" tIns="45720" rIns="91440" bIns="45720" rtlCol="0" anchor="ctr"/>
          <a:lstStyle>
            <a:lvl1pPr algn="l">
              <a:defRPr sz="750">
                <a:solidFill>
                  <a:schemeClr val="tx1">
                    <a:tint val="75000"/>
                  </a:schemeClr>
                </a:solidFill>
              </a:defRPr>
            </a:lvl1pPr>
          </a:lstStyle>
          <a:p>
            <a:endParaRPr lang="en-US">
              <a:solidFill>
                <a:prstClr val="white">
                  <a:tint val="75000"/>
                </a:prstClr>
              </a:solidFill>
            </a:endParaRPr>
          </a:p>
        </p:txBody>
      </p:sp>
      <p:sp>
        <p:nvSpPr>
          <p:cNvPr id="6" name="Slide Number Placeholder 5"/>
          <p:cNvSpPr>
            <a:spLocks noGrp="1"/>
          </p:cNvSpPr>
          <p:nvPr>
            <p:ph type="sldNum" sz="quarter" idx="4"/>
          </p:nvPr>
        </p:nvSpPr>
        <p:spPr>
          <a:xfrm>
            <a:off x="7885510" y="5883278"/>
            <a:ext cx="565159" cy="365125"/>
          </a:xfrm>
          <a:prstGeom prst="rect">
            <a:avLst/>
          </a:prstGeom>
        </p:spPr>
        <p:txBody>
          <a:bodyPr vert="horz" lIns="91440" tIns="45720" rIns="91440" bIns="45720" rtlCol="0" anchor="ctr"/>
          <a:lstStyle>
            <a:lvl1pPr algn="r">
              <a:defRPr sz="750">
                <a:solidFill>
                  <a:schemeClr val="tx1">
                    <a:tint val="75000"/>
                  </a:schemeClr>
                </a:solidFill>
              </a:defRPr>
            </a:lvl1pPr>
          </a:lstStyle>
          <a:p>
            <a:fld id="{FB458C4D-2EDE-4DF0-A397-623803F992FE}"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xmlns="" val="395461129"/>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 id="2147483714" r:id="rId18"/>
    <p:sldLayoutId id="2147483715" r:id="rId19"/>
  </p:sldLayoutIdLst>
  <p:hf hdr="0" ftr="0" dt="0"/>
  <p:txStyles>
    <p:titleStyle>
      <a:lvl1pPr algn="ctr" defTabSz="685800" rtl="0" eaLnBrk="1" latinLnBrk="0" hangingPunct="1">
        <a:lnSpc>
          <a:spcPct val="90000"/>
        </a:lnSpc>
        <a:spcBef>
          <a:spcPct val="0"/>
        </a:spcBef>
        <a:buNone/>
        <a:defRPr sz="255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171450" indent="-171450" algn="l" defTabSz="685800" rtl="0" eaLnBrk="1" latinLnBrk="0" hangingPunct="1">
        <a:lnSpc>
          <a:spcPct val="120000"/>
        </a:lnSpc>
        <a:spcBef>
          <a:spcPts val="750"/>
        </a:spcBef>
        <a:buFont typeface="Arial" panose="020B0604020202020204" pitchFamily="34" charset="0"/>
        <a:buChar char="•"/>
        <a:defRPr sz="1500" kern="1200">
          <a:solidFill>
            <a:schemeClr val="tx1"/>
          </a:solidFill>
          <a:effectLst>
            <a:outerShdw blurRad="50800" dist="38100" dir="2700000" algn="tl" rotWithShape="0">
              <a:srgbClr val="000000">
                <a:alpha val="48000"/>
              </a:srgbClr>
            </a:outerShdw>
          </a:effectLst>
          <a:latin typeface="+mn-lt"/>
          <a:ea typeface="+mn-ea"/>
          <a:cs typeface="+mn-cs"/>
        </a:defRPr>
      </a:lvl1pPr>
      <a:lvl2pPr marL="514350" indent="-171450" algn="l" defTabSz="685800" rtl="0" eaLnBrk="1" latinLnBrk="0" hangingPunct="1">
        <a:lnSpc>
          <a:spcPct val="120000"/>
        </a:lnSpc>
        <a:spcBef>
          <a:spcPts val="375"/>
        </a:spcBef>
        <a:buFont typeface="Arial" panose="020B0604020202020204" pitchFamily="34" charset="0"/>
        <a:buChar char="•"/>
        <a:defRPr sz="1350" kern="1200">
          <a:solidFill>
            <a:schemeClr val="tx1"/>
          </a:solidFill>
          <a:effectLst>
            <a:outerShdw blurRad="50800" dist="38100" dir="2700000" algn="tl" rotWithShape="0">
              <a:srgbClr val="000000">
                <a:alpha val="48000"/>
              </a:srgbClr>
            </a:outerShdw>
          </a:effectLst>
          <a:latin typeface="+mn-lt"/>
          <a:ea typeface="+mn-ea"/>
          <a:cs typeface="+mn-cs"/>
        </a:defRPr>
      </a:lvl2pPr>
      <a:lvl3pPr marL="857250" indent="-171450" algn="l" defTabSz="685800" rtl="0" eaLnBrk="1" latinLnBrk="0" hangingPunct="1">
        <a:lnSpc>
          <a:spcPct val="120000"/>
        </a:lnSpc>
        <a:spcBef>
          <a:spcPts val="375"/>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200150" indent="-171450" algn="l" defTabSz="685800" rtl="0" eaLnBrk="1" latinLnBrk="0" hangingPunct="1">
        <a:lnSpc>
          <a:spcPct val="120000"/>
        </a:lnSpc>
        <a:spcBef>
          <a:spcPts val="375"/>
        </a:spcBef>
        <a:buFont typeface="Arial" panose="020B0604020202020204" pitchFamily="34" charset="0"/>
        <a:buChar char="•"/>
        <a:defRPr sz="1050" kern="1200">
          <a:solidFill>
            <a:schemeClr val="tx1"/>
          </a:solidFill>
          <a:effectLst>
            <a:outerShdw blurRad="50800" dist="38100" dir="2700000" algn="tl" rotWithShape="0">
              <a:srgbClr val="000000">
                <a:alpha val="48000"/>
              </a:srgbClr>
            </a:outerShdw>
          </a:effectLst>
          <a:latin typeface="+mn-lt"/>
          <a:ea typeface="+mn-ea"/>
          <a:cs typeface="+mn-cs"/>
        </a:defRPr>
      </a:lvl4pPr>
      <a:lvl5pPr marL="1543050" indent="-171450" algn="l" defTabSz="685800" rtl="0" eaLnBrk="1" latinLnBrk="0" hangingPunct="1">
        <a:lnSpc>
          <a:spcPct val="120000"/>
        </a:lnSpc>
        <a:spcBef>
          <a:spcPts val="375"/>
        </a:spcBef>
        <a:buFont typeface="Arial" panose="020B0604020202020204" pitchFamily="34" charset="0"/>
        <a:buChar char="•"/>
        <a:defRPr sz="900" kern="1200">
          <a:solidFill>
            <a:schemeClr val="tx1"/>
          </a:solidFill>
          <a:effectLst>
            <a:outerShdw blurRad="50800" dist="38100" dir="2700000" algn="tl" rotWithShape="0">
              <a:srgbClr val="000000">
                <a:alpha val="48000"/>
              </a:srgbClr>
            </a:outerShdw>
          </a:effectLst>
          <a:latin typeface="+mn-lt"/>
          <a:ea typeface="+mn-ea"/>
          <a:cs typeface="+mn-cs"/>
        </a:defRPr>
      </a:lvl5pPr>
      <a:lvl6pPr marL="1885950" indent="-171450" algn="l" defTabSz="685800" rtl="0" eaLnBrk="1" latinLnBrk="0" hangingPunct="1">
        <a:lnSpc>
          <a:spcPct val="120000"/>
        </a:lnSpc>
        <a:spcBef>
          <a:spcPts val="375"/>
        </a:spcBef>
        <a:buFont typeface="Arial" panose="020B0604020202020204" pitchFamily="34" charset="0"/>
        <a:buChar char="•"/>
        <a:defRPr sz="9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228850" indent="-171450" algn="l" defTabSz="685800" rtl="0" eaLnBrk="1" latinLnBrk="0" hangingPunct="1">
        <a:lnSpc>
          <a:spcPct val="120000"/>
        </a:lnSpc>
        <a:spcBef>
          <a:spcPts val="375"/>
        </a:spcBef>
        <a:buFont typeface="Arial" panose="020B0604020202020204" pitchFamily="34" charset="0"/>
        <a:buChar char="•"/>
        <a:defRPr sz="900" kern="1200">
          <a:solidFill>
            <a:schemeClr val="tx1"/>
          </a:solidFill>
          <a:effectLst>
            <a:outerShdw blurRad="50800" dist="38100" dir="2700000" algn="tl" rotWithShape="0">
              <a:srgbClr val="000000">
                <a:alpha val="48000"/>
              </a:srgbClr>
            </a:outerShdw>
          </a:effectLst>
          <a:latin typeface="+mn-lt"/>
          <a:ea typeface="+mn-ea"/>
          <a:cs typeface="+mn-cs"/>
        </a:defRPr>
      </a:lvl7pPr>
      <a:lvl8pPr marL="2571750" indent="-171450" algn="l" defTabSz="685800" rtl="0" eaLnBrk="1" latinLnBrk="0" hangingPunct="1">
        <a:lnSpc>
          <a:spcPct val="120000"/>
        </a:lnSpc>
        <a:spcBef>
          <a:spcPts val="375"/>
        </a:spcBef>
        <a:buFont typeface="Arial" panose="020B0604020202020204" pitchFamily="34" charset="0"/>
        <a:buChar char="•"/>
        <a:defRPr sz="900" kern="1200">
          <a:solidFill>
            <a:schemeClr val="tx1"/>
          </a:solidFill>
          <a:effectLst>
            <a:outerShdw blurRad="50800" dist="38100" dir="2700000" algn="tl" rotWithShape="0">
              <a:srgbClr val="000000">
                <a:alpha val="48000"/>
              </a:srgbClr>
            </a:outerShdw>
          </a:effectLst>
          <a:latin typeface="+mn-lt"/>
          <a:ea typeface="+mn-ea"/>
          <a:cs typeface="+mn-cs"/>
        </a:defRPr>
      </a:lvl8pPr>
      <a:lvl9pPr marL="2914650" indent="-171450" algn="l" defTabSz="685800" rtl="0" eaLnBrk="1" latinLnBrk="0" hangingPunct="1">
        <a:lnSpc>
          <a:spcPct val="120000"/>
        </a:lnSpc>
        <a:spcBef>
          <a:spcPts val="375"/>
        </a:spcBef>
        <a:buFont typeface="Arial" panose="020B0604020202020204" pitchFamily="34" charset="0"/>
        <a:buChar char="•"/>
        <a:defRPr sz="9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
  <Relationship Id="rId1" Type="http://schemas.openxmlformats.org/officeDocument/2006/relationships/slideLayout" Target="../slideLayouts/slideLayout12.xml"/>
  <Relationship Id="rId2" Type="http://schemas.openxmlformats.org/officeDocument/2006/relationships/notesSlide" Target="../notesSlides/notesSlide1.xml"/>
  <Relationship Id="rId3" Type="http://schemas.openxmlformats.org/officeDocument/2006/relationships/image" Target="../media/image2.gif"/>
  <Relationship Id="rId4" Type="http://schemas.openxmlformats.org/officeDocument/2006/relationships/image" Target="../media/image6.jpeg"/>
  <Relationship Id="rId5" Type="http://schemas.openxmlformats.org/officeDocument/2006/relationships/image" Target="../media/image7.png"/>
  <Relationship Id="rId6" Type="http://schemas.openxmlformats.org/officeDocument/2006/relationships/image" Target="../media/image8.png"/>
</Relationships>

</file>

<file path=ppt/slides/_rels/slide10.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1.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6.xml"/>
  <Relationship Id="rId3" Type="http://schemas.openxmlformats.org/officeDocument/2006/relationships/chart" Target="../charts/chart4.xml"/>
</Relationships>

</file>

<file path=ppt/slides/_rels/slide12.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3.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7.xml"/>
  <Relationship Id="rId3" Type="http://schemas.openxmlformats.org/officeDocument/2006/relationships/chart" Target="../charts/chart5.xml"/>
</Relationships>

</file>

<file path=ppt/slides/_rels/slide14.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5.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8.xml"/>
  <Relationship Id="rId3" Type="http://schemas.openxmlformats.org/officeDocument/2006/relationships/chart" Target="../charts/chart6.xml"/>
</Relationships>

</file>

<file path=ppt/slides/_rels/slide16.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7.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9.xml"/>
  <Relationship Id="rId3" Type="http://schemas.openxmlformats.org/officeDocument/2006/relationships/chart" Target="../charts/chart7.xml"/>
</Relationships>

</file>

<file path=ppt/slides/_rels/slide18.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9.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0.xml"/>
  <Relationship Id="rId3" Type="http://schemas.openxmlformats.org/officeDocument/2006/relationships/chart" Target="../charts/chart8.xml"/>
</Relationships>

</file>

<file path=ppt/slides/_rels/slide2.xml.rels><?xml version="1.0" encoding="UTF-8"?>

<Relationships xmlns="http://schemas.openxmlformats.org/package/2006/relationships">
  <Relationship Id="rId1" Type="http://schemas.openxmlformats.org/officeDocument/2006/relationships/slideLayout" Target="../slideLayouts/slideLayout5.xml"/>
  <Relationship Id="rId2" Type="http://schemas.openxmlformats.org/officeDocument/2006/relationships/notesSlide" Target="../notesSlides/notesSlide2.xml"/>
</Relationships>

</file>

<file path=ppt/slides/_rels/slide20.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21.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1.xml"/>
  <Relationship Id="rId3" Type="http://schemas.openxmlformats.org/officeDocument/2006/relationships/chart" Target="../charts/chart9.xml"/>
</Relationships>

</file>

<file path=ppt/slides/_rels/slide22.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23.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2.xml"/>
  <Relationship Id="rId3" Type="http://schemas.openxmlformats.org/officeDocument/2006/relationships/chart" Target="../charts/chart10.xml"/>
</Relationships>

</file>

<file path=ppt/slides/_rels/slide24.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25.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3.xml"/>
  <Relationship Id="rId3" Type="http://schemas.openxmlformats.org/officeDocument/2006/relationships/chart" Target="../charts/chart11.xml"/>
</Relationships>

</file>

<file path=ppt/slides/_rels/slide26.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27.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4.xml"/>
  <Relationship Id="rId3" Type="http://schemas.openxmlformats.org/officeDocument/2006/relationships/chart" Target="../charts/chart12.xml"/>
</Relationships>

</file>

<file path=ppt/slides/_rels/slide28.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29.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5.xml"/>
  <Relationship Id="rId3" Type="http://schemas.openxmlformats.org/officeDocument/2006/relationships/chart" Target="../charts/chart13.xml"/>
</Relationships>

</file>

<file path=ppt/slides/_rels/slide3.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30.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31.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6.xml"/>
  <Relationship Id="rId3" Type="http://schemas.openxmlformats.org/officeDocument/2006/relationships/chart" Target="../charts/chart14.xml"/>
</Relationships>

</file>

<file path=ppt/slides/_rels/slide32.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3.xml"/>
  <Relationship Id="rId3" Type="http://schemas.openxmlformats.org/officeDocument/2006/relationships/chart" Target="../charts/chart1.xml"/>
</Relationships>

</file>

<file path=ppt/slides/_rels/slide6.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4.xml"/>
  <Relationship Id="rId3" Type="http://schemas.openxmlformats.org/officeDocument/2006/relationships/chart" Target="../charts/chart2.xml"/>
</Relationships>

</file>

<file path=ppt/slides/_rels/slide8.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9.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5.xml"/>
  <Relationship Id="rId3" Type="http://schemas.openxmlformats.org/officeDocument/2006/relationships/chart" Target="../charts/chart3.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28800" y="1485862"/>
            <a:ext cx="5829981" cy="1623398"/>
          </a:xfrm>
        </p:spPr>
        <p:txBody>
          <a:bodyPr>
            <a:noAutofit/>
          </a:bodyPr>
          <a:lstStyle/>
          <a:p>
            <a:pPr>
              <a:lnSpc>
                <a:spcPct val="114000"/>
              </a:lnSpc>
            </a:pPr>
            <a:r>
              <a:rPr lang="en-US" sz="2800" dirty="0"/>
              <a:t>Summary of Survey Results on</a:t>
            </a:r>
            <a:br>
              <a:rPr lang="en-US" sz="2800" dirty="0"/>
            </a:br>
            <a:r>
              <a:rPr lang="en-US" sz="2800" dirty="0"/>
              <a:t>Candidate Policy Paths</a:t>
            </a:r>
          </a:p>
        </p:txBody>
      </p:sp>
      <p:sp>
        <p:nvSpPr>
          <p:cNvPr id="3" name="Subtitle 2"/>
          <p:cNvSpPr>
            <a:spLocks noGrp="1"/>
          </p:cNvSpPr>
          <p:nvPr>
            <p:ph type="subTitle" idx="1"/>
          </p:nvPr>
        </p:nvSpPr>
        <p:spPr>
          <a:xfrm>
            <a:off x="1828801" y="3202421"/>
            <a:ext cx="5063323" cy="1440458"/>
          </a:xfrm>
        </p:spPr>
        <p:txBody>
          <a:bodyPr>
            <a:noAutofit/>
          </a:bodyPr>
          <a:lstStyle/>
          <a:p>
            <a:r>
              <a:rPr lang="en-US" dirty="0"/>
              <a:t>Massachusetts Net Metering Task Force</a:t>
            </a:r>
            <a:br>
              <a:rPr lang="en-US" dirty="0"/>
            </a:br>
            <a:r>
              <a:rPr lang="en-US" dirty="0" err="1" smtClean="0"/>
              <a:t>Mtg</a:t>
            </a:r>
            <a:r>
              <a:rPr lang="en-US" dirty="0" smtClean="0"/>
              <a:t> #5 </a:t>
            </a:r>
            <a:r>
              <a:rPr lang="en-US" b="1" dirty="0" smtClean="0"/>
              <a:t> </a:t>
            </a:r>
            <a:r>
              <a:rPr lang="en-US" dirty="0" smtClean="0"/>
              <a:t>- March15 2015</a:t>
            </a:r>
            <a:endParaRPr lang="en-US" dirty="0"/>
          </a:p>
        </p:txBody>
      </p:sp>
      <p:sp>
        <p:nvSpPr>
          <p:cNvPr id="8" name="Rectangle 7"/>
          <p:cNvSpPr/>
          <p:nvPr/>
        </p:nvSpPr>
        <p:spPr>
          <a:xfrm>
            <a:off x="0" y="4369659"/>
            <a:ext cx="9144000" cy="163109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prstClr val="white"/>
              </a:solidFill>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4181754" y="4482079"/>
            <a:ext cx="795505" cy="795505"/>
          </a:xfrm>
          <a:prstGeom prst="rect">
            <a:avLst/>
          </a:prstGeom>
        </p:spPr>
      </p:pic>
      <p:sp>
        <p:nvSpPr>
          <p:cNvPr id="7" name="TextBox 6"/>
          <p:cNvSpPr txBox="1"/>
          <p:nvPr/>
        </p:nvSpPr>
        <p:spPr>
          <a:xfrm>
            <a:off x="4977259" y="4608595"/>
            <a:ext cx="1752349" cy="715581"/>
          </a:xfrm>
          <a:prstGeom prst="rect">
            <a:avLst/>
          </a:prstGeom>
          <a:noFill/>
        </p:spPr>
        <p:txBody>
          <a:bodyPr wrap="square" rtlCol="0">
            <a:spAutoFit/>
          </a:bodyPr>
          <a:lstStyle/>
          <a:p>
            <a:r>
              <a:rPr lang="en-US" sz="1350" b="1" dirty="0">
                <a:solidFill>
                  <a:srgbClr val="31214A"/>
                </a:solidFill>
                <a:latin typeface="Century Gothic" panose="020B0502020202020204" pitchFamily="34" charset="0"/>
              </a:rPr>
              <a:t>Sustainable Energy Advantage, LLC</a:t>
            </a:r>
          </a:p>
        </p:txBody>
      </p:sp>
      <p:pic>
        <p:nvPicPr>
          <p:cNvPr id="6" name="Picture 5"/>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2429405" y="5275122"/>
            <a:ext cx="1743075" cy="514350"/>
          </a:xfrm>
          <a:prstGeom prst="rect">
            <a:avLst/>
          </a:prstGeom>
        </p:spPr>
      </p:pic>
      <p:pic>
        <p:nvPicPr>
          <p:cNvPr id="9" name="Picture 8"/>
          <p:cNvPicPr>
            <a:picLocks noChangeAspect="1"/>
          </p:cNvPicPr>
          <p:nvPr/>
        </p:nvPicPr>
        <p:blipFill>
          <a:blip r:embed="rId5" cstate="print"/>
          <a:stretch>
            <a:fillRect/>
          </a:stretch>
        </p:blipFill>
        <p:spPr>
          <a:xfrm>
            <a:off x="1508729" y="4550202"/>
            <a:ext cx="2041421" cy="544379"/>
          </a:xfrm>
          <a:prstGeom prst="rect">
            <a:avLst/>
          </a:prstGeom>
        </p:spPr>
      </p:pic>
      <p:pic>
        <p:nvPicPr>
          <p:cNvPr id="10" name="Picture 9"/>
          <p:cNvPicPr>
            <a:picLocks noChangeAspect="1"/>
          </p:cNvPicPr>
          <p:nvPr/>
        </p:nvPicPr>
        <p:blipFill>
          <a:blip r:embed="rId6" cstate="print"/>
          <a:stretch>
            <a:fillRect/>
          </a:stretch>
        </p:blipFill>
        <p:spPr>
          <a:xfrm>
            <a:off x="4977259" y="5352022"/>
            <a:ext cx="2524456" cy="481613"/>
          </a:xfrm>
          <a:prstGeom prst="rect">
            <a:avLst/>
          </a:prstGeom>
        </p:spPr>
      </p:pic>
      <p:cxnSp>
        <p:nvCxnSpPr>
          <p:cNvPr id="12" name="Straight Connector 11"/>
          <p:cNvCxnSpPr/>
          <p:nvPr/>
        </p:nvCxnSpPr>
        <p:spPr>
          <a:xfrm>
            <a:off x="1819531" y="3127795"/>
            <a:ext cx="5486400" cy="0"/>
          </a:xfrm>
          <a:prstGeom prst="line">
            <a:avLst/>
          </a:prstGeom>
          <a:ln>
            <a:solidFill>
              <a:srgbClr val="0071B9"/>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7015812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Question 5 </a:t>
            </a:r>
            <a:r>
              <a:rPr lang="en-US" sz="3200" dirty="0"/>
              <a:t>Comments</a:t>
            </a:r>
          </a:p>
        </p:txBody>
      </p:sp>
      <p:sp>
        <p:nvSpPr>
          <p:cNvPr id="3" name="Content Placeholder 2"/>
          <p:cNvSpPr>
            <a:spLocks noGrp="1"/>
          </p:cNvSpPr>
          <p:nvPr>
            <p:ph idx="1"/>
          </p:nvPr>
        </p:nvSpPr>
        <p:spPr/>
        <p:txBody>
          <a:bodyPr>
            <a:normAutofit fontScale="62500" lnSpcReduction="20000"/>
          </a:bodyPr>
          <a:lstStyle/>
          <a:p>
            <a:r>
              <a:rPr lang="en-US" dirty="0" smtClean="0"/>
              <a:t>(</a:t>
            </a:r>
            <a:r>
              <a:rPr lang="en-US" dirty="0" err="1" smtClean="0"/>
              <a:t>Rabinowitz</a:t>
            </a:r>
            <a:r>
              <a:rPr lang="en-US" dirty="0" smtClean="0"/>
              <a:t>) Tradable </a:t>
            </a:r>
            <a:r>
              <a:rPr lang="en-US" dirty="0"/>
              <a:t>SRECs and a Hybrid approach are "Not of Interest." National Grid favors PBI, as long as it involves tariff-based payments, and not long-term contracts. Up-front Payments should be an option for this market as well. In addition, an incentive like up-front payments should be borne by taxpayers and implemented through tax policy, and not add costs to electricity customers’ bills.</a:t>
            </a:r>
          </a:p>
          <a:p>
            <a:r>
              <a:rPr lang="en-US" dirty="0" smtClean="0"/>
              <a:t>(Brennan) Would </a:t>
            </a:r>
            <a:r>
              <a:rPr lang="en-US" dirty="0"/>
              <a:t>want more information on the "hybrid" option.</a:t>
            </a:r>
          </a:p>
          <a:p>
            <a:r>
              <a:rPr lang="en-US" dirty="0" smtClean="0"/>
              <a:t>(</a:t>
            </a:r>
            <a:r>
              <a:rPr lang="en-US" dirty="0" err="1" smtClean="0"/>
              <a:t>Besser</a:t>
            </a:r>
            <a:r>
              <a:rPr lang="en-US" dirty="0" smtClean="0"/>
              <a:t>) Please </a:t>
            </a:r>
            <a:r>
              <a:rPr lang="en-US" dirty="0"/>
              <a:t>examine an incentive for large projects that is structured as or includes an up-front payment to the system owner that would be based on the estimated generation of the system (PBI) over its initial years of operation (e.g. ten years).</a:t>
            </a:r>
          </a:p>
          <a:p>
            <a:r>
              <a:rPr lang="en-US" dirty="0" smtClean="0"/>
              <a:t>(</a:t>
            </a:r>
            <a:r>
              <a:rPr lang="en-US" dirty="0" err="1" smtClean="0"/>
              <a:t>Krathwohl</a:t>
            </a:r>
            <a:r>
              <a:rPr lang="en-US" dirty="0" smtClean="0"/>
              <a:t>) market </a:t>
            </a:r>
            <a:r>
              <a:rPr lang="en-US" dirty="0"/>
              <a:t>certainty and </a:t>
            </a:r>
            <a:r>
              <a:rPr lang="en-US" dirty="0" err="1"/>
              <a:t>financeability</a:t>
            </a:r>
            <a:r>
              <a:rPr lang="en-US" dirty="0"/>
              <a:t> again are key components -- of course along with </a:t>
            </a:r>
            <a:r>
              <a:rPr lang="en-US" dirty="0" err="1"/>
              <a:t>reaonable</a:t>
            </a:r>
            <a:r>
              <a:rPr lang="en-US" dirty="0"/>
              <a:t> price</a:t>
            </a:r>
            <a:r>
              <a:rPr lang="en-US" dirty="0" smtClean="0"/>
              <a:t>.</a:t>
            </a:r>
            <a:endParaRPr lang="en-US" dirty="0"/>
          </a:p>
        </p:txBody>
      </p:sp>
      <p:sp>
        <p:nvSpPr>
          <p:cNvPr id="4" name="Slide Number Placeholder 3"/>
          <p:cNvSpPr>
            <a:spLocks noGrp="1"/>
          </p:cNvSpPr>
          <p:nvPr>
            <p:ph type="sldNum" sz="quarter" idx="12"/>
          </p:nvPr>
        </p:nvSpPr>
        <p:spPr/>
        <p:txBody>
          <a:bodyPr/>
          <a:lstStyle/>
          <a:p>
            <a:fld id="{9EFDD769-3F34-4627-8395-5B34544CA1D8}" type="slidenum">
              <a:rPr lang="en-US" smtClean="0"/>
              <a:pPr/>
              <a:t>10</a:t>
            </a:fld>
            <a:endParaRPr lang="en-US"/>
          </a:p>
        </p:txBody>
      </p:sp>
    </p:spTree>
    <p:extLst>
      <p:ext uri="{BB962C8B-B14F-4D97-AF65-F5344CB8AC3E}">
        <p14:creationId xmlns:p14="http://schemas.microsoft.com/office/powerpoint/2010/main" xmlns="" val="18013349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74638"/>
            <a:ext cx="8229600" cy="563562"/>
          </a:xfrm>
        </p:spPr>
        <p:txBody>
          <a:bodyPr>
            <a:noAutofit/>
          </a:bodyPr>
          <a:lstStyle/>
          <a:p>
            <a:r>
              <a:rPr lang="en-US" sz="3200" dirty="0" smtClean="0"/>
              <a:t>Question 6</a:t>
            </a:r>
            <a:endParaRPr lang="en-US" sz="3200" dirty="0"/>
          </a:p>
        </p:txBody>
      </p:sp>
      <p:sp>
        <p:nvSpPr>
          <p:cNvPr id="1026" name="AutoShape 2" descr="https://www.surveymonkey.com/MChart.ashx?sm=Qnd6kiZoqAnwKZOXRJ0lu3DRE5eXlhK8MUz9zRpevfGgMX14z1hUVW7YDLPKCoEEyen8W0DXjIg4nPGM8gUHmEOku8YLtPXOdNkevMv83KY%3d&amp;cp=1|600&amp;d=0.08906469494104385"/>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graphicFrame>
        <p:nvGraphicFramePr>
          <p:cNvPr id="6" name="Chart 5"/>
          <p:cNvGraphicFramePr>
            <a:graphicFrameLocks/>
          </p:cNvGraphicFramePr>
          <p:nvPr/>
        </p:nvGraphicFramePr>
        <p:xfrm>
          <a:off x="838200" y="914400"/>
          <a:ext cx="7239000" cy="5334000"/>
        </p:xfrm>
        <a:graphic>
          <a:graphicData uri="http://schemas.openxmlformats.org/drawingml/2006/chart">
            <c:chart xmlns:c="http://schemas.openxmlformats.org/drawingml/2006/chart" xmlns:r="http://schemas.openxmlformats.org/officeDocument/2006/relationships" r:id="rId3"/>
          </a:graphicData>
        </a:graphic>
      </p:graphicFrame>
      <p:sp>
        <p:nvSpPr>
          <p:cNvPr id="2" name="Slide Number Placeholder 1"/>
          <p:cNvSpPr>
            <a:spLocks noGrp="1"/>
          </p:cNvSpPr>
          <p:nvPr>
            <p:ph type="sldNum" sz="quarter" idx="12"/>
          </p:nvPr>
        </p:nvSpPr>
        <p:spPr/>
        <p:txBody>
          <a:bodyPr/>
          <a:lstStyle/>
          <a:p>
            <a:fld id="{9EFDD769-3F34-4627-8395-5B34544CA1D8}" type="slidenum">
              <a:rPr lang="en-US" smtClean="0"/>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Question 6 </a:t>
            </a:r>
            <a:r>
              <a:rPr lang="en-US" sz="3200" dirty="0"/>
              <a:t>Comments</a:t>
            </a:r>
          </a:p>
        </p:txBody>
      </p:sp>
      <p:sp>
        <p:nvSpPr>
          <p:cNvPr id="3" name="Content Placeholder 2"/>
          <p:cNvSpPr>
            <a:spLocks noGrp="1"/>
          </p:cNvSpPr>
          <p:nvPr>
            <p:ph idx="1"/>
          </p:nvPr>
        </p:nvSpPr>
        <p:spPr/>
        <p:txBody>
          <a:bodyPr>
            <a:normAutofit fontScale="70000" lnSpcReduction="20000"/>
          </a:bodyPr>
          <a:lstStyle/>
          <a:p>
            <a:r>
              <a:rPr lang="en-US" dirty="0" smtClean="0"/>
              <a:t>(</a:t>
            </a:r>
            <a:r>
              <a:rPr lang="en-US" dirty="0" err="1" smtClean="0"/>
              <a:t>Rabinowitz</a:t>
            </a:r>
            <a:r>
              <a:rPr lang="en-US" dirty="0" smtClean="0"/>
              <a:t>) Any </a:t>
            </a:r>
            <a:r>
              <a:rPr lang="en-US" dirty="0"/>
              <a:t>of the options above could be adjusted based on the amount of market response received, thus ABI does not seem like a separate price option.</a:t>
            </a:r>
          </a:p>
          <a:p>
            <a:r>
              <a:rPr lang="en-US" dirty="0" smtClean="0"/>
              <a:t>(Brennan) Would </a:t>
            </a:r>
            <a:r>
              <a:rPr lang="en-US" dirty="0"/>
              <a:t>want additional information on the "adjustable block incentive" option.</a:t>
            </a:r>
          </a:p>
          <a:p>
            <a:r>
              <a:rPr lang="en-US" dirty="0" smtClean="0"/>
              <a:t>(O’Connor) When </a:t>
            </a:r>
            <a:r>
              <a:rPr lang="en-US" dirty="0"/>
              <a:t>modeling the declining block, please consider modeling the ability to respond to market conditions and the option of including market adders. </a:t>
            </a:r>
          </a:p>
          <a:p>
            <a:r>
              <a:rPr lang="en-US" dirty="0" smtClean="0"/>
              <a:t>(Holland) Definition of large versus small projects an unresolved issue although SREC-II market sectors provide a good guideline.  Competitive solicitation best suited for large projects with no onsite load (SREC-II market sector C)</a:t>
            </a:r>
            <a:endParaRPr lang="en-US" dirty="0"/>
          </a:p>
        </p:txBody>
      </p:sp>
      <p:sp>
        <p:nvSpPr>
          <p:cNvPr id="4" name="Slide Number Placeholder 3"/>
          <p:cNvSpPr>
            <a:spLocks noGrp="1"/>
          </p:cNvSpPr>
          <p:nvPr>
            <p:ph type="sldNum" sz="quarter" idx="12"/>
          </p:nvPr>
        </p:nvSpPr>
        <p:spPr/>
        <p:txBody>
          <a:bodyPr/>
          <a:lstStyle/>
          <a:p>
            <a:fld id="{9EFDD769-3F34-4627-8395-5B34544CA1D8}" type="slidenum">
              <a:rPr lang="en-US" smtClean="0"/>
              <a:pPr/>
              <a:t>12</a:t>
            </a:fld>
            <a:endParaRPr lang="en-US"/>
          </a:p>
        </p:txBody>
      </p:sp>
    </p:spTree>
    <p:extLst>
      <p:ext uri="{BB962C8B-B14F-4D97-AF65-F5344CB8AC3E}">
        <p14:creationId xmlns:p14="http://schemas.microsoft.com/office/powerpoint/2010/main" xmlns="" val="11936594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74638"/>
            <a:ext cx="8229600" cy="563562"/>
          </a:xfrm>
        </p:spPr>
        <p:txBody>
          <a:bodyPr>
            <a:noAutofit/>
          </a:bodyPr>
          <a:lstStyle/>
          <a:p>
            <a:r>
              <a:rPr lang="en-US" sz="3200" dirty="0" smtClean="0"/>
              <a:t>Question 7</a:t>
            </a:r>
            <a:endParaRPr lang="en-US" sz="3200" dirty="0"/>
          </a:p>
        </p:txBody>
      </p:sp>
      <p:sp>
        <p:nvSpPr>
          <p:cNvPr id="1026" name="AutoShape 2" descr="https://www.surveymonkey.com/MChart.ashx?sm=Qnd6kiZoqAnwKZOXRJ0lu3DRE5eXlhK8MUz9zRpevfGgMX14z1hUVW7YDLPKCoEEyen8W0DXjIg4nPGM8gUHmEOku8YLtPXOdNkevMv83KY%3d&amp;cp=1|600&amp;d=0.08906469494104385"/>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graphicFrame>
        <p:nvGraphicFramePr>
          <p:cNvPr id="6" name="Chart 5"/>
          <p:cNvGraphicFramePr>
            <a:graphicFrameLocks/>
          </p:cNvGraphicFramePr>
          <p:nvPr/>
        </p:nvGraphicFramePr>
        <p:xfrm>
          <a:off x="457200" y="914400"/>
          <a:ext cx="8153400" cy="5562600"/>
        </p:xfrm>
        <a:graphic>
          <a:graphicData uri="http://schemas.openxmlformats.org/drawingml/2006/chart">
            <c:chart xmlns:c="http://schemas.openxmlformats.org/drawingml/2006/chart" xmlns:r="http://schemas.openxmlformats.org/officeDocument/2006/relationships" r:id="rId3"/>
          </a:graphicData>
        </a:graphic>
      </p:graphicFrame>
      <p:sp>
        <p:nvSpPr>
          <p:cNvPr id="2" name="Slide Number Placeholder 1"/>
          <p:cNvSpPr>
            <a:spLocks noGrp="1"/>
          </p:cNvSpPr>
          <p:nvPr>
            <p:ph type="sldNum" sz="quarter" idx="12"/>
          </p:nvPr>
        </p:nvSpPr>
        <p:spPr/>
        <p:txBody>
          <a:bodyPr/>
          <a:lstStyle/>
          <a:p>
            <a:fld id="{9EFDD769-3F34-4627-8395-5B34544CA1D8}" type="slidenum">
              <a:rPr lang="en-US" smtClean="0"/>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Question 7 </a:t>
            </a:r>
            <a:r>
              <a:rPr lang="en-US" sz="3200" dirty="0"/>
              <a:t>Comments</a:t>
            </a:r>
          </a:p>
        </p:txBody>
      </p:sp>
      <p:sp>
        <p:nvSpPr>
          <p:cNvPr id="3" name="Content Placeholder 2"/>
          <p:cNvSpPr>
            <a:spLocks noGrp="1"/>
          </p:cNvSpPr>
          <p:nvPr>
            <p:ph idx="1"/>
          </p:nvPr>
        </p:nvSpPr>
        <p:spPr>
          <a:xfrm>
            <a:off x="457200" y="1417638"/>
            <a:ext cx="8229600" cy="4525963"/>
          </a:xfrm>
        </p:spPr>
        <p:txBody>
          <a:bodyPr>
            <a:noAutofit/>
          </a:bodyPr>
          <a:lstStyle/>
          <a:p>
            <a:r>
              <a:rPr lang="en-US" sz="1200" dirty="0" smtClean="0"/>
              <a:t>(Holland) Re: Higher incentive for projects supporting distribution system: Unresolved discussion topic: How do consumers ultimately share in any savings that may be realized if targeted solar projects successfully defer T&amp;D investments?  Assuming cost recovery of solar incentive payments remains similar to the existing model, ratepayers pay immediately for cost of solar incentive payments, but will only realizing savings from deferred T&amp;D investments once the distribution company has a mandatory rate case.  Should ratepayers share in any savings from deferred investments?    Re: Separate pools for each utility - if this option is meant to address the disparate rate of solar development in different utility service territories, perhaps the issue is better addressed by standardizing the utility cost-recovery mechanism statewide and by inter-distribution company payments to address recovery under and over collections.</a:t>
            </a:r>
          </a:p>
          <a:p>
            <a:r>
              <a:rPr lang="en-US" sz="1200" dirty="0" smtClean="0"/>
              <a:t>(</a:t>
            </a:r>
            <a:r>
              <a:rPr lang="en-US" sz="1200" dirty="0" err="1" smtClean="0"/>
              <a:t>Rabinowitz</a:t>
            </a:r>
            <a:r>
              <a:rPr lang="en-US" sz="1200" dirty="0" smtClean="0"/>
              <a:t>) National Grid does not support a uniform statewide incentive unless it is to include a price cap and ensure a uniform selection process.  Projects do not need further incentives, so a new incentive would require a different analysis of value – not a new layer.  Essentially, National Grid supports fair compensation for distributed generation.</a:t>
            </a:r>
          </a:p>
          <a:p>
            <a:r>
              <a:rPr lang="en-US" sz="1200" dirty="0" smtClean="0"/>
              <a:t>(Serna) For any higher incentive for projects supporting the distribution system, it is important that those incentives can be quantified, tracked and proven to benefit the distribution system. </a:t>
            </a:r>
          </a:p>
          <a:p>
            <a:r>
              <a:rPr lang="en-US" sz="1200" dirty="0" smtClean="0"/>
              <a:t>(Brennan) The incentives need to be based on quantifiable benefits with some level of oversight. </a:t>
            </a:r>
          </a:p>
          <a:p>
            <a:r>
              <a:rPr lang="en-US" sz="1200" dirty="0" smtClean="0"/>
              <a:t>(Rio) This is the best thing to do. No objection to higher incentives when it can be proven that such installation helps the grid - However, this incentives should be for a short time as the benefits are likely to dissipate over time. </a:t>
            </a:r>
          </a:p>
          <a:p>
            <a:r>
              <a:rPr lang="en-US" sz="1200" dirty="0" smtClean="0"/>
              <a:t>(</a:t>
            </a:r>
            <a:r>
              <a:rPr lang="en-US" sz="1200" dirty="0" err="1" smtClean="0"/>
              <a:t>Aller</a:t>
            </a:r>
            <a:r>
              <a:rPr lang="en-US" sz="1200" dirty="0" smtClean="0"/>
              <a:t>) Differences in electric rates should be taken into account when setting incentives - less incentive is needed where electric rates and associated production credits are higher, for example.  However, it is also important that separate pools be structured in a way that does not create complexity for developers, and that enables solar to be developed in a balanced way across the state, rather than being much more feasible in one area than another. </a:t>
            </a:r>
          </a:p>
          <a:p>
            <a:r>
              <a:rPr lang="en-US" sz="1200" dirty="0" smtClean="0"/>
              <a:t>(</a:t>
            </a:r>
            <a:r>
              <a:rPr lang="en-US" sz="1200" dirty="0" err="1" smtClean="0"/>
              <a:t>Krathwohl</a:t>
            </a:r>
            <a:r>
              <a:rPr lang="en-US" sz="1200" dirty="0" smtClean="0"/>
              <a:t>) though </a:t>
            </a:r>
            <a:r>
              <a:rPr lang="en-US" sz="1200" dirty="0" err="1" smtClean="0"/>
              <a:t>i</a:t>
            </a:r>
            <a:r>
              <a:rPr lang="en-US" sz="1200" dirty="0" smtClean="0"/>
              <a:t> recognize there are differences between utilities and operating realities must be considered, the simplicity of a uniform approach across the Commonwealth should be more beneficial and workable ultimately </a:t>
            </a:r>
            <a:endParaRPr lang="en-US" sz="1200" dirty="0"/>
          </a:p>
        </p:txBody>
      </p:sp>
      <p:sp>
        <p:nvSpPr>
          <p:cNvPr id="4" name="Slide Number Placeholder 3"/>
          <p:cNvSpPr>
            <a:spLocks noGrp="1"/>
          </p:cNvSpPr>
          <p:nvPr>
            <p:ph type="sldNum" sz="quarter" idx="12"/>
          </p:nvPr>
        </p:nvSpPr>
        <p:spPr/>
        <p:txBody>
          <a:bodyPr/>
          <a:lstStyle/>
          <a:p>
            <a:fld id="{9EFDD769-3F34-4627-8395-5B34544CA1D8}" type="slidenum">
              <a:rPr lang="en-US" smtClean="0"/>
              <a:pPr/>
              <a:t>14</a:t>
            </a:fld>
            <a:endParaRPr lang="en-US"/>
          </a:p>
        </p:txBody>
      </p:sp>
    </p:spTree>
    <p:extLst>
      <p:ext uri="{BB962C8B-B14F-4D97-AF65-F5344CB8AC3E}">
        <p14:creationId xmlns:p14="http://schemas.microsoft.com/office/powerpoint/2010/main" xmlns="" val="22801931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74638"/>
            <a:ext cx="8229600" cy="563562"/>
          </a:xfrm>
        </p:spPr>
        <p:txBody>
          <a:bodyPr>
            <a:noAutofit/>
          </a:bodyPr>
          <a:lstStyle/>
          <a:p>
            <a:r>
              <a:rPr lang="en-US" sz="3200" dirty="0" smtClean="0"/>
              <a:t>Question 8</a:t>
            </a:r>
            <a:endParaRPr lang="en-US" sz="3200" dirty="0"/>
          </a:p>
        </p:txBody>
      </p:sp>
      <p:sp>
        <p:nvSpPr>
          <p:cNvPr id="1026" name="AutoShape 2" descr="https://www.surveymonkey.com/MChart.ashx?sm=Qnd6kiZoqAnwKZOXRJ0lu3DRE5eXlhK8MUz9zRpevfGgMX14z1hUVW7YDLPKCoEEyen8W0DXjIg4nPGM8gUHmEOku8YLtPXOdNkevMv83KY%3d&amp;cp=1|600&amp;d=0.08906469494104385"/>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graphicFrame>
        <p:nvGraphicFramePr>
          <p:cNvPr id="6" name="Chart 5"/>
          <p:cNvGraphicFramePr>
            <a:graphicFrameLocks/>
          </p:cNvGraphicFramePr>
          <p:nvPr/>
        </p:nvGraphicFramePr>
        <p:xfrm>
          <a:off x="609600" y="914400"/>
          <a:ext cx="8153400" cy="5638800"/>
        </p:xfrm>
        <a:graphic>
          <a:graphicData uri="http://schemas.openxmlformats.org/drawingml/2006/chart">
            <c:chart xmlns:c="http://schemas.openxmlformats.org/drawingml/2006/chart" xmlns:r="http://schemas.openxmlformats.org/officeDocument/2006/relationships" r:id="rId3"/>
          </a:graphicData>
        </a:graphic>
      </p:graphicFrame>
      <p:sp>
        <p:nvSpPr>
          <p:cNvPr id="2" name="Slide Number Placeholder 1"/>
          <p:cNvSpPr>
            <a:spLocks noGrp="1"/>
          </p:cNvSpPr>
          <p:nvPr>
            <p:ph type="sldNum" sz="quarter" idx="12"/>
          </p:nvPr>
        </p:nvSpPr>
        <p:spPr/>
        <p:txBody>
          <a:bodyPr/>
          <a:lstStyle/>
          <a:p>
            <a:fld id="{9EFDD769-3F34-4627-8395-5B34544CA1D8}" type="slidenum">
              <a:rPr lang="en-US" smtClean="0"/>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Question 8 </a:t>
            </a:r>
            <a:r>
              <a:rPr lang="en-US" sz="3200" dirty="0"/>
              <a:t>Comments</a:t>
            </a:r>
          </a:p>
        </p:txBody>
      </p:sp>
      <p:sp>
        <p:nvSpPr>
          <p:cNvPr id="3" name="Content Placeholder 2"/>
          <p:cNvSpPr>
            <a:spLocks noGrp="1"/>
          </p:cNvSpPr>
          <p:nvPr>
            <p:ph idx="1"/>
          </p:nvPr>
        </p:nvSpPr>
        <p:spPr>
          <a:xfrm>
            <a:off x="457200" y="1219200"/>
            <a:ext cx="8229600" cy="4800600"/>
          </a:xfrm>
        </p:spPr>
        <p:txBody>
          <a:bodyPr>
            <a:noAutofit/>
          </a:bodyPr>
          <a:lstStyle/>
          <a:p>
            <a:r>
              <a:rPr lang="en-US" sz="1200" dirty="0" smtClean="0"/>
              <a:t>(</a:t>
            </a:r>
            <a:r>
              <a:rPr lang="en-US" sz="1200" dirty="0" err="1" smtClean="0"/>
              <a:t>Rever</a:t>
            </a:r>
            <a:r>
              <a:rPr lang="en-US" sz="1200" dirty="0" smtClean="0"/>
              <a:t>, </a:t>
            </a:r>
            <a:r>
              <a:rPr lang="en-US" sz="1200" dirty="0" err="1" smtClean="0"/>
              <a:t>Besser</a:t>
            </a:r>
            <a:r>
              <a:rPr lang="en-US" sz="1200" dirty="0" smtClean="0"/>
              <a:t>, </a:t>
            </a:r>
            <a:r>
              <a:rPr lang="en-US" sz="1200" dirty="0" err="1" smtClean="0"/>
              <a:t>Aller</a:t>
            </a:r>
            <a:r>
              <a:rPr lang="en-US" sz="1200" dirty="0" smtClean="0"/>
              <a:t>, </a:t>
            </a:r>
            <a:r>
              <a:rPr lang="en-US" sz="1200" dirty="0" err="1" smtClean="0"/>
              <a:t>Podgurski</a:t>
            </a:r>
            <a:r>
              <a:rPr lang="en-US" sz="1200" dirty="0" smtClean="0"/>
              <a:t>, </a:t>
            </a:r>
            <a:r>
              <a:rPr lang="en-US" sz="1200" dirty="0" err="1" smtClean="0"/>
              <a:t>Stillinger</a:t>
            </a:r>
            <a:r>
              <a:rPr lang="en-US" sz="1200" dirty="0" smtClean="0"/>
              <a:t>) Top Choice builds on the SREC-II Market Sector framework, and further segments the market based on (a) whether the owner benefits from depreciation tax deductions, and (b) the scale of the facility (e.g., stratification by size) and ensures low income category. This approach incorporates both social </a:t>
            </a:r>
            <a:r>
              <a:rPr lang="en-US" sz="1400" dirty="0" smtClean="0"/>
              <a:t>objectives</a:t>
            </a:r>
            <a:r>
              <a:rPr lang="en-US" sz="1200" dirty="0" smtClean="0"/>
              <a:t> and economic differences.</a:t>
            </a:r>
          </a:p>
          <a:p>
            <a:r>
              <a:rPr lang="en-US" sz="1200" dirty="0" smtClean="0"/>
              <a:t>(</a:t>
            </a:r>
            <a:r>
              <a:rPr lang="en-US" sz="1200" dirty="0" err="1" smtClean="0"/>
              <a:t>Rabinowitz</a:t>
            </a:r>
            <a:r>
              <a:rPr lang="en-US" sz="1200" dirty="0" smtClean="0"/>
              <a:t>) Because a large, stand-alone project costs less to develop, on a $ per watt basis, it needs less of an incentive than a “behind-the-meter” net metering project. Such “behind-the-meter” net metering projects, when sized correctly and when actually offsetting load, should be encouraged.</a:t>
            </a:r>
          </a:p>
          <a:p>
            <a:r>
              <a:rPr lang="en-US" sz="1200" dirty="0" smtClean="0"/>
              <a:t>(Brennan) Policies </a:t>
            </a:r>
            <a:r>
              <a:rPr lang="en-US" sz="1200" dirty="0"/>
              <a:t>should reflect support for favored developments (i.e., </a:t>
            </a:r>
            <a:r>
              <a:rPr lang="en-US" sz="1200" dirty="0" err="1"/>
              <a:t>brownfields</a:t>
            </a:r>
            <a:r>
              <a:rPr lang="en-US" sz="1200" dirty="0"/>
              <a:t>, low-income, distribution system upgrade offsets)</a:t>
            </a:r>
          </a:p>
          <a:p>
            <a:r>
              <a:rPr lang="en-US" sz="1200" dirty="0" smtClean="0"/>
              <a:t>(Rio) I </a:t>
            </a:r>
            <a:r>
              <a:rPr lang="en-US" sz="1200" dirty="0"/>
              <a:t>think the small solar leads more to TVR than the large solar, therefore the incentives should be different. The larger systems also will likely have more of an impact on the geographic issues. However, the costs of these programs need to be known. While this may be sold as a boon to low-income people, the laws of economics tell me that the other low-income people are paying the cost </a:t>
            </a:r>
          </a:p>
          <a:p>
            <a:r>
              <a:rPr lang="en-US" sz="1200" dirty="0" smtClean="0"/>
              <a:t>(Holland) Community Shared Solar/Low Income Solar within SREC-II market sector A may need to be closely examined to ensure sustainable solar growth </a:t>
            </a:r>
          </a:p>
          <a:p>
            <a:r>
              <a:rPr lang="en-US" sz="1200" dirty="0" smtClean="0"/>
              <a:t>(Serna) Any differentiation shouldn't be arbitrary. It should be structured to lead to a minimization of costs and maximization of benefits to customers. </a:t>
            </a:r>
          </a:p>
          <a:p>
            <a:r>
              <a:rPr lang="en-US" sz="1200" dirty="0" smtClean="0"/>
              <a:t>(</a:t>
            </a:r>
            <a:r>
              <a:rPr lang="en-US" sz="1200" dirty="0" err="1" smtClean="0"/>
              <a:t>Krathwohl</a:t>
            </a:r>
            <a:r>
              <a:rPr lang="en-US" sz="1200" dirty="0" smtClean="0"/>
              <a:t>) As recognized in the public comment, further support for low income and community shared solar is desirable (within reasonable cost parameters) and the differential support built into SREC-II (which presumably can be adjusted as market conditions suggest from time to time) is desirable </a:t>
            </a:r>
            <a:endParaRPr lang="en-US" sz="1200" dirty="0"/>
          </a:p>
        </p:txBody>
      </p:sp>
      <p:sp>
        <p:nvSpPr>
          <p:cNvPr id="4" name="Slide Number Placeholder 3"/>
          <p:cNvSpPr>
            <a:spLocks noGrp="1"/>
          </p:cNvSpPr>
          <p:nvPr>
            <p:ph type="sldNum" sz="quarter" idx="12"/>
          </p:nvPr>
        </p:nvSpPr>
        <p:spPr/>
        <p:txBody>
          <a:bodyPr/>
          <a:lstStyle/>
          <a:p>
            <a:fld id="{9EFDD769-3F34-4627-8395-5B34544CA1D8}" type="slidenum">
              <a:rPr lang="en-US" smtClean="0"/>
              <a:pPr/>
              <a:t>16</a:t>
            </a:fld>
            <a:endParaRPr lang="en-US"/>
          </a:p>
        </p:txBody>
      </p:sp>
    </p:spTree>
    <p:extLst>
      <p:ext uri="{BB962C8B-B14F-4D97-AF65-F5344CB8AC3E}">
        <p14:creationId xmlns:p14="http://schemas.microsoft.com/office/powerpoint/2010/main" xmlns="" val="33755839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74638"/>
            <a:ext cx="8229600" cy="563562"/>
          </a:xfrm>
        </p:spPr>
        <p:txBody>
          <a:bodyPr>
            <a:noAutofit/>
          </a:bodyPr>
          <a:lstStyle/>
          <a:p>
            <a:r>
              <a:rPr lang="en-US" sz="3200" dirty="0" smtClean="0"/>
              <a:t>Question 9</a:t>
            </a:r>
            <a:endParaRPr lang="en-US" sz="3200" dirty="0"/>
          </a:p>
        </p:txBody>
      </p:sp>
      <p:sp>
        <p:nvSpPr>
          <p:cNvPr id="1026" name="AutoShape 2" descr="https://www.surveymonkey.com/MChart.ashx?sm=Qnd6kiZoqAnwKZOXRJ0lu3DRE5eXlhK8MUz9zRpevfGgMX14z1hUVW7YDLPKCoEEyen8W0DXjIg4nPGM8gUHmEOku8YLtPXOdNkevMv83KY%3d&amp;cp=1|600&amp;d=0.08906469494104385"/>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graphicFrame>
        <p:nvGraphicFramePr>
          <p:cNvPr id="6" name="Chart 5"/>
          <p:cNvGraphicFramePr>
            <a:graphicFrameLocks/>
          </p:cNvGraphicFramePr>
          <p:nvPr/>
        </p:nvGraphicFramePr>
        <p:xfrm>
          <a:off x="838200" y="1066800"/>
          <a:ext cx="7467600" cy="5334000"/>
        </p:xfrm>
        <a:graphic>
          <a:graphicData uri="http://schemas.openxmlformats.org/drawingml/2006/chart">
            <c:chart xmlns:c="http://schemas.openxmlformats.org/drawingml/2006/chart" xmlns:r="http://schemas.openxmlformats.org/officeDocument/2006/relationships" r:id="rId3"/>
          </a:graphicData>
        </a:graphic>
      </p:graphicFrame>
      <p:sp>
        <p:nvSpPr>
          <p:cNvPr id="2" name="Slide Number Placeholder 1"/>
          <p:cNvSpPr>
            <a:spLocks noGrp="1"/>
          </p:cNvSpPr>
          <p:nvPr>
            <p:ph type="sldNum" sz="quarter" idx="12"/>
          </p:nvPr>
        </p:nvSpPr>
        <p:spPr/>
        <p:txBody>
          <a:bodyPr/>
          <a:lstStyle/>
          <a:p>
            <a:fld id="{9EFDD769-3F34-4627-8395-5B34544CA1D8}" type="slidenum">
              <a:rPr lang="en-US" smtClean="0"/>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sz="3200" dirty="0" smtClean="0"/>
              <a:t>Question 9 </a:t>
            </a:r>
            <a:r>
              <a:rPr lang="en-US" sz="3200" dirty="0"/>
              <a:t>Comments</a:t>
            </a:r>
          </a:p>
        </p:txBody>
      </p:sp>
      <p:sp>
        <p:nvSpPr>
          <p:cNvPr id="3" name="Content Placeholder 2"/>
          <p:cNvSpPr>
            <a:spLocks noGrp="1"/>
          </p:cNvSpPr>
          <p:nvPr>
            <p:ph idx="1"/>
          </p:nvPr>
        </p:nvSpPr>
        <p:spPr>
          <a:xfrm>
            <a:off x="457200" y="1066800"/>
            <a:ext cx="8229600" cy="4800600"/>
          </a:xfrm>
        </p:spPr>
        <p:txBody>
          <a:bodyPr>
            <a:noAutofit/>
          </a:bodyPr>
          <a:lstStyle/>
          <a:p>
            <a:r>
              <a:rPr lang="en-US" sz="1100" dirty="0" smtClean="0"/>
              <a:t>(Holland) Consider a net metering tariff that expires after a certain long-term period after solar installation followed by value of solar tariff after long-term period.    Consider immediately shifting to value of solar tariff for very large industrial electric users (such as </a:t>
            </a:r>
            <a:r>
              <a:rPr lang="en-US" sz="1100" dirty="0" err="1" smtClean="0"/>
              <a:t>WMECo</a:t>
            </a:r>
            <a:r>
              <a:rPr lang="en-US" sz="1100" dirty="0" smtClean="0"/>
              <a:t> T-5 rate class) and prohibiting net metering or receipt of net metering credits by such users, limiting their facilities to value of solar tariff + additional incentive, but also exempting such customers from paying for any cost-recovery surcharge for net metering lost revenue recovery applicable to the other customer classes (except for grandfathered net metering cost recovery) </a:t>
            </a:r>
          </a:p>
          <a:p>
            <a:r>
              <a:rPr lang="en-US" sz="1100" dirty="0" smtClean="0"/>
              <a:t>(</a:t>
            </a:r>
            <a:r>
              <a:rPr lang="en-US" sz="1100" dirty="0" err="1" smtClean="0"/>
              <a:t>Rabinowitz</a:t>
            </a:r>
            <a:r>
              <a:rPr lang="en-US" sz="1100" dirty="0" smtClean="0"/>
              <a:t>) All of these options are "Not of Interest."  We need a new framework, similar to energy efficiency incentives, that acknowledges that solar is an important policy goal and identifies the subsidy to the cost of solar that is needed to encourage the installation of solar.  We hope for an evolution from net metering to a “value-of-services” two-way rate structure, as described in our earlier written comments to the consultants. </a:t>
            </a:r>
          </a:p>
          <a:p>
            <a:r>
              <a:rPr lang="en-US" sz="1100" dirty="0" smtClean="0"/>
              <a:t>(</a:t>
            </a:r>
            <a:r>
              <a:rPr lang="en-US" sz="1100" dirty="0" err="1" smtClean="0"/>
              <a:t>Rever</a:t>
            </a:r>
            <a:r>
              <a:rPr lang="en-US" sz="1100" dirty="0" smtClean="0"/>
              <a:t>) We have concerns over implementation details with regards to a Value of Solar Tariff. </a:t>
            </a:r>
          </a:p>
          <a:p>
            <a:r>
              <a:rPr lang="en-US" sz="1100" dirty="0" smtClean="0"/>
              <a:t>(</a:t>
            </a:r>
            <a:r>
              <a:rPr lang="en-US" sz="1100" dirty="0" err="1" smtClean="0"/>
              <a:t>Besser</a:t>
            </a:r>
            <a:r>
              <a:rPr lang="en-US" sz="1100" dirty="0" smtClean="0"/>
              <a:t>) Shift to VOS could be considered for the long term as more experience and information becomes available. </a:t>
            </a:r>
          </a:p>
          <a:p>
            <a:r>
              <a:rPr lang="en-US" sz="1100" dirty="0" smtClean="0"/>
              <a:t>(Serna) Choice of reduction of net metering credits as the first choice, assumes that the net metering credits will be set at the wholesale price of energy.    Any value of solar tariff will need to be set in a regulatory proceeding and focus on quantifiable electric system benefits. </a:t>
            </a:r>
          </a:p>
          <a:p>
            <a:r>
              <a:rPr lang="en-US" sz="1100" dirty="0" smtClean="0"/>
              <a:t>(Brennan) This assumes that there is an alternate, transparent support framework in place as necessary. </a:t>
            </a:r>
          </a:p>
          <a:p>
            <a:r>
              <a:rPr lang="en-US" sz="1100" dirty="0" smtClean="0"/>
              <a:t>(</a:t>
            </a:r>
            <a:r>
              <a:rPr lang="en-US" sz="1100" dirty="0" err="1" smtClean="0"/>
              <a:t>Aller</a:t>
            </a:r>
            <a:r>
              <a:rPr lang="en-US" sz="1100" dirty="0" smtClean="0"/>
              <a:t>) Please consider any "value of solar" approach as calculation of the appropriate bill credit, rather than a tariff.  While a value of solar credit approach has strengths, operationally it must be set up to limit the risk of policy-making market inefficiencies, such as utilities' ability to be reimbursed by ratepayers for their legal advocacy costs, and the associated imbalance in ability to fund balanced advocacy by other parties.  There is also the  necessity of clear data about the functioning and cost of the distribution grid to inform accurate analysis of the costs and benefits to the grid. </a:t>
            </a:r>
          </a:p>
          <a:p>
            <a:r>
              <a:rPr lang="en-US" sz="1100" dirty="0" smtClean="0"/>
              <a:t>(</a:t>
            </a:r>
            <a:r>
              <a:rPr lang="en-US" sz="1100" dirty="0" err="1" smtClean="0"/>
              <a:t>Krathwohl</a:t>
            </a:r>
            <a:r>
              <a:rPr lang="en-US" sz="1100" dirty="0" smtClean="0"/>
              <a:t>) Certainly pricing on the basis of economic benefits is sound, but </a:t>
            </a:r>
            <a:r>
              <a:rPr lang="en-US" sz="1100" dirty="0" err="1" smtClean="0"/>
              <a:t>i</a:t>
            </a:r>
            <a:r>
              <a:rPr lang="en-US" sz="1100" dirty="0" smtClean="0"/>
              <a:t> am concerned about what it would take to determine the value of solar.  Net metering and virtual net metering especially from the public comments seem critical to continuing the solar market much less achieving the established goals and establishing a supportive framework thereafter. </a:t>
            </a:r>
          </a:p>
          <a:p>
            <a:r>
              <a:rPr lang="en-US" sz="1100" dirty="0" smtClean="0"/>
              <a:t>(</a:t>
            </a:r>
            <a:r>
              <a:rPr lang="en-US" sz="1100" dirty="0" err="1" smtClean="0"/>
              <a:t>Stillinger</a:t>
            </a:r>
            <a:r>
              <a:rPr lang="en-US" sz="1100" dirty="0" smtClean="0"/>
              <a:t>) Careful study needed for the second choice (VOST); not likely to be done in the task force's term. The implementation details are crucial here. </a:t>
            </a:r>
          </a:p>
          <a:p>
            <a:r>
              <a:rPr lang="en-US" sz="1100" dirty="0" smtClean="0"/>
              <a:t>(O’Connor) The reduction of net metering credit values can be size based and/or location based. </a:t>
            </a:r>
            <a:endParaRPr lang="en-US" sz="1100" dirty="0"/>
          </a:p>
        </p:txBody>
      </p:sp>
      <p:sp>
        <p:nvSpPr>
          <p:cNvPr id="4" name="Slide Number Placeholder 3"/>
          <p:cNvSpPr>
            <a:spLocks noGrp="1"/>
          </p:cNvSpPr>
          <p:nvPr>
            <p:ph type="sldNum" sz="quarter" idx="12"/>
          </p:nvPr>
        </p:nvSpPr>
        <p:spPr/>
        <p:txBody>
          <a:bodyPr/>
          <a:lstStyle/>
          <a:p>
            <a:fld id="{9EFDD769-3F34-4627-8395-5B34544CA1D8}" type="slidenum">
              <a:rPr lang="en-US" smtClean="0"/>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74638"/>
            <a:ext cx="8229600" cy="563562"/>
          </a:xfrm>
        </p:spPr>
        <p:txBody>
          <a:bodyPr>
            <a:noAutofit/>
          </a:bodyPr>
          <a:lstStyle/>
          <a:p>
            <a:r>
              <a:rPr lang="en-US" sz="3200" dirty="0" smtClean="0"/>
              <a:t>Question 10</a:t>
            </a:r>
            <a:endParaRPr lang="en-US" sz="3200" dirty="0"/>
          </a:p>
        </p:txBody>
      </p:sp>
      <p:sp>
        <p:nvSpPr>
          <p:cNvPr id="1026" name="AutoShape 2" descr="https://www.surveymonkey.com/MChart.ashx?sm=Qnd6kiZoqAnwKZOXRJ0lu3DRE5eXlhK8MUz9zRpevfGgMX14z1hUVW7YDLPKCoEEyen8W0DXjIg4nPGM8gUHmEOku8YLtPXOdNkevMv83KY%3d&amp;cp=1|600&amp;d=0.08906469494104385"/>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graphicFrame>
        <p:nvGraphicFramePr>
          <p:cNvPr id="6" name="Chart 5"/>
          <p:cNvGraphicFramePr>
            <a:graphicFrameLocks/>
          </p:cNvGraphicFramePr>
          <p:nvPr/>
        </p:nvGraphicFramePr>
        <p:xfrm>
          <a:off x="990600" y="1066800"/>
          <a:ext cx="7315200" cy="5257800"/>
        </p:xfrm>
        <a:graphic>
          <a:graphicData uri="http://schemas.openxmlformats.org/drawingml/2006/chart">
            <c:chart xmlns:c="http://schemas.openxmlformats.org/drawingml/2006/chart" xmlns:r="http://schemas.openxmlformats.org/officeDocument/2006/relationships" r:id="rId3"/>
          </a:graphicData>
        </a:graphic>
      </p:graphicFrame>
      <p:sp>
        <p:nvSpPr>
          <p:cNvPr id="2" name="Slide Number Placeholder 1"/>
          <p:cNvSpPr>
            <a:spLocks noGrp="1"/>
          </p:cNvSpPr>
          <p:nvPr>
            <p:ph type="sldNum" sz="quarter" idx="12"/>
          </p:nvPr>
        </p:nvSpPr>
        <p:spPr/>
        <p:txBody>
          <a:bodyPr/>
          <a:lstStyle/>
          <a:p>
            <a:fld id="{9EFDD769-3F34-4627-8395-5B34544CA1D8}" type="slidenum">
              <a:rPr lang="en-US" smtClean="0"/>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Response Overview</a:t>
            </a:r>
            <a:endParaRPr lang="en-US" dirty="0"/>
          </a:p>
        </p:txBody>
      </p:sp>
      <p:sp>
        <p:nvSpPr>
          <p:cNvPr id="6" name="Text Placeholder 5"/>
          <p:cNvSpPr>
            <a:spLocks noGrp="1"/>
          </p:cNvSpPr>
          <p:nvPr>
            <p:ph type="body" idx="1"/>
          </p:nvPr>
        </p:nvSpPr>
        <p:spPr>
          <a:xfrm>
            <a:off x="457200" y="1270504"/>
            <a:ext cx="4040188" cy="639762"/>
          </a:xfrm>
        </p:spPr>
        <p:txBody>
          <a:bodyPr/>
          <a:lstStyle/>
          <a:p>
            <a:r>
              <a:rPr lang="en-US" dirty="0" smtClean="0"/>
              <a:t>Responses Received from:</a:t>
            </a:r>
            <a:endParaRPr lang="en-US" dirty="0"/>
          </a:p>
        </p:txBody>
      </p:sp>
      <p:graphicFrame>
        <p:nvGraphicFramePr>
          <p:cNvPr id="11" name="Content Placeholder 10"/>
          <p:cNvGraphicFramePr>
            <a:graphicFrameLocks noGrp="1"/>
          </p:cNvGraphicFramePr>
          <p:nvPr>
            <p:ph sz="half" idx="2"/>
          </p:nvPr>
        </p:nvGraphicFramePr>
        <p:xfrm>
          <a:off x="457200" y="1910266"/>
          <a:ext cx="3810000" cy="4698619"/>
        </p:xfrm>
        <a:graphic>
          <a:graphicData uri="http://schemas.openxmlformats.org/drawingml/2006/table">
            <a:tbl>
              <a:tblPr firstRow="1" bandRow="1">
                <a:tableStyleId>{5C22544A-7EE6-4342-B048-85BDC9FD1C3A}</a:tableStyleId>
              </a:tblPr>
              <a:tblGrid>
                <a:gridCol w="3810000"/>
              </a:tblGrid>
              <a:tr h="190288">
                <a:tc>
                  <a:txBody>
                    <a:bodyPr/>
                    <a:lstStyle/>
                    <a:p>
                      <a:pPr marL="0" marR="0" algn="ctr">
                        <a:lnSpc>
                          <a:spcPct val="107000"/>
                        </a:lnSpc>
                        <a:spcBef>
                          <a:spcPts val="0"/>
                        </a:spcBef>
                        <a:spcAft>
                          <a:spcPts val="0"/>
                        </a:spcAft>
                      </a:pPr>
                      <a:r>
                        <a:rPr lang="en-US" sz="1200" b="1" dirty="0">
                          <a:solidFill>
                            <a:srgbClr val="222222"/>
                          </a:solidFill>
                          <a:effectLst/>
                          <a:latin typeface="Arial" panose="020B0604020202020204" pitchFamily="34" charset="0"/>
                          <a:ea typeface="Calibri" panose="020F0502020204030204" pitchFamily="34" charset="0"/>
                          <a:cs typeface="Times New Roman" panose="02020603050405020304" pitchFamily="18" charset="0"/>
                        </a:rPr>
                        <a:t>Member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tc>
              </a:tr>
              <a:tr h="190288">
                <a:tc>
                  <a:txBody>
                    <a:bodyPr/>
                    <a:lstStyle/>
                    <a:p>
                      <a:pPr marL="0" marR="0" algn="ctr">
                        <a:lnSpc>
                          <a:spcPct val="107000"/>
                        </a:lnSpc>
                        <a:spcBef>
                          <a:spcPts val="0"/>
                        </a:spcBef>
                        <a:spcAft>
                          <a:spcPts val="0"/>
                        </a:spcAft>
                      </a:pPr>
                      <a:r>
                        <a:rPr lang="en-US" sz="1200" dirty="0">
                          <a:solidFill>
                            <a:srgbClr val="222222"/>
                          </a:solidFill>
                          <a:effectLst/>
                          <a:latin typeface="Arial" panose="020B0604020202020204" pitchFamily="34" charset="0"/>
                          <a:ea typeface="Calibri" panose="020F0502020204030204" pitchFamily="34" charset="0"/>
                          <a:cs typeface="Times New Roman" panose="02020603050405020304" pitchFamily="18" charset="0"/>
                        </a:rPr>
                        <a:t>Angie O'Connor, DPU Chair; Task Force Co-Chair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tc>
              </a:tr>
              <a:tr h="190288">
                <a:tc>
                  <a:txBody>
                    <a:bodyPr/>
                    <a:lstStyle/>
                    <a:p>
                      <a:pPr marL="0" marR="0" algn="ctr">
                        <a:lnSpc>
                          <a:spcPct val="107000"/>
                        </a:lnSpc>
                        <a:spcBef>
                          <a:spcPts val="0"/>
                        </a:spcBef>
                        <a:spcAft>
                          <a:spcPts val="0"/>
                        </a:spcAft>
                      </a:pPr>
                      <a:r>
                        <a:rPr lang="en-US" sz="1200" dirty="0">
                          <a:solidFill>
                            <a:srgbClr val="222222"/>
                          </a:solidFill>
                          <a:effectLst/>
                          <a:latin typeface="Arial" panose="020B0604020202020204" pitchFamily="34" charset="0"/>
                          <a:ea typeface="Calibri" panose="020F0502020204030204" pitchFamily="34" charset="0"/>
                          <a:cs typeface="Times New Roman" panose="02020603050405020304" pitchFamily="18" charset="0"/>
                        </a:rPr>
                        <a:t>Benjamin B. Downing, Senator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tc>
              </a:tr>
              <a:tr h="190288">
                <a:tc>
                  <a:txBody>
                    <a:bodyPr/>
                    <a:lstStyle/>
                    <a:p>
                      <a:pPr marL="0" marR="0" algn="ctr">
                        <a:lnSpc>
                          <a:spcPct val="107000"/>
                        </a:lnSpc>
                        <a:spcBef>
                          <a:spcPts val="0"/>
                        </a:spcBef>
                        <a:spcAft>
                          <a:spcPts val="0"/>
                        </a:spcAft>
                      </a:pPr>
                      <a:r>
                        <a:rPr lang="en-US" sz="1200" dirty="0">
                          <a:solidFill>
                            <a:srgbClr val="222222"/>
                          </a:solidFill>
                          <a:effectLst/>
                          <a:latin typeface="Arial" panose="020B0604020202020204" pitchFamily="34" charset="0"/>
                          <a:ea typeface="Calibri" panose="020F0502020204030204" pitchFamily="34" charset="0"/>
                          <a:cs typeface="Times New Roman" panose="02020603050405020304" pitchFamily="18" charset="0"/>
                        </a:rPr>
                        <a:t>Eric J. Krathwohl, Rich May, P.C.</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tc>
              </a:tr>
              <a:tr h="190288">
                <a:tc>
                  <a:txBody>
                    <a:bodyPr/>
                    <a:lstStyle/>
                    <a:p>
                      <a:pPr marL="0" marR="0" algn="ctr" defTabSz="914400" rtl="0" eaLnBrk="1" latinLnBrk="0" hangingPunct="1">
                        <a:lnSpc>
                          <a:spcPct val="107000"/>
                        </a:lnSpc>
                        <a:spcBef>
                          <a:spcPts val="0"/>
                        </a:spcBef>
                        <a:spcAft>
                          <a:spcPts val="0"/>
                        </a:spcAft>
                      </a:pPr>
                      <a:r>
                        <a:rPr lang="en-US" sz="1200" kern="1200" dirty="0">
                          <a:solidFill>
                            <a:srgbClr val="222222"/>
                          </a:solidFill>
                          <a:effectLst/>
                          <a:latin typeface="Arial" panose="020B0604020202020204" pitchFamily="34" charset="0"/>
                          <a:ea typeface="Calibri" panose="020F0502020204030204" pitchFamily="34" charset="0"/>
                          <a:cs typeface="Times New Roman" panose="02020603050405020304" pitchFamily="18" charset="0"/>
                        </a:rPr>
                        <a:t>Liam Holland</a:t>
                      </a:r>
                    </a:p>
                  </a:txBody>
                  <a:tcPr marL="45720" marR="45720" anchor="ctr"/>
                </a:tc>
              </a:tr>
              <a:tr h="190288">
                <a:tc>
                  <a:txBody>
                    <a:bodyPr/>
                    <a:lstStyle/>
                    <a:p>
                      <a:pPr marL="0" marR="0" algn="ctr">
                        <a:lnSpc>
                          <a:spcPct val="107000"/>
                        </a:lnSpc>
                        <a:spcBef>
                          <a:spcPts val="0"/>
                        </a:spcBef>
                        <a:spcAft>
                          <a:spcPts val="0"/>
                        </a:spcAft>
                      </a:pPr>
                      <a:r>
                        <a:rPr lang="en-US" sz="1200" dirty="0">
                          <a:solidFill>
                            <a:srgbClr val="222222"/>
                          </a:solidFill>
                          <a:effectLst/>
                          <a:latin typeface="Arial" panose="020B0604020202020204" pitchFamily="34" charset="0"/>
                          <a:ea typeface="Calibri" panose="020F0502020204030204" pitchFamily="34" charset="0"/>
                          <a:cs typeface="Times New Roman" panose="02020603050405020304" pitchFamily="18" charset="0"/>
                        </a:rPr>
                        <a:t>Paul Brennan, Attorney General’s Office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tc>
              </a:tr>
              <a:tr h="190288">
                <a:tc>
                  <a:txBody>
                    <a:bodyPr/>
                    <a:lstStyle/>
                    <a:p>
                      <a:pPr marL="0" marR="0" algn="ctr">
                        <a:lnSpc>
                          <a:spcPct val="107000"/>
                        </a:lnSpc>
                        <a:spcBef>
                          <a:spcPts val="0"/>
                        </a:spcBef>
                        <a:spcAft>
                          <a:spcPts val="0"/>
                        </a:spcAft>
                      </a:pPr>
                      <a:r>
                        <a:rPr lang="en-US" sz="1200" dirty="0">
                          <a:solidFill>
                            <a:srgbClr val="222222"/>
                          </a:solidFill>
                          <a:effectLst/>
                          <a:latin typeface="Arial" panose="020B0604020202020204" pitchFamily="34" charset="0"/>
                          <a:ea typeface="Calibri" panose="020F0502020204030204" pitchFamily="34" charset="0"/>
                          <a:cs typeface="Times New Roman" panose="02020603050405020304" pitchFamily="18" charset="0"/>
                        </a:rPr>
                        <a:t>David Colton, Easton Town Administrator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tc>
              </a:tr>
              <a:tr h="190288">
                <a:tc>
                  <a:txBody>
                    <a:bodyPr/>
                    <a:lstStyle/>
                    <a:p>
                      <a:pPr marL="0" marR="0" algn="ctr">
                        <a:lnSpc>
                          <a:spcPct val="107000"/>
                        </a:lnSpc>
                        <a:spcBef>
                          <a:spcPts val="0"/>
                        </a:spcBef>
                        <a:spcAft>
                          <a:spcPts val="0"/>
                        </a:spcAft>
                      </a:pPr>
                      <a:r>
                        <a:rPr lang="en-US" sz="1200" dirty="0">
                          <a:solidFill>
                            <a:srgbClr val="222222"/>
                          </a:solidFill>
                          <a:effectLst/>
                          <a:latin typeface="Arial" panose="020B0604020202020204" pitchFamily="34" charset="0"/>
                          <a:ea typeface="Calibri" panose="020F0502020204030204" pitchFamily="34" charset="0"/>
                          <a:cs typeface="Times New Roman" panose="02020603050405020304" pitchFamily="18" charset="0"/>
                        </a:rPr>
                        <a:t>Robert Rio, Associated Industries of Massachusetts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tc>
              </a:tr>
              <a:tr h="190288">
                <a:tc>
                  <a:txBody>
                    <a:bodyPr/>
                    <a:lstStyle/>
                    <a:p>
                      <a:pPr marL="0" marR="0" algn="ctr">
                        <a:lnSpc>
                          <a:spcPct val="107000"/>
                        </a:lnSpc>
                        <a:spcBef>
                          <a:spcPts val="0"/>
                        </a:spcBef>
                        <a:spcAft>
                          <a:spcPts val="0"/>
                        </a:spcAft>
                      </a:pPr>
                      <a:r>
                        <a:rPr lang="en-US" sz="1200" kern="1200" dirty="0">
                          <a:solidFill>
                            <a:srgbClr val="222222"/>
                          </a:solidFill>
                          <a:effectLst/>
                          <a:latin typeface="Arial" panose="020B0604020202020204" pitchFamily="34" charset="0"/>
                          <a:ea typeface="Calibri" panose="020F0502020204030204" pitchFamily="34" charset="0"/>
                          <a:cs typeface="Times New Roman" panose="02020603050405020304" pitchFamily="18" charset="0"/>
                        </a:rPr>
                        <a:t>Charles Harak, National Consumer Law Center</a:t>
                      </a:r>
                    </a:p>
                  </a:txBody>
                  <a:tcPr marL="45720" marR="45720" anchor="ctr"/>
                </a:tc>
              </a:tr>
              <a:tr h="190288">
                <a:tc>
                  <a:txBody>
                    <a:bodyPr/>
                    <a:lstStyle/>
                    <a:p>
                      <a:pPr marL="0" marR="0" algn="ctr">
                        <a:lnSpc>
                          <a:spcPct val="107000"/>
                        </a:lnSpc>
                        <a:spcBef>
                          <a:spcPts val="0"/>
                        </a:spcBef>
                        <a:spcAft>
                          <a:spcPts val="0"/>
                        </a:spcAft>
                      </a:pPr>
                      <a:r>
                        <a:rPr lang="en-US" sz="1200" kern="1200" dirty="0">
                          <a:solidFill>
                            <a:srgbClr val="222222"/>
                          </a:solidFill>
                          <a:effectLst/>
                          <a:latin typeface="Arial" panose="020B0604020202020204" pitchFamily="34" charset="0"/>
                          <a:ea typeface="Calibri" panose="020F0502020204030204" pitchFamily="34" charset="0"/>
                          <a:cs typeface="Times New Roman" panose="02020603050405020304" pitchFamily="18" charset="0"/>
                        </a:rPr>
                        <a:t>William Stillinger, SEBANE</a:t>
                      </a:r>
                    </a:p>
                  </a:txBody>
                  <a:tcPr marL="45720" marR="45720" anchor="ctr"/>
                </a:tc>
              </a:tr>
              <a:tr h="190288">
                <a:tc>
                  <a:txBody>
                    <a:bodyPr/>
                    <a:lstStyle/>
                    <a:p>
                      <a:pPr marL="0" marR="0" algn="ctr">
                        <a:lnSpc>
                          <a:spcPct val="107000"/>
                        </a:lnSpc>
                        <a:spcBef>
                          <a:spcPts val="0"/>
                        </a:spcBef>
                        <a:spcAft>
                          <a:spcPts val="0"/>
                        </a:spcAft>
                      </a:pPr>
                      <a:r>
                        <a:rPr lang="en-US" sz="1200" kern="1200" dirty="0">
                          <a:solidFill>
                            <a:srgbClr val="222222"/>
                          </a:solidFill>
                          <a:effectLst/>
                          <a:latin typeface="Arial" panose="020B0604020202020204" pitchFamily="34" charset="0"/>
                          <a:ea typeface="Calibri" panose="020F0502020204030204" pitchFamily="34" charset="0"/>
                          <a:cs typeface="Times New Roman" panose="02020603050405020304" pitchFamily="18" charset="0"/>
                        </a:rPr>
                        <a:t>Fred Zalcman, SunEdison and Solar Energy Industries Association</a:t>
                      </a:r>
                    </a:p>
                  </a:txBody>
                  <a:tcPr marL="45720" marR="45720" anchor="ctr"/>
                </a:tc>
              </a:tr>
              <a:tr h="190288">
                <a:tc>
                  <a:txBody>
                    <a:bodyPr/>
                    <a:lstStyle/>
                    <a:p>
                      <a:pPr marL="0" marR="0" algn="ctr">
                        <a:lnSpc>
                          <a:spcPct val="107000"/>
                        </a:lnSpc>
                        <a:spcBef>
                          <a:spcPts val="0"/>
                        </a:spcBef>
                        <a:spcAft>
                          <a:spcPts val="0"/>
                        </a:spcAft>
                      </a:pPr>
                      <a:r>
                        <a:rPr lang="en-US" sz="1200" kern="1200" dirty="0">
                          <a:solidFill>
                            <a:srgbClr val="222222"/>
                          </a:solidFill>
                          <a:effectLst/>
                          <a:latin typeface="Arial" panose="020B0604020202020204" pitchFamily="34" charset="0"/>
                          <a:ea typeface="Calibri" panose="020F0502020204030204" pitchFamily="34" charset="0"/>
                          <a:cs typeface="Times New Roman" panose="02020603050405020304" pitchFamily="18" charset="0"/>
                        </a:rPr>
                        <a:t>Janet Besser, New England Clean Energy Council</a:t>
                      </a:r>
                    </a:p>
                  </a:txBody>
                  <a:tcPr marL="45720" marR="45720" anchor="ctr"/>
                </a:tc>
              </a:tr>
              <a:tr h="190288">
                <a:tc>
                  <a:txBody>
                    <a:bodyPr/>
                    <a:lstStyle/>
                    <a:p>
                      <a:pPr marL="0" marR="0" algn="ctr">
                        <a:lnSpc>
                          <a:spcPct val="107000"/>
                        </a:lnSpc>
                        <a:spcBef>
                          <a:spcPts val="0"/>
                        </a:spcBef>
                        <a:spcAft>
                          <a:spcPts val="0"/>
                        </a:spcAft>
                      </a:pPr>
                      <a:r>
                        <a:rPr lang="en-US" sz="1200" kern="1200" dirty="0">
                          <a:solidFill>
                            <a:srgbClr val="222222"/>
                          </a:solidFill>
                          <a:effectLst/>
                          <a:latin typeface="Arial" panose="020B0604020202020204" pitchFamily="34" charset="0"/>
                          <a:ea typeface="Calibri" panose="020F0502020204030204" pitchFamily="34" charset="0"/>
                          <a:cs typeface="Times New Roman" panose="02020603050405020304" pitchFamily="18" charset="0"/>
                        </a:rPr>
                        <a:t>Larry Aller, Next Step Living</a:t>
                      </a:r>
                    </a:p>
                  </a:txBody>
                  <a:tcPr marL="45720" marR="45720" anchor="ctr"/>
                </a:tc>
              </a:tr>
              <a:tr h="190288">
                <a:tc>
                  <a:txBody>
                    <a:bodyPr/>
                    <a:lstStyle/>
                    <a:p>
                      <a:pPr marL="0" marR="0" algn="ctr">
                        <a:lnSpc>
                          <a:spcPct val="107000"/>
                        </a:lnSpc>
                        <a:spcBef>
                          <a:spcPts val="0"/>
                        </a:spcBef>
                        <a:spcAft>
                          <a:spcPts val="0"/>
                        </a:spcAft>
                      </a:pPr>
                      <a:r>
                        <a:rPr lang="en-US" sz="1200" dirty="0">
                          <a:solidFill>
                            <a:srgbClr val="222222"/>
                          </a:solidFill>
                          <a:effectLst/>
                          <a:latin typeface="Arial" panose="020B0604020202020204" pitchFamily="34" charset="0"/>
                          <a:ea typeface="Calibri" panose="020F0502020204030204" pitchFamily="34" charset="0"/>
                          <a:cs typeface="Times New Roman" panose="02020603050405020304" pitchFamily="18" charset="0"/>
                        </a:rPr>
                        <a:t>Lisa Podgurski, International Brotherhood of Electrical Workers Local 103</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tc>
              </a:tr>
              <a:tr h="190288">
                <a:tc>
                  <a:txBody>
                    <a:bodyPr/>
                    <a:lstStyle/>
                    <a:p>
                      <a:pPr marL="0" marR="0" algn="ctr">
                        <a:lnSpc>
                          <a:spcPct val="107000"/>
                        </a:lnSpc>
                        <a:spcBef>
                          <a:spcPts val="0"/>
                        </a:spcBef>
                        <a:spcAft>
                          <a:spcPts val="0"/>
                        </a:spcAft>
                      </a:pPr>
                      <a:r>
                        <a:rPr lang="en-US" sz="1200" dirty="0">
                          <a:solidFill>
                            <a:srgbClr val="222222"/>
                          </a:solidFill>
                          <a:effectLst/>
                          <a:latin typeface="Arial" panose="020B0604020202020204" pitchFamily="34" charset="0"/>
                          <a:ea typeface="Calibri" panose="020F0502020204030204" pitchFamily="34" charset="0"/>
                          <a:cs typeface="Times New Roman" panose="02020603050405020304" pitchFamily="18" charset="0"/>
                        </a:rPr>
                        <a:t>Camilo Serna, </a:t>
                      </a:r>
                      <a:r>
                        <a:rPr lang="en-US" sz="1200" dirty="0" err="1">
                          <a:solidFill>
                            <a:srgbClr val="222222"/>
                          </a:solidFill>
                          <a:effectLst/>
                          <a:latin typeface="Arial" panose="020B0604020202020204" pitchFamily="34" charset="0"/>
                          <a:ea typeface="Calibri" panose="020F0502020204030204" pitchFamily="34" charset="0"/>
                          <a:cs typeface="Times New Roman" panose="02020603050405020304" pitchFamily="18" charset="0"/>
                        </a:rPr>
                        <a:t>Eversource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tc>
              </a:tr>
            </a:tbl>
          </a:graphicData>
        </a:graphic>
      </p:graphicFrame>
      <p:sp>
        <p:nvSpPr>
          <p:cNvPr id="8" name="Text Placeholder 7"/>
          <p:cNvSpPr>
            <a:spLocks noGrp="1"/>
          </p:cNvSpPr>
          <p:nvPr>
            <p:ph type="body" sz="quarter" idx="3"/>
          </p:nvPr>
        </p:nvSpPr>
        <p:spPr>
          <a:xfrm>
            <a:off x="4645025" y="1295400"/>
            <a:ext cx="4041775" cy="879475"/>
          </a:xfrm>
        </p:spPr>
        <p:txBody>
          <a:bodyPr>
            <a:normAutofit fontScale="70000" lnSpcReduction="20000"/>
          </a:bodyPr>
          <a:lstStyle/>
          <a:p>
            <a:r>
              <a:rPr lang="en-US" sz="2900" dirty="0" smtClean="0"/>
              <a:t>DPU Included the Following Disclaimer in ALL responses</a:t>
            </a:r>
          </a:p>
          <a:p>
            <a:r>
              <a:rPr lang="en-US" b="0" dirty="0" smtClean="0"/>
              <a:t>(omitted from summary for readability)</a:t>
            </a:r>
            <a:endParaRPr lang="en-US" b="0" dirty="0"/>
          </a:p>
        </p:txBody>
      </p:sp>
      <p:sp>
        <p:nvSpPr>
          <p:cNvPr id="9" name="Content Placeholder 8"/>
          <p:cNvSpPr>
            <a:spLocks noGrp="1"/>
          </p:cNvSpPr>
          <p:nvPr>
            <p:ph sz="quarter" idx="4"/>
          </p:nvPr>
        </p:nvSpPr>
        <p:spPr/>
        <p:txBody>
          <a:bodyPr>
            <a:normAutofit fontScale="62500" lnSpcReduction="20000"/>
          </a:bodyPr>
          <a:lstStyle/>
          <a:p>
            <a:r>
              <a:rPr lang="en-US" dirty="0"/>
              <a:t>The Department seeks to promote solar growth while protecting the interests of ratepayers. The Department’s choices for modeling preferences in this survey do not reflect the Department’s preferences for any particular option as a final recommendation to the legislature.  Rather, the options chosen have been selected in order to compare diverse policy elements that differ from the base case model.   Furthermore, the selection of "Top Choice" and "Second Choice" does not indicate the Department's preference of one option over the other. Rather, these are the options among those presented that the Department suggests be considered in modeling to compare diverse policy elements. </a:t>
            </a:r>
          </a:p>
        </p:txBody>
      </p:sp>
      <p:sp>
        <p:nvSpPr>
          <p:cNvPr id="3" name="Slide Number Placeholder 2"/>
          <p:cNvSpPr>
            <a:spLocks noGrp="1"/>
          </p:cNvSpPr>
          <p:nvPr>
            <p:ph type="sldNum" sz="quarter" idx="12"/>
          </p:nvPr>
        </p:nvSpPr>
        <p:spPr/>
        <p:txBody>
          <a:bodyPr/>
          <a:lstStyle/>
          <a:p>
            <a:fld id="{9EFDD769-3F34-4627-8395-5B34544CA1D8}" type="slidenum">
              <a:rPr lang="en-US" smtClean="0"/>
              <a:pPr/>
              <a:t>2</a:t>
            </a:fld>
            <a:endParaRPr lang="en-US"/>
          </a:p>
        </p:txBody>
      </p:sp>
    </p:spTree>
    <p:extLst>
      <p:ext uri="{BB962C8B-B14F-4D97-AF65-F5344CB8AC3E}">
        <p14:creationId xmlns:p14="http://schemas.microsoft.com/office/powerpoint/2010/main" xmlns="" val="13203281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Question 10 </a:t>
            </a:r>
            <a:r>
              <a:rPr lang="en-US" sz="3200" dirty="0"/>
              <a:t>Comments</a:t>
            </a:r>
          </a:p>
        </p:txBody>
      </p:sp>
      <p:sp>
        <p:nvSpPr>
          <p:cNvPr id="3" name="Content Placeholder 2"/>
          <p:cNvSpPr>
            <a:spLocks noGrp="1"/>
          </p:cNvSpPr>
          <p:nvPr>
            <p:ph idx="1"/>
          </p:nvPr>
        </p:nvSpPr>
        <p:spPr>
          <a:xfrm>
            <a:off x="457200" y="1219200"/>
            <a:ext cx="8229600" cy="4800600"/>
          </a:xfrm>
        </p:spPr>
        <p:txBody>
          <a:bodyPr>
            <a:noAutofit/>
          </a:bodyPr>
          <a:lstStyle/>
          <a:p>
            <a:r>
              <a:rPr lang="en-US" sz="1200" dirty="0" smtClean="0"/>
              <a:t>(</a:t>
            </a:r>
            <a:r>
              <a:rPr lang="en-US" sz="1200" dirty="0" err="1" smtClean="0"/>
              <a:t>Rabinowitz</a:t>
            </a:r>
            <a:r>
              <a:rPr lang="en-US" sz="1200" dirty="0" smtClean="0"/>
              <a:t>) All </a:t>
            </a:r>
            <a:r>
              <a:rPr lang="en-US" sz="1200" dirty="0"/>
              <a:t>of these options are "Not of Interest." Virtual net metering projects should not be provided with net metering credits that are almost equal to retail rates because they increase customer costs and do not ensure that solar generation is co-located with an appropriate amount of load. Such projects should be provided only credits equal to the cost of supply. With the shift to a “value-of-services” model (see response to # 9, above), large virtual net metering units will appear as what they are, which is stand-alone generators, and would need to compete in general solicitations with like-sized units to garner any subsidy support, if available under a new program.</a:t>
            </a:r>
          </a:p>
          <a:p>
            <a:r>
              <a:rPr lang="en-US" sz="1200" dirty="0" smtClean="0"/>
              <a:t>(Brennan) This </a:t>
            </a:r>
            <a:r>
              <a:rPr lang="en-US" sz="1200" dirty="0"/>
              <a:t>assumes that there is an alternate, transparent support framework in place as necessary. There may need to be additional consideration for unique, low-income customers who utilize virtual net metering.</a:t>
            </a:r>
          </a:p>
          <a:p>
            <a:r>
              <a:rPr lang="en-US" sz="1200" dirty="0" smtClean="0"/>
              <a:t>(O’Connor) For </a:t>
            </a:r>
            <a:r>
              <a:rPr lang="en-US" sz="1200" dirty="0"/>
              <a:t>the reduction of credit values, the Department would be interested in modeling the current framework for low income customers and community shared solar and decrease credit values for all other customers. </a:t>
            </a:r>
          </a:p>
          <a:p>
            <a:r>
              <a:rPr lang="en-US" sz="1200" dirty="0" smtClean="0"/>
              <a:t>(Serna) Choice </a:t>
            </a:r>
            <a:r>
              <a:rPr lang="en-US" sz="1200" dirty="0"/>
              <a:t>of reduction of net metering credits as the first choice, assumes that the net metering credits will be set at the wholesale price of energy. Any value of solar tariff will need to be set in a regulatory proceeding and focus on quantifiable electric system benefits. For virtual net metering, </a:t>
            </a:r>
            <a:r>
              <a:rPr lang="en-US" sz="1200" dirty="0" err="1"/>
              <a:t>Eversource</a:t>
            </a:r>
            <a:r>
              <a:rPr lang="en-US" sz="1200" dirty="0"/>
              <a:t> also strongly recommends ensuring any credit assignment be handled by another party and not the distribution company.</a:t>
            </a:r>
          </a:p>
          <a:p>
            <a:r>
              <a:rPr lang="en-US" sz="1200" dirty="0" smtClean="0"/>
              <a:t>(</a:t>
            </a:r>
            <a:r>
              <a:rPr lang="en-US" sz="1200" dirty="0" err="1" smtClean="0"/>
              <a:t>Rever</a:t>
            </a:r>
            <a:r>
              <a:rPr lang="en-US" sz="1200" dirty="0" smtClean="0"/>
              <a:t>) We </a:t>
            </a:r>
            <a:r>
              <a:rPr lang="en-US" sz="1200" dirty="0"/>
              <a:t>have concerns over implementation details with regards to a Value of Solar Tariff.</a:t>
            </a:r>
          </a:p>
          <a:p>
            <a:r>
              <a:rPr lang="en-US" sz="1200" dirty="0" smtClean="0"/>
              <a:t>(Rio) VNM </a:t>
            </a:r>
            <a:r>
              <a:rPr lang="en-US" sz="1200" dirty="0"/>
              <a:t>is where all the costs are as I understand it. Therefore, this is an area that needs to be tackled. A lot of these issues can be dealt with by doing a fair and honest accounting of what it actually costs to install these systems and who is making the money. it is extremely difficult to answer these questions without knowing the exact economics of these </a:t>
            </a:r>
            <a:r>
              <a:rPr lang="en-US" sz="1200" dirty="0" err="1"/>
              <a:t>systems.However</a:t>
            </a:r>
            <a:r>
              <a:rPr lang="en-US" sz="1200" dirty="0"/>
              <a:t>, based on what I know the these systems are being overused and </a:t>
            </a:r>
            <a:r>
              <a:rPr lang="en-US" sz="1200" dirty="0" smtClean="0"/>
              <a:t>overcompensated</a:t>
            </a:r>
          </a:p>
          <a:p>
            <a:r>
              <a:rPr lang="en-US" sz="1200" dirty="0" smtClean="0"/>
              <a:t>(</a:t>
            </a:r>
            <a:r>
              <a:rPr lang="en-US" sz="1200" dirty="0" err="1" smtClean="0"/>
              <a:t>Aller</a:t>
            </a:r>
            <a:r>
              <a:rPr lang="en-US" sz="1200" dirty="0" smtClean="0"/>
              <a:t>) Same points as question 9 about value of solar - while in an economic-theory view, a value of solar credit has many strengths, the ability to implement such an approach faces many real world challenges.  As such, the current approach is a better and more cost effective way to move forward.  For one, it avoids loading rate payers with the advocacy costs related to value of solar. </a:t>
            </a:r>
            <a:endParaRPr lang="en-US" sz="1200" dirty="0"/>
          </a:p>
        </p:txBody>
      </p:sp>
      <p:sp>
        <p:nvSpPr>
          <p:cNvPr id="4" name="Slide Number Placeholder 3"/>
          <p:cNvSpPr>
            <a:spLocks noGrp="1"/>
          </p:cNvSpPr>
          <p:nvPr>
            <p:ph type="sldNum" sz="quarter" idx="12"/>
          </p:nvPr>
        </p:nvSpPr>
        <p:spPr/>
        <p:txBody>
          <a:bodyPr/>
          <a:lstStyle/>
          <a:p>
            <a:fld id="{9EFDD769-3F34-4627-8395-5B34544CA1D8}" type="slidenum">
              <a:rPr lang="en-US" smtClean="0"/>
              <a:pPr/>
              <a:t>20</a:t>
            </a:fld>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152400"/>
            <a:ext cx="8229600" cy="563562"/>
          </a:xfrm>
        </p:spPr>
        <p:txBody>
          <a:bodyPr>
            <a:noAutofit/>
          </a:bodyPr>
          <a:lstStyle/>
          <a:p>
            <a:r>
              <a:rPr lang="en-US" sz="3200" dirty="0" smtClean="0"/>
              <a:t>Question 11</a:t>
            </a:r>
            <a:endParaRPr lang="en-US" sz="3200" dirty="0"/>
          </a:p>
        </p:txBody>
      </p:sp>
      <p:sp>
        <p:nvSpPr>
          <p:cNvPr id="1026" name="AutoShape 2" descr="https://www.surveymonkey.com/MChart.ashx?sm=Qnd6kiZoqAnwKZOXRJ0lu3DRE5eXlhK8MUz9zRpevfGgMX14z1hUVW7YDLPKCoEEyen8W0DXjIg4nPGM8gUHmEOku8YLtPXOdNkevMv83KY%3d&amp;cp=1|600&amp;d=0.08906469494104385"/>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graphicFrame>
        <p:nvGraphicFramePr>
          <p:cNvPr id="6" name="Chart 5"/>
          <p:cNvGraphicFramePr>
            <a:graphicFrameLocks/>
          </p:cNvGraphicFramePr>
          <p:nvPr>
            <p:extLst>
              <p:ext uri="{D42A27DB-BD31-4B8C-83A1-F6EECF244321}">
                <p14:modId xmlns:p14="http://schemas.microsoft.com/office/powerpoint/2010/main" xmlns="" val="1571754869"/>
              </p:ext>
            </p:extLst>
          </p:nvPr>
        </p:nvGraphicFramePr>
        <p:xfrm>
          <a:off x="457200" y="914400"/>
          <a:ext cx="8171089" cy="5667375"/>
        </p:xfrm>
        <a:graphic>
          <a:graphicData uri="http://schemas.openxmlformats.org/drawingml/2006/chart">
            <c:chart xmlns:c="http://schemas.openxmlformats.org/drawingml/2006/chart" xmlns:r="http://schemas.openxmlformats.org/officeDocument/2006/relationships" r:id="rId3"/>
          </a:graphicData>
        </a:graphic>
      </p:graphicFrame>
      <p:sp>
        <p:nvSpPr>
          <p:cNvPr id="2" name="Slide Number Placeholder 1"/>
          <p:cNvSpPr>
            <a:spLocks noGrp="1"/>
          </p:cNvSpPr>
          <p:nvPr>
            <p:ph type="sldNum" sz="quarter" idx="12"/>
          </p:nvPr>
        </p:nvSpPr>
        <p:spPr/>
        <p:txBody>
          <a:bodyPr/>
          <a:lstStyle/>
          <a:p>
            <a:fld id="{9EFDD769-3F34-4627-8395-5B34544CA1D8}" type="slidenum">
              <a:rPr lang="en-US" smtClean="0"/>
              <a:pPr/>
              <a:t>21</a:t>
            </a:fld>
            <a:endParaRPr lang="en-US"/>
          </a:p>
        </p:txBody>
      </p:sp>
    </p:spTree>
    <p:extLst>
      <p:ext uri="{BB962C8B-B14F-4D97-AF65-F5344CB8AC3E}">
        <p14:creationId xmlns:p14="http://schemas.microsoft.com/office/powerpoint/2010/main" xmlns="" val="4161562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71"/>
            <a:ext cx="8229600" cy="914400"/>
          </a:xfrm>
        </p:spPr>
        <p:txBody>
          <a:bodyPr>
            <a:normAutofit/>
          </a:bodyPr>
          <a:lstStyle/>
          <a:p>
            <a:r>
              <a:rPr lang="en-US" sz="3200" dirty="0" smtClean="0"/>
              <a:t>Question 11 </a:t>
            </a:r>
            <a:r>
              <a:rPr lang="en-US" sz="3200" dirty="0"/>
              <a:t>Comments</a:t>
            </a:r>
          </a:p>
        </p:txBody>
      </p:sp>
      <p:sp>
        <p:nvSpPr>
          <p:cNvPr id="3" name="Content Placeholder 2"/>
          <p:cNvSpPr>
            <a:spLocks noGrp="1"/>
          </p:cNvSpPr>
          <p:nvPr>
            <p:ph idx="1"/>
          </p:nvPr>
        </p:nvSpPr>
        <p:spPr>
          <a:xfrm>
            <a:off x="381000" y="762000"/>
            <a:ext cx="8229600" cy="4800600"/>
          </a:xfrm>
        </p:spPr>
        <p:txBody>
          <a:bodyPr>
            <a:noAutofit/>
          </a:bodyPr>
          <a:lstStyle/>
          <a:p>
            <a:r>
              <a:rPr lang="en-US" sz="1050" dirty="0" smtClean="0"/>
              <a:t>(Holland) Maintain VNM in current framework for residential properties where host customer account and customer account receiving credits share a common meter bank (or something along those lines) to ensure that condos, triple-deckers and other types of similar properties are not disadvantaged only because their property contains multiple electric meters/accounts.    Consider maintaining VNM for excess credits associated with residential or small commercial on-site projects sized larger than load to maximize solar energy production on a particular rooftop, provided that most load (perhaps at least 67% over a year) is used on-site.    Consider maintaining eligibility for common ownership/community shared solar projects, but modifications to credit structure may be appropriate.  In order to send correct price signals and encourage the benefits associated with development on-site, a customer considering building a project off-site should receive a lower credit value to reflect some of the cost of delivering his energy across the network.    Concerns for low-income customers may be legitimate, but may be better addressed and less discriminatory by broader reforms to rate structure that benefit all low-income or moderate income ratepayers.</a:t>
            </a:r>
          </a:p>
          <a:p>
            <a:r>
              <a:rPr lang="en-US" sz="1050" dirty="0" smtClean="0"/>
              <a:t>(Rabinowitz) Notwithstanding </a:t>
            </a:r>
            <a:r>
              <a:rPr lang="en-US" sz="1050" dirty="0"/>
              <a:t>our selection above, </a:t>
            </a:r>
            <a:r>
              <a:rPr lang="en-US" sz="1050" dirty="0" err="1" smtClean="0"/>
              <a:t>NGrid</a:t>
            </a:r>
            <a:r>
              <a:rPr lang="en-US" sz="1050" dirty="0" smtClean="0"/>
              <a:t> </a:t>
            </a:r>
            <a:r>
              <a:rPr lang="en-US" sz="1050" dirty="0"/>
              <a:t>supports providing low income customer with greater access to solar opportunities developed consistent with the framework that we envision. In addition, a “campus” approach to virtual net metering may be appropriate</a:t>
            </a:r>
            <a:r>
              <a:rPr lang="en-US" sz="1050" dirty="0" smtClean="0"/>
              <a:t>.</a:t>
            </a:r>
          </a:p>
          <a:p>
            <a:r>
              <a:rPr lang="en-US" sz="1050" dirty="0" smtClean="0"/>
              <a:t>(Serna) For virtual net metering, </a:t>
            </a:r>
            <a:r>
              <a:rPr lang="en-US" sz="1050" dirty="0" err="1" smtClean="0"/>
              <a:t>Eversource</a:t>
            </a:r>
            <a:r>
              <a:rPr lang="en-US" sz="1050" dirty="0" smtClean="0"/>
              <a:t> also strongly recommends ensuring any credit assignment be handled by another party and not the EDC. </a:t>
            </a:r>
            <a:endParaRPr lang="en-US" sz="1050" dirty="0"/>
          </a:p>
          <a:p>
            <a:r>
              <a:rPr lang="en-US" sz="1050" dirty="0" smtClean="0"/>
              <a:t>(</a:t>
            </a:r>
            <a:r>
              <a:rPr lang="en-US" sz="1050" dirty="0" err="1" smtClean="0"/>
              <a:t>Stillinger</a:t>
            </a:r>
            <a:r>
              <a:rPr lang="en-US" sz="1050" dirty="0" smtClean="0"/>
              <a:t>) VNM </a:t>
            </a:r>
            <a:r>
              <a:rPr lang="en-US" sz="1050" dirty="0"/>
              <a:t>is especially important for low/moderate income, community shared solar, and small "common owner" situations (e.g. farms, churches, campuses, etc.). Consultants should analyze the impact of narrowing eligibility on solar development, benefits and costs to customers, and broad economic development, energy and environmental benefits to Commonwealth as a whole.</a:t>
            </a:r>
          </a:p>
          <a:p>
            <a:r>
              <a:rPr lang="en-US" sz="1050" dirty="0" smtClean="0"/>
              <a:t>(</a:t>
            </a:r>
            <a:r>
              <a:rPr lang="en-US" sz="1050" dirty="0" err="1" smtClean="0"/>
              <a:t>Besser</a:t>
            </a:r>
            <a:r>
              <a:rPr lang="en-US" sz="1050" dirty="0" smtClean="0"/>
              <a:t>) Consultants </a:t>
            </a:r>
            <a:r>
              <a:rPr lang="en-US" sz="1050" dirty="0"/>
              <a:t>should analyze impact of narrowing eligibility on solar development, benefits and costs to customers, and broad economic development, energy and environmental benefits to Commonwealth as a whole.</a:t>
            </a:r>
          </a:p>
          <a:p>
            <a:r>
              <a:rPr lang="en-US" sz="1050" dirty="0" smtClean="0"/>
              <a:t>(</a:t>
            </a:r>
            <a:r>
              <a:rPr lang="en-US" sz="1050" dirty="0" err="1" smtClean="0"/>
              <a:t>Rever</a:t>
            </a:r>
            <a:r>
              <a:rPr lang="en-US" sz="1050" dirty="0" smtClean="0"/>
              <a:t>) Any </a:t>
            </a:r>
            <a:r>
              <a:rPr lang="en-US" sz="1050" dirty="0"/>
              <a:t>review of narrowed eligibility should be justified and the impacts on the market sector of that narrowing be reviewed.</a:t>
            </a:r>
          </a:p>
          <a:p>
            <a:r>
              <a:rPr lang="en-US" sz="1050" dirty="0" smtClean="0"/>
              <a:t>(Rio) The </a:t>
            </a:r>
            <a:r>
              <a:rPr lang="en-US" sz="1050" dirty="0"/>
              <a:t>problem with allowing VNM for some installation and not others is that we end up with one group of people (even within the same class) subsidizing others for absolutely no benefit to the system. At some point the best sites for VNM are going to be taken and the system will be left with a group of </a:t>
            </a:r>
            <a:r>
              <a:rPr lang="en-US" sz="1050" dirty="0" smtClean="0"/>
              <a:t>have- </a:t>
            </a:r>
            <a:r>
              <a:rPr lang="en-US" sz="1050" dirty="0"/>
              <a:t>and </a:t>
            </a:r>
            <a:r>
              <a:rPr lang="en-US" sz="1050" dirty="0" smtClean="0"/>
              <a:t>have-nots</a:t>
            </a:r>
            <a:r>
              <a:rPr lang="en-US" sz="1050" dirty="0"/>
              <a:t>. low income people who come off the system are not helping the low-income population as others are picking up the tab for all T&amp;D and social programs. the basic model is unsustainable. therefore, solar installations should not be granted to anyone as a right - it should be done methodically as a benefit tot the system - and that means as a means of </a:t>
            </a:r>
            <a:r>
              <a:rPr lang="en-US" sz="1050" dirty="0" smtClean="0"/>
              <a:t>diversity </a:t>
            </a:r>
            <a:r>
              <a:rPr lang="en-US" sz="1050" dirty="0"/>
              <a:t>as well as a means for </a:t>
            </a:r>
            <a:r>
              <a:rPr lang="en-US" sz="1050" dirty="0" smtClean="0"/>
              <a:t>reliability. </a:t>
            </a:r>
            <a:r>
              <a:rPr lang="en-US" sz="1050" dirty="0"/>
              <a:t>VNM should be subject to a higher standard - it is expensive and if we can get a better bang for the buck somewhere else it should not be first come first serve or a matter of right. That is why I support </a:t>
            </a:r>
            <a:r>
              <a:rPr lang="en-US" sz="1050" dirty="0" err="1"/>
              <a:t>brownfields</a:t>
            </a:r>
            <a:r>
              <a:rPr lang="en-US" sz="1050" dirty="0"/>
              <a:t> - these are areas where the money spent on solar can be put to good use - that </a:t>
            </a:r>
            <a:r>
              <a:rPr lang="en-US" sz="1050" dirty="0" err="1"/>
              <a:t>si</a:t>
            </a:r>
            <a:r>
              <a:rPr lang="en-US" sz="1050" dirty="0"/>
              <a:t> a double benefit and those areas should be encouraged. .</a:t>
            </a:r>
          </a:p>
          <a:p>
            <a:r>
              <a:rPr lang="en-US" sz="1050" dirty="0" smtClean="0"/>
              <a:t>(</a:t>
            </a:r>
            <a:r>
              <a:rPr lang="en-US" sz="1050" dirty="0" err="1" smtClean="0"/>
              <a:t>Krathwohl</a:t>
            </a:r>
            <a:r>
              <a:rPr lang="en-US" sz="1050" dirty="0" smtClean="0"/>
              <a:t>) public comments strongly support the need for virtual net metering - especially for community shared solar and for low income customers. Any policy path followed must consider cost impacts on customers but also the benefits -- short and long term -- from support of solar installations.</a:t>
            </a:r>
          </a:p>
          <a:p>
            <a:r>
              <a:rPr lang="en-US" sz="1050" dirty="0" smtClean="0"/>
              <a:t>(Colton) Virtual </a:t>
            </a:r>
            <a:r>
              <a:rPr lang="en-US" sz="1050" dirty="0"/>
              <a:t>Net Metering is beneficial to municipalities and low income communities. It should be expanded to capture rental housing, private non-profit institutions such as hospitals and universities.</a:t>
            </a:r>
          </a:p>
          <a:p>
            <a:endParaRPr lang="en-US" sz="1050" dirty="0"/>
          </a:p>
        </p:txBody>
      </p:sp>
      <p:sp>
        <p:nvSpPr>
          <p:cNvPr id="4" name="Slide Number Placeholder 3"/>
          <p:cNvSpPr>
            <a:spLocks noGrp="1"/>
          </p:cNvSpPr>
          <p:nvPr>
            <p:ph type="sldNum" sz="quarter" idx="12"/>
          </p:nvPr>
        </p:nvSpPr>
        <p:spPr/>
        <p:txBody>
          <a:bodyPr/>
          <a:lstStyle/>
          <a:p>
            <a:fld id="{9EFDD769-3F34-4627-8395-5B34544CA1D8}" type="slidenum">
              <a:rPr lang="en-US" smtClean="0"/>
              <a:pPr/>
              <a:t>22</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74638"/>
            <a:ext cx="8229600" cy="563562"/>
          </a:xfrm>
        </p:spPr>
        <p:txBody>
          <a:bodyPr>
            <a:noAutofit/>
          </a:bodyPr>
          <a:lstStyle/>
          <a:p>
            <a:r>
              <a:rPr lang="en-US" sz="3200" dirty="0" smtClean="0"/>
              <a:t>Question 12</a:t>
            </a:r>
            <a:endParaRPr lang="en-US" sz="3200" dirty="0"/>
          </a:p>
        </p:txBody>
      </p:sp>
      <p:sp>
        <p:nvSpPr>
          <p:cNvPr id="1026" name="AutoShape 2" descr="https://www.surveymonkey.com/MChart.ashx?sm=Qnd6kiZoqAnwKZOXRJ0lu3DRE5eXlhK8MUz9zRpevfGgMX14z1hUVW7YDLPKCoEEyen8W0DXjIg4nPGM8gUHmEOku8YLtPXOdNkevMv83KY%3d&amp;cp=1|600&amp;d=0.08906469494104385"/>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graphicFrame>
        <p:nvGraphicFramePr>
          <p:cNvPr id="6" name="Chart 5"/>
          <p:cNvGraphicFramePr>
            <a:graphicFrameLocks/>
          </p:cNvGraphicFramePr>
          <p:nvPr/>
        </p:nvGraphicFramePr>
        <p:xfrm>
          <a:off x="838200" y="1143000"/>
          <a:ext cx="7390040" cy="5270046"/>
        </p:xfrm>
        <a:graphic>
          <a:graphicData uri="http://schemas.openxmlformats.org/drawingml/2006/chart">
            <c:chart xmlns:c="http://schemas.openxmlformats.org/drawingml/2006/chart" xmlns:r="http://schemas.openxmlformats.org/officeDocument/2006/relationships" r:id="rId3"/>
          </a:graphicData>
        </a:graphic>
      </p:graphicFrame>
      <p:sp>
        <p:nvSpPr>
          <p:cNvPr id="2" name="Slide Number Placeholder 1"/>
          <p:cNvSpPr>
            <a:spLocks noGrp="1"/>
          </p:cNvSpPr>
          <p:nvPr>
            <p:ph type="sldNum" sz="quarter" idx="12"/>
          </p:nvPr>
        </p:nvSpPr>
        <p:spPr/>
        <p:txBody>
          <a:bodyPr/>
          <a:lstStyle/>
          <a:p>
            <a:fld id="{9EFDD769-3F34-4627-8395-5B34544CA1D8}" type="slidenum">
              <a:rPr lang="en-US" smtClean="0"/>
              <a:pPr/>
              <a:t>23</a:t>
            </a:fld>
            <a:endParaRPr lang="en-US"/>
          </a:p>
        </p:txBody>
      </p:sp>
    </p:spTree>
    <p:extLst>
      <p:ext uri="{BB962C8B-B14F-4D97-AF65-F5344CB8AC3E}">
        <p14:creationId xmlns:p14="http://schemas.microsoft.com/office/powerpoint/2010/main" xmlns="" val="9474430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Question 12 </a:t>
            </a:r>
            <a:r>
              <a:rPr lang="en-US" sz="3200" dirty="0"/>
              <a:t>Comments</a:t>
            </a:r>
          </a:p>
        </p:txBody>
      </p:sp>
      <p:sp>
        <p:nvSpPr>
          <p:cNvPr id="3" name="Content Placeholder 2"/>
          <p:cNvSpPr>
            <a:spLocks noGrp="1"/>
          </p:cNvSpPr>
          <p:nvPr>
            <p:ph idx="1"/>
          </p:nvPr>
        </p:nvSpPr>
        <p:spPr>
          <a:xfrm>
            <a:off x="457200" y="1371600"/>
            <a:ext cx="8229600" cy="4800600"/>
          </a:xfrm>
        </p:spPr>
        <p:txBody>
          <a:bodyPr>
            <a:noAutofit/>
          </a:bodyPr>
          <a:lstStyle/>
          <a:p>
            <a:r>
              <a:rPr lang="en-US" sz="1200" dirty="0" smtClean="0"/>
              <a:t>(Podgurski) Consider capping </a:t>
            </a:r>
            <a:r>
              <a:rPr lang="en-US" sz="1200" dirty="0"/>
              <a:t>at 2 MW or differentiated caps, but only for studying</a:t>
            </a:r>
          </a:p>
          <a:p>
            <a:r>
              <a:rPr lang="en-US" sz="1200" dirty="0" smtClean="0"/>
              <a:t>(Brennan) This </a:t>
            </a:r>
            <a:r>
              <a:rPr lang="en-US" sz="1200" dirty="0"/>
              <a:t>would depend on the level of payment, and whether virtual net metering is restricted to certain types of projects.</a:t>
            </a:r>
          </a:p>
          <a:p>
            <a:r>
              <a:rPr lang="en-US" sz="1200" dirty="0" smtClean="0"/>
              <a:t>(O’Connor) Possible </a:t>
            </a:r>
            <a:r>
              <a:rPr lang="en-US" sz="1200" dirty="0"/>
              <a:t>size limitations for virtual net metering was not previously discussed in the Consultant presentations. Absent a discussion of the various options presented here and their possible impact on modeling, the Department is not able to indicate any </a:t>
            </a:r>
            <a:r>
              <a:rPr lang="en-US" sz="1200" dirty="0" smtClean="0"/>
              <a:t>preference</a:t>
            </a:r>
            <a:endParaRPr lang="en-US" sz="1200" dirty="0"/>
          </a:p>
          <a:p>
            <a:r>
              <a:rPr lang="en-US" sz="1200" dirty="0" smtClean="0"/>
              <a:t>(</a:t>
            </a:r>
            <a:r>
              <a:rPr lang="en-US" sz="1200" dirty="0" err="1" smtClean="0"/>
              <a:t>Besser</a:t>
            </a:r>
            <a:r>
              <a:rPr lang="en-US" sz="1200" dirty="0" smtClean="0"/>
              <a:t>) Consultants </a:t>
            </a:r>
            <a:r>
              <a:rPr lang="en-US" sz="1200" dirty="0"/>
              <a:t>should analyze impact of 2 MW size cap and differentiated caps on solar development, benefits and costs to customers, and broad economic development, energy and environmental benefits to Commonwealth as a whole.</a:t>
            </a:r>
          </a:p>
          <a:p>
            <a:r>
              <a:rPr lang="en-US" sz="1200" dirty="0" smtClean="0"/>
              <a:t>(Serna) Project </a:t>
            </a:r>
            <a:r>
              <a:rPr lang="en-US" sz="1200" dirty="0"/>
              <a:t>size limitations should consider ISO-NE wholesale market rules and aggregate thresholds for settlement only generating units.</a:t>
            </a:r>
          </a:p>
          <a:p>
            <a:r>
              <a:rPr lang="en-US" sz="1200" dirty="0" smtClean="0"/>
              <a:t>(Rio) I </a:t>
            </a:r>
            <a:r>
              <a:rPr lang="en-US" sz="1200" dirty="0"/>
              <a:t>see no reason to limit projects to some arbitrary size PROVIDED they meet criteria of benefitting the system and the cost has been rationalized. I don't really understand the reason for the caps in the first place, other than perhaps to limit costs. Get the costs and process under control and we can eliminate caps.</a:t>
            </a:r>
          </a:p>
          <a:p>
            <a:r>
              <a:rPr lang="en-US" sz="1200" dirty="0" smtClean="0"/>
              <a:t>differentiated </a:t>
            </a:r>
            <a:r>
              <a:rPr lang="en-US" sz="1200" dirty="0"/>
              <a:t>caps ala SREC 2 might be a good </a:t>
            </a:r>
            <a:r>
              <a:rPr lang="en-US" sz="1200" dirty="0" smtClean="0"/>
              <a:t>approach</a:t>
            </a:r>
          </a:p>
          <a:p>
            <a:r>
              <a:rPr lang="en-US" sz="1200" dirty="0" smtClean="0"/>
              <a:t>(</a:t>
            </a:r>
            <a:r>
              <a:rPr lang="en-US" sz="1200" dirty="0" err="1" smtClean="0"/>
              <a:t>Harak</a:t>
            </a:r>
            <a:r>
              <a:rPr lang="en-US" sz="1200" dirty="0" smtClean="0"/>
              <a:t>) Different (more generous than for other sectors) caps for community shared solar, projects serving low/mod income, </a:t>
            </a:r>
            <a:r>
              <a:rPr lang="en-US" sz="1200" dirty="0" err="1" smtClean="0"/>
              <a:t>muni</a:t>
            </a:r>
            <a:r>
              <a:rPr lang="en-US" sz="1200" dirty="0" smtClean="0"/>
              <a:t> sector. </a:t>
            </a:r>
          </a:p>
          <a:p>
            <a:r>
              <a:rPr lang="en-US" sz="1200" dirty="0" smtClean="0"/>
              <a:t>(</a:t>
            </a:r>
            <a:r>
              <a:rPr lang="en-US" sz="1200" dirty="0" err="1" smtClean="0"/>
              <a:t>Krathwohl</a:t>
            </a:r>
            <a:r>
              <a:rPr lang="en-US" sz="1200" dirty="0" smtClean="0"/>
              <a:t>) differentiated caps ala SREC 2 might be a good approach </a:t>
            </a:r>
            <a:endParaRPr lang="en-US" sz="1200" dirty="0"/>
          </a:p>
        </p:txBody>
      </p:sp>
      <p:sp>
        <p:nvSpPr>
          <p:cNvPr id="4" name="Slide Number Placeholder 3"/>
          <p:cNvSpPr>
            <a:spLocks noGrp="1"/>
          </p:cNvSpPr>
          <p:nvPr>
            <p:ph type="sldNum" sz="quarter" idx="12"/>
          </p:nvPr>
        </p:nvSpPr>
        <p:spPr/>
        <p:txBody>
          <a:bodyPr/>
          <a:lstStyle/>
          <a:p>
            <a:fld id="{9EFDD769-3F34-4627-8395-5B34544CA1D8}" type="slidenum">
              <a:rPr lang="en-US" smtClean="0"/>
              <a:pPr/>
              <a:t>24</a:t>
            </a:fld>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74638"/>
            <a:ext cx="8229600" cy="563562"/>
          </a:xfrm>
        </p:spPr>
        <p:txBody>
          <a:bodyPr>
            <a:noAutofit/>
          </a:bodyPr>
          <a:lstStyle/>
          <a:p>
            <a:r>
              <a:rPr lang="en-US" sz="3200" dirty="0" smtClean="0"/>
              <a:t>Question 13</a:t>
            </a:r>
            <a:endParaRPr lang="en-US" sz="3200" dirty="0"/>
          </a:p>
        </p:txBody>
      </p:sp>
      <p:sp>
        <p:nvSpPr>
          <p:cNvPr id="1026" name="AutoShape 2" descr="https://www.surveymonkey.com/MChart.ashx?sm=Qnd6kiZoqAnwKZOXRJ0lu3DRE5eXlhK8MUz9zRpevfGgMX14z1hUVW7YDLPKCoEEyen8W0DXjIg4nPGM8gUHmEOku8YLtPXOdNkevMv83KY%3d&amp;cp=1|600&amp;d=0.08906469494104385"/>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graphicFrame>
        <p:nvGraphicFramePr>
          <p:cNvPr id="6" name="Chart 5"/>
          <p:cNvGraphicFramePr>
            <a:graphicFrameLocks/>
          </p:cNvGraphicFramePr>
          <p:nvPr/>
        </p:nvGraphicFramePr>
        <p:xfrm>
          <a:off x="914400" y="914400"/>
          <a:ext cx="7391400" cy="5562600"/>
        </p:xfrm>
        <a:graphic>
          <a:graphicData uri="http://schemas.openxmlformats.org/drawingml/2006/chart">
            <c:chart xmlns:c="http://schemas.openxmlformats.org/drawingml/2006/chart" xmlns:r="http://schemas.openxmlformats.org/officeDocument/2006/relationships" r:id="rId3"/>
          </a:graphicData>
        </a:graphic>
      </p:graphicFrame>
      <p:sp>
        <p:nvSpPr>
          <p:cNvPr id="2" name="Slide Number Placeholder 1"/>
          <p:cNvSpPr>
            <a:spLocks noGrp="1"/>
          </p:cNvSpPr>
          <p:nvPr>
            <p:ph type="sldNum" sz="quarter" idx="12"/>
          </p:nvPr>
        </p:nvSpPr>
        <p:spPr/>
        <p:txBody>
          <a:bodyPr/>
          <a:lstStyle/>
          <a:p>
            <a:fld id="{9EFDD769-3F34-4627-8395-5B34544CA1D8}" type="slidenum">
              <a:rPr lang="en-US" smtClean="0"/>
              <a:pPr/>
              <a:t>25</a:t>
            </a:fld>
            <a:endParaRPr lang="en-US"/>
          </a:p>
        </p:txBody>
      </p:sp>
    </p:spTree>
    <p:extLst>
      <p:ext uri="{BB962C8B-B14F-4D97-AF65-F5344CB8AC3E}">
        <p14:creationId xmlns:p14="http://schemas.microsoft.com/office/powerpoint/2010/main" xmlns="" val="3992686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Question 13 </a:t>
            </a:r>
            <a:r>
              <a:rPr lang="en-US" sz="3200" dirty="0"/>
              <a:t>Comments</a:t>
            </a:r>
          </a:p>
        </p:txBody>
      </p:sp>
      <p:sp>
        <p:nvSpPr>
          <p:cNvPr id="3" name="Content Placeholder 2"/>
          <p:cNvSpPr>
            <a:spLocks noGrp="1"/>
          </p:cNvSpPr>
          <p:nvPr>
            <p:ph idx="1"/>
          </p:nvPr>
        </p:nvSpPr>
        <p:spPr>
          <a:xfrm>
            <a:off x="457200" y="1371600"/>
            <a:ext cx="8229600" cy="4800600"/>
          </a:xfrm>
        </p:spPr>
        <p:txBody>
          <a:bodyPr>
            <a:noAutofit/>
          </a:bodyPr>
          <a:lstStyle/>
          <a:p>
            <a:r>
              <a:rPr lang="en-US" sz="1200" dirty="0" smtClean="0"/>
              <a:t>(</a:t>
            </a:r>
            <a:r>
              <a:rPr lang="en-US" sz="1200" dirty="0" err="1" smtClean="0"/>
              <a:t>Rabinowitz</a:t>
            </a:r>
            <a:r>
              <a:rPr lang="en-US" sz="1200" dirty="0" smtClean="0"/>
              <a:t>) Except </a:t>
            </a:r>
            <a:r>
              <a:rPr lang="en-US" sz="1200" dirty="0"/>
              <a:t>for "Keep Existing" net metering caps, the other choices are "Not of Interest." Notwithstanding our response above, any further increases to the net metering caps should be accompanied by changes to credit values for virtual net metering projects. Please see the responses to # 10, #11, and #12, above</a:t>
            </a:r>
          </a:p>
          <a:p>
            <a:r>
              <a:rPr lang="en-US" sz="1200" dirty="0" smtClean="0"/>
              <a:t>(Brennan) With </a:t>
            </a:r>
            <a:r>
              <a:rPr lang="en-US" sz="1200" dirty="0"/>
              <a:t>adequate rate design (via DPU rate case) and adjustment for the net metering payment in place, the cap could be removed entirely.</a:t>
            </a:r>
          </a:p>
          <a:p>
            <a:r>
              <a:rPr lang="en-US" sz="1200" dirty="0" smtClean="0"/>
              <a:t>(Fisher) en</a:t>
            </a:r>
            <a:r>
              <a:rPr lang="en-US" sz="1200" dirty="0"/>
              <a:t>. Downing asks that I answer no opinion to all with the exception that he would like to make sure that aligning the cap to meet the 1600MW goal remains in the discussion.</a:t>
            </a:r>
          </a:p>
          <a:p>
            <a:r>
              <a:rPr lang="en-US" sz="1200" dirty="0" smtClean="0"/>
              <a:t>(</a:t>
            </a:r>
            <a:r>
              <a:rPr lang="en-US" sz="1200" dirty="0" err="1" smtClean="0"/>
              <a:t>Besser</a:t>
            </a:r>
            <a:r>
              <a:rPr lang="en-US" sz="1200" dirty="0" smtClean="0"/>
              <a:t>) If </a:t>
            </a:r>
            <a:r>
              <a:rPr lang="en-US" sz="1200" dirty="0"/>
              <a:t>not removing caps entirely, should look at increasing to accommodate more than 1600 MW to ensure smooth transition (i.e., don't create a cliff or "gold rush").</a:t>
            </a:r>
          </a:p>
          <a:p>
            <a:r>
              <a:rPr lang="en-US" sz="1200" dirty="0" smtClean="0"/>
              <a:t>(Serna) </a:t>
            </a:r>
            <a:r>
              <a:rPr lang="en-US" sz="1200" dirty="0" err="1" smtClean="0"/>
              <a:t>Eversource</a:t>
            </a:r>
            <a:r>
              <a:rPr lang="en-US" sz="1200" dirty="0" smtClean="0"/>
              <a:t> </a:t>
            </a:r>
            <a:r>
              <a:rPr lang="en-US" sz="1200" dirty="0"/>
              <a:t>will continue to recommend to keep the existing caps as long as the net and virtual metering model leads to rate inequity and above market costs.</a:t>
            </a:r>
          </a:p>
          <a:p>
            <a:r>
              <a:rPr lang="en-US" sz="1200" dirty="0" smtClean="0"/>
              <a:t>(Rio) Same </a:t>
            </a:r>
            <a:r>
              <a:rPr lang="en-US" sz="1200" dirty="0"/>
              <a:t>answer as above - the caps are arbitrary - we keep fighting over them because of cost issues. Clearly they are too rich. If the cost and net metering is done right, the market can decide the right trajectory - currently the system is being manipulated and therefore we need to maintain caps</a:t>
            </a:r>
          </a:p>
          <a:p>
            <a:r>
              <a:rPr lang="en-US" sz="1200" dirty="0" smtClean="0"/>
              <a:t>(</a:t>
            </a:r>
            <a:r>
              <a:rPr lang="en-US" sz="1200" dirty="0" err="1" smtClean="0"/>
              <a:t>Krathwohl</a:t>
            </a:r>
            <a:r>
              <a:rPr lang="en-US" sz="1200" dirty="0" smtClean="0"/>
              <a:t>) removing </a:t>
            </a:r>
            <a:r>
              <a:rPr lang="en-US" sz="1200" dirty="0"/>
              <a:t>caps is certainly an idea that found significant support in the public hearings. If the consultant ran some models on this path and the economic burden was not excessive, this might be a way to go</a:t>
            </a:r>
            <a:r>
              <a:rPr lang="en-US" sz="1200" dirty="0" smtClean="0"/>
              <a:t>.</a:t>
            </a:r>
          </a:p>
          <a:p>
            <a:r>
              <a:rPr lang="en-US" sz="1200" dirty="0" smtClean="0"/>
              <a:t>(Holland) If caps needed, consider a cap based on non-participating customer rate impact instead of existing even-more arbitrary cap structure. </a:t>
            </a:r>
          </a:p>
          <a:p>
            <a:r>
              <a:rPr lang="en-US" sz="1200" dirty="0" smtClean="0"/>
              <a:t>(</a:t>
            </a:r>
            <a:r>
              <a:rPr lang="en-US" sz="1200" dirty="0" err="1" smtClean="0"/>
              <a:t>Aller</a:t>
            </a:r>
            <a:r>
              <a:rPr lang="en-US" sz="1200" dirty="0" smtClean="0"/>
              <a:t>) Keeping existing caps would reduce the amount of federal money coming to MA, by reducing the speed of solar development before the end of 2016. </a:t>
            </a:r>
            <a:endParaRPr lang="en-US" sz="1200" dirty="0"/>
          </a:p>
        </p:txBody>
      </p:sp>
      <p:sp>
        <p:nvSpPr>
          <p:cNvPr id="4" name="Slide Number Placeholder 3"/>
          <p:cNvSpPr>
            <a:spLocks noGrp="1"/>
          </p:cNvSpPr>
          <p:nvPr>
            <p:ph type="sldNum" sz="quarter" idx="12"/>
          </p:nvPr>
        </p:nvSpPr>
        <p:spPr/>
        <p:txBody>
          <a:bodyPr/>
          <a:lstStyle/>
          <a:p>
            <a:fld id="{9EFDD769-3F34-4627-8395-5B34544CA1D8}" type="slidenum">
              <a:rPr lang="en-US" smtClean="0"/>
              <a:pPr/>
              <a:t>26</a:t>
            </a:fld>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533400" y="304800"/>
            <a:ext cx="8229600" cy="563562"/>
          </a:xfrm>
        </p:spPr>
        <p:txBody>
          <a:bodyPr>
            <a:noAutofit/>
          </a:bodyPr>
          <a:lstStyle/>
          <a:p>
            <a:r>
              <a:rPr lang="en-US" sz="3200" dirty="0" smtClean="0"/>
              <a:t>Question 14</a:t>
            </a:r>
            <a:endParaRPr lang="en-US" sz="3200" dirty="0"/>
          </a:p>
        </p:txBody>
      </p:sp>
      <p:sp>
        <p:nvSpPr>
          <p:cNvPr id="1026" name="AutoShape 2" descr="https://www.surveymonkey.com/MChart.ashx?sm=Qnd6kiZoqAnwKZOXRJ0lu3DRE5eXlhK8MUz9zRpevfGgMX14z1hUVW7YDLPKCoEEyen8W0DXjIg4nPGM8gUHmEOku8YLtPXOdNkevMv83KY%3d&amp;cp=1|600&amp;d=0.08906469494104385"/>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graphicFrame>
        <p:nvGraphicFramePr>
          <p:cNvPr id="6" name="Chart 5"/>
          <p:cNvGraphicFramePr>
            <a:graphicFrameLocks/>
          </p:cNvGraphicFramePr>
          <p:nvPr/>
        </p:nvGraphicFramePr>
        <p:xfrm>
          <a:off x="1219200" y="1143000"/>
          <a:ext cx="7010400" cy="5181600"/>
        </p:xfrm>
        <a:graphic>
          <a:graphicData uri="http://schemas.openxmlformats.org/drawingml/2006/chart">
            <c:chart xmlns:c="http://schemas.openxmlformats.org/drawingml/2006/chart" xmlns:r="http://schemas.openxmlformats.org/officeDocument/2006/relationships" r:id="rId3"/>
          </a:graphicData>
        </a:graphic>
      </p:graphicFrame>
      <p:sp>
        <p:nvSpPr>
          <p:cNvPr id="2" name="Slide Number Placeholder 1"/>
          <p:cNvSpPr>
            <a:spLocks noGrp="1"/>
          </p:cNvSpPr>
          <p:nvPr>
            <p:ph type="sldNum" sz="quarter" idx="12"/>
          </p:nvPr>
        </p:nvSpPr>
        <p:spPr/>
        <p:txBody>
          <a:bodyPr/>
          <a:lstStyle/>
          <a:p>
            <a:fld id="{9EFDD769-3F34-4627-8395-5B34544CA1D8}" type="slidenum">
              <a:rPr lang="en-US" smtClean="0"/>
              <a:pPr/>
              <a:t>27</a:t>
            </a:fld>
            <a:endParaRPr lang="en-US"/>
          </a:p>
        </p:txBody>
      </p:sp>
    </p:spTree>
    <p:extLst>
      <p:ext uri="{BB962C8B-B14F-4D97-AF65-F5344CB8AC3E}">
        <p14:creationId xmlns:p14="http://schemas.microsoft.com/office/powerpoint/2010/main" xmlns="" val="21263225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Question 14 </a:t>
            </a:r>
            <a:r>
              <a:rPr lang="en-US" sz="3200" dirty="0"/>
              <a:t>Comments</a:t>
            </a:r>
          </a:p>
        </p:txBody>
      </p:sp>
      <p:sp>
        <p:nvSpPr>
          <p:cNvPr id="3" name="Content Placeholder 2"/>
          <p:cNvSpPr>
            <a:spLocks noGrp="1"/>
          </p:cNvSpPr>
          <p:nvPr>
            <p:ph idx="1"/>
          </p:nvPr>
        </p:nvSpPr>
        <p:spPr>
          <a:xfrm>
            <a:off x="457200" y="1371600"/>
            <a:ext cx="8229600" cy="4800600"/>
          </a:xfrm>
        </p:spPr>
        <p:txBody>
          <a:bodyPr>
            <a:noAutofit/>
          </a:bodyPr>
          <a:lstStyle/>
          <a:p>
            <a:r>
              <a:rPr lang="en-US" sz="1600" dirty="0" smtClean="0"/>
              <a:t>(</a:t>
            </a:r>
            <a:r>
              <a:rPr lang="en-US" sz="1600" dirty="0" err="1" smtClean="0"/>
              <a:t>Rabinowitz</a:t>
            </a:r>
            <a:r>
              <a:rPr lang="en-US" sz="1600" dirty="0" smtClean="0"/>
              <a:t>) Except </a:t>
            </a:r>
            <a:r>
              <a:rPr lang="en-US" sz="1600" dirty="0"/>
              <a:t>for "As early as possible (01/01/2016)," the other choices are "Not of Interest." Immediate action is necessary in order to contain the costs of the SREC and net metering programs for electricity customers.</a:t>
            </a:r>
          </a:p>
          <a:p>
            <a:r>
              <a:rPr lang="en-US" sz="1600" dirty="0" smtClean="0"/>
              <a:t>(Brennan) Transition </a:t>
            </a:r>
            <a:r>
              <a:rPr lang="en-US" sz="1600" dirty="0"/>
              <a:t>should consider existing commitments/projects - but this requires additional discussion and flexibly on how that is achieved.</a:t>
            </a:r>
          </a:p>
          <a:p>
            <a:r>
              <a:rPr lang="en-US" sz="1600" dirty="0" smtClean="0"/>
              <a:t>(O’Connor) The </a:t>
            </a:r>
            <a:r>
              <a:rPr lang="en-US" sz="1600" dirty="0"/>
              <a:t>Department would prefer not to tie the transition to any potential incentive changes at the federal level. </a:t>
            </a:r>
          </a:p>
          <a:p>
            <a:r>
              <a:rPr lang="en-US" sz="1600" dirty="0" smtClean="0"/>
              <a:t>(</a:t>
            </a:r>
            <a:r>
              <a:rPr lang="en-US" sz="1600" dirty="0" err="1" smtClean="0"/>
              <a:t>Krathwohl</a:t>
            </a:r>
            <a:r>
              <a:rPr lang="en-US" sz="1600" dirty="0" smtClean="0"/>
              <a:t>) a </a:t>
            </a:r>
            <a:r>
              <a:rPr lang="en-US" sz="1600" dirty="0"/>
              <a:t>more sustainable, supportive yet balanced structure should be implemented as soon as possible in order to take advantage of the Federal </a:t>
            </a:r>
            <a:r>
              <a:rPr lang="en-US" sz="1600" dirty="0" smtClean="0"/>
              <a:t>ITC</a:t>
            </a:r>
          </a:p>
          <a:p>
            <a:r>
              <a:rPr lang="en-US" sz="1600" dirty="0" smtClean="0"/>
              <a:t>(</a:t>
            </a:r>
            <a:r>
              <a:rPr lang="en-US" sz="1600" dirty="0" err="1" smtClean="0"/>
              <a:t>Aller</a:t>
            </a:r>
            <a:r>
              <a:rPr lang="en-US" sz="1600" dirty="0" smtClean="0"/>
              <a:t>) A transition before 2017 would have massive costs to the state in both jobs and dollars - solar businesses would cut back due to uncertainty, and business looking to use solar to gain predictability into their energy costs, as we heard at the task force meeting 2/25, would lose that ability.  Furthermore, this would reduce the federal money coming to MA by delaying solar development before the federal ITC expires for residential and steps down 66% for commercial. </a:t>
            </a:r>
            <a:endParaRPr lang="en-US" sz="1600" dirty="0"/>
          </a:p>
        </p:txBody>
      </p:sp>
      <p:sp>
        <p:nvSpPr>
          <p:cNvPr id="4" name="Slide Number Placeholder 3"/>
          <p:cNvSpPr>
            <a:spLocks noGrp="1"/>
          </p:cNvSpPr>
          <p:nvPr>
            <p:ph type="sldNum" sz="quarter" idx="12"/>
          </p:nvPr>
        </p:nvSpPr>
        <p:spPr/>
        <p:txBody>
          <a:bodyPr/>
          <a:lstStyle/>
          <a:p>
            <a:fld id="{9EFDD769-3F34-4627-8395-5B34544CA1D8}" type="slidenum">
              <a:rPr lang="en-US" smtClean="0"/>
              <a:pPr/>
              <a:t>28</a:t>
            </a:fld>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74638"/>
            <a:ext cx="8229600" cy="563562"/>
          </a:xfrm>
        </p:spPr>
        <p:txBody>
          <a:bodyPr>
            <a:noAutofit/>
          </a:bodyPr>
          <a:lstStyle/>
          <a:p>
            <a:r>
              <a:rPr lang="en-US" sz="3200" dirty="0" smtClean="0"/>
              <a:t>Question 15</a:t>
            </a:r>
            <a:endParaRPr lang="en-US" sz="3200" dirty="0"/>
          </a:p>
        </p:txBody>
      </p:sp>
      <p:sp>
        <p:nvSpPr>
          <p:cNvPr id="1026" name="AutoShape 2" descr="https://www.surveymonkey.com/MChart.ashx?sm=Qnd6kiZoqAnwKZOXRJ0lu3DRE5eXlhK8MUz9zRpevfGgMX14z1hUVW7YDLPKCoEEyen8W0DXjIg4nPGM8gUHmEOku8YLtPXOdNkevMv83KY%3d&amp;cp=1|600&amp;d=0.08906469494104385"/>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graphicFrame>
        <p:nvGraphicFramePr>
          <p:cNvPr id="6" name="Chart 5"/>
          <p:cNvGraphicFramePr>
            <a:graphicFrameLocks/>
          </p:cNvGraphicFramePr>
          <p:nvPr/>
        </p:nvGraphicFramePr>
        <p:xfrm>
          <a:off x="1066800" y="990600"/>
          <a:ext cx="7239000" cy="5562600"/>
        </p:xfrm>
        <a:graphic>
          <a:graphicData uri="http://schemas.openxmlformats.org/drawingml/2006/chart">
            <c:chart xmlns:c="http://schemas.openxmlformats.org/drawingml/2006/chart" xmlns:r="http://schemas.openxmlformats.org/officeDocument/2006/relationships" r:id="rId3"/>
          </a:graphicData>
        </a:graphic>
      </p:graphicFrame>
      <p:sp>
        <p:nvSpPr>
          <p:cNvPr id="2" name="Slide Number Placeholder 1"/>
          <p:cNvSpPr>
            <a:spLocks noGrp="1"/>
          </p:cNvSpPr>
          <p:nvPr>
            <p:ph type="sldNum" sz="quarter" idx="12"/>
          </p:nvPr>
        </p:nvSpPr>
        <p:spPr/>
        <p:txBody>
          <a:bodyPr/>
          <a:lstStyle/>
          <a:p>
            <a:fld id="{9EFDD769-3F34-4627-8395-5B34544CA1D8}" type="slidenum">
              <a:rPr lang="en-US" smtClean="0"/>
              <a:pPr/>
              <a:t>29</a:t>
            </a:fld>
            <a:endParaRPr lang="en-US"/>
          </a:p>
        </p:txBody>
      </p:sp>
    </p:spTree>
    <p:extLst>
      <p:ext uri="{BB962C8B-B14F-4D97-AF65-F5344CB8AC3E}">
        <p14:creationId xmlns:p14="http://schemas.microsoft.com/office/powerpoint/2010/main" xmlns="" val="37468163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857250"/>
          </a:xfrm>
        </p:spPr>
        <p:txBody>
          <a:bodyPr>
            <a:normAutofit fontScale="90000"/>
          </a:bodyPr>
          <a:lstStyle/>
          <a:p>
            <a:pPr algn="ctr"/>
            <a:r>
              <a:rPr lang="en-US" dirty="0" smtClean="0"/>
              <a:t>Question 2: Preferred Complete Policy Path</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1900310963"/>
              </p:ext>
            </p:extLst>
          </p:nvPr>
        </p:nvGraphicFramePr>
        <p:xfrm>
          <a:off x="400050" y="1828801"/>
          <a:ext cx="4552950" cy="4194999"/>
        </p:xfrm>
        <a:graphic>
          <a:graphicData uri="http://schemas.openxmlformats.org/drawingml/2006/table">
            <a:tbl>
              <a:tblPr firstRow="1" bandRow="1">
                <a:tableStyleId>{5C22544A-7EE6-4342-B048-85BDC9FD1C3A}</a:tableStyleId>
              </a:tblPr>
              <a:tblGrid>
                <a:gridCol w="3502269"/>
                <a:gridCol w="1050681"/>
              </a:tblGrid>
              <a:tr h="478142">
                <a:tc>
                  <a:txBody>
                    <a:bodyPr/>
                    <a:lstStyle/>
                    <a:p>
                      <a:pPr algn="ctr"/>
                      <a:r>
                        <a:rPr lang="en-US" sz="1400" dirty="0" smtClean="0">
                          <a:solidFill>
                            <a:schemeClr val="tx1"/>
                          </a:solidFill>
                        </a:rPr>
                        <a:t>Defined Path</a:t>
                      </a:r>
                      <a:endParaRPr lang="en-US" sz="1400" dirty="0">
                        <a:solidFill>
                          <a:schemeClr val="tx1"/>
                        </a:solidFill>
                      </a:endParaRP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dirty="0" smtClean="0">
                          <a:solidFill>
                            <a:schemeClr val="tx1"/>
                          </a:solidFill>
                        </a:rPr>
                        <a:t>Responses</a:t>
                      </a:r>
                      <a:endParaRPr lang="en-US" sz="1400" dirty="0">
                        <a:solidFill>
                          <a:schemeClr val="tx1"/>
                        </a:solidFill>
                      </a:endParaRP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62717">
                <a:tc>
                  <a:txBody>
                    <a:bodyPr/>
                    <a:lstStyle/>
                    <a:p>
                      <a:pPr algn="l"/>
                      <a:r>
                        <a:rPr lang="en-US" sz="1400" dirty="0" smtClean="0">
                          <a:solidFill>
                            <a:schemeClr val="tx1"/>
                          </a:solidFill>
                        </a:rPr>
                        <a:t>1. SREC Program Modifications incl. LT Contracting Pilot</a:t>
                      </a:r>
                      <a:endParaRPr lang="en-US" sz="1400" dirty="0">
                        <a:solidFill>
                          <a:schemeClr val="tx1"/>
                        </a:solidFill>
                      </a:endParaRPr>
                    </a:p>
                  </a:txBody>
                  <a:tcPr marL="48980" marR="489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a:r>
                        <a:rPr lang="en-US" sz="1400" dirty="0" smtClean="0">
                          <a:solidFill>
                            <a:schemeClr val="tx1"/>
                          </a:solidFill>
                        </a:rPr>
                        <a:t>0</a:t>
                      </a:r>
                      <a:endParaRPr lang="en-US" sz="1400" dirty="0">
                        <a:solidFill>
                          <a:schemeClr val="tx1"/>
                        </a:solidFill>
                      </a:endParaRP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r>
              <a:tr h="27763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chemeClr val="tx1"/>
                          </a:solidFill>
                        </a:rPr>
                        <a:t>2. Competitive Solicitations</a:t>
                      </a:r>
                    </a:p>
                  </a:txBody>
                  <a:tcPr marL="48980" marR="489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r>
                        <a:rPr lang="en-US" sz="1400" dirty="0" smtClean="0">
                          <a:solidFill>
                            <a:schemeClr val="tx1"/>
                          </a:solidFill>
                        </a:rPr>
                        <a:t>1 (Brennan)</a:t>
                      </a:r>
                      <a:endParaRPr lang="en-US" sz="1400" dirty="0">
                        <a:solidFill>
                          <a:schemeClr val="tx1"/>
                        </a:solidFill>
                      </a:endParaRP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r>
              <a:tr h="342900">
                <a:tc>
                  <a:txBody>
                    <a:bodyPr/>
                    <a:lstStyle/>
                    <a:p>
                      <a:pPr algn="l"/>
                      <a:r>
                        <a:rPr lang="en-US" sz="1400" dirty="0" smtClean="0">
                          <a:solidFill>
                            <a:schemeClr val="tx1"/>
                          </a:solidFill>
                        </a:rPr>
                        <a:t>3. Orderly Market Evolution</a:t>
                      </a:r>
                      <a:endParaRPr lang="en-US" sz="1400" dirty="0">
                        <a:solidFill>
                          <a:schemeClr val="tx1"/>
                        </a:solidFill>
                      </a:endParaRPr>
                    </a:p>
                  </a:txBody>
                  <a:tcPr marL="48980" marR="489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r>
                        <a:rPr lang="en-US" sz="1400" dirty="0" smtClean="0">
                          <a:solidFill>
                            <a:schemeClr val="tx1"/>
                          </a:solidFill>
                        </a:rPr>
                        <a:t>2 (O’Connor, </a:t>
                      </a:r>
                      <a:r>
                        <a:rPr lang="en-US" sz="1400" dirty="0" err="1" smtClean="0">
                          <a:solidFill>
                            <a:schemeClr val="tx1"/>
                          </a:solidFill>
                        </a:rPr>
                        <a:t>Harak</a:t>
                      </a:r>
                      <a:r>
                        <a:rPr lang="en-US" sz="1400" dirty="0" smtClean="0">
                          <a:solidFill>
                            <a:schemeClr val="tx1"/>
                          </a:solidFill>
                        </a:rPr>
                        <a:t>)</a:t>
                      </a:r>
                      <a:endParaRPr lang="en-US" sz="1400" dirty="0">
                        <a:solidFill>
                          <a:schemeClr val="tx1"/>
                        </a:solidFill>
                      </a:endParaRP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r>
              <a:tr h="462717">
                <a:tc>
                  <a:txBody>
                    <a:bodyPr/>
                    <a:lstStyle/>
                    <a:p>
                      <a:pPr algn="l"/>
                      <a:r>
                        <a:rPr lang="en-US" sz="1400" dirty="0" smtClean="0">
                          <a:solidFill>
                            <a:schemeClr val="tx1"/>
                          </a:solidFill>
                        </a:rPr>
                        <a:t>4. Sustained Growth Adapting to Market Changes</a:t>
                      </a:r>
                      <a:endParaRPr lang="en-US" sz="1400" dirty="0">
                        <a:solidFill>
                          <a:schemeClr val="tx1"/>
                        </a:solidFill>
                      </a:endParaRPr>
                    </a:p>
                  </a:txBody>
                  <a:tcPr marL="48980" marR="489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r>
                        <a:rPr lang="en-US" sz="1400" dirty="0" smtClean="0">
                          <a:solidFill>
                            <a:schemeClr val="tx1"/>
                          </a:solidFill>
                        </a:rPr>
                        <a:t>1 (Colton)</a:t>
                      </a:r>
                      <a:endParaRPr lang="en-US" sz="1400" dirty="0">
                        <a:solidFill>
                          <a:schemeClr val="tx1"/>
                        </a:solidFill>
                      </a:endParaRP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r>
              <a:tr h="647804">
                <a:tc>
                  <a:txBody>
                    <a:bodyPr/>
                    <a:lstStyle/>
                    <a:p>
                      <a:pPr algn="l"/>
                      <a:r>
                        <a:rPr lang="en-US" sz="1400" dirty="0" smtClean="0">
                          <a:solidFill>
                            <a:schemeClr val="tx1"/>
                          </a:solidFill>
                        </a:rPr>
                        <a:t>5. Maximize federal incentives w/ Managed Growth Boost  + Sustainable Growth</a:t>
                      </a:r>
                      <a:endParaRPr lang="en-US" sz="1400" dirty="0">
                        <a:solidFill>
                          <a:schemeClr val="tx1"/>
                        </a:solidFill>
                      </a:endParaRPr>
                    </a:p>
                  </a:txBody>
                  <a:tcPr marL="48980" marR="489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ctr"/>
                      <a:r>
                        <a:rPr lang="en-US" sz="1400" dirty="0" smtClean="0">
                          <a:solidFill>
                            <a:schemeClr val="tx1"/>
                          </a:solidFill>
                        </a:rPr>
                        <a:t>1 (</a:t>
                      </a:r>
                      <a:r>
                        <a:rPr lang="en-US" sz="1400" dirty="0" err="1" smtClean="0">
                          <a:solidFill>
                            <a:schemeClr val="tx1"/>
                          </a:solidFill>
                        </a:rPr>
                        <a:t>Krathwohl</a:t>
                      </a:r>
                      <a:r>
                        <a:rPr lang="en-US" sz="1400" dirty="0" smtClean="0">
                          <a:solidFill>
                            <a:schemeClr val="tx1"/>
                          </a:solidFill>
                        </a:rPr>
                        <a:t>)</a:t>
                      </a:r>
                      <a:endParaRPr lang="en-US" sz="1400" dirty="0">
                        <a:solidFill>
                          <a:schemeClr val="tx1"/>
                        </a:solidFill>
                      </a:endParaRP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r>
              <a:tr h="310613">
                <a:tc>
                  <a:txBody>
                    <a:bodyPr/>
                    <a:lstStyle/>
                    <a:p>
                      <a:pPr algn="l"/>
                      <a:r>
                        <a:rPr lang="en-US" sz="1400" dirty="0" smtClean="0">
                          <a:solidFill>
                            <a:schemeClr val="tx1"/>
                          </a:solidFill>
                        </a:rPr>
                        <a:t>6. Prioritize Distribution System</a:t>
                      </a:r>
                    </a:p>
                  </a:txBody>
                  <a:tcPr marL="48980" marR="489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a:r>
                        <a:rPr lang="en-US" sz="1400" dirty="0" smtClean="0">
                          <a:solidFill>
                            <a:schemeClr val="tx1"/>
                          </a:solidFill>
                        </a:rPr>
                        <a:t>0</a:t>
                      </a:r>
                      <a:endParaRPr lang="en-US" sz="1400" dirty="0">
                        <a:solidFill>
                          <a:schemeClr val="tx1"/>
                        </a:solidFill>
                      </a:endParaRP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r>
              <a:tr h="462717">
                <a:tc>
                  <a:txBody>
                    <a:bodyPr/>
                    <a:lstStyle/>
                    <a:p>
                      <a:pPr algn="l"/>
                      <a:r>
                        <a:rPr lang="en-US" sz="1400" dirty="0" smtClean="0">
                          <a:solidFill>
                            <a:schemeClr val="tx1"/>
                          </a:solidFill>
                        </a:rPr>
                        <a:t>7. Maximize Installed MW within Defined Budget</a:t>
                      </a:r>
                      <a:endParaRPr lang="en-US" sz="1400" dirty="0">
                        <a:solidFill>
                          <a:schemeClr val="tx1"/>
                        </a:solidFill>
                      </a:endParaRPr>
                    </a:p>
                  </a:txBody>
                  <a:tcPr marL="48980" marR="489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400" dirty="0" smtClean="0"/>
                        <a:t>0</a:t>
                      </a:r>
                      <a:endParaRPr lang="en-US" sz="1400" dirty="0"/>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77631">
                <a:tc>
                  <a:txBody>
                    <a:bodyPr/>
                    <a:lstStyle/>
                    <a:p>
                      <a:pPr algn="l"/>
                      <a:r>
                        <a:rPr lang="en-US" sz="1400" dirty="0" smtClean="0">
                          <a:solidFill>
                            <a:schemeClr val="tx1"/>
                          </a:solidFill>
                        </a:rPr>
                        <a:t>No</a:t>
                      </a:r>
                      <a:r>
                        <a:rPr lang="en-US" sz="1400" baseline="0" dirty="0" smtClean="0">
                          <a:solidFill>
                            <a:schemeClr val="tx1"/>
                          </a:solidFill>
                        </a:rPr>
                        <a:t> Opinion</a:t>
                      </a:r>
                      <a:endParaRPr lang="en-US" sz="1400" dirty="0">
                        <a:solidFill>
                          <a:schemeClr val="tx1"/>
                        </a:solidFill>
                      </a:endParaRPr>
                    </a:p>
                  </a:txBody>
                  <a:tcPr marL="48980" marR="489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400" dirty="0" smtClean="0">
                          <a:solidFill>
                            <a:schemeClr val="tx1"/>
                          </a:solidFill>
                        </a:rPr>
                        <a:t>1 (Fisher)</a:t>
                      </a:r>
                      <a:endParaRPr lang="en-US" sz="1400" dirty="0">
                        <a:solidFill>
                          <a:schemeClr val="tx1"/>
                        </a:solidFill>
                      </a:endParaRP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xmlns="" val="3051155076"/>
              </p:ext>
            </p:extLst>
          </p:nvPr>
        </p:nvGraphicFramePr>
        <p:xfrm>
          <a:off x="5029200" y="1828801"/>
          <a:ext cx="3760576" cy="4215284"/>
        </p:xfrm>
        <a:graphic>
          <a:graphicData uri="http://schemas.openxmlformats.org/drawingml/2006/table">
            <a:tbl>
              <a:tblPr firstRow="1" bandRow="1">
                <a:tableStyleId>{5C22544A-7EE6-4342-B048-85BDC9FD1C3A}</a:tableStyleId>
              </a:tblPr>
              <a:tblGrid>
                <a:gridCol w="2697803"/>
                <a:gridCol w="1062773"/>
              </a:tblGrid>
              <a:tr h="476573">
                <a:tc>
                  <a:txBody>
                    <a:bodyPr/>
                    <a:lstStyle/>
                    <a:p>
                      <a:pPr marL="0" algn="ctr" defTabSz="914400" rtl="0" eaLnBrk="1" latinLnBrk="0" hangingPunct="1"/>
                      <a:r>
                        <a:rPr lang="en-US" sz="1400" b="1" kern="1200" dirty="0" smtClean="0">
                          <a:solidFill>
                            <a:schemeClr val="tx1"/>
                          </a:solidFill>
                          <a:latin typeface="+mn-lt"/>
                          <a:ea typeface="+mn-ea"/>
                          <a:cs typeface="+mn-cs"/>
                        </a:rPr>
                        <a:t>Combination Paths</a:t>
                      </a:r>
                      <a:endParaRPr lang="en-US" sz="1400" b="1" kern="1200" dirty="0">
                        <a:solidFill>
                          <a:schemeClr val="tx1"/>
                        </a:solidFill>
                        <a:latin typeface="+mn-lt"/>
                        <a:ea typeface="+mn-ea"/>
                        <a:cs typeface="+mn-cs"/>
                      </a:endParaRP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400" b="1" kern="1200" dirty="0" smtClean="0">
                          <a:solidFill>
                            <a:schemeClr val="tx1"/>
                          </a:solidFill>
                          <a:latin typeface="+mn-lt"/>
                          <a:ea typeface="+mn-ea"/>
                          <a:cs typeface="+mn-cs"/>
                        </a:rPr>
                        <a:t>Responses</a:t>
                      </a:r>
                      <a:endParaRPr lang="en-US" sz="1400" b="1" kern="1200" dirty="0">
                        <a:solidFill>
                          <a:schemeClr val="tx1"/>
                        </a:solidFill>
                        <a:latin typeface="+mn-lt"/>
                        <a:ea typeface="+mn-ea"/>
                        <a:cs typeface="+mn-cs"/>
                      </a:endParaRP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31557">
                <a:tc>
                  <a:txBody>
                    <a:bodyPr/>
                    <a:lstStyle/>
                    <a:p>
                      <a:pPr algn="l"/>
                      <a:r>
                        <a:rPr lang="en-US" sz="1400" baseline="0" dirty="0" smtClean="0"/>
                        <a:t>2. Competitive Solicitations +</a:t>
                      </a:r>
                    </a:p>
                    <a:p>
                      <a:pPr algn="l"/>
                      <a:r>
                        <a:rPr lang="en-US" sz="1400" baseline="0" dirty="0" smtClean="0"/>
                        <a:t>4. Sustained Market Growth</a:t>
                      </a:r>
                      <a:endParaRPr lang="en-US" sz="1400" dirty="0"/>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400" dirty="0" smtClean="0"/>
                        <a:t>1 (Holland)</a:t>
                      </a:r>
                      <a:endParaRPr lang="en-US" sz="1400" dirty="0"/>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54798">
                <a:tc>
                  <a:txBody>
                    <a:bodyPr/>
                    <a:lstStyle/>
                    <a:p>
                      <a:pPr algn="l"/>
                      <a:r>
                        <a:rPr lang="en-US" sz="1400" baseline="0" dirty="0" smtClean="0"/>
                        <a:t>3. Orderly Market Evolution +</a:t>
                      </a:r>
                    </a:p>
                    <a:p>
                      <a:pPr algn="l"/>
                      <a:r>
                        <a:rPr lang="en-US" sz="1400" baseline="0" dirty="0" smtClean="0"/>
                        <a:t>4. Sustained Growth Adapting to Market Changes</a:t>
                      </a:r>
                      <a:endParaRPr lang="en-US" sz="1400" dirty="0"/>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400" dirty="0" smtClean="0"/>
                        <a:t>5 (</a:t>
                      </a:r>
                      <a:r>
                        <a:rPr lang="en-US" sz="1400" dirty="0" err="1" smtClean="0"/>
                        <a:t>Aller</a:t>
                      </a:r>
                      <a:r>
                        <a:rPr lang="en-US" sz="1400" dirty="0" smtClean="0"/>
                        <a:t>, </a:t>
                      </a:r>
                      <a:r>
                        <a:rPr lang="en-US" sz="1400" dirty="0" err="1" smtClean="0"/>
                        <a:t>Stillinger</a:t>
                      </a:r>
                      <a:r>
                        <a:rPr lang="en-US" sz="1400" dirty="0" smtClean="0"/>
                        <a:t>, </a:t>
                      </a:r>
                      <a:r>
                        <a:rPr lang="en-US" sz="1400" dirty="0" err="1" smtClean="0"/>
                        <a:t>Podgurski</a:t>
                      </a:r>
                      <a:r>
                        <a:rPr lang="en-US" sz="1400" dirty="0" smtClean="0"/>
                        <a:t>,</a:t>
                      </a:r>
                      <a:r>
                        <a:rPr lang="en-US" sz="1400" baseline="0" dirty="0" smtClean="0"/>
                        <a:t> </a:t>
                      </a:r>
                      <a:r>
                        <a:rPr lang="en-US" sz="1400" baseline="0" dirty="0" err="1" smtClean="0"/>
                        <a:t>Besser</a:t>
                      </a:r>
                      <a:r>
                        <a:rPr lang="en-US" sz="1400" baseline="0" dirty="0" smtClean="0"/>
                        <a:t>, </a:t>
                      </a:r>
                      <a:r>
                        <a:rPr lang="en-US" sz="1400" baseline="0" dirty="0" err="1" smtClean="0"/>
                        <a:t>Zalcam</a:t>
                      </a:r>
                      <a:r>
                        <a:rPr lang="en-US" sz="1400" baseline="0" dirty="0" smtClean="0"/>
                        <a:t>)</a:t>
                      </a:r>
                      <a:endParaRPr lang="en-US" sz="1400" dirty="0"/>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31557">
                <a:tc>
                  <a:txBody>
                    <a:bodyPr/>
                    <a:lstStyle/>
                    <a:p>
                      <a:pPr algn="l"/>
                      <a:r>
                        <a:rPr lang="en-US" sz="1400" baseline="0" dirty="0" smtClean="0"/>
                        <a:t>2. Completive Solicitations +</a:t>
                      </a:r>
                    </a:p>
                    <a:p>
                      <a:pPr algn="l"/>
                      <a:r>
                        <a:rPr lang="en-US" sz="1400" baseline="0" dirty="0" smtClean="0"/>
                        <a:t>3. Orderly Market Evolution</a:t>
                      </a:r>
                      <a:endParaRPr lang="en-US" sz="1400" dirty="0"/>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400" dirty="0" smtClean="0"/>
                        <a:t>1 (Rabinowitz)</a:t>
                      </a:r>
                      <a:endParaRPr lang="en-US" sz="1400" dirty="0"/>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31557">
                <a:tc>
                  <a:txBody>
                    <a:bodyPr/>
                    <a:lstStyle/>
                    <a:p>
                      <a:pPr algn="l"/>
                      <a:r>
                        <a:rPr lang="en-US" sz="1400" dirty="0" smtClean="0"/>
                        <a:t>2. Competitive Solicitation +</a:t>
                      </a:r>
                      <a:endParaRPr lang="en-US" sz="1400" baseline="0" dirty="0" smtClean="0"/>
                    </a:p>
                    <a:p>
                      <a:pPr algn="l"/>
                      <a:r>
                        <a:rPr lang="en-US" sz="1400" baseline="0" dirty="0" smtClean="0"/>
                        <a:t>6. Prioritize Distribution System</a:t>
                      </a:r>
                      <a:endParaRPr lang="en-US" sz="1400" dirty="0"/>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400" dirty="0" smtClean="0"/>
                        <a:t>1 (Rio)</a:t>
                      </a:r>
                      <a:endParaRPr lang="en-US" sz="1400" dirty="0"/>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3155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smtClean="0"/>
                        <a:t>Other:</a:t>
                      </a:r>
                      <a:r>
                        <a:rPr lang="en-US" sz="1400" baseline="0" smtClean="0"/>
                        <a:t> </a:t>
                      </a:r>
                      <a:r>
                        <a:rPr lang="en-US" sz="1400" smtClean="0"/>
                        <a:t>Competitive</a:t>
                      </a:r>
                      <a:r>
                        <a:rPr lang="en-US" sz="1400" baseline="0" smtClean="0"/>
                        <a:t> process with defined budget</a:t>
                      </a:r>
                      <a:endParaRPr lang="en-US" sz="1400" smtClean="0"/>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400" dirty="0" smtClean="0"/>
                        <a:t>1 (Serna)</a:t>
                      </a:r>
                      <a:endParaRPr lang="en-US" sz="1400" dirty="0"/>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3" name="Slide Number Placeholder 2"/>
          <p:cNvSpPr>
            <a:spLocks noGrp="1"/>
          </p:cNvSpPr>
          <p:nvPr>
            <p:ph type="sldNum" sz="quarter" idx="12"/>
          </p:nvPr>
        </p:nvSpPr>
        <p:spPr/>
        <p:txBody>
          <a:bodyPr/>
          <a:lstStyle/>
          <a:p>
            <a:fld id="{9EFDD769-3F34-4627-8395-5B34544CA1D8}" type="slidenum">
              <a:rPr lang="en-US" smtClean="0"/>
              <a:pPr/>
              <a:t>3</a:t>
            </a:fld>
            <a:endParaRPr lang="en-US"/>
          </a:p>
        </p:txBody>
      </p:sp>
    </p:spTree>
    <p:extLst>
      <p:ext uri="{BB962C8B-B14F-4D97-AF65-F5344CB8AC3E}">
        <p14:creationId xmlns:p14="http://schemas.microsoft.com/office/powerpoint/2010/main" xmlns="" val="299809212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Question 15 </a:t>
            </a:r>
            <a:r>
              <a:rPr lang="en-US" sz="3200" dirty="0"/>
              <a:t>Comments</a:t>
            </a:r>
          </a:p>
        </p:txBody>
      </p:sp>
      <p:sp>
        <p:nvSpPr>
          <p:cNvPr id="3" name="Content Placeholder 2"/>
          <p:cNvSpPr>
            <a:spLocks noGrp="1"/>
          </p:cNvSpPr>
          <p:nvPr>
            <p:ph idx="1"/>
          </p:nvPr>
        </p:nvSpPr>
        <p:spPr>
          <a:xfrm>
            <a:off x="457200" y="1371600"/>
            <a:ext cx="8229600" cy="4800600"/>
          </a:xfrm>
        </p:spPr>
        <p:txBody>
          <a:bodyPr>
            <a:noAutofit/>
          </a:bodyPr>
          <a:lstStyle/>
          <a:p>
            <a:r>
              <a:rPr lang="en-US" sz="1600" dirty="0" smtClean="0"/>
              <a:t>(</a:t>
            </a:r>
            <a:r>
              <a:rPr lang="en-US" sz="1600" dirty="0" err="1" smtClean="0"/>
              <a:t>Rabinowitz</a:t>
            </a:r>
            <a:r>
              <a:rPr lang="en-US" sz="1600" dirty="0" smtClean="0"/>
              <a:t>) Except </a:t>
            </a:r>
            <a:r>
              <a:rPr lang="en-US" sz="1600" dirty="0"/>
              <a:t>for "Budget constrained" and "MW Target with Firm Timeline," the other choices are "Not of Interest." The policy framework should require the solar development community to work within a defined budget and increase the cost efficiencies. Experience has shown that the incentives are much higher than necessary to encourage solar development, and especially large solar projects.</a:t>
            </a:r>
          </a:p>
          <a:p>
            <a:r>
              <a:rPr lang="en-US" sz="1600" dirty="0" smtClean="0"/>
              <a:t>(Brennan) Targets </a:t>
            </a:r>
            <a:r>
              <a:rPr lang="en-US" sz="1600" dirty="0"/>
              <a:t>and timelines need to be focused on getting to a point where you are supporting the market to self-stabilization.</a:t>
            </a:r>
          </a:p>
          <a:p>
            <a:r>
              <a:rPr lang="en-US" sz="1600" dirty="0" smtClean="0"/>
              <a:t>(Rio) If </a:t>
            </a:r>
            <a:r>
              <a:rPr lang="en-US" sz="1600" dirty="0"/>
              <a:t>the program is aligned right, I believe we can get more and better </a:t>
            </a:r>
            <a:r>
              <a:rPr lang="en-US" sz="1600" dirty="0" err="1"/>
              <a:t>sytsems</a:t>
            </a:r>
            <a:r>
              <a:rPr lang="en-US" sz="1600" dirty="0"/>
              <a:t> installed</a:t>
            </a:r>
            <a:r>
              <a:rPr lang="en-US" sz="1600" dirty="0" smtClean="0"/>
              <a:t>.</a:t>
            </a:r>
          </a:p>
          <a:p>
            <a:r>
              <a:rPr lang="en-US" sz="1600" dirty="0" smtClean="0"/>
              <a:t>(Holland) Applicable to incentive payment, not net metering. </a:t>
            </a:r>
          </a:p>
          <a:p>
            <a:r>
              <a:rPr lang="en-US" sz="1600" dirty="0" smtClean="0"/>
              <a:t>(</a:t>
            </a:r>
            <a:r>
              <a:rPr lang="en-US" sz="1600" dirty="0" err="1" smtClean="0"/>
              <a:t>Aller</a:t>
            </a:r>
            <a:r>
              <a:rPr lang="en-US" sz="1600" dirty="0" smtClean="0"/>
              <a:t>) An adjustable block incentive where each block is a known dollar amount, and what varies based on market signals is the per-unit incentive should be considered. </a:t>
            </a:r>
            <a:endParaRPr lang="en-US" sz="1600" dirty="0"/>
          </a:p>
        </p:txBody>
      </p:sp>
      <p:sp>
        <p:nvSpPr>
          <p:cNvPr id="4" name="Slide Number Placeholder 3"/>
          <p:cNvSpPr>
            <a:spLocks noGrp="1"/>
          </p:cNvSpPr>
          <p:nvPr>
            <p:ph type="sldNum" sz="quarter" idx="12"/>
          </p:nvPr>
        </p:nvSpPr>
        <p:spPr/>
        <p:txBody>
          <a:bodyPr/>
          <a:lstStyle/>
          <a:p>
            <a:fld id="{9EFDD769-3F34-4627-8395-5B34544CA1D8}" type="slidenum">
              <a:rPr lang="en-US" smtClean="0"/>
              <a:pPr/>
              <a:t>30</a:t>
            </a:fld>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74638"/>
            <a:ext cx="8229600" cy="563562"/>
          </a:xfrm>
        </p:spPr>
        <p:txBody>
          <a:bodyPr>
            <a:noAutofit/>
          </a:bodyPr>
          <a:lstStyle/>
          <a:p>
            <a:r>
              <a:rPr lang="en-US" sz="3200" dirty="0" smtClean="0"/>
              <a:t>Question 16</a:t>
            </a:r>
            <a:endParaRPr lang="en-US" sz="3200" dirty="0"/>
          </a:p>
        </p:txBody>
      </p:sp>
      <p:sp>
        <p:nvSpPr>
          <p:cNvPr id="1026" name="AutoShape 2" descr="https://www.surveymonkey.com/MChart.ashx?sm=Qnd6kiZoqAnwKZOXRJ0lu3DRE5eXlhK8MUz9zRpevfGgMX14z1hUVW7YDLPKCoEEyen8W0DXjIg4nPGM8gUHmEOku8YLtPXOdNkevMv83KY%3d&amp;cp=1|600&amp;d=0.08906469494104385"/>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graphicFrame>
        <p:nvGraphicFramePr>
          <p:cNvPr id="6" name="Chart 5"/>
          <p:cNvGraphicFramePr>
            <a:graphicFrameLocks/>
          </p:cNvGraphicFramePr>
          <p:nvPr/>
        </p:nvGraphicFramePr>
        <p:xfrm>
          <a:off x="1219200" y="990600"/>
          <a:ext cx="6923314" cy="5400675"/>
        </p:xfrm>
        <a:graphic>
          <a:graphicData uri="http://schemas.openxmlformats.org/drawingml/2006/chart">
            <c:chart xmlns:c="http://schemas.openxmlformats.org/drawingml/2006/chart" xmlns:r="http://schemas.openxmlformats.org/officeDocument/2006/relationships" r:id="rId3"/>
          </a:graphicData>
        </a:graphic>
      </p:graphicFrame>
      <p:sp>
        <p:nvSpPr>
          <p:cNvPr id="2" name="Slide Number Placeholder 1"/>
          <p:cNvSpPr>
            <a:spLocks noGrp="1"/>
          </p:cNvSpPr>
          <p:nvPr>
            <p:ph type="sldNum" sz="quarter" idx="12"/>
          </p:nvPr>
        </p:nvSpPr>
        <p:spPr/>
        <p:txBody>
          <a:bodyPr/>
          <a:lstStyle/>
          <a:p>
            <a:fld id="{9EFDD769-3F34-4627-8395-5B34544CA1D8}" type="slidenum">
              <a:rPr lang="en-US" smtClean="0"/>
              <a:pPr/>
              <a:t>31</a:t>
            </a:fld>
            <a:endParaRPr lang="en-US"/>
          </a:p>
        </p:txBody>
      </p:sp>
    </p:spTree>
    <p:extLst>
      <p:ext uri="{BB962C8B-B14F-4D97-AF65-F5344CB8AC3E}">
        <p14:creationId xmlns:p14="http://schemas.microsoft.com/office/powerpoint/2010/main" xmlns="" val="235530550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r>
              <a:rPr lang="en-US" sz="3200" dirty="0" smtClean="0"/>
              <a:t>Question 16 </a:t>
            </a:r>
            <a:r>
              <a:rPr lang="en-US" sz="3200" dirty="0"/>
              <a:t>Comments</a:t>
            </a:r>
          </a:p>
        </p:txBody>
      </p:sp>
      <p:sp>
        <p:nvSpPr>
          <p:cNvPr id="3" name="Content Placeholder 2"/>
          <p:cNvSpPr>
            <a:spLocks noGrp="1"/>
          </p:cNvSpPr>
          <p:nvPr>
            <p:ph idx="1"/>
          </p:nvPr>
        </p:nvSpPr>
        <p:spPr>
          <a:xfrm>
            <a:off x="457200" y="685800"/>
            <a:ext cx="8229600" cy="4800600"/>
          </a:xfrm>
        </p:spPr>
        <p:txBody>
          <a:bodyPr>
            <a:noAutofit/>
          </a:bodyPr>
          <a:lstStyle/>
          <a:p>
            <a:r>
              <a:rPr lang="en-US" sz="1050" dirty="0" smtClean="0"/>
              <a:t>(</a:t>
            </a:r>
            <a:r>
              <a:rPr lang="en-US" sz="1050" dirty="0" err="1" smtClean="0"/>
              <a:t>Rabinowitz</a:t>
            </a:r>
            <a:r>
              <a:rPr lang="en-US" sz="1050" dirty="0" smtClean="0"/>
              <a:t>) National </a:t>
            </a:r>
            <a:r>
              <a:rPr lang="en-US" sz="1050" dirty="0"/>
              <a:t>Grid would support a minimum bill for distributed generation customers only if it were designed correctly. National Grid seeks an opportunity to explore and elaborate on what the correct design would involve.</a:t>
            </a:r>
          </a:p>
          <a:p>
            <a:r>
              <a:rPr lang="en-US" sz="1050" dirty="0" smtClean="0"/>
              <a:t>(</a:t>
            </a:r>
            <a:r>
              <a:rPr lang="en-US" sz="1050" dirty="0" err="1" smtClean="0"/>
              <a:t>Stillinger</a:t>
            </a:r>
            <a:r>
              <a:rPr lang="en-US" sz="1050" dirty="0" smtClean="0"/>
              <a:t>) It </a:t>
            </a:r>
            <a:r>
              <a:rPr lang="en-US" sz="1050" dirty="0"/>
              <a:t>comes as no surprise to anyone that this is a politically explosive issue. Any min. bill must be capped for residential and other small-scale users. This is one way to ensure that all customers pay fairly and equitably for their use of the "grid".</a:t>
            </a:r>
          </a:p>
          <a:p>
            <a:r>
              <a:rPr lang="en-US" sz="1050" dirty="0" smtClean="0"/>
              <a:t>(Brennan) This </a:t>
            </a:r>
            <a:r>
              <a:rPr lang="en-US" sz="1050" dirty="0"/>
              <a:t>is an important issue, but the question as framed is difficult to answer. The parameters of the </a:t>
            </a:r>
            <a:r>
              <a:rPr lang="en-US" sz="1050" dirty="0" smtClean="0"/>
              <a:t>min. bill </a:t>
            </a:r>
            <a:r>
              <a:rPr lang="en-US" sz="1050" dirty="0"/>
              <a:t>"credit" need to fleshed out in a DPU process. The concept of a minimum bill applying across the board could </a:t>
            </a:r>
            <a:r>
              <a:rPr lang="en-US" sz="1050" dirty="0" smtClean="0"/>
              <a:t>be considered</a:t>
            </a:r>
            <a:r>
              <a:rPr lang="en-US" sz="1050" dirty="0"/>
              <a:t>, but then different classes/customers who use the grid differently should have minimum bills that reflect the costs associated with their classes. Any minimum bill discussion must include an evaluation of impacts on low income </a:t>
            </a:r>
            <a:r>
              <a:rPr lang="en-US" sz="1050" dirty="0" smtClean="0"/>
              <a:t>&amp; low </a:t>
            </a:r>
            <a:r>
              <a:rPr lang="en-US" sz="1050" dirty="0"/>
              <a:t>usage customers before implementation.</a:t>
            </a:r>
          </a:p>
          <a:p>
            <a:r>
              <a:rPr lang="en-US" sz="1050" dirty="0" smtClean="0"/>
              <a:t>(O’Connor) The </a:t>
            </a:r>
            <a:r>
              <a:rPr lang="en-US" sz="1050" dirty="0"/>
              <a:t>Department understands that consideration of a minimum bill is part of the mandate of this task force. However, the Department views a minimum bill and the policy paths as separate issues and therefore recommends that any policy option modeled consider two scenarios: one in which a minimum bill is applied, and one in which it is </a:t>
            </a:r>
            <a:r>
              <a:rPr lang="en-US" sz="1050" dirty="0" smtClean="0"/>
              <a:t>not</a:t>
            </a:r>
            <a:endParaRPr lang="en-US" sz="1050" dirty="0"/>
          </a:p>
          <a:p>
            <a:r>
              <a:rPr lang="en-US" sz="1050" dirty="0" smtClean="0"/>
              <a:t>(</a:t>
            </a:r>
            <a:r>
              <a:rPr lang="en-US" sz="1050" dirty="0" err="1" smtClean="0"/>
              <a:t>Besser</a:t>
            </a:r>
            <a:r>
              <a:rPr lang="en-US" sz="1050" dirty="0" smtClean="0"/>
              <a:t>) If </a:t>
            </a:r>
            <a:r>
              <a:rPr lang="en-US" sz="1050" dirty="0"/>
              <a:t>DPU finds that a minimum bill is necessary, it should be nondiscriminatory across all customers (adjusted by rate class or size with provisions to protect low income customers taken as second step if needed).</a:t>
            </a:r>
          </a:p>
          <a:p>
            <a:r>
              <a:rPr lang="en-US" sz="1050" dirty="0" smtClean="0"/>
              <a:t>(Serna) </a:t>
            </a:r>
            <a:r>
              <a:rPr lang="en-US" sz="1050" dirty="0" err="1" smtClean="0"/>
              <a:t>Eversource</a:t>
            </a:r>
            <a:r>
              <a:rPr lang="en-US" sz="1050" dirty="0" smtClean="0"/>
              <a:t> </a:t>
            </a:r>
            <a:r>
              <a:rPr lang="en-US" sz="1050" dirty="0"/>
              <a:t>supports a greater amount of cost recovery through fixed charges as it more properly assigns costs to customers thereby reducing both intra- and inter-class subsidization of costs. The transmission and distribution system is largely a fixed cost in which volumetric usage does not have a direct bearing on the costs incurred by any particular customer. Greater fixed cost recovery should be considered as part of an overall rate design approach to replace net metering. Rate design should be addressed in a fully adjudicated rate proceeding before the DPU. Such investigation should explore the proper rate design needed to ensure that the Department’s rate-making goals continue to be met in light of the rapid growth of distributed generation.</a:t>
            </a:r>
          </a:p>
          <a:p>
            <a:r>
              <a:rPr lang="en-US" sz="1050" dirty="0" smtClean="0"/>
              <a:t>(</a:t>
            </a:r>
            <a:r>
              <a:rPr lang="en-US" sz="1050" dirty="0" err="1" smtClean="0"/>
              <a:t>Rever</a:t>
            </a:r>
            <a:r>
              <a:rPr lang="en-US" sz="1050" dirty="0" smtClean="0"/>
              <a:t>) also </a:t>
            </a:r>
            <a:r>
              <a:rPr lang="en-US" sz="1050" dirty="0"/>
              <a:t>not of interest: for certain customers only</a:t>
            </a:r>
          </a:p>
          <a:p>
            <a:r>
              <a:rPr lang="en-US" sz="1050" dirty="0" smtClean="0"/>
              <a:t>(Rio) If </a:t>
            </a:r>
            <a:r>
              <a:rPr lang="en-US" sz="1050" dirty="0"/>
              <a:t>the program is aligned right, with customers only receiving power rebates, minimum bill goes away since the customer is still contributing T&amp;D and social programs. if the system stays as is then minimum bills based on a true analysis of the cost must be implemented for DG customers. the key is to do a true analysis to see what it is.</a:t>
            </a:r>
          </a:p>
          <a:p>
            <a:r>
              <a:rPr lang="en-US" sz="1050" dirty="0" smtClean="0"/>
              <a:t>(</a:t>
            </a:r>
            <a:r>
              <a:rPr lang="en-US" sz="1050" dirty="0" err="1" smtClean="0"/>
              <a:t>Krathwohl</a:t>
            </a:r>
            <a:r>
              <a:rPr lang="en-US" sz="1050" dirty="0" smtClean="0"/>
              <a:t>) This </a:t>
            </a:r>
            <a:r>
              <a:rPr lang="en-US" sz="1050" dirty="0"/>
              <a:t>seems to be quick a tricky issue. Certainly the general ratemaking goal of rates reflecting costs imposed on the system is good and if applied correctly that is what a minimum bill would do. One concern is, as noted above, the process of setting the minimum bill getting in the way of the solar market development, which is a condition to be avoided. Another concern made clear through the public comments concerns seasonal customers and small farms and other businesses for whom a minimum bill could distort their economics. Those concerns need to be considered though it might require a more refined costing analysis than has often occurred in utility ratemaking over the years.</a:t>
            </a:r>
          </a:p>
          <a:p>
            <a:r>
              <a:rPr lang="en-US" sz="1050" dirty="0" smtClean="0"/>
              <a:t>(Colton) If </a:t>
            </a:r>
            <a:r>
              <a:rPr lang="en-US" sz="1050" dirty="0"/>
              <a:t>one applies the </a:t>
            </a:r>
            <a:r>
              <a:rPr lang="en-US" sz="1050" dirty="0" smtClean="0"/>
              <a:t>min. bill </a:t>
            </a:r>
            <a:r>
              <a:rPr lang="en-US" sz="1050" dirty="0"/>
              <a:t>concept to the extreme, i.e., </a:t>
            </a:r>
            <a:r>
              <a:rPr lang="en-US" sz="1050" dirty="0" smtClean="0"/>
              <a:t>ratepayers </a:t>
            </a:r>
            <a:r>
              <a:rPr lang="en-US" sz="1050" dirty="0"/>
              <a:t>who reduce use to zero would pay a </a:t>
            </a:r>
            <a:r>
              <a:rPr lang="en-US" sz="1050" dirty="0" smtClean="0"/>
              <a:t>min. bill</a:t>
            </a:r>
            <a:r>
              <a:rPr lang="en-US" sz="1050" dirty="0"/>
              <a:t>...in my view this </a:t>
            </a:r>
            <a:r>
              <a:rPr lang="en-US" sz="1050" dirty="0" smtClean="0"/>
              <a:t>makes </a:t>
            </a:r>
            <a:r>
              <a:rPr lang="en-US" sz="1050" dirty="0"/>
              <a:t>the </a:t>
            </a:r>
            <a:r>
              <a:rPr lang="en-US" sz="1050" dirty="0" smtClean="0"/>
              <a:t>min. bill </a:t>
            </a:r>
            <a:r>
              <a:rPr lang="en-US" sz="1050" dirty="0"/>
              <a:t>a tax, rather than a fee or user charge. Taxes should not be levied by anyone other than the Legislature. ANY </a:t>
            </a:r>
            <a:r>
              <a:rPr lang="en-US" sz="1050" dirty="0" smtClean="0"/>
              <a:t>min. bill </a:t>
            </a:r>
            <a:r>
              <a:rPr lang="en-US" sz="1050" dirty="0"/>
              <a:t>is regressive </a:t>
            </a:r>
            <a:r>
              <a:rPr lang="en-US" sz="1050" dirty="0" smtClean="0"/>
              <a:t>&amp; would adversely </a:t>
            </a:r>
            <a:r>
              <a:rPr lang="en-US" sz="1050" dirty="0"/>
              <a:t>affect low income users </a:t>
            </a:r>
            <a:r>
              <a:rPr lang="en-US" sz="1050" dirty="0" smtClean="0"/>
              <a:t>&amp; municipalities</a:t>
            </a:r>
            <a:r>
              <a:rPr lang="en-US" sz="1050" dirty="0"/>
              <a:t>. It is not a door that I would willingly open</a:t>
            </a:r>
            <a:r>
              <a:rPr lang="en-US" sz="1050" dirty="0" smtClean="0"/>
              <a:t>.</a:t>
            </a:r>
          </a:p>
          <a:p>
            <a:r>
              <a:rPr lang="en-US" sz="1050" dirty="0" smtClean="0"/>
              <a:t>(Holland) For solar customers or those receiving virtual net metering credits.  Grandfather existing net metering customers.  For residential customers, consider limiting to existing customer charge and furthermore delaying any minimum bill until an agreed-upon non-participant net metering rate impact. </a:t>
            </a:r>
            <a:endParaRPr lang="en-US" sz="1050" dirty="0"/>
          </a:p>
        </p:txBody>
      </p:sp>
      <p:sp>
        <p:nvSpPr>
          <p:cNvPr id="4" name="Slide Number Placeholder 3"/>
          <p:cNvSpPr>
            <a:spLocks noGrp="1"/>
          </p:cNvSpPr>
          <p:nvPr>
            <p:ph type="sldNum" sz="quarter" idx="12"/>
          </p:nvPr>
        </p:nvSpPr>
        <p:spPr/>
        <p:txBody>
          <a:bodyPr/>
          <a:lstStyle/>
          <a:p>
            <a:fld id="{9EFDD769-3F34-4627-8395-5B34544CA1D8}" type="slidenum">
              <a:rPr lang="en-US" smtClean="0"/>
              <a:pPr/>
              <a:t>32</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xmlns="" val="1755863999"/>
              </p:ext>
            </p:extLst>
          </p:nvPr>
        </p:nvGraphicFramePr>
        <p:xfrm>
          <a:off x="285750" y="533400"/>
          <a:ext cx="8572501" cy="6309360"/>
        </p:xfrm>
        <a:graphic>
          <a:graphicData uri="http://schemas.openxmlformats.org/drawingml/2006/table">
            <a:tbl>
              <a:tblPr/>
              <a:tblGrid>
                <a:gridCol w="2805624"/>
                <a:gridCol w="2805624"/>
                <a:gridCol w="2961253"/>
              </a:tblGrid>
              <a:tr h="1005840">
                <a:tc>
                  <a:txBody>
                    <a:bodyPr/>
                    <a:lstStyle/>
                    <a:p>
                      <a:pPr algn="just" fontAlgn="ctr"/>
                      <a:r>
                        <a:rPr lang="en-US" sz="900" b="0" i="0" u="none" strike="noStrike" dirty="0">
                          <a:solidFill>
                            <a:srgbClr val="000000"/>
                          </a:solidFill>
                          <a:effectLst/>
                          <a:latin typeface="+mn-lt"/>
                        </a:rPr>
                        <a:t>Primarily the "sustained growth adapting to market changes" model for rooftop/smaller systems associated with onsite load. The "competitive solicitations" model for "large" projects, especially those unaffiliated with load at or near the facility. Modifying both to some degree in order to capture benefits of federal tax incentives. Modifying both market segments in order to incentive solar development where they support and enhance needs of distribution system</a:t>
                      </a:r>
                      <a:r>
                        <a:rPr lang="en-US" sz="900" b="0" i="0" u="none" strike="noStrike" dirty="0" smtClean="0">
                          <a:solidFill>
                            <a:srgbClr val="000000"/>
                          </a:solidFill>
                          <a:effectLst/>
                          <a:latin typeface="+mn-lt"/>
                        </a:rPr>
                        <a:t>. (Holland)</a:t>
                      </a:r>
                      <a:endParaRPr lang="en-US" sz="900" b="0" i="0" u="none" strike="noStrike" dirty="0">
                        <a:solidFill>
                          <a:srgbClr val="000000"/>
                        </a:solidFill>
                        <a:effectLst/>
                        <a:latin typeface="+mn-lt"/>
                      </a:endParaRPr>
                    </a:p>
                  </a:txBody>
                  <a:tcPr marL="68580" marR="68580" marT="68580" marB="685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ctr"/>
                      <a:r>
                        <a:rPr lang="en-US" sz="900" b="0" i="0" u="none" strike="noStrike" dirty="0">
                          <a:solidFill>
                            <a:srgbClr val="000000"/>
                          </a:solidFill>
                          <a:effectLst/>
                          <a:latin typeface="+mn-lt"/>
                        </a:rPr>
                        <a:t>A combination of 'sustained growth adapting to market changes' and 'orderly market evolution' with the following characteristics: a MW block program with medium to long-term visibility on future incentive levels that generally decline overtime but are able to react (up or down) to market signals based on known and transparent formulas</a:t>
                      </a:r>
                      <a:r>
                        <a:rPr lang="en-US" sz="900" b="0" i="0" u="none" strike="noStrike" dirty="0" smtClean="0">
                          <a:solidFill>
                            <a:srgbClr val="000000"/>
                          </a:solidFill>
                          <a:effectLst/>
                          <a:latin typeface="+mn-lt"/>
                        </a:rPr>
                        <a:t>. (</a:t>
                      </a:r>
                      <a:r>
                        <a:rPr lang="en-US" sz="900" b="0" i="0" u="none" strike="noStrike" dirty="0" err="1" smtClean="0">
                          <a:solidFill>
                            <a:srgbClr val="000000"/>
                          </a:solidFill>
                          <a:effectLst/>
                          <a:latin typeface="+mn-lt"/>
                        </a:rPr>
                        <a:t>Podgurski</a:t>
                      </a:r>
                      <a:r>
                        <a:rPr lang="en-US" sz="900" b="0" i="0" u="none" strike="noStrike" dirty="0" smtClean="0">
                          <a:solidFill>
                            <a:srgbClr val="000000"/>
                          </a:solidFill>
                          <a:effectLst/>
                          <a:latin typeface="+mn-lt"/>
                        </a:rPr>
                        <a:t>)</a:t>
                      </a:r>
                      <a:endParaRPr lang="en-US" sz="900" b="0" i="0" u="none" strike="noStrike" dirty="0">
                        <a:solidFill>
                          <a:srgbClr val="000000"/>
                        </a:solidFill>
                        <a:effectLst/>
                        <a:latin typeface="+mn-lt"/>
                      </a:endParaRPr>
                    </a:p>
                  </a:txBody>
                  <a:tcPr marL="68580" marR="68580" marT="68580" marB="685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just" fontAlgn="ctr"/>
                      <a:r>
                        <a:rPr lang="en-US" sz="900" b="0" i="0" u="none" strike="noStrike" dirty="0">
                          <a:solidFill>
                            <a:srgbClr val="000000"/>
                          </a:solidFill>
                          <a:effectLst/>
                          <a:latin typeface="+mn-lt"/>
                        </a:rPr>
                        <a:t>National Grid fully supports competitive solicitations for large-scale solar installations within a defined budget in order to contain costs for electricity customers. Such an approach will automatically allow the price paid for solar output to adjust to the market conditions and tax incentives available. This could be paired with either a Declining Block Incentive or cost-based standard </a:t>
                      </a:r>
                      <a:r>
                        <a:rPr lang="en-US" sz="900" b="0" i="0" u="none" strike="noStrike" dirty="0" err="1">
                          <a:solidFill>
                            <a:srgbClr val="000000"/>
                          </a:solidFill>
                          <a:effectLst/>
                          <a:latin typeface="+mn-lt"/>
                        </a:rPr>
                        <a:t>PBI</a:t>
                      </a:r>
                      <a:r>
                        <a:rPr lang="en-US" sz="900" b="0" i="0" u="none" strike="noStrike" dirty="0">
                          <a:solidFill>
                            <a:srgbClr val="000000"/>
                          </a:solidFill>
                          <a:effectLst/>
                          <a:latin typeface="+mn-lt"/>
                        </a:rPr>
                        <a:t> (with variations as appropriate by size and location) for smaller solar installations, as consistent with the models in Rhode Island and New York. Other aspects of a preferred policy path would be to enable and appropriately incent solar owners to provide grid support services (such as voltage support or load relief), when possible, and a rapid, orderly transition to the new model</a:t>
                      </a:r>
                      <a:r>
                        <a:rPr lang="en-US" sz="900" b="0" i="0" u="none" strike="noStrike" dirty="0" smtClean="0">
                          <a:solidFill>
                            <a:srgbClr val="000000"/>
                          </a:solidFill>
                          <a:effectLst/>
                          <a:latin typeface="+mn-lt"/>
                        </a:rPr>
                        <a:t>. (Rabinowitz)</a:t>
                      </a:r>
                      <a:endParaRPr lang="en-US" sz="900" b="0" i="0" u="none" strike="noStrike" dirty="0">
                        <a:solidFill>
                          <a:srgbClr val="000000"/>
                        </a:solidFill>
                        <a:effectLst/>
                        <a:latin typeface="+mn-lt"/>
                      </a:endParaRPr>
                    </a:p>
                  </a:txBody>
                  <a:tcPr marL="68580" marR="68580" marT="68580" marB="685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99160">
                <a:tc rowSpan="3">
                  <a:txBody>
                    <a:bodyPr/>
                    <a:lstStyle/>
                    <a:p>
                      <a:pPr marL="0" marR="0" indent="0" algn="just" defTabSz="914400" rtl="0" eaLnBrk="1" fontAlgn="ctr" latinLnBrk="0" hangingPunct="1">
                        <a:lnSpc>
                          <a:spcPct val="100000"/>
                        </a:lnSpc>
                        <a:spcBef>
                          <a:spcPts val="0"/>
                        </a:spcBef>
                        <a:spcAft>
                          <a:spcPts val="0"/>
                        </a:spcAft>
                        <a:buClrTx/>
                        <a:buSzTx/>
                        <a:buFontTx/>
                        <a:buNone/>
                        <a:tabLst/>
                        <a:defRPr/>
                      </a:pPr>
                      <a:r>
                        <a:rPr lang="en-US" sz="900" b="0" i="0" u="none" strike="noStrike" dirty="0" smtClean="0">
                          <a:solidFill>
                            <a:srgbClr val="000000"/>
                          </a:solidFill>
                          <a:effectLst/>
                          <a:latin typeface="+mn-lt"/>
                        </a:rPr>
                        <a:t>Similar to #4, with the following modifications: A combination of 'sustained growth adapting to market changes' and 'orderly market evolution' with the following characteristics: a MW block program with medium to long-term visibility on future incentive levels that are able to react (up or down) to market signals based on known and transparent formulas, with the goal of eventually declining to establish a self-sustaining market, with no incentives.-Different definitions for small vs. large solar segments, with no distinction based on behind the meter or not, just a delineation based on size: *&lt;1MW AC: Small, Over 1MW AC: Large *Virtual net metering is not changed from existing policy *Minimum bill is sent to DPU for consideration as a rate case, with limitation of maximum value being no more than $10 at any point in the future</a:t>
                      </a:r>
                      <a:r>
                        <a:rPr lang="en-US" sz="900" b="0" i="0" u="none" strike="noStrike" baseline="0" dirty="0" smtClean="0">
                          <a:solidFill>
                            <a:srgbClr val="000000"/>
                          </a:solidFill>
                          <a:effectLst/>
                          <a:latin typeface="+mn-lt"/>
                        </a:rPr>
                        <a:t> *</a:t>
                      </a:r>
                      <a:r>
                        <a:rPr lang="en-US" sz="900" b="0" i="0" u="none" strike="noStrike" dirty="0" smtClean="0">
                          <a:solidFill>
                            <a:srgbClr val="000000"/>
                          </a:solidFill>
                          <a:effectLst/>
                          <a:latin typeface="+mn-lt"/>
                        </a:rPr>
                        <a:t>Any "value of solar" analysis drives a "value of solar credit", rather than a "value of solar tariff" - perhaps a minor point, but may be important for tax purposes. (</a:t>
                      </a:r>
                      <a:r>
                        <a:rPr lang="en-US" sz="900" b="0" i="0" u="none" strike="noStrike" dirty="0" err="1" smtClean="0">
                          <a:solidFill>
                            <a:srgbClr val="000000"/>
                          </a:solidFill>
                          <a:effectLst/>
                          <a:latin typeface="+mn-lt"/>
                        </a:rPr>
                        <a:t>Aller</a:t>
                      </a:r>
                      <a:r>
                        <a:rPr lang="en-US" sz="900" b="0" i="0" u="none" strike="noStrike" dirty="0" smtClean="0">
                          <a:solidFill>
                            <a:srgbClr val="000000"/>
                          </a:solidFill>
                          <a:effectLst/>
                          <a:latin typeface="+mn-lt"/>
                        </a:rPr>
                        <a:t>)</a:t>
                      </a:r>
                    </a:p>
                    <a:p>
                      <a:pPr algn="just" fontAlgn="ctr"/>
                      <a:endParaRPr lang="en-US" sz="900" b="0" i="0" u="none" strike="noStrike" dirty="0">
                        <a:solidFill>
                          <a:srgbClr val="000000"/>
                        </a:solidFill>
                        <a:effectLst/>
                        <a:latin typeface="+mn-lt"/>
                      </a:endParaRPr>
                    </a:p>
                  </a:txBody>
                  <a:tcPr marL="68580" marR="68580" marT="68580" marB="685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just" defTabSz="914400" rtl="0" eaLnBrk="1" fontAlgn="ctr" latinLnBrk="0" hangingPunct="1">
                        <a:lnSpc>
                          <a:spcPct val="100000"/>
                        </a:lnSpc>
                        <a:spcBef>
                          <a:spcPts val="0"/>
                        </a:spcBef>
                        <a:spcAft>
                          <a:spcPts val="0"/>
                        </a:spcAft>
                        <a:buClrTx/>
                        <a:buSzTx/>
                        <a:buFontTx/>
                        <a:buNone/>
                        <a:tabLst/>
                        <a:defRPr/>
                      </a:pPr>
                      <a:r>
                        <a:rPr lang="en-US" sz="900" b="0" i="0" u="none" strike="noStrike" dirty="0" smtClean="0">
                          <a:solidFill>
                            <a:srgbClr val="000000"/>
                          </a:solidFill>
                          <a:effectLst/>
                          <a:latin typeface="+mn-lt"/>
                        </a:rPr>
                        <a:t>A combination of 'sustained growth adapting to market changes' and 'orderly market evolution' with the following characteristics: a MW block program with medium to long-term visibility on future incentive levels that generally decline overtime but are able to react (up or down) to market signals based on known and transparent formulas. (Besser)</a:t>
                      </a:r>
                      <a:endParaRPr lang="en-US" sz="900" b="0" i="0" u="none" strike="noStrike" dirty="0">
                        <a:solidFill>
                          <a:srgbClr val="000000"/>
                        </a:solidFill>
                        <a:effectLst/>
                        <a:latin typeface="+mn-lt"/>
                      </a:endParaRPr>
                    </a:p>
                  </a:txBody>
                  <a:tcPr marL="68580" marR="68580" marT="68580" marB="685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r>
              <a:tr h="929640">
                <a:tc vMerge="1">
                  <a:txBody>
                    <a:bodyPr/>
                    <a:lstStyle/>
                    <a:p>
                      <a:pPr algn="l" fontAlgn="ctr"/>
                      <a:endParaRPr lang="en-US" sz="800" b="0" i="0" u="none" strike="noStrike" dirty="0">
                        <a:solidFill>
                          <a:srgbClr val="000000"/>
                        </a:solidFill>
                        <a:effectLst/>
                        <a:latin typeface="Times New Roman" panose="02020603050405020304" pitchFamily="18" charset="0"/>
                      </a:endParaRPr>
                    </a:p>
                  </a:txBody>
                  <a:tcPr marL="4270" marR="4270" marT="427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just" defTabSz="914400" rtl="0" eaLnBrk="1" fontAlgn="ctr" latinLnBrk="0" hangingPunct="1">
                        <a:lnSpc>
                          <a:spcPct val="100000"/>
                        </a:lnSpc>
                        <a:spcBef>
                          <a:spcPts val="0"/>
                        </a:spcBef>
                        <a:spcAft>
                          <a:spcPts val="0"/>
                        </a:spcAft>
                        <a:buClrTx/>
                        <a:buSzTx/>
                        <a:buFontTx/>
                        <a:buNone/>
                        <a:tabLst/>
                        <a:defRPr/>
                      </a:pPr>
                      <a:r>
                        <a:rPr lang="en-US" sz="900" b="0" i="0" u="none" strike="noStrike" dirty="0" smtClean="0">
                          <a:solidFill>
                            <a:srgbClr val="000000"/>
                          </a:solidFill>
                          <a:effectLst/>
                          <a:latin typeface="+mn-lt"/>
                        </a:rPr>
                        <a:t>A combination of 'sustained growth adapting to market changes' and 'orderly market evolution' with the following characteristics: a MW block program with medium to long-term visibility on future incentive levels that generally decline overtime but are able to react (up or down) to market signals based on known and transparent formulas. (</a:t>
                      </a:r>
                      <a:r>
                        <a:rPr lang="en-US" sz="900" b="0" i="0" u="none" strike="noStrike" dirty="0" err="1" smtClean="0">
                          <a:solidFill>
                            <a:srgbClr val="000000"/>
                          </a:solidFill>
                          <a:effectLst/>
                          <a:latin typeface="+mn-lt"/>
                        </a:rPr>
                        <a:t>Rever</a:t>
                      </a:r>
                      <a:r>
                        <a:rPr lang="en-US" sz="900" b="0" i="0" u="none" strike="noStrike" dirty="0" smtClean="0">
                          <a:solidFill>
                            <a:srgbClr val="000000"/>
                          </a:solidFill>
                          <a:effectLst/>
                          <a:latin typeface="+mn-lt"/>
                        </a:rPr>
                        <a:t>/</a:t>
                      </a:r>
                      <a:r>
                        <a:rPr lang="en-US" sz="900" b="0" i="0" u="none" strike="noStrike" dirty="0" err="1" smtClean="0">
                          <a:solidFill>
                            <a:srgbClr val="000000"/>
                          </a:solidFill>
                          <a:effectLst/>
                          <a:latin typeface="+mn-lt"/>
                        </a:rPr>
                        <a:t>Zalcam</a:t>
                      </a:r>
                      <a:r>
                        <a:rPr lang="en-US" sz="900" b="0" i="0" u="none" strike="noStrike" dirty="0" smtClean="0">
                          <a:solidFill>
                            <a:srgbClr val="000000"/>
                          </a:solidFill>
                          <a:effectLst/>
                          <a:latin typeface="+mn-lt"/>
                        </a:rPr>
                        <a:t>)</a:t>
                      </a:r>
                    </a:p>
                    <a:p>
                      <a:pPr algn="just" fontAlgn="ctr"/>
                      <a:endParaRPr lang="en-US" sz="900" b="0" i="0" u="none" strike="noStrike" dirty="0">
                        <a:solidFill>
                          <a:srgbClr val="000000"/>
                        </a:solidFill>
                        <a:effectLst/>
                        <a:latin typeface="+mn-lt"/>
                      </a:endParaRPr>
                    </a:p>
                  </a:txBody>
                  <a:tcPr marL="68580" marR="68580" marT="68580" marB="685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just" fontAlgn="ctr"/>
                      <a:r>
                        <a:rPr lang="en-US" sz="900" b="0" i="0" u="none" strike="noStrike" dirty="0" err="1">
                          <a:solidFill>
                            <a:srgbClr val="000000"/>
                          </a:solidFill>
                          <a:effectLst/>
                          <a:latin typeface="+mn-lt"/>
                        </a:rPr>
                        <a:t>Eversource</a:t>
                      </a:r>
                      <a:r>
                        <a:rPr lang="en-US" sz="900" b="0" i="0" u="none" strike="noStrike" dirty="0">
                          <a:solidFill>
                            <a:srgbClr val="000000"/>
                          </a:solidFill>
                          <a:effectLst/>
                          <a:latin typeface="+mn-lt"/>
                        </a:rPr>
                        <a:t> continues to emphasize that any selected policy path needs to accomplish the following goals:* Ensure existing net metering and virtual net metering rules are replaced with a new rate design that properly recognizes today’s environment and ensures the principle of rate equity among customers.* Ensure solar incentives are set through competitive and transparent processes.* Ensure Massachusetts is not paying above market costs for solar, especially compared to other states in the region.* Set budgets to provide transparency regarding the investment in solar development in Massachusetts</a:t>
                      </a:r>
                      <a:r>
                        <a:rPr lang="en-US" sz="900" b="0" i="0" u="none" strike="noStrike" dirty="0" smtClean="0">
                          <a:solidFill>
                            <a:srgbClr val="000000"/>
                          </a:solidFill>
                          <a:effectLst/>
                          <a:latin typeface="+mn-lt"/>
                        </a:rPr>
                        <a:t>. (Serna)</a:t>
                      </a:r>
                      <a:endParaRPr lang="en-US" sz="900" b="0" i="0" u="none" strike="noStrike" dirty="0">
                        <a:solidFill>
                          <a:srgbClr val="000000"/>
                        </a:solidFill>
                        <a:effectLst/>
                        <a:latin typeface="+mn-lt"/>
                      </a:endParaRPr>
                    </a:p>
                  </a:txBody>
                  <a:tcPr marL="68580" marR="68580" marT="68580" marB="685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4320">
                <a:tc vMerge="1">
                  <a:txBody>
                    <a:bodyPr/>
                    <a:lstStyle/>
                    <a:p>
                      <a:endParaRPr lang="en-US"/>
                    </a:p>
                  </a:txBody>
                  <a:tcPr/>
                </a:tc>
                <a:tc>
                  <a:txBody>
                    <a:bodyPr/>
                    <a:lstStyle/>
                    <a:p>
                      <a:pPr marL="0" marR="0" indent="0" algn="just" defTabSz="914400" rtl="0" eaLnBrk="1" fontAlgn="ctr" latinLnBrk="0" hangingPunct="1">
                        <a:lnSpc>
                          <a:spcPct val="100000"/>
                        </a:lnSpc>
                        <a:spcBef>
                          <a:spcPts val="0"/>
                        </a:spcBef>
                        <a:spcAft>
                          <a:spcPts val="0"/>
                        </a:spcAft>
                        <a:buClrTx/>
                        <a:buSzTx/>
                        <a:buFontTx/>
                        <a:buNone/>
                        <a:tabLst/>
                        <a:defRPr/>
                      </a:pPr>
                      <a:r>
                        <a:rPr lang="en-US" sz="900" b="0" i="0" u="none" strike="noStrike" dirty="0" smtClean="0">
                          <a:solidFill>
                            <a:srgbClr val="000000"/>
                          </a:solidFill>
                          <a:effectLst/>
                          <a:latin typeface="+mn-lt"/>
                        </a:rPr>
                        <a:t>Orderly Market Evolution - declining block, modified as indicated by the responses to the remaining questions in this survey. (O’Connor)</a:t>
                      </a:r>
                      <a:endParaRPr lang="en-US" sz="900" b="0" i="0" u="none" strike="noStrike" dirty="0">
                        <a:solidFill>
                          <a:srgbClr val="000000"/>
                        </a:solidFill>
                        <a:effectLst/>
                        <a:latin typeface="+mn-lt"/>
                      </a:endParaRPr>
                    </a:p>
                  </a:txBody>
                  <a:tcPr marL="68580" marR="68580" marT="68580" marB="685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r>
              <a:tr h="1223010">
                <a:tc>
                  <a:txBody>
                    <a:bodyPr/>
                    <a:lstStyle/>
                    <a:p>
                      <a:pPr algn="just" fontAlgn="ctr"/>
                      <a:r>
                        <a:rPr lang="en-US" sz="900" b="0" i="0" u="none" strike="noStrike" dirty="0">
                          <a:solidFill>
                            <a:srgbClr val="000000"/>
                          </a:solidFill>
                          <a:effectLst/>
                          <a:latin typeface="+mn-lt"/>
                        </a:rPr>
                        <a:t>A combination of 'orderly market evolution' (3) and 'sustained growth adapting to market changes' (4) with the following characteristics: a MW block program with medium to long-term visibility on future incentive levels that generally decline overtime but are able to react (up or down) to market signals based on known and transparent formulas</a:t>
                      </a:r>
                      <a:r>
                        <a:rPr lang="en-US" sz="900" b="0" i="0" u="none" strike="noStrike" dirty="0" smtClean="0">
                          <a:solidFill>
                            <a:srgbClr val="000000"/>
                          </a:solidFill>
                          <a:effectLst/>
                          <a:latin typeface="+mn-lt"/>
                        </a:rPr>
                        <a:t>. In </a:t>
                      </a:r>
                      <a:r>
                        <a:rPr lang="en-US" sz="900" b="0" i="0" u="none" strike="noStrike" dirty="0">
                          <a:solidFill>
                            <a:srgbClr val="000000"/>
                          </a:solidFill>
                          <a:effectLst/>
                          <a:latin typeface="+mn-lt"/>
                        </a:rPr>
                        <a:t>addition I ask that the consultants consider the merits of the proposal submitted by a number of solar advocates to the task force on February 20, 2015 titled "Fair Solar Policy Framework</a:t>
                      </a:r>
                      <a:r>
                        <a:rPr lang="en-US" sz="900" b="0" i="0" u="none" strike="noStrike" dirty="0" smtClean="0">
                          <a:solidFill>
                            <a:srgbClr val="000000"/>
                          </a:solidFill>
                          <a:effectLst/>
                          <a:latin typeface="+mn-lt"/>
                        </a:rPr>
                        <a:t>". (</a:t>
                      </a:r>
                      <a:r>
                        <a:rPr lang="en-US" sz="900" b="0" i="0" u="none" strike="noStrike" dirty="0" err="1" smtClean="0">
                          <a:solidFill>
                            <a:srgbClr val="000000"/>
                          </a:solidFill>
                          <a:effectLst/>
                          <a:latin typeface="+mn-lt"/>
                        </a:rPr>
                        <a:t>Stillinger</a:t>
                      </a:r>
                      <a:r>
                        <a:rPr lang="en-US" sz="900" b="0" i="0" u="none" strike="noStrike" dirty="0" smtClean="0">
                          <a:solidFill>
                            <a:srgbClr val="000000"/>
                          </a:solidFill>
                          <a:effectLst/>
                          <a:latin typeface="+mn-lt"/>
                        </a:rPr>
                        <a:t>)</a:t>
                      </a:r>
                      <a:endParaRPr lang="en-US" sz="900" b="0" i="0" u="none" strike="noStrike" dirty="0">
                        <a:solidFill>
                          <a:srgbClr val="000000"/>
                        </a:solidFill>
                        <a:effectLst/>
                        <a:latin typeface="+mn-lt"/>
                      </a:endParaRPr>
                    </a:p>
                  </a:txBody>
                  <a:tcPr marL="68580" marR="68580" marT="68580" marB="685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indent="0" algn="just" defTabSz="914400" rtl="0" eaLnBrk="1" fontAlgn="ctr" latinLnBrk="0" hangingPunct="1">
                        <a:lnSpc>
                          <a:spcPct val="100000"/>
                        </a:lnSpc>
                        <a:spcBef>
                          <a:spcPts val="0"/>
                        </a:spcBef>
                        <a:spcAft>
                          <a:spcPts val="0"/>
                        </a:spcAft>
                        <a:buClrTx/>
                        <a:buSzTx/>
                        <a:buFontTx/>
                        <a:buNone/>
                        <a:tabLst/>
                        <a:defRPr/>
                      </a:pPr>
                      <a:r>
                        <a:rPr lang="en-US" sz="900" b="0" i="0" u="none" strike="noStrike" dirty="0" smtClean="0">
                          <a:solidFill>
                            <a:srgbClr val="000000"/>
                          </a:solidFill>
                          <a:effectLst/>
                          <a:latin typeface="+mn-lt"/>
                        </a:rPr>
                        <a:t>If I had to chose of the paths it would be 2 - Competitive Solicitations and 6 - Prioritize Distribution. However a far more preferred approach is to return to a market where solar is valued exactly what it is worth. For instance, ideally, solar customers would only get credit for the kWh they are avoiding at the time they are avoiding, while still paying for </a:t>
                      </a:r>
                      <a:r>
                        <a:rPr lang="en-US" sz="900" b="0" i="0" u="none" strike="noStrike" dirty="0" err="1" smtClean="0">
                          <a:solidFill>
                            <a:srgbClr val="000000"/>
                          </a:solidFill>
                          <a:effectLst/>
                          <a:latin typeface="+mn-lt"/>
                        </a:rPr>
                        <a:t>T&amp;D</a:t>
                      </a:r>
                      <a:r>
                        <a:rPr lang="en-US" sz="900" b="0" i="0" u="none" strike="noStrike" dirty="0" smtClean="0">
                          <a:solidFill>
                            <a:srgbClr val="000000"/>
                          </a:solidFill>
                          <a:effectLst/>
                          <a:latin typeface="+mn-lt"/>
                        </a:rPr>
                        <a:t>. There would be variable rates throughout the day based on how much power the competition would be - which is the marginal cost of power. This could be done with smart meters or based on some averages until smart meters become common. It is odd that the DPU is moving to </a:t>
                      </a:r>
                      <a:r>
                        <a:rPr lang="en-US" sz="900" b="0" i="0" u="none" strike="noStrike" dirty="0" err="1" smtClean="0">
                          <a:solidFill>
                            <a:srgbClr val="000000"/>
                          </a:solidFill>
                          <a:effectLst/>
                          <a:latin typeface="+mn-lt"/>
                        </a:rPr>
                        <a:t>TVR</a:t>
                      </a:r>
                      <a:r>
                        <a:rPr lang="en-US" sz="900" b="0" i="0" u="none" strike="noStrike" dirty="0" smtClean="0">
                          <a:solidFill>
                            <a:srgbClr val="000000"/>
                          </a:solidFill>
                          <a:effectLst/>
                          <a:latin typeface="+mn-lt"/>
                        </a:rPr>
                        <a:t> when a basic service customer purchases power, but when it comes to selling power back to the grid, the person gets basic service rates no matter the time of day. Eliminating the </a:t>
                      </a:r>
                      <a:r>
                        <a:rPr lang="en-US" sz="900" b="0" i="0" u="none" strike="noStrike" dirty="0" err="1" smtClean="0">
                          <a:solidFill>
                            <a:srgbClr val="000000"/>
                          </a:solidFill>
                          <a:effectLst/>
                          <a:latin typeface="+mn-lt"/>
                        </a:rPr>
                        <a:t>T&amp;D</a:t>
                      </a:r>
                      <a:r>
                        <a:rPr lang="en-US" sz="900" b="0" i="0" u="none" strike="noStrike" dirty="0" smtClean="0">
                          <a:solidFill>
                            <a:srgbClr val="000000"/>
                          </a:solidFill>
                          <a:effectLst/>
                          <a:latin typeface="+mn-lt"/>
                        </a:rPr>
                        <a:t> from the net metering would avoid minimum bills since the person would be paying for </a:t>
                      </a:r>
                      <a:r>
                        <a:rPr lang="en-US" sz="900" b="0" i="0" u="none" strike="noStrike" dirty="0" err="1" smtClean="0">
                          <a:solidFill>
                            <a:srgbClr val="000000"/>
                          </a:solidFill>
                          <a:effectLst/>
                          <a:latin typeface="+mn-lt"/>
                        </a:rPr>
                        <a:t>T&amp;D</a:t>
                      </a:r>
                      <a:r>
                        <a:rPr lang="en-US" sz="900" b="0" i="0" u="none" strike="noStrike" dirty="0" smtClean="0">
                          <a:solidFill>
                            <a:srgbClr val="000000"/>
                          </a:solidFill>
                          <a:effectLst/>
                          <a:latin typeface="+mn-lt"/>
                        </a:rPr>
                        <a:t> and would still have an incentive to use less. There could still be some variation with regards to locational pricing. In absence of that however, 2 and 6. The proponents keep saying the costs have come down but the subsidies still remain high. (Rio)</a:t>
                      </a:r>
                    </a:p>
                    <a:p>
                      <a:pPr algn="just" fontAlgn="ctr"/>
                      <a:endParaRPr lang="en-US" sz="900" b="0" i="0" u="none" strike="noStrike" dirty="0">
                        <a:solidFill>
                          <a:srgbClr val="000000"/>
                        </a:solidFill>
                        <a:effectLst/>
                        <a:latin typeface="+mn-lt"/>
                      </a:endParaRPr>
                    </a:p>
                  </a:txBody>
                  <a:tcPr marL="68580" marR="68580" marT="68580" marB="685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l" fontAlgn="ctr"/>
                      <a:endParaRPr lang="en-US" sz="800" b="0" i="0" u="none" strike="noStrike" dirty="0">
                        <a:solidFill>
                          <a:srgbClr val="000000"/>
                        </a:solidFill>
                        <a:effectLst/>
                        <a:latin typeface="Times New Roman" panose="02020603050405020304" pitchFamily="18" charset="0"/>
                      </a:endParaRPr>
                    </a:p>
                  </a:txBody>
                  <a:tcPr marL="4270" marR="4270" marT="427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TextBox 4"/>
          <p:cNvSpPr txBox="1"/>
          <p:nvPr/>
        </p:nvSpPr>
        <p:spPr>
          <a:xfrm>
            <a:off x="1524000" y="194102"/>
            <a:ext cx="5886450" cy="415498"/>
          </a:xfrm>
          <a:prstGeom prst="rect">
            <a:avLst/>
          </a:prstGeom>
          <a:noFill/>
        </p:spPr>
        <p:txBody>
          <a:bodyPr wrap="square" rtlCol="0">
            <a:spAutoFit/>
          </a:bodyPr>
          <a:lstStyle/>
          <a:p>
            <a:pPr algn="ctr"/>
            <a:r>
              <a:rPr lang="en-US" sz="2100" dirty="0"/>
              <a:t>Question 2 Responses</a:t>
            </a:r>
          </a:p>
        </p:txBody>
      </p:sp>
      <p:sp>
        <p:nvSpPr>
          <p:cNvPr id="2" name="Slide Number Placeholder 1"/>
          <p:cNvSpPr>
            <a:spLocks noGrp="1"/>
          </p:cNvSpPr>
          <p:nvPr>
            <p:ph type="sldNum" sz="quarter" idx="12"/>
          </p:nvPr>
        </p:nvSpPr>
        <p:spPr/>
        <p:txBody>
          <a:bodyPr/>
          <a:lstStyle/>
          <a:p>
            <a:fld id="{9EFDD769-3F34-4627-8395-5B34544CA1D8}" type="slidenum">
              <a:rPr lang="en-US" smtClean="0"/>
              <a:pPr/>
              <a:t>4</a:t>
            </a:fld>
            <a:endParaRPr lang="en-US"/>
          </a:p>
        </p:txBody>
      </p:sp>
    </p:spTree>
    <p:extLst>
      <p:ext uri="{BB962C8B-B14F-4D97-AF65-F5344CB8AC3E}">
        <p14:creationId xmlns:p14="http://schemas.microsoft.com/office/powerpoint/2010/main" xmlns="" val="39987923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74638"/>
            <a:ext cx="8229600" cy="563562"/>
          </a:xfrm>
        </p:spPr>
        <p:txBody>
          <a:bodyPr>
            <a:noAutofit/>
          </a:bodyPr>
          <a:lstStyle/>
          <a:p>
            <a:r>
              <a:rPr lang="en-US" sz="3200" dirty="0" smtClean="0"/>
              <a:t>Question 3</a:t>
            </a:r>
            <a:endParaRPr lang="en-US" sz="3200" dirty="0"/>
          </a:p>
        </p:txBody>
      </p:sp>
      <p:sp>
        <p:nvSpPr>
          <p:cNvPr id="1026" name="AutoShape 2" descr="https://www.surveymonkey.com/MChart.ashx?sm=Qnd6kiZoqAnwKZOXRJ0lu3DRE5eXlhK8MUz9zRpevfGgMX14z1hUVW7YDLPKCoEEyen8W0DXjIg4nPGM8gUHmEOku8YLtPXOdNkevMv83KY%3d&amp;cp=1|600&amp;d=0.08906469494104385"/>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graphicFrame>
        <p:nvGraphicFramePr>
          <p:cNvPr id="10" name="Content Placeholder 9"/>
          <p:cNvGraphicFramePr>
            <a:graphicFrameLocks noGrp="1"/>
          </p:cNvGraphicFramePr>
          <p:nvPr>
            <p:ph idx="1"/>
          </p:nvPr>
        </p:nvGraphicFramePr>
        <p:xfrm>
          <a:off x="533400" y="1371600"/>
          <a:ext cx="8229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2" name="Slide Number Placeholder 1"/>
          <p:cNvSpPr>
            <a:spLocks noGrp="1"/>
          </p:cNvSpPr>
          <p:nvPr>
            <p:ph type="sldNum" sz="quarter" idx="12"/>
          </p:nvPr>
        </p:nvSpPr>
        <p:spPr/>
        <p:txBody>
          <a:bodyPr/>
          <a:lstStyle/>
          <a:p>
            <a:fld id="{9EFDD769-3F34-4627-8395-5B34544CA1D8}" type="slidenum">
              <a:rPr lang="en-US" smtClean="0"/>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Question 3 Comments</a:t>
            </a:r>
            <a:endParaRPr lang="en-US" sz="3600" dirty="0"/>
          </a:p>
        </p:txBody>
      </p:sp>
      <p:sp>
        <p:nvSpPr>
          <p:cNvPr id="3" name="Content Placeholder 2"/>
          <p:cNvSpPr>
            <a:spLocks noGrp="1"/>
          </p:cNvSpPr>
          <p:nvPr>
            <p:ph idx="1"/>
          </p:nvPr>
        </p:nvSpPr>
        <p:spPr>
          <a:xfrm>
            <a:off x="457200" y="1371600"/>
            <a:ext cx="8305800" cy="4953000"/>
          </a:xfrm>
        </p:spPr>
        <p:txBody>
          <a:bodyPr>
            <a:noAutofit/>
          </a:bodyPr>
          <a:lstStyle/>
          <a:p>
            <a:r>
              <a:rPr lang="en-US" sz="1200" dirty="0" smtClean="0"/>
              <a:t>(</a:t>
            </a:r>
            <a:r>
              <a:rPr lang="en-US" sz="1200" dirty="0" err="1" smtClean="0"/>
              <a:t>Stillinger</a:t>
            </a:r>
            <a:r>
              <a:rPr lang="en-US" sz="1200" dirty="0" smtClean="0"/>
              <a:t>) Under </a:t>
            </a:r>
            <a:r>
              <a:rPr lang="en-US" sz="1200" dirty="0"/>
              <a:t>Policy Alternative #3, Orderly Market Evolution, please examine an incentive for residential and small commercial solar projects that is structured as an up-front payment to the system owner that would be based on the estimated generation of the system over its initial years of operation (e.g. ten years).</a:t>
            </a:r>
          </a:p>
          <a:p>
            <a:r>
              <a:rPr lang="en-US" sz="1200" dirty="0" smtClean="0"/>
              <a:t>(</a:t>
            </a:r>
            <a:r>
              <a:rPr lang="en-US" sz="1200" dirty="0" err="1" smtClean="0"/>
              <a:t>Rabinowitz</a:t>
            </a:r>
            <a:r>
              <a:rPr lang="en-US" sz="1200" dirty="0" smtClean="0"/>
              <a:t>) National </a:t>
            </a:r>
            <a:r>
              <a:rPr lang="en-US" sz="1200" dirty="0"/>
              <a:t>Grid favors PBI implemented through a tariff, and not through a long term contract. In addition, an incentive such as up-front payments should be borne by taxpayers, and ideally implemented through tax policy, rather than adding costs to electricity customers’ bills.</a:t>
            </a:r>
          </a:p>
          <a:p>
            <a:r>
              <a:rPr lang="en-US" sz="1200" dirty="0" smtClean="0"/>
              <a:t>Under </a:t>
            </a:r>
            <a:r>
              <a:rPr lang="en-US" sz="1200" dirty="0"/>
              <a:t>Policy Alternative #3, Orderly Market Evolution, please examine an incentive for residential and small commercial solar projects that is structured as an up-front payment to the system owner that would be based on the estimated generation of the system over its initial years of operation (e.g. ten years).</a:t>
            </a:r>
          </a:p>
          <a:p>
            <a:r>
              <a:rPr lang="en-US" sz="1200" dirty="0" smtClean="0"/>
              <a:t>(</a:t>
            </a:r>
            <a:r>
              <a:rPr lang="en-US" sz="1200" dirty="0" err="1" smtClean="0"/>
              <a:t>Besser</a:t>
            </a:r>
            <a:r>
              <a:rPr lang="en-US" sz="1200" dirty="0" smtClean="0"/>
              <a:t>, </a:t>
            </a:r>
            <a:r>
              <a:rPr lang="en-US" sz="1200" dirty="0" err="1" smtClean="0"/>
              <a:t>Rever</a:t>
            </a:r>
            <a:r>
              <a:rPr lang="en-US" sz="1200" dirty="0" smtClean="0"/>
              <a:t>, </a:t>
            </a:r>
            <a:r>
              <a:rPr lang="en-US" sz="1200" dirty="0" err="1" smtClean="0"/>
              <a:t>Aller</a:t>
            </a:r>
            <a:r>
              <a:rPr lang="en-US" sz="1200" dirty="0" smtClean="0"/>
              <a:t>, ) Please </a:t>
            </a:r>
            <a:r>
              <a:rPr lang="en-US" sz="1200" dirty="0"/>
              <a:t>examine an incentive for residential and small commercial solar projects that is structured as an up-front payment to the system owner that would be based on the estimated generation of the system over its initial years of operation (e.g. ten years).</a:t>
            </a:r>
          </a:p>
          <a:p>
            <a:r>
              <a:rPr lang="en-US" sz="1200" dirty="0" smtClean="0"/>
              <a:t>(Rio) This </a:t>
            </a:r>
            <a:r>
              <a:rPr lang="en-US" sz="1200" dirty="0"/>
              <a:t>is complicated - technically I am preferring a performance based system. However, it is more of a hybrid. I believe small solar should be paid at power rates, not including T&amp;D. This would eliminate the need for any real program changes and eliminate the need for minimum bills. However, to the extent there may be short term need for additional money, the ACP money can be used as kind of a floater, to give money when needed on short term (upfront), but be removed as needed.</a:t>
            </a:r>
          </a:p>
          <a:p>
            <a:r>
              <a:rPr lang="en-US" sz="1200" dirty="0" smtClean="0"/>
              <a:t>(</a:t>
            </a:r>
            <a:r>
              <a:rPr lang="en-US" sz="1200" dirty="0" err="1" smtClean="0"/>
              <a:t>Krathwohl</a:t>
            </a:r>
            <a:r>
              <a:rPr lang="en-US" sz="1200" dirty="0" smtClean="0"/>
              <a:t>) as </a:t>
            </a:r>
            <a:r>
              <a:rPr lang="en-US" sz="1200" dirty="0"/>
              <a:t>applicable to this and following questions, </a:t>
            </a:r>
            <a:r>
              <a:rPr lang="en-US" sz="1200" dirty="0" err="1"/>
              <a:t>i</a:t>
            </a:r>
            <a:r>
              <a:rPr lang="en-US" sz="1200" dirty="0"/>
              <a:t> like a policy path yielding increased certainty in the PV market to allow participants to be able to plan and implement which in turn will </a:t>
            </a:r>
            <a:r>
              <a:rPr lang="en-US" sz="1200" dirty="0" err="1"/>
              <a:t>faciltat</a:t>
            </a:r>
            <a:r>
              <a:rPr lang="en-US" sz="1200" dirty="0"/>
              <a:t> achievement of the MW target and provide the benefits associated with increased solar development including more jobs. Ultimately this must be done at a cost that is not unreasonable, but more work must be done to see how the numbers fall </a:t>
            </a:r>
            <a:r>
              <a:rPr lang="en-US" sz="1200" dirty="0" smtClean="0"/>
              <a:t>out</a:t>
            </a:r>
          </a:p>
          <a:p>
            <a:r>
              <a:rPr lang="en-US" sz="1200" dirty="0" smtClean="0"/>
              <a:t>(Holland) Strongly consider a continued up-front rebate for small residential systems like the commonwealth solar program in addition to the PBI. </a:t>
            </a:r>
            <a:endParaRPr lang="en-US" sz="1200" dirty="0"/>
          </a:p>
        </p:txBody>
      </p:sp>
      <p:sp>
        <p:nvSpPr>
          <p:cNvPr id="4" name="Slide Number Placeholder 3"/>
          <p:cNvSpPr>
            <a:spLocks noGrp="1"/>
          </p:cNvSpPr>
          <p:nvPr>
            <p:ph type="sldNum" sz="quarter" idx="12"/>
          </p:nvPr>
        </p:nvSpPr>
        <p:spPr/>
        <p:txBody>
          <a:bodyPr/>
          <a:lstStyle/>
          <a:p>
            <a:fld id="{9EFDD769-3F34-4627-8395-5B34544CA1D8}" type="slidenum">
              <a:rPr lang="en-US" smtClean="0"/>
              <a:pPr/>
              <a:t>6</a:t>
            </a:fld>
            <a:endParaRPr lang="en-US"/>
          </a:p>
        </p:txBody>
      </p:sp>
    </p:spTree>
    <p:extLst>
      <p:ext uri="{BB962C8B-B14F-4D97-AF65-F5344CB8AC3E}">
        <p14:creationId xmlns:p14="http://schemas.microsoft.com/office/powerpoint/2010/main" xmlns="" val="1754013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74638"/>
            <a:ext cx="8229600" cy="563562"/>
          </a:xfrm>
        </p:spPr>
        <p:txBody>
          <a:bodyPr>
            <a:noAutofit/>
          </a:bodyPr>
          <a:lstStyle/>
          <a:p>
            <a:r>
              <a:rPr lang="en-US" sz="3200" dirty="0" smtClean="0"/>
              <a:t>Question 4</a:t>
            </a:r>
            <a:endParaRPr lang="en-US" sz="3200" dirty="0"/>
          </a:p>
        </p:txBody>
      </p:sp>
      <p:sp>
        <p:nvSpPr>
          <p:cNvPr id="1026" name="AutoShape 2" descr="https://www.surveymonkey.com/MChart.ashx?sm=Qnd6kiZoqAnwKZOXRJ0lu3DRE5eXlhK8MUz9zRpevfGgMX14z1hUVW7YDLPKCoEEyen8W0DXjIg4nPGM8gUHmEOku8YLtPXOdNkevMv83KY%3d&amp;cp=1|600&amp;d=0.08906469494104385"/>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graphicFrame>
        <p:nvGraphicFramePr>
          <p:cNvPr id="6" name="Content Placeholder 5"/>
          <p:cNvGraphicFramePr>
            <a:graphicFrameLocks noGrp="1"/>
          </p:cNvGraphicFramePr>
          <p:nvPr>
            <p:ph idx="1"/>
          </p:nvPr>
        </p:nvGraphicFramePr>
        <p:xfrm>
          <a:off x="609600" y="1295400"/>
          <a:ext cx="8229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2" name="Slide Number Placeholder 1"/>
          <p:cNvSpPr>
            <a:spLocks noGrp="1"/>
          </p:cNvSpPr>
          <p:nvPr>
            <p:ph type="sldNum" sz="quarter" idx="12"/>
          </p:nvPr>
        </p:nvSpPr>
        <p:spPr/>
        <p:txBody>
          <a:bodyPr/>
          <a:lstStyle/>
          <a:p>
            <a:fld id="{9EFDD769-3F34-4627-8395-5B34544CA1D8}" type="slidenum">
              <a:rPr lang="en-US" smtClean="0"/>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sz="3600" dirty="0" smtClean="0"/>
              <a:t>Question 4 </a:t>
            </a:r>
            <a:r>
              <a:rPr lang="en-US" sz="3600" dirty="0"/>
              <a:t>Comments</a:t>
            </a:r>
          </a:p>
        </p:txBody>
      </p:sp>
      <p:sp>
        <p:nvSpPr>
          <p:cNvPr id="3" name="Content Placeholder 2"/>
          <p:cNvSpPr>
            <a:spLocks noGrp="1"/>
          </p:cNvSpPr>
          <p:nvPr>
            <p:ph idx="1"/>
          </p:nvPr>
        </p:nvSpPr>
        <p:spPr>
          <a:xfrm>
            <a:off x="342900" y="864524"/>
            <a:ext cx="8458200" cy="5181600"/>
          </a:xfrm>
        </p:spPr>
        <p:txBody>
          <a:bodyPr>
            <a:noAutofit/>
          </a:bodyPr>
          <a:lstStyle/>
          <a:p>
            <a:r>
              <a:rPr lang="en-US" sz="1100" dirty="0" smtClean="0"/>
              <a:t>(Rabinowitz) These options are all variations on a theme, &amp; elements of one could be supported in another. In addition, any of the options above can and should be adjusted based on the amount of market response received, thus ABI does not seem like a separate price option. However, the goal should be to choose a means of lowering prices over time to limit the added costs to electricity customers’ bills. Even the small solar market could become a competitive one, &amp; a competitive market solicitation could inform the price that will be set by the government agency.</a:t>
            </a:r>
          </a:p>
          <a:p>
            <a:r>
              <a:rPr lang="en-US" sz="1100" dirty="0" smtClean="0"/>
              <a:t>(Brennan) Unclear about what the "distinct competitive event" would be -- would need additional information.</a:t>
            </a:r>
          </a:p>
          <a:p>
            <a:r>
              <a:rPr lang="en-US" sz="1100" dirty="0" smtClean="0"/>
              <a:t>(O’Connor) When modeling the declining block, please consider modeling the ability to respond to market conditions and the option of including market adders. </a:t>
            </a:r>
          </a:p>
          <a:p>
            <a:r>
              <a:rPr lang="en-US" sz="1100" dirty="0" smtClean="0"/>
              <a:t>(</a:t>
            </a:r>
            <a:r>
              <a:rPr lang="en-US" sz="1100" dirty="0" err="1" smtClean="0"/>
              <a:t>Rever</a:t>
            </a:r>
            <a:r>
              <a:rPr lang="en-US" sz="1100" dirty="0" smtClean="0"/>
              <a:t>) Also not of interest: competitive benchmark and competitive solicitation</a:t>
            </a:r>
          </a:p>
          <a:p>
            <a:r>
              <a:rPr lang="en-US" sz="1100" dirty="0" smtClean="0"/>
              <a:t>(Rio) same answer as Q3 - The price should not be "set" at all - the risk of solar should be on the owner - someone this program has turned into a risk-free proposition. The backstop could be the ACP, however, there is not legitimate reason why being a solar owner should be equivalent to printing money - the risk is on all the other ratepayers and the solar owner is not paying his or her share. the owner of the solar should receive power rates that are variable based on the need at the time - This could be done using a smart meter when they are available or could be done using some averages. it is completely unfair for a homeowner on basic service to be required to pay TVR (as some have proposed) while solar people get basic service rates at all times - using TVR for solar would force people to install the panels in a way they are maximizing benefit to the system not maximizing benefit to their pocket.</a:t>
            </a:r>
          </a:p>
          <a:p>
            <a:r>
              <a:rPr lang="en-US" sz="1100" dirty="0" smtClean="0"/>
              <a:t>(</a:t>
            </a:r>
            <a:r>
              <a:rPr lang="en-US" sz="1100" dirty="0" err="1" smtClean="0"/>
              <a:t>Krathwohl</a:t>
            </a:r>
            <a:r>
              <a:rPr lang="en-US" sz="1100" dirty="0" smtClean="0"/>
              <a:t>) Although </a:t>
            </a:r>
            <a:r>
              <a:rPr lang="en-US" sz="1100" dirty="0" err="1" smtClean="0"/>
              <a:t>i</a:t>
            </a:r>
            <a:r>
              <a:rPr lang="en-US" sz="1100" dirty="0" smtClean="0"/>
              <a:t> support some administrative process to determine a reasonable price there should be some constraints on that process - probably set in the legislation to ensure that the process no matter how well-intended -- is not susceptible to getting bogged down and as a result hinders the development of the solar market</a:t>
            </a:r>
          </a:p>
          <a:p>
            <a:r>
              <a:rPr lang="en-US" sz="1100" dirty="0" smtClean="0"/>
              <a:t>(Colton) Competitive bidding should be discouraged, particularly if the EDCs are going to be involved in the solicitation and selection process. The states uncoupling of distribution and generation shouldn't be compromised.</a:t>
            </a:r>
          </a:p>
          <a:p>
            <a:r>
              <a:rPr lang="en-US" sz="1100" dirty="0" smtClean="0"/>
              <a:t>(</a:t>
            </a:r>
            <a:r>
              <a:rPr lang="en-US" sz="1100" dirty="0" err="1" smtClean="0"/>
              <a:t>Aller</a:t>
            </a:r>
            <a:r>
              <a:rPr lang="en-US" sz="1100" dirty="0" smtClean="0"/>
              <a:t>) For small solar, competitive solicitation is not cost effective or feasible, and linking the incentive level to the values determined by competitive solicitation for large-scale solar has several risks:  -There are several major cost drivers for small projects, especially residential, where costs would evolve differently than large projects: customer acquisition, permitting, inspection, and interconnect, and materials required by local electric code that drive large additions to the cost stack.   -Even if an incentive multiplier is set accurately at the start, which is by no means easy, costs for residential/small and large projects do not evolve in a linked manner over time.  -If the multiplier is set up to be adjusted regularly, that creates a policy and advocacy burden for participants in the small solar segment, which is of significant cost and risk as they are generally not set up to do this.    For these reasons, please focus on using another incentive type for small solar, such as the adjusting block incentive discussed in other options (or SRECs), rather than linking the small solar incentive to competitive solicitation results for large solar.</a:t>
            </a:r>
          </a:p>
          <a:p>
            <a:endParaRPr lang="en-US" sz="1100" dirty="0"/>
          </a:p>
        </p:txBody>
      </p:sp>
      <p:sp>
        <p:nvSpPr>
          <p:cNvPr id="4" name="Slide Number Placeholder 3"/>
          <p:cNvSpPr>
            <a:spLocks noGrp="1"/>
          </p:cNvSpPr>
          <p:nvPr>
            <p:ph type="sldNum" sz="quarter" idx="12"/>
          </p:nvPr>
        </p:nvSpPr>
        <p:spPr/>
        <p:txBody>
          <a:bodyPr/>
          <a:lstStyle/>
          <a:p>
            <a:fld id="{9EFDD769-3F34-4627-8395-5B34544CA1D8}" type="slidenum">
              <a:rPr lang="en-US" smtClean="0"/>
              <a:pPr/>
              <a:t>8</a:t>
            </a:fld>
            <a:endParaRPr lang="en-US"/>
          </a:p>
        </p:txBody>
      </p:sp>
    </p:spTree>
    <p:extLst>
      <p:ext uri="{BB962C8B-B14F-4D97-AF65-F5344CB8AC3E}">
        <p14:creationId xmlns:p14="http://schemas.microsoft.com/office/powerpoint/2010/main" xmlns="" val="746934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74638"/>
            <a:ext cx="8229600" cy="563562"/>
          </a:xfrm>
        </p:spPr>
        <p:txBody>
          <a:bodyPr>
            <a:noAutofit/>
          </a:bodyPr>
          <a:lstStyle/>
          <a:p>
            <a:r>
              <a:rPr lang="en-US" sz="3200" dirty="0" smtClean="0"/>
              <a:t>Question 5</a:t>
            </a:r>
            <a:endParaRPr lang="en-US" sz="3200" dirty="0"/>
          </a:p>
        </p:txBody>
      </p:sp>
      <p:sp>
        <p:nvSpPr>
          <p:cNvPr id="1026" name="AutoShape 2" descr="https://www.surveymonkey.com/MChart.ashx?sm=Qnd6kiZoqAnwKZOXRJ0lu3DRE5eXlhK8MUz9zRpevfGgMX14z1hUVW7YDLPKCoEEyen8W0DXjIg4nPGM8gUHmEOku8YLtPXOdNkevMv83KY%3d&amp;cp=1|600&amp;d=0.08906469494104385"/>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graphicFrame>
        <p:nvGraphicFramePr>
          <p:cNvPr id="6" name="Content Placeholder 5"/>
          <p:cNvGraphicFramePr>
            <a:graphicFrameLocks noGrp="1"/>
          </p:cNvGraphicFramePr>
          <p:nvPr>
            <p:ph idx="1"/>
          </p:nvPr>
        </p:nvGraphicFramePr>
        <p:xfrm>
          <a:off x="533400" y="1143000"/>
          <a:ext cx="8229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2" name="Slide Number Placeholder 1"/>
          <p:cNvSpPr>
            <a:spLocks noGrp="1"/>
          </p:cNvSpPr>
          <p:nvPr>
            <p:ph type="sldNum" sz="quarter" idx="12"/>
          </p:nvPr>
        </p:nvSpPr>
        <p:spPr/>
        <p:txBody>
          <a:bodyPr/>
          <a:lstStyle/>
          <a:p>
            <a:fld id="{9EFDD769-3F34-4627-8395-5B34544CA1D8}" type="slidenum">
              <a:rPr lang="en-US" smtClean="0"/>
              <a:pPr/>
              <a:t>9</a:t>
            </a:fld>
            <a:endParaRPr lang="en-US"/>
          </a:p>
        </p:txBody>
      </p:sp>
    </p:spTree>
  </p:cSld>
  <p:clrMapOvr>
    <a:masterClrMapping/>
  </p:clrMapOvr>
</p:sld>
</file>

<file path=ppt/theme/_rels/theme2.xml.rels><?xml version="1.0" encoding="UTF-8"?>

<Relationships xmlns="http://schemas.openxmlformats.org/package/2006/relationships">
  <Relationship Id="rId1" Type="http://schemas.openxmlformats.org/officeDocument/2006/relationships/image" Target="../media/image1.jpeg"/>
</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Malgun">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xmlns="" name="Damask" id="{F9A299A0-33D0-4E0F-9F3F-7163E3744208}" vid="{746EEEEA-FB6A-406B-B510-531588D54811}"/>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3528</TotalTime>
  <Words>7135</Words>
  <Application>Microsoft Office PowerPoint</Application>
  <PresentationFormat>On-screen Show (4:3)</PresentationFormat>
  <Paragraphs>248</Paragraphs>
  <Slides>32</Slides>
  <Notes>16</Notes>
  <HiddenSlides>0</HiddenSlides>
  <MMClips>0</MMClips>
  <ScaleCrop>false</ScaleCrop>
  <HeadingPairs>
    <vt:vector size="4" baseType="variant">
      <vt:variant>
        <vt:lpstr>Theme</vt:lpstr>
      </vt:variant>
      <vt:variant>
        <vt:i4>2</vt:i4>
      </vt:variant>
      <vt:variant>
        <vt:lpstr>Slide Titles</vt:lpstr>
      </vt:variant>
      <vt:variant>
        <vt:i4>32</vt:i4>
      </vt:variant>
    </vt:vector>
  </HeadingPairs>
  <TitlesOfParts>
    <vt:vector size="34" baseType="lpstr">
      <vt:lpstr>Office Theme</vt:lpstr>
      <vt:lpstr>Damask</vt:lpstr>
      <vt:lpstr>Summary of Survey Results on Candidate Policy Paths</vt:lpstr>
      <vt:lpstr>Response Overview</vt:lpstr>
      <vt:lpstr>Question 2: Preferred Complete Policy Path</vt:lpstr>
      <vt:lpstr>Slide 4</vt:lpstr>
      <vt:lpstr>Question 3</vt:lpstr>
      <vt:lpstr>Question 3 Comments</vt:lpstr>
      <vt:lpstr>Question 4</vt:lpstr>
      <vt:lpstr>Question 4 Comments</vt:lpstr>
      <vt:lpstr>Question 5</vt:lpstr>
      <vt:lpstr>Question 5 Comments</vt:lpstr>
      <vt:lpstr>Question 6</vt:lpstr>
      <vt:lpstr>Question 6 Comments</vt:lpstr>
      <vt:lpstr>Question 7</vt:lpstr>
      <vt:lpstr>Question 7 Comments</vt:lpstr>
      <vt:lpstr>Question 8</vt:lpstr>
      <vt:lpstr>Question 8 Comments</vt:lpstr>
      <vt:lpstr>Question 9</vt:lpstr>
      <vt:lpstr>Question 9 Comments</vt:lpstr>
      <vt:lpstr>Question 10</vt:lpstr>
      <vt:lpstr>Question 10 Comments</vt:lpstr>
      <vt:lpstr>Question 11</vt:lpstr>
      <vt:lpstr>Question 11 Comments</vt:lpstr>
      <vt:lpstr>Question 12</vt:lpstr>
      <vt:lpstr>Question 12 Comments</vt:lpstr>
      <vt:lpstr>Question 13</vt:lpstr>
      <vt:lpstr>Question 13 Comments</vt:lpstr>
      <vt:lpstr>Question 14</vt:lpstr>
      <vt:lpstr>Question 14 Comments</vt:lpstr>
      <vt:lpstr>Question 15</vt:lpstr>
      <vt:lpstr>Question 15 Comments</vt:lpstr>
      <vt:lpstr>Question 16</vt:lpstr>
      <vt:lpstr>Question 16 Comments</vt:lpstr>
    </vt:vector>
  </TitlesOfParts>
  <LinksUpToDate>false</LinksUpToDate>
  <SharedDoc>false</SharedDoc>
  <HyperlinksChanged>false</HyperlinksChanged>
  <AppVersion>12.0000</AppVersion>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dcterms:created xsi:type="dcterms:W3CDTF">2015-02-27T19:32:00Z</dcterms:created>
  <dc:creator>Terry Chen</dc:creator>
  <lastModifiedBy>Mike Judge</lastModifiedBy>
  <dcterms:modified xsi:type="dcterms:W3CDTF">2015-03-02T21:42:07Z</dcterms:modified>
  <revision>137</revision>
  <dc:title>Question 3</dc:title>
</coreProperties>
</file>