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handoutMasterIdLst>
    <p:handoutMasterId r:id="rId9"/>
  </p:handoutMasterIdLst>
  <p:sldIdLst>
    <p:sldId id="257" r:id="rId2"/>
    <p:sldId id="359" r:id="rId3"/>
    <p:sldId id="373" r:id="rId4"/>
    <p:sldId id="454" r:id="rId5"/>
    <p:sldId id="455" r:id="rId6"/>
    <p:sldId id="386"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4660"/>
  </p:normalViewPr>
  <p:slideViewPr>
    <p:cSldViewPr>
      <p:cViewPr varScale="1">
        <p:scale>
          <a:sx n="63" d="100"/>
          <a:sy n="63" d="100"/>
        </p:scale>
        <p:origin x="1388"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7532" y="0"/>
            <a:ext cx="3043979" cy="465773"/>
          </a:xfrm>
          <a:prstGeom prst="rect">
            <a:avLst/>
          </a:prstGeom>
        </p:spPr>
        <p:txBody>
          <a:bodyPr vert="horz" lIns="92446" tIns="46223" rIns="92446" bIns="46223" rtlCol="0"/>
          <a:lstStyle>
            <a:lvl1pPr algn="r">
              <a:defRPr sz="1200"/>
            </a:lvl1pPr>
          </a:lstStyle>
          <a:p>
            <a:fld id="{67FC91CD-EC66-4A18-8356-1EE436EAD520}" type="datetimeFigureOut">
              <a:rPr lang="en-US" smtClean="0"/>
              <a:pPr/>
              <a:t>2/11/2022</a:t>
            </a:fld>
            <a:endParaRPr lang="en-US" dirty="0"/>
          </a:p>
        </p:txBody>
      </p:sp>
      <p:sp>
        <p:nvSpPr>
          <p:cNvPr id="4" name="Footer Placeholder 3"/>
          <p:cNvSpPr>
            <a:spLocks noGrp="1"/>
          </p:cNvSpPr>
          <p:nvPr>
            <p:ph type="ftr" sz="quarter" idx="2"/>
          </p:nvPr>
        </p:nvSpPr>
        <p:spPr>
          <a:xfrm>
            <a:off x="2" y="8841738"/>
            <a:ext cx="3043979" cy="46577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2" y="8841738"/>
            <a:ext cx="3043979" cy="465773"/>
          </a:xfrm>
          <a:prstGeom prst="rect">
            <a:avLst/>
          </a:prstGeom>
        </p:spPr>
        <p:txBody>
          <a:bodyPr vert="horz" lIns="92446" tIns="46223" rIns="92446" bIns="46223"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2" tIns="47101" rIns="94202" bIns="47101"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4202" tIns="47101" rIns="94202" bIns="47101" rtlCol="0"/>
          <a:lstStyle>
            <a:lvl1pPr algn="r">
              <a:defRPr sz="1200"/>
            </a:lvl1pPr>
          </a:lstStyle>
          <a:p>
            <a:fld id="{EBDB8D75-8256-4DE6-960E-3CB80FF15074}" type="datetimeFigureOut">
              <a:rPr lang="en-US" smtClean="0"/>
              <a:pPr/>
              <a:t>2/11/2022</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2" tIns="47101" rIns="94202" bIns="47101"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2" tIns="47101" rIns="94202"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4202" tIns="47101" rIns="94202" bIns="4710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4202" tIns="47101" rIns="94202" bIns="4710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184392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6</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6096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Non-Emergency Human Service Transportation Task Force</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2308324"/>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Executive Office of Health &amp;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February 14, 2022</a:t>
            </a:r>
          </a:p>
          <a:p>
            <a:pPr algn="ctr" fontAlgn="base">
              <a:spcBef>
                <a:spcPct val="0"/>
              </a:spcBef>
              <a:spcAft>
                <a:spcPct val="0"/>
              </a:spcAft>
              <a:defRPr/>
            </a:pPr>
            <a:r>
              <a:rPr lang="en-US" sz="2400" b="1" dirty="0">
                <a:solidFill>
                  <a:srgbClr val="003366"/>
                </a:solidFill>
                <a:latin typeface="Calibri" pitchFamily="34" charset="0"/>
              </a:rPr>
              <a:t>2:00 - 3:30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3359061"/>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Welcome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Approval of 11/3 Meeting Minutes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Discussion of Members’ Goals for the Task Force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HST Broker Procurement</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MART and </a:t>
            </a:r>
            <a:r>
              <a:rPr lang="en-US" sz="2400" b="1" dirty="0" err="1">
                <a:solidFill>
                  <a:schemeClr val="dk1"/>
                </a:solidFill>
                <a:latin typeface="Calibri" panose="020F0502020204030204" pitchFamily="34" charset="0"/>
              </a:rPr>
              <a:t>GATRA</a:t>
            </a:r>
            <a:r>
              <a:rPr lang="en-US" sz="2400" b="1" dirty="0">
                <a:solidFill>
                  <a:schemeClr val="dk1"/>
                </a:solidFill>
                <a:latin typeface="Calibri" panose="020F0502020204030204" pitchFamily="34" charset="0"/>
              </a:rPr>
              <a:t> Brokerage Technology Improvements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Upcoming Meetings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37595"/>
            <a:ext cx="8610600" cy="5493812"/>
          </a:xfrm>
          <a:prstGeom prst="rect">
            <a:avLst/>
          </a:prstGeom>
        </p:spPr>
        <p:txBody>
          <a:bodyPr wrap="square" rtlCol="0">
            <a:spAutoFit/>
          </a:bodyPr>
          <a:lstStyle/>
          <a:p>
            <a:r>
              <a:rPr lang="en-US" sz="1300" b="1" dirty="0">
                <a:latin typeface="Calibri" panose="020F0502020204030204" pitchFamily="34" charset="0"/>
              </a:rPr>
              <a:t>Legal Authority: </a:t>
            </a:r>
            <a:r>
              <a:rPr lang="en-US" sz="1300" dirty="0">
                <a:latin typeface="Calibri" panose="020F0502020204030204" pitchFamily="34" charset="0"/>
              </a:rPr>
              <a:t>Section 134 of Chapter 24 of the Acts of 2021</a:t>
            </a:r>
            <a:endParaRPr lang="en-US" sz="1300" dirty="0">
              <a:solidFill>
                <a:srgbClr val="FF0000"/>
              </a:solidFill>
              <a:latin typeface="Calibri" panose="020F0502020204030204" pitchFamily="34" charset="0"/>
            </a:endParaRPr>
          </a:p>
          <a:p>
            <a:pPr lvl="0"/>
            <a:endParaRPr lang="en-US" sz="1300" b="1" dirty="0">
              <a:latin typeface="Calibri" panose="020F0502020204030204" pitchFamily="34" charset="0"/>
            </a:endParaRPr>
          </a:p>
          <a:p>
            <a:pPr lvl="0"/>
            <a:r>
              <a:rPr lang="en-US" sz="1300" b="1" u="sng" dirty="0">
                <a:latin typeface="Calibri" panose="020F0502020204030204" pitchFamily="34" charset="0"/>
              </a:rPr>
              <a:t>Task Force on Non-Emergency Human Service Transportation</a:t>
            </a:r>
          </a:p>
          <a:p>
            <a:pPr lvl="0"/>
            <a:endParaRPr lang="en-US" sz="1300" b="1" dirty="0">
              <a:latin typeface="Calibri" panose="020F0502020204030204" pitchFamily="34" charset="0"/>
            </a:endParaRPr>
          </a:p>
          <a:p>
            <a:pPr lvl="0"/>
            <a:r>
              <a:rPr lang="en-US" sz="1300" b="1" dirty="0">
                <a:latin typeface="Calibri" panose="020F0502020204030204" pitchFamily="34" charset="0"/>
              </a:rPr>
              <a:t>Goal: </a:t>
            </a:r>
            <a:r>
              <a:rPr lang="en-US" sz="1300" dirty="0">
                <a:latin typeface="Calibri" panose="020F0502020204030204" pitchFamily="34" charset="0"/>
              </a:rPr>
              <a:t>Explore ways to better collaborate, improve service, and achieve operational and cost efficiencies through the brokerage system and provide the highest quality outcomes for consumers utilizing these services in the Commonwealth.</a:t>
            </a:r>
          </a:p>
          <a:p>
            <a:pPr lvl="0"/>
            <a:endParaRPr lang="en-US" sz="1300" b="1"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Task Force shall make recommendations and propose guidelines on non-emergency human services transportation with the goal of examining and better understanding the human services transportation brokerage program and identifying opportunities for improved service and productivity that provides a strong safety net for vulnerable populations in both rural and urban areas.</a:t>
            </a:r>
          </a:p>
          <a:p>
            <a:pPr marL="228600" lvl="0" indent="-228600">
              <a:buFont typeface="+mj-lt"/>
              <a:buAutoNum type="arabicPeriod"/>
            </a:pPr>
            <a:endParaRPr lang="en-US" sz="1300"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recommendations and guidelines shall include, but not be limited to:</a:t>
            </a:r>
          </a:p>
          <a:p>
            <a:pPr marL="685800" lvl="1" indent="-228600">
              <a:buFont typeface="+mj-lt"/>
              <a:buAutoNum type="alphaLcPeriod"/>
            </a:pPr>
            <a:r>
              <a:rPr lang="en-US" sz="1300" dirty="0">
                <a:latin typeface="Calibri" panose="020F0502020204030204" pitchFamily="34" charset="0"/>
              </a:rPr>
              <a:t>the use of existing routes when available,</a:t>
            </a:r>
          </a:p>
          <a:p>
            <a:pPr marL="685800" lvl="1" indent="-228600">
              <a:buFont typeface="+mj-lt"/>
              <a:buAutoNum type="alphaLcPeriod"/>
            </a:pPr>
            <a:r>
              <a:rPr lang="en-US" sz="1300" dirty="0">
                <a:latin typeface="Calibri" panose="020F0502020204030204" pitchFamily="34" charset="0"/>
              </a:rPr>
              <a:t>the provision of bus passes to eligible individuals, and</a:t>
            </a:r>
          </a:p>
          <a:p>
            <a:pPr marL="685800" lvl="1" indent="-228600">
              <a:buFont typeface="+mj-lt"/>
              <a:buAutoNum type="alphaLcPeriod"/>
            </a:pPr>
            <a:r>
              <a:rPr lang="en-US" sz="1300" dirty="0">
                <a:latin typeface="Calibri" panose="020F0502020204030204" pitchFamily="34" charset="0"/>
              </a:rPr>
              <a:t>the need to have strong, transparent, and consistent cost allocation systems in place to ensure that the capital and operating costs for both the brokerage and public transit systems are assigned to the appropriate cost center for reimbursement.</a:t>
            </a:r>
          </a:p>
          <a:p>
            <a:pPr marL="228600" lvl="0" indent="-228600">
              <a:buFont typeface="+mj-lt"/>
              <a:buAutoNum type="arabicPeriod"/>
            </a:pPr>
            <a:endParaRPr lang="en-US" sz="1300"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recommendations and guidelines shall be used by the Human Services Transportation office to develop non-emergency human services transportation broker services.</a:t>
            </a:r>
          </a:p>
          <a:p>
            <a:pPr lvl="0"/>
            <a:endParaRPr lang="en-US" sz="1300" dirty="0">
              <a:latin typeface="Calibri" panose="020F0502020204030204" pitchFamily="34" charset="0"/>
            </a:endParaRPr>
          </a:p>
          <a:p>
            <a:pPr lvl="0"/>
            <a:r>
              <a:rPr lang="en-US" sz="1300" dirty="0">
                <a:latin typeface="Calibri" panose="020F0502020204030204" pitchFamily="34" charset="0"/>
              </a:rPr>
              <a:t>The Task Force shall file a report of its study and its recommendations with the Clerks of the House of Representatives and Senate, the House and Senate Committees on Ways and Means, the Joint Committee on Transportation, the Joint Committee on Children, Families and Persons with Disabilities, the Secretary of Health and Human Services and the Secretary of Transportation not later than </a:t>
            </a:r>
            <a:r>
              <a:rPr lang="en-US" sz="1300" b="1" dirty="0">
                <a:latin typeface="Calibri" panose="020F0502020204030204" pitchFamily="34" charset="0"/>
              </a:rPr>
              <a:t>December 1, 2022</a:t>
            </a:r>
            <a:r>
              <a:rPr lang="en-US" sz="1300" dirty="0">
                <a:latin typeface="Calibri" panose="020F0502020204030204" pitchFamily="34" charset="0"/>
              </a:rPr>
              <a:t>.</a:t>
            </a:r>
          </a:p>
        </p:txBody>
      </p:sp>
      <p:sp>
        <p:nvSpPr>
          <p:cNvPr id="3" name="Title 2"/>
          <p:cNvSpPr>
            <a:spLocks noGrp="1"/>
          </p:cNvSpPr>
          <p:nvPr>
            <p:ph type="title"/>
          </p:nvPr>
        </p:nvSpPr>
        <p:spPr>
          <a:xfrm>
            <a:off x="812800" y="109538"/>
            <a:ext cx="5664200" cy="762000"/>
          </a:xfrm>
        </p:spPr>
        <p:txBody>
          <a:bodyPr anchor="ctr" anchorCtr="0"/>
          <a:lstStyle/>
          <a:p>
            <a:r>
              <a:rPr lang="en-US" dirty="0"/>
              <a:t>Task Force’s Charge</a:t>
            </a:r>
          </a:p>
        </p:txBody>
      </p:sp>
    </p:spTree>
    <p:extLst>
      <p:ext uri="{BB962C8B-B14F-4D97-AF65-F5344CB8AC3E}">
        <p14:creationId xmlns:p14="http://schemas.microsoft.com/office/powerpoint/2010/main" val="134375174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743200"/>
            <a:ext cx="8305800" cy="1200329"/>
          </a:xfrm>
          <a:prstGeom prst="rect">
            <a:avLst/>
          </a:prstGeom>
        </p:spPr>
        <p:txBody>
          <a:bodyPr wrap="square" rtlCol="0">
            <a:spAutoFit/>
          </a:bodyPr>
          <a:lstStyle/>
          <a:p>
            <a:r>
              <a:rPr lang="en-US" sz="2400" b="1" dirty="0">
                <a:solidFill>
                  <a:schemeClr val="dk1"/>
                </a:solidFill>
                <a:latin typeface="Calibri" panose="020F0502020204030204" pitchFamily="34" charset="0"/>
              </a:rPr>
              <a:t>Sharna Small Borsellino</a:t>
            </a:r>
          </a:p>
          <a:p>
            <a:r>
              <a:rPr lang="en-US" sz="2400" dirty="0">
                <a:solidFill>
                  <a:schemeClr val="dk1"/>
                </a:solidFill>
                <a:latin typeface="Calibri" panose="020F0502020204030204" pitchFamily="34" charset="0"/>
              </a:rPr>
              <a:t>Director, Human Service Transportation Office</a:t>
            </a:r>
          </a:p>
          <a:p>
            <a:r>
              <a:rPr lang="en-US" sz="2400" dirty="0">
                <a:solidFill>
                  <a:schemeClr val="dk1"/>
                </a:solidFill>
                <a:latin typeface="Calibri" panose="020F0502020204030204" pitchFamily="34" charset="0"/>
              </a:rPr>
              <a:t>Executive Office of Health and Human Services</a:t>
            </a:r>
          </a:p>
        </p:txBody>
      </p:sp>
      <p:sp>
        <p:nvSpPr>
          <p:cNvPr id="3" name="Title 2"/>
          <p:cNvSpPr>
            <a:spLocks noGrp="1"/>
          </p:cNvSpPr>
          <p:nvPr>
            <p:ph type="title"/>
          </p:nvPr>
        </p:nvSpPr>
        <p:spPr>
          <a:xfrm>
            <a:off x="812800" y="109538"/>
            <a:ext cx="5740400" cy="762000"/>
          </a:xfrm>
        </p:spPr>
        <p:txBody>
          <a:bodyPr anchor="ctr"/>
          <a:lstStyle/>
          <a:p>
            <a:r>
              <a:rPr lang="en-US" dirty="0"/>
              <a:t>HST Broker Procurement</a:t>
            </a:r>
          </a:p>
        </p:txBody>
      </p:sp>
    </p:spTree>
    <p:extLst>
      <p:ext uri="{BB962C8B-B14F-4D97-AF65-F5344CB8AC3E}">
        <p14:creationId xmlns:p14="http://schemas.microsoft.com/office/powerpoint/2010/main" val="15349549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286000"/>
            <a:ext cx="8305800" cy="2677656"/>
          </a:xfrm>
          <a:prstGeom prst="rect">
            <a:avLst/>
          </a:prstGeom>
        </p:spPr>
        <p:txBody>
          <a:bodyPr wrap="square" rtlCol="0">
            <a:spAutoFit/>
          </a:bodyPr>
          <a:lstStyle/>
          <a:p>
            <a:r>
              <a:rPr lang="en-US" sz="2400" b="1" dirty="0">
                <a:solidFill>
                  <a:schemeClr val="dk1"/>
                </a:solidFill>
                <a:latin typeface="Calibri" panose="020F0502020204030204" pitchFamily="34" charset="0"/>
              </a:rPr>
              <a:t>Bruno Fisher</a:t>
            </a:r>
          </a:p>
          <a:p>
            <a:r>
              <a:rPr lang="en-US" sz="2400" dirty="0">
                <a:solidFill>
                  <a:schemeClr val="dk1"/>
                </a:solidFill>
                <a:latin typeface="Calibri" panose="020F0502020204030204" pitchFamily="34" charset="0"/>
              </a:rPr>
              <a:t>Administrator</a:t>
            </a:r>
          </a:p>
          <a:p>
            <a:r>
              <a:rPr lang="en-US" sz="2400" dirty="0">
                <a:solidFill>
                  <a:schemeClr val="dk1"/>
                </a:solidFill>
                <a:latin typeface="Calibri" panose="020F0502020204030204" pitchFamily="34" charset="0"/>
              </a:rPr>
              <a:t>Montachusett Regional Transit Authority (MART)</a:t>
            </a:r>
          </a:p>
          <a:p>
            <a:endParaRPr lang="en-US" sz="2400"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Frank Gay</a:t>
            </a:r>
          </a:p>
          <a:p>
            <a:r>
              <a:rPr lang="en-US" sz="2400" dirty="0">
                <a:solidFill>
                  <a:schemeClr val="dk1"/>
                </a:solidFill>
                <a:latin typeface="Calibri" panose="020F0502020204030204" pitchFamily="34" charset="0"/>
              </a:rPr>
              <a:t>Interim Administrator</a:t>
            </a:r>
          </a:p>
          <a:p>
            <a:r>
              <a:rPr lang="en-US" sz="2400" dirty="0">
                <a:solidFill>
                  <a:schemeClr val="dk1"/>
                </a:solidFill>
                <a:latin typeface="Calibri" panose="020F0502020204030204" pitchFamily="34" charset="0"/>
              </a:rPr>
              <a:t>Greater Attleboro-Taunton Regional Transit Authority (</a:t>
            </a:r>
            <a:r>
              <a:rPr lang="en-US" sz="2400" dirty="0" err="1">
                <a:solidFill>
                  <a:schemeClr val="dk1"/>
                </a:solidFill>
                <a:latin typeface="Calibri" panose="020F0502020204030204" pitchFamily="34" charset="0"/>
              </a:rPr>
              <a:t>GATRA</a:t>
            </a:r>
            <a:r>
              <a:rPr lang="en-US" sz="2400" dirty="0">
                <a:solidFill>
                  <a:schemeClr val="dk1"/>
                </a:solidFill>
                <a:latin typeface="Calibri" panose="020F0502020204030204" pitchFamily="34" charset="0"/>
              </a:rPr>
              <a:t>)</a:t>
            </a:r>
          </a:p>
        </p:txBody>
      </p:sp>
      <p:sp>
        <p:nvSpPr>
          <p:cNvPr id="3" name="Title 2"/>
          <p:cNvSpPr>
            <a:spLocks noGrp="1"/>
          </p:cNvSpPr>
          <p:nvPr>
            <p:ph type="title"/>
          </p:nvPr>
        </p:nvSpPr>
        <p:spPr>
          <a:xfrm>
            <a:off x="812800" y="109538"/>
            <a:ext cx="5892800" cy="762000"/>
          </a:xfrm>
        </p:spPr>
        <p:txBody>
          <a:bodyPr anchor="ctr"/>
          <a:lstStyle/>
          <a:p>
            <a:r>
              <a:rPr lang="en-US" dirty="0"/>
              <a:t>MART and </a:t>
            </a:r>
            <a:r>
              <a:rPr lang="en-US" dirty="0" err="1"/>
              <a:t>GATRA</a:t>
            </a:r>
            <a:r>
              <a:rPr lang="en-US" dirty="0"/>
              <a:t> Brokerage Technology Improvements</a:t>
            </a:r>
          </a:p>
        </p:txBody>
      </p:sp>
    </p:spTree>
    <p:extLst>
      <p:ext uri="{BB962C8B-B14F-4D97-AF65-F5344CB8AC3E}">
        <p14:creationId xmlns:p14="http://schemas.microsoft.com/office/powerpoint/2010/main" val="172700651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a:t>
            </a:r>
          </a:p>
        </p:txBody>
      </p:sp>
      <p:graphicFrame>
        <p:nvGraphicFramePr>
          <p:cNvPr id="5" name="Table 4"/>
          <p:cNvGraphicFramePr>
            <a:graphicFrameLocks noGrp="1"/>
          </p:cNvGraphicFramePr>
          <p:nvPr>
            <p:extLst>
              <p:ext uri="{D42A27DB-BD31-4B8C-83A1-F6EECF244321}">
                <p14:modId xmlns:p14="http://schemas.microsoft.com/office/powerpoint/2010/main" val="1060512908"/>
              </p:ext>
            </p:extLst>
          </p:nvPr>
        </p:nvGraphicFramePr>
        <p:xfrm>
          <a:off x="533400" y="1524000"/>
          <a:ext cx="8117840" cy="3505200"/>
        </p:xfrm>
        <a:graphic>
          <a:graphicData uri="http://schemas.openxmlformats.org/drawingml/2006/table">
            <a:tbl>
              <a:tblPr firstRow="1" bandRow="1">
                <a:tableStyleId>{2A488322-F2BA-4B5B-9748-0D474271808F}</a:tableStyleId>
              </a:tblPr>
              <a:tblGrid>
                <a:gridCol w="2895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2713" indent="0"/>
                      <a:r>
                        <a:rPr lang="en-US" sz="2200" i="1" dirty="0">
                          <a:latin typeface="Calibri" panose="020F0502020204030204" pitchFamily="34" charset="0"/>
                          <a:cs typeface="Calibri" panose="020F0502020204030204" pitchFamily="34" charset="0"/>
                        </a:rPr>
                        <a:t>April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4">
                  <a:txBody>
                    <a:bodyPr/>
                    <a:lstStyle/>
                    <a:p>
                      <a:pPr algn="ctr"/>
                      <a:r>
                        <a:rPr lang="en-US" sz="22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4">
                  <a:txBody>
                    <a:bodyPr/>
                    <a:lstStyle/>
                    <a:p>
                      <a:pPr algn="ctr"/>
                      <a:r>
                        <a:rPr lang="en-US" sz="22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228194965"/>
                  </a:ext>
                </a:extLst>
              </a:tr>
              <a:tr h="584200">
                <a:tc>
                  <a:txBody>
                    <a:bodyPr/>
                    <a:lstStyle/>
                    <a:p>
                      <a:pPr marL="112713" indent="0"/>
                      <a:r>
                        <a:rPr lang="en-US" sz="2200" i="1" dirty="0">
                          <a:latin typeface="Calibri" panose="020F0502020204030204" pitchFamily="34" charset="0"/>
                          <a:cs typeface="Calibri" panose="020F0502020204030204" pitchFamily="34" charset="0"/>
                        </a:rPr>
                        <a:t>June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838426"/>
                  </a:ext>
                </a:extLst>
              </a:tr>
              <a:tr h="584200">
                <a:tc>
                  <a:txBody>
                    <a:bodyPr/>
                    <a:lstStyle/>
                    <a:p>
                      <a:pPr marL="112713" marR="0" lvl="0" indent="0" algn="l" defTabSz="914400" rtl="0" eaLnBrk="1" fontAlgn="auto" latinLnBrk="0" hangingPunct="1">
                        <a:lnSpc>
                          <a:spcPct val="100000"/>
                        </a:lnSpc>
                        <a:spcBef>
                          <a:spcPts val="0"/>
                        </a:spcBef>
                        <a:spcAft>
                          <a:spcPts val="0"/>
                        </a:spcAft>
                        <a:buClrTx/>
                        <a:buSzTx/>
                        <a:buFontTx/>
                        <a:buNone/>
                        <a:tabLst/>
                        <a:defRPr/>
                      </a:pPr>
                      <a:r>
                        <a:rPr lang="en-US" sz="2200" i="1" dirty="0">
                          <a:latin typeface="Calibri" panose="020F0502020204030204" pitchFamily="34" charset="0"/>
                          <a:cs typeface="Calibri" panose="020F0502020204030204" pitchFamily="34" charset="0"/>
                        </a:rPr>
                        <a:t>September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88666029"/>
                  </a:ext>
                </a:extLst>
              </a:tr>
              <a:tr h="584200">
                <a:tc>
                  <a:txBody>
                    <a:bodyPr/>
                    <a:lstStyle/>
                    <a:p>
                      <a:pPr marL="112713" indent="0"/>
                      <a:r>
                        <a:rPr lang="en-US" sz="2200" i="1" dirty="0">
                          <a:latin typeface="Calibri" panose="020F0502020204030204" pitchFamily="34" charset="0"/>
                          <a:cs typeface="Calibri" panose="020F0502020204030204" pitchFamily="34" charset="0"/>
                        </a:rPr>
                        <a:t>November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4705880"/>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December 1, 2022 – </a:t>
                      </a: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Submission of Task Force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3378087"/>
                  </a:ext>
                </a:extLst>
              </a:tr>
            </a:tbl>
          </a:graphicData>
        </a:graphic>
      </p:graphicFrame>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7469</TotalTime>
  <Words>406</Words>
  <Application>Microsoft Office PowerPoint</Application>
  <PresentationFormat>On-screen Show (4:3)</PresentationFormat>
  <Paragraphs>60</Paragraphs>
  <Slides>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Courier New</vt:lpstr>
      <vt:lpstr>1_Blue Presentation Template - MA HHS - small logos</vt:lpstr>
      <vt:lpstr>PowerPoint Presentation</vt:lpstr>
      <vt:lpstr>Agenda</vt:lpstr>
      <vt:lpstr>Task Force’s Charge</vt:lpstr>
      <vt:lpstr>HST Broker Procurement</vt:lpstr>
      <vt:lpstr>MART and GATRA Brokerage Technology Improvements</vt:lpstr>
      <vt:lpstr>Upcoming Meetings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706</cp:revision>
  <cp:lastPrinted>2021-10-26T16:43:30Z</cp:lastPrinted>
  <dcterms:created xsi:type="dcterms:W3CDTF">2014-04-27T20:43:35Z</dcterms:created>
  <dcterms:modified xsi:type="dcterms:W3CDTF">2022-02-11T15:03:01Z</dcterms:modified>
</cp:coreProperties>
</file>