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9"/>
  </p:notesMasterIdLst>
  <p:handoutMasterIdLst>
    <p:handoutMasterId r:id="rId10"/>
  </p:handoutMasterIdLst>
  <p:sldIdLst>
    <p:sldId id="257" r:id="rId2"/>
    <p:sldId id="359" r:id="rId3"/>
    <p:sldId id="373" r:id="rId4"/>
    <p:sldId id="456" r:id="rId5"/>
    <p:sldId id="454" r:id="rId6"/>
    <p:sldId id="386" r:id="rId7"/>
    <p:sldId id="457"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84" autoAdjust="0"/>
    <p:restoredTop sz="94660"/>
  </p:normalViewPr>
  <p:slideViewPr>
    <p:cSldViewPr>
      <p:cViewPr varScale="1">
        <p:scale>
          <a:sx n="63" d="100"/>
          <a:sy n="63" d="100"/>
        </p:scale>
        <p:origin x="1388" y="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43979" cy="465773"/>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sz="quarter" idx="1"/>
          </p:nvPr>
        </p:nvSpPr>
        <p:spPr>
          <a:xfrm>
            <a:off x="3977532" y="0"/>
            <a:ext cx="3043979" cy="465773"/>
          </a:xfrm>
          <a:prstGeom prst="rect">
            <a:avLst/>
          </a:prstGeom>
        </p:spPr>
        <p:txBody>
          <a:bodyPr vert="horz" lIns="92446" tIns="46223" rIns="92446" bIns="46223" rtlCol="0"/>
          <a:lstStyle>
            <a:lvl1pPr algn="r">
              <a:defRPr sz="1200"/>
            </a:lvl1pPr>
          </a:lstStyle>
          <a:p>
            <a:fld id="{67FC91CD-EC66-4A18-8356-1EE436EAD520}" type="datetimeFigureOut">
              <a:rPr lang="en-US" smtClean="0"/>
              <a:pPr/>
              <a:t>4/20/2022</a:t>
            </a:fld>
            <a:endParaRPr lang="en-US" dirty="0"/>
          </a:p>
        </p:txBody>
      </p:sp>
      <p:sp>
        <p:nvSpPr>
          <p:cNvPr id="4" name="Footer Placeholder 3"/>
          <p:cNvSpPr>
            <a:spLocks noGrp="1"/>
          </p:cNvSpPr>
          <p:nvPr>
            <p:ph type="ftr" sz="quarter" idx="2"/>
          </p:nvPr>
        </p:nvSpPr>
        <p:spPr>
          <a:xfrm>
            <a:off x="2" y="8841738"/>
            <a:ext cx="3043979" cy="465773"/>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7532" y="8841738"/>
            <a:ext cx="3043979" cy="465773"/>
          </a:xfrm>
          <a:prstGeom prst="rect">
            <a:avLst/>
          </a:prstGeom>
        </p:spPr>
        <p:txBody>
          <a:bodyPr vert="horz" lIns="92446" tIns="46223" rIns="92446" bIns="46223"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4202" tIns="47101" rIns="94202" bIns="47101"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4202" tIns="47101" rIns="94202" bIns="47101" rtlCol="0"/>
          <a:lstStyle>
            <a:lvl1pPr algn="r">
              <a:defRPr sz="1200"/>
            </a:lvl1pPr>
          </a:lstStyle>
          <a:p>
            <a:fld id="{EBDB8D75-8256-4DE6-960E-3CB80FF15074}" type="datetimeFigureOut">
              <a:rPr lang="en-US" smtClean="0"/>
              <a:pPr/>
              <a:t>4/20/2022</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4202" tIns="47101" rIns="94202" bIns="47101"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4202" tIns="47101" rIns="94202" bIns="4710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5455"/>
          </a:xfrm>
          <a:prstGeom prst="rect">
            <a:avLst/>
          </a:prstGeom>
        </p:spPr>
        <p:txBody>
          <a:bodyPr vert="horz" lIns="94202" tIns="47101" rIns="94202" bIns="4710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4202" tIns="47101" rIns="94202" bIns="47101"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3</a:t>
            </a:fld>
            <a:endParaRPr lang="en-US" dirty="0"/>
          </a:p>
        </p:txBody>
      </p:sp>
    </p:spTree>
    <p:extLst>
      <p:ext uri="{BB962C8B-B14F-4D97-AF65-F5344CB8AC3E}">
        <p14:creationId xmlns:p14="http://schemas.microsoft.com/office/powerpoint/2010/main" val="184392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6</a:t>
            </a:fld>
            <a:endParaRPr lang="en-US" dirty="0"/>
          </a:p>
        </p:txBody>
      </p:sp>
    </p:spTree>
    <p:extLst>
      <p:ext uri="{BB962C8B-B14F-4D97-AF65-F5344CB8AC3E}">
        <p14:creationId xmlns:p14="http://schemas.microsoft.com/office/powerpoint/2010/main" val="4235102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7</a:t>
            </a:fld>
            <a:endParaRPr lang="en-US" dirty="0"/>
          </a:p>
        </p:txBody>
      </p:sp>
    </p:spTree>
    <p:extLst>
      <p:ext uri="{BB962C8B-B14F-4D97-AF65-F5344CB8AC3E}">
        <p14:creationId xmlns:p14="http://schemas.microsoft.com/office/powerpoint/2010/main" val="4066068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59816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6096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533400" y="876300"/>
            <a:ext cx="64770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3000" b="1" dirty="0">
                <a:solidFill>
                  <a:srgbClr val="FFFFFF"/>
                </a:solidFill>
                <a:latin typeface="Calibri" pitchFamily="34" charset="0"/>
              </a:rPr>
              <a:t>Non-Emergency Human Service Transportation Task Force</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2308324"/>
          </a:xfrm>
          <a:prstGeom prst="rect">
            <a:avLst/>
          </a:prstGeom>
          <a:noFill/>
        </p:spPr>
        <p:txBody>
          <a:bodyPr>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r>
              <a:rPr lang="en-US" sz="2400" b="1" dirty="0">
                <a:solidFill>
                  <a:srgbClr val="003366"/>
                </a:solidFill>
                <a:latin typeface="Calibri" pitchFamily="34" charset="0"/>
              </a:rPr>
              <a:t>Executive Office of Health &amp; Human Services</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April 28, 2022</a:t>
            </a:r>
          </a:p>
          <a:p>
            <a:pPr algn="ctr" fontAlgn="base">
              <a:spcBef>
                <a:spcPct val="0"/>
              </a:spcBef>
              <a:spcAft>
                <a:spcPct val="0"/>
              </a:spcAft>
              <a:defRPr/>
            </a:pPr>
            <a:r>
              <a:rPr lang="en-US" sz="2400" b="1" dirty="0">
                <a:solidFill>
                  <a:srgbClr val="003366"/>
                </a:solidFill>
                <a:latin typeface="Calibri" pitchFamily="34" charset="0"/>
              </a:rPr>
              <a:t>1:00 - 2:30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Zoom</a:t>
            </a: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2805063"/>
          </a:xfrm>
          <a:prstGeom prst="rect">
            <a:avLst/>
          </a:prstGeom>
        </p:spPr>
        <p:txBody>
          <a:bodyPr wrap="square" rtlCol="0">
            <a:spAutoFit/>
          </a:bodyPr>
          <a:lstStyle/>
          <a:p>
            <a:pPr marL="457200" indent="-457200">
              <a:lnSpc>
                <a:spcPct val="150000"/>
              </a:lnSpc>
              <a:buFont typeface="+mj-lt"/>
              <a:buAutoNum type="arabicPeriod"/>
            </a:pPr>
            <a:r>
              <a:rPr lang="en-US" sz="2400" b="1" dirty="0">
                <a:solidFill>
                  <a:schemeClr val="dk1"/>
                </a:solidFill>
                <a:latin typeface="Calibri" panose="020F0502020204030204" pitchFamily="34" charset="0"/>
              </a:rPr>
              <a:t>Welcome</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Approval of 2/14 Meeting Minutes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Overview of HST Eligibility Determination Process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HST Consumer Complaint Process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Upcoming Meetings and Events</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237595"/>
            <a:ext cx="8610600" cy="5493812"/>
          </a:xfrm>
          <a:prstGeom prst="rect">
            <a:avLst/>
          </a:prstGeom>
        </p:spPr>
        <p:txBody>
          <a:bodyPr wrap="square" rtlCol="0">
            <a:spAutoFit/>
          </a:bodyPr>
          <a:lstStyle/>
          <a:p>
            <a:r>
              <a:rPr lang="en-US" sz="1300" b="1" dirty="0">
                <a:latin typeface="Calibri" panose="020F0502020204030204" pitchFamily="34" charset="0"/>
              </a:rPr>
              <a:t>Legal Authority: </a:t>
            </a:r>
            <a:r>
              <a:rPr lang="en-US" sz="1300" dirty="0">
                <a:latin typeface="Calibri" panose="020F0502020204030204" pitchFamily="34" charset="0"/>
              </a:rPr>
              <a:t>Section 134 of Chapter 24 of the Acts of 2021</a:t>
            </a:r>
            <a:endParaRPr lang="en-US" sz="1300" dirty="0">
              <a:solidFill>
                <a:srgbClr val="FF0000"/>
              </a:solidFill>
              <a:latin typeface="Calibri" panose="020F0502020204030204" pitchFamily="34" charset="0"/>
            </a:endParaRPr>
          </a:p>
          <a:p>
            <a:pPr lvl="0"/>
            <a:endParaRPr lang="en-US" sz="1300" b="1" dirty="0">
              <a:latin typeface="Calibri" panose="020F0502020204030204" pitchFamily="34" charset="0"/>
            </a:endParaRPr>
          </a:p>
          <a:p>
            <a:pPr lvl="0"/>
            <a:r>
              <a:rPr lang="en-US" sz="1300" b="1" u="sng" dirty="0">
                <a:latin typeface="Calibri" panose="020F0502020204030204" pitchFamily="34" charset="0"/>
              </a:rPr>
              <a:t>Task Force on Non-Emergency Human Service Transportation</a:t>
            </a:r>
          </a:p>
          <a:p>
            <a:pPr lvl="0"/>
            <a:endParaRPr lang="en-US" sz="1300" b="1" dirty="0">
              <a:latin typeface="Calibri" panose="020F0502020204030204" pitchFamily="34" charset="0"/>
            </a:endParaRPr>
          </a:p>
          <a:p>
            <a:pPr lvl="0"/>
            <a:r>
              <a:rPr lang="en-US" sz="1300" b="1" dirty="0">
                <a:latin typeface="Calibri" panose="020F0502020204030204" pitchFamily="34" charset="0"/>
              </a:rPr>
              <a:t>Goal: </a:t>
            </a:r>
            <a:r>
              <a:rPr lang="en-US" sz="1300" dirty="0">
                <a:latin typeface="Calibri" panose="020F0502020204030204" pitchFamily="34" charset="0"/>
              </a:rPr>
              <a:t>Explore ways to better collaborate, improve service, and achieve operational and cost efficiencies through the brokerage system and provide the highest quality outcomes for consumers utilizing these services in the Commonwealth.</a:t>
            </a:r>
          </a:p>
          <a:p>
            <a:pPr lvl="0"/>
            <a:endParaRPr lang="en-US" sz="1300" b="1" dirty="0">
              <a:latin typeface="Calibri" panose="020F0502020204030204" pitchFamily="34" charset="0"/>
            </a:endParaRPr>
          </a:p>
          <a:p>
            <a:pPr marL="228600" lvl="0" indent="-228600">
              <a:buFont typeface="+mj-lt"/>
              <a:buAutoNum type="arabicPeriod"/>
            </a:pPr>
            <a:r>
              <a:rPr lang="en-US" sz="1300" dirty="0">
                <a:latin typeface="Calibri" panose="020F0502020204030204" pitchFamily="34" charset="0"/>
              </a:rPr>
              <a:t>The Task Force shall make recommendations and propose guidelines on non-emergency human services transportation with the goal of examining and better understanding the human services transportation brokerage program and identifying opportunities for improved service and productivity that provides a strong safety net for vulnerable populations in both rural and urban areas.</a:t>
            </a:r>
          </a:p>
          <a:p>
            <a:pPr marL="228600" lvl="0" indent="-228600">
              <a:buFont typeface="+mj-lt"/>
              <a:buAutoNum type="arabicPeriod"/>
            </a:pPr>
            <a:endParaRPr lang="en-US" sz="1300" dirty="0">
              <a:latin typeface="Calibri" panose="020F0502020204030204" pitchFamily="34" charset="0"/>
            </a:endParaRPr>
          </a:p>
          <a:p>
            <a:pPr marL="228600" lvl="0" indent="-228600">
              <a:buFont typeface="+mj-lt"/>
              <a:buAutoNum type="arabicPeriod"/>
            </a:pPr>
            <a:r>
              <a:rPr lang="en-US" sz="1300" dirty="0">
                <a:latin typeface="Calibri" panose="020F0502020204030204" pitchFamily="34" charset="0"/>
              </a:rPr>
              <a:t>The recommendations and guidelines shall include, but not be limited to:</a:t>
            </a:r>
          </a:p>
          <a:p>
            <a:pPr marL="685800" lvl="1" indent="-228600">
              <a:buFont typeface="+mj-lt"/>
              <a:buAutoNum type="alphaLcPeriod"/>
            </a:pPr>
            <a:r>
              <a:rPr lang="en-US" sz="1300" dirty="0">
                <a:latin typeface="Calibri" panose="020F0502020204030204" pitchFamily="34" charset="0"/>
              </a:rPr>
              <a:t>the use of existing routes when available,</a:t>
            </a:r>
          </a:p>
          <a:p>
            <a:pPr marL="685800" lvl="1" indent="-228600">
              <a:buFont typeface="+mj-lt"/>
              <a:buAutoNum type="alphaLcPeriod"/>
            </a:pPr>
            <a:r>
              <a:rPr lang="en-US" sz="1300" dirty="0">
                <a:latin typeface="Calibri" panose="020F0502020204030204" pitchFamily="34" charset="0"/>
              </a:rPr>
              <a:t>the provision of bus passes to eligible individuals, and</a:t>
            </a:r>
          </a:p>
          <a:p>
            <a:pPr marL="685800" lvl="1" indent="-228600">
              <a:buFont typeface="+mj-lt"/>
              <a:buAutoNum type="alphaLcPeriod"/>
            </a:pPr>
            <a:r>
              <a:rPr lang="en-US" sz="1300" dirty="0">
                <a:latin typeface="Calibri" panose="020F0502020204030204" pitchFamily="34" charset="0"/>
              </a:rPr>
              <a:t>the need to have strong, transparent, and consistent cost allocation systems in place to ensure that the capital and operating costs for both the brokerage and public transit systems are assigned to the appropriate cost center for reimbursement.</a:t>
            </a:r>
          </a:p>
          <a:p>
            <a:pPr marL="228600" lvl="0" indent="-228600">
              <a:buFont typeface="+mj-lt"/>
              <a:buAutoNum type="arabicPeriod"/>
            </a:pPr>
            <a:endParaRPr lang="en-US" sz="1300" dirty="0">
              <a:latin typeface="Calibri" panose="020F0502020204030204" pitchFamily="34" charset="0"/>
            </a:endParaRPr>
          </a:p>
          <a:p>
            <a:pPr marL="228600" lvl="0" indent="-228600">
              <a:buFont typeface="+mj-lt"/>
              <a:buAutoNum type="arabicPeriod"/>
            </a:pPr>
            <a:r>
              <a:rPr lang="en-US" sz="1300" dirty="0">
                <a:latin typeface="Calibri" panose="020F0502020204030204" pitchFamily="34" charset="0"/>
              </a:rPr>
              <a:t>The recommendations and guidelines shall be used by the Human Services Transportation office to develop non-emergency human services transportation broker services.</a:t>
            </a:r>
          </a:p>
          <a:p>
            <a:pPr lvl="0"/>
            <a:endParaRPr lang="en-US" sz="1300" dirty="0">
              <a:latin typeface="Calibri" panose="020F0502020204030204" pitchFamily="34" charset="0"/>
            </a:endParaRPr>
          </a:p>
          <a:p>
            <a:pPr lvl="0"/>
            <a:r>
              <a:rPr lang="en-US" sz="1300" dirty="0">
                <a:latin typeface="Calibri" panose="020F0502020204030204" pitchFamily="34" charset="0"/>
              </a:rPr>
              <a:t>The Task Force shall file a report of its study and its recommendations with the Clerks of the House of Representatives and Senate, the House and Senate Committees on Ways and Means, the Joint Committee on Transportation, the Joint Committee on Children, Families and Persons with Disabilities, the Secretary of Health and Human Services and the Secretary of Transportation not later than </a:t>
            </a:r>
            <a:r>
              <a:rPr lang="en-US" sz="1300" b="1" dirty="0">
                <a:latin typeface="Calibri" panose="020F0502020204030204" pitchFamily="34" charset="0"/>
              </a:rPr>
              <a:t>December 1, 2022</a:t>
            </a:r>
            <a:r>
              <a:rPr lang="en-US" sz="1300" dirty="0">
                <a:latin typeface="Calibri" panose="020F0502020204030204" pitchFamily="34" charset="0"/>
              </a:rPr>
              <a:t>.</a:t>
            </a:r>
          </a:p>
        </p:txBody>
      </p:sp>
      <p:sp>
        <p:nvSpPr>
          <p:cNvPr id="3" name="Title 2"/>
          <p:cNvSpPr>
            <a:spLocks noGrp="1"/>
          </p:cNvSpPr>
          <p:nvPr>
            <p:ph type="title"/>
          </p:nvPr>
        </p:nvSpPr>
        <p:spPr>
          <a:xfrm>
            <a:off x="812800" y="109538"/>
            <a:ext cx="5664200" cy="762000"/>
          </a:xfrm>
        </p:spPr>
        <p:txBody>
          <a:bodyPr anchor="ctr" anchorCtr="0"/>
          <a:lstStyle/>
          <a:p>
            <a:r>
              <a:rPr lang="en-US" dirty="0"/>
              <a:t>Task Force’s Charge</a:t>
            </a:r>
          </a:p>
        </p:txBody>
      </p:sp>
    </p:spTree>
    <p:extLst>
      <p:ext uri="{BB962C8B-B14F-4D97-AF65-F5344CB8AC3E}">
        <p14:creationId xmlns:p14="http://schemas.microsoft.com/office/powerpoint/2010/main" val="134375174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600200"/>
            <a:ext cx="8305800" cy="4524315"/>
          </a:xfrm>
          <a:prstGeom prst="rect">
            <a:avLst/>
          </a:prstGeom>
        </p:spPr>
        <p:txBody>
          <a:bodyPr wrap="square" rtlCol="0">
            <a:spAutoFit/>
          </a:bodyPr>
          <a:lstStyle/>
          <a:p>
            <a:r>
              <a:rPr lang="en-US" sz="2400" b="1" dirty="0">
                <a:solidFill>
                  <a:schemeClr val="dk1"/>
                </a:solidFill>
                <a:latin typeface="Calibri" panose="020F0502020204030204" pitchFamily="34" charset="0"/>
              </a:rPr>
              <a:t>Elizabeth Sandblom</a:t>
            </a:r>
          </a:p>
          <a:p>
            <a:r>
              <a:rPr lang="en-US" sz="2400" dirty="0">
                <a:solidFill>
                  <a:schemeClr val="dk1"/>
                </a:solidFill>
                <a:latin typeface="Calibri" panose="020F0502020204030204" pitchFamily="34" charset="0"/>
              </a:rPr>
              <a:t>Deputy Assistant Commissioner for Operations</a:t>
            </a:r>
          </a:p>
          <a:p>
            <a:r>
              <a:rPr lang="en-US" sz="2400" dirty="0">
                <a:solidFill>
                  <a:schemeClr val="dk1"/>
                </a:solidFill>
                <a:latin typeface="Calibri" panose="020F0502020204030204" pitchFamily="34" charset="0"/>
              </a:rPr>
              <a:t>Department of Developmental Services</a:t>
            </a:r>
          </a:p>
          <a:p>
            <a:endParaRPr lang="en-US" sz="2400" b="1" dirty="0">
              <a:solidFill>
                <a:schemeClr val="dk1"/>
              </a:solidFill>
              <a:latin typeface="Calibri" panose="020F0502020204030204" pitchFamily="34" charset="0"/>
            </a:endParaRPr>
          </a:p>
          <a:p>
            <a:r>
              <a:rPr lang="en-US" sz="2400" b="1" dirty="0">
                <a:solidFill>
                  <a:schemeClr val="dk1"/>
                </a:solidFill>
                <a:latin typeface="Calibri" panose="020F0502020204030204" pitchFamily="34" charset="0"/>
              </a:rPr>
              <a:t>Rosana Senise</a:t>
            </a:r>
          </a:p>
          <a:p>
            <a:r>
              <a:rPr lang="en-US" sz="2400" dirty="0">
                <a:solidFill>
                  <a:schemeClr val="dk1"/>
                </a:solidFill>
                <a:latin typeface="Calibri" panose="020F0502020204030204" pitchFamily="34" charset="0"/>
              </a:rPr>
              <a:t>Director, Quincy Enrollment Center, MassHealth</a:t>
            </a:r>
          </a:p>
          <a:p>
            <a:endParaRPr lang="en-US" sz="2400" b="1" dirty="0">
              <a:solidFill>
                <a:schemeClr val="dk1"/>
              </a:solidFill>
              <a:latin typeface="Calibri" panose="020F0502020204030204" pitchFamily="34" charset="0"/>
            </a:endParaRPr>
          </a:p>
          <a:p>
            <a:r>
              <a:rPr lang="en-US" sz="2400" b="1" dirty="0">
                <a:solidFill>
                  <a:schemeClr val="dk1"/>
                </a:solidFill>
                <a:latin typeface="Calibri" panose="020F0502020204030204" pitchFamily="34" charset="0"/>
              </a:rPr>
              <a:t>Lisa Gardner</a:t>
            </a:r>
          </a:p>
          <a:p>
            <a:r>
              <a:rPr lang="en-US" sz="2400" dirty="0">
                <a:solidFill>
                  <a:schemeClr val="dk1"/>
                </a:solidFill>
                <a:latin typeface="Calibri" panose="020F0502020204030204" pitchFamily="34" charset="0"/>
              </a:rPr>
              <a:t>Director, Systems and Enrollment Operations, MassHealth</a:t>
            </a:r>
          </a:p>
          <a:p>
            <a:endParaRPr lang="en-US" sz="2400" b="1" dirty="0">
              <a:solidFill>
                <a:schemeClr val="dk1"/>
              </a:solidFill>
              <a:latin typeface="Calibri" panose="020F0502020204030204" pitchFamily="34" charset="0"/>
            </a:endParaRPr>
          </a:p>
          <a:p>
            <a:r>
              <a:rPr lang="en-US" sz="2400" b="1" dirty="0">
                <a:solidFill>
                  <a:schemeClr val="dk1"/>
                </a:solidFill>
                <a:latin typeface="Calibri" panose="020F0502020204030204" pitchFamily="34" charset="0"/>
              </a:rPr>
              <a:t>Keith West</a:t>
            </a:r>
          </a:p>
          <a:p>
            <a:r>
              <a:rPr lang="en-US" sz="2400" dirty="0">
                <a:solidFill>
                  <a:schemeClr val="dk1"/>
                </a:solidFill>
                <a:latin typeface="Calibri" panose="020F0502020204030204" pitchFamily="34" charset="0"/>
              </a:rPr>
              <a:t>Director Provider Experience, Maximus</a:t>
            </a:r>
          </a:p>
        </p:txBody>
      </p:sp>
      <p:sp>
        <p:nvSpPr>
          <p:cNvPr id="3" name="Title 2"/>
          <p:cNvSpPr>
            <a:spLocks noGrp="1"/>
          </p:cNvSpPr>
          <p:nvPr>
            <p:ph type="title"/>
          </p:nvPr>
        </p:nvSpPr>
        <p:spPr>
          <a:xfrm>
            <a:off x="812800" y="109538"/>
            <a:ext cx="5892800" cy="762000"/>
          </a:xfrm>
        </p:spPr>
        <p:txBody>
          <a:bodyPr anchor="ctr"/>
          <a:lstStyle/>
          <a:p>
            <a:r>
              <a:rPr lang="en-US" dirty="0"/>
              <a:t>Overview of HST Eligibility Determination Process</a:t>
            </a:r>
          </a:p>
        </p:txBody>
      </p:sp>
    </p:spTree>
    <p:extLst>
      <p:ext uri="{BB962C8B-B14F-4D97-AF65-F5344CB8AC3E}">
        <p14:creationId xmlns:p14="http://schemas.microsoft.com/office/powerpoint/2010/main" val="332049986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743200"/>
            <a:ext cx="8305800" cy="1200329"/>
          </a:xfrm>
          <a:prstGeom prst="rect">
            <a:avLst/>
          </a:prstGeom>
        </p:spPr>
        <p:txBody>
          <a:bodyPr wrap="square" rtlCol="0">
            <a:spAutoFit/>
          </a:bodyPr>
          <a:lstStyle/>
          <a:p>
            <a:r>
              <a:rPr lang="en-US" sz="2400" b="1" dirty="0">
                <a:solidFill>
                  <a:schemeClr val="dk1"/>
                </a:solidFill>
                <a:latin typeface="Calibri" panose="020F0502020204030204" pitchFamily="34" charset="0"/>
              </a:rPr>
              <a:t>Sharna Small Borsellino</a:t>
            </a:r>
          </a:p>
          <a:p>
            <a:r>
              <a:rPr lang="en-US" sz="2400" dirty="0">
                <a:solidFill>
                  <a:schemeClr val="dk1"/>
                </a:solidFill>
                <a:latin typeface="Calibri" panose="020F0502020204030204" pitchFamily="34" charset="0"/>
              </a:rPr>
              <a:t>Director, Human Service Transportation Office</a:t>
            </a:r>
          </a:p>
          <a:p>
            <a:r>
              <a:rPr lang="en-US" sz="2400" dirty="0">
                <a:solidFill>
                  <a:schemeClr val="dk1"/>
                </a:solidFill>
                <a:latin typeface="Calibri" panose="020F0502020204030204" pitchFamily="34" charset="0"/>
              </a:rPr>
              <a:t>Executive Office of Health and Human Services</a:t>
            </a:r>
          </a:p>
        </p:txBody>
      </p:sp>
      <p:sp>
        <p:nvSpPr>
          <p:cNvPr id="3" name="Title 2"/>
          <p:cNvSpPr>
            <a:spLocks noGrp="1"/>
          </p:cNvSpPr>
          <p:nvPr>
            <p:ph type="title"/>
          </p:nvPr>
        </p:nvSpPr>
        <p:spPr>
          <a:xfrm>
            <a:off x="812800" y="109538"/>
            <a:ext cx="5740400" cy="762000"/>
          </a:xfrm>
        </p:spPr>
        <p:txBody>
          <a:bodyPr anchor="ctr"/>
          <a:lstStyle/>
          <a:p>
            <a:r>
              <a:rPr lang="en-US" dirty="0"/>
              <a:t>HST Consumer Complaint Process</a:t>
            </a:r>
          </a:p>
        </p:txBody>
      </p:sp>
    </p:spTree>
    <p:extLst>
      <p:ext uri="{BB962C8B-B14F-4D97-AF65-F5344CB8AC3E}">
        <p14:creationId xmlns:p14="http://schemas.microsoft.com/office/powerpoint/2010/main" val="15349549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Upcoming Meetings and Events</a:t>
            </a:r>
          </a:p>
        </p:txBody>
      </p:sp>
      <p:graphicFrame>
        <p:nvGraphicFramePr>
          <p:cNvPr id="4" name="Table 3">
            <a:extLst>
              <a:ext uri="{FF2B5EF4-FFF2-40B4-BE49-F238E27FC236}">
                <a16:creationId xmlns:a16="http://schemas.microsoft.com/office/drawing/2014/main" id="{DB33500F-D782-4BB7-8230-704191B468E3}"/>
              </a:ext>
            </a:extLst>
          </p:cNvPr>
          <p:cNvGraphicFramePr>
            <a:graphicFrameLocks noGrp="1"/>
          </p:cNvGraphicFramePr>
          <p:nvPr>
            <p:extLst>
              <p:ext uri="{D42A27DB-BD31-4B8C-83A1-F6EECF244321}">
                <p14:modId xmlns:p14="http://schemas.microsoft.com/office/powerpoint/2010/main" val="4061118516"/>
              </p:ext>
            </p:extLst>
          </p:nvPr>
        </p:nvGraphicFramePr>
        <p:xfrm>
          <a:off x="533400" y="1295400"/>
          <a:ext cx="8117840" cy="1752600"/>
        </p:xfrm>
        <a:graphic>
          <a:graphicData uri="http://schemas.openxmlformats.org/drawingml/2006/table">
            <a:tbl>
              <a:tblPr firstRow="1" bandRow="1">
                <a:tableStyleId>{2A488322-F2BA-4B5B-9748-0D474271808F}</a:tableStyleId>
              </a:tblPr>
              <a:tblGrid>
                <a:gridCol w="28956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555240">
                  <a:extLst>
                    <a:ext uri="{9D8B030D-6E8A-4147-A177-3AD203B41FA5}">
                      <a16:colId xmlns:a16="http://schemas.microsoft.com/office/drawing/2014/main" val="20002"/>
                    </a:ext>
                  </a:extLst>
                </a:gridCol>
              </a:tblGrid>
              <a:tr h="584200">
                <a:tc gridSpan="3">
                  <a:txBody>
                    <a:bodyPr/>
                    <a:lstStyle/>
                    <a:p>
                      <a:pPr marL="112713" indent="0"/>
                      <a:r>
                        <a:rPr lang="en-US" sz="2200" dirty="0">
                          <a:latin typeface="Calibri" panose="020F0502020204030204" pitchFamily="34" charset="0"/>
                          <a:cs typeface="Calibri" panose="020F0502020204030204" pitchFamily="34" charset="0"/>
                        </a:rPr>
                        <a:t>Virtual Public Listening Sessions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hMerge="1">
                  <a:txBody>
                    <a:bodyPr/>
                    <a:lstStyle/>
                    <a:p>
                      <a:pPr marL="112713" indent="0"/>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hMerge="1">
                  <a:txBody>
                    <a:bodyPr/>
                    <a:lstStyle/>
                    <a:p>
                      <a:pPr marL="112713" indent="0"/>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584200">
                <a:tc>
                  <a:txBody>
                    <a:bodyPr/>
                    <a:lstStyle/>
                    <a:p>
                      <a:pPr marL="112713" indent="0"/>
                      <a:r>
                        <a:rPr lang="en-US" sz="2200" i="0" dirty="0">
                          <a:latin typeface="Calibri" panose="020F0502020204030204" pitchFamily="34" charset="0"/>
                          <a:cs typeface="Calibri" panose="020F0502020204030204" pitchFamily="34" charset="0"/>
                        </a:rPr>
                        <a:t>May 16,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200" i="0" dirty="0">
                          <a:latin typeface="Calibri" panose="020F0502020204030204" pitchFamily="34" charset="0"/>
                          <a:cs typeface="Calibri" panose="020F0502020204030204" pitchFamily="34" charset="0"/>
                        </a:rPr>
                        <a:t>2:00 – 3:30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200" i="0" dirty="0">
                          <a:latin typeface="Calibri" panose="020F0502020204030204" pitchFamily="34" charset="0"/>
                          <a:cs typeface="Calibri" panose="020F0502020204030204" pitchFamily="34" charset="0"/>
                        </a:rPr>
                        <a:t>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94705880"/>
                  </a:ext>
                </a:extLst>
              </a:tr>
              <a:tr h="584200">
                <a:tc>
                  <a:txBody>
                    <a:bodyPr/>
                    <a:lstStyle/>
                    <a:p>
                      <a:pPr marL="112713" indent="0"/>
                      <a:r>
                        <a:rPr lang="en-US" sz="2200" i="0" dirty="0">
                          <a:latin typeface="Calibri" panose="020F0502020204030204" pitchFamily="34" charset="0"/>
                          <a:cs typeface="Calibri" panose="020F0502020204030204" pitchFamily="34" charset="0"/>
                        </a:rPr>
                        <a:t>May 18,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200" i="0" dirty="0">
                          <a:latin typeface="Calibri" panose="020F0502020204030204" pitchFamily="34" charset="0"/>
                          <a:cs typeface="Calibri" panose="020F0502020204030204" pitchFamily="34" charset="0"/>
                        </a:rPr>
                        <a:t>6:00 – 7:00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200" i="0" dirty="0">
                          <a:latin typeface="Calibri" panose="020F0502020204030204" pitchFamily="34" charset="0"/>
                          <a:cs typeface="Calibri" panose="020F0502020204030204" pitchFamily="34" charset="0"/>
                        </a:rPr>
                        <a:t>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0185638"/>
                  </a:ext>
                </a:extLst>
              </a:tr>
            </a:tbl>
          </a:graphicData>
        </a:graphic>
      </p:graphicFrame>
      <p:sp>
        <p:nvSpPr>
          <p:cNvPr id="6" name="TextBox 5">
            <a:extLst>
              <a:ext uri="{FF2B5EF4-FFF2-40B4-BE49-F238E27FC236}">
                <a16:creationId xmlns:a16="http://schemas.microsoft.com/office/drawing/2014/main" id="{EBFEFB83-BD68-4E25-B374-AA8185FEDF96}"/>
              </a:ext>
            </a:extLst>
          </p:cNvPr>
          <p:cNvSpPr txBox="1"/>
          <p:nvPr/>
        </p:nvSpPr>
        <p:spPr>
          <a:xfrm>
            <a:off x="533400" y="3332142"/>
            <a:ext cx="8041640" cy="3293209"/>
          </a:xfrm>
          <a:prstGeom prst="rect">
            <a:avLst/>
          </a:prstGeom>
          <a:noFill/>
        </p:spPr>
        <p:txBody>
          <a:bodyPr wrap="square">
            <a:spAutoFit/>
          </a:bodyPr>
          <a:lstStyle/>
          <a:p>
            <a:pPr marL="342900" indent="-342900">
              <a:spcAft>
                <a:spcPts val="1200"/>
              </a:spcAft>
              <a:buFont typeface="Arial" panose="020B0604020202020204" pitchFamily="34" charset="0"/>
              <a:buChar char="•"/>
            </a:pPr>
            <a:r>
              <a:rPr lang="en-US" sz="2200" dirty="0">
                <a:latin typeface="Calibri" panose="020F0502020204030204" pitchFamily="34" charset="0"/>
                <a:cs typeface="Calibri" panose="020F0502020204030204" pitchFamily="34" charset="0"/>
              </a:rPr>
              <a:t>Two virtual public listening sessions have been organized to gather feedback from HST consumers on their ridership experiences since the new contracts with MART and GATRA went into effect on July 1, 2021.</a:t>
            </a:r>
          </a:p>
          <a:p>
            <a:pPr marL="342900" indent="-342900">
              <a:buFont typeface="Arial" panose="020B0604020202020204" pitchFamily="34" charset="0"/>
              <a:buChar char="•"/>
            </a:pPr>
            <a:r>
              <a:rPr lang="en-US" sz="2200" dirty="0">
                <a:latin typeface="Calibri" panose="020F0502020204030204" pitchFamily="34" charset="0"/>
                <a:cs typeface="Calibri" panose="020F0502020204030204" pitchFamily="34" charset="0"/>
              </a:rPr>
              <a:t>Consumers will have an opportunity to share their experience with the new technologies introduced to improve customer service, such as smart phone apps and self-service web portals to facilitate transportation scheduling and the reporting of complaints.</a:t>
            </a:r>
          </a:p>
        </p:txBody>
      </p:sp>
    </p:spTree>
    <p:extLst>
      <p:ext uri="{BB962C8B-B14F-4D97-AF65-F5344CB8AC3E}">
        <p14:creationId xmlns:p14="http://schemas.microsoft.com/office/powerpoint/2010/main" val="342354502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257800" cy="762000"/>
          </a:xfrm>
        </p:spPr>
        <p:txBody>
          <a:bodyPr anchor="ctr"/>
          <a:lstStyle/>
          <a:p>
            <a:r>
              <a:rPr lang="en-US" dirty="0">
                <a:latin typeface="Calibri" panose="020F0502020204030204" pitchFamily="34" charset="0"/>
              </a:rPr>
              <a:t>Upcoming Meetings and Events (cont.)</a:t>
            </a:r>
          </a:p>
        </p:txBody>
      </p:sp>
      <p:graphicFrame>
        <p:nvGraphicFramePr>
          <p:cNvPr id="5" name="Table 4"/>
          <p:cNvGraphicFramePr>
            <a:graphicFrameLocks noGrp="1"/>
          </p:cNvGraphicFramePr>
          <p:nvPr>
            <p:extLst>
              <p:ext uri="{D42A27DB-BD31-4B8C-83A1-F6EECF244321}">
                <p14:modId xmlns:p14="http://schemas.microsoft.com/office/powerpoint/2010/main" val="1102812679"/>
              </p:ext>
            </p:extLst>
          </p:nvPr>
        </p:nvGraphicFramePr>
        <p:xfrm>
          <a:off x="513080" y="1676400"/>
          <a:ext cx="8117840" cy="2921000"/>
        </p:xfrm>
        <a:graphic>
          <a:graphicData uri="http://schemas.openxmlformats.org/drawingml/2006/table">
            <a:tbl>
              <a:tblPr firstRow="1" bandRow="1">
                <a:tableStyleId>{2A488322-F2BA-4B5B-9748-0D474271808F}</a:tableStyleId>
              </a:tblPr>
              <a:tblGrid>
                <a:gridCol w="28956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555240">
                  <a:extLst>
                    <a:ext uri="{9D8B030D-6E8A-4147-A177-3AD203B41FA5}">
                      <a16:colId xmlns:a16="http://schemas.microsoft.com/office/drawing/2014/main" val="20002"/>
                    </a:ext>
                  </a:extLst>
                </a:gridCol>
              </a:tblGrid>
              <a:tr h="584200">
                <a:tc>
                  <a:txBody>
                    <a:bodyPr/>
                    <a:lstStyle/>
                    <a:p>
                      <a:pPr marL="112713" indent="0"/>
                      <a:r>
                        <a:rPr lang="en-US" sz="2200" dirty="0">
                          <a:latin typeface="Calibri" panose="020F0502020204030204" pitchFamily="34" charset="0"/>
                          <a:cs typeface="Calibri" panose="020F0502020204030204" pitchFamily="34" charset="0"/>
                        </a:rPr>
                        <a:t>Meeting Dates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Location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584200">
                <a:tc>
                  <a:txBody>
                    <a:bodyPr/>
                    <a:lstStyle/>
                    <a:p>
                      <a:pPr marL="112713" indent="0"/>
                      <a:r>
                        <a:rPr lang="en-US" sz="2200" i="1" dirty="0">
                          <a:latin typeface="Calibri" panose="020F0502020204030204" pitchFamily="34" charset="0"/>
                          <a:cs typeface="Calibri" panose="020F0502020204030204" pitchFamily="34" charset="0"/>
                        </a:rPr>
                        <a:t>June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200" i="1" dirty="0">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200" i="1" dirty="0">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3838426"/>
                  </a:ext>
                </a:extLst>
              </a:tr>
              <a:tr h="584200">
                <a:tc>
                  <a:txBody>
                    <a:bodyPr/>
                    <a:lstStyle/>
                    <a:p>
                      <a:pPr marL="112713" marR="0" lvl="0" indent="0" algn="l" defTabSz="914400" rtl="0" eaLnBrk="1" fontAlgn="auto" latinLnBrk="0" hangingPunct="1">
                        <a:lnSpc>
                          <a:spcPct val="100000"/>
                        </a:lnSpc>
                        <a:spcBef>
                          <a:spcPts val="0"/>
                        </a:spcBef>
                        <a:spcAft>
                          <a:spcPts val="0"/>
                        </a:spcAft>
                        <a:buClrTx/>
                        <a:buSzTx/>
                        <a:buFontTx/>
                        <a:buNone/>
                        <a:tabLst/>
                        <a:defRPr/>
                      </a:pPr>
                      <a:r>
                        <a:rPr lang="en-US" sz="2200" i="1" dirty="0">
                          <a:latin typeface="Calibri" panose="020F0502020204030204" pitchFamily="34" charset="0"/>
                          <a:cs typeface="Calibri" panose="020F0502020204030204" pitchFamily="34" charset="0"/>
                        </a:rPr>
                        <a:t>September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2200" i="1" dirty="0">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2200" i="1" dirty="0">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088666029"/>
                  </a:ext>
                </a:extLst>
              </a:tr>
              <a:tr h="584200">
                <a:tc>
                  <a:txBody>
                    <a:bodyPr/>
                    <a:lstStyle/>
                    <a:p>
                      <a:pPr marL="112713" indent="0"/>
                      <a:r>
                        <a:rPr lang="en-US" sz="2200" i="1" dirty="0">
                          <a:latin typeface="Calibri" panose="020F0502020204030204" pitchFamily="34" charset="0"/>
                          <a:cs typeface="Calibri" panose="020F0502020204030204" pitchFamily="34" charset="0"/>
                        </a:rPr>
                        <a:t>November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200" i="1" dirty="0">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200" i="1" dirty="0">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94705880"/>
                  </a:ext>
                </a:extLst>
              </a:tr>
              <a:tr h="58420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December 1, 2022 – </a:t>
                      </a:r>
                      <a:r>
                        <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Submission of Task Force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63378087"/>
                  </a:ext>
                </a:extLst>
              </a:tr>
            </a:tbl>
          </a:graphicData>
        </a:graphic>
      </p:graphicFrame>
    </p:spTree>
    <p:extLst>
      <p:ext uri="{BB962C8B-B14F-4D97-AF65-F5344CB8AC3E}">
        <p14:creationId xmlns:p14="http://schemas.microsoft.com/office/powerpoint/2010/main" val="4096870153"/>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7561</TotalTime>
  <Words>524</Words>
  <Application>Microsoft Office PowerPoint</Application>
  <PresentationFormat>On-screen Show (4:3)</PresentationFormat>
  <Paragraphs>78</Paragraphs>
  <Slides>7</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Courier New</vt:lpstr>
      <vt:lpstr>1_Blue Presentation Template - MA HHS - small logos</vt:lpstr>
      <vt:lpstr>PowerPoint Presentation</vt:lpstr>
      <vt:lpstr>Agenda</vt:lpstr>
      <vt:lpstr>Task Force’s Charge</vt:lpstr>
      <vt:lpstr>Overview of HST Eligibility Determination Process</vt:lpstr>
      <vt:lpstr>HST Consumer Complaint Process</vt:lpstr>
      <vt:lpstr>Upcoming Meetings and Events</vt:lpstr>
      <vt:lpstr>Upcoming Meetings and Events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717</cp:revision>
  <cp:lastPrinted>2021-10-26T16:43:30Z</cp:lastPrinted>
  <dcterms:created xsi:type="dcterms:W3CDTF">2014-04-27T20:43:35Z</dcterms:created>
  <dcterms:modified xsi:type="dcterms:W3CDTF">2022-04-20T12:25:02Z</dcterms:modified>
</cp:coreProperties>
</file>