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1"/>
  </p:sldMasterIdLst>
  <p:notesMasterIdLst>
    <p:notesMasterId r:id="rId25"/>
  </p:notesMasterIdLst>
  <p:handoutMasterIdLst>
    <p:handoutMasterId r:id="rId26"/>
  </p:handoutMasterIdLst>
  <p:sldIdLst>
    <p:sldId id="257" r:id="rId2"/>
    <p:sldId id="359" r:id="rId3"/>
    <p:sldId id="386" r:id="rId4"/>
    <p:sldId id="459" r:id="rId5"/>
    <p:sldId id="466" r:id="rId6"/>
    <p:sldId id="467" r:id="rId7"/>
    <p:sldId id="468" r:id="rId8"/>
    <p:sldId id="311" r:id="rId9"/>
    <p:sldId id="307" r:id="rId10"/>
    <p:sldId id="313" r:id="rId11"/>
    <p:sldId id="303" r:id="rId12"/>
    <p:sldId id="312" r:id="rId13"/>
    <p:sldId id="304" r:id="rId14"/>
    <p:sldId id="308" r:id="rId15"/>
    <p:sldId id="309" r:id="rId16"/>
    <p:sldId id="310" r:id="rId17"/>
    <p:sldId id="462" r:id="rId18"/>
    <p:sldId id="463" r:id="rId19"/>
    <p:sldId id="465" r:id="rId20"/>
    <p:sldId id="464" r:id="rId21"/>
    <p:sldId id="458" r:id="rId22"/>
    <p:sldId id="373" r:id="rId23"/>
    <p:sldId id="457" r:id="rId2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 id="3" name="Cohen, Gabriel R. (EHS)" initials="CGR(" lastIdx="2" clrIdx="3">
    <p:extLst>
      <p:ext uri="{19B8F6BF-5375-455C-9EA6-DF929625EA0E}">
        <p15:presenceInfo xmlns:p15="http://schemas.microsoft.com/office/powerpoint/2012/main" userId="S::Gabriel.R.Cohen@mass.gov::e20ddc8d-0929-4427-8e44-0c6a2a0adacf" providerId="AD"/>
      </p:ext>
    </p:extLst>
  </p:cmAuthor>
  <p:cmAuthor id="4" name="Denniston, Elizabeth F.  (EHS)" initials="DEF(" lastIdx="19" clrIdx="4">
    <p:extLst>
      <p:ext uri="{19B8F6BF-5375-455C-9EA6-DF929625EA0E}">
        <p15:presenceInfo xmlns:p15="http://schemas.microsoft.com/office/powerpoint/2012/main" userId="S::Elizabeth.Denniston@mass.gov::da6e17ed-2ac3-45ac-8378-283b11f4b57c" providerId="AD"/>
      </p:ext>
    </p:extLst>
  </p:cmAuthor>
  <p:cmAuthor id="5" name="Small-Borsellino, Sharna (EHS)" initials="S(" lastIdx="12" clrIdx="5">
    <p:extLst>
      <p:ext uri="{19B8F6BF-5375-455C-9EA6-DF929625EA0E}">
        <p15:presenceInfo xmlns:p15="http://schemas.microsoft.com/office/powerpoint/2012/main" userId="S::sharna.small-borsellino@mass.gov::5e10bf52-309c-40cb-8054-070286cc84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73" autoAdjust="0"/>
    <p:restoredTop sz="86388" autoAdjust="0"/>
  </p:normalViewPr>
  <p:slideViewPr>
    <p:cSldViewPr>
      <p:cViewPr varScale="1">
        <p:scale>
          <a:sx n="57" d="100"/>
          <a:sy n="57" d="100"/>
        </p:scale>
        <p:origin x="836" y="5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dLblPos val="outEnd"/>
          <c:showLegendKey val="0"/>
          <c:showVal val="1"/>
          <c:showCatName val="0"/>
          <c:showSerName val="0"/>
          <c:showPercent val="0"/>
          <c:showBubbleSize val="0"/>
          <c:showLeaderLines val="0"/>
        </c:dLbls>
        <c:firstSliceAng val="0"/>
      </c:pieChart>
      <c:spPr>
        <a:noFill/>
        <a:ln>
          <a:noFill/>
        </a:ln>
        <a:effectLst/>
      </c:spPr>
    </c:plotArea>
    <c:legend>
      <c:legendPos val="b"/>
      <c:layout>
        <c:manualLayout>
          <c:xMode val="edge"/>
          <c:yMode val="edge"/>
          <c:x val="0.15256787435332642"/>
          <c:y val="0.76311702416508287"/>
          <c:w val="0.73130583757416179"/>
          <c:h val="0.1979024660897897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2">
          <a:lumMod val="15000"/>
          <a:lumOff val="8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title>
    <c:autoTitleDeleted val="0"/>
    <c:plotArea>
      <c:layout/>
      <c:pieChart>
        <c:varyColors val="1"/>
        <c:ser>
          <c:idx val="0"/>
          <c:order val="0"/>
          <c:tx>
            <c:strRef>
              <c:f>Sheet1!$B$1</c:f>
              <c:strCache>
                <c:ptCount val="1"/>
                <c:pt idx="0">
                  <c:v>MART</c:v>
                </c:pt>
              </c:strCache>
            </c:strRef>
          </c:tx>
          <c:dPt>
            <c:idx val="0"/>
            <c:bubble3D val="0"/>
            <c:spPr>
              <a:solidFill>
                <a:schemeClr val="accent5">
                  <a:lumMod val="75000"/>
                </a:schemeClr>
              </a:solidFill>
              <a:ln>
                <a:noFill/>
              </a:ln>
              <a:effectLst/>
            </c:spPr>
            <c:extLst>
              <c:ext xmlns:c16="http://schemas.microsoft.com/office/drawing/2014/chart" uri="{C3380CC4-5D6E-409C-BE32-E72D297353CC}">
                <c16:uniqueId val="{00000001-8B04-47A5-BDAE-63FC7EE72F41}"/>
              </c:ext>
            </c:extLst>
          </c:dPt>
          <c:dPt>
            <c:idx val="1"/>
            <c:bubble3D val="0"/>
            <c:spPr>
              <a:solidFill>
                <a:srgbClr val="FFC000"/>
              </a:solidFill>
              <a:ln>
                <a:noFill/>
              </a:ln>
              <a:effectLst/>
            </c:spPr>
            <c:extLst>
              <c:ext xmlns:c16="http://schemas.microsoft.com/office/drawing/2014/chart" uri="{C3380CC4-5D6E-409C-BE32-E72D297353CC}">
                <c16:uniqueId val="{00000003-8B04-47A5-BDAE-63FC7EE72F41}"/>
              </c:ext>
            </c:extLst>
          </c:dPt>
          <c:dPt>
            <c:idx val="2"/>
            <c:bubble3D val="0"/>
            <c:spPr>
              <a:solidFill>
                <a:schemeClr val="bg1">
                  <a:lumMod val="65000"/>
                </a:schemeClr>
              </a:solidFill>
              <a:ln>
                <a:noFill/>
              </a:ln>
              <a:effectLst/>
            </c:spPr>
            <c:extLst>
              <c:ext xmlns:c16="http://schemas.microsoft.com/office/drawing/2014/chart" uri="{C3380CC4-5D6E-409C-BE32-E72D297353CC}">
                <c16:uniqueId val="{00000005-8B04-47A5-BDAE-63FC7EE72F41}"/>
              </c:ext>
            </c:extLst>
          </c:dPt>
          <c:dPt>
            <c:idx val="3"/>
            <c:bubble3D val="0"/>
            <c:spPr>
              <a:solidFill>
                <a:schemeClr val="accent6">
                  <a:lumMod val="60000"/>
                  <a:lumOff val="40000"/>
                </a:schemeClr>
              </a:solidFill>
              <a:ln>
                <a:noFill/>
              </a:ln>
              <a:effectLst/>
            </c:spPr>
            <c:extLst>
              <c:ext xmlns:c16="http://schemas.microsoft.com/office/drawing/2014/chart" uri="{C3380CC4-5D6E-409C-BE32-E72D297353CC}">
                <c16:uniqueId val="{00000007-8B04-47A5-BDAE-63FC7EE72F41}"/>
              </c:ext>
            </c:extLst>
          </c:dPt>
          <c:dPt>
            <c:idx val="4"/>
            <c:bubble3D val="0"/>
            <c:spPr>
              <a:solidFill>
                <a:schemeClr val="accent4">
                  <a:lumMod val="60000"/>
                  <a:lumOff val="40000"/>
                </a:schemeClr>
              </a:solidFill>
              <a:ln>
                <a:noFill/>
              </a:ln>
              <a:effectLst/>
            </c:spPr>
            <c:extLst>
              <c:ext xmlns:c16="http://schemas.microsoft.com/office/drawing/2014/chart" uri="{C3380CC4-5D6E-409C-BE32-E72D297353CC}">
                <c16:uniqueId val="{00000009-8B04-47A5-BDAE-63FC7EE72F41}"/>
              </c:ext>
            </c:extLst>
          </c:dPt>
          <c:dPt>
            <c:idx val="5"/>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c:spPr>
            <c:extLst>
              <c:ext xmlns:c16="http://schemas.microsoft.com/office/drawing/2014/chart" uri="{C3380CC4-5D6E-409C-BE32-E72D297353CC}">
                <c16:uniqueId val="{0000000B-8B04-47A5-BDAE-63FC7EE72F41}"/>
              </c:ext>
            </c:extLst>
          </c:dPt>
          <c:dPt>
            <c:idx val="6"/>
            <c:bubble3D val="0"/>
            <c:spPr>
              <a:solidFill>
                <a:srgbClr val="FF0000"/>
              </a:solidFill>
              <a:ln>
                <a:noFill/>
              </a:ln>
              <a:effectLst/>
            </c:spPr>
            <c:extLst>
              <c:ext xmlns:c16="http://schemas.microsoft.com/office/drawing/2014/chart" uri="{C3380CC4-5D6E-409C-BE32-E72D297353CC}">
                <c16:uniqueId val="{0000000D-8B04-47A5-BDAE-63FC7EE72F41}"/>
              </c:ext>
            </c:extLst>
          </c:dPt>
          <c:dLbls>
            <c:dLbl>
              <c:idx val="0"/>
              <c:layout>
                <c:manualLayout>
                  <c:x val="0.15711691183296622"/>
                  <c:y val="-4.3109821798590964E-2"/>
                </c:manualLayout>
              </c:layout>
              <c:tx>
                <c:rich>
                  <a:bodyPr/>
                  <a:lstStyle/>
                  <a:p>
                    <a:fld id="{B16BEDD5-1663-46C4-89E1-B8C321F8BC56}" type="CATEGORYNAME">
                      <a:rPr lang="en-US"/>
                      <a:pPr/>
                      <a:t>[CATEGORY NAME]</a:t>
                    </a:fld>
                    <a:r>
                      <a:rPr lang="en-US" baseline="0" dirty="0"/>
                      <a:t>, </a:t>
                    </a:r>
                    <a:fld id="{41FDE2C3-427B-4ED9-B0F5-0361D4AE8686}" type="VALUE">
                      <a:rPr lang="en-US" baseline="0"/>
                      <a:pPr/>
                      <a:t>[VALUE]</a:t>
                    </a:fld>
                    <a:r>
                      <a:rPr lang="en-US" baseline="0" dirty="0"/>
                      <a:t>(12)</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B04-47A5-BDAE-63FC7EE72F41}"/>
                </c:ext>
              </c:extLst>
            </c:dLbl>
            <c:dLbl>
              <c:idx val="1"/>
              <c:layout>
                <c:manualLayout>
                  <c:x val="0.23895755795798837"/>
                  <c:y val="6.7895047321039265E-2"/>
                </c:manualLayout>
              </c:layout>
              <c:tx>
                <c:rich>
                  <a:bodyPr/>
                  <a:lstStyle/>
                  <a:p>
                    <a:fld id="{2ABA9D9F-1D81-429E-95CE-C09E0C58AD1D}" type="CATEGORYNAME">
                      <a:rPr lang="en-US"/>
                      <a:pPr/>
                      <a:t>[CATEGORY NAME]</a:t>
                    </a:fld>
                    <a:r>
                      <a:rPr lang="en-US" baseline="0" dirty="0"/>
                      <a:t>, </a:t>
                    </a:r>
                    <a:fld id="{708E035D-9B69-4F41-861A-493D9F6DEA56}" type="VALUE">
                      <a:rPr lang="en-US" baseline="0"/>
                      <a:pPr/>
                      <a:t>[VALUE]</a:t>
                    </a:fld>
                    <a:r>
                      <a:rPr lang="en-US" baseline="0" dirty="0"/>
                      <a:t>(43)</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B04-47A5-BDAE-63FC7EE72F41}"/>
                </c:ext>
              </c:extLst>
            </c:dLbl>
            <c:dLbl>
              <c:idx val="2"/>
              <c:layout>
                <c:manualLayout>
                  <c:x val="2.1908995249203738E-2"/>
                  <c:y val="-0.16405025315771454"/>
                </c:manualLayout>
              </c:layout>
              <c:tx>
                <c:rich>
                  <a:bodyPr/>
                  <a:lstStyle/>
                  <a:p>
                    <a:fld id="{66525717-42CD-4E63-8717-CE18CE75B54E}" type="CATEGORYNAME">
                      <a:rPr lang="en-US"/>
                      <a:pPr/>
                      <a:t>[CATEGORY NAME]</a:t>
                    </a:fld>
                    <a:r>
                      <a:rPr lang="en-US" dirty="0"/>
                      <a:t>s</a:t>
                    </a:r>
                    <a:r>
                      <a:rPr lang="en-US" baseline="0" dirty="0"/>
                      <a:t>, </a:t>
                    </a:r>
                    <a:fld id="{738CF93A-3F18-4C95-9B06-5D9273FE542C}" type="VALUE">
                      <a:rPr lang="en-US" baseline="0"/>
                      <a:pPr/>
                      <a:t>[VALUE]</a:t>
                    </a:fld>
                    <a:r>
                      <a:rPr lang="en-US" baseline="0" dirty="0"/>
                      <a:t>(779)</a:t>
                    </a:r>
                  </a:p>
                </c:rich>
              </c:tx>
              <c:dLblPos val="bestFit"/>
              <c:showLegendKey val="0"/>
              <c:showVal val="1"/>
              <c:showCatName val="1"/>
              <c:showSerName val="0"/>
              <c:showPercent val="0"/>
              <c:showBubbleSize val="0"/>
              <c:extLst>
                <c:ext xmlns:c15="http://schemas.microsoft.com/office/drawing/2012/chart" uri="{CE6537A1-D6FC-4f65-9D91-7224C49458BB}">
                  <c15:layout>
                    <c:manualLayout>
                      <c:w val="0.26637024060021514"/>
                      <c:h val="0.11711751293670349"/>
                    </c:manualLayout>
                  </c15:layout>
                  <c15:dlblFieldTable/>
                  <c15:showDataLabelsRange val="0"/>
                </c:ext>
                <c:ext xmlns:c16="http://schemas.microsoft.com/office/drawing/2014/chart" uri="{C3380CC4-5D6E-409C-BE32-E72D297353CC}">
                  <c16:uniqueId val="{00000005-8B04-47A5-BDAE-63FC7EE72F41}"/>
                </c:ext>
              </c:extLst>
            </c:dLbl>
            <c:dLbl>
              <c:idx val="3"/>
              <c:layout>
                <c:manualLayout>
                  <c:x val="-0.17648969120017555"/>
                  <c:y val="-0.26082074431249841"/>
                </c:manualLayout>
              </c:layout>
              <c:tx>
                <c:rich>
                  <a:bodyPr/>
                  <a:lstStyle/>
                  <a:p>
                    <a:fld id="{BD7C1C58-9A64-4D32-A289-8DFFDA724069}" type="CATEGORYNAME">
                      <a:rPr lang="en-US"/>
                      <a:pPr/>
                      <a:t>[CATEGORY NAME]</a:t>
                    </a:fld>
                    <a:r>
                      <a:rPr lang="en-US" baseline="0" dirty="0"/>
                      <a:t>, </a:t>
                    </a:r>
                    <a:fld id="{E8B7926C-43CF-45C0-B429-27D427F5ECE7}" type="VALUE">
                      <a:rPr lang="en-US" baseline="0"/>
                      <a:pPr/>
                      <a:t>[VALUE]</a:t>
                    </a:fld>
                    <a:r>
                      <a:rPr lang="en-US" baseline="0" dirty="0"/>
                      <a:t>(10)</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8B04-47A5-BDAE-63FC7EE72F41}"/>
                </c:ext>
              </c:extLst>
            </c:dLbl>
            <c:dLbl>
              <c:idx val="4"/>
              <c:layout>
                <c:manualLayout>
                  <c:x val="-0.18678954519752555"/>
                  <c:y val="-6.0832286029393022E-2"/>
                </c:manualLayout>
              </c:layout>
              <c:tx>
                <c:rich>
                  <a:bodyPr/>
                  <a:lstStyle/>
                  <a:p>
                    <a:fld id="{3FB794E2-70B0-4673-B412-10E5509111F8}" type="CATEGORYNAME">
                      <a:rPr lang="en-US"/>
                      <a:pPr/>
                      <a:t>[CATEGORY NAME]</a:t>
                    </a:fld>
                    <a:r>
                      <a:rPr lang="en-US" baseline="0" dirty="0"/>
                      <a:t>, </a:t>
                    </a:r>
                    <a:fld id="{CCAB0A2E-1AA2-4F21-8D10-1382416A2B1C}" type="VALUE">
                      <a:rPr lang="en-US" baseline="0"/>
                      <a:pPr/>
                      <a:t>[VALUE]</a:t>
                    </a:fld>
                    <a:r>
                      <a:rPr lang="en-US" baseline="0" dirty="0"/>
                      <a:t>(1)</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8B04-47A5-BDAE-63FC7EE72F41}"/>
                </c:ext>
              </c:extLst>
            </c:dLbl>
            <c:dLbl>
              <c:idx val="5"/>
              <c:layout>
                <c:manualLayout>
                  <c:x val="1.4347036394791041E-2"/>
                  <c:y val="-6.6564262419142733E-2"/>
                </c:manualLayout>
              </c:layout>
              <c:tx>
                <c:rich>
                  <a:bodyPr/>
                  <a:lstStyle/>
                  <a:p>
                    <a:fld id="{9376222A-91A5-4835-B205-B9E461A6CBCA}" type="CATEGORYNAME">
                      <a:rPr lang="en-US"/>
                      <a:pPr/>
                      <a:t>[CATEGORY NAME]</a:t>
                    </a:fld>
                    <a:r>
                      <a:rPr lang="en-US" baseline="0" dirty="0"/>
                      <a:t>, </a:t>
                    </a:r>
                    <a:fld id="{02A30443-CC54-4711-BE72-39E6BA901840}" type="VALUE">
                      <a:rPr lang="en-US" baseline="0"/>
                      <a:pPr/>
                      <a:t>[VALUE]</a:t>
                    </a:fld>
                    <a:r>
                      <a:rPr lang="en-US" baseline="0" dirty="0"/>
                      <a:t>(521)</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8B04-47A5-BDAE-63FC7EE72F41}"/>
                </c:ext>
              </c:extLst>
            </c:dLbl>
            <c:spPr>
              <a:noFill/>
              <a:ln>
                <a:noFill/>
              </a:ln>
              <a:effectLst/>
            </c:spPr>
            <c:txPr>
              <a:bodyPr rot="0" spcFirstLastPara="1" vertOverflow="ellipsis" vert="horz" wrap="square" lIns="38100" tIns="19050" rIns="38100" bIns="19050" anchor="ctr" anchorCtr="0">
                <a:spAutoFit/>
              </a:bodyPr>
              <a:lstStyle/>
              <a:p>
                <a:pPr algn="ctr">
                  <a:defRPr sz="9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Sheet1!$A$2:$A$7</c:f>
              <c:strCache>
                <c:ptCount val="6"/>
                <c:pt idx="0">
                  <c:v>Vehicle Complaints</c:v>
                </c:pt>
                <c:pt idx="1">
                  <c:v>Driver Complaints</c:v>
                </c:pt>
                <c:pt idx="2">
                  <c:v>On-Time Performance (OTP) Complaint</c:v>
                </c:pt>
                <c:pt idx="3">
                  <c:v>Dispatch Complaints</c:v>
                </c:pt>
                <c:pt idx="4">
                  <c:v>Wheelchair Securement Complaints</c:v>
                </c:pt>
                <c:pt idx="5">
                  <c:v>Other </c:v>
                </c:pt>
              </c:strCache>
            </c:strRef>
          </c:cat>
          <c:val>
            <c:numRef>
              <c:f>Sheet1!$B$2:$B$7</c:f>
              <c:numCache>
                <c:formatCode>0.00%</c:formatCode>
                <c:ptCount val="6"/>
                <c:pt idx="0">
                  <c:v>8.8000000000000005E-3</c:v>
                </c:pt>
                <c:pt idx="1">
                  <c:v>3.15E-2</c:v>
                </c:pt>
                <c:pt idx="2">
                  <c:v>0.56999999999999995</c:v>
                </c:pt>
                <c:pt idx="3">
                  <c:v>7.3000000000000001E-3</c:v>
                </c:pt>
                <c:pt idx="4">
                  <c:v>6.9999999999999999E-4</c:v>
                </c:pt>
                <c:pt idx="5">
                  <c:v>0.38140000000000002</c:v>
                </c:pt>
              </c:numCache>
            </c:numRef>
          </c:val>
          <c:extLst>
            <c:ext xmlns:c16="http://schemas.microsoft.com/office/drawing/2014/chart" uri="{C3380CC4-5D6E-409C-BE32-E72D297353CC}">
              <c16:uniqueId val="{0000000E-8B04-47A5-BDAE-63FC7EE72F41}"/>
            </c:ext>
          </c:extLst>
        </c:ser>
        <c:ser>
          <c:idx val="1"/>
          <c:order val="1"/>
          <c:tx>
            <c:strRef>
              <c:f>Sheet1!$C$1</c:f>
              <c:strCache>
                <c:ptCount val="1"/>
                <c:pt idx="0">
                  <c:v>Column1</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extLst>
              <c:ext xmlns:c16="http://schemas.microsoft.com/office/drawing/2014/chart" uri="{C3380CC4-5D6E-409C-BE32-E72D297353CC}">
                <c16:uniqueId val="{00000010-8B04-47A5-BDAE-63FC7EE72F41}"/>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extLst>
              <c:ext xmlns:c16="http://schemas.microsoft.com/office/drawing/2014/chart" uri="{C3380CC4-5D6E-409C-BE32-E72D297353CC}">
                <c16:uniqueId val="{00000012-8B04-47A5-BDAE-63FC7EE72F41}"/>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c:spPr>
            <c:extLst>
              <c:ext xmlns:c16="http://schemas.microsoft.com/office/drawing/2014/chart" uri="{C3380CC4-5D6E-409C-BE32-E72D297353CC}">
                <c16:uniqueId val="{00000014-8B04-47A5-BDAE-63FC7EE72F41}"/>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c:spPr>
            <c:extLst>
              <c:ext xmlns:c16="http://schemas.microsoft.com/office/drawing/2014/chart" uri="{C3380CC4-5D6E-409C-BE32-E72D297353CC}">
                <c16:uniqueId val="{00000016-8B04-47A5-BDAE-63FC7EE72F41}"/>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c:spPr>
            <c:extLst>
              <c:ext xmlns:c16="http://schemas.microsoft.com/office/drawing/2014/chart" uri="{C3380CC4-5D6E-409C-BE32-E72D297353CC}">
                <c16:uniqueId val="{00000018-8B04-47A5-BDAE-63FC7EE72F41}"/>
              </c:ext>
            </c:extLst>
          </c:dPt>
          <c:dPt>
            <c:idx val="5"/>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c:spPr>
            <c:extLst>
              <c:ext xmlns:c16="http://schemas.microsoft.com/office/drawing/2014/chart" uri="{C3380CC4-5D6E-409C-BE32-E72D297353CC}">
                <c16:uniqueId val="{0000001A-8B04-47A5-BDAE-63FC7EE72F41}"/>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Sheet1!$A$2:$A$7</c:f>
              <c:strCache>
                <c:ptCount val="6"/>
                <c:pt idx="0">
                  <c:v>Vehicle Complaints</c:v>
                </c:pt>
                <c:pt idx="1">
                  <c:v>Driver Complaints</c:v>
                </c:pt>
                <c:pt idx="2">
                  <c:v>On-Time Performance (OTP) Complaint</c:v>
                </c:pt>
                <c:pt idx="3">
                  <c:v>Dispatch Complaints</c:v>
                </c:pt>
                <c:pt idx="4">
                  <c:v>Wheelchair Securement Complaints</c:v>
                </c:pt>
                <c:pt idx="5">
                  <c:v>Other </c:v>
                </c:pt>
              </c:strCache>
            </c:strRef>
          </c:cat>
          <c:val>
            <c:numRef>
              <c:f>Sheet1!$C$2:$C$7</c:f>
              <c:numCache>
                <c:formatCode>General</c:formatCode>
                <c:ptCount val="6"/>
                <c:pt idx="2">
                  <c:v>779</c:v>
                </c:pt>
              </c:numCache>
            </c:numRef>
          </c:val>
          <c:extLst>
            <c:ext xmlns:c16="http://schemas.microsoft.com/office/drawing/2014/chart" uri="{C3380CC4-5D6E-409C-BE32-E72D297353CC}">
              <c16:uniqueId val="{0000001B-8B04-47A5-BDAE-63FC7EE72F41}"/>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0.15256787435332642"/>
          <c:y val="0.76311702416508287"/>
          <c:w val="0.6774319473669177"/>
          <c:h val="0.16903203018659865"/>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tx2">
          <a:lumMod val="15000"/>
          <a:lumOff val="8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dLblPos val="outEnd"/>
          <c:showLegendKey val="0"/>
          <c:showVal val="1"/>
          <c:showCatName val="0"/>
          <c:showSerName val="0"/>
          <c:showPercent val="0"/>
          <c:showBubbleSize val="0"/>
          <c:showLeaderLines val="0"/>
        </c:dLbls>
        <c:firstSliceAng val="0"/>
      </c:pieChart>
      <c:spPr>
        <a:noFill/>
        <a:ln>
          <a:noFill/>
        </a:ln>
        <a:effectLst/>
      </c:spPr>
    </c:plotArea>
    <c:legend>
      <c:legendPos val="b"/>
      <c:layout>
        <c:manualLayout>
          <c:xMode val="edge"/>
          <c:yMode val="edge"/>
          <c:x val="0.13556222997898459"/>
          <c:y val="0.79469141776272378"/>
          <c:w val="0.73345744153114878"/>
          <c:h val="0.18296221352219241"/>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pieChart>
        <c:varyColors val="1"/>
        <c:ser>
          <c:idx val="0"/>
          <c:order val="0"/>
          <c:tx>
            <c:strRef>
              <c:f>Sheet1!$B$1</c:f>
              <c:strCache>
                <c:ptCount val="1"/>
                <c:pt idx="0">
                  <c:v>GATRA</c:v>
                </c:pt>
              </c:strCache>
            </c:strRef>
          </c:tx>
          <c:dPt>
            <c:idx val="0"/>
            <c:bubble3D val="0"/>
            <c:spPr>
              <a:solidFill>
                <a:schemeClr val="accent5">
                  <a:lumMod val="75000"/>
                </a:schemeClr>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1-8148-420B-AF52-4C4827949297}"/>
              </c:ext>
            </c:extLst>
          </c:dPt>
          <c:dPt>
            <c:idx val="1"/>
            <c:bubble3D val="0"/>
            <c:spPr>
              <a:solidFill>
                <a:srgbClr val="FFC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3-8148-420B-AF52-4C4827949297}"/>
              </c:ext>
            </c:extLst>
          </c:dPt>
          <c:dPt>
            <c:idx val="2"/>
            <c:bubble3D val="0"/>
            <c:spPr>
              <a:solidFill>
                <a:schemeClr val="bg1">
                  <a:lumMod val="65000"/>
                </a:schemeClr>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5-8148-420B-AF52-4C4827949297}"/>
              </c:ext>
            </c:extLst>
          </c:dPt>
          <c:dPt>
            <c:idx val="3"/>
            <c:bubble3D val="0"/>
            <c:spPr>
              <a:solidFill>
                <a:schemeClr val="accent6">
                  <a:lumMod val="60000"/>
                  <a:lumOff val="40000"/>
                </a:schemeClr>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7-8148-420B-AF52-4C4827949297}"/>
              </c:ext>
            </c:extLst>
          </c:dPt>
          <c:dPt>
            <c:idx val="4"/>
            <c:bubble3D val="0"/>
            <c:spPr>
              <a:solidFill>
                <a:srgbClr val="FF0000"/>
              </a:soli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9-8148-420B-AF52-4C4827949297}"/>
              </c:ext>
            </c:extLst>
          </c:dPt>
          <c:dLbls>
            <c:dLbl>
              <c:idx val="0"/>
              <c:layout>
                <c:manualLayout>
                  <c:x val="0.17182130584192423"/>
                  <c:y val="1.8806610245508996E-2"/>
                </c:manualLayout>
              </c:layout>
              <c:tx>
                <c:rich>
                  <a:bodyPr/>
                  <a:lstStyle/>
                  <a:p>
                    <a:fld id="{DBF21B3F-7A11-47CA-8521-0232931DC2B2}" type="CATEGORYNAME">
                      <a:rPr lang="en-US"/>
                      <a:pPr/>
                      <a:t>[CATEGORY NAME]</a:t>
                    </a:fld>
                    <a:r>
                      <a:rPr lang="en-US" baseline="0" dirty="0"/>
                      <a:t>, </a:t>
                    </a:r>
                    <a:fld id="{563D3FB0-AB64-403B-9756-0F33005E09A3}" type="VALUE">
                      <a:rPr lang="en-US" baseline="0"/>
                      <a:pPr/>
                      <a:t>[VALUE]</a:t>
                    </a:fld>
                    <a:r>
                      <a:rPr lang="en-US" baseline="0" dirty="0"/>
                      <a:t>(1)</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148-420B-AF52-4C4827949297}"/>
                </c:ext>
              </c:extLst>
            </c:dLbl>
            <c:dLbl>
              <c:idx val="1"/>
              <c:layout>
                <c:manualLayout>
                  <c:x val="-0.10181699079296576"/>
                  <c:y val="0.17113200440502419"/>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fld id="{215532B2-F4D4-47BA-99C9-B225ED98FCAF}" type="CATEGORYNAME">
                      <a:rPr lang="en-US"/>
                      <a:pPr>
                        <a:defRPr>
                          <a:latin typeface="Arial" panose="020B0604020202020204" pitchFamily="34" charset="0"/>
                          <a:cs typeface="Arial" panose="020B0604020202020204" pitchFamily="34" charset="0"/>
                        </a:defRPr>
                      </a:pPr>
                      <a:t>[CATEGORY NAME]</a:t>
                    </a:fld>
                    <a:r>
                      <a:rPr lang="en-US" baseline="0" dirty="0"/>
                      <a:t>, </a:t>
                    </a:r>
                    <a:fld id="{846ADBBC-C6AE-4C6C-BA56-77942D024EC1}" type="VALUE">
                      <a:rPr lang="en-US" baseline="0"/>
                      <a:pPr>
                        <a:defRPr>
                          <a:latin typeface="Arial" panose="020B0604020202020204" pitchFamily="34" charset="0"/>
                          <a:cs typeface="Arial" panose="020B0604020202020204" pitchFamily="34" charset="0"/>
                        </a:defRPr>
                      </a:pPr>
                      <a:t>[VALUE]</a:t>
                    </a:fld>
                    <a:r>
                      <a:rPr lang="en-US" baseline="0" dirty="0"/>
                      <a:t>(9)</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25426988867770839"/>
                      <c:h val="0.13869217268086886"/>
                    </c:manualLayout>
                  </c15:layout>
                  <c15:dlblFieldTable/>
                  <c15:showDataLabelsRange val="0"/>
                </c:ext>
                <c:ext xmlns:c16="http://schemas.microsoft.com/office/drawing/2014/chart" uri="{C3380CC4-5D6E-409C-BE32-E72D297353CC}">
                  <c16:uniqueId val="{00000003-8148-420B-AF52-4C4827949297}"/>
                </c:ext>
              </c:extLst>
            </c:dLbl>
            <c:dLbl>
              <c:idx val="2"/>
              <c:layout>
                <c:manualLayout>
                  <c:x val="0.17411225658648338"/>
                  <c:y val="-0.16387337057728119"/>
                </c:manualLayout>
              </c:layout>
              <c:tx>
                <c:rich>
                  <a:bodyPr/>
                  <a:lstStyle/>
                  <a:p>
                    <a:fld id="{8BE3144B-B8DD-4ABC-95CE-EFFA08E1066C}" type="CATEGORYNAME">
                      <a:rPr lang="en-US"/>
                      <a:pPr/>
                      <a:t>[CATEGORY NAME]</a:t>
                    </a:fld>
                    <a:r>
                      <a:rPr lang="en-US" baseline="0" dirty="0"/>
                      <a:t>, </a:t>
                    </a:r>
                    <a:fld id="{BB13FA71-A92B-403C-A7F6-6EC5AC328A32}" type="VALUE">
                      <a:rPr lang="en-US" baseline="0"/>
                      <a:pPr/>
                      <a:t>[VALUE]</a:t>
                    </a:fld>
                    <a:r>
                      <a:rPr lang="en-US" baseline="0" dirty="0"/>
                      <a:t>(28)</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8148-420B-AF52-4C4827949297}"/>
                </c:ext>
              </c:extLst>
            </c:dLbl>
            <c:dLbl>
              <c:idx val="3"/>
              <c:layout>
                <c:manualLayout>
                  <c:x val="-0.21534936998854526"/>
                  <c:y val="0.11636372804258921"/>
                </c:manualLayout>
              </c:layout>
              <c:tx>
                <c:rich>
                  <a:bodyPr/>
                  <a:lstStyle/>
                  <a:p>
                    <a:fld id="{556D279A-8FC7-4053-A002-A0BADE6E10E1}" type="CATEGORYNAME">
                      <a:rPr lang="en-US"/>
                      <a:pPr/>
                      <a:t>[CATEGORY NAME]</a:t>
                    </a:fld>
                    <a:r>
                      <a:rPr lang="en-US" baseline="0" dirty="0"/>
                      <a:t>, </a:t>
                    </a:r>
                    <a:fld id="{55A26B73-5B17-40E0-B7EF-A5BE5A412BE4}" type="VALUE">
                      <a:rPr lang="en-US" baseline="0"/>
                      <a:pPr/>
                      <a:t>[VALUE]</a:t>
                    </a:fld>
                    <a:r>
                      <a:rPr lang="en-US" baseline="0" dirty="0"/>
                      <a:t>(2)</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8148-420B-AF52-4C4827949297}"/>
                </c:ext>
              </c:extLst>
            </c:dLbl>
            <c:dLbl>
              <c:idx val="4"/>
              <c:layout>
                <c:manualLayout>
                  <c:x val="-0.24513172966781213"/>
                  <c:y val="6.7559426659129689E-3"/>
                </c:manualLayout>
              </c:layout>
              <c:tx>
                <c:rich>
                  <a:bodyPr/>
                  <a:lstStyle/>
                  <a:p>
                    <a:fld id="{4B0F477B-3962-47F5-9FF0-549B43C26A9A}" type="CATEGORYNAME">
                      <a:rPr lang="en-US"/>
                      <a:pPr/>
                      <a:t>[CATEGORY NAME]</a:t>
                    </a:fld>
                    <a:r>
                      <a:rPr lang="en-US" baseline="0" dirty="0"/>
                      <a:t>, </a:t>
                    </a:r>
                    <a:fld id="{ADB7009C-1632-4811-877B-B4D49CB5E786}" type="VALUE">
                      <a:rPr lang="en-US" baseline="0"/>
                      <a:pPr/>
                      <a:t>[VALUE]</a:t>
                    </a:fld>
                    <a:r>
                      <a:rPr lang="en-US" baseline="0" dirty="0"/>
                      <a:t>(1)</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8148-420B-AF52-4C482794929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Vehicle Complaints</c:v>
                </c:pt>
                <c:pt idx="1">
                  <c:v>Driver Complaints</c:v>
                </c:pt>
                <c:pt idx="2">
                  <c:v>On-Time Performance (OTP) Complaint</c:v>
                </c:pt>
                <c:pt idx="3">
                  <c:v>Dispatch Complaints</c:v>
                </c:pt>
                <c:pt idx="4">
                  <c:v>Call Center Staff Complaints</c:v>
                </c:pt>
              </c:strCache>
            </c:strRef>
          </c:cat>
          <c:val>
            <c:numRef>
              <c:f>Sheet1!$B$2:$B$6</c:f>
              <c:numCache>
                <c:formatCode>0.00%</c:formatCode>
                <c:ptCount val="5"/>
                <c:pt idx="0">
                  <c:v>2.4400000000000002E-2</c:v>
                </c:pt>
                <c:pt idx="1">
                  <c:v>0.2195</c:v>
                </c:pt>
                <c:pt idx="2" formatCode="0%">
                  <c:v>0.68300000000000005</c:v>
                </c:pt>
                <c:pt idx="3">
                  <c:v>4.9000000000000002E-2</c:v>
                </c:pt>
                <c:pt idx="4">
                  <c:v>2.4400000000000002E-2</c:v>
                </c:pt>
              </c:numCache>
            </c:numRef>
          </c:val>
          <c:extLst>
            <c:ext xmlns:c16="http://schemas.microsoft.com/office/drawing/2014/chart" uri="{C3380CC4-5D6E-409C-BE32-E72D297353CC}">
              <c16:uniqueId val="{0000000A-8148-420B-AF52-4C4827949297}"/>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0.13556222997898459"/>
          <c:y val="0.79469141776272378"/>
          <c:w val="0.73345744153114878"/>
          <c:h val="0.18296221352219241"/>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43979" cy="465773"/>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7532" y="0"/>
            <a:ext cx="3043979" cy="465773"/>
          </a:xfrm>
          <a:prstGeom prst="rect">
            <a:avLst/>
          </a:prstGeom>
        </p:spPr>
        <p:txBody>
          <a:bodyPr vert="horz" lIns="92446" tIns="46223" rIns="92446" bIns="46223" rtlCol="0"/>
          <a:lstStyle>
            <a:lvl1pPr algn="r">
              <a:defRPr sz="1200"/>
            </a:lvl1pPr>
          </a:lstStyle>
          <a:p>
            <a:fld id="{67FC91CD-EC66-4A18-8356-1EE436EAD520}" type="datetimeFigureOut">
              <a:rPr lang="en-US" smtClean="0"/>
              <a:pPr/>
              <a:t>6/27/2022</a:t>
            </a:fld>
            <a:endParaRPr lang="en-US" dirty="0"/>
          </a:p>
        </p:txBody>
      </p:sp>
      <p:sp>
        <p:nvSpPr>
          <p:cNvPr id="4" name="Footer Placeholder 3"/>
          <p:cNvSpPr>
            <a:spLocks noGrp="1"/>
          </p:cNvSpPr>
          <p:nvPr>
            <p:ph type="ftr" sz="quarter" idx="2"/>
          </p:nvPr>
        </p:nvSpPr>
        <p:spPr>
          <a:xfrm>
            <a:off x="2" y="8841738"/>
            <a:ext cx="3043979" cy="46577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2" y="8841738"/>
            <a:ext cx="3043979" cy="465773"/>
          </a:xfrm>
          <a:prstGeom prst="rect">
            <a:avLst/>
          </a:prstGeom>
        </p:spPr>
        <p:txBody>
          <a:bodyPr vert="horz" lIns="92446" tIns="46223" rIns="92446" bIns="46223"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4202" tIns="47101" rIns="94202" bIns="47101"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4202" tIns="47101" rIns="94202" bIns="47101" rtlCol="0"/>
          <a:lstStyle>
            <a:lvl1pPr algn="r">
              <a:defRPr sz="1200"/>
            </a:lvl1pPr>
          </a:lstStyle>
          <a:p>
            <a:fld id="{EBDB8D75-8256-4DE6-960E-3CB80FF15074}" type="datetimeFigureOut">
              <a:rPr lang="en-US" smtClean="0"/>
              <a:pPr/>
              <a:t>6/27/2022</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4202" tIns="47101" rIns="94202" bIns="47101"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4202" tIns="47101" rIns="94202" bIns="4710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4202" tIns="47101" rIns="94202" bIns="4710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4202" tIns="47101" rIns="94202" bIns="47101"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4235102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9B3A0E2F-76B9-417E-B0DC-AF868851F63D}" type="slidenum">
              <a:rPr lang="en-US" smtClean="0"/>
              <a:pPr/>
              <a:t>4</a:t>
            </a:fld>
            <a:endParaRPr lang="en-US" dirty="0"/>
          </a:p>
        </p:txBody>
      </p:sp>
    </p:spTree>
    <p:extLst>
      <p:ext uri="{BB962C8B-B14F-4D97-AF65-F5344CB8AC3E}">
        <p14:creationId xmlns:p14="http://schemas.microsoft.com/office/powerpoint/2010/main" val="3939051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9B3A0E2F-76B9-417E-B0DC-AF868851F63D}" type="slidenum">
              <a:rPr lang="en-US" smtClean="0"/>
              <a:pPr/>
              <a:t>21</a:t>
            </a:fld>
            <a:endParaRPr lang="en-US" dirty="0"/>
          </a:p>
        </p:txBody>
      </p:sp>
    </p:spTree>
    <p:extLst>
      <p:ext uri="{BB962C8B-B14F-4D97-AF65-F5344CB8AC3E}">
        <p14:creationId xmlns:p14="http://schemas.microsoft.com/office/powerpoint/2010/main" val="1066011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9B3A0E2F-76B9-417E-B0DC-AF868851F63D}" type="slidenum">
              <a:rPr lang="en-US" smtClean="0"/>
              <a:pPr/>
              <a:t>22</a:t>
            </a:fld>
            <a:endParaRPr lang="en-US" dirty="0"/>
          </a:p>
        </p:txBody>
      </p:sp>
    </p:spTree>
    <p:extLst>
      <p:ext uri="{BB962C8B-B14F-4D97-AF65-F5344CB8AC3E}">
        <p14:creationId xmlns:p14="http://schemas.microsoft.com/office/powerpoint/2010/main" val="184392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fld id="{9B3A0E2F-76B9-417E-B0DC-AF868851F63D}" type="slidenum">
              <a:rPr lang="en-US" smtClean="0"/>
              <a:pPr/>
              <a:t>23</a:t>
            </a:fld>
            <a:endParaRPr lang="en-US" dirty="0"/>
          </a:p>
        </p:txBody>
      </p:sp>
    </p:spTree>
    <p:extLst>
      <p:ext uri="{BB962C8B-B14F-4D97-AF65-F5344CB8AC3E}">
        <p14:creationId xmlns:p14="http://schemas.microsoft.com/office/powerpoint/2010/main" val="4066068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www.mass.gov/masshealthrides"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a:extLst>
              <a:ext uri="{C183D7F6-B498-43B3-948B-1728B52AA6E4}">
                <adec:decorative xmlns:adec="http://schemas.microsoft.com/office/drawing/2017/decorative" val="1"/>
              </a:ext>
            </a:extLst>
          </p:cNvPr>
          <p:cNvSpPr>
            <a:spLocks noChangeArrowheads="1"/>
          </p:cNvSpPr>
          <p:nvPr/>
        </p:nvSpPr>
        <p:spPr bwMode="auto">
          <a:xfrm>
            <a:off x="0" y="-6096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Grp="1" noChangeArrowheads="1"/>
          </p:cNvSpPr>
          <p:nvPr>
            <p:ph type="title" idx="4294967295"/>
          </p:nvPr>
        </p:nvSpPr>
        <p:spPr bwMode="white">
          <a:xfrm>
            <a:off x="533400" y="876300"/>
            <a:ext cx="6477000" cy="1485900"/>
          </a:xfrm>
          <a:prstGeom prst="rect">
            <a:avLst/>
          </a:prstGeom>
          <a:noFill/>
          <a:ln w="9525">
            <a:noFill/>
            <a:prstDash/>
            <a:miter lim="800000"/>
            <a:headEnd/>
            <a:tailEnd/>
          </a:ln>
          <a:effectLst/>
        </p:spPr>
        <p:txBody>
          <a:bodyPr rot="0" spcFirstLastPara="0" vertOverflow="overflow" horzOverflow="overflow" vert="horz" wrap="square" lIns="64008" tIns="32004" rIns="64008" bIns="32004"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ts val="1000"/>
              </a:spcAft>
              <a:buClrTx/>
              <a:buSzTx/>
              <a:buFontTx/>
              <a:buNone/>
              <a:tabLst/>
              <a:defRPr/>
            </a:pPr>
            <a:r>
              <a:rPr kumimoji="0" lang="en-US" sz="3000" b="1" i="0" u="none" strike="noStrike" kern="1200" cap="none" spc="0" normalizeH="0" baseline="0" noProof="0" dirty="0">
                <a:ln>
                  <a:noFill/>
                </a:ln>
                <a:solidFill>
                  <a:srgbClr val="FFFFFF"/>
                </a:solidFill>
                <a:effectLst/>
                <a:uLnTx/>
                <a:uFillTx/>
                <a:latin typeface="Calibri" pitchFamily="34" charset="0"/>
                <a:ea typeface="+mn-ea"/>
                <a:cs typeface="+mn-cs"/>
              </a:rPr>
              <a:t>Non-Emergency Human Service Transportation Task Force</a:t>
            </a:r>
          </a:p>
        </p:txBody>
      </p:sp>
      <p:pic>
        <p:nvPicPr>
          <p:cNvPr id="31747" name="Picture 4" descr="State seal">
            <a:extLst>
              <a:ext uri="{C183D7F6-B498-43B3-948B-1728B52AA6E4}">
                <adec:decorative xmlns:adec="http://schemas.microsoft.com/office/drawing/2017/decorative" val="0"/>
              </a:ext>
            </a:extLst>
          </p:cNvPr>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a:extLst>
              <a:ext uri="{C183D7F6-B498-43B3-948B-1728B52AA6E4}">
                <adec:decorative xmlns:adec="http://schemas.microsoft.com/office/drawing/2017/decorative" val="1"/>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a:extLst>
              <a:ext uri="{C183D7F6-B498-43B3-948B-1728B52AA6E4}">
                <adec:decorative xmlns:adec="http://schemas.microsoft.com/office/drawing/2017/decorative" val="1"/>
              </a:ext>
            </a:extLst>
          </p:cNvPr>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noFill/>
              <a:effectLst/>
              <a:latin typeface="Arial" pitchFamily="34" charset="0"/>
            </a:endParaRPr>
          </a:p>
        </p:txBody>
      </p:sp>
      <p:sp>
        <p:nvSpPr>
          <p:cNvPr id="10" name="TextBox 9"/>
          <p:cNvSpPr txBox="1"/>
          <p:nvPr/>
        </p:nvSpPr>
        <p:spPr>
          <a:xfrm>
            <a:off x="152400" y="3535501"/>
            <a:ext cx="8737600" cy="2308324"/>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Executive Office of Health &amp;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June 28, 2022</a:t>
            </a:r>
          </a:p>
          <a:p>
            <a:pPr algn="ctr" fontAlgn="base">
              <a:spcBef>
                <a:spcPct val="0"/>
              </a:spcBef>
              <a:spcAft>
                <a:spcPct val="0"/>
              </a:spcAft>
              <a:defRPr/>
            </a:pPr>
            <a:r>
              <a:rPr lang="en-US" sz="2400" b="1" dirty="0">
                <a:solidFill>
                  <a:srgbClr val="003366"/>
                </a:solidFill>
                <a:latin typeface="Calibri" pitchFamily="34" charset="0"/>
              </a:rPr>
              <a:t>10:00 - 11:30 am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Zoom</a:t>
            </a:r>
          </a:p>
        </p:txBody>
      </p:sp>
    </p:spTree>
    <p:extLst>
      <p:ext uri="{BB962C8B-B14F-4D97-AF65-F5344CB8AC3E}">
        <p14:creationId xmlns:p14="http://schemas.microsoft.com/office/powerpoint/2010/main" val="196943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FB305-A451-4B3E-921F-37583C0CB7F5}"/>
              </a:ext>
            </a:extLst>
          </p:cNvPr>
          <p:cNvSpPr>
            <a:spLocks noGrp="1"/>
          </p:cNvSpPr>
          <p:nvPr>
            <p:ph type="title"/>
          </p:nvPr>
        </p:nvSpPr>
        <p:spPr/>
        <p:txBody>
          <a:bodyPr/>
          <a:lstStyle/>
          <a:p>
            <a:r>
              <a:rPr lang="en-US" dirty="0"/>
              <a:t>Current Driver &amp; Monitor Training Requirements (cont.) </a:t>
            </a:r>
          </a:p>
        </p:txBody>
      </p:sp>
      <p:graphicFrame>
        <p:nvGraphicFramePr>
          <p:cNvPr id="4" name="Content Placeholder 3">
            <a:extLst>
              <a:ext uri="{FF2B5EF4-FFF2-40B4-BE49-F238E27FC236}">
                <a16:creationId xmlns:a16="http://schemas.microsoft.com/office/drawing/2014/main" id="{0D58FE02-AE46-4D36-88E8-FE454072CF5F}"/>
              </a:ext>
            </a:extLst>
          </p:cNvPr>
          <p:cNvGraphicFramePr>
            <a:graphicFrameLocks noGrp="1"/>
          </p:cNvGraphicFramePr>
          <p:nvPr>
            <p:ph sz="half" idx="1"/>
            <p:extLst>
              <p:ext uri="{D42A27DB-BD31-4B8C-83A1-F6EECF244321}">
                <p14:modId xmlns:p14="http://schemas.microsoft.com/office/powerpoint/2010/main" val="75004693"/>
              </p:ext>
            </p:extLst>
          </p:nvPr>
        </p:nvGraphicFramePr>
        <p:xfrm>
          <a:off x="0" y="915794"/>
          <a:ext cx="9144000" cy="3991486"/>
        </p:xfrm>
        <a:graphic>
          <a:graphicData uri="http://schemas.openxmlformats.org/drawingml/2006/table">
            <a:tbl>
              <a:tblPr firstRow="1" firstCol="1" bandRow="1">
                <a:tableStyleId>{5C22544A-7EE6-4342-B048-85BDC9FD1C3A}</a:tableStyleId>
              </a:tblPr>
              <a:tblGrid>
                <a:gridCol w="1256147">
                  <a:extLst>
                    <a:ext uri="{9D8B030D-6E8A-4147-A177-3AD203B41FA5}">
                      <a16:colId xmlns:a16="http://schemas.microsoft.com/office/drawing/2014/main" val="2578481596"/>
                    </a:ext>
                  </a:extLst>
                </a:gridCol>
                <a:gridCol w="7887853">
                  <a:extLst>
                    <a:ext uri="{9D8B030D-6E8A-4147-A177-3AD203B41FA5}">
                      <a16:colId xmlns:a16="http://schemas.microsoft.com/office/drawing/2014/main" val="3944481625"/>
                    </a:ext>
                  </a:extLst>
                </a:gridCol>
              </a:tblGrid>
              <a:tr h="760606">
                <a:tc>
                  <a:txBody>
                    <a:bodyPr/>
                    <a:lstStyle/>
                    <a:p>
                      <a:pPr marL="60325" marR="0" indent="0">
                        <a:spcBef>
                          <a:spcPts val="0"/>
                        </a:spcBef>
                        <a:spcAft>
                          <a:spcPts val="0"/>
                        </a:spcAft>
                      </a:pPr>
                      <a:r>
                        <a:rPr lang="en-US" sz="1600" dirty="0">
                          <a:solidFill>
                            <a:schemeClr val="tx1"/>
                          </a:solidFill>
                          <a:effectLst/>
                          <a:latin typeface="+mn-lt"/>
                          <a:cs typeface="Times New Roman" panose="02020603050405020304" pitchFamily="18" charset="0"/>
                        </a:rPr>
                        <a:t>Program</a:t>
                      </a:r>
                    </a:p>
                    <a:p>
                      <a:pPr marL="60325" marR="0" indent="0">
                        <a:spcBef>
                          <a:spcPts val="0"/>
                        </a:spcBef>
                        <a:spcAft>
                          <a:spcPts val="0"/>
                        </a:spcAft>
                      </a:pPr>
                      <a:r>
                        <a:rPr lang="en-US" sz="1600" dirty="0">
                          <a:solidFill>
                            <a:schemeClr val="tx1"/>
                          </a:solidFill>
                          <a:effectLst/>
                          <a:latin typeface="+mn-lt"/>
                          <a:cs typeface="Times New Roman" panose="02020603050405020304" pitchFamily="18" charset="0"/>
                        </a:rPr>
                        <a:t>Application</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lgn="ctr">
                        <a:spcBef>
                          <a:spcPts val="0"/>
                        </a:spcBef>
                        <a:spcAft>
                          <a:spcPts val="0"/>
                        </a:spcAft>
                      </a:pPr>
                      <a:r>
                        <a:rPr lang="en-US" sz="1600" u="none" dirty="0">
                          <a:solidFill>
                            <a:schemeClr val="tx1"/>
                          </a:solidFill>
                          <a:effectLst/>
                          <a:latin typeface="+mn-lt"/>
                          <a:cs typeface="Times New Roman" panose="02020603050405020304" pitchFamily="18" charset="0"/>
                        </a:rPr>
                        <a:t>CURRENT TRAINING REQUIREMENTS</a:t>
                      </a:r>
                      <a:endParaRPr lang="en-US" sz="1600" u="none"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2476075052"/>
                  </a:ext>
                </a:extLst>
              </a:tr>
              <a:tr h="990600">
                <a:tc>
                  <a:txBody>
                    <a:bodyPr/>
                    <a:lstStyle/>
                    <a:p>
                      <a:pPr marL="60325" marR="0" indent="0">
                        <a:spcBef>
                          <a:spcPts val="0"/>
                        </a:spcBef>
                        <a:spcAft>
                          <a:spcPts val="0"/>
                        </a:spcAft>
                      </a:pPr>
                      <a:r>
                        <a:rPr lang="en-US" sz="1600" dirty="0">
                          <a:solidFill>
                            <a:schemeClr val="tx1"/>
                          </a:solidFill>
                          <a:effectLst/>
                          <a:latin typeface="+mn-lt"/>
                          <a:cs typeface="Times New Roman" panose="02020603050405020304" pitchFamily="18" charset="0"/>
                        </a:rPr>
                        <a:t>Program-Based</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spcBef>
                          <a:spcPts val="0"/>
                        </a:spcBef>
                        <a:spcAft>
                          <a:spcPts val="0"/>
                        </a:spcAft>
                      </a:pPr>
                      <a:r>
                        <a:rPr lang="en-US" sz="1600" dirty="0">
                          <a:solidFill>
                            <a:schemeClr val="tx1"/>
                          </a:solidFill>
                          <a:effectLst/>
                          <a:latin typeface="+mn-lt"/>
                          <a:cs typeface="Times New Roman" panose="02020603050405020304" pitchFamily="18" charset="0"/>
                        </a:rPr>
                        <a:t>DRIVER AND MONITOR: First aid; reaction to seizures, universal precautions and “vehicle empty” inspection procedure</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1080693093"/>
                  </a:ext>
                </a:extLst>
              </a:tr>
              <a:tr h="1143000">
                <a:tc>
                  <a:txBody>
                    <a:bodyPr/>
                    <a:lstStyle/>
                    <a:p>
                      <a:pPr marL="60325" marR="0" indent="0">
                        <a:spcBef>
                          <a:spcPts val="0"/>
                        </a:spcBef>
                        <a:spcAft>
                          <a:spcPts val="0"/>
                        </a:spcAft>
                      </a:pPr>
                      <a:r>
                        <a:rPr lang="en-US" sz="1600" dirty="0">
                          <a:solidFill>
                            <a:schemeClr val="tx1"/>
                          </a:solidFill>
                          <a:effectLst/>
                          <a:latin typeface="+mn-lt"/>
                          <a:cs typeface="Times New Roman" panose="02020603050405020304" pitchFamily="18" charset="0"/>
                        </a:rPr>
                        <a:t>DPH Only</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spcBef>
                          <a:spcPts val="0"/>
                        </a:spcBef>
                        <a:spcAft>
                          <a:spcPts val="0"/>
                        </a:spcAft>
                      </a:pPr>
                      <a:r>
                        <a:rPr lang="en-US" sz="1600" dirty="0">
                          <a:solidFill>
                            <a:schemeClr val="tx1"/>
                          </a:solidFill>
                          <a:effectLst/>
                          <a:latin typeface="+mn-lt"/>
                          <a:cs typeface="Times New Roman" panose="02020603050405020304" pitchFamily="18" charset="0"/>
                        </a:rPr>
                        <a:t>DRIVER AND MONITOR:  Certified in basic first aid (4 hours).  The certification must be through the American Red Cross, American Heart Association, or other equivalent training approved by the Broker and must be kept current</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60851460"/>
                  </a:ext>
                </a:extLst>
              </a:tr>
              <a:tr h="1097280">
                <a:tc>
                  <a:txBody>
                    <a:bodyPr/>
                    <a:lstStyle/>
                    <a:p>
                      <a:pPr marL="60325" marR="0" indent="0">
                        <a:spcBef>
                          <a:spcPts val="0"/>
                        </a:spcBef>
                        <a:spcAft>
                          <a:spcPts val="0"/>
                        </a:spcAft>
                      </a:pPr>
                      <a:r>
                        <a:rPr lang="en-US" sz="1600" dirty="0">
                          <a:solidFill>
                            <a:schemeClr val="tx1"/>
                          </a:solidFill>
                          <a:effectLst/>
                          <a:latin typeface="+mn-lt"/>
                          <a:cs typeface="Times New Roman" panose="02020603050405020304" pitchFamily="18" charset="0"/>
                        </a:rPr>
                        <a:t>DPH Only</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spcBef>
                          <a:spcPts val="0"/>
                        </a:spcBef>
                        <a:spcAft>
                          <a:spcPts val="0"/>
                        </a:spcAft>
                      </a:pPr>
                      <a:r>
                        <a:rPr lang="en-US" sz="1600" dirty="0">
                          <a:solidFill>
                            <a:schemeClr val="tx1"/>
                          </a:solidFill>
                          <a:effectLst/>
                          <a:latin typeface="+mn-lt"/>
                          <a:cs typeface="Times New Roman" panose="02020603050405020304" pitchFamily="18" charset="0"/>
                        </a:rPr>
                        <a:t>DRIVER AND MONITOR: Certified in CPR for infants and children. The certification must be through the American Red Cross, American Heart Association, or other equivalent training approved by the Broker and must be kept current</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1348416381"/>
                  </a:ext>
                </a:extLst>
              </a:tr>
            </a:tbl>
          </a:graphicData>
        </a:graphic>
      </p:graphicFrame>
    </p:spTree>
    <p:extLst>
      <p:ext uri="{BB962C8B-B14F-4D97-AF65-F5344CB8AC3E}">
        <p14:creationId xmlns:p14="http://schemas.microsoft.com/office/powerpoint/2010/main" val="230648942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BD7C5-19B4-46E9-AC3F-A310DE202851}"/>
              </a:ext>
            </a:extLst>
          </p:cNvPr>
          <p:cNvSpPr>
            <a:spLocks noGrp="1"/>
          </p:cNvSpPr>
          <p:nvPr>
            <p:ph type="title"/>
          </p:nvPr>
        </p:nvSpPr>
        <p:spPr/>
        <p:txBody>
          <a:bodyPr/>
          <a:lstStyle/>
          <a:p>
            <a:r>
              <a:rPr lang="en-US" dirty="0"/>
              <a:t>Amended Driver &amp; Monitor Training Requirements for FY23</a:t>
            </a:r>
          </a:p>
        </p:txBody>
      </p:sp>
      <p:graphicFrame>
        <p:nvGraphicFramePr>
          <p:cNvPr id="10" name="Content Placeholder 9">
            <a:extLst>
              <a:ext uri="{FF2B5EF4-FFF2-40B4-BE49-F238E27FC236}">
                <a16:creationId xmlns:a16="http://schemas.microsoft.com/office/drawing/2014/main" id="{1D6B4C33-7E5F-4C2D-836C-B5875FB0F81C}"/>
              </a:ext>
            </a:extLst>
          </p:cNvPr>
          <p:cNvGraphicFramePr>
            <a:graphicFrameLocks noGrp="1"/>
          </p:cNvGraphicFramePr>
          <p:nvPr>
            <p:ph sz="half" idx="1"/>
            <p:extLst>
              <p:ext uri="{D42A27DB-BD31-4B8C-83A1-F6EECF244321}">
                <p14:modId xmlns:p14="http://schemas.microsoft.com/office/powerpoint/2010/main" val="2669153715"/>
              </p:ext>
            </p:extLst>
          </p:nvPr>
        </p:nvGraphicFramePr>
        <p:xfrm>
          <a:off x="0" y="914400"/>
          <a:ext cx="9144000" cy="3269088"/>
        </p:xfrm>
        <a:graphic>
          <a:graphicData uri="http://schemas.openxmlformats.org/drawingml/2006/table">
            <a:tbl>
              <a:tblPr firstRow="1" firstCol="1" bandRow="1">
                <a:tableStyleId>{5C22544A-7EE6-4342-B048-85BDC9FD1C3A}</a:tableStyleId>
              </a:tblPr>
              <a:tblGrid>
                <a:gridCol w="1256146">
                  <a:extLst>
                    <a:ext uri="{9D8B030D-6E8A-4147-A177-3AD203B41FA5}">
                      <a16:colId xmlns:a16="http://schemas.microsoft.com/office/drawing/2014/main" val="3556018862"/>
                    </a:ext>
                  </a:extLst>
                </a:gridCol>
                <a:gridCol w="7887854">
                  <a:extLst>
                    <a:ext uri="{9D8B030D-6E8A-4147-A177-3AD203B41FA5}">
                      <a16:colId xmlns:a16="http://schemas.microsoft.com/office/drawing/2014/main" val="3548131993"/>
                    </a:ext>
                  </a:extLst>
                </a:gridCol>
              </a:tblGrid>
              <a:tr h="762000">
                <a:tc>
                  <a:txBody>
                    <a:bodyPr/>
                    <a:lstStyle/>
                    <a:p>
                      <a:pPr marL="60325" marR="0" indent="0">
                        <a:spcBef>
                          <a:spcPts val="0"/>
                        </a:spcBef>
                        <a:spcAft>
                          <a:spcPts val="0"/>
                        </a:spcAft>
                      </a:pP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28353" marR="28353" marT="0" marB="0" anchor="ctr"/>
                </a:tc>
                <a:tc>
                  <a:txBody>
                    <a:bodyPr/>
                    <a:lstStyle/>
                    <a:p>
                      <a:pPr marL="0" marR="0" algn="ctr">
                        <a:spcBef>
                          <a:spcPts val="0"/>
                        </a:spcBef>
                        <a:spcAft>
                          <a:spcPts val="0"/>
                        </a:spcAft>
                      </a:pPr>
                      <a:r>
                        <a:rPr lang="en-US" sz="1600" u="sng" dirty="0">
                          <a:solidFill>
                            <a:schemeClr val="tx1"/>
                          </a:solidFill>
                          <a:effectLst/>
                          <a:latin typeface="+mn-lt"/>
                          <a:cs typeface="Times New Roman" panose="02020603050405020304" pitchFamily="18" charset="0"/>
                        </a:rPr>
                        <a:t>ADDED</a:t>
                      </a:r>
                      <a:r>
                        <a:rPr lang="en-US" sz="1600" dirty="0">
                          <a:solidFill>
                            <a:schemeClr val="tx1"/>
                          </a:solidFill>
                          <a:effectLst/>
                          <a:latin typeface="+mn-lt"/>
                          <a:cs typeface="Times New Roman" panose="02020603050405020304" pitchFamily="18" charset="0"/>
                        </a:rPr>
                        <a:t> TRAINING REQUIREMENTS FOR FY23</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28353" marR="28353" marT="0" marB="0" anchor="ctr"/>
                </a:tc>
                <a:extLst>
                  <a:ext uri="{0D108BD9-81ED-4DB2-BD59-A6C34878D82A}">
                    <a16:rowId xmlns:a16="http://schemas.microsoft.com/office/drawing/2014/main" val="3932722790"/>
                  </a:ext>
                </a:extLst>
              </a:tr>
              <a:tr h="1253544">
                <a:tc>
                  <a:txBody>
                    <a:bodyPr/>
                    <a:lstStyle/>
                    <a:p>
                      <a:pPr marL="60325" marR="0" indent="0">
                        <a:spcBef>
                          <a:spcPts val="0"/>
                        </a:spcBef>
                        <a:spcAft>
                          <a:spcPts val="0"/>
                        </a:spcAft>
                      </a:pPr>
                      <a:r>
                        <a:rPr lang="en-US" sz="1600" dirty="0">
                          <a:solidFill>
                            <a:schemeClr val="tx1"/>
                          </a:solidFill>
                          <a:effectLst/>
                          <a:latin typeface="+mn-lt"/>
                          <a:cs typeface="Times New Roman" panose="02020603050405020304" pitchFamily="18" charset="0"/>
                        </a:rPr>
                        <a:t>Universal</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28353" marR="28353" marT="0" marB="0" anchor="ctr"/>
                </a:tc>
                <a:tc>
                  <a:txBody>
                    <a:bodyPr/>
                    <a:lstStyle/>
                    <a:p>
                      <a:pPr marL="0" marR="0">
                        <a:spcBef>
                          <a:spcPts val="0"/>
                        </a:spcBef>
                        <a:spcAft>
                          <a:spcPts val="0"/>
                        </a:spcAft>
                      </a:pPr>
                      <a:r>
                        <a:rPr lang="en-US" sz="1600" b="0" dirty="0">
                          <a:solidFill>
                            <a:schemeClr val="tx1"/>
                          </a:solidFill>
                          <a:effectLst/>
                          <a:latin typeface="+mn-lt"/>
                          <a:cs typeface="Times New Roman" panose="02020603050405020304" pitchFamily="18" charset="0"/>
                        </a:rPr>
                        <a:t>*DRIVER AND MONITOR:  Use of Wheelchair lift &amp; proper wheelchair securement by a Trainer Certified by the Community Transportation Association of America (CTAA), the University of Wisconsin, or other certification approved by the Broker.  Training must be completed yearly.</a:t>
                      </a:r>
                      <a:endParaRPr lang="en-US" sz="1600" b="0" dirty="0">
                        <a:solidFill>
                          <a:schemeClr val="tx1"/>
                        </a:solidFill>
                        <a:effectLst/>
                        <a:latin typeface="+mn-lt"/>
                        <a:ea typeface="Times New Roman" panose="02020603050405020304" pitchFamily="18" charset="0"/>
                        <a:cs typeface="Times New Roman" panose="02020603050405020304" pitchFamily="18" charset="0"/>
                      </a:endParaRPr>
                    </a:p>
                  </a:txBody>
                  <a:tcPr marL="28353" marR="28353" marT="0" marB="0" anchor="ctr"/>
                </a:tc>
                <a:extLst>
                  <a:ext uri="{0D108BD9-81ED-4DB2-BD59-A6C34878D82A}">
                    <a16:rowId xmlns:a16="http://schemas.microsoft.com/office/drawing/2014/main" val="3622467161"/>
                  </a:ext>
                </a:extLst>
              </a:tr>
              <a:tr h="1253544">
                <a:tc>
                  <a:txBody>
                    <a:bodyPr/>
                    <a:lstStyle/>
                    <a:p>
                      <a:pPr marL="60325" marR="0" indent="0">
                        <a:spcBef>
                          <a:spcPts val="0"/>
                        </a:spcBef>
                        <a:spcAft>
                          <a:spcPts val="0"/>
                        </a:spcAft>
                      </a:pPr>
                      <a:r>
                        <a:rPr lang="en-US" sz="1600" dirty="0">
                          <a:solidFill>
                            <a:schemeClr val="tx1"/>
                          </a:solidFill>
                          <a:effectLst/>
                          <a:latin typeface="+mn-lt"/>
                          <a:cs typeface="Times New Roman" panose="02020603050405020304" pitchFamily="18" charset="0"/>
                        </a:rPr>
                        <a:t>Universal</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28353" marR="28353" marT="0" marB="0" anchor="ctr"/>
                </a:tc>
                <a:tc>
                  <a:txBody>
                    <a:bodyPr/>
                    <a:lstStyle/>
                    <a:p>
                      <a:pPr marL="0" marR="0" algn="l">
                        <a:spcBef>
                          <a:spcPts val="0"/>
                        </a:spcBef>
                        <a:spcAft>
                          <a:spcPts val="0"/>
                        </a:spcAft>
                      </a:pPr>
                      <a:r>
                        <a:rPr lang="en-US" sz="1600" b="0" dirty="0">
                          <a:solidFill>
                            <a:schemeClr val="tx1"/>
                          </a:solidFill>
                          <a:effectLst/>
                          <a:latin typeface="+mn-lt"/>
                          <a:cs typeface="Times New Roman"/>
                        </a:rPr>
                        <a:t>*DRIVER AND MONITOR: Sexual Harassment Training to include inappropriate communications/contact with members and a more robust consumer sensitivity training.</a:t>
                      </a:r>
                      <a:endParaRPr lang="en-US" sz="1600" b="0" dirty="0">
                        <a:solidFill>
                          <a:schemeClr val="tx1"/>
                        </a:solidFill>
                        <a:effectLst/>
                        <a:latin typeface="+mn-lt"/>
                        <a:ea typeface="Times New Roman" panose="02020603050405020304" pitchFamily="18" charset="0"/>
                        <a:cs typeface="Times New Roman" panose="02020603050405020304" pitchFamily="18" charset="0"/>
                      </a:endParaRPr>
                    </a:p>
                  </a:txBody>
                  <a:tcPr marL="28353" marR="28353" marT="0" marB="0" anchor="ctr"/>
                </a:tc>
                <a:extLst>
                  <a:ext uri="{0D108BD9-81ED-4DB2-BD59-A6C34878D82A}">
                    <a16:rowId xmlns:a16="http://schemas.microsoft.com/office/drawing/2014/main" val="2522863495"/>
                  </a:ext>
                </a:extLst>
              </a:tr>
            </a:tbl>
          </a:graphicData>
        </a:graphic>
      </p:graphicFrame>
    </p:spTree>
    <p:extLst>
      <p:ext uri="{BB962C8B-B14F-4D97-AF65-F5344CB8AC3E}">
        <p14:creationId xmlns:p14="http://schemas.microsoft.com/office/powerpoint/2010/main" val="419567544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4237DD8-7149-4F39-8437-EC37E4EFDCE8}"/>
              </a:ext>
            </a:extLst>
          </p:cNvPr>
          <p:cNvSpPr>
            <a:spLocks noGrp="1"/>
          </p:cNvSpPr>
          <p:nvPr>
            <p:ph type="title"/>
          </p:nvPr>
        </p:nvSpPr>
        <p:spPr/>
        <p:txBody>
          <a:bodyPr/>
          <a:lstStyle/>
          <a:p>
            <a:r>
              <a:rPr lang="en-US" dirty="0"/>
              <a:t>Current Driver &amp; Monitor Training Requirements</a:t>
            </a:r>
          </a:p>
        </p:txBody>
      </p:sp>
      <p:sp>
        <p:nvSpPr>
          <p:cNvPr id="6" name="Content Placeholder 5">
            <a:extLst>
              <a:ext uri="{FF2B5EF4-FFF2-40B4-BE49-F238E27FC236}">
                <a16:creationId xmlns:a16="http://schemas.microsoft.com/office/drawing/2014/main" id="{A293F4D2-1246-44BA-976C-6EBC0CA4BE50}"/>
              </a:ext>
            </a:extLst>
          </p:cNvPr>
          <p:cNvSpPr>
            <a:spLocks noGrp="1"/>
          </p:cNvSpPr>
          <p:nvPr>
            <p:ph sz="half" idx="1"/>
          </p:nvPr>
        </p:nvSpPr>
        <p:spPr>
          <a:xfrm>
            <a:off x="457200" y="1447800"/>
            <a:ext cx="8077200" cy="4461641"/>
          </a:xfrm>
        </p:spPr>
        <p:txBody>
          <a:bodyPr/>
          <a:lstStyle/>
          <a:p>
            <a:r>
              <a:rPr lang="en-US" sz="2000" dirty="0">
                <a:latin typeface="+mj-lt"/>
                <a:cs typeface="Times New Roman" panose="02020603050405020304" pitchFamily="18" charset="0"/>
              </a:rPr>
              <a:t>Drivers are required to take </a:t>
            </a:r>
            <a:r>
              <a:rPr lang="en-US" sz="2000" u="sng" dirty="0">
                <a:latin typeface="+mj-lt"/>
                <a:cs typeface="Times New Roman" panose="02020603050405020304" pitchFamily="18" charset="0"/>
              </a:rPr>
              <a:t>annual</a:t>
            </a:r>
            <a:r>
              <a:rPr lang="en-US" sz="2000" dirty="0">
                <a:latin typeface="+mj-lt"/>
                <a:cs typeface="Times New Roman" panose="02020603050405020304" pitchFamily="18" charset="0"/>
              </a:rPr>
              <a:t> safety recertifications on the following topics:</a:t>
            </a:r>
          </a:p>
          <a:p>
            <a:pPr lvl="3">
              <a:lnSpc>
                <a:spcPct val="150000"/>
              </a:lnSpc>
              <a:spcAft>
                <a:spcPts val="0"/>
              </a:spcAft>
              <a:buClr>
                <a:srgbClr val="002060"/>
              </a:buClr>
              <a:buFont typeface="Arial" panose="020B0604020202020204" pitchFamily="34" charset="0"/>
              <a:buChar char="•"/>
            </a:pPr>
            <a:r>
              <a:rPr lang="en-US" sz="2000" b="0" dirty="0">
                <a:solidFill>
                  <a:schemeClr val="tx1"/>
                </a:solidFill>
                <a:latin typeface="+mj-lt"/>
                <a:cs typeface="Times New Roman" panose="02020603050405020304" pitchFamily="18" charset="0"/>
              </a:rPr>
              <a:t>Defensive driving</a:t>
            </a:r>
          </a:p>
          <a:p>
            <a:pPr lvl="3">
              <a:lnSpc>
                <a:spcPct val="150000"/>
              </a:lnSpc>
              <a:spcAft>
                <a:spcPts val="0"/>
              </a:spcAft>
              <a:buClr>
                <a:srgbClr val="002060"/>
              </a:buClr>
              <a:buFont typeface="Arial" panose="020B0604020202020204" pitchFamily="34" charset="0"/>
              <a:buChar char="•"/>
            </a:pPr>
            <a:r>
              <a:rPr lang="en-US" sz="2000" b="0" dirty="0">
                <a:solidFill>
                  <a:schemeClr val="tx1"/>
                </a:solidFill>
                <a:latin typeface="+mj-lt"/>
                <a:cs typeface="Times New Roman" panose="02020603050405020304" pitchFamily="18" charset="0"/>
              </a:rPr>
              <a:t>Correct use of seatbelts and child safety restraints</a:t>
            </a:r>
          </a:p>
          <a:p>
            <a:pPr lvl="3">
              <a:lnSpc>
                <a:spcPct val="150000"/>
              </a:lnSpc>
              <a:spcAft>
                <a:spcPts val="0"/>
              </a:spcAft>
              <a:buClr>
                <a:srgbClr val="002060"/>
              </a:buClr>
              <a:buFont typeface="Arial" panose="020B0604020202020204" pitchFamily="34" charset="0"/>
              <a:buChar char="•"/>
            </a:pPr>
            <a:r>
              <a:rPr lang="en-US" sz="2000" b="0" dirty="0">
                <a:solidFill>
                  <a:schemeClr val="tx1"/>
                </a:solidFill>
                <a:latin typeface="+mj-lt"/>
                <a:cs typeface="Times New Roman" panose="02020603050405020304" pitchFamily="18" charset="0"/>
              </a:rPr>
              <a:t>Use of Wheelchair Securement &amp; Lifts</a:t>
            </a:r>
          </a:p>
          <a:p>
            <a:pPr lvl="3">
              <a:lnSpc>
                <a:spcPct val="150000"/>
              </a:lnSpc>
              <a:spcAft>
                <a:spcPts val="0"/>
              </a:spcAft>
              <a:buClr>
                <a:srgbClr val="002060"/>
              </a:buClr>
              <a:buFont typeface="Arial" panose="020B0604020202020204" pitchFamily="34" charset="0"/>
              <a:buChar char="•"/>
            </a:pPr>
            <a:r>
              <a:rPr lang="en-US" sz="2000" b="0" dirty="0">
                <a:solidFill>
                  <a:schemeClr val="tx1"/>
                </a:solidFill>
                <a:latin typeface="+mj-lt"/>
                <a:cs typeface="Times New Roman" panose="02020603050405020304" pitchFamily="18" charset="0"/>
              </a:rPr>
              <a:t>Human Rights and Consumer Sensitivity</a:t>
            </a:r>
          </a:p>
          <a:p>
            <a:pPr lvl="3">
              <a:lnSpc>
                <a:spcPct val="150000"/>
              </a:lnSpc>
              <a:spcAft>
                <a:spcPts val="0"/>
              </a:spcAft>
              <a:buClr>
                <a:srgbClr val="002060"/>
              </a:buClr>
              <a:buFont typeface="Arial" panose="020B0604020202020204" pitchFamily="34" charset="0"/>
              <a:buChar char="•"/>
            </a:pPr>
            <a:r>
              <a:rPr lang="en-US" sz="2000" b="0" dirty="0">
                <a:solidFill>
                  <a:schemeClr val="tx1"/>
                </a:solidFill>
                <a:latin typeface="+mj-lt"/>
                <a:cs typeface="Times New Roman" panose="02020603050405020304" pitchFamily="18" charset="0"/>
              </a:rPr>
              <a:t>Sexual Harassment</a:t>
            </a:r>
          </a:p>
        </p:txBody>
      </p:sp>
    </p:spTree>
    <p:extLst>
      <p:ext uri="{BB962C8B-B14F-4D97-AF65-F5344CB8AC3E}">
        <p14:creationId xmlns:p14="http://schemas.microsoft.com/office/powerpoint/2010/main" val="362933691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27B2C-ACB0-4563-90C8-C4B96FED033F}"/>
              </a:ext>
            </a:extLst>
          </p:cNvPr>
          <p:cNvSpPr>
            <a:spLocks noGrp="1"/>
          </p:cNvSpPr>
          <p:nvPr>
            <p:ph type="title"/>
          </p:nvPr>
        </p:nvSpPr>
        <p:spPr/>
        <p:txBody>
          <a:bodyPr/>
          <a:lstStyle/>
          <a:p>
            <a:r>
              <a:rPr lang="en-US" dirty="0"/>
              <a:t>Wheelchair Securement Requirements &amp; Training</a:t>
            </a:r>
          </a:p>
        </p:txBody>
      </p:sp>
      <p:sp>
        <p:nvSpPr>
          <p:cNvPr id="3" name="Content Placeholder 2">
            <a:extLst>
              <a:ext uri="{FF2B5EF4-FFF2-40B4-BE49-F238E27FC236}">
                <a16:creationId xmlns:a16="http://schemas.microsoft.com/office/drawing/2014/main" id="{720D4658-CF32-4736-B203-7CBC7455CC01}"/>
              </a:ext>
            </a:extLst>
          </p:cNvPr>
          <p:cNvSpPr>
            <a:spLocks noGrp="1"/>
          </p:cNvSpPr>
          <p:nvPr>
            <p:ph sz="half" idx="1"/>
          </p:nvPr>
        </p:nvSpPr>
        <p:spPr>
          <a:xfrm>
            <a:off x="533400" y="1533724"/>
            <a:ext cx="8077200" cy="5019476"/>
          </a:xfrm>
        </p:spPr>
        <p:txBody>
          <a:bodyPr/>
          <a:lstStyle/>
          <a:p>
            <a:pPr marL="577850" lvl="1" indent="-285750"/>
            <a:r>
              <a:rPr lang="en-US" sz="2000" b="0" dirty="0">
                <a:latin typeface="+mn-lt"/>
                <a:cs typeface="Times New Roman"/>
              </a:rPr>
              <a:t>Drivers operating wheelchair van vehicles for HST must </a:t>
            </a:r>
            <a:r>
              <a:rPr lang="en-US" sz="2000" dirty="0">
                <a:latin typeface="+mn-lt"/>
                <a:cs typeface="Times New Roman"/>
              </a:rPr>
              <a:t>receive hands-on training on the proper securement of wheelchairs annually</a:t>
            </a:r>
            <a:r>
              <a:rPr lang="en-US" sz="2000" b="0" dirty="0">
                <a:latin typeface="+mn-lt"/>
                <a:cs typeface="Times New Roman"/>
              </a:rPr>
              <a:t> </a:t>
            </a:r>
            <a:r>
              <a:rPr lang="en-US" sz="2000" dirty="0">
                <a:latin typeface="+mn-lt"/>
                <a:cs typeface="Times New Roman"/>
              </a:rPr>
              <a:t>from a qualified trainer </a:t>
            </a:r>
            <a:r>
              <a:rPr lang="en-US" sz="2000" b="0" dirty="0">
                <a:latin typeface="+mn-lt"/>
                <a:cs typeface="Times New Roman"/>
              </a:rPr>
              <a:t>certified by the Community Transportation Association of America (CTAA), the University of Wisconsin, or other certification provider approved by the Broker.</a:t>
            </a:r>
          </a:p>
          <a:p>
            <a:pPr lvl="1"/>
            <a:r>
              <a:rPr lang="en-US" sz="2000" b="0" dirty="0">
                <a:latin typeface="+mn-lt"/>
                <a:cs typeface="Times New Roman"/>
              </a:rPr>
              <a:t>In addition to yearly training</a:t>
            </a:r>
            <a:r>
              <a:rPr lang="en-US" sz="2000" dirty="0">
                <a:latin typeface="+mn-lt"/>
                <a:cs typeface="Times New Roman"/>
              </a:rPr>
              <a:t>, Drivers will be evaluated every 6 months on the proper securement of wheelchairs</a:t>
            </a:r>
            <a:r>
              <a:rPr lang="en-US" sz="2000" b="0" dirty="0">
                <a:latin typeface="+mn-lt"/>
                <a:cs typeface="Times New Roman"/>
              </a:rPr>
              <a:t>.  If a Driver fails the mid-year evaluation, they will be required to do a full re-training.  </a:t>
            </a:r>
            <a:endParaRPr lang="en-US" sz="2000" b="0" dirty="0">
              <a:latin typeface="+mn-lt"/>
              <a:cs typeface="Times New Roman" panose="02020603050405020304" pitchFamily="18" charset="0"/>
            </a:endParaRPr>
          </a:p>
          <a:p>
            <a:pPr lvl="1"/>
            <a:r>
              <a:rPr lang="en-US" sz="2000" b="0" dirty="0">
                <a:latin typeface="+mn-lt"/>
                <a:cs typeface="Times New Roman"/>
              </a:rPr>
              <a:t>The Broker/Transportation Provider shall apply the Wheelchair Securement Corrective Action Schedule to address wheelchair securement deficiencies (see next slide). </a:t>
            </a:r>
            <a:endParaRPr lang="en-US" sz="1800" dirty="0">
              <a:latin typeface="+mn-lt"/>
              <a:cs typeface="Times New Roman" panose="02020603050405020304" pitchFamily="18" charset="0"/>
            </a:endParaRPr>
          </a:p>
          <a:p>
            <a:pPr marL="346075" lvl="1" indent="0">
              <a:buNone/>
            </a:pPr>
            <a:endParaRPr lang="en-US" sz="2000" b="0" dirty="0">
              <a:latin typeface="+mn-lt"/>
              <a:cs typeface="Times New Roman" panose="02020603050405020304" pitchFamily="18" charset="0"/>
            </a:endParaRPr>
          </a:p>
          <a:p>
            <a:pPr marL="0" indent="0">
              <a:buNone/>
            </a:pPr>
            <a:endParaRPr lang="en-US" dirty="0">
              <a:latin typeface="+mn-lt"/>
              <a:cs typeface="Times New Roman" panose="02020603050405020304" pitchFamily="18" charset="0"/>
            </a:endParaRPr>
          </a:p>
        </p:txBody>
      </p:sp>
    </p:spTree>
    <p:extLst>
      <p:ext uri="{BB962C8B-B14F-4D97-AF65-F5344CB8AC3E}">
        <p14:creationId xmlns:p14="http://schemas.microsoft.com/office/powerpoint/2010/main" val="100545963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AB84655-918E-4115-9091-386FAA263356}"/>
              </a:ext>
            </a:extLst>
          </p:cNvPr>
          <p:cNvSpPr>
            <a:spLocks noGrp="1"/>
          </p:cNvSpPr>
          <p:nvPr>
            <p:ph type="title"/>
          </p:nvPr>
        </p:nvSpPr>
        <p:spPr/>
        <p:txBody>
          <a:bodyPr/>
          <a:lstStyle/>
          <a:p>
            <a:br>
              <a:rPr lang="en-US" dirty="0"/>
            </a:br>
            <a:br>
              <a:rPr lang="en-US" dirty="0"/>
            </a:br>
            <a:br>
              <a:rPr lang="en-US" dirty="0"/>
            </a:br>
            <a:br>
              <a:rPr lang="en-US" dirty="0">
                <a:solidFill>
                  <a:srgbClr val="000000"/>
                </a:solidFill>
              </a:rPr>
            </a:br>
            <a:r>
              <a:rPr lang="en-US" dirty="0"/>
              <a:t>Wheelchair Securement Corrective Action Schedule</a:t>
            </a:r>
          </a:p>
        </p:txBody>
      </p:sp>
      <p:graphicFrame>
        <p:nvGraphicFramePr>
          <p:cNvPr id="4" name="Content Placeholder 3">
            <a:extLst>
              <a:ext uri="{FF2B5EF4-FFF2-40B4-BE49-F238E27FC236}">
                <a16:creationId xmlns:a16="http://schemas.microsoft.com/office/drawing/2014/main" id="{61C60604-E53A-4ADD-A2C2-5837AB560CDE}"/>
              </a:ext>
            </a:extLst>
          </p:cNvPr>
          <p:cNvGraphicFramePr>
            <a:graphicFrameLocks noGrp="1"/>
          </p:cNvGraphicFramePr>
          <p:nvPr>
            <p:ph sz="half" idx="1"/>
            <p:extLst>
              <p:ext uri="{D42A27DB-BD31-4B8C-83A1-F6EECF244321}">
                <p14:modId xmlns:p14="http://schemas.microsoft.com/office/powerpoint/2010/main" val="3867486349"/>
              </p:ext>
            </p:extLst>
          </p:nvPr>
        </p:nvGraphicFramePr>
        <p:xfrm>
          <a:off x="76200" y="990601"/>
          <a:ext cx="8991602" cy="5565489"/>
        </p:xfrm>
        <a:graphic>
          <a:graphicData uri="http://schemas.openxmlformats.org/drawingml/2006/table">
            <a:tbl>
              <a:tblPr firstRow="1"/>
              <a:tblGrid>
                <a:gridCol w="3645946">
                  <a:extLst>
                    <a:ext uri="{9D8B030D-6E8A-4147-A177-3AD203B41FA5}">
                      <a16:colId xmlns:a16="http://schemas.microsoft.com/office/drawing/2014/main" val="1116277606"/>
                    </a:ext>
                  </a:extLst>
                </a:gridCol>
                <a:gridCol w="1336414">
                  <a:extLst>
                    <a:ext uri="{9D8B030D-6E8A-4147-A177-3AD203B41FA5}">
                      <a16:colId xmlns:a16="http://schemas.microsoft.com/office/drawing/2014/main" val="3494196765"/>
                    </a:ext>
                  </a:extLst>
                </a:gridCol>
                <a:gridCol w="1336414">
                  <a:extLst>
                    <a:ext uri="{9D8B030D-6E8A-4147-A177-3AD203B41FA5}">
                      <a16:colId xmlns:a16="http://schemas.microsoft.com/office/drawing/2014/main" val="3523155511"/>
                    </a:ext>
                  </a:extLst>
                </a:gridCol>
                <a:gridCol w="1336414">
                  <a:extLst>
                    <a:ext uri="{9D8B030D-6E8A-4147-A177-3AD203B41FA5}">
                      <a16:colId xmlns:a16="http://schemas.microsoft.com/office/drawing/2014/main" val="4274446514"/>
                    </a:ext>
                  </a:extLst>
                </a:gridCol>
                <a:gridCol w="1336414">
                  <a:extLst>
                    <a:ext uri="{9D8B030D-6E8A-4147-A177-3AD203B41FA5}">
                      <a16:colId xmlns:a16="http://schemas.microsoft.com/office/drawing/2014/main" val="1813559599"/>
                    </a:ext>
                  </a:extLst>
                </a:gridCol>
              </a:tblGrid>
              <a:tr h="192077">
                <a:tc>
                  <a:txBody>
                    <a:bodyPr/>
                    <a:lstStyle/>
                    <a:p>
                      <a:pPr algn="ctr" fontAlgn="b"/>
                      <a:endParaRPr lang="en-US" sz="1050" b="1" i="0" u="none" strike="noStrike" dirty="0">
                        <a:solidFill>
                          <a:srgbClr val="000000"/>
                        </a:solidFill>
                        <a:effectLst/>
                        <a:latin typeface="+mn-lt"/>
                      </a:endParaRPr>
                    </a:p>
                  </a:txBody>
                  <a:tcPr marL="5279" marR="5279" marT="52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dirty="0">
                        <a:solidFill>
                          <a:srgbClr val="000000"/>
                        </a:solidFill>
                        <a:effectLst/>
                        <a:latin typeface="+mn-lt"/>
                      </a:endParaRPr>
                    </a:p>
                  </a:txBody>
                  <a:tcPr marL="5279" marR="5279" marT="52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dirty="0">
                        <a:solidFill>
                          <a:srgbClr val="000000"/>
                        </a:solidFill>
                        <a:effectLst/>
                        <a:latin typeface="+mn-lt"/>
                      </a:endParaRPr>
                    </a:p>
                  </a:txBody>
                  <a:tcPr marL="5279" marR="5279" marT="52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dirty="0">
                        <a:solidFill>
                          <a:srgbClr val="000000"/>
                        </a:solidFill>
                        <a:effectLst/>
                        <a:latin typeface="+mn-lt"/>
                      </a:endParaRPr>
                    </a:p>
                  </a:txBody>
                  <a:tcPr marL="5279" marR="5279" marT="52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50" b="0" i="0" u="none" strike="noStrike" dirty="0">
                        <a:solidFill>
                          <a:srgbClr val="000000"/>
                        </a:solidFill>
                        <a:effectLst/>
                        <a:latin typeface="+mn-lt"/>
                      </a:endParaRPr>
                    </a:p>
                  </a:txBody>
                  <a:tcPr marL="5279" marR="5279" marT="5279"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338577"/>
                  </a:ext>
                </a:extLst>
              </a:tr>
              <a:tr h="365760">
                <a:tc gridSpan="5">
                  <a:txBody>
                    <a:bodyPr/>
                    <a:lstStyle/>
                    <a:p>
                      <a:pPr algn="ctr" fontAlgn="b"/>
                      <a:r>
                        <a:rPr lang="en-US" sz="1400" b="1" i="0" u="none" strike="noStrike" dirty="0">
                          <a:solidFill>
                            <a:srgbClr val="000000"/>
                          </a:solidFill>
                          <a:effectLst/>
                          <a:latin typeface="+mn-lt"/>
                        </a:rPr>
                        <a:t>DRIVER VIOLATIONS</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32559061"/>
                  </a:ext>
                </a:extLst>
              </a:tr>
              <a:tr h="179508">
                <a:tc>
                  <a:txBody>
                    <a:bodyPr/>
                    <a:lstStyle/>
                    <a:p>
                      <a:pPr marL="60325" indent="0" algn="l" fontAlgn="b"/>
                      <a:r>
                        <a:rPr lang="en-US" sz="1050" b="1" i="0" u="none" strike="noStrike" dirty="0">
                          <a:solidFill>
                            <a:srgbClr val="000000"/>
                          </a:solidFill>
                          <a:effectLst/>
                          <a:latin typeface="+mn-lt"/>
                        </a:rPr>
                        <a:t>Standards</a:t>
                      </a:r>
                    </a:p>
                  </a:txBody>
                  <a:tcPr marL="5279" marR="5279" marT="52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mn-lt"/>
                        </a:rPr>
                        <a:t>1</a:t>
                      </a:r>
                      <a:r>
                        <a:rPr lang="en-US" sz="1050" b="1" i="0" u="none" strike="noStrike" baseline="30000" dirty="0">
                          <a:solidFill>
                            <a:srgbClr val="000000"/>
                          </a:solidFill>
                          <a:effectLst/>
                          <a:latin typeface="+mn-lt"/>
                        </a:rPr>
                        <a:t>ST</a:t>
                      </a:r>
                      <a:r>
                        <a:rPr lang="en-US" sz="1050" b="1" i="0" u="none" strike="noStrike" dirty="0">
                          <a:solidFill>
                            <a:srgbClr val="000000"/>
                          </a:solidFill>
                          <a:effectLst/>
                          <a:latin typeface="+mn-lt"/>
                        </a:rPr>
                        <a:t> INFRACTION</a:t>
                      </a:r>
                    </a:p>
                  </a:txBody>
                  <a:tcPr marL="5279" marR="5279" marT="52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mn-lt"/>
                        </a:rPr>
                        <a:t>2</a:t>
                      </a:r>
                      <a:r>
                        <a:rPr lang="en-US" sz="1050" b="1" i="0" u="none" strike="noStrike" baseline="30000" dirty="0">
                          <a:solidFill>
                            <a:srgbClr val="000000"/>
                          </a:solidFill>
                          <a:effectLst/>
                          <a:latin typeface="+mn-lt"/>
                        </a:rPr>
                        <a:t>ND</a:t>
                      </a:r>
                      <a:r>
                        <a:rPr lang="en-US" sz="1050" b="1" i="0" u="none" strike="noStrike" dirty="0">
                          <a:solidFill>
                            <a:srgbClr val="000000"/>
                          </a:solidFill>
                          <a:effectLst/>
                          <a:latin typeface="+mn-lt"/>
                        </a:rPr>
                        <a:t> INFRACTION</a:t>
                      </a:r>
                    </a:p>
                  </a:txBody>
                  <a:tcPr marL="5279" marR="5279" marT="52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mn-lt"/>
                        </a:rPr>
                        <a:t>3</a:t>
                      </a:r>
                      <a:r>
                        <a:rPr lang="en-US" sz="1050" b="1" i="0" u="none" strike="noStrike" baseline="30000" dirty="0">
                          <a:solidFill>
                            <a:srgbClr val="000000"/>
                          </a:solidFill>
                          <a:effectLst/>
                          <a:latin typeface="+mn-lt"/>
                        </a:rPr>
                        <a:t>RD</a:t>
                      </a:r>
                      <a:r>
                        <a:rPr lang="en-US" sz="1050" b="1" i="0" u="none" strike="noStrike" dirty="0">
                          <a:solidFill>
                            <a:srgbClr val="000000"/>
                          </a:solidFill>
                          <a:effectLst/>
                          <a:latin typeface="+mn-lt"/>
                        </a:rPr>
                        <a:t> INFRACTION</a:t>
                      </a:r>
                    </a:p>
                  </a:txBody>
                  <a:tcPr marL="5279" marR="5279" marT="52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mn-lt"/>
                        </a:rPr>
                        <a:t>4</a:t>
                      </a:r>
                      <a:r>
                        <a:rPr lang="en-US" sz="1050" b="1" i="0" u="none" strike="noStrike" baseline="30000" dirty="0">
                          <a:solidFill>
                            <a:srgbClr val="000000"/>
                          </a:solidFill>
                          <a:effectLst/>
                          <a:latin typeface="+mn-lt"/>
                        </a:rPr>
                        <a:t>TH</a:t>
                      </a:r>
                      <a:r>
                        <a:rPr lang="en-US" sz="1050" b="1" i="0" u="none" strike="noStrike" dirty="0">
                          <a:solidFill>
                            <a:srgbClr val="000000"/>
                          </a:solidFill>
                          <a:effectLst/>
                          <a:latin typeface="+mn-lt"/>
                        </a:rPr>
                        <a:t> INFRACTION</a:t>
                      </a:r>
                    </a:p>
                  </a:txBody>
                  <a:tcPr marL="5279" marR="5279" marT="52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4519935"/>
                  </a:ext>
                </a:extLst>
              </a:tr>
              <a:tr h="498783">
                <a:tc>
                  <a:txBody>
                    <a:bodyPr/>
                    <a:lstStyle/>
                    <a:p>
                      <a:pPr marL="60325" indent="0" algn="l" fontAlgn="b"/>
                      <a:r>
                        <a:rPr lang="en-US" sz="1050" b="0" i="0" u="none" strike="noStrike" dirty="0">
                          <a:solidFill>
                            <a:srgbClr val="000000"/>
                          </a:solidFill>
                          <a:effectLst/>
                          <a:latin typeface="+mn-lt"/>
                        </a:rPr>
                        <a:t>All wheelchairs must face forward.</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b"/>
                      <a:r>
                        <a:rPr lang="en-US" sz="1050" b="0" i="0" u="none" strike="noStrike" dirty="0">
                          <a:solidFill>
                            <a:srgbClr val="000000"/>
                          </a:solidFill>
                          <a:effectLst/>
                          <a:latin typeface="+mn-lt"/>
                        </a:rPr>
                        <a:t>Written Warning/ Driver Retraining</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b"/>
                      <a:r>
                        <a:rPr lang="en-US" sz="1050" b="0" i="0" u="none" strike="noStrike" dirty="0">
                          <a:solidFill>
                            <a:srgbClr val="000000"/>
                          </a:solidFill>
                          <a:effectLst/>
                          <a:latin typeface="+mn-lt"/>
                        </a:rPr>
                        <a:t>Driver Retraining/ Shadow for 2 days</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b"/>
                      <a:r>
                        <a:rPr lang="en-US" sz="1050" b="0" i="0" u="none" strike="noStrike" dirty="0">
                          <a:solidFill>
                            <a:srgbClr val="000000"/>
                          </a:solidFill>
                          <a:effectLst/>
                          <a:latin typeface="+mn-lt"/>
                        </a:rPr>
                        <a:t>1 Day Suspension/  Driver Retraining</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b"/>
                      <a:r>
                        <a:rPr lang="en-US" sz="1050" b="0" i="0" u="none" strike="noStrike" dirty="0">
                          <a:solidFill>
                            <a:srgbClr val="000000"/>
                          </a:solidFill>
                          <a:effectLst/>
                          <a:latin typeface="+mn-lt"/>
                        </a:rPr>
                        <a:t>Permanent removal   from HST Work</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8825620"/>
                  </a:ext>
                </a:extLst>
              </a:tr>
              <a:tr h="527059">
                <a:tc>
                  <a:txBody>
                    <a:bodyPr/>
                    <a:lstStyle/>
                    <a:p>
                      <a:pPr marL="60325" indent="0" algn="l" fontAlgn="b"/>
                      <a:r>
                        <a:rPr lang="en-US" sz="1050" b="0" i="0" u="none" strike="noStrike" dirty="0">
                          <a:solidFill>
                            <a:srgbClr val="000000"/>
                          </a:solidFill>
                          <a:effectLst/>
                          <a:latin typeface="+mn-lt"/>
                        </a:rPr>
                        <a:t>All wheelchairs must be secured in the front and the rear (using four securement straps or a "locking bar system" and two securement straps).</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0211967"/>
                  </a:ext>
                </a:extLst>
              </a:tr>
              <a:tr h="527059">
                <a:tc>
                  <a:txBody>
                    <a:bodyPr/>
                    <a:lstStyle/>
                    <a:p>
                      <a:pPr marL="60325" indent="0" algn="l" fontAlgn="b"/>
                      <a:r>
                        <a:rPr lang="en-US" sz="1050" b="0" i="0" u="none" strike="noStrike" dirty="0">
                          <a:solidFill>
                            <a:srgbClr val="000000"/>
                          </a:solidFill>
                          <a:effectLst/>
                          <a:latin typeface="+mn-lt"/>
                        </a:rPr>
                        <a:t>All consumers must be secured into their wheelchairs using the lap/shoulder belt assembly that works in conjunction with the securement system.</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9592382"/>
                  </a:ext>
                </a:extLst>
              </a:tr>
              <a:tr h="498783">
                <a:tc>
                  <a:txBody>
                    <a:bodyPr/>
                    <a:lstStyle/>
                    <a:p>
                      <a:pPr marL="60325" indent="0" algn="l" fontAlgn="b"/>
                      <a:r>
                        <a:rPr lang="en-US" sz="1050" b="0" i="0" u="none" strike="noStrike" dirty="0">
                          <a:solidFill>
                            <a:srgbClr val="000000"/>
                          </a:solidFill>
                          <a:effectLst/>
                          <a:latin typeface="+mn-lt"/>
                        </a:rPr>
                        <a:t>Driver follows the procedures for proper securement of wheelchairs.</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3285236"/>
                  </a:ext>
                </a:extLst>
              </a:tr>
              <a:tr h="179508">
                <a:tc>
                  <a:txBody>
                    <a:bodyPr/>
                    <a:lstStyle/>
                    <a:p>
                      <a:pPr algn="l" fontAlgn="b"/>
                      <a:endParaRPr lang="en-US" sz="1050" b="0" i="0" u="none" strike="noStrike" dirty="0">
                        <a:solidFill>
                          <a:srgbClr val="000000"/>
                        </a:solidFill>
                        <a:effectLst/>
                        <a:latin typeface="+mn-lt"/>
                      </a:endParaRPr>
                    </a:p>
                  </a:txBody>
                  <a:tcPr marL="5279" marR="5279" marT="52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50" b="0" i="0" u="none" strike="noStrike" dirty="0">
                        <a:solidFill>
                          <a:srgbClr val="000000"/>
                        </a:solidFill>
                        <a:effectLst/>
                        <a:latin typeface="+mn-lt"/>
                      </a:endParaRPr>
                    </a:p>
                  </a:txBody>
                  <a:tcPr marL="5279" marR="5279" marT="52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50" b="0" i="0" u="none" strike="noStrike" dirty="0">
                        <a:solidFill>
                          <a:srgbClr val="000000"/>
                        </a:solidFill>
                        <a:effectLst/>
                        <a:latin typeface="+mn-lt"/>
                      </a:endParaRPr>
                    </a:p>
                  </a:txBody>
                  <a:tcPr marL="5279" marR="5279" marT="52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50" b="0" i="0" u="none" strike="noStrike" dirty="0">
                        <a:solidFill>
                          <a:srgbClr val="000000"/>
                        </a:solidFill>
                        <a:effectLst/>
                        <a:latin typeface="+mn-lt"/>
                      </a:endParaRPr>
                    </a:p>
                  </a:txBody>
                  <a:tcPr marL="5279" marR="5279" marT="52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050" b="0" i="0" u="none" strike="noStrike" dirty="0">
                        <a:solidFill>
                          <a:srgbClr val="000000"/>
                        </a:solidFill>
                        <a:effectLst/>
                        <a:latin typeface="+mn-lt"/>
                      </a:endParaRPr>
                    </a:p>
                  </a:txBody>
                  <a:tcPr marL="5279" marR="5279" marT="52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4273244"/>
                  </a:ext>
                </a:extLst>
              </a:tr>
              <a:tr h="365760">
                <a:tc gridSpan="5">
                  <a:txBody>
                    <a:bodyPr/>
                    <a:lstStyle/>
                    <a:p>
                      <a:pPr algn="ctr" fontAlgn="b"/>
                      <a:r>
                        <a:rPr lang="en-US" sz="1400" b="1" i="0" u="none" strike="noStrike" dirty="0">
                          <a:solidFill>
                            <a:srgbClr val="000000"/>
                          </a:solidFill>
                          <a:effectLst/>
                          <a:latin typeface="+mn-lt"/>
                        </a:rPr>
                        <a:t>VENDOR VIOLATIONS</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49722860"/>
                  </a:ext>
                </a:extLst>
              </a:tr>
              <a:tr h="179508">
                <a:tc>
                  <a:txBody>
                    <a:bodyPr/>
                    <a:lstStyle/>
                    <a:p>
                      <a:pPr marL="60325" indent="0" algn="l" fontAlgn="b"/>
                      <a:r>
                        <a:rPr lang="en-US" sz="1050" b="1" i="0" u="none" strike="noStrike" dirty="0">
                          <a:solidFill>
                            <a:srgbClr val="000000"/>
                          </a:solidFill>
                          <a:effectLst/>
                          <a:latin typeface="+mn-lt"/>
                        </a:rPr>
                        <a:t>Standards</a:t>
                      </a:r>
                    </a:p>
                  </a:txBody>
                  <a:tcPr marL="5279" marR="5279" marT="52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mn-lt"/>
                        </a:rPr>
                        <a:t>1</a:t>
                      </a:r>
                      <a:r>
                        <a:rPr lang="en-US" sz="1050" b="1" i="0" u="none" strike="noStrike" baseline="30000" dirty="0">
                          <a:solidFill>
                            <a:srgbClr val="000000"/>
                          </a:solidFill>
                          <a:effectLst/>
                          <a:latin typeface="+mn-lt"/>
                        </a:rPr>
                        <a:t>ST</a:t>
                      </a:r>
                      <a:r>
                        <a:rPr lang="en-US" sz="1050" b="1" i="0" u="none" strike="noStrike" dirty="0">
                          <a:solidFill>
                            <a:srgbClr val="000000"/>
                          </a:solidFill>
                          <a:effectLst/>
                          <a:latin typeface="+mn-lt"/>
                        </a:rPr>
                        <a:t> INFRACTION</a:t>
                      </a:r>
                    </a:p>
                  </a:txBody>
                  <a:tcPr marL="5279" marR="5279" marT="52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mn-lt"/>
                        </a:rPr>
                        <a:t>2</a:t>
                      </a:r>
                      <a:r>
                        <a:rPr lang="en-US" sz="1050" b="1" i="0" u="none" strike="noStrike" baseline="30000" dirty="0">
                          <a:solidFill>
                            <a:srgbClr val="000000"/>
                          </a:solidFill>
                          <a:effectLst/>
                          <a:latin typeface="+mn-lt"/>
                        </a:rPr>
                        <a:t>ND</a:t>
                      </a:r>
                      <a:r>
                        <a:rPr lang="en-US" sz="1050" b="1" i="0" u="none" strike="noStrike" dirty="0">
                          <a:solidFill>
                            <a:srgbClr val="000000"/>
                          </a:solidFill>
                          <a:effectLst/>
                          <a:latin typeface="+mn-lt"/>
                        </a:rPr>
                        <a:t> INFRACTION</a:t>
                      </a:r>
                    </a:p>
                  </a:txBody>
                  <a:tcPr marL="5279" marR="5279" marT="52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mn-lt"/>
                        </a:rPr>
                        <a:t>3</a:t>
                      </a:r>
                      <a:r>
                        <a:rPr lang="en-US" sz="1050" b="1" i="0" u="none" strike="noStrike" baseline="30000" dirty="0">
                          <a:solidFill>
                            <a:srgbClr val="000000"/>
                          </a:solidFill>
                          <a:effectLst/>
                          <a:latin typeface="+mn-lt"/>
                        </a:rPr>
                        <a:t>RD</a:t>
                      </a:r>
                      <a:r>
                        <a:rPr lang="en-US" sz="1050" b="1" i="0" u="none" strike="noStrike" dirty="0">
                          <a:solidFill>
                            <a:srgbClr val="000000"/>
                          </a:solidFill>
                          <a:effectLst/>
                          <a:latin typeface="+mn-lt"/>
                        </a:rPr>
                        <a:t> INFRACTION</a:t>
                      </a:r>
                    </a:p>
                  </a:txBody>
                  <a:tcPr marL="5279" marR="5279" marT="52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50" b="1" i="0" u="none" strike="noStrike" dirty="0">
                          <a:solidFill>
                            <a:srgbClr val="000000"/>
                          </a:solidFill>
                          <a:effectLst/>
                          <a:latin typeface="+mn-lt"/>
                        </a:rPr>
                        <a:t>4</a:t>
                      </a:r>
                      <a:r>
                        <a:rPr lang="en-US" sz="1050" b="1" i="0" u="none" strike="noStrike" baseline="30000" dirty="0">
                          <a:solidFill>
                            <a:srgbClr val="000000"/>
                          </a:solidFill>
                          <a:effectLst/>
                          <a:latin typeface="+mn-lt"/>
                        </a:rPr>
                        <a:t>TH</a:t>
                      </a:r>
                      <a:r>
                        <a:rPr lang="en-US" sz="1050" b="1" i="0" u="none" strike="noStrike" dirty="0">
                          <a:solidFill>
                            <a:srgbClr val="000000"/>
                          </a:solidFill>
                          <a:effectLst/>
                          <a:latin typeface="+mn-lt"/>
                        </a:rPr>
                        <a:t> INFRACTION</a:t>
                      </a:r>
                    </a:p>
                  </a:txBody>
                  <a:tcPr marL="5279" marR="5279" marT="52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7530333"/>
                  </a:ext>
                </a:extLst>
              </a:tr>
              <a:tr h="498783">
                <a:tc>
                  <a:txBody>
                    <a:bodyPr/>
                    <a:lstStyle/>
                    <a:p>
                      <a:pPr marL="60325" indent="0" algn="l" fontAlgn="b"/>
                      <a:r>
                        <a:rPr lang="en-US" sz="1050" b="0" i="0" u="none" strike="noStrike" dirty="0">
                          <a:solidFill>
                            <a:srgbClr val="000000"/>
                          </a:solidFill>
                          <a:effectLst/>
                          <a:latin typeface="+mn-lt"/>
                        </a:rPr>
                        <a:t>All wheelchairs must face forward.</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b"/>
                      <a:r>
                        <a:rPr lang="en-US" sz="1050" b="0" i="0" u="none" strike="noStrike" dirty="0">
                          <a:solidFill>
                            <a:srgbClr val="000000"/>
                          </a:solidFill>
                          <a:effectLst/>
                          <a:latin typeface="+mn-lt"/>
                        </a:rPr>
                        <a:t>$250 Fine</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b"/>
                      <a:r>
                        <a:rPr lang="en-US" sz="1050" b="0" i="0" u="none" strike="noStrike" dirty="0">
                          <a:solidFill>
                            <a:srgbClr val="000000"/>
                          </a:solidFill>
                          <a:effectLst/>
                          <a:latin typeface="+mn-lt"/>
                        </a:rPr>
                        <a:t>$500 Fine</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b"/>
                      <a:r>
                        <a:rPr lang="en-US" sz="1050" b="0" i="0" u="none" strike="noStrike" dirty="0">
                          <a:solidFill>
                            <a:srgbClr val="000000"/>
                          </a:solidFill>
                          <a:effectLst/>
                          <a:latin typeface="+mn-lt"/>
                        </a:rPr>
                        <a:t>Route/Trip Value Fine</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4">
                  <a:txBody>
                    <a:bodyPr/>
                    <a:lstStyle/>
                    <a:p>
                      <a:pPr algn="ctr" fontAlgn="b"/>
                      <a:r>
                        <a:rPr lang="en-US" sz="1050" b="0" i="0" u="none" strike="noStrike" dirty="0">
                          <a:solidFill>
                            <a:srgbClr val="000000"/>
                          </a:solidFill>
                          <a:effectLst/>
                          <a:latin typeface="+mn-lt"/>
                        </a:rPr>
                        <a:t>Loss of Route/Trip Reduction</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0731294"/>
                  </a:ext>
                </a:extLst>
              </a:tr>
              <a:tr h="527059">
                <a:tc>
                  <a:txBody>
                    <a:bodyPr/>
                    <a:lstStyle/>
                    <a:p>
                      <a:pPr marL="60325" indent="0" algn="l" fontAlgn="b"/>
                      <a:r>
                        <a:rPr lang="en-US" sz="1050" b="0" i="0" u="none" strike="noStrike" dirty="0">
                          <a:solidFill>
                            <a:srgbClr val="000000"/>
                          </a:solidFill>
                          <a:effectLst/>
                          <a:latin typeface="+mn-lt"/>
                        </a:rPr>
                        <a:t>All wheelchairs must be secured in the front and the rear (using four securement straps or a "locking bar system" and two securement straps).</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9018745"/>
                  </a:ext>
                </a:extLst>
              </a:tr>
              <a:tr h="527059">
                <a:tc>
                  <a:txBody>
                    <a:bodyPr/>
                    <a:lstStyle/>
                    <a:p>
                      <a:pPr marL="60325" indent="0" algn="l" fontAlgn="b"/>
                      <a:r>
                        <a:rPr lang="en-US" sz="1050" b="0" i="0" u="none" strike="noStrike" dirty="0">
                          <a:solidFill>
                            <a:srgbClr val="000000"/>
                          </a:solidFill>
                          <a:effectLst/>
                          <a:latin typeface="+mn-lt"/>
                        </a:rPr>
                        <a:t>All consumers must be secured into their wheelchairs using the lap/shoulder belt assembly that works in conjunction with the securement system.</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8792481"/>
                  </a:ext>
                </a:extLst>
              </a:tr>
              <a:tr h="498783">
                <a:tc>
                  <a:txBody>
                    <a:bodyPr/>
                    <a:lstStyle/>
                    <a:p>
                      <a:pPr marL="60325" indent="0" algn="l" fontAlgn="b"/>
                      <a:r>
                        <a:rPr lang="en-US" sz="1050" b="0" i="0" u="none" strike="noStrike" dirty="0">
                          <a:solidFill>
                            <a:srgbClr val="000000"/>
                          </a:solidFill>
                          <a:effectLst/>
                          <a:latin typeface="+mn-lt"/>
                        </a:rPr>
                        <a:t>Driver follows the procedures for proper securement of wheelchairs.</a:t>
                      </a: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b"/>
                      <a:endParaRPr lang="en-US" sz="1050" b="0" i="0" u="none" strike="noStrike" dirty="0">
                        <a:solidFill>
                          <a:srgbClr val="000000"/>
                        </a:solidFill>
                        <a:effectLst/>
                        <a:latin typeface="+mn-lt"/>
                      </a:endParaRPr>
                    </a:p>
                  </a:txBody>
                  <a:tcPr marL="5279" marR="5279" marT="52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7913278"/>
                  </a:ext>
                </a:extLst>
              </a:tr>
            </a:tbl>
          </a:graphicData>
        </a:graphic>
      </p:graphicFrame>
    </p:spTree>
    <p:extLst>
      <p:ext uri="{BB962C8B-B14F-4D97-AF65-F5344CB8AC3E}">
        <p14:creationId xmlns:p14="http://schemas.microsoft.com/office/powerpoint/2010/main" val="319632832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0B31DB1-7827-4518-93EA-3935E5406E10}"/>
              </a:ext>
            </a:extLst>
          </p:cNvPr>
          <p:cNvSpPr>
            <a:spLocks noGrp="1"/>
          </p:cNvSpPr>
          <p:nvPr>
            <p:ph type="title"/>
          </p:nvPr>
        </p:nvSpPr>
        <p:spPr/>
        <p:txBody>
          <a:bodyPr anchor="ctr"/>
          <a:lstStyle/>
          <a:p>
            <a:r>
              <a:rPr lang="en-US" dirty="0"/>
              <a:t>Other Safety &amp; Service Improvements</a:t>
            </a:r>
          </a:p>
        </p:txBody>
      </p:sp>
      <p:sp>
        <p:nvSpPr>
          <p:cNvPr id="6" name="Content Placeholder 5">
            <a:extLst>
              <a:ext uri="{FF2B5EF4-FFF2-40B4-BE49-F238E27FC236}">
                <a16:creationId xmlns:a16="http://schemas.microsoft.com/office/drawing/2014/main" id="{A25A3591-6D8A-4284-8F06-869CEB1351D0}"/>
              </a:ext>
            </a:extLst>
          </p:cNvPr>
          <p:cNvSpPr>
            <a:spLocks noGrp="1"/>
          </p:cNvSpPr>
          <p:nvPr>
            <p:ph sz="half" idx="1"/>
          </p:nvPr>
        </p:nvSpPr>
        <p:spPr>
          <a:xfrm>
            <a:off x="533400" y="1066800"/>
            <a:ext cx="8077200" cy="5329238"/>
          </a:xfrm>
        </p:spPr>
        <p:txBody>
          <a:bodyPr/>
          <a:lstStyle/>
          <a:p>
            <a:pPr>
              <a:buFont typeface="Arial" panose="020B0604020202020204" pitchFamily="34" charset="0"/>
              <a:buChar char="•"/>
            </a:pPr>
            <a:endParaRPr lang="en-US" b="0" dirty="0">
              <a:latin typeface="+mj-lt"/>
            </a:endParaRPr>
          </a:p>
          <a:p>
            <a:pPr>
              <a:buFont typeface="Arial" panose="020B0604020202020204" pitchFamily="34" charset="0"/>
              <a:buChar char="•"/>
            </a:pPr>
            <a:r>
              <a:rPr lang="en-US" sz="2000" b="0" dirty="0">
                <a:latin typeface="+mj-lt"/>
              </a:rPr>
              <a:t>Brokers hiring additional Safety Inspectors</a:t>
            </a:r>
          </a:p>
          <a:p>
            <a:pPr>
              <a:buFont typeface="Arial" panose="020B0604020202020204" pitchFamily="34" charset="0"/>
              <a:buChar char="•"/>
            </a:pPr>
            <a:r>
              <a:rPr lang="en-US" sz="2000" b="0" dirty="0">
                <a:latin typeface="+mj-lt"/>
              </a:rPr>
              <a:t>HST hiring two additional Compliance Officers</a:t>
            </a:r>
          </a:p>
          <a:p>
            <a:r>
              <a:rPr lang="en-US" sz="2000" b="0" dirty="0">
                <a:latin typeface="+mj-lt"/>
              </a:rPr>
              <a:t>Contracts will be amended to require Drivers to wear nametags visible to consumers (effective July 1, 2022).</a:t>
            </a:r>
          </a:p>
          <a:p>
            <a:pPr>
              <a:buFont typeface="Arial" panose="020B0604020202020204" pitchFamily="34" charset="0"/>
              <a:buChar char="•"/>
            </a:pPr>
            <a:r>
              <a:rPr lang="en-US" sz="2000" b="0" dirty="0">
                <a:latin typeface="+mj-lt"/>
              </a:rPr>
              <a:t>Clarifying to consumers that scheduling transportation 3 days in advance is a recommendation and not a requirement. Same Day transportation is provided.</a:t>
            </a:r>
          </a:p>
          <a:p>
            <a:pPr>
              <a:buFont typeface="Arial" panose="020B0604020202020204" pitchFamily="34" charset="0"/>
              <a:buChar char="•"/>
            </a:pPr>
            <a:r>
              <a:rPr lang="en-US" sz="2000" b="0" dirty="0">
                <a:latin typeface="+mj-lt"/>
              </a:rPr>
              <a:t>Clarifying to consumers that they can exclude vendors from providing them with trips following a single complaint of any nature.</a:t>
            </a:r>
          </a:p>
          <a:p>
            <a:endParaRPr lang="en-US" dirty="0">
              <a:latin typeface="+mj-lt"/>
            </a:endParaRPr>
          </a:p>
        </p:txBody>
      </p:sp>
    </p:spTree>
    <p:extLst>
      <p:ext uri="{BB962C8B-B14F-4D97-AF65-F5344CB8AC3E}">
        <p14:creationId xmlns:p14="http://schemas.microsoft.com/office/powerpoint/2010/main" val="392609336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9F75A9C-47A4-4CD6-B822-086189199074}"/>
              </a:ext>
            </a:extLst>
          </p:cNvPr>
          <p:cNvSpPr>
            <a:spLocks noGrp="1"/>
          </p:cNvSpPr>
          <p:nvPr>
            <p:ph type="title"/>
          </p:nvPr>
        </p:nvSpPr>
        <p:spPr/>
        <p:txBody>
          <a:bodyPr anchor="ctr"/>
          <a:lstStyle/>
          <a:p>
            <a:r>
              <a:rPr lang="en-US" dirty="0"/>
              <a:t>GPS Technology &amp; On-time Performance</a:t>
            </a:r>
          </a:p>
        </p:txBody>
      </p:sp>
      <p:sp>
        <p:nvSpPr>
          <p:cNvPr id="4" name="Content Placeholder 3">
            <a:extLst>
              <a:ext uri="{FF2B5EF4-FFF2-40B4-BE49-F238E27FC236}">
                <a16:creationId xmlns:a16="http://schemas.microsoft.com/office/drawing/2014/main" id="{0121EC8C-6238-49AD-A545-68F53DE68FDB}"/>
              </a:ext>
            </a:extLst>
          </p:cNvPr>
          <p:cNvSpPr>
            <a:spLocks noGrp="1"/>
          </p:cNvSpPr>
          <p:nvPr>
            <p:ph sz="half" idx="1"/>
          </p:nvPr>
        </p:nvSpPr>
        <p:spPr>
          <a:xfrm>
            <a:off x="533400" y="1524000"/>
            <a:ext cx="8077200" cy="4461641"/>
          </a:xfrm>
        </p:spPr>
        <p:txBody>
          <a:bodyPr/>
          <a:lstStyle/>
          <a:p>
            <a:r>
              <a:rPr lang="en-US" sz="2200" b="0" dirty="0">
                <a:latin typeface="+mj-lt"/>
              </a:rPr>
              <a:t>In order to improve on-time performance and accountability, MART and GATRA are required to establish GPS tracking of vehicles to monitor and verify on-time performance.</a:t>
            </a:r>
          </a:p>
          <a:p>
            <a:r>
              <a:rPr lang="en-US" sz="2200" b="0" dirty="0">
                <a:latin typeface="+mj-lt"/>
              </a:rPr>
              <a:t>We will be working with the brokers to improve adoption and compliance with GPS monitoring, with monthly </a:t>
            </a:r>
            <a:r>
              <a:rPr lang="en-US" sz="2200" b="0" dirty="0">
                <a:latin typeface="+mj-lt"/>
                <a:cs typeface="Calibri"/>
              </a:rPr>
              <a:t>benchmarks</a:t>
            </a:r>
            <a:r>
              <a:rPr lang="en-US" sz="2200" b="0" dirty="0">
                <a:latin typeface="+mj-lt"/>
              </a:rPr>
              <a:t>.  </a:t>
            </a:r>
            <a:endParaRPr lang="en-US" sz="2200" b="0" dirty="0">
              <a:highlight>
                <a:srgbClr val="FFFF00"/>
              </a:highlight>
              <a:latin typeface="+mj-lt"/>
            </a:endParaRPr>
          </a:p>
        </p:txBody>
      </p:sp>
    </p:spTree>
    <p:extLst>
      <p:ext uri="{BB962C8B-B14F-4D97-AF65-F5344CB8AC3E}">
        <p14:creationId xmlns:p14="http://schemas.microsoft.com/office/powerpoint/2010/main" val="170058534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0CF2B-1619-4F4E-9135-82525562C640}"/>
              </a:ext>
            </a:extLst>
          </p:cNvPr>
          <p:cNvSpPr>
            <a:spLocks noGrp="1"/>
          </p:cNvSpPr>
          <p:nvPr>
            <p:ph type="title"/>
          </p:nvPr>
        </p:nvSpPr>
        <p:spPr/>
        <p:txBody>
          <a:bodyPr/>
          <a:lstStyle/>
          <a:p>
            <a:r>
              <a:rPr lang="en-US" dirty="0"/>
              <a:t>Website and Portal Improvements</a:t>
            </a:r>
          </a:p>
        </p:txBody>
      </p:sp>
      <p:sp>
        <p:nvSpPr>
          <p:cNvPr id="3" name="Content Placeholder 2">
            <a:extLst>
              <a:ext uri="{FF2B5EF4-FFF2-40B4-BE49-F238E27FC236}">
                <a16:creationId xmlns:a16="http://schemas.microsoft.com/office/drawing/2014/main" id="{DB12F061-1EAF-415E-8CB5-EA501834FF26}"/>
              </a:ext>
            </a:extLst>
          </p:cNvPr>
          <p:cNvSpPr>
            <a:spLocks noGrp="1"/>
          </p:cNvSpPr>
          <p:nvPr>
            <p:ph sz="half" idx="1"/>
          </p:nvPr>
        </p:nvSpPr>
        <p:spPr>
          <a:xfrm>
            <a:off x="533400" y="1371600"/>
            <a:ext cx="8077200" cy="4461641"/>
          </a:xfrm>
        </p:spPr>
        <p:txBody>
          <a:bodyPr/>
          <a:lstStyle/>
          <a:p>
            <a:pPr>
              <a:buFont typeface="Arial" panose="020B0604020202020204" pitchFamily="34" charset="0"/>
              <a:buChar char="•"/>
            </a:pPr>
            <a:r>
              <a:rPr lang="en-US" sz="2000" b="0" dirty="0">
                <a:latin typeface="+mj-lt"/>
              </a:rPr>
              <a:t>HST engaged the Executive Office of Technology Services and Security (EOTSS) to make recommendations on improving awareness and adoption of digital channels to book PT-1/MassHealth rides.</a:t>
            </a:r>
          </a:p>
          <a:p>
            <a:pPr>
              <a:buFont typeface="Arial" panose="020B0604020202020204" pitchFamily="34" charset="0"/>
              <a:buChar char="•"/>
            </a:pPr>
            <a:r>
              <a:rPr lang="en-US" sz="2000" b="0" dirty="0">
                <a:latin typeface="+mj-lt"/>
              </a:rPr>
              <a:t>EOTSS conducted consumer and social worker interviews, created a user journey map to identify pain points, and conducted an initial review of mass.gov, MART, GATRA, web portal and mobile app content.</a:t>
            </a:r>
          </a:p>
          <a:p>
            <a:pPr>
              <a:buFont typeface="Arial" panose="020B0604020202020204" pitchFamily="34" charset="0"/>
              <a:buChar char="•"/>
            </a:pPr>
            <a:r>
              <a:rPr lang="en-US" sz="2000" b="0" dirty="0">
                <a:latin typeface="+mj-lt"/>
              </a:rPr>
              <a:t>Based on these recommendations, portals and apps will be updated to be more accessible and user friendly.</a:t>
            </a:r>
          </a:p>
          <a:p>
            <a:endParaRPr lang="en-US" dirty="0">
              <a:latin typeface="+mj-lt"/>
            </a:endParaRPr>
          </a:p>
        </p:txBody>
      </p:sp>
    </p:spTree>
    <p:extLst>
      <p:ext uri="{BB962C8B-B14F-4D97-AF65-F5344CB8AC3E}">
        <p14:creationId xmlns:p14="http://schemas.microsoft.com/office/powerpoint/2010/main" val="64409022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11D4F-B4B2-4C00-92A6-12BF06E32DCB}"/>
              </a:ext>
            </a:extLst>
          </p:cNvPr>
          <p:cNvSpPr>
            <a:spLocks noGrp="1"/>
          </p:cNvSpPr>
          <p:nvPr>
            <p:ph type="title"/>
          </p:nvPr>
        </p:nvSpPr>
        <p:spPr/>
        <p:txBody>
          <a:bodyPr/>
          <a:lstStyle/>
          <a:p>
            <a:r>
              <a:rPr lang="en-US" dirty="0"/>
              <a:t>Website and Portal Improvements</a:t>
            </a:r>
          </a:p>
        </p:txBody>
      </p:sp>
      <p:sp>
        <p:nvSpPr>
          <p:cNvPr id="3" name="Content Placeholder 2">
            <a:extLst>
              <a:ext uri="{FF2B5EF4-FFF2-40B4-BE49-F238E27FC236}">
                <a16:creationId xmlns:a16="http://schemas.microsoft.com/office/drawing/2014/main" id="{2916F2D2-CDC5-4C4E-B0B4-0D45268C0E93}"/>
              </a:ext>
            </a:extLst>
          </p:cNvPr>
          <p:cNvSpPr>
            <a:spLocks noGrp="1"/>
          </p:cNvSpPr>
          <p:nvPr>
            <p:ph sz="half" idx="1"/>
          </p:nvPr>
        </p:nvSpPr>
        <p:spPr>
          <a:xfrm>
            <a:off x="533400" y="1634359"/>
            <a:ext cx="8077200" cy="4461641"/>
          </a:xfrm>
        </p:spPr>
        <p:txBody>
          <a:bodyPr/>
          <a:lstStyle/>
          <a:p>
            <a:pPr marL="0" indent="0">
              <a:buNone/>
            </a:pPr>
            <a:r>
              <a:rPr lang="en-US" sz="2200" dirty="0">
                <a:latin typeface="+mj-lt"/>
              </a:rPr>
              <a:t>Accessibility Improvements</a:t>
            </a:r>
          </a:p>
          <a:p>
            <a:pPr lvl="1"/>
            <a:r>
              <a:rPr lang="en-US" sz="2200" b="0" dirty="0">
                <a:latin typeface="+mj-lt"/>
              </a:rPr>
              <a:t>Web portal will be made more accessible</a:t>
            </a:r>
          </a:p>
          <a:p>
            <a:pPr lvl="1"/>
            <a:r>
              <a:rPr lang="en-US" sz="2200" b="0" dirty="0">
                <a:latin typeface="+mj-lt"/>
              </a:rPr>
              <a:t>Additional language options will be added, including Spanish</a:t>
            </a:r>
          </a:p>
          <a:p>
            <a:pPr lvl="1"/>
            <a:r>
              <a:rPr lang="en-US" sz="2200" b="0" dirty="0">
                <a:latin typeface="+mj-lt"/>
              </a:rPr>
              <a:t>Riders will be able to select more options when booking rides, including mobility devices other than wheelchairs</a:t>
            </a:r>
          </a:p>
        </p:txBody>
      </p:sp>
    </p:spTree>
    <p:extLst>
      <p:ext uri="{BB962C8B-B14F-4D97-AF65-F5344CB8AC3E}">
        <p14:creationId xmlns:p14="http://schemas.microsoft.com/office/powerpoint/2010/main" val="53213602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A76E0-8225-4EA9-A9F9-D27979E4A01D}"/>
              </a:ext>
            </a:extLst>
          </p:cNvPr>
          <p:cNvSpPr>
            <a:spLocks noGrp="1"/>
          </p:cNvSpPr>
          <p:nvPr>
            <p:ph type="title"/>
          </p:nvPr>
        </p:nvSpPr>
        <p:spPr/>
        <p:txBody>
          <a:bodyPr/>
          <a:lstStyle/>
          <a:p>
            <a:r>
              <a:rPr lang="en-US" dirty="0"/>
              <a:t>Website and Portal Improvements</a:t>
            </a:r>
          </a:p>
        </p:txBody>
      </p:sp>
      <p:sp>
        <p:nvSpPr>
          <p:cNvPr id="3" name="Content Placeholder 2">
            <a:extLst>
              <a:ext uri="{FF2B5EF4-FFF2-40B4-BE49-F238E27FC236}">
                <a16:creationId xmlns:a16="http://schemas.microsoft.com/office/drawing/2014/main" id="{E744A4A0-C7A2-41B3-9088-23F5EB1B54CD}"/>
              </a:ext>
            </a:extLst>
          </p:cNvPr>
          <p:cNvSpPr>
            <a:spLocks noGrp="1"/>
          </p:cNvSpPr>
          <p:nvPr>
            <p:ph sz="half" idx="1"/>
          </p:nvPr>
        </p:nvSpPr>
        <p:spPr>
          <a:xfrm>
            <a:off x="533400" y="1524000"/>
            <a:ext cx="8077200" cy="4753685"/>
          </a:xfrm>
        </p:spPr>
        <p:txBody>
          <a:bodyPr/>
          <a:lstStyle/>
          <a:p>
            <a:pPr marL="0" indent="0">
              <a:buNone/>
            </a:pPr>
            <a:r>
              <a:rPr lang="en-US" dirty="0">
                <a:latin typeface="+mj-lt"/>
              </a:rPr>
              <a:t>Visibility and Branding</a:t>
            </a:r>
          </a:p>
          <a:p>
            <a:pPr lvl="1"/>
            <a:r>
              <a:rPr lang="en-US" sz="2200" b="0" dirty="0">
                <a:latin typeface="+mj-lt"/>
                <a:cs typeface="Calibri"/>
              </a:rPr>
              <a:t>HST has debuted a new friendly URL at </a:t>
            </a:r>
            <a:r>
              <a:rPr lang="en-US" sz="2200" b="0" dirty="0">
                <a:latin typeface="+mj-lt"/>
                <a:cs typeface="Calibri"/>
                <a:hlinkClick r:id="rId2">
                  <a:extLst>
                    <a:ext uri="{A12FA001-AC4F-418D-AE19-62706E023703}">
                      <ahyp:hlinkClr xmlns:ahyp="http://schemas.microsoft.com/office/drawing/2018/hyperlinkcolor" val="tx"/>
                    </a:ext>
                  </a:extLst>
                </a:hlinkClick>
              </a:rPr>
              <a:t>www.mass.gov/masshealthrides</a:t>
            </a:r>
            <a:r>
              <a:rPr lang="en-US" sz="2200" b="0" dirty="0">
                <a:latin typeface="+mj-lt"/>
                <a:cs typeface="Calibri"/>
              </a:rPr>
              <a:t> which directs to the “single source of truth” page for MassHealth members.  The webpage includes a link to "Know Before You Go".</a:t>
            </a:r>
            <a:endParaRPr lang="en-US" sz="2200" b="0" dirty="0">
              <a:latin typeface="+mj-lt"/>
            </a:endParaRPr>
          </a:p>
          <a:p>
            <a:pPr lvl="1"/>
            <a:r>
              <a:rPr lang="en-US" sz="2200" b="0" dirty="0">
                <a:latin typeface="+mj-lt"/>
                <a:cs typeface="Calibri"/>
              </a:rPr>
              <a:t>The link to the scheduling portal will be made more visible on Broker Websites</a:t>
            </a:r>
          </a:p>
          <a:p>
            <a:pPr lvl="1"/>
            <a:r>
              <a:rPr lang="en-US" sz="2200" b="0" dirty="0">
                <a:latin typeface="+mj-lt"/>
                <a:cs typeface="Calibri"/>
              </a:rPr>
              <a:t>Consistent and understandable branding will be used across the websites, the booking portal and app – “MassHealth Rides”</a:t>
            </a:r>
            <a:endParaRPr lang="en-US" sz="2200" dirty="0">
              <a:latin typeface="+mj-lt"/>
              <a:cs typeface="Calibri"/>
            </a:endParaRPr>
          </a:p>
        </p:txBody>
      </p:sp>
    </p:spTree>
    <p:extLst>
      <p:ext uri="{BB962C8B-B14F-4D97-AF65-F5344CB8AC3E}">
        <p14:creationId xmlns:p14="http://schemas.microsoft.com/office/powerpoint/2010/main" val="71212074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
        <p:nvSpPr>
          <p:cNvPr id="2" name="TextBox 1"/>
          <p:cNvSpPr txBox="1"/>
          <p:nvPr/>
        </p:nvSpPr>
        <p:spPr>
          <a:xfrm>
            <a:off x="381000" y="1372612"/>
            <a:ext cx="8382000" cy="2805063"/>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mj-lt"/>
              </a:rPr>
              <a:t>Welcome</a:t>
            </a:r>
          </a:p>
          <a:p>
            <a:pPr marL="457200" indent="-457200">
              <a:lnSpc>
                <a:spcPct val="150000"/>
              </a:lnSpc>
              <a:buFont typeface="+mj-lt"/>
              <a:buAutoNum type="arabicPeriod"/>
            </a:pPr>
            <a:r>
              <a:rPr lang="en-US" sz="2400" b="1" dirty="0">
                <a:solidFill>
                  <a:schemeClr val="dk1"/>
                </a:solidFill>
                <a:latin typeface="+mj-lt"/>
              </a:rPr>
              <a:t>Approval of 4/28 Meeting Minutes</a:t>
            </a:r>
          </a:p>
          <a:p>
            <a:pPr marL="457200" indent="-457200">
              <a:lnSpc>
                <a:spcPct val="150000"/>
              </a:lnSpc>
              <a:buFont typeface="+mj-lt"/>
              <a:buAutoNum type="arabicPeriod"/>
            </a:pPr>
            <a:r>
              <a:rPr lang="en-US" sz="2400" b="1" dirty="0">
                <a:solidFill>
                  <a:schemeClr val="dk1"/>
                </a:solidFill>
                <a:latin typeface="+mj-lt"/>
              </a:rPr>
              <a:t>Listening Session Recap</a:t>
            </a:r>
          </a:p>
          <a:p>
            <a:pPr marL="457200" indent="-457200">
              <a:lnSpc>
                <a:spcPct val="150000"/>
              </a:lnSpc>
              <a:buFont typeface="+mj-lt"/>
              <a:buAutoNum type="arabicPeriod"/>
            </a:pPr>
            <a:r>
              <a:rPr lang="en-US" sz="2400" b="1" dirty="0">
                <a:solidFill>
                  <a:schemeClr val="dk1"/>
                </a:solidFill>
                <a:latin typeface="+mj-lt"/>
              </a:rPr>
              <a:t>Initial Discussion of Task Force Recommendations</a:t>
            </a:r>
          </a:p>
          <a:p>
            <a:pPr marL="457200" indent="-457200">
              <a:lnSpc>
                <a:spcPct val="150000"/>
              </a:lnSpc>
              <a:buFont typeface="+mj-lt"/>
              <a:buAutoNum type="arabicPeriod"/>
            </a:pPr>
            <a:r>
              <a:rPr lang="en-US" sz="2400" b="1" dirty="0">
                <a:solidFill>
                  <a:schemeClr val="dk1"/>
                </a:solidFill>
                <a:latin typeface="+mj-lt"/>
              </a:rPr>
              <a:t>Upcoming Meetings and Events</a:t>
            </a:r>
          </a:p>
        </p:txBody>
      </p:sp>
    </p:spTree>
    <p:extLst>
      <p:ext uri="{BB962C8B-B14F-4D97-AF65-F5344CB8AC3E}">
        <p14:creationId xmlns:p14="http://schemas.microsoft.com/office/powerpoint/2010/main" val="752200065"/>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775EB-A963-41FA-B51F-ACE5660D8CFE}"/>
              </a:ext>
            </a:extLst>
          </p:cNvPr>
          <p:cNvSpPr>
            <a:spLocks noGrp="1"/>
          </p:cNvSpPr>
          <p:nvPr>
            <p:ph type="title"/>
          </p:nvPr>
        </p:nvSpPr>
        <p:spPr/>
        <p:txBody>
          <a:bodyPr/>
          <a:lstStyle/>
          <a:p>
            <a:r>
              <a:rPr lang="en-US" dirty="0"/>
              <a:t>Website and Portal Improvements</a:t>
            </a:r>
          </a:p>
        </p:txBody>
      </p:sp>
      <p:sp>
        <p:nvSpPr>
          <p:cNvPr id="3" name="Content Placeholder 2">
            <a:extLst>
              <a:ext uri="{FF2B5EF4-FFF2-40B4-BE49-F238E27FC236}">
                <a16:creationId xmlns:a16="http://schemas.microsoft.com/office/drawing/2014/main" id="{36D75444-C25D-470F-89C1-13147365D4B8}"/>
              </a:ext>
            </a:extLst>
          </p:cNvPr>
          <p:cNvSpPr>
            <a:spLocks noGrp="1"/>
          </p:cNvSpPr>
          <p:nvPr>
            <p:ph sz="half" idx="1"/>
          </p:nvPr>
        </p:nvSpPr>
        <p:spPr>
          <a:xfrm>
            <a:off x="533400" y="1447800"/>
            <a:ext cx="8077200" cy="4461641"/>
          </a:xfrm>
        </p:spPr>
        <p:txBody>
          <a:bodyPr/>
          <a:lstStyle/>
          <a:p>
            <a:pPr marL="0" indent="0">
              <a:buNone/>
            </a:pPr>
            <a:r>
              <a:rPr lang="en-US" dirty="0">
                <a:latin typeface="+mj-lt"/>
              </a:rPr>
              <a:t>Promotion of Online Booking</a:t>
            </a:r>
            <a:endParaRPr lang="en-US" b="0" dirty="0">
              <a:latin typeface="+mj-lt"/>
            </a:endParaRPr>
          </a:p>
          <a:p>
            <a:pPr lvl="1"/>
            <a:r>
              <a:rPr lang="en-US" sz="2200" b="0" dirty="0">
                <a:latin typeface="+mj-lt"/>
              </a:rPr>
              <a:t>Broker welcome letters will include QR codes for the app (with directions to access) and the link to the online portal</a:t>
            </a:r>
          </a:p>
          <a:p>
            <a:pPr lvl="1"/>
            <a:r>
              <a:rPr lang="en-US" sz="2200" b="0" dirty="0">
                <a:latin typeface="+mj-lt"/>
              </a:rPr>
              <a:t>Mailing will be sent out to all consumers encouraging them to use the apps and portals</a:t>
            </a:r>
          </a:p>
          <a:p>
            <a:pPr lvl="1"/>
            <a:r>
              <a:rPr lang="en-US" sz="2200" b="0" dirty="0">
                <a:latin typeface="+mj-lt"/>
              </a:rPr>
              <a:t>Automated message on call center will continue to advertise the web portal and app and provide short URL that is easy for riders to remember</a:t>
            </a:r>
          </a:p>
          <a:p>
            <a:endParaRPr lang="en-US" dirty="0">
              <a:latin typeface="+mj-lt"/>
            </a:endParaRPr>
          </a:p>
        </p:txBody>
      </p:sp>
    </p:spTree>
    <p:extLst>
      <p:ext uri="{BB962C8B-B14F-4D97-AF65-F5344CB8AC3E}">
        <p14:creationId xmlns:p14="http://schemas.microsoft.com/office/powerpoint/2010/main" val="295856936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Initial Discussion of Task Force Recommendations</a:t>
            </a:r>
          </a:p>
        </p:txBody>
      </p:sp>
      <p:sp>
        <p:nvSpPr>
          <p:cNvPr id="6" name="TextBox 5">
            <a:extLst>
              <a:ext uri="{FF2B5EF4-FFF2-40B4-BE49-F238E27FC236}">
                <a16:creationId xmlns:a16="http://schemas.microsoft.com/office/drawing/2014/main" id="{EBFEFB83-BD68-4E25-B374-AA8185FEDF96}"/>
              </a:ext>
            </a:extLst>
          </p:cNvPr>
          <p:cNvSpPr txBox="1"/>
          <p:nvPr/>
        </p:nvSpPr>
        <p:spPr>
          <a:xfrm>
            <a:off x="533400" y="1447800"/>
            <a:ext cx="8041640" cy="4462760"/>
          </a:xfrm>
          <a:prstGeom prst="rect">
            <a:avLst/>
          </a:prstGeom>
          <a:noFill/>
        </p:spPr>
        <p:txBody>
          <a:bodyPr wrap="square">
            <a:spAutoFit/>
          </a:bodyPr>
          <a:lstStyle/>
          <a:p>
            <a:pPr>
              <a:spcAft>
                <a:spcPts val="1200"/>
              </a:spcAft>
            </a:pPr>
            <a:r>
              <a:rPr lang="en-US" sz="2200" b="1" u="sng" dirty="0">
                <a:latin typeface="Calibri" panose="020F0502020204030204" pitchFamily="34" charset="0"/>
                <a:cs typeface="Calibri" panose="020F0502020204030204" pitchFamily="34" charset="0"/>
              </a:rPr>
              <a:t>Task Force Charge</a:t>
            </a:r>
          </a:p>
          <a:p>
            <a:pPr marL="342900" indent="-342900">
              <a:spcAft>
                <a:spcPts val="1200"/>
              </a:spcAft>
              <a:buFont typeface="Arial" panose="020B0604020202020204" pitchFamily="34" charset="0"/>
              <a:buChar char="•"/>
            </a:pPr>
            <a:r>
              <a:rPr lang="en-US" sz="2200" dirty="0">
                <a:latin typeface="Calibri" panose="020F0502020204030204" pitchFamily="34" charset="0"/>
                <a:cs typeface="Calibri" panose="020F0502020204030204" pitchFamily="34" charset="0"/>
              </a:rPr>
              <a:t>The Task Force is charged with exploring ways to better collaborate, improve service, and achieve operational and cost efficiencies through the brokerage system to provide the highest quality outcomes for consumers utilizing these services in the Commonwealth.</a:t>
            </a:r>
          </a:p>
          <a:p>
            <a:pPr marL="342900" indent="-342900">
              <a:spcAft>
                <a:spcPts val="1200"/>
              </a:spcAft>
              <a:buFont typeface="Arial" panose="020B0604020202020204" pitchFamily="34" charset="0"/>
              <a:buChar char="•"/>
            </a:pPr>
            <a:r>
              <a:rPr lang="en-US" sz="2200" dirty="0">
                <a:latin typeface="Calibri" panose="020F0502020204030204" pitchFamily="34" charset="0"/>
                <a:cs typeface="Calibri" panose="020F0502020204030204" pitchFamily="34" charset="0"/>
              </a:rPr>
              <a:t>The Task Force shall make recommendations and propose guidelines on non-emergency human services transportation with the goal of examining and better understanding the HST brokerage program and identifying opportunities for improved service and productivity that provides a strong safety net for vulnerable populations in both rural and urban areas.</a:t>
            </a:r>
          </a:p>
        </p:txBody>
      </p:sp>
    </p:spTree>
    <p:extLst>
      <p:ext uri="{BB962C8B-B14F-4D97-AF65-F5344CB8AC3E}">
        <p14:creationId xmlns:p14="http://schemas.microsoft.com/office/powerpoint/2010/main" val="226582916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12800" y="109538"/>
            <a:ext cx="5664200" cy="762000"/>
          </a:xfrm>
        </p:spPr>
        <p:txBody>
          <a:bodyPr anchor="ctr" anchorCtr="0"/>
          <a:lstStyle/>
          <a:p>
            <a:r>
              <a:rPr lang="en-US" dirty="0"/>
              <a:t>Full Text of the Task Force’s Charge</a:t>
            </a:r>
          </a:p>
        </p:txBody>
      </p:sp>
      <p:sp>
        <p:nvSpPr>
          <p:cNvPr id="2" name="TextBox 1"/>
          <p:cNvSpPr txBox="1"/>
          <p:nvPr/>
        </p:nvSpPr>
        <p:spPr>
          <a:xfrm>
            <a:off x="304800" y="1237595"/>
            <a:ext cx="8610600" cy="5493812"/>
          </a:xfrm>
          <a:prstGeom prst="rect">
            <a:avLst/>
          </a:prstGeom>
        </p:spPr>
        <p:txBody>
          <a:bodyPr wrap="square" rtlCol="0">
            <a:spAutoFit/>
          </a:bodyPr>
          <a:lstStyle/>
          <a:p>
            <a:r>
              <a:rPr lang="en-US" sz="1300" b="1" dirty="0">
                <a:latin typeface="Calibri" panose="020F0502020204030204" pitchFamily="34" charset="0"/>
              </a:rPr>
              <a:t>Legal Authority: </a:t>
            </a:r>
            <a:r>
              <a:rPr lang="en-US" sz="1300" dirty="0">
                <a:latin typeface="Calibri" panose="020F0502020204030204" pitchFamily="34" charset="0"/>
              </a:rPr>
              <a:t>Section 134 of Chapter 24 of the Acts of 2021</a:t>
            </a:r>
            <a:endParaRPr lang="en-US" sz="1300" dirty="0">
              <a:solidFill>
                <a:srgbClr val="FF0000"/>
              </a:solidFill>
              <a:latin typeface="Calibri" panose="020F0502020204030204" pitchFamily="34" charset="0"/>
            </a:endParaRPr>
          </a:p>
          <a:p>
            <a:pPr lvl="0"/>
            <a:endParaRPr lang="en-US" sz="1300" b="1" dirty="0">
              <a:latin typeface="Calibri" panose="020F0502020204030204" pitchFamily="34" charset="0"/>
            </a:endParaRPr>
          </a:p>
          <a:p>
            <a:pPr lvl="0"/>
            <a:r>
              <a:rPr lang="en-US" sz="1300" b="1" u="sng" dirty="0">
                <a:latin typeface="Calibri" panose="020F0502020204030204" pitchFamily="34" charset="0"/>
              </a:rPr>
              <a:t>Task Force on Non-Emergency Human Service Transportation</a:t>
            </a:r>
          </a:p>
          <a:p>
            <a:pPr lvl="0"/>
            <a:endParaRPr lang="en-US" sz="1300" b="1" dirty="0">
              <a:latin typeface="Calibri" panose="020F0502020204030204" pitchFamily="34" charset="0"/>
            </a:endParaRPr>
          </a:p>
          <a:p>
            <a:pPr lvl="0"/>
            <a:r>
              <a:rPr lang="en-US" sz="1300" b="1" dirty="0">
                <a:latin typeface="Calibri" panose="020F0502020204030204" pitchFamily="34" charset="0"/>
              </a:rPr>
              <a:t>Goal: </a:t>
            </a:r>
            <a:r>
              <a:rPr lang="en-US" sz="1300" dirty="0">
                <a:latin typeface="Calibri" panose="020F0502020204030204" pitchFamily="34" charset="0"/>
              </a:rPr>
              <a:t>Explore ways to better collaborate, improve service, and achieve operational and cost efficiencies through the brokerage system and provide the highest quality outcomes for consumers utilizing these services in the Commonwealth.</a:t>
            </a:r>
          </a:p>
          <a:p>
            <a:pPr lvl="0"/>
            <a:endParaRPr lang="en-US" sz="1300" b="1"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Task Force shall make recommendations and propose guidelines on non-emergency human services transportation with the goal of examining and better understanding the human services transportation brokerage program and identifying opportunities for improved service and productivity that provides a strong safety net for vulnerable populations in both rural and urban areas.</a:t>
            </a:r>
          </a:p>
          <a:p>
            <a:pPr marL="228600" lvl="0" indent="-228600">
              <a:buFont typeface="+mj-lt"/>
              <a:buAutoNum type="arabicPeriod"/>
            </a:pPr>
            <a:endParaRPr lang="en-US" sz="1300"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recommendations and guidelines shall include, but not be limited to:</a:t>
            </a:r>
          </a:p>
          <a:p>
            <a:pPr marL="685800" lvl="1" indent="-228600">
              <a:buFont typeface="+mj-lt"/>
              <a:buAutoNum type="alphaLcPeriod"/>
            </a:pPr>
            <a:r>
              <a:rPr lang="en-US" sz="1300" dirty="0">
                <a:latin typeface="Calibri" panose="020F0502020204030204" pitchFamily="34" charset="0"/>
              </a:rPr>
              <a:t>the use of existing routes when available,</a:t>
            </a:r>
          </a:p>
          <a:p>
            <a:pPr marL="685800" lvl="1" indent="-228600">
              <a:buFont typeface="+mj-lt"/>
              <a:buAutoNum type="alphaLcPeriod"/>
            </a:pPr>
            <a:r>
              <a:rPr lang="en-US" sz="1300" dirty="0">
                <a:latin typeface="Calibri" panose="020F0502020204030204" pitchFamily="34" charset="0"/>
              </a:rPr>
              <a:t>the provision of bus passes to eligible individuals, and</a:t>
            </a:r>
          </a:p>
          <a:p>
            <a:pPr marL="685800" lvl="1" indent="-228600">
              <a:buFont typeface="+mj-lt"/>
              <a:buAutoNum type="alphaLcPeriod"/>
            </a:pPr>
            <a:r>
              <a:rPr lang="en-US" sz="1300" dirty="0">
                <a:latin typeface="Calibri" panose="020F0502020204030204" pitchFamily="34" charset="0"/>
              </a:rPr>
              <a:t>the need to have strong, transparent, and consistent cost allocation systems in place to ensure that the capital and operating costs for both the brokerage and public transit systems are assigned to the appropriate cost center for reimbursement.</a:t>
            </a:r>
          </a:p>
          <a:p>
            <a:pPr marL="228600" lvl="0" indent="-228600">
              <a:buFont typeface="+mj-lt"/>
              <a:buAutoNum type="arabicPeriod"/>
            </a:pPr>
            <a:endParaRPr lang="en-US" sz="1300" dirty="0">
              <a:latin typeface="Calibri" panose="020F0502020204030204" pitchFamily="34" charset="0"/>
            </a:endParaRPr>
          </a:p>
          <a:p>
            <a:pPr marL="228600" lvl="0" indent="-228600">
              <a:buFont typeface="+mj-lt"/>
              <a:buAutoNum type="arabicPeriod"/>
            </a:pPr>
            <a:r>
              <a:rPr lang="en-US" sz="1300" dirty="0">
                <a:latin typeface="Calibri" panose="020F0502020204030204" pitchFamily="34" charset="0"/>
              </a:rPr>
              <a:t>The recommendations and guidelines shall be used by the Human Services Transportation office to develop non-emergency human services transportation broker services.</a:t>
            </a:r>
          </a:p>
          <a:p>
            <a:pPr lvl="0"/>
            <a:endParaRPr lang="en-US" sz="1300" dirty="0">
              <a:latin typeface="Calibri" panose="020F0502020204030204" pitchFamily="34" charset="0"/>
            </a:endParaRPr>
          </a:p>
          <a:p>
            <a:pPr lvl="0"/>
            <a:r>
              <a:rPr lang="en-US" sz="1300" dirty="0">
                <a:latin typeface="Calibri" panose="020F0502020204030204" pitchFamily="34" charset="0"/>
              </a:rPr>
              <a:t>The Task Force shall file a report of its study and its recommendations with the Clerks of the House of Representatives and Senate, the House and Senate Committees on Ways and Means, the Joint Committee on Transportation, the Joint Committee on Children, Families and Persons with Disabilities, the Secretary of Health and Human Services and the Secretary of Transportation not later than </a:t>
            </a:r>
            <a:r>
              <a:rPr lang="en-US" sz="1300" b="1" dirty="0">
                <a:latin typeface="Calibri" panose="020F0502020204030204" pitchFamily="34" charset="0"/>
              </a:rPr>
              <a:t>December 1, 2022</a:t>
            </a:r>
            <a:r>
              <a:rPr lang="en-US" sz="1300" dirty="0">
                <a:latin typeface="Calibri" panose="020F0502020204030204" pitchFamily="34" charset="0"/>
              </a:rPr>
              <a:t>.</a:t>
            </a:r>
          </a:p>
        </p:txBody>
      </p:sp>
    </p:spTree>
    <p:extLst>
      <p:ext uri="{BB962C8B-B14F-4D97-AF65-F5344CB8AC3E}">
        <p14:creationId xmlns:p14="http://schemas.microsoft.com/office/powerpoint/2010/main" val="134375174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257800" cy="762000"/>
          </a:xfrm>
        </p:spPr>
        <p:txBody>
          <a:bodyPr anchor="ctr"/>
          <a:lstStyle/>
          <a:p>
            <a:r>
              <a:rPr lang="en-US" dirty="0">
                <a:latin typeface="Calibri" panose="020F0502020204030204" pitchFamily="34" charset="0"/>
              </a:rPr>
              <a:t>Upcoming Meetings and Events</a:t>
            </a:r>
          </a:p>
        </p:txBody>
      </p:sp>
      <p:graphicFrame>
        <p:nvGraphicFramePr>
          <p:cNvPr id="5" name="Table 4"/>
          <p:cNvGraphicFramePr>
            <a:graphicFrameLocks noGrp="1"/>
          </p:cNvGraphicFramePr>
          <p:nvPr>
            <p:extLst>
              <p:ext uri="{D42A27DB-BD31-4B8C-83A1-F6EECF244321}">
                <p14:modId xmlns:p14="http://schemas.microsoft.com/office/powerpoint/2010/main" val="3471029248"/>
              </p:ext>
            </p:extLst>
          </p:nvPr>
        </p:nvGraphicFramePr>
        <p:xfrm>
          <a:off x="513080" y="1676400"/>
          <a:ext cx="8117840" cy="2336800"/>
        </p:xfrm>
        <a:graphic>
          <a:graphicData uri="http://schemas.openxmlformats.org/drawingml/2006/table">
            <a:tbl>
              <a:tblPr firstRow="1" bandRow="1">
                <a:tableStyleId>{2A488322-F2BA-4B5B-9748-0D474271808F}</a:tableStyleId>
              </a:tblPr>
              <a:tblGrid>
                <a:gridCol w="2895600">
                  <a:extLst>
                    <a:ext uri="{9D8B030D-6E8A-4147-A177-3AD203B41FA5}">
                      <a16:colId xmlns:a16="http://schemas.microsoft.com/office/drawing/2014/main" val="20000"/>
                    </a:ext>
                  </a:extLst>
                </a:gridCol>
                <a:gridCol w="26670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a:txBody>
                    <a:bodyPr/>
                    <a:lstStyle/>
                    <a:p>
                      <a:pPr marL="112713" indent="0"/>
                      <a:r>
                        <a:rPr lang="en-US" sz="2200" dirty="0">
                          <a:latin typeface="Calibri" panose="020F0502020204030204" pitchFamily="34" charset="0"/>
                          <a:cs typeface="Calibri" panose="020F0502020204030204" pitchFamily="34" charset="0"/>
                        </a:rPr>
                        <a:t>Meeting Dates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a:txBody>
                    <a:bodyPr/>
                    <a:lstStyle/>
                    <a:p>
                      <a:pPr marL="112713" marR="0" lvl="0" indent="0" algn="l" defTabSz="914400" rtl="0" eaLnBrk="1" fontAlgn="auto" latinLnBrk="0" hangingPunct="1">
                        <a:lnSpc>
                          <a:spcPct val="100000"/>
                        </a:lnSpc>
                        <a:spcBef>
                          <a:spcPts val="0"/>
                        </a:spcBef>
                        <a:spcAft>
                          <a:spcPts val="0"/>
                        </a:spcAft>
                        <a:buClrTx/>
                        <a:buSzTx/>
                        <a:buFontTx/>
                        <a:buNone/>
                        <a:tabLst/>
                        <a:defRPr/>
                      </a:pPr>
                      <a:r>
                        <a:rPr lang="en-US" sz="2200" i="0" dirty="0">
                          <a:latin typeface="Calibri" panose="020F0502020204030204" pitchFamily="34" charset="0"/>
                          <a:cs typeface="Calibri" panose="020F0502020204030204" pitchFamily="34" charset="0"/>
                        </a:rPr>
                        <a:t>September 22,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2200" i="0" dirty="0">
                          <a:latin typeface="Calibri" panose="020F0502020204030204" pitchFamily="34" charset="0"/>
                          <a:cs typeface="Calibri" panose="020F0502020204030204" pitchFamily="34" charset="0"/>
                        </a:rPr>
                        <a:t>11:00 am - 12:30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2200" i="0" dirty="0">
                          <a:latin typeface="Calibri" panose="020F0502020204030204" pitchFamily="34" charset="0"/>
                          <a:cs typeface="Calibri" panose="020F0502020204030204" pitchFamily="34" charset="0"/>
                        </a:rPr>
                        <a:t>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88666029"/>
                  </a:ext>
                </a:extLst>
              </a:tr>
              <a:tr h="584200">
                <a:tc>
                  <a:txBody>
                    <a:bodyPr/>
                    <a:lstStyle/>
                    <a:p>
                      <a:pPr marL="112713" indent="0"/>
                      <a:r>
                        <a:rPr lang="en-US" sz="2200" i="1" dirty="0">
                          <a:latin typeface="Calibri" panose="020F0502020204030204" pitchFamily="34" charset="0"/>
                          <a:cs typeface="Calibri" panose="020F0502020204030204" pitchFamily="34" charset="0"/>
                        </a:rPr>
                        <a:t>November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2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200" i="1" dirty="0">
                          <a:latin typeface="Calibri" panose="020F0502020204030204" pitchFamily="34" charset="0"/>
                          <a:cs typeface="Calibri" panose="020F0502020204030204" pitchFamily="34" charset="0"/>
                        </a:rPr>
                        <a:t>TBD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94705880"/>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December 1, 2022 – </a:t>
                      </a: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Submission of Task Force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3378087"/>
                  </a:ext>
                </a:extLst>
              </a:tr>
            </a:tbl>
          </a:graphicData>
        </a:graphic>
      </p:graphicFrame>
    </p:spTree>
    <p:extLst>
      <p:ext uri="{BB962C8B-B14F-4D97-AF65-F5344CB8AC3E}">
        <p14:creationId xmlns:p14="http://schemas.microsoft.com/office/powerpoint/2010/main" val="409687015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Listening Session Recap</a:t>
            </a:r>
          </a:p>
        </p:txBody>
      </p:sp>
      <p:sp>
        <p:nvSpPr>
          <p:cNvPr id="6" name="TextBox 5">
            <a:extLst>
              <a:ext uri="{FF2B5EF4-FFF2-40B4-BE49-F238E27FC236}">
                <a16:creationId xmlns:a16="http://schemas.microsoft.com/office/drawing/2014/main" id="{EBFEFB83-BD68-4E25-B374-AA8185FEDF96}"/>
              </a:ext>
            </a:extLst>
          </p:cNvPr>
          <p:cNvSpPr txBox="1"/>
          <p:nvPr/>
        </p:nvSpPr>
        <p:spPr>
          <a:xfrm>
            <a:off x="533400" y="1963102"/>
            <a:ext cx="8041640" cy="3447098"/>
          </a:xfrm>
          <a:prstGeom prst="rect">
            <a:avLst/>
          </a:prstGeom>
          <a:noFill/>
        </p:spPr>
        <p:txBody>
          <a:bodyPr wrap="square">
            <a:spAutoFit/>
          </a:bodyPr>
          <a:lstStyle/>
          <a:p>
            <a:pPr marL="342900" indent="-342900">
              <a:spcAft>
                <a:spcPts val="1200"/>
              </a:spcAft>
              <a:buFont typeface="Arial" panose="020B0604020202020204" pitchFamily="34" charset="0"/>
              <a:buChar char="•"/>
            </a:pPr>
            <a:r>
              <a:rPr lang="en-US" sz="2200" b="1" dirty="0">
                <a:latin typeface="+mj-lt"/>
                <a:cs typeface="Calibri" panose="020F0502020204030204" pitchFamily="34" charset="0"/>
              </a:rPr>
              <a:t>Two public listening sessions were convened in May </a:t>
            </a:r>
            <a:r>
              <a:rPr lang="en-US" sz="2200" dirty="0">
                <a:latin typeface="+mj-lt"/>
                <a:cs typeface="Calibri" panose="020F0502020204030204" pitchFamily="34" charset="0"/>
              </a:rPr>
              <a:t>to gather feedback from HST consumers on their ridership experiences since the new contracts with MART and GATRA went into effect on July 1, 2021.</a:t>
            </a:r>
          </a:p>
          <a:p>
            <a:pPr marL="342900" indent="-342900">
              <a:spcAft>
                <a:spcPts val="1200"/>
              </a:spcAft>
              <a:buFont typeface="Arial" panose="020B0604020202020204" pitchFamily="34" charset="0"/>
              <a:buChar char="•"/>
            </a:pPr>
            <a:r>
              <a:rPr lang="en-US" sz="2200" b="1" dirty="0">
                <a:latin typeface="+mj-lt"/>
                <a:cs typeface="Calibri" panose="020F0502020204030204" pitchFamily="34" charset="0"/>
              </a:rPr>
              <a:t>More than 40 participants participated </a:t>
            </a:r>
            <a:r>
              <a:rPr lang="en-US" sz="2200" dirty="0">
                <a:latin typeface="+mj-lt"/>
                <a:cs typeface="Calibri" panose="020F0502020204030204" pitchFamily="34" charset="0"/>
              </a:rPr>
              <a:t>in the two virtual, public listening sessions.</a:t>
            </a:r>
          </a:p>
          <a:p>
            <a:pPr marL="342900" indent="-342900">
              <a:spcAft>
                <a:spcPts val="1200"/>
              </a:spcAft>
              <a:buFont typeface="Arial" panose="020B0604020202020204" pitchFamily="34" charset="0"/>
              <a:buChar char="•"/>
            </a:pPr>
            <a:r>
              <a:rPr lang="en-US" sz="2200" b="1" dirty="0">
                <a:latin typeface="+mj-lt"/>
                <a:cs typeface="Calibri" panose="020F0502020204030204" pitchFamily="34" charset="0"/>
              </a:rPr>
              <a:t>Over 70 individuals shared their feedback </a:t>
            </a:r>
            <a:r>
              <a:rPr lang="en-US" sz="2200" dirty="0">
                <a:latin typeface="+mj-lt"/>
                <a:cs typeface="Calibri" panose="020F0502020204030204" pitchFamily="34" charset="0"/>
              </a:rPr>
              <a:t>with Task Force staff over email and phone in the weeks leading up to the events.</a:t>
            </a:r>
          </a:p>
        </p:txBody>
      </p:sp>
    </p:spTree>
    <p:extLst>
      <p:ext uri="{BB962C8B-B14F-4D97-AF65-F5344CB8AC3E}">
        <p14:creationId xmlns:p14="http://schemas.microsoft.com/office/powerpoint/2010/main" val="342354502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Listening Session Recap</a:t>
            </a:r>
          </a:p>
        </p:txBody>
      </p:sp>
      <p:sp>
        <p:nvSpPr>
          <p:cNvPr id="6" name="TextBox 5">
            <a:extLst>
              <a:ext uri="{FF2B5EF4-FFF2-40B4-BE49-F238E27FC236}">
                <a16:creationId xmlns:a16="http://schemas.microsoft.com/office/drawing/2014/main" id="{EBFEFB83-BD68-4E25-B374-AA8185FEDF96}"/>
              </a:ext>
            </a:extLst>
          </p:cNvPr>
          <p:cNvSpPr txBox="1"/>
          <p:nvPr/>
        </p:nvSpPr>
        <p:spPr>
          <a:xfrm>
            <a:off x="533400" y="1447800"/>
            <a:ext cx="8041640" cy="5416868"/>
          </a:xfrm>
          <a:prstGeom prst="rect">
            <a:avLst/>
          </a:prstGeom>
          <a:noFill/>
        </p:spPr>
        <p:txBody>
          <a:bodyPr wrap="square">
            <a:spAutoFit/>
          </a:bodyPr>
          <a:lstStyle/>
          <a:p>
            <a:pPr marL="342900" indent="-342900">
              <a:spcAft>
                <a:spcPts val="1200"/>
              </a:spcAft>
              <a:buFont typeface="Arial" panose="020B0604020202020204" pitchFamily="34" charset="0"/>
              <a:buChar char="•"/>
            </a:pPr>
            <a:r>
              <a:rPr lang="en-US" sz="2200" dirty="0">
                <a:latin typeface="Calibri" panose="020F0502020204030204" pitchFamily="34" charset="0"/>
                <a:cs typeface="Calibri" panose="020F0502020204030204" pitchFamily="34" charset="0"/>
              </a:rPr>
              <a:t>The most common issues that we heard about during the public listening sessions included (in order of frequency):</a:t>
            </a:r>
          </a:p>
          <a:p>
            <a:pPr marL="800100" lvl="1" indent="-342900">
              <a:spcAft>
                <a:spcPts val="600"/>
              </a:spcAft>
              <a:buFont typeface="Courier New" panose="02070309020205020404" pitchFamily="49" charset="0"/>
              <a:buChar char="o"/>
            </a:pPr>
            <a:r>
              <a:rPr lang="en-US" sz="2200" dirty="0">
                <a:latin typeface="Calibri" panose="020F0502020204030204" pitchFamily="34" charset="0"/>
                <a:cs typeface="Calibri" panose="020F0502020204030204" pitchFamily="34" charset="0"/>
              </a:rPr>
              <a:t>Driver Professionalism (30)</a:t>
            </a:r>
          </a:p>
          <a:p>
            <a:pPr marL="800100" lvl="1" indent="-342900">
              <a:spcAft>
                <a:spcPts val="600"/>
              </a:spcAft>
              <a:buFont typeface="Courier New" panose="02070309020205020404" pitchFamily="49" charset="0"/>
              <a:buChar char="o"/>
            </a:pPr>
            <a:r>
              <a:rPr lang="en-US" sz="2200" dirty="0">
                <a:latin typeface="Calibri" panose="020F0502020204030204" pitchFamily="34" charset="0"/>
                <a:cs typeface="Calibri" panose="020F0502020204030204" pitchFamily="34" charset="0"/>
              </a:rPr>
              <a:t>Lateness/On-time Performance (25)</a:t>
            </a:r>
          </a:p>
          <a:p>
            <a:pPr marL="800100" lvl="1" indent="-342900">
              <a:spcAft>
                <a:spcPts val="600"/>
              </a:spcAft>
              <a:buFont typeface="Courier New" panose="02070309020205020404" pitchFamily="49" charset="0"/>
              <a:buChar char="o"/>
            </a:pPr>
            <a:r>
              <a:rPr lang="en-US" sz="2200" dirty="0">
                <a:latin typeface="Calibri" panose="020F0502020204030204" pitchFamily="34" charset="0"/>
                <a:cs typeface="Calibri" panose="020F0502020204030204" pitchFamily="34" charset="0"/>
              </a:rPr>
              <a:t>Booking Process (including call wait times) (19)</a:t>
            </a:r>
          </a:p>
          <a:p>
            <a:pPr marL="800100" lvl="1" indent="-342900">
              <a:spcAft>
                <a:spcPts val="600"/>
              </a:spcAft>
              <a:buFont typeface="Courier New" panose="02070309020205020404" pitchFamily="49" charset="0"/>
              <a:buChar char="o"/>
            </a:pPr>
            <a:r>
              <a:rPr lang="en-US" sz="2200" dirty="0">
                <a:latin typeface="Calibri" panose="020F0502020204030204" pitchFamily="34" charset="0"/>
                <a:cs typeface="Calibri" panose="020F0502020204030204" pitchFamily="34" charset="0"/>
              </a:rPr>
              <a:t>Driver No-Shows (16)</a:t>
            </a:r>
          </a:p>
          <a:p>
            <a:pPr marL="800100" lvl="1" indent="-342900">
              <a:spcAft>
                <a:spcPts val="600"/>
              </a:spcAft>
              <a:buFont typeface="Courier New" panose="02070309020205020404" pitchFamily="49" charset="0"/>
              <a:buChar char="o"/>
            </a:pPr>
            <a:r>
              <a:rPr lang="en-US" sz="2200" dirty="0">
                <a:latin typeface="Calibri" panose="020F0502020204030204" pitchFamily="34" charset="0"/>
                <a:cs typeface="Calibri" panose="020F0502020204030204" pitchFamily="34" charset="0"/>
              </a:rPr>
              <a:t>Complaint Process (14)</a:t>
            </a:r>
          </a:p>
          <a:p>
            <a:pPr marL="800100" lvl="1" indent="-342900">
              <a:spcAft>
                <a:spcPts val="600"/>
              </a:spcAft>
              <a:buFont typeface="Courier New" panose="02070309020205020404" pitchFamily="49" charset="0"/>
              <a:buChar char="o"/>
            </a:pPr>
            <a:r>
              <a:rPr lang="en-US" sz="2200" dirty="0">
                <a:latin typeface="Calibri" panose="020F0502020204030204" pitchFamily="34" charset="0"/>
                <a:cs typeface="Calibri" panose="020F0502020204030204" pitchFamily="34" charset="0"/>
              </a:rPr>
              <a:t>Safety Issues (11)</a:t>
            </a:r>
          </a:p>
          <a:p>
            <a:pPr marL="800100" lvl="1" indent="-342900">
              <a:spcAft>
                <a:spcPts val="600"/>
              </a:spcAft>
              <a:buFont typeface="Courier New" panose="02070309020205020404" pitchFamily="49" charset="0"/>
              <a:buChar char="o"/>
            </a:pPr>
            <a:r>
              <a:rPr lang="en-US" sz="2200" dirty="0">
                <a:latin typeface="Calibri" panose="020F0502020204030204" pitchFamily="34" charset="0"/>
                <a:cs typeface="Calibri" panose="020F0502020204030204" pitchFamily="34" charset="0"/>
              </a:rPr>
              <a:t>Provider Issues / PT-1 Problems (11)</a:t>
            </a:r>
          </a:p>
          <a:p>
            <a:pPr marL="800100" lvl="1" indent="-342900">
              <a:spcAft>
                <a:spcPts val="600"/>
              </a:spcAft>
              <a:buFont typeface="Courier New" panose="02070309020205020404" pitchFamily="49" charset="0"/>
              <a:buChar char="o"/>
            </a:pPr>
            <a:r>
              <a:rPr lang="en-US" sz="2200" dirty="0">
                <a:latin typeface="Calibri" panose="020F0502020204030204" pitchFamily="34" charset="0"/>
                <a:cs typeface="Calibri" panose="020F0502020204030204" pitchFamily="34" charset="0"/>
              </a:rPr>
              <a:t>Vehicle Issues (8)</a:t>
            </a:r>
          </a:p>
          <a:p>
            <a:pPr marL="800100" lvl="1" indent="-342900">
              <a:spcAft>
                <a:spcPts val="600"/>
              </a:spcAft>
              <a:buFont typeface="Courier New" panose="02070309020205020404" pitchFamily="49" charset="0"/>
              <a:buChar char="o"/>
            </a:pPr>
            <a:r>
              <a:rPr lang="en-US" sz="2200" dirty="0">
                <a:latin typeface="Calibri" panose="020F0502020204030204" pitchFamily="34" charset="0"/>
                <a:cs typeface="Calibri" panose="020F0502020204030204" pitchFamily="34" charset="0"/>
              </a:rPr>
              <a:t>Web Portal &amp; App Issues (7)</a:t>
            </a:r>
          </a:p>
          <a:p>
            <a:pPr marL="800100" lvl="1" indent="-342900">
              <a:spcAft>
                <a:spcPts val="600"/>
              </a:spcAft>
              <a:buFont typeface="Courier New" panose="02070309020205020404" pitchFamily="49" charset="0"/>
              <a:buChar char="o"/>
            </a:pPr>
            <a:r>
              <a:rPr lang="en-US" sz="2200" dirty="0">
                <a:latin typeface="Calibri" panose="020F0502020204030204" pitchFamily="34" charset="0"/>
                <a:cs typeface="Calibri" panose="020F0502020204030204" pitchFamily="34" charset="0"/>
              </a:rPr>
              <a:t>Positive Feedback (40)</a:t>
            </a:r>
          </a:p>
          <a:p>
            <a:pPr marL="800100" lvl="1" indent="-342900">
              <a:spcAft>
                <a:spcPts val="600"/>
              </a:spcAft>
              <a:buFont typeface="Courier New" panose="02070309020205020404" pitchFamily="49" charset="0"/>
              <a:buChar char="o"/>
            </a:pPr>
            <a:endParaRPr lang="en-US"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5520700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61CE0B0-2265-49F8-9269-D6A15D013772}"/>
              </a:ext>
            </a:extLst>
          </p:cNvPr>
          <p:cNvSpPr>
            <a:spLocks noGrp="1"/>
          </p:cNvSpPr>
          <p:nvPr>
            <p:ph type="title"/>
          </p:nvPr>
        </p:nvSpPr>
        <p:spPr/>
        <p:txBody>
          <a:bodyPr/>
          <a:lstStyle/>
          <a:p>
            <a:r>
              <a:rPr lang="en-US" dirty="0"/>
              <a:t>April 2022 Complaints Data</a:t>
            </a:r>
          </a:p>
        </p:txBody>
      </p:sp>
      <p:graphicFrame>
        <p:nvGraphicFramePr>
          <p:cNvPr id="9" name="Table 8">
            <a:extLst>
              <a:ext uri="{FF2B5EF4-FFF2-40B4-BE49-F238E27FC236}">
                <a16:creationId xmlns:a16="http://schemas.microsoft.com/office/drawing/2014/main" id="{3B7CEB2F-FDE9-4E73-A3C0-B8CCE5CA7F4C}"/>
              </a:ext>
            </a:extLst>
          </p:cNvPr>
          <p:cNvGraphicFramePr>
            <a:graphicFrameLocks noGrp="1"/>
          </p:cNvGraphicFramePr>
          <p:nvPr>
            <p:extLst>
              <p:ext uri="{D42A27DB-BD31-4B8C-83A1-F6EECF244321}">
                <p14:modId xmlns:p14="http://schemas.microsoft.com/office/powerpoint/2010/main" val="2531506121"/>
              </p:ext>
            </p:extLst>
          </p:nvPr>
        </p:nvGraphicFramePr>
        <p:xfrm>
          <a:off x="1219200" y="1524277"/>
          <a:ext cx="7010399" cy="4114523"/>
        </p:xfrm>
        <a:graphic>
          <a:graphicData uri="http://schemas.openxmlformats.org/drawingml/2006/table">
            <a:tbl>
              <a:tblPr firstRow="1" firstCol="1" bandRow="1"/>
              <a:tblGrid>
                <a:gridCol w="3425093">
                  <a:extLst>
                    <a:ext uri="{9D8B030D-6E8A-4147-A177-3AD203B41FA5}">
                      <a16:colId xmlns:a16="http://schemas.microsoft.com/office/drawing/2014/main" val="2406463382"/>
                    </a:ext>
                  </a:extLst>
                </a:gridCol>
                <a:gridCol w="1714712">
                  <a:extLst>
                    <a:ext uri="{9D8B030D-6E8A-4147-A177-3AD203B41FA5}">
                      <a16:colId xmlns:a16="http://schemas.microsoft.com/office/drawing/2014/main" val="2446741756"/>
                    </a:ext>
                  </a:extLst>
                </a:gridCol>
                <a:gridCol w="1870594">
                  <a:extLst>
                    <a:ext uri="{9D8B030D-6E8A-4147-A177-3AD203B41FA5}">
                      <a16:colId xmlns:a16="http://schemas.microsoft.com/office/drawing/2014/main" val="2558931980"/>
                    </a:ext>
                  </a:extLst>
                </a:gridCol>
              </a:tblGrid>
              <a:tr h="685800">
                <a:tc>
                  <a:txBody>
                    <a:bodyPr/>
                    <a:lstStyle/>
                    <a:p>
                      <a:pPr marL="0" marR="0">
                        <a:lnSpc>
                          <a:spcPct val="107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tc>
                  <a:txBody>
                    <a:bodyPr/>
                    <a:lstStyle/>
                    <a:p>
                      <a:pPr marL="0" marR="0" algn="ctr">
                        <a:lnSpc>
                          <a:spcPct val="107000"/>
                        </a:lnSpc>
                        <a:spcBef>
                          <a:spcPts val="0"/>
                        </a:spcBef>
                        <a:spcAft>
                          <a:spcPts val="0"/>
                        </a:spcAft>
                      </a:pPr>
                      <a:r>
                        <a:rPr lang="en-US" sz="16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MART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tc>
                  <a:txBody>
                    <a:bodyPr/>
                    <a:lstStyle/>
                    <a:p>
                      <a:pPr marL="0" marR="0" algn="ctr">
                        <a:lnSpc>
                          <a:spcPct val="107000"/>
                        </a:lnSpc>
                        <a:spcBef>
                          <a:spcPts val="0"/>
                        </a:spcBef>
                        <a:spcAft>
                          <a:spcPts val="0"/>
                        </a:spcAft>
                      </a:pPr>
                      <a:r>
                        <a:rPr lang="en-US" sz="16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GATRA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DCE4"/>
                    </a:solidFill>
                  </a:tcPr>
                </a:tc>
                <a:extLst>
                  <a:ext uri="{0D108BD9-81ED-4DB2-BD59-A6C34878D82A}">
                    <a16:rowId xmlns:a16="http://schemas.microsoft.com/office/drawing/2014/main" val="2391189062"/>
                  </a:ext>
                </a:extLst>
              </a:tr>
              <a:tr h="501225">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April Trips Volume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437,047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122,763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6054132"/>
                  </a:ext>
                </a:extLst>
              </a:tr>
              <a:tr h="501225">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April 2022 Complaints Volume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1366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41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1858578"/>
                  </a:ext>
                </a:extLst>
              </a:tr>
              <a:tr h="244105">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Complaint Rate: Broker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0.31%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0.03%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9277273"/>
                  </a:ext>
                </a:extLst>
              </a:tr>
              <a:tr h="501225">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Complaints resolved within 3 business days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99.71%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99.00%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9546227"/>
                  </a:ext>
                </a:extLst>
              </a:tr>
              <a:tr h="501225">
                <a:tc>
                  <a:txBody>
                    <a:bodyPr/>
                    <a:lstStyle/>
                    <a:p>
                      <a:pPr marL="457200" marR="0" indent="-45720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Complaints resolved within 10 business days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100%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99.00%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502027"/>
                  </a:ext>
                </a:extLst>
              </a:tr>
              <a:tr h="321573">
                <a:tc>
                  <a:txBody>
                    <a:bodyPr/>
                    <a:lstStyle/>
                    <a:p>
                      <a:pPr marL="457200" marR="0" indent="-45720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Complaints Per 1000 Trips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3.13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0.33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2764522"/>
                  </a:ext>
                </a:extLst>
              </a:tr>
              <a:tr h="321573">
                <a:tc>
                  <a:txBody>
                    <a:bodyPr/>
                    <a:lstStyle/>
                    <a:p>
                      <a:pPr marL="457200" marR="0" indent="-45720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Trips /Complaints Ratio</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319:1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2,994:1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8583299"/>
                  </a:ext>
                </a:extLst>
              </a:tr>
              <a:tr h="501225">
                <a:tc>
                  <a:txBody>
                    <a:bodyPr/>
                    <a:lstStyle/>
                    <a:p>
                      <a:pPr marL="457200" marR="0" indent="-457200" algn="ctr">
                        <a:lnSpc>
                          <a:spcPct val="107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Average Number of Complaints Per Vendor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0.24</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1.39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9329957"/>
                  </a:ext>
                </a:extLst>
              </a:tr>
            </a:tbl>
          </a:graphicData>
        </a:graphic>
      </p:graphicFrame>
      <p:sp>
        <p:nvSpPr>
          <p:cNvPr id="2" name="Slide Number Placeholder 1">
            <a:extLst>
              <a:ext uri="{FF2B5EF4-FFF2-40B4-BE49-F238E27FC236}">
                <a16:creationId xmlns:a16="http://schemas.microsoft.com/office/drawing/2014/main" id="{491212CD-34FB-4E69-B15A-457362B8FA14}"/>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5</a:t>
            </a:fld>
            <a:endParaRPr lang="en-US" dirty="0"/>
          </a:p>
        </p:txBody>
      </p:sp>
    </p:spTree>
    <p:extLst>
      <p:ext uri="{BB962C8B-B14F-4D97-AF65-F5344CB8AC3E}">
        <p14:creationId xmlns:p14="http://schemas.microsoft.com/office/powerpoint/2010/main" val="1835599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3460AE7-0AEA-4842-991C-213B50D362D2}"/>
              </a:ext>
            </a:extLst>
          </p:cNvPr>
          <p:cNvSpPr>
            <a:spLocks noGrp="1"/>
          </p:cNvSpPr>
          <p:nvPr>
            <p:ph type="title"/>
          </p:nvPr>
        </p:nvSpPr>
        <p:spPr/>
        <p:txBody>
          <a:bodyPr/>
          <a:lstStyle/>
          <a:p>
            <a:r>
              <a:rPr lang="en-US" dirty="0"/>
              <a:t>April 2022 Complaints Data</a:t>
            </a:r>
          </a:p>
        </p:txBody>
      </p:sp>
      <p:graphicFrame>
        <p:nvGraphicFramePr>
          <p:cNvPr id="4" name="Chart 3" descr="MART&#10;On-Time Performance Complaints: 57.00%&#10;Vehicle Complaints: 0.88%&#10;Driver Complaints: 3.15%&#10;Dispatch Complaints: 0.73%&#10;Wheelchair Securement Complaints: 0.07%&#10;Other: 38.14%">
            <a:extLst>
              <a:ext uri="{FF2B5EF4-FFF2-40B4-BE49-F238E27FC236}">
                <a16:creationId xmlns:a16="http://schemas.microsoft.com/office/drawing/2014/main" id="{75A0CD30-70ED-48E5-993B-8FD1497445EC}"/>
              </a:ext>
            </a:extLst>
          </p:cNvPr>
          <p:cNvGraphicFramePr/>
          <p:nvPr>
            <p:extLst>
              <p:ext uri="{D42A27DB-BD31-4B8C-83A1-F6EECF244321}">
                <p14:modId xmlns:p14="http://schemas.microsoft.com/office/powerpoint/2010/main" val="3971833918"/>
              </p:ext>
            </p:extLst>
          </p:nvPr>
        </p:nvGraphicFramePr>
        <p:xfrm>
          <a:off x="717939" y="1447800"/>
          <a:ext cx="7686040" cy="46799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8C21310A-5775-4319-AD69-9746ACA1A117}"/>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1745108077"/>
              </p:ext>
            </p:extLst>
          </p:nvPr>
        </p:nvGraphicFramePr>
        <p:xfrm>
          <a:off x="1069534" y="1687830"/>
          <a:ext cx="7004931" cy="4439920"/>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a:extLst>
              <a:ext uri="{FF2B5EF4-FFF2-40B4-BE49-F238E27FC236}">
                <a16:creationId xmlns:a16="http://schemas.microsoft.com/office/drawing/2014/main" id="{634734EB-B7D4-4E33-9FC5-35FC45DD1696}"/>
              </a:ext>
              <a:ext uri="{C183D7F6-B498-43B3-948B-1728B52AA6E4}">
                <adec:decorative xmlns:adec="http://schemas.microsoft.com/office/drawing/2017/decorative" val="1"/>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6</a:t>
            </a:fld>
            <a:endParaRPr lang="en-US" dirty="0"/>
          </a:p>
        </p:txBody>
      </p:sp>
    </p:spTree>
    <p:extLst>
      <p:ext uri="{BB962C8B-B14F-4D97-AF65-F5344CB8AC3E}">
        <p14:creationId xmlns:p14="http://schemas.microsoft.com/office/powerpoint/2010/main" val="995643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8BF463C-06CC-4F8D-9E01-8E8A0C4D49CA}"/>
              </a:ext>
            </a:extLst>
          </p:cNvPr>
          <p:cNvSpPr>
            <a:spLocks noGrp="1"/>
          </p:cNvSpPr>
          <p:nvPr>
            <p:ph type="title"/>
          </p:nvPr>
        </p:nvSpPr>
        <p:spPr/>
        <p:txBody>
          <a:bodyPr/>
          <a:lstStyle/>
          <a:p>
            <a:r>
              <a:rPr lang="en-US" dirty="0"/>
              <a:t>April 2022 Complaints Data</a:t>
            </a:r>
          </a:p>
        </p:txBody>
      </p:sp>
      <p:graphicFrame>
        <p:nvGraphicFramePr>
          <p:cNvPr id="4" name="Chart 3" descr="GATRA&#10;Vehicle Complaints: 2.44%&#10;On-Time Performance Complaint: 68.30%&#10;Driver Complaints: 21.95%&#10;Dispatch Complaints: 4.90%&#10;Call Center: 2.44%">
            <a:extLst>
              <a:ext uri="{FF2B5EF4-FFF2-40B4-BE49-F238E27FC236}">
                <a16:creationId xmlns:a16="http://schemas.microsoft.com/office/drawing/2014/main" id="{90219620-53D3-4126-ADC8-758565197826}"/>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1021747775"/>
              </p:ext>
            </p:extLst>
          </p:nvPr>
        </p:nvGraphicFramePr>
        <p:xfrm>
          <a:off x="1371600" y="1447800"/>
          <a:ext cx="6562725" cy="4724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78D4E9D3-AA98-49FC-98FF-87F16F0DC778}"/>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721593774"/>
              </p:ext>
            </p:extLst>
          </p:nvPr>
        </p:nvGraphicFramePr>
        <p:xfrm>
          <a:off x="990600" y="1600200"/>
          <a:ext cx="72390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a:extLst>
              <a:ext uri="{FF2B5EF4-FFF2-40B4-BE49-F238E27FC236}">
                <a16:creationId xmlns:a16="http://schemas.microsoft.com/office/drawing/2014/main" id="{6D72BC76-2C9C-47FC-99FD-8E422DA6C2C3}"/>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7</a:t>
            </a:fld>
            <a:endParaRPr lang="en-US" dirty="0"/>
          </a:p>
        </p:txBody>
      </p:sp>
    </p:spTree>
    <p:extLst>
      <p:ext uri="{BB962C8B-B14F-4D97-AF65-F5344CB8AC3E}">
        <p14:creationId xmlns:p14="http://schemas.microsoft.com/office/powerpoint/2010/main" val="1490087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4237DD8-7149-4F39-8437-EC37E4EFDCE8}"/>
              </a:ext>
            </a:extLst>
          </p:cNvPr>
          <p:cNvSpPr>
            <a:spLocks noGrp="1"/>
          </p:cNvSpPr>
          <p:nvPr>
            <p:ph type="title"/>
          </p:nvPr>
        </p:nvSpPr>
        <p:spPr/>
        <p:txBody>
          <a:bodyPr anchor="ctr"/>
          <a:lstStyle/>
          <a:p>
            <a:r>
              <a:rPr lang="en-US" dirty="0"/>
              <a:t>HST Recommendations</a:t>
            </a:r>
          </a:p>
        </p:txBody>
      </p:sp>
      <p:sp>
        <p:nvSpPr>
          <p:cNvPr id="6" name="Content Placeholder 5">
            <a:extLst>
              <a:ext uri="{FF2B5EF4-FFF2-40B4-BE49-F238E27FC236}">
                <a16:creationId xmlns:a16="http://schemas.microsoft.com/office/drawing/2014/main" id="{A293F4D2-1246-44BA-976C-6EBC0CA4BE50}"/>
              </a:ext>
            </a:extLst>
          </p:cNvPr>
          <p:cNvSpPr>
            <a:spLocks noGrp="1"/>
          </p:cNvSpPr>
          <p:nvPr>
            <p:ph sz="half" idx="1"/>
          </p:nvPr>
        </p:nvSpPr>
        <p:spPr>
          <a:xfrm>
            <a:off x="1143000" y="1447800"/>
            <a:ext cx="7391400" cy="4930698"/>
          </a:xfrm>
        </p:spPr>
        <p:txBody>
          <a:bodyPr/>
          <a:lstStyle/>
          <a:p>
            <a:pPr marL="457200" indent="-457200">
              <a:buSzPct val="100000"/>
              <a:buFont typeface="+mj-lt"/>
              <a:buAutoNum type="arabicPeriod"/>
            </a:pPr>
            <a:r>
              <a:rPr lang="en-US" sz="2000" dirty="0">
                <a:latin typeface="+mj-lt"/>
                <a:cs typeface="Times New Roman" panose="02020603050405020304" pitchFamily="18" charset="0"/>
              </a:rPr>
              <a:t>New Driver and Monitor Training</a:t>
            </a:r>
          </a:p>
          <a:p>
            <a:pPr marL="1087438" lvl="1" indent="-395288">
              <a:spcAft>
                <a:spcPts val="600"/>
              </a:spcAft>
              <a:buSzPct val="100000"/>
              <a:buFont typeface="Courier New" panose="02070309020205020404" pitchFamily="49" charset="0"/>
              <a:buChar char="o"/>
            </a:pPr>
            <a:r>
              <a:rPr lang="en-US" sz="2000" b="0" dirty="0">
                <a:latin typeface="+mj-lt"/>
                <a:cs typeface="Times New Roman" panose="02020603050405020304" pitchFamily="18" charset="0"/>
              </a:rPr>
              <a:t>Current Requirements</a:t>
            </a:r>
          </a:p>
          <a:p>
            <a:pPr marL="1087438" lvl="1" indent="-395288">
              <a:spcAft>
                <a:spcPts val="600"/>
              </a:spcAft>
              <a:buSzPct val="100000"/>
              <a:buFont typeface="Courier New" panose="02070309020205020404" pitchFamily="49" charset="0"/>
              <a:buChar char="o"/>
            </a:pPr>
            <a:r>
              <a:rPr lang="en-US" sz="2000" b="0" dirty="0">
                <a:latin typeface="+mj-lt"/>
                <a:cs typeface="Times New Roman" panose="02020603050405020304" pitchFamily="18" charset="0"/>
              </a:rPr>
              <a:t>Amended Requirements – addition of sexual harassment and annual wheelchair securement training</a:t>
            </a:r>
          </a:p>
          <a:p>
            <a:pPr marL="269875" indent="-457200">
              <a:spcAft>
                <a:spcPts val="600"/>
              </a:spcAft>
              <a:buSzPct val="100000"/>
              <a:buFont typeface="+mj-lt"/>
              <a:buAutoNum type="arabicPeriod"/>
            </a:pPr>
            <a:r>
              <a:rPr lang="en-US" sz="2000" dirty="0">
                <a:latin typeface="+mj-lt"/>
                <a:cs typeface="Times New Roman" panose="02020603050405020304" pitchFamily="18" charset="0"/>
              </a:rPr>
              <a:t>Wheelchair Securement</a:t>
            </a:r>
          </a:p>
          <a:p>
            <a:pPr marL="1087438" lvl="1" indent="-395288">
              <a:spcAft>
                <a:spcPts val="600"/>
              </a:spcAft>
              <a:buSzPct val="100000"/>
              <a:buFont typeface="Courier New" panose="02070309020205020404" pitchFamily="49" charset="0"/>
              <a:buChar char="o"/>
            </a:pPr>
            <a:r>
              <a:rPr lang="en-US" sz="2000" b="0" dirty="0">
                <a:latin typeface="+mj-lt"/>
                <a:cs typeface="Times New Roman" panose="02020603050405020304" pitchFamily="18" charset="0"/>
              </a:rPr>
              <a:t>Securement Requirements</a:t>
            </a:r>
          </a:p>
          <a:p>
            <a:pPr marL="1087438" lvl="1" indent="-395288">
              <a:spcAft>
                <a:spcPts val="600"/>
              </a:spcAft>
              <a:buSzPct val="100000"/>
              <a:buFont typeface="Courier New" panose="02070309020205020404" pitchFamily="49" charset="0"/>
              <a:buChar char="o"/>
            </a:pPr>
            <a:r>
              <a:rPr lang="en-US" sz="2000" b="0" dirty="0">
                <a:latin typeface="+mj-lt"/>
                <a:cs typeface="Times New Roman" panose="02020603050405020304" pitchFamily="18" charset="0"/>
              </a:rPr>
              <a:t>Training Corrective Action Schedule</a:t>
            </a:r>
            <a:endParaRPr lang="en-US" sz="2000" dirty="0">
              <a:latin typeface="+mj-lt"/>
              <a:cs typeface="Times New Roman" panose="02020603050405020304" pitchFamily="18" charset="0"/>
            </a:endParaRPr>
          </a:p>
          <a:p>
            <a:pPr marL="0" lvl="1" indent="0">
              <a:spcAft>
                <a:spcPts val="600"/>
              </a:spcAft>
              <a:buSzPct val="100000"/>
              <a:buNone/>
            </a:pPr>
            <a:r>
              <a:rPr lang="en-US" sz="2000" dirty="0">
                <a:latin typeface="+mj-lt"/>
                <a:cs typeface="Times New Roman" panose="02020603050405020304" pitchFamily="18" charset="0"/>
              </a:rPr>
              <a:t>3.   Other Safety &amp; Service Improvements</a:t>
            </a:r>
          </a:p>
          <a:p>
            <a:pPr marL="0" lvl="1" indent="0">
              <a:spcAft>
                <a:spcPts val="600"/>
              </a:spcAft>
              <a:buSzPct val="100000"/>
              <a:buNone/>
            </a:pPr>
            <a:r>
              <a:rPr lang="en-US" sz="2000" dirty="0">
                <a:latin typeface="+mj-lt"/>
                <a:cs typeface="Times New Roman" panose="02020603050405020304" pitchFamily="18" charset="0"/>
              </a:rPr>
              <a:t>4.   GPS Technology &amp; On-time Performance</a:t>
            </a:r>
          </a:p>
          <a:p>
            <a:pPr marL="0" lvl="1" indent="0">
              <a:spcAft>
                <a:spcPts val="600"/>
              </a:spcAft>
              <a:buSzPct val="100000"/>
              <a:buNone/>
            </a:pPr>
            <a:r>
              <a:rPr lang="en-US" sz="2000" dirty="0">
                <a:latin typeface="+mj-lt"/>
                <a:cs typeface="Times New Roman" panose="02020603050405020304" pitchFamily="18" charset="0"/>
              </a:rPr>
              <a:t>5.   Web Portal and App Improvements</a:t>
            </a:r>
          </a:p>
          <a:p>
            <a:pPr marL="0" lvl="1" indent="0">
              <a:spcAft>
                <a:spcPts val="600"/>
              </a:spcAft>
              <a:buSzPct val="100000"/>
              <a:buNone/>
            </a:pPr>
            <a:r>
              <a:rPr lang="en-US" sz="2000" dirty="0">
                <a:latin typeface="+mj-lt"/>
                <a:cs typeface="Times New Roman" panose="02020603050405020304" pitchFamily="18" charset="0"/>
              </a:rPr>
              <a:t>    </a:t>
            </a:r>
          </a:p>
          <a:p>
            <a:pPr marL="457200" lvl="1" indent="-457200">
              <a:spcAft>
                <a:spcPts val="600"/>
              </a:spcAft>
              <a:buSzPct val="100000"/>
              <a:buFont typeface="+mj-lt"/>
              <a:buAutoNum type="arabicPeriod" startAt="2"/>
            </a:pPr>
            <a:endParaRPr lang="en-US" sz="400" dirty="0">
              <a:latin typeface="+mj-lt"/>
              <a:cs typeface="Times New Roman" panose="02020603050405020304" pitchFamily="18" charset="0"/>
            </a:endParaRPr>
          </a:p>
        </p:txBody>
      </p:sp>
    </p:spTree>
    <p:extLst>
      <p:ext uri="{BB962C8B-B14F-4D97-AF65-F5344CB8AC3E}">
        <p14:creationId xmlns:p14="http://schemas.microsoft.com/office/powerpoint/2010/main" val="195811939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FB305-A451-4B3E-921F-37583C0CB7F5}"/>
              </a:ext>
            </a:extLst>
          </p:cNvPr>
          <p:cNvSpPr>
            <a:spLocks noGrp="1"/>
          </p:cNvSpPr>
          <p:nvPr>
            <p:ph type="title"/>
          </p:nvPr>
        </p:nvSpPr>
        <p:spPr/>
        <p:txBody>
          <a:bodyPr/>
          <a:lstStyle/>
          <a:p>
            <a:r>
              <a:rPr lang="en-US" dirty="0"/>
              <a:t>Current Driver &amp; Monitor Training Requirements (cont.) </a:t>
            </a:r>
          </a:p>
        </p:txBody>
      </p:sp>
      <p:graphicFrame>
        <p:nvGraphicFramePr>
          <p:cNvPr id="4" name="Content Placeholder 3">
            <a:extLst>
              <a:ext uri="{FF2B5EF4-FFF2-40B4-BE49-F238E27FC236}">
                <a16:creationId xmlns:a16="http://schemas.microsoft.com/office/drawing/2014/main" id="{0D58FE02-AE46-4D36-88E8-FE454072CF5F}"/>
              </a:ext>
            </a:extLst>
          </p:cNvPr>
          <p:cNvGraphicFramePr>
            <a:graphicFrameLocks noGrp="1"/>
          </p:cNvGraphicFramePr>
          <p:nvPr>
            <p:ph sz="half" idx="1"/>
            <p:extLst>
              <p:ext uri="{D42A27DB-BD31-4B8C-83A1-F6EECF244321}">
                <p14:modId xmlns:p14="http://schemas.microsoft.com/office/powerpoint/2010/main" val="1429889404"/>
              </p:ext>
            </p:extLst>
          </p:nvPr>
        </p:nvGraphicFramePr>
        <p:xfrm>
          <a:off x="0" y="917571"/>
          <a:ext cx="9144000" cy="5193669"/>
        </p:xfrm>
        <a:graphic>
          <a:graphicData uri="http://schemas.openxmlformats.org/drawingml/2006/table">
            <a:tbl>
              <a:tblPr firstRow="1" firstCol="1" bandRow="1">
                <a:tableStyleId>{5C22544A-7EE6-4342-B048-85BDC9FD1C3A}</a:tableStyleId>
              </a:tblPr>
              <a:tblGrid>
                <a:gridCol w="1256147">
                  <a:extLst>
                    <a:ext uri="{9D8B030D-6E8A-4147-A177-3AD203B41FA5}">
                      <a16:colId xmlns:a16="http://schemas.microsoft.com/office/drawing/2014/main" val="2578481596"/>
                    </a:ext>
                  </a:extLst>
                </a:gridCol>
                <a:gridCol w="7887853">
                  <a:extLst>
                    <a:ext uri="{9D8B030D-6E8A-4147-A177-3AD203B41FA5}">
                      <a16:colId xmlns:a16="http://schemas.microsoft.com/office/drawing/2014/main" val="3944481625"/>
                    </a:ext>
                  </a:extLst>
                </a:gridCol>
              </a:tblGrid>
              <a:tr h="822960">
                <a:tc>
                  <a:txBody>
                    <a:bodyPr/>
                    <a:lstStyle/>
                    <a:p>
                      <a:pPr marL="60325" marR="0" indent="0" algn="l">
                        <a:spcBef>
                          <a:spcPts val="0"/>
                        </a:spcBef>
                        <a:spcAft>
                          <a:spcPts val="0"/>
                        </a:spcAft>
                      </a:pPr>
                      <a:r>
                        <a:rPr lang="en-US" sz="1600" dirty="0">
                          <a:solidFill>
                            <a:schemeClr val="tx1"/>
                          </a:solidFill>
                          <a:effectLst/>
                          <a:latin typeface="+mn-lt"/>
                          <a:cs typeface="Times New Roman" panose="02020603050405020304" pitchFamily="18" charset="0"/>
                        </a:rPr>
                        <a:t>Program</a:t>
                      </a:r>
                    </a:p>
                    <a:p>
                      <a:pPr marL="60325" marR="0" indent="0" algn="l">
                        <a:spcBef>
                          <a:spcPts val="0"/>
                        </a:spcBef>
                        <a:spcAft>
                          <a:spcPts val="0"/>
                        </a:spcAft>
                      </a:pPr>
                      <a:r>
                        <a:rPr lang="en-US" sz="1600" dirty="0">
                          <a:solidFill>
                            <a:schemeClr val="tx1"/>
                          </a:solidFill>
                          <a:effectLst/>
                          <a:latin typeface="+mn-lt"/>
                          <a:cs typeface="Times New Roman" panose="02020603050405020304" pitchFamily="18" charset="0"/>
                        </a:rPr>
                        <a:t>Application</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lgn="ctr">
                        <a:spcBef>
                          <a:spcPts val="0"/>
                        </a:spcBef>
                        <a:spcAft>
                          <a:spcPts val="0"/>
                        </a:spcAft>
                      </a:pPr>
                      <a:r>
                        <a:rPr lang="en-US" sz="1600" b="1" u="none" dirty="0">
                          <a:solidFill>
                            <a:schemeClr val="tx1"/>
                          </a:solidFill>
                          <a:effectLst/>
                          <a:latin typeface="+mn-lt"/>
                          <a:cs typeface="Times New Roman" panose="02020603050405020304" pitchFamily="18" charset="0"/>
                        </a:rPr>
                        <a:t>CURRENT</a:t>
                      </a:r>
                      <a:r>
                        <a:rPr lang="en-US" sz="1600" b="1" dirty="0">
                          <a:solidFill>
                            <a:schemeClr val="tx1"/>
                          </a:solidFill>
                          <a:effectLst/>
                          <a:latin typeface="+mn-lt"/>
                          <a:cs typeface="Times New Roman" panose="02020603050405020304" pitchFamily="18" charset="0"/>
                        </a:rPr>
                        <a:t> TRAINING REQUIREMENTS</a:t>
                      </a:r>
                      <a:endParaRPr lang="en-US" sz="1600" b="1"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2476075052"/>
                  </a:ext>
                </a:extLst>
              </a:tr>
              <a:tr h="463560">
                <a:tc>
                  <a:txBody>
                    <a:bodyPr/>
                    <a:lstStyle/>
                    <a:p>
                      <a:pPr marL="60325" marR="0" indent="0" algn="l">
                        <a:spcBef>
                          <a:spcPts val="0"/>
                        </a:spcBef>
                        <a:spcAft>
                          <a:spcPts val="0"/>
                        </a:spcAft>
                      </a:pPr>
                      <a:r>
                        <a:rPr lang="en-US" sz="1600" dirty="0">
                          <a:solidFill>
                            <a:schemeClr val="tx1"/>
                          </a:solidFill>
                          <a:effectLst/>
                          <a:latin typeface="+mn-lt"/>
                          <a:cs typeface="Times New Roman" panose="02020603050405020304" pitchFamily="18" charset="0"/>
                        </a:rPr>
                        <a:t>Universal</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lgn="l">
                        <a:spcBef>
                          <a:spcPts val="0"/>
                        </a:spcBef>
                        <a:spcAft>
                          <a:spcPts val="0"/>
                        </a:spcAft>
                      </a:pPr>
                      <a:r>
                        <a:rPr lang="en-US" sz="1600" dirty="0">
                          <a:solidFill>
                            <a:schemeClr val="tx1"/>
                          </a:solidFill>
                          <a:effectLst/>
                          <a:latin typeface="+mn-lt"/>
                          <a:cs typeface="Times New Roman" panose="02020603050405020304" pitchFamily="18" charset="0"/>
                        </a:rPr>
                        <a:t>DRIVER ONLY: Driver rules and regulations; Defensive driving</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2990331130"/>
                  </a:ext>
                </a:extLst>
              </a:tr>
              <a:tr h="695340">
                <a:tc>
                  <a:txBody>
                    <a:bodyPr/>
                    <a:lstStyle/>
                    <a:p>
                      <a:pPr marL="60325" marR="0" indent="0" algn="l">
                        <a:spcBef>
                          <a:spcPts val="0"/>
                        </a:spcBef>
                        <a:spcAft>
                          <a:spcPts val="0"/>
                        </a:spcAft>
                      </a:pPr>
                      <a:r>
                        <a:rPr lang="en-US" sz="1600" dirty="0">
                          <a:solidFill>
                            <a:schemeClr val="tx1"/>
                          </a:solidFill>
                          <a:effectLst/>
                          <a:latin typeface="+mn-lt"/>
                          <a:cs typeface="Times New Roman" panose="02020603050405020304" pitchFamily="18" charset="0"/>
                        </a:rPr>
                        <a:t>Universal</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lgn="l">
                        <a:spcBef>
                          <a:spcPts val="0"/>
                        </a:spcBef>
                        <a:spcAft>
                          <a:spcPts val="0"/>
                        </a:spcAft>
                      </a:pPr>
                      <a:r>
                        <a:rPr lang="en-US" sz="1600" dirty="0">
                          <a:solidFill>
                            <a:schemeClr val="tx1"/>
                          </a:solidFill>
                          <a:effectLst/>
                          <a:latin typeface="+mn-lt"/>
                          <a:cs typeface="Times New Roman" panose="02020603050405020304" pitchFamily="18" charset="0"/>
                        </a:rPr>
                        <a:t>DRIVER AND MONITOR: Proper use of vehicle safety equipment; content and use of all first aid kit items; emergency vehicle evacuation procedures</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1146693956"/>
                  </a:ext>
                </a:extLst>
              </a:tr>
              <a:tr h="463560">
                <a:tc>
                  <a:txBody>
                    <a:bodyPr/>
                    <a:lstStyle/>
                    <a:p>
                      <a:pPr marL="60325" marR="0" indent="0" algn="l">
                        <a:spcBef>
                          <a:spcPts val="0"/>
                        </a:spcBef>
                        <a:spcAft>
                          <a:spcPts val="0"/>
                        </a:spcAft>
                      </a:pPr>
                      <a:r>
                        <a:rPr lang="en-US" sz="1600" dirty="0">
                          <a:solidFill>
                            <a:schemeClr val="tx1"/>
                          </a:solidFill>
                          <a:effectLst/>
                          <a:latin typeface="+mn-lt"/>
                          <a:cs typeface="Times New Roman" panose="02020603050405020304" pitchFamily="18" charset="0"/>
                        </a:rPr>
                        <a:t>Universal</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lgn="l">
                        <a:spcBef>
                          <a:spcPts val="0"/>
                        </a:spcBef>
                        <a:spcAft>
                          <a:spcPts val="0"/>
                        </a:spcAft>
                      </a:pPr>
                      <a:r>
                        <a:rPr lang="en-US" sz="1600" dirty="0">
                          <a:solidFill>
                            <a:schemeClr val="tx1"/>
                          </a:solidFill>
                          <a:effectLst/>
                          <a:latin typeface="+mn-lt"/>
                          <a:cs typeface="Times New Roman" panose="02020603050405020304" pitchFamily="18" charset="0"/>
                        </a:rPr>
                        <a:t>DRIVER AND MONITOR: Accident procedures &amp; Incident reporting</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480819740"/>
                  </a:ext>
                </a:extLst>
              </a:tr>
              <a:tr h="538212">
                <a:tc>
                  <a:txBody>
                    <a:bodyPr/>
                    <a:lstStyle/>
                    <a:p>
                      <a:pPr marL="60325" marR="0" indent="0" algn="l">
                        <a:spcBef>
                          <a:spcPts val="0"/>
                        </a:spcBef>
                        <a:spcAft>
                          <a:spcPts val="0"/>
                        </a:spcAft>
                      </a:pPr>
                      <a:r>
                        <a:rPr lang="en-US" sz="1600" dirty="0">
                          <a:solidFill>
                            <a:schemeClr val="tx1"/>
                          </a:solidFill>
                          <a:effectLst/>
                          <a:latin typeface="+mn-lt"/>
                          <a:cs typeface="Times New Roman" panose="02020603050405020304" pitchFamily="18" charset="0"/>
                        </a:rPr>
                        <a:t>Universal</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lgn="l">
                        <a:spcBef>
                          <a:spcPts val="0"/>
                        </a:spcBef>
                        <a:spcAft>
                          <a:spcPts val="0"/>
                        </a:spcAft>
                      </a:pPr>
                      <a:r>
                        <a:rPr lang="en-US" sz="1600" dirty="0">
                          <a:solidFill>
                            <a:schemeClr val="tx1"/>
                          </a:solidFill>
                          <a:effectLst/>
                          <a:latin typeface="+mn-lt"/>
                          <a:cs typeface="Times New Roman" panose="02020603050405020304" pitchFamily="18" charset="0"/>
                        </a:rPr>
                        <a:t>DRIVER AND MONITOR:  Correct use of Consumer seat belts and child safety restraint devices.</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1003409893"/>
                  </a:ext>
                </a:extLst>
              </a:tr>
              <a:tr h="463560">
                <a:tc>
                  <a:txBody>
                    <a:bodyPr/>
                    <a:lstStyle/>
                    <a:p>
                      <a:pPr marL="60325" marR="0" indent="0" algn="l">
                        <a:spcBef>
                          <a:spcPts val="0"/>
                        </a:spcBef>
                        <a:spcAft>
                          <a:spcPts val="0"/>
                        </a:spcAft>
                      </a:pPr>
                      <a:r>
                        <a:rPr lang="en-US" sz="1600" dirty="0">
                          <a:solidFill>
                            <a:schemeClr val="tx1"/>
                          </a:solidFill>
                          <a:effectLst/>
                          <a:latin typeface="+mn-lt"/>
                          <a:cs typeface="Times New Roman" panose="02020603050405020304" pitchFamily="18" charset="0"/>
                        </a:rPr>
                        <a:t>Universal</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lgn="l">
                        <a:spcBef>
                          <a:spcPts val="0"/>
                        </a:spcBef>
                        <a:spcAft>
                          <a:spcPts val="0"/>
                        </a:spcAft>
                      </a:pPr>
                      <a:r>
                        <a:rPr lang="en-US" sz="1600" dirty="0">
                          <a:solidFill>
                            <a:schemeClr val="tx1"/>
                          </a:solidFill>
                          <a:effectLst/>
                          <a:latin typeface="+mn-lt"/>
                          <a:cs typeface="Times New Roman" panose="02020603050405020304" pitchFamily="18" charset="0"/>
                        </a:rPr>
                        <a:t>DRIVER AND MONITOR:  Use of Wheelchair lift &amp; proper wheelchair securement</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726769723"/>
                  </a:ext>
                </a:extLst>
              </a:tr>
              <a:tr h="927120">
                <a:tc>
                  <a:txBody>
                    <a:bodyPr/>
                    <a:lstStyle/>
                    <a:p>
                      <a:pPr marL="60325" marR="0" indent="0" algn="l">
                        <a:spcBef>
                          <a:spcPts val="0"/>
                        </a:spcBef>
                        <a:spcAft>
                          <a:spcPts val="0"/>
                        </a:spcAft>
                      </a:pPr>
                      <a:r>
                        <a:rPr lang="en-US" sz="1600" dirty="0">
                          <a:solidFill>
                            <a:schemeClr val="tx1"/>
                          </a:solidFill>
                          <a:effectLst/>
                          <a:latin typeface="+mn-lt"/>
                          <a:cs typeface="Times New Roman" panose="02020603050405020304" pitchFamily="18" charset="0"/>
                        </a:rPr>
                        <a:t>Universal</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lgn="l">
                        <a:spcBef>
                          <a:spcPts val="0"/>
                        </a:spcBef>
                        <a:spcAft>
                          <a:spcPts val="0"/>
                        </a:spcAft>
                      </a:pPr>
                      <a:r>
                        <a:rPr lang="en-US" sz="1600" dirty="0">
                          <a:solidFill>
                            <a:schemeClr val="tx1"/>
                          </a:solidFill>
                          <a:effectLst/>
                          <a:latin typeface="+mn-lt"/>
                          <a:cs typeface="Times New Roman" panose="02020603050405020304" pitchFamily="18" charset="0"/>
                        </a:rPr>
                        <a:t>DRIVER AND MONITOR: Human rights and sensitivity to Consumer needs, including disability awareness, passenger assistance and accommodations for service animals (guide dogs) in vehicles</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1989470107"/>
                  </a:ext>
                </a:extLst>
              </a:tr>
              <a:tr h="819357">
                <a:tc>
                  <a:txBody>
                    <a:bodyPr/>
                    <a:lstStyle/>
                    <a:p>
                      <a:pPr marL="60325" marR="0" indent="0" algn="l">
                        <a:spcBef>
                          <a:spcPts val="0"/>
                        </a:spcBef>
                        <a:spcAft>
                          <a:spcPts val="0"/>
                        </a:spcAft>
                      </a:pPr>
                      <a:r>
                        <a:rPr lang="en-US" sz="1600" dirty="0">
                          <a:solidFill>
                            <a:schemeClr val="tx1"/>
                          </a:solidFill>
                          <a:effectLst/>
                          <a:latin typeface="+mn-lt"/>
                          <a:cs typeface="Times New Roman" panose="02020603050405020304" pitchFamily="18" charset="0"/>
                        </a:rPr>
                        <a:t>Universal</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tc>
                  <a:txBody>
                    <a:bodyPr/>
                    <a:lstStyle/>
                    <a:p>
                      <a:pPr marL="0" marR="0" algn="l">
                        <a:spcBef>
                          <a:spcPts val="0"/>
                        </a:spcBef>
                        <a:spcAft>
                          <a:spcPts val="0"/>
                        </a:spcAft>
                      </a:pPr>
                      <a:r>
                        <a:rPr lang="en-US" sz="1600" dirty="0">
                          <a:solidFill>
                            <a:schemeClr val="tx1"/>
                          </a:solidFill>
                          <a:effectLst/>
                          <a:latin typeface="+mn-lt"/>
                          <a:cs typeface="Times New Roman" panose="02020603050405020304" pitchFamily="18" charset="0"/>
                        </a:rPr>
                        <a:t>DRIVER AND MONITOR: Familiarization with the HST and Agency standards, specifications and procedures</a:t>
                      </a:r>
                      <a:endParaRPr lang="en-US" sz="1600" dirty="0">
                        <a:solidFill>
                          <a:schemeClr val="tx1"/>
                        </a:solidFill>
                        <a:effectLst/>
                        <a:latin typeface="+mn-lt"/>
                        <a:ea typeface="Times New Roman" panose="02020603050405020304" pitchFamily="18" charset="0"/>
                        <a:cs typeface="Times New Roman" panose="02020603050405020304" pitchFamily="18" charset="0"/>
                      </a:endParaRPr>
                    </a:p>
                  </a:txBody>
                  <a:tcPr marL="44609" marR="44609" marT="0" marB="0" anchor="ctr"/>
                </a:tc>
                <a:extLst>
                  <a:ext uri="{0D108BD9-81ED-4DB2-BD59-A6C34878D82A}">
                    <a16:rowId xmlns:a16="http://schemas.microsoft.com/office/drawing/2014/main" val="523718199"/>
                  </a:ext>
                </a:extLst>
              </a:tr>
            </a:tbl>
          </a:graphicData>
        </a:graphic>
      </p:graphicFrame>
    </p:spTree>
    <p:extLst>
      <p:ext uri="{BB962C8B-B14F-4D97-AF65-F5344CB8AC3E}">
        <p14:creationId xmlns:p14="http://schemas.microsoft.com/office/powerpoint/2010/main" val="3238178902"/>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10850</TotalTime>
  <Words>1948</Words>
  <Application>Microsoft Office PowerPoint</Application>
  <PresentationFormat>On-screen Show (4:3)</PresentationFormat>
  <Paragraphs>230</Paragraphs>
  <Slides>23</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Courier New</vt:lpstr>
      <vt:lpstr>1_Blue Presentation Template - MA HHS - small logos</vt:lpstr>
      <vt:lpstr>Non-Emergency Human Service Transportation Task Force</vt:lpstr>
      <vt:lpstr>Agenda</vt:lpstr>
      <vt:lpstr>Listening Session Recap</vt:lpstr>
      <vt:lpstr>Listening Session Recap</vt:lpstr>
      <vt:lpstr>April 2022 Complaints Data</vt:lpstr>
      <vt:lpstr>April 2022 Complaints Data</vt:lpstr>
      <vt:lpstr>April 2022 Complaints Data</vt:lpstr>
      <vt:lpstr>HST Recommendations</vt:lpstr>
      <vt:lpstr>Current Driver &amp; Monitor Training Requirements (cont.) </vt:lpstr>
      <vt:lpstr>Current Driver &amp; Monitor Training Requirements (cont.) </vt:lpstr>
      <vt:lpstr>Amended Driver &amp; Monitor Training Requirements for FY23</vt:lpstr>
      <vt:lpstr>Current Driver &amp; Monitor Training Requirements</vt:lpstr>
      <vt:lpstr>Wheelchair Securement Requirements &amp; Training</vt:lpstr>
      <vt:lpstr>    Wheelchair Securement Corrective Action Schedule</vt:lpstr>
      <vt:lpstr>Other Safety &amp; Service Improvements</vt:lpstr>
      <vt:lpstr>GPS Technology &amp; On-time Performance</vt:lpstr>
      <vt:lpstr>Website and Portal Improvements</vt:lpstr>
      <vt:lpstr>Website and Portal Improvements</vt:lpstr>
      <vt:lpstr>Website and Portal Improvements</vt:lpstr>
      <vt:lpstr>Website and Portal Improvements</vt:lpstr>
      <vt:lpstr>Initial Discussion of Task Force Recommendations</vt:lpstr>
      <vt:lpstr>Full Text of the Task Force’s Charge</vt:lpstr>
      <vt:lpstr>Upcoming Meetings and Events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Fichtenbaum, Rachel (EHS)</cp:lastModifiedBy>
  <cp:revision>749</cp:revision>
  <cp:lastPrinted>2021-10-26T16:43:30Z</cp:lastPrinted>
  <dcterms:created xsi:type="dcterms:W3CDTF">2014-04-27T20:43:35Z</dcterms:created>
  <dcterms:modified xsi:type="dcterms:W3CDTF">2022-06-27T20:19:56Z</dcterms:modified>
</cp:coreProperties>
</file>