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Lst>
  <p:notesMasterIdLst>
    <p:notesMasterId r:id="rId16"/>
  </p:notesMasterIdLst>
  <p:handoutMasterIdLst>
    <p:handoutMasterId r:id="rId17"/>
  </p:handoutMasterIdLst>
  <p:sldIdLst>
    <p:sldId id="257" r:id="rId2"/>
    <p:sldId id="359" r:id="rId3"/>
    <p:sldId id="479" r:id="rId4"/>
    <p:sldId id="477" r:id="rId5"/>
    <p:sldId id="490" r:id="rId6"/>
    <p:sldId id="482" r:id="rId7"/>
    <p:sldId id="480" r:id="rId8"/>
    <p:sldId id="484" r:id="rId9"/>
    <p:sldId id="485" r:id="rId10"/>
    <p:sldId id="486" r:id="rId11"/>
    <p:sldId id="489" r:id="rId12"/>
    <p:sldId id="488" r:id="rId13"/>
    <p:sldId id="469" r:id="rId14"/>
    <p:sldId id="457" r:id="rId1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6248B49-A85D-E889-8490-95AA46F0FB09}" name="Cohen, Gabriel R. (EHS)" initials="C(" userId="S::gabriel.r.cohen@mass.gov::e20ddc8d-0929-4427-8e44-0c6a2a0adacf" providerId="AD"/>
  <p188:author id="{181E17C2-1497-9D10-9A61-8DFF387E3C66}" name="Denniston, Elizabeth F.  (EHS)" initials="DEF(" userId="S::Elizabeth.Denniston@mass.gov::da6e17ed-2ac3-45ac-8378-283b11f4b57c" providerId="AD"/>
  <p188:author id="{0E362EC9-F9D5-A4AD-02B4-E051A16BF13A}" name="Small-Borsellino, Sharna (EHS)" initials="S(" userId="S::sharna.small-borsellino@mass.gov::5e10bf52-309c-40cb-8054-070286cc84f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 id="3" name="Cohen, Gabriel R. (EHS)" initials="CGR(" lastIdx="2" clrIdx="3">
    <p:extLst>
      <p:ext uri="{19B8F6BF-5375-455C-9EA6-DF929625EA0E}">
        <p15:presenceInfo xmlns:p15="http://schemas.microsoft.com/office/powerpoint/2012/main" userId="S::Gabriel.R.Cohen@mass.gov::e20ddc8d-0929-4427-8e44-0c6a2a0adacf" providerId="AD"/>
      </p:ext>
    </p:extLst>
  </p:cmAuthor>
  <p:cmAuthor id="4" name="Denniston, Elizabeth F.  (EHS)" initials="DEF(" lastIdx="19" clrIdx="4">
    <p:extLst>
      <p:ext uri="{19B8F6BF-5375-455C-9EA6-DF929625EA0E}">
        <p15:presenceInfo xmlns:p15="http://schemas.microsoft.com/office/powerpoint/2012/main" userId="S::Elizabeth.Denniston@mass.gov::da6e17ed-2ac3-45ac-8378-283b11f4b57c" providerId="AD"/>
      </p:ext>
    </p:extLst>
  </p:cmAuthor>
  <p:cmAuthor id="5" name="Small-Borsellino, Sharna (EHS)" initials="S(" lastIdx="12" clrIdx="5">
    <p:extLst>
      <p:ext uri="{19B8F6BF-5375-455C-9EA6-DF929625EA0E}">
        <p15:presenceInfo xmlns:p15="http://schemas.microsoft.com/office/powerpoint/2012/main" userId="S::sharna.small-borsellino@mass.gov::5e10bf52-309c-40cb-8054-070286cc84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79" autoAdjust="0"/>
    <p:restoredTop sz="94660"/>
  </p:normalViewPr>
  <p:slideViewPr>
    <p:cSldViewPr snapToGrid="0">
      <p:cViewPr varScale="1">
        <p:scale>
          <a:sx n="63" d="100"/>
          <a:sy n="63" d="100"/>
        </p:scale>
        <p:origin x="1312"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9/22/2022</a:t>
            </a:fld>
            <a:endParaRPr lang="en-US"/>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9/22/2022</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14</a:t>
            </a:fld>
            <a:endParaRPr lang="en-US"/>
          </a:p>
        </p:txBody>
      </p:sp>
    </p:spTree>
    <p:extLst>
      <p:ext uri="{BB962C8B-B14F-4D97-AF65-F5344CB8AC3E}">
        <p14:creationId xmlns:p14="http://schemas.microsoft.com/office/powerpoint/2010/main" val="4066068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ags" Target="../tags/tag2.xml"/><Relationship Id="rId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6"/>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a:solidFill>
                <a:srgbClr val="000000"/>
              </a:solidFill>
            </a:endParaRPr>
          </a:p>
        </p:txBody>
      </p:sp>
      <p:pic>
        <p:nvPicPr>
          <p:cNvPr id="1030" name="Picture 6" descr="best ver2b seal"/>
          <p:cNvPicPr>
            <a:picLocks noChangeAspect="1" noChangeArrowheads="1"/>
          </p:cNvPicPr>
          <p:nvPr/>
        </p:nvPicPr>
        <p:blipFill>
          <a:blip r:embed="rId7">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a:solidFill>
                <a:srgbClr val="000000"/>
              </a:solidFill>
            </a:endParaRPr>
          </a:p>
        </p:txBody>
      </p:sp>
      <p:sp>
        <p:nvSpPr>
          <p:cNvPr id="3198987" name="AcnSubjectTitle_ID_3198987" hidden="1"/>
          <p:cNvSpPr txBox="1">
            <a:spLocks noChangeArrowheads="1"/>
          </p:cNvSpPr>
          <p:nvPr>
            <p:custDataLst>
              <p:tags r:id="rId4"/>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a:solidFill>
                  <a:srgbClr val="000000"/>
                </a:solidFill>
              </a:rPr>
              <a:t>Subject Title</a:t>
            </a:r>
          </a:p>
        </p:txBody>
      </p:sp>
      <p:sp>
        <p:nvSpPr>
          <p:cNvPr id="3198988" name="AcnFootnote_ID_3198988" hidden="1"/>
          <p:cNvSpPr txBox="1">
            <a:spLocks noChangeArrowheads="1"/>
          </p:cNvSpPr>
          <p:nvPr>
            <p:custDataLst>
              <p:tags r:id="rId5"/>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a:solidFill>
                  <a:srgbClr val="000000"/>
                </a:solidFill>
              </a:rPr>
              <a:t>*	Footnote</a:t>
            </a:r>
          </a:p>
          <a:p>
            <a:pPr marL="538163" indent="-538163" fontAlgn="base">
              <a:spcBef>
                <a:spcPct val="20000"/>
              </a:spcBef>
              <a:spcAft>
                <a:spcPct val="0"/>
              </a:spcAft>
              <a:buClr>
                <a:srgbClr val="000000"/>
              </a:buClr>
              <a:defRPr/>
            </a:pPr>
            <a:r>
              <a:rPr lang="en-US" sz="100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a:extLst>
              <a:ext uri="{C183D7F6-B498-43B3-948B-1728B52AA6E4}">
                <adec:decorative xmlns:adec="http://schemas.microsoft.com/office/drawing/2017/decorative" val="1"/>
              </a:ext>
            </a:extLst>
          </p:cNvPr>
          <p:cNvSpPr>
            <a:spLocks noChangeArrowheads="1"/>
          </p:cNvSpPr>
          <p:nvPr/>
        </p:nvSpPr>
        <p:spPr bwMode="auto">
          <a:xfrm>
            <a:off x="0" y="-6096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a:solidFill>
                <a:srgbClr val="FFFFFF"/>
              </a:solidFill>
            </a:endParaRPr>
          </a:p>
        </p:txBody>
      </p:sp>
      <p:sp>
        <p:nvSpPr>
          <p:cNvPr id="31746" name="Rectangle 3"/>
          <p:cNvSpPr>
            <a:spLocks noGrp="1" noChangeArrowheads="1"/>
          </p:cNvSpPr>
          <p:nvPr>
            <p:ph type="title" idx="4294967295"/>
          </p:nvPr>
        </p:nvSpPr>
        <p:spPr bwMode="white">
          <a:xfrm>
            <a:off x="533400" y="876300"/>
            <a:ext cx="6477000" cy="1485900"/>
          </a:xfrm>
          <a:prstGeom prst="rect">
            <a:avLst/>
          </a:prstGeom>
          <a:noFill/>
          <a:ln w="9525">
            <a:noFill/>
            <a:prstDash/>
            <a:miter lim="800000"/>
            <a:headEnd/>
            <a:tailEnd/>
          </a:ln>
          <a:effectLst/>
        </p:spPr>
        <p:txBody>
          <a:bodyPr rot="0" spcFirstLastPara="0" vertOverflow="overflow" horzOverflow="overflow" vert="horz" wrap="square" lIns="64008" tIns="32004" rIns="64008" bIns="32004"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en-US" sz="3000" b="1" i="0" u="none" strike="noStrike" kern="1200" cap="none" spc="0" normalizeH="0" baseline="0" noProof="0">
                <a:ln>
                  <a:noFill/>
                </a:ln>
                <a:solidFill>
                  <a:srgbClr val="FFFFFF"/>
                </a:solidFill>
                <a:effectLst/>
                <a:uLnTx/>
                <a:uFillTx/>
                <a:latin typeface="Calibri" pitchFamily="34" charset="0"/>
                <a:ea typeface="+mn-ea"/>
                <a:cs typeface="+mn-cs"/>
              </a:rPr>
              <a:t>Non-Emergency Human Service Transportation Task Force</a:t>
            </a:r>
          </a:p>
        </p:txBody>
      </p:sp>
      <p:pic>
        <p:nvPicPr>
          <p:cNvPr id="31747" name="Picture 4" descr="State seal">
            <a:extLst>
              <a:ext uri="{C183D7F6-B498-43B3-948B-1728B52AA6E4}">
                <adec:decorative xmlns:adec="http://schemas.microsoft.com/office/drawing/2017/decorative" val="0"/>
              </a:ext>
            </a:extLst>
          </p:cNvPr>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a:extLst>
              <a:ext uri="{C183D7F6-B498-43B3-948B-1728B52AA6E4}">
                <adec:decorative xmlns:adec="http://schemas.microsoft.com/office/drawing/2017/decorative" val="1"/>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a:p>
        </p:txBody>
      </p:sp>
      <p:sp>
        <p:nvSpPr>
          <p:cNvPr id="5" name="Rectangle 4">
            <a:extLst>
              <a:ext uri="{C183D7F6-B498-43B3-948B-1728B52AA6E4}">
                <adec:decorative xmlns:adec="http://schemas.microsoft.com/office/drawing/2017/decorative" val="1"/>
              </a:ext>
            </a:extLst>
          </p:cNvPr>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2308324"/>
          </a:xfrm>
          <a:prstGeom prst="rect">
            <a:avLst/>
          </a:prstGeom>
          <a:noFill/>
        </p:spPr>
        <p:txBody>
          <a:bodyPr lIns="91440" tIns="45720" rIns="91440" bIns="45720" anchor="t">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a:cs typeface="Calibri"/>
              </a:rPr>
              <a:t>Executive Office of Health &amp;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a:cs typeface="Calibri"/>
              </a:rPr>
              <a:t>September 22, 2022</a:t>
            </a:r>
          </a:p>
          <a:p>
            <a:pPr algn="ctr" fontAlgn="base">
              <a:spcBef>
                <a:spcPct val="0"/>
              </a:spcBef>
              <a:spcAft>
                <a:spcPct val="0"/>
              </a:spcAft>
              <a:defRPr/>
            </a:pPr>
            <a:r>
              <a:rPr lang="en-US" sz="2400" b="1" dirty="0">
                <a:solidFill>
                  <a:srgbClr val="003366"/>
                </a:solidFill>
                <a:latin typeface="Calibri"/>
                <a:cs typeface="Calibri"/>
              </a:rPr>
              <a:t>11:00 am - 12:30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a:cs typeface="Calibri"/>
              </a:rPr>
              <a:t>Zoom</a:t>
            </a:r>
          </a:p>
        </p:txBody>
      </p:sp>
    </p:spTree>
    <p:extLst>
      <p:ext uri="{BB962C8B-B14F-4D97-AF65-F5344CB8AC3E}">
        <p14:creationId xmlns:p14="http://schemas.microsoft.com/office/powerpoint/2010/main" val="196943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E325F-5414-BE7C-586D-BF4A2B71668C}"/>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10</a:t>
            </a:fld>
            <a:endParaRPr lang="en-US"/>
          </a:p>
        </p:txBody>
      </p:sp>
      <p:sp>
        <p:nvSpPr>
          <p:cNvPr id="3" name="Title 2">
            <a:extLst>
              <a:ext uri="{FF2B5EF4-FFF2-40B4-BE49-F238E27FC236}">
                <a16:creationId xmlns:a16="http://schemas.microsoft.com/office/drawing/2014/main" id="{DC094B06-4A53-0AC6-F685-A51EB134A924}"/>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Draft Recommendations</a:t>
            </a:r>
          </a:p>
        </p:txBody>
      </p:sp>
      <p:sp>
        <p:nvSpPr>
          <p:cNvPr id="4" name="TextBox 3">
            <a:extLst>
              <a:ext uri="{FF2B5EF4-FFF2-40B4-BE49-F238E27FC236}">
                <a16:creationId xmlns:a16="http://schemas.microsoft.com/office/drawing/2014/main" id="{A2CAD553-3C72-546C-CB28-96F2E067001D}"/>
              </a:ext>
            </a:extLst>
          </p:cNvPr>
          <p:cNvSpPr txBox="1"/>
          <p:nvPr/>
        </p:nvSpPr>
        <p:spPr>
          <a:xfrm>
            <a:off x="304800" y="1228427"/>
            <a:ext cx="8382000" cy="4955203"/>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6. Improve accessibility and adoption of online booking through apps and portals</a:t>
            </a:r>
          </a:p>
          <a:p>
            <a:endParaRPr lang="en-US" b="1" dirty="0">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solidFill>
                  <a:srgbClr val="000000"/>
                </a:solidFill>
                <a:latin typeface="Calibri" panose="020F0502020204030204" pitchFamily="34" charset="0"/>
                <a:cs typeface="Calibri" panose="020F0502020204030204" pitchFamily="34" charset="0"/>
              </a:rPr>
              <a:t>Background and Actions </a:t>
            </a: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Taken:</a:t>
            </a:r>
          </a:p>
          <a:p>
            <a:endParaRPr lang="en-US" b="1" dirty="0">
              <a:latin typeface="Calibri" panose="020F0502020204030204" pitchFamily="34" charset="0"/>
              <a:cs typeface="Calibri" panose="020F0502020204030204" pitchFamily="34" charset="0"/>
            </a:endParaRPr>
          </a:p>
          <a:p>
            <a:pPr marL="800100" lvl="1" indent="-342900">
              <a:spcBef>
                <a:spcPts val="1200"/>
              </a:spcBef>
              <a:buFont typeface="Courier New" panose="02070309020205020404" pitchFamily="49" charset="0"/>
              <a:buChar char="o"/>
            </a:pPr>
            <a:r>
              <a:rPr lang="en-US" dirty="0">
                <a:latin typeface="Calibri" panose="020F0502020204030204" pitchFamily="34" charset="0"/>
                <a:cs typeface="Calibri" panose="020F0502020204030204" pitchFamily="34" charset="0"/>
              </a:rPr>
              <a:t>Postcard with QR codes promoting the apps and portals sent to all consumers that used transportation in the past year.</a:t>
            </a:r>
          </a:p>
          <a:p>
            <a:pPr marL="800100" lvl="1" indent="-342900">
              <a:spcBef>
                <a:spcPts val="1200"/>
              </a:spcBef>
              <a:buFont typeface="Courier New" panose="02070309020205020404" pitchFamily="49" charset="0"/>
              <a:buChar char="o"/>
            </a:pPr>
            <a:r>
              <a:rPr lang="en-US" dirty="0">
                <a:latin typeface="Calibri" panose="020F0502020204030204" pitchFamily="34" charset="0"/>
                <a:cs typeface="Calibri" panose="020F0502020204030204" pitchFamily="34" charset="0"/>
              </a:rPr>
              <a:t>Automated Call Center message provides new short URL for the apps and portals</a:t>
            </a:r>
          </a:p>
          <a:p>
            <a:pPr marL="800100" lvl="1" indent="-342900">
              <a:spcBef>
                <a:spcPts val="1200"/>
              </a:spcBef>
              <a:buFont typeface="Courier New" panose="02070309020205020404" pitchFamily="49" charset="0"/>
              <a:buChar char="o"/>
            </a:pPr>
            <a:r>
              <a:rPr lang="en-US" dirty="0">
                <a:latin typeface="Calibri" panose="020F0502020204030204" pitchFamily="34" charset="0"/>
                <a:cs typeface="Calibri" panose="020F0502020204030204" pitchFamily="34" charset="0"/>
              </a:rPr>
              <a:t>Postcard included a reminder that three-day advance scheduling is recommended but not required.</a:t>
            </a:r>
          </a:p>
          <a:p>
            <a:pPr marL="800100" lvl="1" indent="-342900">
              <a:spcBef>
                <a:spcPts val="1200"/>
              </a:spcBef>
              <a:buFont typeface="Courier New" panose="02070309020205020404" pitchFamily="49" charset="0"/>
              <a:buChar char="o"/>
            </a:pPr>
            <a:r>
              <a:rPr lang="en-US" dirty="0">
                <a:latin typeface="Calibri" panose="020F0502020204030204" pitchFamily="34" charset="0"/>
                <a:cs typeface="Calibri" panose="020F0502020204030204" pitchFamily="34" charset="0"/>
              </a:rPr>
              <a:t>EOTSS engaged to do a review of </a:t>
            </a:r>
            <a:r>
              <a:rPr lang="en-US" dirty="0" err="1">
                <a:latin typeface="Calibri" panose="020F0502020204030204" pitchFamily="34" charset="0"/>
                <a:cs typeface="Calibri" panose="020F0502020204030204" pitchFamily="34" charset="0"/>
              </a:rPr>
              <a:t>HST’s</a:t>
            </a:r>
            <a:r>
              <a:rPr lang="en-US" dirty="0">
                <a:latin typeface="Calibri" panose="020F0502020204030204" pitchFamily="34" charset="0"/>
                <a:cs typeface="Calibri" panose="020F0502020204030204" pitchFamily="34" charset="0"/>
              </a:rPr>
              <a:t> Mass.gov website, broker websites, and apps and portals, and make recommendations.</a:t>
            </a:r>
          </a:p>
          <a:p>
            <a:pPr marL="800100" lvl="1" indent="-342900">
              <a:buFont typeface="Courier New" panose="02070309020205020404" pitchFamily="49" charset="0"/>
              <a:buChar char="o"/>
            </a:pP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73290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E325F-5414-BE7C-586D-BF4A2B71668C}"/>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11</a:t>
            </a:fld>
            <a:endParaRPr lang="en-US"/>
          </a:p>
        </p:txBody>
      </p:sp>
      <p:sp>
        <p:nvSpPr>
          <p:cNvPr id="3" name="Title 2">
            <a:extLst>
              <a:ext uri="{FF2B5EF4-FFF2-40B4-BE49-F238E27FC236}">
                <a16:creationId xmlns:a16="http://schemas.microsoft.com/office/drawing/2014/main" id="{DC094B06-4A53-0AC6-F685-A51EB134A924}"/>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Draft Recommendations</a:t>
            </a:r>
          </a:p>
        </p:txBody>
      </p:sp>
      <p:sp>
        <p:nvSpPr>
          <p:cNvPr id="4" name="TextBox 3">
            <a:extLst>
              <a:ext uri="{FF2B5EF4-FFF2-40B4-BE49-F238E27FC236}">
                <a16:creationId xmlns:a16="http://schemas.microsoft.com/office/drawing/2014/main" id="{A2CAD553-3C72-546C-CB28-96F2E067001D}"/>
              </a:ext>
            </a:extLst>
          </p:cNvPr>
          <p:cNvSpPr txBox="1"/>
          <p:nvPr/>
        </p:nvSpPr>
        <p:spPr>
          <a:xfrm>
            <a:off x="304800" y="1214120"/>
            <a:ext cx="8382000" cy="4770537"/>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6. Improve accessibility and adoption of online booking through apps and portals (cont.)</a:t>
            </a:r>
          </a:p>
          <a:p>
            <a:endParaRPr lang="en-US" b="1" dirty="0">
              <a:latin typeface="Calibri" panose="020F0502020204030204" pitchFamily="34" charset="0"/>
              <a:cs typeface="Calibri" panose="020F0502020204030204" pitchFamily="34" charset="0"/>
            </a:endParaRPr>
          </a:p>
          <a:p>
            <a:r>
              <a:rPr lang="en-US" b="1" u="sng" dirty="0">
                <a:solidFill>
                  <a:srgbClr val="000000"/>
                </a:solidFill>
                <a:latin typeface="Calibri" panose="020F0502020204030204" pitchFamily="34" charset="0"/>
                <a:cs typeface="Calibri" panose="020F0502020204030204" pitchFamily="34" charset="0"/>
              </a:rPr>
              <a:t>Background and Actions </a:t>
            </a: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Taken:</a:t>
            </a:r>
          </a:p>
          <a:p>
            <a:endParaRPr lang="en-US" b="1" dirty="0">
              <a:latin typeface="Calibri" panose="020F0502020204030204" pitchFamily="34" charset="0"/>
              <a:cs typeface="Calibri" panose="020F0502020204030204" pitchFamily="34" charset="0"/>
            </a:endParaRPr>
          </a:p>
          <a:p>
            <a:pPr marL="800100" lvl="1" indent="-342900">
              <a:spcBef>
                <a:spcPts val="1200"/>
              </a:spcBef>
              <a:buFont typeface="Courier New" panose="02070309020205020404" pitchFamily="49" charset="0"/>
              <a:buChar char="o"/>
            </a:pPr>
            <a:r>
              <a:rPr lang="en-US" dirty="0">
                <a:latin typeface="Calibri" panose="020F0502020204030204" pitchFamily="34" charset="0"/>
                <a:cs typeface="Calibri" panose="020F0502020204030204" pitchFamily="34" charset="0"/>
              </a:rPr>
              <a:t>Engaged EOTSS to do a review and make recommendations for </a:t>
            </a:r>
            <a:r>
              <a:rPr lang="en-US" dirty="0" err="1">
                <a:latin typeface="Calibri" panose="020F0502020204030204" pitchFamily="34" charset="0"/>
                <a:cs typeface="Calibri" panose="020F0502020204030204" pitchFamily="34" charset="0"/>
              </a:rPr>
              <a:t>HST’s</a:t>
            </a:r>
            <a:r>
              <a:rPr lang="en-US" dirty="0">
                <a:latin typeface="Calibri" panose="020F0502020204030204" pitchFamily="34" charset="0"/>
                <a:cs typeface="Calibri" panose="020F0502020204030204" pitchFamily="34" charset="0"/>
              </a:rPr>
              <a:t> Mass.gov website, broker websites, and apps and portals.  EOTSS conducted consumer interviews to inform improvements to website and apps.</a:t>
            </a:r>
          </a:p>
          <a:p>
            <a:pPr marL="800100" lvl="1" indent="-342900">
              <a:spcBef>
                <a:spcPts val="1200"/>
              </a:spcBef>
              <a:buFont typeface="Courier New" panose="02070309020205020404" pitchFamily="49" charset="0"/>
              <a:buChar char="o"/>
            </a:pPr>
            <a:r>
              <a:rPr lang="en-US" dirty="0">
                <a:latin typeface="Calibri" panose="020F0502020204030204" pitchFamily="34" charset="0"/>
                <a:cs typeface="Calibri" panose="020F0502020204030204" pitchFamily="34" charset="0"/>
              </a:rPr>
              <a:t>EOTSS has recommended changes to improve website and app accessibility. </a:t>
            </a:r>
          </a:p>
          <a:p>
            <a:pPr marL="800100" lvl="1" indent="-342900">
              <a:spcBef>
                <a:spcPts val="1200"/>
              </a:spcBef>
              <a:buFont typeface="Courier New" panose="02070309020205020404" pitchFamily="49" charset="0"/>
              <a:buChar char="o"/>
            </a:pPr>
            <a:r>
              <a:rPr lang="en-US" dirty="0">
                <a:latin typeface="Calibri" panose="020F0502020204030204" pitchFamily="34" charset="0"/>
                <a:cs typeface="Calibri" panose="020F0502020204030204" pitchFamily="34" charset="0"/>
              </a:rPr>
              <a:t>EOTSS and Brokers created a “Single Source of Truth” page on HST and Broker websites with link to “Know Before You Go.”</a:t>
            </a:r>
          </a:p>
          <a:p>
            <a:pPr marL="800100" lvl="1" indent="-342900">
              <a:spcBef>
                <a:spcPts val="1200"/>
              </a:spcBef>
              <a:buFont typeface="Courier New" panose="02070309020205020404" pitchFamily="49" charset="0"/>
              <a:buChar char="o"/>
            </a:pPr>
            <a:r>
              <a:rPr lang="en-US" dirty="0">
                <a:latin typeface="Calibri" panose="020F0502020204030204" pitchFamily="34" charset="0"/>
                <a:cs typeface="Calibri" panose="020F0502020204030204" pitchFamily="34" charset="0"/>
              </a:rPr>
              <a:t>EOTSS conducting usability testing with consumers and facilities on the apps and portals to map the user journey and make recommendations for improvements.</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31446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E325F-5414-BE7C-586D-BF4A2B71668C}"/>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12</a:t>
            </a:fld>
            <a:endParaRPr lang="en-US"/>
          </a:p>
        </p:txBody>
      </p:sp>
      <p:sp>
        <p:nvSpPr>
          <p:cNvPr id="3" name="Title 2">
            <a:extLst>
              <a:ext uri="{FF2B5EF4-FFF2-40B4-BE49-F238E27FC236}">
                <a16:creationId xmlns:a16="http://schemas.microsoft.com/office/drawing/2014/main" id="{DC094B06-4A53-0AC6-F685-A51EB134A924}"/>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Draft Recommendations</a:t>
            </a:r>
          </a:p>
        </p:txBody>
      </p:sp>
      <p:sp>
        <p:nvSpPr>
          <p:cNvPr id="4" name="TextBox 3">
            <a:extLst>
              <a:ext uri="{FF2B5EF4-FFF2-40B4-BE49-F238E27FC236}">
                <a16:creationId xmlns:a16="http://schemas.microsoft.com/office/drawing/2014/main" id="{A2CAD553-3C72-546C-CB28-96F2E067001D}"/>
              </a:ext>
            </a:extLst>
          </p:cNvPr>
          <p:cNvSpPr txBox="1"/>
          <p:nvPr/>
        </p:nvSpPr>
        <p:spPr>
          <a:xfrm>
            <a:off x="325821" y="1254760"/>
            <a:ext cx="8382000" cy="4062651"/>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7. Improve call center wait times and professionalism</a:t>
            </a:r>
          </a:p>
          <a:p>
            <a:endParaRPr lang="en-US" sz="2400" b="1" dirty="0">
              <a:latin typeface="Calibri" panose="020F0502020204030204" pitchFamily="34" charset="0"/>
              <a:cs typeface="Calibri" panose="020F0502020204030204" pitchFamily="34" charset="0"/>
            </a:endParaRPr>
          </a:p>
          <a:p>
            <a:r>
              <a:rPr lang="en-US" b="1" u="sng" dirty="0">
                <a:solidFill>
                  <a:srgbClr val="000000"/>
                </a:solidFill>
                <a:latin typeface="Calibri" panose="020F0502020204030204" pitchFamily="34" charset="0"/>
                <a:cs typeface="Calibri" panose="020F0502020204030204" pitchFamily="34" charset="0"/>
              </a:rPr>
              <a:t>Background and Actions </a:t>
            </a: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Taken:</a:t>
            </a:r>
          </a:p>
          <a:p>
            <a:endParaRPr lang="en-US" dirty="0">
              <a:latin typeface="Calibri" panose="020F0502020204030204" pitchFamily="34" charset="0"/>
              <a:cs typeface="Calibri" panose="020F0502020204030204" pitchFamily="34" charset="0"/>
            </a:endParaRPr>
          </a:p>
          <a:p>
            <a:pPr marL="800100" lvl="1" indent="-342900">
              <a:spcBef>
                <a:spcPts val="1200"/>
              </a:spcBef>
              <a:buFont typeface="Courier New" panose="02070309020205020404" pitchFamily="49" charset="0"/>
              <a:buChar char="o"/>
              <a:defRPr/>
            </a:pPr>
            <a:r>
              <a:rPr lang="en-US" dirty="0">
                <a:latin typeface="Calibri" panose="020F0502020204030204" pitchFamily="34" charset="0"/>
                <a:cs typeface="Calibri" panose="020F0502020204030204" pitchFamily="34" charset="0"/>
              </a:rPr>
              <a:t>MART added additional call center capacity through contract with external call center support.  GATRA in process of doing the same.</a:t>
            </a:r>
          </a:p>
          <a:p>
            <a:pPr marL="800100" lvl="1" indent="-342900">
              <a:spcBef>
                <a:spcPts val="1200"/>
              </a:spcBef>
              <a:buFont typeface="Courier New" panose="02070309020205020404" pitchFamily="49" charset="0"/>
              <a:buChar char="o"/>
              <a:defRPr/>
            </a:pPr>
            <a:r>
              <a:rPr lang="en-US" dirty="0" err="1">
                <a:latin typeface="Calibri" panose="020F0502020204030204" pitchFamily="34" charset="0"/>
                <a:cs typeface="Calibri" panose="020F0502020204030204" pitchFamily="34" charset="0"/>
              </a:rPr>
              <a:t>MART’s</a:t>
            </a:r>
            <a:r>
              <a:rPr lang="en-US" dirty="0">
                <a:latin typeface="Calibri" panose="020F0502020204030204" pitchFamily="34" charset="0"/>
                <a:cs typeface="Calibri" panose="020F0502020204030204" pitchFamily="34" charset="0"/>
              </a:rPr>
              <a:t> voice recording and website now informs consumers of call hold time.  MART also added a “call back” feature allowing consumers to leave a call back number if they do not want to remain on hold. </a:t>
            </a:r>
            <a:r>
              <a:rPr lang="en-US" dirty="0" err="1">
                <a:latin typeface="Calibri" panose="020F0502020204030204" pitchFamily="34" charset="0"/>
                <a:cs typeface="Calibri" panose="020F0502020204030204" pitchFamily="34" charset="0"/>
              </a:rPr>
              <a:t>MART’s</a:t>
            </a:r>
            <a:r>
              <a:rPr lang="en-US" dirty="0">
                <a:latin typeface="Calibri" panose="020F0502020204030204" pitchFamily="34" charset="0"/>
                <a:cs typeface="Calibri" panose="020F0502020204030204" pitchFamily="34" charset="0"/>
              </a:rPr>
              <a:t> phone message also provides the website address for on-line booking.</a:t>
            </a:r>
          </a:p>
          <a:p>
            <a:pPr marL="800100" lvl="1" indent="-342900">
              <a:spcBef>
                <a:spcPts val="1200"/>
              </a:spcBef>
              <a:buFont typeface="Courier New" panose="02070309020205020404" pitchFamily="49" charset="0"/>
              <a:buChar char="o"/>
              <a:defRPr/>
            </a:pPr>
            <a:r>
              <a:rPr lang="en-US" dirty="0">
                <a:latin typeface="Calibri" panose="020F0502020204030204" pitchFamily="34" charset="0"/>
                <a:cs typeface="Calibri" panose="020F0502020204030204" pitchFamily="34" charset="0"/>
              </a:rPr>
              <a:t>HST is reviewing call center training and will make suggested improvements. </a:t>
            </a:r>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82862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B65777-7E04-447F-A898-689E04576B3E}"/>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13</a:t>
            </a:fld>
            <a:endParaRPr lang="en-US"/>
          </a:p>
        </p:txBody>
      </p:sp>
      <p:sp>
        <p:nvSpPr>
          <p:cNvPr id="3" name="Title 2">
            <a:extLst>
              <a:ext uri="{FF2B5EF4-FFF2-40B4-BE49-F238E27FC236}">
                <a16:creationId xmlns:a16="http://schemas.microsoft.com/office/drawing/2014/main" id="{4B075E2C-CEE9-461D-BC87-6DC60DDA73D6}"/>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Broker Corrective Action Plan</a:t>
            </a:r>
          </a:p>
        </p:txBody>
      </p:sp>
      <p:sp>
        <p:nvSpPr>
          <p:cNvPr id="4" name="TextBox 3">
            <a:extLst>
              <a:ext uri="{FF2B5EF4-FFF2-40B4-BE49-F238E27FC236}">
                <a16:creationId xmlns:a16="http://schemas.microsoft.com/office/drawing/2014/main" id="{A9737FAD-114D-4A8F-BF53-37DF2EB6D03B}"/>
              </a:ext>
            </a:extLst>
          </p:cNvPr>
          <p:cNvSpPr txBox="1"/>
          <p:nvPr/>
        </p:nvSpPr>
        <p:spPr>
          <a:xfrm>
            <a:off x="736600" y="1063490"/>
            <a:ext cx="8244840" cy="5539978"/>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EOHHS has issued a Corrective Action Plan with MART and GATRA to include:</a:t>
            </a:r>
          </a:p>
          <a:p>
            <a:pPr marL="285750" indent="-285750">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Revised Welcome Letters to include directions for online booking </a:t>
            </a:r>
            <a:r>
              <a:rPr lang="en-US" b="1" i="1" dirty="0">
                <a:latin typeface="Calibri" panose="020F0502020204030204" pitchFamily="34" charset="0"/>
                <a:cs typeface="Calibri" panose="020F0502020204030204" pitchFamily="34" charset="0"/>
              </a:rPr>
              <a:t>(Completed)</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Postcard mailing to all consumers who have used transportation in the past year to promote online booking through the apps and portals </a:t>
            </a:r>
            <a:r>
              <a:rPr lang="en-US" b="1" i="1" dirty="0">
                <a:latin typeface="Calibri" panose="020F0502020204030204" pitchFamily="34" charset="0"/>
                <a:cs typeface="Calibri" panose="020F0502020204030204" pitchFamily="34" charset="0"/>
              </a:rPr>
              <a:t>(Completed)</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Improve functionality, accessibility, and support of the apps and portals</a:t>
            </a:r>
            <a:r>
              <a:rPr lang="en-US" b="1" i="1" dirty="0">
                <a:latin typeface="Calibri" panose="020F0502020204030204" pitchFamily="34" charset="0"/>
                <a:cs typeface="Calibri" panose="020F0502020204030204" pitchFamily="34" charset="0"/>
              </a:rPr>
              <a:t> (November)</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Consistent branding of the apps and portals </a:t>
            </a:r>
            <a:r>
              <a:rPr lang="en-US" b="1" i="1" dirty="0">
                <a:latin typeface="Calibri" panose="020F0502020204030204" pitchFamily="34" charset="0"/>
                <a:cs typeface="Calibri" panose="020F0502020204030204" pitchFamily="34" charset="0"/>
              </a:rPr>
              <a:t>(November)</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Improvements to the Brokers webpages to make the “Know Before You Go” more visible and a “single source of truth” page with all of the information needed to receive transportation </a:t>
            </a:r>
            <a:r>
              <a:rPr lang="en-US" b="1" i="1" dirty="0">
                <a:latin typeface="Calibri" panose="020F0502020204030204" pitchFamily="34" charset="0"/>
                <a:cs typeface="Calibri" panose="020F0502020204030204" pitchFamily="34" charset="0"/>
              </a:rPr>
              <a:t>(Completed)</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Improvements to the Call Center’s automated messaging to include URLs for on-line booking and call hold times </a:t>
            </a:r>
            <a:r>
              <a:rPr lang="en-US" b="1" i="1" dirty="0">
                <a:latin typeface="Calibri" panose="020F0502020204030204" pitchFamily="34" charset="0"/>
                <a:cs typeface="Calibri" panose="020F0502020204030204" pitchFamily="34" charset="0"/>
              </a:rPr>
              <a:t>(November)</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Additional reporting metrics to the HST Office to include the number of trips cancelled, on-time performance percentages as measured by GPS, etc. </a:t>
            </a:r>
            <a:r>
              <a:rPr lang="en-US" b="1" i="1" dirty="0">
                <a:latin typeface="Calibri" panose="020F0502020204030204" pitchFamily="34" charset="0"/>
                <a:cs typeface="Calibri" panose="020F0502020204030204" pitchFamily="34" charset="0"/>
              </a:rPr>
              <a:t>(November)</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Progressive roll-out of GPS adoption by vendors and drivers to achieve 90% by December 31, 2022</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Periodic review of the Corrective Action Plan to assess progress</a:t>
            </a:r>
          </a:p>
        </p:txBody>
      </p:sp>
    </p:spTree>
    <p:extLst>
      <p:ext uri="{BB962C8B-B14F-4D97-AF65-F5344CB8AC3E}">
        <p14:creationId xmlns:p14="http://schemas.microsoft.com/office/powerpoint/2010/main" val="1065105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257800" cy="762000"/>
          </a:xfrm>
        </p:spPr>
        <p:txBody>
          <a:bodyPr anchor="ctr"/>
          <a:lstStyle/>
          <a:p>
            <a:r>
              <a:rPr lang="en-US">
                <a:latin typeface="Calibri" panose="020F0502020204030204" pitchFamily="34" charset="0"/>
              </a:rPr>
              <a:t>Upcoming Meetings and Events</a:t>
            </a:r>
          </a:p>
        </p:txBody>
      </p:sp>
      <p:graphicFrame>
        <p:nvGraphicFramePr>
          <p:cNvPr id="5" name="Table 4"/>
          <p:cNvGraphicFramePr>
            <a:graphicFrameLocks noGrp="1"/>
          </p:cNvGraphicFramePr>
          <p:nvPr>
            <p:extLst>
              <p:ext uri="{D42A27DB-BD31-4B8C-83A1-F6EECF244321}">
                <p14:modId xmlns:p14="http://schemas.microsoft.com/office/powerpoint/2010/main" val="3207672438"/>
              </p:ext>
            </p:extLst>
          </p:nvPr>
        </p:nvGraphicFramePr>
        <p:xfrm>
          <a:off x="513080" y="1676400"/>
          <a:ext cx="8117840" cy="1752600"/>
        </p:xfrm>
        <a:graphic>
          <a:graphicData uri="http://schemas.openxmlformats.org/drawingml/2006/table">
            <a:tbl>
              <a:tblPr firstRow="1" bandRow="1">
                <a:tableStyleId>{2A488322-F2BA-4B5B-9748-0D474271808F}</a:tableStyleId>
              </a:tblPr>
              <a:tblGrid>
                <a:gridCol w="2895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a:latin typeface="Calibri" panose="020F0502020204030204" pitchFamily="34" charset="0"/>
                          <a:cs typeface="Calibri" panose="020F0502020204030204" pitchFamily="34" charset="0"/>
                        </a:rPr>
                        <a:t>Meeting Dates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2713" indent="0"/>
                      <a:r>
                        <a:rPr lang="en-US" sz="2200" i="1">
                          <a:latin typeface="Calibri" panose="020F0502020204030204" pitchFamily="34" charset="0"/>
                          <a:cs typeface="Calibri" panose="020F0502020204030204" pitchFamily="34" charset="0"/>
                        </a:rPr>
                        <a:t>November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i="1">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200" i="1">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94705880"/>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December 1, 2022 – </a:t>
                      </a:r>
                      <a:r>
                        <a:rPr kumimoji="0" lang="en-US" sz="2000" b="0" i="1" u="none" strike="noStrike" kern="1200" cap="none" spc="0" normalizeH="0" baseline="0" noProof="0">
                          <a:ln>
                            <a:noFill/>
                          </a:ln>
                          <a:solidFill>
                            <a:srgbClr val="000000"/>
                          </a:solidFill>
                          <a:effectLst/>
                          <a:uLnTx/>
                          <a:uFillTx/>
                          <a:latin typeface="Calibri" panose="020F0502020204030204" pitchFamily="34" charset="0"/>
                          <a:ea typeface="+mn-ea"/>
                          <a:cs typeface="+mn-cs"/>
                        </a:rPr>
                        <a:t>Submission of Task Force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220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20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3378087"/>
                  </a:ext>
                </a:extLst>
              </a:tr>
            </a:tbl>
          </a:graphicData>
        </a:graphic>
      </p:graphicFrame>
    </p:spTree>
    <p:extLst>
      <p:ext uri="{BB962C8B-B14F-4D97-AF65-F5344CB8AC3E}">
        <p14:creationId xmlns:p14="http://schemas.microsoft.com/office/powerpoint/2010/main" val="409687015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838200" y="109538"/>
            <a:ext cx="5029200" cy="762000"/>
          </a:xfrm>
        </p:spPr>
        <p:txBody>
          <a:bodyPr anchor="ctr"/>
          <a:lstStyle/>
          <a:p>
            <a:r>
              <a:rPr lang="en-US">
                <a:latin typeface="Calibri" panose="020F0502020204030204" pitchFamily="34" charset="0"/>
              </a:rPr>
              <a:t>Agenda</a:t>
            </a:r>
          </a:p>
        </p:txBody>
      </p:sp>
      <p:sp>
        <p:nvSpPr>
          <p:cNvPr id="2" name="TextBox 1"/>
          <p:cNvSpPr txBox="1"/>
          <p:nvPr/>
        </p:nvSpPr>
        <p:spPr>
          <a:xfrm>
            <a:off x="381000" y="1372612"/>
            <a:ext cx="8382000" cy="2239844"/>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cs typeface="Calibri" panose="020F0502020204030204" pitchFamily="34" charset="0"/>
              </a:rPr>
              <a:t>Welcome</a:t>
            </a:r>
          </a:p>
          <a:p>
            <a:pPr marL="457200" indent="-457200">
              <a:lnSpc>
                <a:spcPct val="150000"/>
              </a:lnSpc>
              <a:buFont typeface="+mj-lt"/>
              <a:buAutoNum type="arabicPeriod"/>
            </a:pPr>
            <a:r>
              <a:rPr lang="en-US" sz="2400" b="1" dirty="0">
                <a:solidFill>
                  <a:schemeClr val="dk1"/>
                </a:solidFill>
                <a:latin typeface="Calibri" panose="020F0502020204030204" pitchFamily="34" charset="0"/>
                <a:cs typeface="Calibri" panose="020F0502020204030204" pitchFamily="34" charset="0"/>
              </a:rPr>
              <a:t>Approval of 6/28 Meeting Minutes</a:t>
            </a:r>
          </a:p>
          <a:p>
            <a:pPr marL="457200" indent="-457200">
              <a:lnSpc>
                <a:spcPct val="150000"/>
              </a:lnSpc>
              <a:buFont typeface="+mj-lt"/>
              <a:buAutoNum type="arabicPeriod"/>
            </a:pPr>
            <a:r>
              <a:rPr lang="en-US" sz="2400" b="1" dirty="0">
                <a:solidFill>
                  <a:schemeClr val="dk1"/>
                </a:solidFill>
                <a:latin typeface="Calibri" panose="020F0502020204030204" pitchFamily="34" charset="0"/>
                <a:cs typeface="Calibri" panose="020F0502020204030204" pitchFamily="34" charset="0"/>
              </a:rPr>
              <a:t>Initial Discussion of Draft Task Force Recommendations</a:t>
            </a:r>
          </a:p>
          <a:p>
            <a:pPr marL="457200" indent="-457200">
              <a:lnSpc>
                <a:spcPct val="150000"/>
              </a:lnSpc>
              <a:buFont typeface="+mj-lt"/>
              <a:buAutoNum type="arabicPeriod"/>
            </a:pPr>
            <a:r>
              <a:rPr lang="en-US" sz="2400" b="1" dirty="0">
                <a:solidFill>
                  <a:schemeClr val="dk1"/>
                </a:solidFill>
                <a:latin typeface="Calibri" panose="020F0502020204030204" pitchFamily="34" charset="0"/>
                <a:cs typeface="Calibri" panose="020F0502020204030204" pitchFamily="34" charset="0"/>
              </a:rPr>
              <a:t>Upcoming Meetings and Events</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369765-244E-B742-48CA-EF0856961BEE}"/>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3</a:t>
            </a:fld>
            <a:endParaRPr lang="en-US"/>
          </a:p>
        </p:txBody>
      </p:sp>
      <p:sp>
        <p:nvSpPr>
          <p:cNvPr id="3" name="Title 2">
            <a:extLst>
              <a:ext uri="{FF2B5EF4-FFF2-40B4-BE49-F238E27FC236}">
                <a16:creationId xmlns:a16="http://schemas.microsoft.com/office/drawing/2014/main" id="{C9694C0D-B539-85E7-DACA-0796E5E74127}"/>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Task Force Charge</a:t>
            </a:r>
          </a:p>
        </p:txBody>
      </p:sp>
      <p:sp>
        <p:nvSpPr>
          <p:cNvPr id="5" name="TextBox 4">
            <a:extLst>
              <a:ext uri="{FF2B5EF4-FFF2-40B4-BE49-F238E27FC236}">
                <a16:creationId xmlns:a16="http://schemas.microsoft.com/office/drawing/2014/main" id="{4874CE74-9907-F5DC-A1E6-5FF6A6F10177}"/>
              </a:ext>
            </a:extLst>
          </p:cNvPr>
          <p:cNvSpPr txBox="1"/>
          <p:nvPr/>
        </p:nvSpPr>
        <p:spPr>
          <a:xfrm>
            <a:off x="304800" y="1135588"/>
            <a:ext cx="8305800" cy="5493812"/>
          </a:xfrm>
          <a:prstGeom prst="rect">
            <a:avLst/>
          </a:prstGeom>
          <a:noFill/>
        </p:spPr>
        <p:txBody>
          <a:bodyPr wrap="square">
            <a:spAutoFit/>
          </a:bodyPr>
          <a:lstStyle/>
          <a:p>
            <a:r>
              <a:rPr lang="en-US" sz="1300" b="1" dirty="0">
                <a:latin typeface="Calibri" panose="020F0502020204030204" pitchFamily="34" charset="0"/>
              </a:rPr>
              <a:t>Legal Authority: </a:t>
            </a:r>
            <a:r>
              <a:rPr lang="en-US" sz="1300" dirty="0">
                <a:latin typeface="Calibri" panose="020F0502020204030204" pitchFamily="34" charset="0"/>
              </a:rPr>
              <a:t>Section 134 of Chapter 24 of the Acts of 2021</a:t>
            </a:r>
            <a:endParaRPr lang="en-US" sz="1300" dirty="0">
              <a:solidFill>
                <a:srgbClr val="FF0000"/>
              </a:solidFill>
              <a:latin typeface="Calibri" panose="020F0502020204030204" pitchFamily="34" charset="0"/>
            </a:endParaRPr>
          </a:p>
          <a:p>
            <a:pPr lvl="0"/>
            <a:endParaRPr lang="en-US" sz="1300" b="1" dirty="0">
              <a:latin typeface="Calibri" panose="020F0502020204030204" pitchFamily="34" charset="0"/>
            </a:endParaRPr>
          </a:p>
          <a:p>
            <a:pPr lvl="0"/>
            <a:r>
              <a:rPr lang="en-US" sz="1300" b="1" u="sng" dirty="0">
                <a:latin typeface="Calibri" panose="020F0502020204030204" pitchFamily="34" charset="0"/>
              </a:rPr>
              <a:t>Task Force on Non-Emergency Human Service Transportation</a:t>
            </a:r>
          </a:p>
          <a:p>
            <a:pPr lvl="0"/>
            <a:endParaRPr lang="en-US" sz="1300" b="1" dirty="0">
              <a:latin typeface="Calibri" panose="020F0502020204030204" pitchFamily="34" charset="0"/>
            </a:endParaRPr>
          </a:p>
          <a:p>
            <a:pPr lvl="0"/>
            <a:r>
              <a:rPr lang="en-US" sz="1300" b="1" dirty="0">
                <a:latin typeface="Calibri" panose="020F0502020204030204" pitchFamily="34" charset="0"/>
              </a:rPr>
              <a:t>Goal: </a:t>
            </a:r>
            <a:r>
              <a:rPr lang="en-US" sz="1300" dirty="0">
                <a:latin typeface="Calibri" panose="020F0502020204030204" pitchFamily="34" charset="0"/>
              </a:rPr>
              <a:t>Explore ways to </a:t>
            </a:r>
            <a:r>
              <a:rPr lang="en-US" sz="1300" b="1" dirty="0">
                <a:latin typeface="Calibri" panose="020F0502020204030204" pitchFamily="34" charset="0"/>
              </a:rPr>
              <a:t>better collaborate, improve service, and achieve operational and cost efficiencies </a:t>
            </a:r>
            <a:r>
              <a:rPr lang="en-US" sz="1300" dirty="0">
                <a:latin typeface="Calibri" panose="020F0502020204030204" pitchFamily="34" charset="0"/>
              </a:rPr>
              <a:t>through the brokerage system and </a:t>
            </a:r>
            <a:r>
              <a:rPr lang="en-US" sz="1300" b="1" dirty="0">
                <a:latin typeface="Calibri" panose="020F0502020204030204" pitchFamily="34" charset="0"/>
              </a:rPr>
              <a:t>provide the highest quality outcomes for consumers utilizing these services </a:t>
            </a:r>
            <a:r>
              <a:rPr lang="en-US" sz="1300" dirty="0">
                <a:latin typeface="Calibri" panose="020F0502020204030204" pitchFamily="34" charset="0"/>
              </a:rPr>
              <a:t>in the Commonwealth.</a:t>
            </a:r>
          </a:p>
          <a:p>
            <a:pPr lvl="0"/>
            <a:endParaRPr lang="en-US" sz="1300" b="1"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Task Force shall make recommendations and propose guidelines on non-emergency human services transportation with the goal of examining and better understanding the human services transportation brokerage program and identifying opportunities for improved service and productivity that provides a strong safety net for vulnerable populations in both rural and urban areas.</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include, but not be limited to:</a:t>
            </a:r>
          </a:p>
          <a:p>
            <a:pPr marL="685800" lvl="1" indent="-228600">
              <a:buFont typeface="+mj-lt"/>
              <a:buAutoNum type="alphaLcPeriod"/>
            </a:pPr>
            <a:r>
              <a:rPr lang="en-US" sz="1300" b="1" dirty="0">
                <a:latin typeface="Calibri" panose="020F0502020204030204" pitchFamily="34" charset="0"/>
              </a:rPr>
              <a:t>the use of existing routes when available,</a:t>
            </a:r>
          </a:p>
          <a:p>
            <a:pPr marL="685800" lvl="1" indent="-228600">
              <a:buFont typeface="+mj-lt"/>
              <a:buAutoNum type="alphaLcPeriod"/>
            </a:pPr>
            <a:r>
              <a:rPr lang="en-US" sz="1300" b="1" dirty="0">
                <a:latin typeface="Calibri" panose="020F0502020204030204" pitchFamily="34" charset="0"/>
              </a:rPr>
              <a:t>the provision of bus passes to eligible individuals, and</a:t>
            </a:r>
          </a:p>
          <a:p>
            <a:pPr marL="685800" lvl="1" indent="-228600">
              <a:buFont typeface="+mj-lt"/>
              <a:buAutoNum type="alphaLcPeriod"/>
            </a:pPr>
            <a:r>
              <a:rPr lang="en-US" sz="1300" b="1" dirty="0">
                <a:latin typeface="Calibri" panose="020F0502020204030204" pitchFamily="34" charset="0"/>
              </a:rPr>
              <a:t>the need to have strong, transparent, and consistent cost allocation systems in place to ensure that the capital and operating costs for both the brokerage and public transit systems are assigned to the appropriate cost center for reimbursement.</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be used by the Human Services Transportation office to develop non-emergency human services transportation broker services.</a:t>
            </a:r>
          </a:p>
          <a:p>
            <a:pPr lvl="0"/>
            <a:endParaRPr lang="en-US" sz="1300" dirty="0">
              <a:latin typeface="Calibri" panose="020F0502020204030204" pitchFamily="34" charset="0"/>
            </a:endParaRPr>
          </a:p>
          <a:p>
            <a:pPr lvl="0"/>
            <a:r>
              <a:rPr lang="en-US" sz="1300" dirty="0">
                <a:latin typeface="Calibri" panose="020F0502020204030204" pitchFamily="34" charset="0"/>
              </a:rPr>
              <a:t>The Task Force shall file a report of its study and its recommendations with the Clerks of the House of Representatives and Senate, the House and Senate Committees on Ways and Means, the Joint Committee on Transportation, the Joint Committee on Children, Families and Persons with Disabilities, the Secretary of Health and Human Services and the Secretary of Transportation not later than </a:t>
            </a:r>
            <a:r>
              <a:rPr lang="en-US" sz="1300" b="1" dirty="0">
                <a:latin typeface="Calibri" panose="020F0502020204030204" pitchFamily="34" charset="0"/>
              </a:rPr>
              <a:t>December 1, 2022</a:t>
            </a:r>
            <a:r>
              <a:rPr lang="en-US" sz="1300" dirty="0">
                <a:latin typeface="Calibri" panose="020F0502020204030204" pitchFamily="34" charset="0"/>
              </a:rPr>
              <a:t>.</a:t>
            </a:r>
          </a:p>
        </p:txBody>
      </p:sp>
    </p:spTree>
    <p:extLst>
      <p:ext uri="{BB962C8B-B14F-4D97-AF65-F5344CB8AC3E}">
        <p14:creationId xmlns:p14="http://schemas.microsoft.com/office/powerpoint/2010/main" val="1951005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E325F-5414-BE7C-586D-BF4A2B71668C}"/>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4</a:t>
            </a:fld>
            <a:endParaRPr lang="en-US"/>
          </a:p>
        </p:txBody>
      </p:sp>
      <p:sp>
        <p:nvSpPr>
          <p:cNvPr id="3" name="Title 2">
            <a:extLst>
              <a:ext uri="{FF2B5EF4-FFF2-40B4-BE49-F238E27FC236}">
                <a16:creationId xmlns:a16="http://schemas.microsoft.com/office/drawing/2014/main" id="{DC094B06-4A53-0AC6-F685-A51EB134A924}"/>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Draft Recommendations</a:t>
            </a:r>
          </a:p>
        </p:txBody>
      </p:sp>
      <p:sp>
        <p:nvSpPr>
          <p:cNvPr id="4" name="TextBox 3">
            <a:extLst>
              <a:ext uri="{FF2B5EF4-FFF2-40B4-BE49-F238E27FC236}">
                <a16:creationId xmlns:a16="http://schemas.microsoft.com/office/drawing/2014/main" id="{A2CAD553-3C72-546C-CB28-96F2E067001D}"/>
              </a:ext>
            </a:extLst>
          </p:cNvPr>
          <p:cNvSpPr txBox="1"/>
          <p:nvPr/>
        </p:nvSpPr>
        <p:spPr>
          <a:xfrm>
            <a:off x="325821" y="1143000"/>
            <a:ext cx="8382000" cy="4678204"/>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1. Improve wheelchair securement</a:t>
            </a:r>
          </a:p>
          <a:p>
            <a:endParaRPr lang="en-US" b="1" dirty="0">
              <a:latin typeface="Calibri" panose="020F0502020204030204" pitchFamily="34" charset="0"/>
              <a:cs typeface="Calibri" panose="020F0502020204030204" pitchFamily="34" charset="0"/>
            </a:endParaRPr>
          </a:p>
          <a:p>
            <a:r>
              <a:rPr lang="en-US" b="1" u="sng" dirty="0">
                <a:solidFill>
                  <a:srgbClr val="000000"/>
                </a:solidFill>
                <a:latin typeface="Calibri" panose="020F0502020204030204" pitchFamily="34" charset="0"/>
                <a:cs typeface="Calibri" panose="020F0502020204030204" pitchFamily="34" charset="0"/>
              </a:rPr>
              <a:t>Background and Actions </a:t>
            </a: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Taken:</a:t>
            </a:r>
            <a:endParaRPr lang="en-US" b="1" u="sng"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pPr marL="800100" lvl="1"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New requirement of annual wheelchair securement training by a certified trainer and mid-year evaluation of all drivers of wheelchair vehicles</a:t>
            </a:r>
          </a:p>
          <a:p>
            <a:pPr marL="800100" lvl="1"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Brokers retraining all wheelchair drivers immediately with deadline of November 30, 2022</a:t>
            </a:r>
          </a:p>
          <a:p>
            <a:pPr marL="800100" lvl="1"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HST compliance officers inspecting all wheelchair vehicles – to be completed by January 1, 2023</a:t>
            </a:r>
          </a:p>
          <a:p>
            <a:pPr marL="800100" lvl="1"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As a part of inspections, inspectors now required to sit in the wheelchair and have drivers to secure them during inspections ​</a:t>
            </a:r>
          </a:p>
          <a:p>
            <a:pPr marL="800100" lvl="1"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Placards to be posted in all wheelchair vehicles by October 1, 2022 demonstrating proper securement</a:t>
            </a:r>
          </a:p>
        </p:txBody>
      </p:sp>
    </p:spTree>
    <p:extLst>
      <p:ext uri="{BB962C8B-B14F-4D97-AF65-F5344CB8AC3E}">
        <p14:creationId xmlns:p14="http://schemas.microsoft.com/office/powerpoint/2010/main" val="1671024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E325F-5414-BE7C-586D-BF4A2B71668C}"/>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5</a:t>
            </a:fld>
            <a:endParaRPr lang="en-US"/>
          </a:p>
        </p:txBody>
      </p:sp>
      <p:sp>
        <p:nvSpPr>
          <p:cNvPr id="3" name="Title 2">
            <a:extLst>
              <a:ext uri="{FF2B5EF4-FFF2-40B4-BE49-F238E27FC236}">
                <a16:creationId xmlns:a16="http://schemas.microsoft.com/office/drawing/2014/main" id="{DC094B06-4A53-0AC6-F685-A51EB134A924}"/>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Draft Recommendations</a:t>
            </a:r>
          </a:p>
        </p:txBody>
      </p:sp>
      <p:sp>
        <p:nvSpPr>
          <p:cNvPr id="4" name="TextBox 3">
            <a:extLst>
              <a:ext uri="{FF2B5EF4-FFF2-40B4-BE49-F238E27FC236}">
                <a16:creationId xmlns:a16="http://schemas.microsoft.com/office/drawing/2014/main" id="{A2CAD553-3C72-546C-CB28-96F2E067001D}"/>
              </a:ext>
            </a:extLst>
          </p:cNvPr>
          <p:cNvSpPr txBox="1"/>
          <p:nvPr/>
        </p:nvSpPr>
        <p:spPr>
          <a:xfrm>
            <a:off x="325821" y="1143000"/>
            <a:ext cx="8382000" cy="2554545"/>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1. Improve wheelchair securement (cont.)</a:t>
            </a:r>
          </a:p>
          <a:p>
            <a:endParaRPr lang="en-US" b="1" dirty="0">
              <a:latin typeface="Calibri" panose="020F0502020204030204" pitchFamily="34" charset="0"/>
              <a:cs typeface="Calibri" panose="020F0502020204030204" pitchFamily="34" charset="0"/>
            </a:endParaRPr>
          </a:p>
          <a:p>
            <a:r>
              <a:rPr lang="en-US" b="1" u="sng" dirty="0">
                <a:solidFill>
                  <a:srgbClr val="000000"/>
                </a:solidFill>
                <a:latin typeface="Calibri" panose="020F0502020204030204" pitchFamily="34" charset="0"/>
                <a:cs typeface="Calibri" panose="020F0502020204030204" pitchFamily="34" charset="0"/>
              </a:rPr>
              <a:t>Background and Actions </a:t>
            </a: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Taken:</a:t>
            </a:r>
          </a:p>
          <a:p>
            <a:endParaRPr lang="en-US" b="1" dirty="0">
              <a:latin typeface="Calibri" panose="020F0502020204030204" pitchFamily="34" charset="0"/>
              <a:cs typeface="Calibri" panose="020F0502020204030204" pitchFamily="34" charset="0"/>
            </a:endParaRPr>
          </a:p>
          <a:p>
            <a:pPr marL="800100" lvl="1"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Corrective Action Schedule of fines and suspensions implemented for drivers and vendors for failing to properly secure wheelchairs ​</a:t>
            </a:r>
          </a:p>
          <a:p>
            <a:pPr marL="800100" lvl="1"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Brokers sent email communication to all vendors reminding them of progressive penalties for failure to secure wheelchairs​</a:t>
            </a:r>
          </a:p>
        </p:txBody>
      </p:sp>
    </p:spTree>
    <p:extLst>
      <p:ext uri="{BB962C8B-B14F-4D97-AF65-F5344CB8AC3E}">
        <p14:creationId xmlns:p14="http://schemas.microsoft.com/office/powerpoint/2010/main" val="2716550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E325F-5414-BE7C-586D-BF4A2B71668C}"/>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6</a:t>
            </a:fld>
            <a:endParaRPr lang="en-US"/>
          </a:p>
        </p:txBody>
      </p:sp>
      <p:sp>
        <p:nvSpPr>
          <p:cNvPr id="3" name="Title 2">
            <a:extLst>
              <a:ext uri="{FF2B5EF4-FFF2-40B4-BE49-F238E27FC236}">
                <a16:creationId xmlns:a16="http://schemas.microsoft.com/office/drawing/2014/main" id="{DC094B06-4A53-0AC6-F685-A51EB134A924}"/>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Draft Recommendations</a:t>
            </a:r>
          </a:p>
        </p:txBody>
      </p:sp>
      <p:sp>
        <p:nvSpPr>
          <p:cNvPr id="4" name="TextBox 3">
            <a:extLst>
              <a:ext uri="{FF2B5EF4-FFF2-40B4-BE49-F238E27FC236}">
                <a16:creationId xmlns:a16="http://schemas.microsoft.com/office/drawing/2014/main" id="{A2CAD553-3C72-546C-CB28-96F2E067001D}"/>
              </a:ext>
            </a:extLst>
          </p:cNvPr>
          <p:cNvSpPr txBox="1"/>
          <p:nvPr/>
        </p:nvSpPr>
        <p:spPr>
          <a:xfrm>
            <a:off x="304800" y="1177607"/>
            <a:ext cx="8382000" cy="4431983"/>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2. Improve driver training and professionalism</a:t>
            </a:r>
          </a:p>
          <a:p>
            <a:endParaRPr lang="en-US" b="1" dirty="0">
              <a:latin typeface="Calibri" panose="020F0502020204030204" pitchFamily="34" charset="0"/>
              <a:cs typeface="Calibri" panose="020F0502020204030204" pitchFamily="34" charset="0"/>
            </a:endParaRPr>
          </a:p>
          <a:p>
            <a:r>
              <a:rPr lang="en-US" b="1" u="sng" dirty="0">
                <a:solidFill>
                  <a:srgbClr val="000000"/>
                </a:solidFill>
                <a:latin typeface="Calibri" panose="020F0502020204030204" pitchFamily="34" charset="0"/>
                <a:cs typeface="Calibri" panose="020F0502020204030204" pitchFamily="34" charset="0"/>
              </a:rPr>
              <a:t>Background and Actions </a:t>
            </a: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Taken:</a:t>
            </a:r>
          </a:p>
          <a:p>
            <a:endParaRPr lang="en-US" b="1" dirty="0">
              <a:latin typeface="Calibri" panose="020F0502020204030204" pitchFamily="34" charset="0"/>
              <a:cs typeface="Calibri" panose="020F0502020204030204" pitchFamily="34" charset="0"/>
            </a:endParaRPr>
          </a:p>
          <a:p>
            <a:pPr marL="800100" lvl="1"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Trainings added:</a:t>
            </a:r>
          </a:p>
          <a:p>
            <a:pPr marL="1257300" lvl="2" indent="-342900">
              <a:spcAft>
                <a:spcPts val="1200"/>
              </a:spcAft>
              <a:buFont typeface="Courier New" panose="02070309020205020404" pitchFamily="49" charset="0"/>
              <a:buChar char="o"/>
            </a:pPr>
            <a:r>
              <a:rPr lang="en-US" kern="1200" dirty="0">
                <a:solidFill>
                  <a:schemeClr val="dk1"/>
                </a:solidFill>
                <a:effectLst/>
                <a:latin typeface="Calibri" panose="020F0502020204030204" pitchFamily="34" charset="0"/>
                <a:cs typeface="Calibri" panose="020F0502020204030204" pitchFamily="34" charset="0"/>
              </a:rPr>
              <a:t>Annual Human Rights and Sensitivity Training</a:t>
            </a:r>
          </a:p>
          <a:p>
            <a:pPr marL="1257300" lvl="2"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Annual Sexual Harassment Training</a:t>
            </a:r>
          </a:p>
          <a:p>
            <a:pPr marL="1257300" lvl="2" indent="-34290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Annual Defensive Driving by Certified Trainer</a:t>
            </a:r>
          </a:p>
          <a:p>
            <a:pPr marL="1257300" lvl="2" indent="-342900">
              <a:spcAft>
                <a:spcPts val="1200"/>
              </a:spcAft>
              <a:buFont typeface="Courier New" panose="02070309020205020404" pitchFamily="49" charset="0"/>
              <a:buChar char="o"/>
            </a:pPr>
            <a:r>
              <a:rPr lang="en-US" kern="1200" dirty="0">
                <a:solidFill>
                  <a:schemeClr val="dk1"/>
                </a:solidFill>
                <a:effectLst/>
                <a:latin typeface="Calibri" panose="020F0502020204030204" pitchFamily="34" charset="0"/>
                <a:cs typeface="Calibri" panose="020F0502020204030204" pitchFamily="34" charset="0"/>
              </a:rPr>
              <a:t>Annual wheelchair securement training</a:t>
            </a:r>
            <a:endParaRPr lang="en-US" dirty="0">
              <a:latin typeface="Calibri" panose="020F0502020204030204" pitchFamily="34" charset="0"/>
              <a:cs typeface="Calibri" panose="020F0502020204030204" pitchFamily="34" charset="0"/>
            </a:endParaRPr>
          </a:p>
          <a:p>
            <a:pPr marL="800100" lvl="1" indent="-342900">
              <a:spcAft>
                <a:spcPts val="1200"/>
              </a:spcAft>
              <a:buFont typeface="Courier New" panose="02070309020205020404" pitchFamily="49" charset="0"/>
              <a:buChar char="o"/>
            </a:pPr>
            <a:r>
              <a:rPr lang="en-US" dirty="0">
                <a:solidFill>
                  <a:schemeClr val="dk1"/>
                </a:solidFill>
                <a:latin typeface="Calibri" panose="020F0502020204030204" pitchFamily="34" charset="0"/>
                <a:cs typeface="Calibri" panose="020F0502020204030204" pitchFamily="34" charset="0"/>
              </a:rPr>
              <a:t>Require drivers to wear nametags visible to consumers</a:t>
            </a:r>
          </a:p>
          <a:p>
            <a:pPr marL="800100" lvl="1" indent="-342900">
              <a:spcAft>
                <a:spcPts val="1200"/>
              </a:spcAft>
              <a:buFont typeface="Courier New" panose="02070309020205020404" pitchFamily="49" charset="0"/>
              <a:buChar char="o"/>
            </a:pPr>
            <a:r>
              <a:rPr lang="en-US" dirty="0">
                <a:solidFill>
                  <a:schemeClr val="dk1"/>
                </a:solidFill>
                <a:latin typeface="Calibri" panose="020F0502020204030204" pitchFamily="34" charset="0"/>
                <a:cs typeface="Calibri" panose="020F0502020204030204" pitchFamily="34" charset="0"/>
              </a:rPr>
              <a:t>Greater collaboration with The RIDE to share successful strategies and/or protocols that HST could adopt</a:t>
            </a:r>
          </a:p>
        </p:txBody>
      </p:sp>
    </p:spTree>
    <p:extLst>
      <p:ext uri="{BB962C8B-B14F-4D97-AF65-F5344CB8AC3E}">
        <p14:creationId xmlns:p14="http://schemas.microsoft.com/office/powerpoint/2010/main" val="2686167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E325F-5414-BE7C-586D-BF4A2B71668C}"/>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7</a:t>
            </a:fld>
            <a:endParaRPr lang="en-US"/>
          </a:p>
        </p:txBody>
      </p:sp>
      <p:sp>
        <p:nvSpPr>
          <p:cNvPr id="3" name="Title 2">
            <a:extLst>
              <a:ext uri="{FF2B5EF4-FFF2-40B4-BE49-F238E27FC236}">
                <a16:creationId xmlns:a16="http://schemas.microsoft.com/office/drawing/2014/main" id="{DC094B06-4A53-0AC6-F685-A51EB134A924}"/>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Draft Recommendations</a:t>
            </a:r>
          </a:p>
        </p:txBody>
      </p:sp>
      <p:sp>
        <p:nvSpPr>
          <p:cNvPr id="4" name="TextBox 3">
            <a:extLst>
              <a:ext uri="{FF2B5EF4-FFF2-40B4-BE49-F238E27FC236}">
                <a16:creationId xmlns:a16="http://schemas.microsoft.com/office/drawing/2014/main" id="{A2CAD553-3C72-546C-CB28-96F2E067001D}"/>
              </a:ext>
            </a:extLst>
          </p:cNvPr>
          <p:cNvSpPr txBox="1"/>
          <p:nvPr/>
        </p:nvSpPr>
        <p:spPr>
          <a:xfrm>
            <a:off x="331380" y="1157614"/>
            <a:ext cx="8477339" cy="4832092"/>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3. Conduct more frequent and unannounced vehicle inspections</a:t>
            </a:r>
          </a:p>
          <a:p>
            <a:endParaRPr lang="en-US" b="1" u="sng" dirty="0">
              <a:latin typeface="Calibri" panose="020F0502020204030204" pitchFamily="34" charset="0"/>
              <a:cs typeface="Calibri" panose="020F0502020204030204" pitchFamily="34" charset="0"/>
            </a:endParaRPr>
          </a:p>
          <a:p>
            <a:r>
              <a:rPr lang="en-US" b="1" u="sng" dirty="0">
                <a:solidFill>
                  <a:srgbClr val="000000"/>
                </a:solidFill>
                <a:latin typeface="Calibri" panose="020F0502020204030204" pitchFamily="34" charset="0"/>
                <a:cs typeface="Calibri" panose="020F0502020204030204" pitchFamily="34" charset="0"/>
              </a:rPr>
              <a:t>Background and Actions </a:t>
            </a: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Taken:</a:t>
            </a:r>
            <a:endParaRPr lang="en-US" b="1" u="sng" dirty="0">
              <a:latin typeface="Calibri" panose="020F0502020204030204" pitchFamily="34" charset="0"/>
              <a:cs typeface="Calibri" panose="020F0502020204030204" pitchFamily="34" charset="0"/>
            </a:endParaRPr>
          </a:p>
          <a:p>
            <a:endParaRPr lang="en-US" b="0" kern="1200" dirty="0">
              <a:solidFill>
                <a:schemeClr val="dk1"/>
              </a:solidFill>
              <a:effectLst/>
              <a:latin typeface="Calibri" panose="020F0502020204030204" pitchFamily="34" charset="0"/>
              <a:cs typeface="Calibri" panose="020F0502020204030204" pitchFamily="34" charset="0"/>
            </a:endParaRPr>
          </a:p>
          <a:p>
            <a:pPr marL="800100" lvl="1" indent="-342900">
              <a:spcBef>
                <a:spcPts val="1200"/>
              </a:spcBef>
              <a:buFont typeface="Courier New" panose="02070309020205020404" pitchFamily="49" charset="0"/>
              <a:buChar char="o"/>
            </a:pPr>
            <a:r>
              <a:rPr lang="en-US" dirty="0">
                <a:solidFill>
                  <a:schemeClr val="dk1"/>
                </a:solidFill>
                <a:latin typeface="Calibri" panose="020F0502020204030204" pitchFamily="34" charset="0"/>
                <a:cs typeface="Calibri" panose="020F0502020204030204" pitchFamily="34" charset="0"/>
              </a:rPr>
              <a:t>Following the procurement in 2021, HST hired an additional two Compliance Officers. The HST Office is hiring two additional Compliance Officers. </a:t>
            </a:r>
          </a:p>
          <a:p>
            <a:pPr marL="800100" lvl="1" indent="-342900">
              <a:spcBef>
                <a:spcPts val="1200"/>
              </a:spcBef>
              <a:buFont typeface="Courier New" panose="02070309020205020404" pitchFamily="49" charset="0"/>
              <a:buChar char="o"/>
            </a:pPr>
            <a:r>
              <a:rPr lang="en-US" dirty="0">
                <a:solidFill>
                  <a:schemeClr val="dk1"/>
                </a:solidFill>
                <a:latin typeface="Calibri" panose="020F0502020204030204" pitchFamily="34" charset="0"/>
                <a:cs typeface="Calibri" panose="020F0502020204030204" pitchFamily="34" charset="0"/>
              </a:rPr>
              <a:t>GATRA and MART each hiring an additional inspector.</a:t>
            </a:r>
          </a:p>
          <a:p>
            <a:pPr marL="800100" lvl="1" indent="-342900">
              <a:spcBef>
                <a:spcPts val="1200"/>
              </a:spcBef>
              <a:buFont typeface="Courier New" panose="02070309020205020404" pitchFamily="49" charset="0"/>
              <a:buChar char="o"/>
            </a:pPr>
            <a:r>
              <a:rPr lang="en-US" dirty="0">
                <a:solidFill>
                  <a:schemeClr val="dk1"/>
                </a:solidFill>
                <a:latin typeface="Calibri" panose="020F0502020204030204" pitchFamily="34" charset="0"/>
                <a:cs typeface="Calibri" panose="020F0502020204030204" pitchFamily="34" charset="0"/>
              </a:rPr>
              <a:t>HST Compliance Officers and Broker Inspectors conduct unannounced field inspections at programs, homes and facilities. Brokers have a monthly inspection goal of .05% of the total volume of one-way trips and must be reported to the HST Office. Inspections must include the HST Vehicle Safety Checklist. </a:t>
            </a:r>
          </a:p>
          <a:p>
            <a:pPr marL="800100" lvl="1" indent="-342900">
              <a:spcBef>
                <a:spcPts val="1200"/>
              </a:spcBef>
              <a:buFont typeface="Courier New" panose="02070309020205020404" pitchFamily="49" charset="0"/>
              <a:buChar char="o"/>
            </a:pPr>
            <a:r>
              <a:rPr lang="en-US" b="0" dirty="0">
                <a:latin typeface="Calibri" panose="020F0502020204030204" pitchFamily="34" charset="0"/>
                <a:cs typeface="Calibri" panose="020F0502020204030204" pitchFamily="34" charset="0"/>
              </a:rPr>
              <a:t>HST and Brokers coordinated and scheduled inspections of every wheelchair vehicle.</a:t>
            </a:r>
          </a:p>
          <a:p>
            <a:pPr marL="800100" lvl="1" indent="-342900">
              <a:spcBef>
                <a:spcPts val="1200"/>
              </a:spcBef>
              <a:buFont typeface="Courier New" panose="02070309020205020404" pitchFamily="49" charset="0"/>
              <a:buChar char="o"/>
            </a:pPr>
            <a:r>
              <a:rPr lang="en-US" dirty="0">
                <a:solidFill>
                  <a:schemeClr val="dk1"/>
                </a:solidFill>
                <a:latin typeface="Calibri" panose="020F0502020204030204" pitchFamily="34" charset="0"/>
                <a:cs typeface="Calibri" panose="020F0502020204030204" pitchFamily="34" charset="0"/>
              </a:rPr>
              <a:t>Additional inspections will be focused on vendors with high complaint volumes.</a:t>
            </a:r>
            <a:endParaRPr lang="en-US" sz="16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07958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E325F-5414-BE7C-586D-BF4A2B71668C}"/>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8</a:t>
            </a:fld>
            <a:endParaRPr lang="en-US"/>
          </a:p>
        </p:txBody>
      </p:sp>
      <p:sp>
        <p:nvSpPr>
          <p:cNvPr id="3" name="Title 2">
            <a:extLst>
              <a:ext uri="{FF2B5EF4-FFF2-40B4-BE49-F238E27FC236}">
                <a16:creationId xmlns:a16="http://schemas.microsoft.com/office/drawing/2014/main" id="{DC094B06-4A53-0AC6-F685-A51EB134A924}"/>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Draft Recommendations</a:t>
            </a:r>
          </a:p>
        </p:txBody>
      </p:sp>
      <p:sp>
        <p:nvSpPr>
          <p:cNvPr id="4" name="TextBox 3">
            <a:extLst>
              <a:ext uri="{FF2B5EF4-FFF2-40B4-BE49-F238E27FC236}">
                <a16:creationId xmlns:a16="http://schemas.microsoft.com/office/drawing/2014/main" id="{A2CAD553-3C72-546C-CB28-96F2E067001D}"/>
              </a:ext>
            </a:extLst>
          </p:cNvPr>
          <p:cNvSpPr txBox="1"/>
          <p:nvPr/>
        </p:nvSpPr>
        <p:spPr>
          <a:xfrm>
            <a:off x="304800" y="1193284"/>
            <a:ext cx="8382000" cy="4770537"/>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4. Improve complaint process and communication of complaint resolution</a:t>
            </a:r>
          </a:p>
          <a:p>
            <a:endParaRPr lang="en-US" b="1" dirty="0">
              <a:latin typeface="Calibri" panose="020F0502020204030204" pitchFamily="34" charset="0"/>
              <a:cs typeface="Calibri" panose="020F0502020204030204" pitchFamily="34" charset="0"/>
            </a:endParaRPr>
          </a:p>
          <a:p>
            <a:r>
              <a:rPr lang="en-US" b="1" u="sng" dirty="0">
                <a:solidFill>
                  <a:srgbClr val="000000"/>
                </a:solidFill>
                <a:latin typeface="Calibri" panose="020F0502020204030204" pitchFamily="34" charset="0"/>
                <a:cs typeface="Calibri" panose="020F0502020204030204" pitchFamily="34" charset="0"/>
              </a:rPr>
              <a:t>Background and Actions </a:t>
            </a: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Taken:</a:t>
            </a:r>
          </a:p>
          <a:p>
            <a:endParaRPr lang="en-US" b="1" dirty="0">
              <a:latin typeface="Calibri" panose="020F0502020204030204" pitchFamily="34" charset="0"/>
              <a:cs typeface="Calibri" panose="020F0502020204030204" pitchFamily="34" charset="0"/>
            </a:endParaRPr>
          </a:p>
          <a:p>
            <a:pPr marL="800100" lvl="1" indent="-342900">
              <a:spcBef>
                <a:spcPts val="1200"/>
              </a:spcBef>
              <a:buFont typeface="Courier New" panose="02070309020205020404" pitchFamily="49" charset="0"/>
              <a:buChar char="o"/>
              <a:defRPr/>
            </a:pPr>
            <a:r>
              <a:rPr lang="en-US" dirty="0">
                <a:latin typeface="Calibri" panose="020F0502020204030204" pitchFamily="34" charset="0"/>
                <a:cs typeface="Calibri" panose="020F0502020204030204" pitchFamily="34" charset="0"/>
              </a:rPr>
              <a:t>HST Compliance Team conducts random telephone surveys to offer consumers the opportunity to share feedback</a:t>
            </a:r>
          </a:p>
          <a:p>
            <a:pPr marL="800100" lvl="1" indent="-342900">
              <a:spcBef>
                <a:spcPts val="1200"/>
              </a:spcBef>
              <a:buFont typeface="Courier New" panose="02070309020205020404" pitchFamily="49" charset="0"/>
              <a:buChar char="o"/>
              <a:defRPr/>
            </a:pPr>
            <a:r>
              <a:rPr lang="en-US" b="0" dirty="0">
                <a:latin typeface="Calibri" panose="020F0502020204030204" pitchFamily="34" charset="0"/>
                <a:cs typeface="Calibri" panose="020F0502020204030204" pitchFamily="34" charset="0"/>
              </a:rPr>
              <a:t>Call Center staff have been trained to immediately exclude vendors upon request by a consumer</a:t>
            </a:r>
            <a:endParaRPr lang="en-US" dirty="0">
              <a:latin typeface="Calibri" panose="020F0502020204030204" pitchFamily="34" charset="0"/>
              <a:cs typeface="Calibri" panose="020F0502020204030204" pitchFamily="34" charset="0"/>
            </a:endParaRPr>
          </a:p>
          <a:p>
            <a:pPr marL="800100" lvl="1" indent="-342900">
              <a:spcBef>
                <a:spcPts val="1200"/>
              </a:spcBef>
              <a:buFont typeface="Courier New" panose="02070309020205020404" pitchFamily="49" charset="0"/>
              <a:buChar char="o"/>
              <a:defRPr/>
            </a:pPr>
            <a:r>
              <a:rPr lang="en-US" dirty="0">
                <a:latin typeface="Calibri" panose="020F0502020204030204" pitchFamily="34" charset="0"/>
                <a:cs typeface="Calibri" panose="020F0502020204030204" pitchFamily="34" charset="0"/>
              </a:rPr>
              <a:t>Brokers have Quality &amp; Assurance units that resolve and communicate complaint resolution to consumers via phone and text.  Additional follow-up is provided per customer request.</a:t>
            </a:r>
          </a:p>
          <a:p>
            <a:pPr marL="800100" lvl="1" indent="-342900">
              <a:spcBef>
                <a:spcPts val="1200"/>
              </a:spcBef>
              <a:buFont typeface="Courier New" panose="02070309020205020404" pitchFamily="49" charset="0"/>
              <a:buChar char="o"/>
              <a:defRPr/>
            </a:pPr>
            <a:r>
              <a:rPr lang="en-US" dirty="0">
                <a:latin typeface="Calibri" panose="020F0502020204030204" pitchFamily="34" charset="0"/>
                <a:cs typeface="Calibri" panose="020F0502020204030204" pitchFamily="34" charset="0"/>
              </a:rPr>
              <a:t>Consumers can submit complaints in the smart phone app and in the member and facility portals with resolutions sent via email and text.</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5587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E325F-5414-BE7C-586D-BF4A2B71668C}"/>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9</a:t>
            </a:fld>
            <a:endParaRPr lang="en-US"/>
          </a:p>
        </p:txBody>
      </p:sp>
      <p:sp>
        <p:nvSpPr>
          <p:cNvPr id="3" name="Title 2">
            <a:extLst>
              <a:ext uri="{FF2B5EF4-FFF2-40B4-BE49-F238E27FC236}">
                <a16:creationId xmlns:a16="http://schemas.microsoft.com/office/drawing/2014/main" id="{DC094B06-4A53-0AC6-F685-A51EB134A924}"/>
              </a:ext>
            </a:extLst>
          </p:cNvPr>
          <p:cNvSpPr>
            <a:spLocks noGrp="1"/>
          </p:cNvSpPr>
          <p:nvPr>
            <p:ph type="title"/>
          </p:nvPr>
        </p:nvSpPr>
        <p:spPr/>
        <p:txBody>
          <a:bodyPr anchor="ctr"/>
          <a:lstStyle/>
          <a:p>
            <a:r>
              <a:rPr lang="en-US" dirty="0">
                <a:latin typeface="Calibri" panose="020F0502020204030204" pitchFamily="34" charset="0"/>
                <a:cs typeface="Calibri" panose="020F0502020204030204" pitchFamily="34" charset="0"/>
              </a:rPr>
              <a:t>Draft Recommendations</a:t>
            </a:r>
          </a:p>
        </p:txBody>
      </p:sp>
      <p:sp>
        <p:nvSpPr>
          <p:cNvPr id="4" name="TextBox 3">
            <a:extLst>
              <a:ext uri="{FF2B5EF4-FFF2-40B4-BE49-F238E27FC236}">
                <a16:creationId xmlns:a16="http://schemas.microsoft.com/office/drawing/2014/main" id="{A2CAD553-3C72-546C-CB28-96F2E067001D}"/>
              </a:ext>
            </a:extLst>
          </p:cNvPr>
          <p:cNvSpPr txBox="1"/>
          <p:nvPr/>
        </p:nvSpPr>
        <p:spPr>
          <a:xfrm>
            <a:off x="325821" y="1214120"/>
            <a:ext cx="8382000" cy="3662541"/>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5. Improve on-time performance</a:t>
            </a:r>
          </a:p>
          <a:p>
            <a:endParaRPr lang="en-US" b="1" dirty="0">
              <a:latin typeface="Calibri" panose="020F0502020204030204" pitchFamily="34" charset="0"/>
              <a:cs typeface="Calibri" panose="020F0502020204030204" pitchFamily="34" charset="0"/>
            </a:endParaRPr>
          </a:p>
          <a:p>
            <a:r>
              <a:rPr lang="en-US" b="1" u="sng" dirty="0">
                <a:solidFill>
                  <a:srgbClr val="000000"/>
                </a:solidFill>
                <a:latin typeface="Calibri" panose="020F0502020204030204" pitchFamily="34" charset="0"/>
                <a:cs typeface="Calibri" panose="020F0502020204030204" pitchFamily="34" charset="0"/>
              </a:rPr>
              <a:t>Background and Actions </a:t>
            </a: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Taken:</a:t>
            </a:r>
          </a:p>
          <a:p>
            <a:endParaRPr lang="en-US" b="1" dirty="0">
              <a:latin typeface="Calibri" panose="020F0502020204030204" pitchFamily="34" charset="0"/>
              <a:cs typeface="Calibri" panose="020F0502020204030204" pitchFamily="34" charset="0"/>
            </a:endParaRPr>
          </a:p>
          <a:p>
            <a:pPr marL="800100" lvl="1" indent="-342900">
              <a:spcAft>
                <a:spcPts val="6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MART and GATRA implementing GPS tracking of on-time performance.  Required to have 90% of trips tracked by GPS by December 2022 </a:t>
            </a:r>
          </a:p>
          <a:p>
            <a:pPr marL="800100" lvl="1" indent="-342900">
              <a:spcAft>
                <a:spcPts val="6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MART and GATRA are required to report on-time performance measured by GPS to the HST office monthly and the data will be posted publicly on an online dashboard.</a:t>
            </a:r>
          </a:p>
          <a:p>
            <a:pPr marL="800100" lvl="1" indent="-342900">
              <a:spcAft>
                <a:spcPts val="6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On time performance incentive is earned if 90% or more trips are performed on time (pick up and arrival times must be within 10 minutes of the scheduled time)</a:t>
            </a:r>
          </a:p>
        </p:txBody>
      </p:sp>
    </p:spTree>
    <p:extLst>
      <p:ext uri="{BB962C8B-B14F-4D97-AF65-F5344CB8AC3E}">
        <p14:creationId xmlns:p14="http://schemas.microsoft.com/office/powerpoint/2010/main" val="33622941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TotalTime>
  <Words>1399</Words>
  <Application>Microsoft Office PowerPoint</Application>
  <PresentationFormat>On-screen Show (4:3)</PresentationFormat>
  <Paragraphs>147</Paragraphs>
  <Slides>14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Courier New</vt:lpstr>
      <vt:lpstr>1_Blue Presentation Template - MA HHS - small logos</vt:lpstr>
      <vt:lpstr>Non-Emergency Human Service Transportation Task Force</vt:lpstr>
      <vt:lpstr>Agenda</vt:lpstr>
      <vt:lpstr>Task Force Charge</vt:lpstr>
      <vt:lpstr>Draft Recommendations</vt:lpstr>
      <vt:lpstr>Draft Recommendations</vt:lpstr>
      <vt:lpstr>Draft Recommendations</vt:lpstr>
      <vt:lpstr>Draft Recommendations</vt:lpstr>
      <vt:lpstr>Draft Recommendations</vt:lpstr>
      <vt:lpstr>Draft Recommendations</vt:lpstr>
      <vt:lpstr>Draft Recommendations</vt:lpstr>
      <vt:lpstr>Draft Recommendations</vt:lpstr>
      <vt:lpstr>Draft Recommendations</vt:lpstr>
      <vt:lpstr>Broker Corrective Action Plan</vt:lpstr>
      <vt:lpstr>Upcoming Meetings and Events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15</cp:revision>
  <cp:lastPrinted>2022-09-21T19:00:53Z</cp:lastPrinted>
  <dcterms:created xsi:type="dcterms:W3CDTF">2014-04-27T20:43:35Z</dcterms:created>
  <dcterms:modified xsi:type="dcterms:W3CDTF">2022-09-22T13:20:49Z</dcterms:modified>
</cp:coreProperties>
</file>