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27" r:id="rId4"/>
    <p:sldMasterId id="2147483960" r:id="rId5"/>
  </p:sldMasterIdLst>
  <p:notesMasterIdLst>
    <p:notesMasterId r:id="rId88"/>
  </p:notesMasterIdLst>
  <p:handoutMasterIdLst>
    <p:handoutMasterId r:id="rId89"/>
  </p:handoutMasterIdLst>
  <p:sldIdLst>
    <p:sldId id="264" r:id="rId6"/>
    <p:sldId id="352" r:id="rId7"/>
    <p:sldId id="1291" r:id="rId8"/>
    <p:sldId id="269" r:id="rId9"/>
    <p:sldId id="1289" r:id="rId10"/>
    <p:sldId id="1256" r:id="rId11"/>
    <p:sldId id="1295" r:id="rId12"/>
    <p:sldId id="1280" r:id="rId13"/>
    <p:sldId id="1294" r:id="rId14"/>
    <p:sldId id="1290" r:id="rId15"/>
    <p:sldId id="1293" r:id="rId16"/>
    <p:sldId id="1270" r:id="rId17"/>
    <p:sldId id="1297" r:id="rId18"/>
    <p:sldId id="1390" r:id="rId19"/>
    <p:sldId id="1282" r:id="rId20"/>
    <p:sldId id="1283" r:id="rId21"/>
    <p:sldId id="1284" r:id="rId22"/>
    <p:sldId id="1389" r:id="rId23"/>
    <p:sldId id="1285" r:id="rId24"/>
    <p:sldId id="1286" r:id="rId25"/>
    <p:sldId id="1391" r:id="rId26"/>
    <p:sldId id="1380" r:id="rId27"/>
    <p:sldId id="1287" r:id="rId28"/>
    <p:sldId id="1278" r:id="rId29"/>
    <p:sldId id="1292" r:id="rId30"/>
    <p:sldId id="1379" r:id="rId31"/>
    <p:sldId id="371" r:id="rId32"/>
    <p:sldId id="287" r:id="rId33"/>
    <p:sldId id="360" r:id="rId34"/>
    <p:sldId id="1260" r:id="rId35"/>
    <p:sldId id="1281" r:id="rId36"/>
    <p:sldId id="362" r:id="rId37"/>
    <p:sldId id="1264" r:id="rId38"/>
    <p:sldId id="1265" r:id="rId39"/>
    <p:sldId id="290" r:id="rId40"/>
    <p:sldId id="1263" r:id="rId41"/>
    <p:sldId id="1384" r:id="rId42"/>
    <p:sldId id="1383" r:id="rId43"/>
    <p:sldId id="1382" r:id="rId44"/>
    <p:sldId id="1381" r:id="rId45"/>
    <p:sldId id="1385" r:id="rId46"/>
    <p:sldId id="1386" r:id="rId47"/>
    <p:sldId id="1388" r:id="rId48"/>
    <p:sldId id="1387" r:id="rId49"/>
    <p:sldId id="1288" r:id="rId50"/>
    <p:sldId id="1350" r:id="rId51"/>
    <p:sldId id="1299" r:id="rId52"/>
    <p:sldId id="1300" r:id="rId53"/>
    <p:sldId id="1301" r:id="rId54"/>
    <p:sldId id="1302" r:id="rId55"/>
    <p:sldId id="1303" r:id="rId56"/>
    <p:sldId id="1304" r:id="rId57"/>
    <p:sldId id="1305" r:id="rId58"/>
    <p:sldId id="1306" r:id="rId59"/>
    <p:sldId id="1307" r:id="rId60"/>
    <p:sldId id="1308" r:id="rId61"/>
    <p:sldId id="1351" r:id="rId62"/>
    <p:sldId id="1352" r:id="rId63"/>
    <p:sldId id="1353" r:id="rId64"/>
    <p:sldId id="1354" r:id="rId65"/>
    <p:sldId id="1355" r:id="rId66"/>
    <p:sldId id="1356" r:id="rId67"/>
    <p:sldId id="1357" r:id="rId68"/>
    <p:sldId id="1358" r:id="rId69"/>
    <p:sldId id="1359" r:id="rId70"/>
    <p:sldId id="1360" r:id="rId71"/>
    <p:sldId id="1361" r:id="rId72"/>
    <p:sldId id="1362" r:id="rId73"/>
    <p:sldId id="1363" r:id="rId74"/>
    <p:sldId id="1364" r:id="rId75"/>
    <p:sldId id="1365" r:id="rId76"/>
    <p:sldId id="1366" r:id="rId77"/>
    <p:sldId id="1367" r:id="rId78"/>
    <p:sldId id="1368" r:id="rId79"/>
    <p:sldId id="1369" r:id="rId80"/>
    <p:sldId id="1370" r:id="rId81"/>
    <p:sldId id="1371" r:id="rId82"/>
    <p:sldId id="1372" r:id="rId83"/>
    <p:sldId id="1373" r:id="rId84"/>
    <p:sldId id="1392" r:id="rId85"/>
    <p:sldId id="1393" r:id="rId86"/>
    <p:sldId id="1394" r:id="rId87"/>
  </p:sldIdLst>
  <p:sldSz cx="9144000" cy="64008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6EB2F-3FE5-5787-6B60-81639671EF77}" name="Sudders, Marylou (EHS)" initials="SM(" userId="S::Marylou.Sudders@mass.gov::fb55bd95-4951-4d3e-bbfa-043df7d28f88" providerId="AD"/>
  <p188:author id="{26248B49-A85D-E889-8490-95AA46F0FB09}" name="Cohen, Gabriel R. (EHS)" initials="C(" userId="S::gabriel.r.cohen@mass.gov::e20ddc8d-0929-4427-8e44-0c6a2a0adacf" providerId="AD"/>
  <p188:author id="{C5528E6F-8EB3-1F15-9F8B-2DD786CEBF79}" name="Cohen, Gabriel R. (EHS)" initials="CGR(" userId="S::Gabriel.R.Cohen@mass.gov::e20ddc8d-0929-4427-8e44-0c6a2a0adacf" providerId="AD"/>
  <p188:author id="{1CEFA0B9-1EE4-F8FC-B3C4-63CCBCFCA682}" name="Diamond, Bekah (EHS)" initials="DB(" userId="S::Bekah.Diamond@mass.gov::62283d1f-d819-4869-836c-847d81f8d8e2" providerId="AD"/>
  <p188:author id="{181E17C2-1497-9D10-9A61-8DFF387E3C66}" name="Denniston, Elizabeth F.  (EHS)" initials="DEF(" userId="S::Elizabeth.Denniston@mass.gov::da6e17ed-2ac3-45ac-8378-283b11f4b57c" providerId="AD"/>
  <p188:author id="{0E362EC9-F9D5-A4AD-02B4-E051A16BF13A}" name="Small-Borsellino, Sharna (EHS)" initials="SS(" userId="S::sharna.small-borsellino@mass.gov::5e10bf52-309c-40cb-8054-070286cc84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dders, Marylou (EHS)" initials="SM(" lastIdx="8" clrIdx="0"/>
  <p:cmAuthor id="7" name="Denniston, Elizabeth F.  (EHS)" initials="DEF(" lastIdx="21" clrIdx="7">
    <p:extLst>
      <p:ext uri="{19B8F6BF-5375-455C-9EA6-DF929625EA0E}">
        <p15:presenceInfo xmlns:p15="http://schemas.microsoft.com/office/powerpoint/2012/main" userId="S::Elizabeth.Denniston@mass.gov::da6e17ed-2ac3-45ac-8378-283b11f4b57c" providerId="AD"/>
      </p:ext>
    </p:extLst>
  </p:cmAuthor>
  <p:cmAuthor id="1" name="Gabriel Cohen" initials="GC" lastIdx="22" clrIdx="1"/>
  <p:cmAuthor id="2" name=" Leslie Darcy" initials="LD" lastIdx="2" clrIdx="2"/>
  <p:cmAuthor id="3" name="Darcy, Leslie (EHS)" initials="DL(" lastIdx="1" clrIdx="3"/>
  <p:cmAuthor id="4" name="Cohen, Gabriel R. (EHS)" initials="CGR(" lastIdx="33" clrIdx="4">
    <p:extLst>
      <p:ext uri="{19B8F6BF-5375-455C-9EA6-DF929625EA0E}">
        <p15:presenceInfo xmlns:p15="http://schemas.microsoft.com/office/powerpoint/2012/main" userId="S::Gabriel.R.Cohen@mass.gov::e20ddc8d-0929-4427-8e44-0c6a2a0adacf" providerId="AD"/>
      </p:ext>
    </p:extLst>
  </p:cmAuthor>
  <p:cmAuthor id="5" name="Diamond, Bekah (EHS)" initials="DB(" lastIdx="6" clrIdx="5">
    <p:extLst>
      <p:ext uri="{19B8F6BF-5375-455C-9EA6-DF929625EA0E}">
        <p15:presenceInfo xmlns:p15="http://schemas.microsoft.com/office/powerpoint/2012/main" userId="S::Bekah.Diamond@mass.gov::62283d1f-d819-4869-836c-847d81f8d8e2" providerId="AD"/>
      </p:ext>
    </p:extLst>
  </p:cmAuthor>
  <p:cmAuthor id="6" name="Small-Borsellino, Sharna (EHS)" initials="SS(" lastIdx="10" clrIdx="6">
    <p:extLst>
      <p:ext uri="{19B8F6BF-5375-455C-9EA6-DF929625EA0E}">
        <p15:presenceInfo xmlns:p15="http://schemas.microsoft.com/office/powerpoint/2012/main" userId="S::sharna.small-borsellino@mass.gov::5e10bf52-309c-40cb-8054-070286cc8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904B"/>
    <a:srgbClr val="90A2CF"/>
    <a:srgbClr val="DAE0EF"/>
    <a:srgbClr val="003399"/>
    <a:srgbClr val="32A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68" d="100"/>
          <a:sy n="68" d="100"/>
        </p:scale>
        <p:origin x="1168" y="56"/>
      </p:cViewPr>
      <p:guideLst>
        <p:guide orient="horz" pos="528"/>
        <p:guide pos="384"/>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commentAuthors" Target="commentAuthors.xml"/><Relationship Id="rId95"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E11122EF-B824-4C2E-81E5-C21C6B1E5393}" type="datetimeFigureOut">
              <a:rPr lang="en-US" smtClean="0"/>
              <a:t>11/30/2022</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BBAD44AB-6B42-41CA-B44A-70C9D561D202}" type="slidenum">
              <a:rPr lang="en-US" smtClean="0"/>
              <a:t>‹#›</a:t>
            </a:fld>
            <a:endParaRPr lang="en-US"/>
          </a:p>
        </p:txBody>
      </p:sp>
    </p:spTree>
    <p:extLst>
      <p:ext uri="{BB962C8B-B14F-4D97-AF65-F5344CB8AC3E}">
        <p14:creationId xmlns:p14="http://schemas.microsoft.com/office/powerpoint/2010/main" val="252638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639D329-3ECB-49A1-816E-ADB773D6AF79}" type="datetimeFigureOut">
              <a:rPr lang="en-US" smtClean="0"/>
              <a:t>11/30/2022</a:t>
            </a:fld>
            <a:endParaRPr lang="en-US"/>
          </a:p>
        </p:txBody>
      </p:sp>
      <p:sp>
        <p:nvSpPr>
          <p:cNvPr id="4" name="Slide Image Placeholder 3"/>
          <p:cNvSpPr>
            <a:spLocks noGrp="1" noRot="1" noChangeAspect="1"/>
          </p:cNvSpPr>
          <p:nvPr>
            <p:ph type="sldImg" idx="2"/>
          </p:nvPr>
        </p:nvSpPr>
        <p:spPr>
          <a:xfrm>
            <a:off x="1017588" y="698500"/>
            <a:ext cx="49879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730EFE2-8D35-4EE1-B5AA-D9D6C1DAF733}" type="slidenum">
              <a:rPr lang="en-US" smtClean="0"/>
              <a:t>‹#›</a:t>
            </a:fld>
            <a:endParaRPr lang="en-US"/>
          </a:p>
        </p:txBody>
      </p:sp>
    </p:spTree>
    <p:extLst>
      <p:ext uri="{BB962C8B-B14F-4D97-AF65-F5344CB8AC3E}">
        <p14:creationId xmlns:p14="http://schemas.microsoft.com/office/powerpoint/2010/main" val="4685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10</a:t>
            </a:fld>
            <a:endParaRPr lang="en-US"/>
          </a:p>
        </p:txBody>
      </p:sp>
    </p:spTree>
    <p:extLst>
      <p:ext uri="{BB962C8B-B14F-4D97-AF65-F5344CB8AC3E}">
        <p14:creationId xmlns:p14="http://schemas.microsoft.com/office/powerpoint/2010/main" val="119918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11</a:t>
            </a:fld>
            <a:endParaRPr lang="en-US"/>
          </a:p>
        </p:txBody>
      </p:sp>
    </p:spTree>
    <p:extLst>
      <p:ext uri="{BB962C8B-B14F-4D97-AF65-F5344CB8AC3E}">
        <p14:creationId xmlns:p14="http://schemas.microsoft.com/office/powerpoint/2010/main" val="31768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12</a:t>
            </a:fld>
            <a:endParaRPr lang="en-US"/>
          </a:p>
        </p:txBody>
      </p:sp>
    </p:spTree>
    <p:extLst>
      <p:ext uri="{BB962C8B-B14F-4D97-AF65-F5344CB8AC3E}">
        <p14:creationId xmlns:p14="http://schemas.microsoft.com/office/powerpoint/2010/main" val="256113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13</a:t>
            </a:fld>
            <a:endParaRPr lang="en-US"/>
          </a:p>
        </p:txBody>
      </p:sp>
    </p:spTree>
    <p:extLst>
      <p:ext uri="{BB962C8B-B14F-4D97-AF65-F5344CB8AC3E}">
        <p14:creationId xmlns:p14="http://schemas.microsoft.com/office/powerpoint/2010/main" val="39516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14</a:t>
            </a:fld>
            <a:endParaRPr lang="en-US"/>
          </a:p>
        </p:txBody>
      </p:sp>
    </p:spTree>
    <p:extLst>
      <p:ext uri="{BB962C8B-B14F-4D97-AF65-F5344CB8AC3E}">
        <p14:creationId xmlns:p14="http://schemas.microsoft.com/office/powerpoint/2010/main" val="101472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15</a:t>
            </a:fld>
            <a:endParaRPr lang="en-US"/>
          </a:p>
        </p:txBody>
      </p:sp>
    </p:spTree>
    <p:extLst>
      <p:ext uri="{BB962C8B-B14F-4D97-AF65-F5344CB8AC3E}">
        <p14:creationId xmlns:p14="http://schemas.microsoft.com/office/powerpoint/2010/main" val="212544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16</a:t>
            </a:fld>
            <a:endParaRPr lang="en-US"/>
          </a:p>
        </p:txBody>
      </p:sp>
    </p:spTree>
    <p:extLst>
      <p:ext uri="{BB962C8B-B14F-4D97-AF65-F5344CB8AC3E}">
        <p14:creationId xmlns:p14="http://schemas.microsoft.com/office/powerpoint/2010/main" val="417788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17</a:t>
            </a:fld>
            <a:endParaRPr lang="en-US"/>
          </a:p>
        </p:txBody>
      </p:sp>
    </p:spTree>
    <p:extLst>
      <p:ext uri="{BB962C8B-B14F-4D97-AF65-F5344CB8AC3E}">
        <p14:creationId xmlns:p14="http://schemas.microsoft.com/office/powerpoint/2010/main" val="163447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18</a:t>
            </a:fld>
            <a:endParaRPr lang="en-US"/>
          </a:p>
        </p:txBody>
      </p:sp>
    </p:spTree>
    <p:extLst>
      <p:ext uri="{BB962C8B-B14F-4D97-AF65-F5344CB8AC3E}">
        <p14:creationId xmlns:p14="http://schemas.microsoft.com/office/powerpoint/2010/main" val="96168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19</a:t>
            </a:fld>
            <a:endParaRPr lang="en-US"/>
          </a:p>
        </p:txBody>
      </p:sp>
    </p:spTree>
    <p:extLst>
      <p:ext uri="{BB962C8B-B14F-4D97-AF65-F5344CB8AC3E}">
        <p14:creationId xmlns:p14="http://schemas.microsoft.com/office/powerpoint/2010/main" val="211122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20</a:t>
            </a:fld>
            <a:endParaRPr lang="en-US"/>
          </a:p>
        </p:txBody>
      </p:sp>
    </p:spTree>
    <p:extLst>
      <p:ext uri="{BB962C8B-B14F-4D97-AF65-F5344CB8AC3E}">
        <p14:creationId xmlns:p14="http://schemas.microsoft.com/office/powerpoint/2010/main" val="473535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21</a:t>
            </a:fld>
            <a:endParaRPr lang="en-US"/>
          </a:p>
        </p:txBody>
      </p:sp>
    </p:spTree>
    <p:extLst>
      <p:ext uri="{BB962C8B-B14F-4D97-AF65-F5344CB8AC3E}">
        <p14:creationId xmlns:p14="http://schemas.microsoft.com/office/powerpoint/2010/main" val="92808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22</a:t>
            </a:fld>
            <a:endParaRPr lang="en-US"/>
          </a:p>
        </p:txBody>
      </p:sp>
    </p:spTree>
    <p:extLst>
      <p:ext uri="{BB962C8B-B14F-4D97-AF65-F5344CB8AC3E}">
        <p14:creationId xmlns:p14="http://schemas.microsoft.com/office/powerpoint/2010/main" val="1367519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23</a:t>
            </a:fld>
            <a:endParaRPr lang="en-US"/>
          </a:p>
        </p:txBody>
      </p:sp>
    </p:spTree>
    <p:extLst>
      <p:ext uri="{BB962C8B-B14F-4D97-AF65-F5344CB8AC3E}">
        <p14:creationId xmlns:p14="http://schemas.microsoft.com/office/powerpoint/2010/main" val="1925402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24</a:t>
            </a:fld>
            <a:endParaRPr lang="en-US"/>
          </a:p>
        </p:txBody>
      </p:sp>
    </p:spTree>
    <p:extLst>
      <p:ext uri="{BB962C8B-B14F-4D97-AF65-F5344CB8AC3E}">
        <p14:creationId xmlns:p14="http://schemas.microsoft.com/office/powerpoint/2010/main" val="196613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25</a:t>
            </a:fld>
            <a:endParaRPr lang="en-US"/>
          </a:p>
        </p:txBody>
      </p:sp>
    </p:spTree>
    <p:extLst>
      <p:ext uri="{BB962C8B-B14F-4D97-AF65-F5344CB8AC3E}">
        <p14:creationId xmlns:p14="http://schemas.microsoft.com/office/powerpoint/2010/main" val="10053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26</a:t>
            </a:fld>
            <a:endParaRPr lang="en-US"/>
          </a:p>
        </p:txBody>
      </p:sp>
    </p:spTree>
    <p:extLst>
      <p:ext uri="{BB962C8B-B14F-4D97-AF65-F5344CB8AC3E}">
        <p14:creationId xmlns:p14="http://schemas.microsoft.com/office/powerpoint/2010/main" val="803933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27</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28</a:t>
            </a:fld>
            <a:endParaRPr lang="en-US"/>
          </a:p>
        </p:txBody>
      </p:sp>
    </p:spTree>
    <p:extLst>
      <p:ext uri="{BB962C8B-B14F-4D97-AF65-F5344CB8AC3E}">
        <p14:creationId xmlns:p14="http://schemas.microsoft.com/office/powerpoint/2010/main" val="2213702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29</a:t>
            </a:fld>
            <a:endParaRPr lang="en-US"/>
          </a:p>
        </p:txBody>
      </p:sp>
    </p:spTree>
    <p:extLst>
      <p:ext uri="{BB962C8B-B14F-4D97-AF65-F5344CB8AC3E}">
        <p14:creationId xmlns:p14="http://schemas.microsoft.com/office/powerpoint/2010/main" val="166365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a:t>
            </a:fld>
            <a:endParaRPr lang="en-US"/>
          </a:p>
        </p:txBody>
      </p:sp>
    </p:spTree>
    <p:extLst>
      <p:ext uri="{BB962C8B-B14F-4D97-AF65-F5344CB8AC3E}">
        <p14:creationId xmlns:p14="http://schemas.microsoft.com/office/powerpoint/2010/main" val="3382024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30</a:t>
            </a:fld>
            <a:endParaRPr lang="en-US"/>
          </a:p>
        </p:txBody>
      </p:sp>
    </p:spTree>
    <p:extLst>
      <p:ext uri="{BB962C8B-B14F-4D97-AF65-F5344CB8AC3E}">
        <p14:creationId xmlns:p14="http://schemas.microsoft.com/office/powerpoint/2010/main" val="33285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31</a:t>
            </a:fld>
            <a:endParaRPr lang="en-US"/>
          </a:p>
        </p:txBody>
      </p:sp>
    </p:spTree>
    <p:extLst>
      <p:ext uri="{BB962C8B-B14F-4D97-AF65-F5344CB8AC3E}">
        <p14:creationId xmlns:p14="http://schemas.microsoft.com/office/powerpoint/2010/main" val="3089849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32</a:t>
            </a:fld>
            <a:endParaRPr lang="en-US"/>
          </a:p>
        </p:txBody>
      </p:sp>
    </p:spTree>
    <p:extLst>
      <p:ext uri="{BB962C8B-B14F-4D97-AF65-F5344CB8AC3E}">
        <p14:creationId xmlns:p14="http://schemas.microsoft.com/office/powerpoint/2010/main" val="2083297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33</a:t>
            </a:fld>
            <a:endParaRPr lang="en-US"/>
          </a:p>
        </p:txBody>
      </p:sp>
    </p:spTree>
    <p:extLst>
      <p:ext uri="{BB962C8B-B14F-4D97-AF65-F5344CB8AC3E}">
        <p14:creationId xmlns:p14="http://schemas.microsoft.com/office/powerpoint/2010/main" val="2402065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34</a:t>
            </a:fld>
            <a:endParaRPr lang="en-US"/>
          </a:p>
        </p:txBody>
      </p:sp>
    </p:spTree>
    <p:extLst>
      <p:ext uri="{BB962C8B-B14F-4D97-AF65-F5344CB8AC3E}">
        <p14:creationId xmlns:p14="http://schemas.microsoft.com/office/powerpoint/2010/main" val="928769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35</a:t>
            </a:fld>
            <a:endParaRPr lang="en-US"/>
          </a:p>
        </p:txBody>
      </p:sp>
    </p:spTree>
    <p:extLst>
      <p:ext uri="{BB962C8B-B14F-4D97-AF65-F5344CB8AC3E}">
        <p14:creationId xmlns:p14="http://schemas.microsoft.com/office/powerpoint/2010/main" val="2358407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36</a:t>
            </a:fld>
            <a:endParaRPr lang="en-US"/>
          </a:p>
        </p:txBody>
      </p:sp>
    </p:spTree>
    <p:extLst>
      <p:ext uri="{BB962C8B-B14F-4D97-AF65-F5344CB8AC3E}">
        <p14:creationId xmlns:p14="http://schemas.microsoft.com/office/powerpoint/2010/main" val="1779176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37</a:t>
            </a:fld>
            <a:endParaRPr lang="en-US"/>
          </a:p>
        </p:txBody>
      </p:sp>
    </p:spTree>
    <p:extLst>
      <p:ext uri="{BB962C8B-B14F-4D97-AF65-F5344CB8AC3E}">
        <p14:creationId xmlns:p14="http://schemas.microsoft.com/office/powerpoint/2010/main" val="1912107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38</a:t>
            </a:fld>
            <a:endParaRPr lang="en-US"/>
          </a:p>
        </p:txBody>
      </p:sp>
    </p:spTree>
    <p:extLst>
      <p:ext uri="{BB962C8B-B14F-4D97-AF65-F5344CB8AC3E}">
        <p14:creationId xmlns:p14="http://schemas.microsoft.com/office/powerpoint/2010/main" val="2845744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39</a:t>
            </a:fld>
            <a:endParaRPr lang="en-US"/>
          </a:p>
        </p:txBody>
      </p:sp>
    </p:spTree>
    <p:extLst>
      <p:ext uri="{BB962C8B-B14F-4D97-AF65-F5344CB8AC3E}">
        <p14:creationId xmlns:p14="http://schemas.microsoft.com/office/powerpoint/2010/main" val="16353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a:t>
            </a:fld>
            <a:endParaRPr lang="en-US"/>
          </a:p>
        </p:txBody>
      </p:sp>
    </p:spTree>
    <p:extLst>
      <p:ext uri="{BB962C8B-B14F-4D97-AF65-F5344CB8AC3E}">
        <p14:creationId xmlns:p14="http://schemas.microsoft.com/office/powerpoint/2010/main" val="3117400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40</a:t>
            </a:fld>
            <a:endParaRPr lang="en-US"/>
          </a:p>
        </p:txBody>
      </p:sp>
    </p:spTree>
    <p:extLst>
      <p:ext uri="{BB962C8B-B14F-4D97-AF65-F5344CB8AC3E}">
        <p14:creationId xmlns:p14="http://schemas.microsoft.com/office/powerpoint/2010/main" val="2254284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41</a:t>
            </a:fld>
            <a:endParaRPr lang="en-US"/>
          </a:p>
        </p:txBody>
      </p:sp>
    </p:spTree>
    <p:extLst>
      <p:ext uri="{BB962C8B-B14F-4D97-AF65-F5344CB8AC3E}">
        <p14:creationId xmlns:p14="http://schemas.microsoft.com/office/powerpoint/2010/main" val="2361950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42</a:t>
            </a:fld>
            <a:endParaRPr lang="en-US"/>
          </a:p>
        </p:txBody>
      </p:sp>
    </p:spTree>
    <p:extLst>
      <p:ext uri="{BB962C8B-B14F-4D97-AF65-F5344CB8AC3E}">
        <p14:creationId xmlns:p14="http://schemas.microsoft.com/office/powerpoint/2010/main" val="1218249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43</a:t>
            </a:fld>
            <a:endParaRPr lang="en-US"/>
          </a:p>
        </p:txBody>
      </p:sp>
    </p:spTree>
    <p:extLst>
      <p:ext uri="{BB962C8B-B14F-4D97-AF65-F5344CB8AC3E}">
        <p14:creationId xmlns:p14="http://schemas.microsoft.com/office/powerpoint/2010/main" val="1702741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44</a:t>
            </a:fld>
            <a:endParaRPr lang="en-US"/>
          </a:p>
        </p:txBody>
      </p:sp>
    </p:spTree>
    <p:extLst>
      <p:ext uri="{BB962C8B-B14F-4D97-AF65-F5344CB8AC3E}">
        <p14:creationId xmlns:p14="http://schemas.microsoft.com/office/powerpoint/2010/main" val="652836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45</a:t>
            </a:fld>
            <a:endParaRPr lang="en-US"/>
          </a:p>
        </p:txBody>
      </p:sp>
    </p:spTree>
    <p:extLst>
      <p:ext uri="{BB962C8B-B14F-4D97-AF65-F5344CB8AC3E}">
        <p14:creationId xmlns:p14="http://schemas.microsoft.com/office/powerpoint/2010/main" val="2632738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46</a:t>
            </a:fld>
            <a:endParaRPr lang="en-US"/>
          </a:p>
        </p:txBody>
      </p:sp>
    </p:spTree>
    <p:extLst>
      <p:ext uri="{BB962C8B-B14F-4D97-AF65-F5344CB8AC3E}">
        <p14:creationId xmlns:p14="http://schemas.microsoft.com/office/powerpoint/2010/main" val="2564116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47</a:t>
            </a:fld>
            <a:endParaRPr lang="en-US"/>
          </a:p>
        </p:txBody>
      </p:sp>
    </p:spTree>
    <p:extLst>
      <p:ext uri="{BB962C8B-B14F-4D97-AF65-F5344CB8AC3E}">
        <p14:creationId xmlns:p14="http://schemas.microsoft.com/office/powerpoint/2010/main" val="4038706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48</a:t>
            </a:fld>
            <a:endParaRPr lang="en-US"/>
          </a:p>
        </p:txBody>
      </p:sp>
    </p:spTree>
    <p:extLst>
      <p:ext uri="{BB962C8B-B14F-4D97-AF65-F5344CB8AC3E}">
        <p14:creationId xmlns:p14="http://schemas.microsoft.com/office/powerpoint/2010/main" val="2170050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49</a:t>
            </a:fld>
            <a:endParaRPr lang="en-US"/>
          </a:p>
        </p:txBody>
      </p:sp>
    </p:spTree>
    <p:extLst>
      <p:ext uri="{BB962C8B-B14F-4D97-AF65-F5344CB8AC3E}">
        <p14:creationId xmlns:p14="http://schemas.microsoft.com/office/powerpoint/2010/main" val="196907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a:t>
            </a:fld>
            <a:endParaRPr lang="en-US"/>
          </a:p>
        </p:txBody>
      </p:sp>
    </p:spTree>
    <p:extLst>
      <p:ext uri="{BB962C8B-B14F-4D97-AF65-F5344CB8AC3E}">
        <p14:creationId xmlns:p14="http://schemas.microsoft.com/office/powerpoint/2010/main" val="835397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50</a:t>
            </a:fld>
            <a:endParaRPr lang="en-US"/>
          </a:p>
        </p:txBody>
      </p:sp>
    </p:spTree>
    <p:extLst>
      <p:ext uri="{BB962C8B-B14F-4D97-AF65-F5344CB8AC3E}">
        <p14:creationId xmlns:p14="http://schemas.microsoft.com/office/powerpoint/2010/main" val="4059996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51</a:t>
            </a:fld>
            <a:endParaRPr lang="en-US"/>
          </a:p>
        </p:txBody>
      </p:sp>
    </p:spTree>
    <p:extLst>
      <p:ext uri="{BB962C8B-B14F-4D97-AF65-F5344CB8AC3E}">
        <p14:creationId xmlns:p14="http://schemas.microsoft.com/office/powerpoint/2010/main" val="3406643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52</a:t>
            </a:fld>
            <a:endParaRPr lang="en-US"/>
          </a:p>
        </p:txBody>
      </p:sp>
    </p:spTree>
    <p:extLst>
      <p:ext uri="{BB962C8B-B14F-4D97-AF65-F5344CB8AC3E}">
        <p14:creationId xmlns:p14="http://schemas.microsoft.com/office/powerpoint/2010/main" val="2829221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53</a:t>
            </a:fld>
            <a:endParaRPr lang="en-US"/>
          </a:p>
        </p:txBody>
      </p:sp>
    </p:spTree>
    <p:extLst>
      <p:ext uri="{BB962C8B-B14F-4D97-AF65-F5344CB8AC3E}">
        <p14:creationId xmlns:p14="http://schemas.microsoft.com/office/powerpoint/2010/main" val="4284134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54</a:t>
            </a:fld>
            <a:endParaRPr lang="en-US"/>
          </a:p>
        </p:txBody>
      </p:sp>
    </p:spTree>
    <p:extLst>
      <p:ext uri="{BB962C8B-B14F-4D97-AF65-F5344CB8AC3E}">
        <p14:creationId xmlns:p14="http://schemas.microsoft.com/office/powerpoint/2010/main" val="1375112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55</a:t>
            </a:fld>
            <a:endParaRPr lang="en-US"/>
          </a:p>
        </p:txBody>
      </p:sp>
    </p:spTree>
    <p:extLst>
      <p:ext uri="{BB962C8B-B14F-4D97-AF65-F5344CB8AC3E}">
        <p14:creationId xmlns:p14="http://schemas.microsoft.com/office/powerpoint/2010/main" val="1972338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56</a:t>
            </a:fld>
            <a:endParaRPr lang="en-US"/>
          </a:p>
        </p:txBody>
      </p:sp>
    </p:spTree>
    <p:extLst>
      <p:ext uri="{BB962C8B-B14F-4D97-AF65-F5344CB8AC3E}">
        <p14:creationId xmlns:p14="http://schemas.microsoft.com/office/powerpoint/2010/main" val="2599241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57</a:t>
            </a:fld>
            <a:endParaRPr lang="en-US"/>
          </a:p>
        </p:txBody>
      </p:sp>
    </p:spTree>
    <p:extLst>
      <p:ext uri="{BB962C8B-B14F-4D97-AF65-F5344CB8AC3E}">
        <p14:creationId xmlns:p14="http://schemas.microsoft.com/office/powerpoint/2010/main" val="339380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58</a:t>
            </a:fld>
            <a:endParaRPr lang="en-US"/>
          </a:p>
        </p:txBody>
      </p:sp>
    </p:spTree>
    <p:extLst>
      <p:ext uri="{BB962C8B-B14F-4D97-AF65-F5344CB8AC3E}">
        <p14:creationId xmlns:p14="http://schemas.microsoft.com/office/powerpoint/2010/main" val="19623380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59</a:t>
            </a:fld>
            <a:endParaRPr lang="en-US"/>
          </a:p>
        </p:txBody>
      </p:sp>
    </p:spTree>
    <p:extLst>
      <p:ext uri="{BB962C8B-B14F-4D97-AF65-F5344CB8AC3E}">
        <p14:creationId xmlns:p14="http://schemas.microsoft.com/office/powerpoint/2010/main" val="260997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a:t>
            </a:fld>
            <a:endParaRPr lang="en-US"/>
          </a:p>
        </p:txBody>
      </p:sp>
    </p:spTree>
    <p:extLst>
      <p:ext uri="{BB962C8B-B14F-4D97-AF65-F5344CB8AC3E}">
        <p14:creationId xmlns:p14="http://schemas.microsoft.com/office/powerpoint/2010/main" val="3516802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60</a:t>
            </a:fld>
            <a:endParaRPr lang="en-US"/>
          </a:p>
        </p:txBody>
      </p:sp>
    </p:spTree>
    <p:extLst>
      <p:ext uri="{BB962C8B-B14F-4D97-AF65-F5344CB8AC3E}">
        <p14:creationId xmlns:p14="http://schemas.microsoft.com/office/powerpoint/2010/main" val="1438556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61</a:t>
            </a:fld>
            <a:endParaRPr lang="en-US"/>
          </a:p>
        </p:txBody>
      </p:sp>
    </p:spTree>
    <p:extLst>
      <p:ext uri="{BB962C8B-B14F-4D97-AF65-F5344CB8AC3E}">
        <p14:creationId xmlns:p14="http://schemas.microsoft.com/office/powerpoint/2010/main" val="787030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62</a:t>
            </a:fld>
            <a:endParaRPr lang="en-US"/>
          </a:p>
        </p:txBody>
      </p:sp>
    </p:spTree>
    <p:extLst>
      <p:ext uri="{BB962C8B-B14F-4D97-AF65-F5344CB8AC3E}">
        <p14:creationId xmlns:p14="http://schemas.microsoft.com/office/powerpoint/2010/main" val="3654277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63</a:t>
            </a:fld>
            <a:endParaRPr lang="en-US"/>
          </a:p>
        </p:txBody>
      </p:sp>
    </p:spTree>
    <p:extLst>
      <p:ext uri="{BB962C8B-B14F-4D97-AF65-F5344CB8AC3E}">
        <p14:creationId xmlns:p14="http://schemas.microsoft.com/office/powerpoint/2010/main" val="878668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64</a:t>
            </a:fld>
            <a:endParaRPr lang="en-US"/>
          </a:p>
        </p:txBody>
      </p:sp>
    </p:spTree>
    <p:extLst>
      <p:ext uri="{BB962C8B-B14F-4D97-AF65-F5344CB8AC3E}">
        <p14:creationId xmlns:p14="http://schemas.microsoft.com/office/powerpoint/2010/main" val="32520723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65</a:t>
            </a:fld>
            <a:endParaRPr lang="en-US"/>
          </a:p>
        </p:txBody>
      </p:sp>
    </p:spTree>
    <p:extLst>
      <p:ext uri="{BB962C8B-B14F-4D97-AF65-F5344CB8AC3E}">
        <p14:creationId xmlns:p14="http://schemas.microsoft.com/office/powerpoint/2010/main" val="3997901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66</a:t>
            </a:fld>
            <a:endParaRPr lang="en-US"/>
          </a:p>
        </p:txBody>
      </p:sp>
    </p:spTree>
    <p:extLst>
      <p:ext uri="{BB962C8B-B14F-4D97-AF65-F5344CB8AC3E}">
        <p14:creationId xmlns:p14="http://schemas.microsoft.com/office/powerpoint/2010/main" val="14466532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67</a:t>
            </a:fld>
            <a:endParaRPr lang="en-US"/>
          </a:p>
        </p:txBody>
      </p:sp>
    </p:spTree>
    <p:extLst>
      <p:ext uri="{BB962C8B-B14F-4D97-AF65-F5344CB8AC3E}">
        <p14:creationId xmlns:p14="http://schemas.microsoft.com/office/powerpoint/2010/main" val="40551116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68</a:t>
            </a:fld>
            <a:endParaRPr lang="en-US"/>
          </a:p>
        </p:txBody>
      </p:sp>
    </p:spTree>
    <p:extLst>
      <p:ext uri="{BB962C8B-B14F-4D97-AF65-F5344CB8AC3E}">
        <p14:creationId xmlns:p14="http://schemas.microsoft.com/office/powerpoint/2010/main" val="1377118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69</a:t>
            </a:fld>
            <a:endParaRPr lang="en-US"/>
          </a:p>
        </p:txBody>
      </p:sp>
    </p:spTree>
    <p:extLst>
      <p:ext uri="{BB962C8B-B14F-4D97-AF65-F5344CB8AC3E}">
        <p14:creationId xmlns:p14="http://schemas.microsoft.com/office/powerpoint/2010/main" val="187378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a:t>
            </a:fld>
            <a:endParaRPr lang="en-US"/>
          </a:p>
        </p:txBody>
      </p:sp>
    </p:spTree>
    <p:extLst>
      <p:ext uri="{BB962C8B-B14F-4D97-AF65-F5344CB8AC3E}">
        <p14:creationId xmlns:p14="http://schemas.microsoft.com/office/powerpoint/2010/main" val="3267010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70</a:t>
            </a:fld>
            <a:endParaRPr lang="en-US"/>
          </a:p>
        </p:txBody>
      </p:sp>
    </p:spTree>
    <p:extLst>
      <p:ext uri="{BB962C8B-B14F-4D97-AF65-F5344CB8AC3E}">
        <p14:creationId xmlns:p14="http://schemas.microsoft.com/office/powerpoint/2010/main" val="3990182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71</a:t>
            </a:fld>
            <a:endParaRPr lang="en-US"/>
          </a:p>
        </p:txBody>
      </p:sp>
    </p:spTree>
    <p:extLst>
      <p:ext uri="{BB962C8B-B14F-4D97-AF65-F5344CB8AC3E}">
        <p14:creationId xmlns:p14="http://schemas.microsoft.com/office/powerpoint/2010/main" val="2934771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72</a:t>
            </a:fld>
            <a:endParaRPr lang="en-US"/>
          </a:p>
        </p:txBody>
      </p:sp>
    </p:spTree>
    <p:extLst>
      <p:ext uri="{BB962C8B-B14F-4D97-AF65-F5344CB8AC3E}">
        <p14:creationId xmlns:p14="http://schemas.microsoft.com/office/powerpoint/2010/main" val="42002085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73</a:t>
            </a:fld>
            <a:endParaRPr lang="en-US"/>
          </a:p>
        </p:txBody>
      </p:sp>
    </p:spTree>
    <p:extLst>
      <p:ext uri="{BB962C8B-B14F-4D97-AF65-F5344CB8AC3E}">
        <p14:creationId xmlns:p14="http://schemas.microsoft.com/office/powerpoint/2010/main" val="60821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74</a:t>
            </a:fld>
            <a:endParaRPr lang="en-US"/>
          </a:p>
        </p:txBody>
      </p:sp>
    </p:spTree>
    <p:extLst>
      <p:ext uri="{BB962C8B-B14F-4D97-AF65-F5344CB8AC3E}">
        <p14:creationId xmlns:p14="http://schemas.microsoft.com/office/powerpoint/2010/main" val="6097810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75</a:t>
            </a:fld>
            <a:endParaRPr lang="en-US"/>
          </a:p>
        </p:txBody>
      </p:sp>
    </p:spTree>
    <p:extLst>
      <p:ext uri="{BB962C8B-B14F-4D97-AF65-F5344CB8AC3E}">
        <p14:creationId xmlns:p14="http://schemas.microsoft.com/office/powerpoint/2010/main" val="33604681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76</a:t>
            </a:fld>
            <a:endParaRPr lang="en-US"/>
          </a:p>
        </p:txBody>
      </p:sp>
    </p:spTree>
    <p:extLst>
      <p:ext uri="{BB962C8B-B14F-4D97-AF65-F5344CB8AC3E}">
        <p14:creationId xmlns:p14="http://schemas.microsoft.com/office/powerpoint/2010/main" val="36652275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77</a:t>
            </a:fld>
            <a:endParaRPr lang="en-US"/>
          </a:p>
        </p:txBody>
      </p:sp>
    </p:spTree>
    <p:extLst>
      <p:ext uri="{BB962C8B-B14F-4D97-AF65-F5344CB8AC3E}">
        <p14:creationId xmlns:p14="http://schemas.microsoft.com/office/powerpoint/2010/main" val="7579754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78</a:t>
            </a:fld>
            <a:endParaRPr lang="en-US"/>
          </a:p>
        </p:txBody>
      </p:sp>
    </p:spTree>
    <p:extLst>
      <p:ext uri="{BB962C8B-B14F-4D97-AF65-F5344CB8AC3E}">
        <p14:creationId xmlns:p14="http://schemas.microsoft.com/office/powerpoint/2010/main" val="38961865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79</a:t>
            </a:fld>
            <a:endParaRPr lang="en-US"/>
          </a:p>
        </p:txBody>
      </p:sp>
    </p:spTree>
    <p:extLst>
      <p:ext uri="{BB962C8B-B14F-4D97-AF65-F5344CB8AC3E}">
        <p14:creationId xmlns:p14="http://schemas.microsoft.com/office/powerpoint/2010/main" val="179597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8</a:t>
            </a:fld>
            <a:endParaRPr lang="en-US"/>
          </a:p>
        </p:txBody>
      </p:sp>
    </p:spTree>
    <p:extLst>
      <p:ext uri="{BB962C8B-B14F-4D97-AF65-F5344CB8AC3E}">
        <p14:creationId xmlns:p14="http://schemas.microsoft.com/office/powerpoint/2010/main" val="30738643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80</a:t>
            </a:fld>
            <a:endParaRPr lang="en-US"/>
          </a:p>
        </p:txBody>
      </p:sp>
    </p:spTree>
    <p:extLst>
      <p:ext uri="{BB962C8B-B14F-4D97-AF65-F5344CB8AC3E}">
        <p14:creationId xmlns:p14="http://schemas.microsoft.com/office/powerpoint/2010/main" val="143621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81</a:t>
            </a:fld>
            <a:endParaRPr lang="en-US"/>
          </a:p>
        </p:txBody>
      </p:sp>
    </p:spTree>
    <p:extLst>
      <p:ext uri="{BB962C8B-B14F-4D97-AF65-F5344CB8AC3E}">
        <p14:creationId xmlns:p14="http://schemas.microsoft.com/office/powerpoint/2010/main" val="4173708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82</a:t>
            </a:fld>
            <a:endParaRPr lang="en-US"/>
          </a:p>
        </p:txBody>
      </p:sp>
    </p:spTree>
    <p:extLst>
      <p:ext uri="{BB962C8B-B14F-4D97-AF65-F5344CB8AC3E}">
        <p14:creationId xmlns:p14="http://schemas.microsoft.com/office/powerpoint/2010/main" val="197215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9</a:t>
            </a:fld>
            <a:endParaRPr lang="en-US"/>
          </a:p>
        </p:txBody>
      </p:sp>
    </p:spTree>
    <p:extLst>
      <p:ext uri="{BB962C8B-B14F-4D97-AF65-F5344CB8AC3E}">
        <p14:creationId xmlns:p14="http://schemas.microsoft.com/office/powerpoint/2010/main" val="197322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D496787B-E7F2-4C22-82A9-DE38655483CD}" type="datetime4">
              <a:rPr lang="en-US" smtClean="0"/>
              <a:t>November 30, 2022</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628650" y="1280160"/>
            <a:ext cx="3886200" cy="44378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4629150" y="1280160"/>
            <a:ext cx="3886200" cy="44378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541421" y="274287"/>
            <a:ext cx="5314950" cy="530915"/>
          </a:xfrm>
          <a:prstGeom prst="rect">
            <a:avLst/>
          </a:prstGeom>
          <a:noFill/>
        </p:spPr>
        <p:txBody>
          <a:bodyPr wrap="square" rtlCol="0">
            <a:spAutoFit/>
          </a:bodyPr>
          <a:lstStyle/>
          <a:p>
            <a:pPr>
              <a:defRPr/>
            </a:pPr>
            <a:r>
              <a:rPr lang="en-US" sz="2850" b="1">
                <a:solidFill>
                  <a:prstClr val="black"/>
                </a:solidFill>
                <a:latin typeface="Arial" charset="0"/>
                <a:cs typeface="Arial" charset="0"/>
              </a:rPr>
              <a:t>Title of Slide</a:t>
            </a:r>
            <a:endParaRPr lang="en-US" sz="1350">
              <a:solidFill>
                <a:prstClr val="black"/>
              </a:solidFill>
            </a:endParaRPr>
          </a:p>
        </p:txBody>
      </p:sp>
    </p:spTree>
    <p:extLst>
      <p:ext uri="{BB962C8B-B14F-4D97-AF65-F5344CB8AC3E}">
        <p14:creationId xmlns:p14="http://schemas.microsoft.com/office/powerpoint/2010/main" val="383329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629842" y="1024128"/>
            <a:ext cx="3868340" cy="76898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629842" y="1792222"/>
            <a:ext cx="3868340" cy="4011168"/>
          </a:xfrm>
          <a:prstGeom prst="rect">
            <a:avLst/>
          </a:prstGeom>
        </p:spPr>
        <p:txBody>
          <a:bodyPr/>
          <a:lstStyle>
            <a:lvl5pPr marL="13716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4629151" y="1024128"/>
            <a:ext cx="3887391" cy="76898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4629151" y="1792222"/>
            <a:ext cx="3887391" cy="40111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541421" y="274287"/>
            <a:ext cx="5314950" cy="530915"/>
          </a:xfrm>
          <a:prstGeom prst="rect">
            <a:avLst/>
          </a:prstGeom>
          <a:noFill/>
        </p:spPr>
        <p:txBody>
          <a:bodyPr wrap="square" rtlCol="0">
            <a:spAutoFit/>
          </a:bodyPr>
          <a:lstStyle/>
          <a:p>
            <a:pPr>
              <a:defRPr/>
            </a:pPr>
            <a:r>
              <a:rPr lang="en-US" sz="2850" b="1">
                <a:solidFill>
                  <a:prstClr val="black"/>
                </a:solidFill>
                <a:latin typeface="Arial" charset="0"/>
                <a:cs typeface="Arial" charset="0"/>
              </a:rPr>
              <a:t>Title of Slide</a:t>
            </a:r>
            <a:endParaRPr lang="en-US" sz="1350">
              <a:solidFill>
                <a:prstClr val="black"/>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285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C326B322-D850-4B51-9F80-85BE64D3822F}" type="datetime4">
              <a:rPr lang="en-US" smtClean="0"/>
              <a:t>November 30, 2022</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050CF0FA-2E42-42C8-A0CE-56DC8E427661}" type="datetime4">
              <a:rPr lang="en-US" smtClean="0"/>
              <a:t>November 30, 2022</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D70AE1E1-C20F-4B86-8353-75584056EDD2}" type="datetime4">
              <a:rPr lang="en-US" smtClean="0"/>
              <a:t>November 30, 2022</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B3EBD248-22D7-4DC9-9A5D-7CDEAF1301A4}" type="datetime4">
              <a:rPr lang="en-US" smtClean="0"/>
              <a:t>November 30, 2022</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extLst>
      <p:ext uri="{BB962C8B-B14F-4D97-AF65-F5344CB8AC3E}">
        <p14:creationId xmlns:p14="http://schemas.microsoft.com/office/powerpoint/2010/main" val="190957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8860" y="1988399"/>
            <a:ext cx="6369341" cy="1372023"/>
          </a:xfrm>
        </p:spPr>
        <p:txBody>
          <a:bodyPr/>
          <a:lstStyle>
            <a:lvl1pPr algn="ctr">
              <a:defRPr/>
            </a:lvl1pPr>
          </a:lstStyle>
          <a:p>
            <a:r>
              <a:rPr lang="en-US"/>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2"/>
            <a:ext cx="9144000" cy="91237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326470" y="162172"/>
            <a:ext cx="7817531" cy="507831"/>
          </a:xfrm>
          <a:prstGeom prst="rect">
            <a:avLst/>
          </a:prstGeom>
          <a:noFill/>
          <a:ln>
            <a:noFill/>
          </a:ln>
        </p:spPr>
        <p:txBody>
          <a:bodyPr wrap="square" rtlCol="0">
            <a:spAutoFit/>
          </a:bodyPr>
          <a:lstStyle/>
          <a:p>
            <a:pPr>
              <a:defRPr/>
            </a:pPr>
            <a:r>
              <a:rPr lang="en-US" sz="2700" b="1" kern="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27635" y="2"/>
            <a:ext cx="889085" cy="2321662"/>
          </a:xfrm>
          <a:prstGeom prst="rect">
            <a:avLst/>
          </a:prstGeom>
          <a:solidFill>
            <a:schemeClr val="bg1"/>
          </a:solidFill>
        </p:spPr>
      </p:pic>
    </p:spTree>
    <p:extLst>
      <p:ext uri="{BB962C8B-B14F-4D97-AF65-F5344CB8AC3E}">
        <p14:creationId xmlns:p14="http://schemas.microsoft.com/office/powerpoint/2010/main" val="244385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59531"/>
            <a:ext cx="8229600" cy="4224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8806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522"/>
            <a:ext cx="4057650" cy="42242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93522"/>
            <a:ext cx="4057650" cy="42242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07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432772"/>
            <a:ext cx="4039791" cy="597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029883"/>
            <a:ext cx="4039791" cy="36878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432772"/>
            <a:ext cx="4042172" cy="597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2029883"/>
            <a:ext cx="4042172" cy="36878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936931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003399"/>
          </a:fgClr>
          <a:bgClr>
            <a:schemeClr val="bg2">
              <a:lumMod val="2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685800"/>
            <a:ext cx="7543800" cy="4719320"/>
          </a:xfrm>
          <a:prstGeom prst="rect">
            <a:avLst/>
          </a:prstGeom>
        </p:spPr>
        <p:txBody>
          <a:bodyPr vert="horz" lIns="91440" tIns="45720" rIns="91440" bIns="45720" rtlCol="0" anchor="b">
            <a:noAutofit/>
          </a:bodyPr>
          <a:lstStyle/>
          <a:p>
            <a:r>
              <a:rPr lang="en-US"/>
              <a:t>Click to edit Master title style</a:t>
            </a:r>
          </a:p>
        </p:txBody>
      </p:sp>
      <p:sp>
        <p:nvSpPr>
          <p:cNvPr id="5" name="Footer Placeholder 4"/>
          <p:cNvSpPr>
            <a:spLocks noGrp="1"/>
          </p:cNvSpPr>
          <p:nvPr>
            <p:ph type="ftr" sz="quarter" idx="3"/>
          </p:nvPr>
        </p:nvSpPr>
        <p:spPr>
          <a:xfrm>
            <a:off x="822960" y="5744423"/>
            <a:ext cx="7863840" cy="340783"/>
          </a:xfrm>
          <a:prstGeom prst="rect">
            <a:avLst/>
          </a:prstGeom>
        </p:spPr>
        <p:txBody>
          <a:bodyPr vert="horz" lIns="91440" tIns="45720" rIns="91440" bIns="45720" rtlCol="0" anchor="t"/>
          <a:lstStyle>
            <a:lvl1pPr algn="l">
              <a:defRPr sz="1100">
                <a:solidFill>
                  <a:schemeClr val="bg1"/>
                </a:solidFill>
                <a:effectLst/>
              </a:defRPr>
            </a:lvl1pPr>
          </a:lstStyle>
          <a:p>
            <a:r>
              <a:rPr lang="en-US"/>
              <a:t>INTERNAL DRAFT			 </a:t>
            </a:r>
            <a:fld id="{1A89C94A-D078-4055-ACEC-210FDF973545}" type="slidenum">
              <a:rPr lang="en-US" smtClean="0"/>
              <a:pPr/>
              <a:t>‹#›</a:t>
            </a:fld>
            <a:r>
              <a:rPr lang="en-US"/>
              <a:t>                  			DRAFT </a:t>
            </a:r>
            <a:fld id="{49ACDC6A-B2F3-4AED-9295-CD6D19EB24F2}" type="datetime4">
              <a:rPr lang="en-US" smtClean="0"/>
              <a:pPr/>
              <a:t>November 30, 2022</a:t>
            </a:fld>
            <a:endParaRPr lang="en-US"/>
          </a:p>
          <a:p>
            <a:endParaRPr lang="en-US"/>
          </a:p>
        </p:txBody>
      </p:sp>
      <p:sp>
        <p:nvSpPr>
          <p:cNvPr id="3" name="Rectangle 2"/>
          <p:cNvSpPr/>
          <p:nvPr userDrawn="1"/>
        </p:nvSpPr>
        <p:spPr>
          <a:xfrm>
            <a:off x="0" y="0"/>
            <a:ext cx="9144000" cy="6400800"/>
          </a:xfrm>
          <a:prstGeom prst="rect">
            <a:avLst/>
          </a:prstGeom>
          <a:gradFill flip="none" rotWithShape="1">
            <a:gsLst>
              <a:gs pos="0">
                <a:schemeClr val="bg2">
                  <a:lumMod val="22000"/>
                </a:schemeClr>
              </a:gs>
              <a:gs pos="100000">
                <a:schemeClr val="bg2">
                  <a:lumMod val="88000"/>
                  <a:lumOff val="12000"/>
                  <a:alpha val="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0" r:id="rId1"/>
    <p:sldLayoutId id="2147483943" r:id="rId2"/>
    <p:sldLayoutId id="2147483951" r:id="rId3"/>
    <p:sldLayoutId id="2147483953" r:id="rId4"/>
    <p:sldLayoutId id="2147483958" r:id="rId5"/>
  </p:sldLayoutIdLst>
  <p:hf sldNum="0" hdr="0" dt="0"/>
  <p:txStyles>
    <p:titleStyle>
      <a:lvl1pPr algn="l" defTabSz="914400" rtl="0" eaLnBrk="1" latinLnBrk="0" hangingPunct="1">
        <a:spcBef>
          <a:spcPct val="0"/>
        </a:spcBef>
        <a:buNone/>
        <a:defRPr sz="490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bg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bg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bg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bg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522"/>
            <a:ext cx="8229600" cy="4224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444617" y="52756"/>
            <a:ext cx="8229600" cy="81634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24327780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Lst>
  <p:txStyles>
    <p:titleStyle>
      <a:lvl1pPr algn="l" defTabSz="685800" rtl="0" eaLnBrk="1" latinLnBrk="0" hangingPunct="1">
        <a:spcBef>
          <a:spcPct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atra.org/masshealthrid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hstrides.mrta.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udget.digital.mass.gov/summary/fy22/outside-section/section-134-non-emergency-human-services-transportation-task-for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mass.gov/doc/commission-on-methamphetamine-use-meeting-presentation-12821-0/download"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www.mass.gov/doc/human-service-transportation-office-broker-procurement-presentation-21422-0/download" TargetMode="External"/><Relationship Id="rId5" Type="http://schemas.openxmlformats.org/officeDocument/2006/relationships/hyperlink" Target="https://www.mass.gov/files/documents/2018/11/16/Section%2035%20PPT%20Sullivan%2011.5.pdf" TargetMode="External"/><Relationship Id="rId4" Type="http://schemas.openxmlformats.org/officeDocument/2006/relationships/hyperlink" Target="https://www.mass.gov/doc/hst-office-overview-presentation-11321-0/downloa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doc/commission-on-methamphetamine-use-meeting-presentation-2822-0/download"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www.mass.gov/doc/masshealth-eligibility-transportation-overview-42822-0/download" TargetMode="External"/><Relationship Id="rId4" Type="http://schemas.openxmlformats.org/officeDocument/2006/relationships/hyperlink" Target="https://www.mass.gov/doc/department-of-developmental-services-presentation-to-hst-task-force-42822-0/downloa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mass.gov/doc/non-emergency-hst-task-force-meeting-presentation-62822-0/download"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mass.gov/service-details/non-emergency-human-service-transportation-task-force-statute" TargetMode="External"/><Relationship Id="rId4" Type="http://schemas.openxmlformats.org/officeDocument/2006/relationships/hyperlink" Target="https://www.mass.gov/doc/non-emergency-hst-task-force-meeting-presentation-92222-0/downloa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mass.gov/doc/mart-and-gatra-brokerage-improvements-presentation-21422-0/download" TargetMode="External"/><Relationship Id="rId3" Type="http://schemas.openxmlformats.org/officeDocument/2006/relationships/hyperlink" Target="https://www.mass.gov/doc/hst-task-force-meeting-presentation-11321-1/download" TargetMode="External"/><Relationship Id="rId7" Type="http://schemas.openxmlformats.org/officeDocument/2006/relationships/hyperlink" Target="https://www.mass.gov/doc/human-service-transportation-office-broker-procurement-presentation-21422-0/download" TargetMode="External"/><Relationship Id="rId12" Type="http://schemas.openxmlformats.org/officeDocument/2006/relationships/hyperlink" Target="https://www.mass.gov/doc/human-service-transportation-office-overview-of-complaints-process-42822-0/download"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mass.gov/doc/non-emergency-hst-task-force-meeting-presentation-21422-0/download" TargetMode="External"/><Relationship Id="rId11" Type="http://schemas.openxmlformats.org/officeDocument/2006/relationships/hyperlink" Target="https://www.mass.gov/doc/masshealth-eligibility-transportation-overview-42822-0/download" TargetMode="External"/><Relationship Id="rId5" Type="http://schemas.openxmlformats.org/officeDocument/2006/relationships/hyperlink" Target="https://www.mass.gov/doc/section-35-commission-meeting-presentation/download" TargetMode="External"/><Relationship Id="rId10" Type="http://schemas.openxmlformats.org/officeDocument/2006/relationships/hyperlink" Target="https://www.mass.gov/doc/department-of-developmental-services-presentation-to-hst-task-force-42822-0/download" TargetMode="External"/><Relationship Id="rId4" Type="http://schemas.openxmlformats.org/officeDocument/2006/relationships/hyperlink" Target="https://www.mass.gov/doc/hst-office-overview-presentation-11321-0/download" TargetMode="External"/><Relationship Id="rId9" Type="http://schemas.openxmlformats.org/officeDocument/2006/relationships/hyperlink" Target="https://www.mass.gov/doc/non-emergency-hst-task-force-meeting-presentation-42822-0/downloa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doc/non-emergency-hst-task-force-meeting-presentation-62822-0/download"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mass.gov/doc/non-emergency-hst-task-force-meeting-presentation-92222-0/downloa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152400" y="1600200"/>
            <a:ext cx="8686800" cy="3293209"/>
          </a:xfrm>
          <a:prstGeom prst="rect">
            <a:avLst/>
          </a:prstGeom>
          <a:noFill/>
        </p:spPr>
        <p:txBody>
          <a:bodyPr wrap="square" lIns="91440" tIns="45720" rIns="91440" bIns="45720" rtlCol="0" anchor="t">
            <a:spAutoFit/>
          </a:bodyPr>
          <a:lstStyle/>
          <a:p>
            <a:pPr marL="0" marR="0" algn="ctr">
              <a:spcBef>
                <a:spcPts val="0"/>
              </a:spcBef>
              <a:spcAft>
                <a:spcPts val="0"/>
              </a:spcAft>
            </a:pPr>
            <a:r>
              <a:rPr lang="en-US" sz="3500" b="1" kern="1200" cap="small" dirty="0">
                <a:solidFill>
                  <a:schemeClr val="bg1"/>
                </a:solidFill>
                <a:effectLst/>
                <a:latin typeface="Gill Sans MT"/>
                <a:ea typeface="Times New Roman"/>
                <a:cs typeface="Times New Roman"/>
              </a:rPr>
              <a:t>Non-Emergency Human Service Transportation Task Force</a:t>
            </a:r>
          </a:p>
          <a:p>
            <a:pPr marL="0" marR="0" algn="ctr">
              <a:spcBef>
                <a:spcPts val="0"/>
              </a:spcBef>
              <a:spcAft>
                <a:spcPts val="0"/>
              </a:spcAft>
            </a:pPr>
            <a:endParaRPr lang="en-US" sz="1200" dirty="0">
              <a:solidFill>
                <a:schemeClr val="bg1"/>
              </a:solidFill>
              <a:effectLst/>
              <a:latin typeface="+mj-lt"/>
              <a:ea typeface="Times New Roman"/>
            </a:endParaRPr>
          </a:p>
          <a:p>
            <a:pPr marL="0" marR="0" algn="ctr">
              <a:spcBef>
                <a:spcPts val="0"/>
              </a:spcBef>
              <a:spcAft>
                <a:spcPts val="0"/>
              </a:spcAft>
            </a:pPr>
            <a:endParaRPr lang="en-US" i="1" kern="1200" dirty="0">
              <a:solidFill>
                <a:schemeClr val="bg1"/>
              </a:solidFill>
              <a:effectLst/>
              <a:latin typeface="+mj-lt"/>
              <a:ea typeface="Times New Roman"/>
              <a:cs typeface="Times New Roman"/>
            </a:endParaRPr>
          </a:p>
          <a:p>
            <a:pPr marL="0" marR="0" algn="ctr">
              <a:spcBef>
                <a:spcPts val="0"/>
              </a:spcBef>
              <a:spcAft>
                <a:spcPts val="0"/>
              </a:spcAft>
            </a:pPr>
            <a:endParaRPr lang="en-US" i="1" kern="1200" dirty="0">
              <a:solidFill>
                <a:schemeClr val="bg1"/>
              </a:solidFill>
              <a:effectLst/>
              <a:latin typeface="+mj-lt"/>
              <a:ea typeface="Times New Roman"/>
              <a:cs typeface="Times New Roman"/>
            </a:endParaRPr>
          </a:p>
          <a:p>
            <a:pPr marL="0" marR="0" algn="ctr">
              <a:spcBef>
                <a:spcPts val="0"/>
              </a:spcBef>
              <a:spcAft>
                <a:spcPts val="0"/>
              </a:spcAft>
            </a:pPr>
            <a:r>
              <a:rPr lang="en-US" i="1" dirty="0">
                <a:solidFill>
                  <a:schemeClr val="bg1"/>
                </a:solidFill>
                <a:latin typeface="+mj-lt"/>
                <a:cs typeface="Times New Roman"/>
              </a:rPr>
              <a:t>Established by Section 134 of Chapter 24 of the Acts of 2021 (FY22 Budget)</a:t>
            </a:r>
          </a:p>
          <a:p>
            <a:pPr marL="0" marR="0" algn="ctr">
              <a:spcBef>
                <a:spcPts val="0"/>
              </a:spcBef>
              <a:spcAft>
                <a:spcPts val="0"/>
              </a:spcAft>
            </a:pPr>
            <a:endParaRPr lang="en-US" u="sng" dirty="0">
              <a:solidFill>
                <a:srgbClr val="FFC000"/>
              </a:solidFill>
              <a:latin typeface="+mj-lt"/>
              <a:ea typeface="Times New Roman"/>
              <a:cs typeface="Times New Roman"/>
            </a:endParaRPr>
          </a:p>
          <a:p>
            <a:pPr marL="0" marR="0" algn="ctr">
              <a:spcBef>
                <a:spcPts val="0"/>
              </a:spcBef>
              <a:spcAft>
                <a:spcPts val="0"/>
              </a:spcAft>
            </a:pPr>
            <a:endParaRPr lang="en-US" dirty="0">
              <a:solidFill>
                <a:schemeClr val="bg1"/>
              </a:solidFill>
              <a:latin typeface="+mj-lt"/>
              <a:ea typeface="Times New Roman"/>
              <a:cs typeface="Times New Roman"/>
            </a:endParaRPr>
          </a:p>
          <a:p>
            <a:pPr marL="0" marR="0" algn="ctr">
              <a:spcBef>
                <a:spcPts val="0"/>
              </a:spcBef>
              <a:spcAft>
                <a:spcPts val="0"/>
              </a:spcAft>
            </a:pPr>
            <a:r>
              <a:rPr lang="en-US" dirty="0">
                <a:solidFill>
                  <a:schemeClr val="bg1"/>
                </a:solidFill>
                <a:latin typeface="+mj-lt"/>
                <a:ea typeface="Times New Roman"/>
                <a:cs typeface="Times New Roman"/>
              </a:rPr>
              <a:t>December 1,</a:t>
            </a:r>
            <a:r>
              <a:rPr lang="en-US" kern="1200" dirty="0">
                <a:solidFill>
                  <a:schemeClr val="bg1"/>
                </a:solidFill>
                <a:effectLst/>
                <a:latin typeface="+mj-lt"/>
                <a:ea typeface="Times New Roman"/>
                <a:cs typeface="Times New Roman"/>
              </a:rPr>
              <a:t> 2022</a:t>
            </a:r>
          </a:p>
          <a:p>
            <a:pPr marL="0" marR="0" algn="ctr">
              <a:spcBef>
                <a:spcPts val="0"/>
              </a:spcBef>
              <a:spcAft>
                <a:spcPts val="0"/>
              </a:spcAft>
            </a:pPr>
            <a:endParaRPr lang="en-US" kern="1200" dirty="0">
              <a:solidFill>
                <a:srgbClr val="FFFFFF"/>
              </a:solidFill>
              <a:effectLst/>
              <a:latin typeface="+mj-lt"/>
              <a:ea typeface="Times New Roman"/>
              <a:cs typeface="Times New Roman"/>
            </a:endParaRPr>
          </a:p>
        </p:txBody>
      </p:sp>
    </p:spTree>
    <p:extLst>
      <p:ext uri="{BB962C8B-B14F-4D97-AF65-F5344CB8AC3E}">
        <p14:creationId xmlns:p14="http://schemas.microsoft.com/office/powerpoint/2010/main" val="396137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on HST Services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10</a:t>
            </a:fld>
            <a:endParaRPr lang="en-US">
              <a:latin typeface="+mj-lt"/>
            </a:endParaRPr>
          </a:p>
        </p:txBody>
      </p:sp>
      <p:sp>
        <p:nvSpPr>
          <p:cNvPr id="11" name="Content Placeholder 5">
            <a:extLst>
              <a:ext uri="{FF2B5EF4-FFF2-40B4-BE49-F238E27FC236}">
                <a16:creationId xmlns:a16="http://schemas.microsoft.com/office/drawing/2014/main" id="{5101F4C7-8E86-44A2-878C-5F45E77059FE}"/>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SzPct val="100000"/>
              <a:buNone/>
            </a:pPr>
            <a:endParaRPr lang="en-US" sz="1600" kern="0">
              <a:solidFill>
                <a:schemeClr val="bg1"/>
              </a:solidFill>
              <a:ea typeface="+mn-lt"/>
              <a:cs typeface="+mn-lt"/>
            </a:endParaRPr>
          </a:p>
        </p:txBody>
      </p:sp>
      <p:sp>
        <p:nvSpPr>
          <p:cNvPr id="3" name="Rectangle 1">
            <a:extLst>
              <a:ext uri="{FF2B5EF4-FFF2-40B4-BE49-F238E27FC236}">
                <a16:creationId xmlns:a16="http://schemas.microsoft.com/office/drawing/2014/main" id="{FBFFDCB8-ED4A-1F0E-44A8-18A259D7B833}"/>
              </a:ext>
            </a:extLst>
          </p:cNvPr>
          <p:cNvSpPr>
            <a:spLocks noChangeArrowheads="1"/>
          </p:cNvSpPr>
          <p:nvPr/>
        </p:nvSpPr>
        <p:spPr bwMode="auto">
          <a:xfrm>
            <a:off x="1548552" y="16134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5C31F40E-AC71-CCEA-A997-E9DAFC49C470}"/>
              </a:ext>
            </a:extLst>
          </p:cNvPr>
          <p:cNvGraphicFramePr>
            <a:graphicFrameLocks noGrp="1"/>
          </p:cNvGraphicFramePr>
          <p:nvPr>
            <p:extLst>
              <p:ext uri="{D42A27DB-BD31-4B8C-83A1-F6EECF244321}">
                <p14:modId xmlns:p14="http://schemas.microsoft.com/office/powerpoint/2010/main" val="926550348"/>
              </p:ext>
            </p:extLst>
          </p:nvPr>
        </p:nvGraphicFramePr>
        <p:xfrm>
          <a:off x="609600" y="1645668"/>
          <a:ext cx="7796645" cy="4069080"/>
        </p:xfrm>
        <a:graphic>
          <a:graphicData uri="http://schemas.openxmlformats.org/drawingml/2006/table">
            <a:tbl>
              <a:tblPr firstRow="1" firstCol="1" bandRow="1">
                <a:tableStyleId>{5C22544A-7EE6-4342-B048-85BDC9FD1C3A}</a:tableStyleId>
              </a:tblPr>
              <a:tblGrid>
                <a:gridCol w="3132682">
                  <a:extLst>
                    <a:ext uri="{9D8B030D-6E8A-4147-A177-3AD203B41FA5}">
                      <a16:colId xmlns:a16="http://schemas.microsoft.com/office/drawing/2014/main" val="3672108834"/>
                    </a:ext>
                  </a:extLst>
                </a:gridCol>
                <a:gridCol w="1484345">
                  <a:extLst>
                    <a:ext uri="{9D8B030D-6E8A-4147-A177-3AD203B41FA5}">
                      <a16:colId xmlns:a16="http://schemas.microsoft.com/office/drawing/2014/main" val="1760883089"/>
                    </a:ext>
                  </a:extLst>
                </a:gridCol>
                <a:gridCol w="1672937">
                  <a:extLst>
                    <a:ext uri="{9D8B030D-6E8A-4147-A177-3AD203B41FA5}">
                      <a16:colId xmlns:a16="http://schemas.microsoft.com/office/drawing/2014/main" val="68433248"/>
                    </a:ext>
                  </a:extLst>
                </a:gridCol>
                <a:gridCol w="1506681">
                  <a:extLst>
                    <a:ext uri="{9D8B030D-6E8A-4147-A177-3AD203B41FA5}">
                      <a16:colId xmlns:a16="http://schemas.microsoft.com/office/drawing/2014/main" val="1652242041"/>
                    </a:ext>
                  </a:extLst>
                </a:gridCol>
              </a:tblGrid>
              <a:tr h="868680">
                <a:tc>
                  <a:txBody>
                    <a:bodyPr/>
                    <a:lstStyle/>
                    <a:p>
                      <a:pPr marL="0" marR="0">
                        <a:lnSpc>
                          <a:spcPct val="107000"/>
                        </a:lnSpc>
                        <a:spcBef>
                          <a:spcPts val="0"/>
                        </a:spcBef>
                        <a:spcAft>
                          <a:spcPts val="0"/>
                        </a:spcAft>
                      </a:pPr>
                      <a:r>
                        <a:rPr lang="en-US" sz="1400" dirty="0" err="1">
                          <a:effectLst/>
                          <a:latin typeface="+mj-lt"/>
                          <a:ea typeface="Calibri" panose="020F0502020204030204" pitchFamily="34" charset="0"/>
                          <a:cs typeface="Times New Roman" panose="02020603050405020304" pitchFamily="18" charset="0"/>
                        </a:rPr>
                        <a:t>FY22</a:t>
                      </a:r>
                      <a:r>
                        <a:rPr lang="en-US" sz="1400" dirty="0">
                          <a:effectLst/>
                          <a:latin typeface="+mj-lt"/>
                          <a:ea typeface="Calibri" panose="020F0502020204030204" pitchFamily="34" charset="0"/>
                          <a:cs typeface="Times New Roman" panose="02020603050405020304" pitchFamily="18" charset="0"/>
                        </a:rPr>
                        <a:t> Trip Volume</a:t>
                      </a:r>
                    </a:p>
                  </a:txBody>
                  <a:tcPr marL="58929" marR="58929" marT="0" marB="0" anchor="ctr"/>
                </a:tc>
                <a:tc>
                  <a:txBody>
                    <a:bodyPr/>
                    <a:lstStyle/>
                    <a:p>
                      <a:pPr marL="0" marR="0" algn="ctr">
                        <a:lnSpc>
                          <a:spcPct val="107000"/>
                        </a:lnSpc>
                        <a:spcBef>
                          <a:spcPts val="0"/>
                        </a:spcBef>
                        <a:spcAft>
                          <a:spcPts val="0"/>
                        </a:spcAft>
                      </a:pPr>
                      <a:r>
                        <a:rPr lang="en-US" sz="1400" dirty="0">
                          <a:effectLst/>
                        </a:rPr>
                        <a:t>Montachusett RTA (MART)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Greater Attleboro and Taunton RTA (GATRA)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FY 2022 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4175683246"/>
                  </a:ext>
                </a:extLst>
              </a:tr>
              <a:tr h="457200">
                <a:tc>
                  <a:txBody>
                    <a:bodyPr/>
                    <a:lstStyle/>
                    <a:p>
                      <a:pPr marL="0" marR="0">
                        <a:lnSpc>
                          <a:spcPct val="107000"/>
                        </a:lnSpc>
                        <a:spcBef>
                          <a:spcPts val="0"/>
                        </a:spcBef>
                        <a:spcAft>
                          <a:spcPts val="0"/>
                        </a:spcAft>
                      </a:pPr>
                      <a:r>
                        <a:rPr lang="en-US" sz="1400" dirty="0">
                          <a:effectLst/>
                          <a:latin typeface="+mj-lt"/>
                        </a:rPr>
                        <a:t>Total # Number of Trips</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4,805,286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1,316,371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6,121,657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923133255"/>
                  </a:ext>
                </a:extLst>
              </a:tr>
              <a:tr h="457200">
                <a:tc>
                  <a:txBody>
                    <a:bodyPr/>
                    <a:lstStyle/>
                    <a:p>
                      <a:pPr marL="0" marR="0">
                        <a:lnSpc>
                          <a:spcPct val="107000"/>
                        </a:lnSpc>
                        <a:spcBef>
                          <a:spcPts val="0"/>
                        </a:spcBef>
                        <a:spcAft>
                          <a:spcPts val="0"/>
                        </a:spcAft>
                      </a:pPr>
                      <a:r>
                        <a:rPr lang="en-US" sz="1400" dirty="0">
                          <a:effectLst/>
                          <a:latin typeface="+mj-lt"/>
                        </a:rPr>
                        <a:t>       Demand-Response Trips</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3,021,212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857,572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3,878,784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822242636"/>
                  </a:ext>
                </a:extLst>
              </a:tr>
              <a:tr h="457200">
                <a:tc>
                  <a:txBody>
                    <a:bodyPr/>
                    <a:lstStyle/>
                    <a:p>
                      <a:pPr marL="0" marR="0">
                        <a:lnSpc>
                          <a:spcPct val="107000"/>
                        </a:lnSpc>
                        <a:spcBef>
                          <a:spcPts val="0"/>
                        </a:spcBef>
                        <a:spcAft>
                          <a:spcPts val="0"/>
                        </a:spcAft>
                      </a:pPr>
                      <a:r>
                        <a:rPr lang="en-US" sz="1400" dirty="0">
                          <a:effectLst/>
                          <a:latin typeface="+mj-lt"/>
                        </a:rPr>
                        <a:t>       Program-Based Trips</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1,784,074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458,799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2,242,873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809534952"/>
                  </a:ext>
                </a:extLst>
              </a:tr>
              <a:tr h="457200">
                <a:tc>
                  <a:txBody>
                    <a:bodyPr/>
                    <a:lstStyle/>
                    <a:p>
                      <a:pPr marL="0" marR="0">
                        <a:lnSpc>
                          <a:spcPct val="107000"/>
                        </a:lnSpc>
                        <a:spcBef>
                          <a:spcPts val="0"/>
                        </a:spcBef>
                        <a:spcAft>
                          <a:spcPts val="0"/>
                        </a:spcAft>
                      </a:pPr>
                      <a:r>
                        <a:rPr lang="en-US" sz="1400" dirty="0">
                          <a:ln w="9525" cap="rnd" cmpd="sng" algn="ctr">
                            <a:solidFill>
                              <a:srgbClr val="DAE3F3"/>
                            </a:solidFill>
                            <a:prstDash val="solid"/>
                            <a:bevel/>
                          </a:ln>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tc>
                <a:tc>
                  <a:txBody>
                    <a:bodyPr/>
                    <a:lstStyle/>
                    <a:p>
                      <a:pPr marL="0" marR="0" algn="ctr">
                        <a:lnSpc>
                          <a:spcPct val="107000"/>
                        </a:lnSpc>
                        <a:spcBef>
                          <a:spcPts val="0"/>
                        </a:spcBef>
                        <a:spcAft>
                          <a:spcPts val="0"/>
                        </a:spcAft>
                      </a:pPr>
                      <a:r>
                        <a:rPr lang="en-US" sz="1400">
                          <a:ln w="9525" cap="rnd" cmpd="sng" algn="ctr">
                            <a:solidFill>
                              <a:srgbClr val="DAE3F3"/>
                            </a:solidFill>
                            <a:prstDash val="solid"/>
                            <a:bevel/>
                          </a:ln>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ln w="9525" cap="rnd" cmpd="sng" algn="ctr">
                            <a:solidFill>
                              <a:srgbClr val="DAE3F3"/>
                            </a:solidFill>
                            <a:prstDash val="solid"/>
                            <a:bevel/>
                          </a:ln>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ln w="9525" cap="rnd" cmpd="sng" algn="ctr">
                            <a:solidFill>
                              <a:srgbClr val="DAE3F3"/>
                            </a:solidFill>
                            <a:prstDash val="solid"/>
                            <a:bevel/>
                          </a:ln>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251923660"/>
                  </a:ext>
                </a:extLst>
              </a:tr>
              <a:tr h="457200">
                <a:tc>
                  <a:txBody>
                    <a:bodyPr/>
                    <a:lstStyle/>
                    <a:p>
                      <a:pPr marL="0" marR="0">
                        <a:lnSpc>
                          <a:spcPct val="107000"/>
                        </a:lnSpc>
                        <a:spcBef>
                          <a:spcPts val="0"/>
                        </a:spcBef>
                        <a:spcAft>
                          <a:spcPts val="0"/>
                        </a:spcAft>
                      </a:pPr>
                      <a:r>
                        <a:rPr lang="en-US" sz="1400" dirty="0">
                          <a:effectLst/>
                          <a:latin typeface="+mj-lt"/>
                        </a:rPr>
                        <a:t>Total # of Requests for Rides (Demand-Response only)</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3,798,225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1,168,072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4,966,297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686270681"/>
                  </a:ext>
                </a:extLst>
              </a:tr>
              <a:tr h="457200">
                <a:tc>
                  <a:txBody>
                    <a:bodyPr/>
                    <a:lstStyle/>
                    <a:p>
                      <a:pPr marL="0" marR="0">
                        <a:lnSpc>
                          <a:spcPct val="107000"/>
                        </a:lnSpc>
                        <a:spcBef>
                          <a:spcPts val="0"/>
                        </a:spcBef>
                        <a:spcAft>
                          <a:spcPts val="0"/>
                        </a:spcAft>
                      </a:pPr>
                      <a:r>
                        <a:rPr lang="en-US" sz="1400" dirty="0">
                          <a:effectLst/>
                          <a:latin typeface="+mj-lt"/>
                        </a:rPr>
                        <a:t>       Requested Rides by Phone</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3,758,346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1,161,437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4,919,783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011422194"/>
                  </a:ext>
                </a:extLst>
              </a:tr>
              <a:tr h="457200">
                <a:tc>
                  <a:txBody>
                    <a:bodyPr/>
                    <a:lstStyle/>
                    <a:p>
                      <a:pPr marL="457200" marR="0" indent="-457200">
                        <a:lnSpc>
                          <a:spcPct val="107000"/>
                        </a:lnSpc>
                        <a:spcBef>
                          <a:spcPts val="0"/>
                        </a:spcBef>
                        <a:spcAft>
                          <a:spcPts val="0"/>
                        </a:spcAft>
                      </a:pPr>
                      <a:r>
                        <a:rPr lang="en-US" sz="1400" dirty="0">
                          <a:effectLst/>
                          <a:latin typeface="+mj-lt"/>
                        </a:rPr>
                        <a:t>       Requested Rides in the Portals and Apps</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50000"/>
                        </a:lnSpc>
                        <a:spcBef>
                          <a:spcPts val="0"/>
                        </a:spcBef>
                        <a:spcAft>
                          <a:spcPts val="0"/>
                        </a:spcAft>
                      </a:pPr>
                      <a:r>
                        <a:rPr lang="en-US" sz="1400">
                          <a:effectLst/>
                        </a:rPr>
                        <a:t>39,879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50000"/>
                        </a:lnSpc>
                        <a:spcBef>
                          <a:spcPts val="0"/>
                        </a:spcBef>
                        <a:spcAft>
                          <a:spcPts val="0"/>
                        </a:spcAft>
                      </a:pPr>
                      <a:r>
                        <a:rPr lang="en-US" sz="1400">
                          <a:effectLst/>
                        </a:rPr>
                        <a:t>6,635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50000"/>
                        </a:lnSpc>
                        <a:spcBef>
                          <a:spcPts val="0"/>
                        </a:spcBef>
                        <a:spcAft>
                          <a:spcPts val="0"/>
                        </a:spcAft>
                      </a:pPr>
                      <a:r>
                        <a:rPr lang="en-US" sz="1400" dirty="0">
                          <a:effectLst/>
                        </a:rPr>
                        <a:t>46,514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1623645870"/>
                  </a:ext>
                </a:extLst>
              </a:tr>
            </a:tbl>
          </a:graphicData>
        </a:graphic>
      </p:graphicFrame>
      <p:sp>
        <p:nvSpPr>
          <p:cNvPr id="10" name="Rectangle 4">
            <a:extLst>
              <a:ext uri="{FF2B5EF4-FFF2-40B4-BE49-F238E27FC236}">
                <a16:creationId xmlns:a16="http://schemas.microsoft.com/office/drawing/2014/main" id="{4F00E681-94FC-E5B8-5230-30495529D674}"/>
              </a:ext>
            </a:extLst>
          </p:cNvPr>
          <p:cNvSpPr>
            <a:spLocks noChangeArrowheads="1"/>
          </p:cNvSpPr>
          <p:nvPr/>
        </p:nvSpPr>
        <p:spPr bwMode="auto">
          <a:xfrm>
            <a:off x="1824038" y="170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B7888930-B0A5-3F1B-E05E-F421BC1D5AB0}"/>
              </a:ext>
            </a:extLst>
          </p:cNvPr>
          <p:cNvSpPr txBox="1"/>
          <p:nvPr/>
        </p:nvSpPr>
        <p:spPr>
          <a:xfrm>
            <a:off x="304800" y="1109460"/>
            <a:ext cx="8109527" cy="369332"/>
          </a:xfrm>
          <a:prstGeom prst="rect">
            <a:avLst/>
          </a:prstGeom>
          <a:noFill/>
        </p:spPr>
        <p:txBody>
          <a:bodyPr wrap="square" rtlCol="0">
            <a:spAutoFit/>
          </a:bodyPr>
          <a:lstStyle/>
          <a:p>
            <a:r>
              <a:rPr lang="en-US" b="1">
                <a:solidFill>
                  <a:schemeClr val="bg1"/>
                </a:solidFill>
              </a:rPr>
              <a:t>HST FY22 Trip Volume</a:t>
            </a:r>
          </a:p>
        </p:txBody>
      </p:sp>
    </p:spTree>
    <p:extLst>
      <p:ext uri="{BB962C8B-B14F-4D97-AF65-F5344CB8AC3E}">
        <p14:creationId xmlns:p14="http://schemas.microsoft.com/office/powerpoint/2010/main" val="70993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on HST Services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11</a:t>
            </a:fld>
            <a:endParaRPr lang="en-US">
              <a:latin typeface="+mj-lt"/>
            </a:endParaRPr>
          </a:p>
        </p:txBody>
      </p:sp>
      <p:sp>
        <p:nvSpPr>
          <p:cNvPr id="11" name="Content Placeholder 5">
            <a:extLst>
              <a:ext uri="{FF2B5EF4-FFF2-40B4-BE49-F238E27FC236}">
                <a16:creationId xmlns:a16="http://schemas.microsoft.com/office/drawing/2014/main" id="{5101F4C7-8E86-44A2-878C-5F45E77059FE}"/>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SzPct val="100000"/>
              <a:buNone/>
            </a:pPr>
            <a:endParaRPr lang="en-US" sz="2200" b="1" kern="0">
              <a:solidFill>
                <a:schemeClr val="bg1"/>
              </a:solidFill>
              <a:ea typeface="+mn-lt"/>
              <a:cs typeface="+mn-lt"/>
            </a:endParaRPr>
          </a:p>
        </p:txBody>
      </p:sp>
      <p:graphicFrame>
        <p:nvGraphicFramePr>
          <p:cNvPr id="2" name="Table 1">
            <a:extLst>
              <a:ext uri="{FF2B5EF4-FFF2-40B4-BE49-F238E27FC236}">
                <a16:creationId xmlns:a16="http://schemas.microsoft.com/office/drawing/2014/main" id="{A004424C-EFE9-3E9F-1ED1-61F34277F20C}"/>
              </a:ext>
            </a:extLst>
          </p:cNvPr>
          <p:cNvGraphicFramePr>
            <a:graphicFrameLocks noGrp="1"/>
          </p:cNvGraphicFramePr>
          <p:nvPr>
            <p:extLst>
              <p:ext uri="{D42A27DB-BD31-4B8C-83A1-F6EECF244321}">
                <p14:modId xmlns:p14="http://schemas.microsoft.com/office/powerpoint/2010/main" val="3511914029"/>
              </p:ext>
            </p:extLst>
          </p:nvPr>
        </p:nvGraphicFramePr>
        <p:xfrm>
          <a:off x="613594" y="1643192"/>
          <a:ext cx="7795491" cy="4071480"/>
        </p:xfrm>
        <a:graphic>
          <a:graphicData uri="http://schemas.openxmlformats.org/drawingml/2006/table">
            <a:tbl>
              <a:tblPr firstRow="1" firstCol="1" bandRow="1">
                <a:tableStyleId>{5C22544A-7EE6-4342-B048-85BDC9FD1C3A}</a:tableStyleId>
              </a:tblPr>
              <a:tblGrid>
                <a:gridCol w="3060165">
                  <a:extLst>
                    <a:ext uri="{9D8B030D-6E8A-4147-A177-3AD203B41FA5}">
                      <a16:colId xmlns:a16="http://schemas.microsoft.com/office/drawing/2014/main" val="698880318"/>
                    </a:ext>
                  </a:extLst>
                </a:gridCol>
                <a:gridCol w="1532017">
                  <a:extLst>
                    <a:ext uri="{9D8B030D-6E8A-4147-A177-3AD203B41FA5}">
                      <a16:colId xmlns:a16="http://schemas.microsoft.com/office/drawing/2014/main" val="992525610"/>
                    </a:ext>
                  </a:extLst>
                </a:gridCol>
                <a:gridCol w="1671292">
                  <a:extLst>
                    <a:ext uri="{9D8B030D-6E8A-4147-A177-3AD203B41FA5}">
                      <a16:colId xmlns:a16="http://schemas.microsoft.com/office/drawing/2014/main" val="2148145841"/>
                    </a:ext>
                  </a:extLst>
                </a:gridCol>
                <a:gridCol w="1532017">
                  <a:extLst>
                    <a:ext uri="{9D8B030D-6E8A-4147-A177-3AD203B41FA5}">
                      <a16:colId xmlns:a16="http://schemas.microsoft.com/office/drawing/2014/main" val="876604218"/>
                    </a:ext>
                  </a:extLst>
                </a:gridCol>
              </a:tblGrid>
              <a:tr h="87108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0" dirty="0">
                          <a:solidFill>
                            <a:schemeClr val="bg1"/>
                          </a:solidFill>
                          <a:latin typeface="+mj-lt"/>
                          <a:ea typeface="+mn-lt"/>
                          <a:cs typeface="+mn-lt"/>
                        </a:rPr>
                        <a:t>HST </a:t>
                      </a:r>
                      <a:r>
                        <a:rPr lang="en-US" sz="1400" b="1" kern="0" dirty="0" err="1">
                          <a:solidFill>
                            <a:schemeClr val="bg1"/>
                          </a:solidFill>
                          <a:latin typeface="+mj-lt"/>
                          <a:ea typeface="+mn-lt"/>
                          <a:cs typeface="+mn-lt"/>
                        </a:rPr>
                        <a:t>FY22</a:t>
                      </a:r>
                      <a:r>
                        <a:rPr lang="en-US" sz="1400" b="1" kern="0" dirty="0">
                          <a:solidFill>
                            <a:schemeClr val="bg1"/>
                          </a:solidFill>
                          <a:latin typeface="+mj-lt"/>
                          <a:ea typeface="+mn-lt"/>
                          <a:cs typeface="+mn-lt"/>
                        </a:rPr>
                        <a:t> Expenditures</a:t>
                      </a:r>
                    </a:p>
                  </a:txBody>
                  <a:tcPr marL="58929" marR="58929" marT="0" marB="0" anchor="ctr"/>
                </a:tc>
                <a:tc>
                  <a:txBody>
                    <a:bodyPr/>
                    <a:lstStyle/>
                    <a:p>
                      <a:pPr marL="0" marR="0" algn="ctr">
                        <a:lnSpc>
                          <a:spcPct val="107000"/>
                        </a:lnSpc>
                        <a:spcBef>
                          <a:spcPts val="0"/>
                        </a:spcBef>
                        <a:spcAft>
                          <a:spcPts val="0"/>
                        </a:spcAft>
                      </a:pPr>
                      <a:r>
                        <a:rPr lang="en-US" sz="1400" dirty="0">
                          <a:effectLst/>
                        </a:rPr>
                        <a:t>Montachusett RTA (MART)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Greater Attleboro and Taunton RTA (GATRA)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FY 2022 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067187013"/>
                  </a:ext>
                </a:extLst>
              </a:tr>
              <a:tr h="457200">
                <a:tc>
                  <a:txBody>
                    <a:bodyPr/>
                    <a:lstStyle/>
                    <a:p>
                      <a:pPr marL="0" marR="0">
                        <a:lnSpc>
                          <a:spcPct val="107000"/>
                        </a:lnSpc>
                        <a:spcBef>
                          <a:spcPts val="0"/>
                        </a:spcBef>
                        <a:spcAft>
                          <a:spcPts val="0"/>
                        </a:spcAft>
                      </a:pPr>
                      <a:r>
                        <a:rPr lang="en-US" sz="1400" dirty="0">
                          <a:effectLst/>
                          <a:latin typeface="+mj-lt"/>
                        </a:rPr>
                        <a:t>Total Expenditure</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$171,010,424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$46,302,856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$217,313,280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2077510458"/>
                  </a:ext>
                </a:extLst>
              </a:tr>
              <a:tr h="457200">
                <a:tc>
                  <a:txBody>
                    <a:bodyPr/>
                    <a:lstStyle/>
                    <a:p>
                      <a:pPr marL="0" marR="0">
                        <a:lnSpc>
                          <a:spcPct val="107000"/>
                        </a:lnSpc>
                        <a:spcBef>
                          <a:spcPts val="0"/>
                        </a:spcBef>
                        <a:spcAft>
                          <a:spcPts val="0"/>
                        </a:spcAft>
                      </a:pPr>
                      <a:r>
                        <a:rPr lang="en-US" sz="1400" dirty="0">
                          <a:effectLst/>
                          <a:latin typeface="+mj-lt"/>
                        </a:rPr>
                        <a:t>      Demand-Response Expenditure</a:t>
                      </a:r>
                      <a:endParaRPr lang="en-US" sz="1400" dirty="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$90,655,989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$27,443,959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$118,099,949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4082259707"/>
                  </a:ext>
                </a:extLst>
              </a:tr>
              <a:tr h="457200">
                <a:tc>
                  <a:txBody>
                    <a:bodyPr/>
                    <a:lstStyle/>
                    <a:p>
                      <a:pPr marL="0" marR="0">
                        <a:lnSpc>
                          <a:spcPct val="107000"/>
                        </a:lnSpc>
                        <a:spcBef>
                          <a:spcPts val="0"/>
                        </a:spcBef>
                        <a:spcAft>
                          <a:spcPts val="0"/>
                        </a:spcAft>
                      </a:pPr>
                      <a:r>
                        <a:rPr lang="en-US" sz="1400">
                          <a:effectLst/>
                          <a:latin typeface="+mj-lt"/>
                        </a:rPr>
                        <a:t>      Program-Based Expenditure</a:t>
                      </a:r>
                      <a:endParaRPr lang="en-US" sz="140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 $80,354,435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$18,858,896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$99,213,331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950790980"/>
                  </a:ext>
                </a:extLst>
              </a:tr>
              <a:tr h="457200">
                <a:tc>
                  <a:txBody>
                    <a:bodyPr/>
                    <a:lstStyle/>
                    <a:p>
                      <a:pPr marL="0" marR="0">
                        <a:lnSpc>
                          <a:spcPct val="107000"/>
                        </a:lnSpc>
                        <a:spcBef>
                          <a:spcPts val="0"/>
                        </a:spcBef>
                        <a:spcAft>
                          <a:spcPts val="0"/>
                        </a:spcAft>
                      </a:pPr>
                      <a:endParaRPr lang="en-US" sz="140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014183069"/>
                  </a:ext>
                </a:extLst>
              </a:tr>
              <a:tr h="457200">
                <a:tc>
                  <a:txBody>
                    <a:bodyPr/>
                    <a:lstStyle/>
                    <a:p>
                      <a:pPr marL="0" marR="0">
                        <a:lnSpc>
                          <a:spcPct val="107000"/>
                        </a:lnSpc>
                        <a:spcBef>
                          <a:spcPts val="0"/>
                        </a:spcBef>
                        <a:spcAft>
                          <a:spcPts val="0"/>
                        </a:spcAft>
                      </a:pPr>
                      <a:r>
                        <a:rPr lang="en-US" sz="1400">
                          <a:effectLst/>
                          <a:latin typeface="+mj-lt"/>
                        </a:rPr>
                        <a:t>Average Cost Per Trip</a:t>
                      </a:r>
                      <a:endParaRPr lang="en-US" sz="140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$35.59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$35.17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$35.50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132043003"/>
                  </a:ext>
                </a:extLst>
              </a:tr>
              <a:tr h="457200">
                <a:tc>
                  <a:txBody>
                    <a:bodyPr/>
                    <a:lstStyle/>
                    <a:p>
                      <a:pPr marL="0" marR="0">
                        <a:lnSpc>
                          <a:spcPct val="107000"/>
                        </a:lnSpc>
                        <a:spcBef>
                          <a:spcPts val="0"/>
                        </a:spcBef>
                        <a:spcAft>
                          <a:spcPts val="0"/>
                        </a:spcAft>
                      </a:pPr>
                      <a:r>
                        <a:rPr lang="en-US" sz="1400">
                          <a:effectLst/>
                          <a:latin typeface="+mj-lt"/>
                        </a:rPr>
                        <a:t>      Average Cost Per Trip: DR</a:t>
                      </a:r>
                      <a:endParaRPr lang="en-US" sz="140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$30.01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$32.00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$30.45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1690639527"/>
                  </a:ext>
                </a:extLst>
              </a:tr>
              <a:tr h="457200">
                <a:tc>
                  <a:txBody>
                    <a:bodyPr/>
                    <a:lstStyle/>
                    <a:p>
                      <a:pPr marL="0" marR="0">
                        <a:lnSpc>
                          <a:spcPct val="107000"/>
                        </a:lnSpc>
                        <a:spcBef>
                          <a:spcPts val="0"/>
                        </a:spcBef>
                        <a:spcAft>
                          <a:spcPts val="0"/>
                        </a:spcAft>
                      </a:pPr>
                      <a:r>
                        <a:rPr lang="en-US" sz="1400">
                          <a:effectLst/>
                          <a:latin typeface="+mj-lt"/>
                        </a:rPr>
                        <a:t>      Average Cost Per Trip: PB</a:t>
                      </a:r>
                      <a:endParaRPr lang="en-US" sz="1400">
                        <a:effectLst/>
                        <a:latin typeface="+mj-lt"/>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$45.04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a:effectLst/>
                        </a:rPr>
                        <a:t>$41.10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tc>
                  <a:txBody>
                    <a:bodyPr/>
                    <a:lstStyle/>
                    <a:p>
                      <a:pPr marL="0" marR="0" algn="ctr">
                        <a:lnSpc>
                          <a:spcPct val="107000"/>
                        </a:lnSpc>
                        <a:spcBef>
                          <a:spcPts val="0"/>
                        </a:spcBef>
                        <a:spcAft>
                          <a:spcPts val="0"/>
                        </a:spcAft>
                      </a:pPr>
                      <a:r>
                        <a:rPr lang="en-US" sz="1400" dirty="0">
                          <a:effectLst/>
                        </a:rPr>
                        <a:t>$44.23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29" marR="58929" marT="0" marB="0" anchor="ctr"/>
                </a:tc>
                <a:extLst>
                  <a:ext uri="{0D108BD9-81ED-4DB2-BD59-A6C34878D82A}">
                    <a16:rowId xmlns:a16="http://schemas.microsoft.com/office/drawing/2014/main" val="3313760955"/>
                  </a:ext>
                </a:extLst>
              </a:tr>
            </a:tbl>
          </a:graphicData>
        </a:graphic>
      </p:graphicFrame>
      <p:sp>
        <p:nvSpPr>
          <p:cNvPr id="3" name="Rectangle 1">
            <a:extLst>
              <a:ext uri="{FF2B5EF4-FFF2-40B4-BE49-F238E27FC236}">
                <a16:creationId xmlns:a16="http://schemas.microsoft.com/office/drawing/2014/main" id="{0F9E5049-144C-262E-5AB0-D6B6F6D25FB0}"/>
              </a:ext>
            </a:extLst>
          </p:cNvPr>
          <p:cNvSpPr>
            <a:spLocks noChangeArrowheads="1"/>
          </p:cNvSpPr>
          <p:nvPr/>
        </p:nvSpPr>
        <p:spPr bwMode="auto">
          <a:xfrm>
            <a:off x="1824038" y="170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907ED20D-173C-22EA-9F29-FFFDA0702343}"/>
              </a:ext>
            </a:extLst>
          </p:cNvPr>
          <p:cNvSpPr txBox="1"/>
          <p:nvPr/>
        </p:nvSpPr>
        <p:spPr>
          <a:xfrm>
            <a:off x="304800" y="1113143"/>
            <a:ext cx="8109527" cy="369332"/>
          </a:xfrm>
          <a:prstGeom prst="rect">
            <a:avLst/>
          </a:prstGeom>
          <a:noFill/>
        </p:spPr>
        <p:txBody>
          <a:bodyPr wrap="square" rtlCol="0">
            <a:spAutoFit/>
          </a:bodyPr>
          <a:lstStyle/>
          <a:p>
            <a:r>
              <a:rPr lang="en-US" b="1">
                <a:solidFill>
                  <a:schemeClr val="bg1"/>
                </a:solidFill>
              </a:rPr>
              <a:t>HST FY22 Expenditures</a:t>
            </a:r>
          </a:p>
        </p:txBody>
      </p:sp>
    </p:spTree>
    <p:extLst>
      <p:ext uri="{BB962C8B-B14F-4D97-AF65-F5344CB8AC3E}">
        <p14:creationId xmlns:p14="http://schemas.microsoft.com/office/powerpoint/2010/main" val="302785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12366"/>
            <a:ext cx="6934200" cy="461665"/>
          </a:xfrm>
          <a:prstGeom prst="rect">
            <a:avLst/>
          </a:prstGeom>
          <a:noFill/>
        </p:spPr>
        <p:txBody>
          <a:bodyPr wrap="square" rtlCol="0">
            <a:spAutoFit/>
          </a:bodyPr>
          <a:lstStyle/>
          <a:p>
            <a:pPr algn="ctr"/>
            <a:r>
              <a:rPr lang="en-US" sz="2400" b="1">
                <a:solidFill>
                  <a:schemeClr val="bg1"/>
                </a:solidFill>
              </a:rPr>
              <a:t>Task Force Recommendations</a:t>
            </a:r>
          </a:p>
        </p:txBody>
      </p:sp>
      <p:sp>
        <p:nvSpPr>
          <p:cNvPr id="4"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12</a:t>
            </a:fld>
            <a:endParaRPr lang="en-US">
              <a:latin typeface="+mj-lt"/>
            </a:endParaRPr>
          </a:p>
        </p:txBody>
      </p:sp>
    </p:spTree>
    <p:extLst>
      <p:ext uri="{BB962C8B-B14F-4D97-AF65-F5344CB8AC3E}">
        <p14:creationId xmlns:p14="http://schemas.microsoft.com/office/powerpoint/2010/main" val="153706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65031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The HST office and Brokers should continue to improve the security, safety and comfort of consumers who utilize wheelchairs.  Wheelchair trainings should take into account the different types of equipment used by consumers.  The unique circumstances and equipment needs of wheelchair users should continue to be tracked in the consumer’s file and communicated and confirmed by the transportation vendor.</a:t>
            </a: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marL="347345" marR="0" indent="-347345">
              <a:lnSpc>
                <a:spcPct val="107000"/>
              </a:lnSpc>
              <a:spcBef>
                <a:spcPts val="0"/>
              </a:spcBef>
              <a:spcAft>
                <a:spcPts val="800"/>
              </a:spcAft>
            </a:pPr>
            <a:r>
              <a:rPr lang="en-US" sz="1400" kern="0" dirty="0">
                <a:solidFill>
                  <a:schemeClr val="bg1"/>
                </a:solidFill>
              </a:rPr>
              <a:t>The HST Office instituted a new requirement of annual wheelchair securement training by a certified trainer and mid-year evaluation of all drivers of wheelchair vehicles.</a:t>
            </a:r>
          </a:p>
          <a:p>
            <a:pPr marL="347345" marR="0" indent="-347345">
              <a:lnSpc>
                <a:spcPct val="107000"/>
              </a:lnSpc>
              <a:spcBef>
                <a:spcPts val="0"/>
              </a:spcBef>
              <a:spcAft>
                <a:spcPts val="800"/>
              </a:spcAft>
            </a:pPr>
            <a:r>
              <a:rPr lang="en-US" sz="1400" kern="0" dirty="0">
                <a:solidFill>
                  <a:schemeClr val="bg1"/>
                </a:solidFill>
              </a:rPr>
              <a:t>Brokers retraining all wheelchair drivers immediately with deadline of November 30, 2022.</a:t>
            </a:r>
          </a:p>
          <a:p>
            <a:pPr marL="347345" marR="0" indent="-347345">
              <a:lnSpc>
                <a:spcPct val="107000"/>
              </a:lnSpc>
              <a:spcBef>
                <a:spcPts val="0"/>
              </a:spcBef>
              <a:spcAft>
                <a:spcPts val="800"/>
              </a:spcAft>
            </a:pPr>
            <a:r>
              <a:rPr lang="en-US" sz="1400" kern="0" dirty="0">
                <a:solidFill>
                  <a:schemeClr val="bg1"/>
                </a:solidFill>
              </a:rPr>
              <a:t>HST compliance officers inspecting all wheelchair vehicles – to be completed by January 1, 2023.</a:t>
            </a:r>
          </a:p>
          <a:p>
            <a:pPr marL="347345" marR="0" indent="-347345">
              <a:lnSpc>
                <a:spcPct val="107000"/>
              </a:lnSpc>
              <a:spcBef>
                <a:spcPts val="0"/>
              </a:spcBef>
              <a:spcAft>
                <a:spcPts val="800"/>
              </a:spcAft>
            </a:pPr>
            <a:r>
              <a:rPr lang="en-US" sz="1400" kern="0" dirty="0">
                <a:solidFill>
                  <a:schemeClr val="bg1"/>
                </a:solidFill>
              </a:rPr>
              <a:t>As a part of inspections, inspectors now required to sit in the wheelchair and have drivers to secure them during inspections.</a:t>
            </a:r>
          </a:p>
          <a:p>
            <a:pPr marL="347345" indent="-347345">
              <a:lnSpc>
                <a:spcPct val="107000"/>
              </a:lnSpc>
              <a:spcBef>
                <a:spcPts val="0"/>
              </a:spcBef>
              <a:spcAft>
                <a:spcPts val="800"/>
              </a:spcAft>
            </a:pPr>
            <a:r>
              <a:rPr lang="en-US" sz="1400" kern="0" dirty="0">
                <a:solidFill>
                  <a:schemeClr val="bg1"/>
                </a:solidFill>
              </a:rPr>
              <a:t>Placards to be posted in all wheelchair vehicles by October 1, 2022 demonstrating proper securement. </a:t>
            </a:r>
          </a:p>
          <a:p>
            <a:pPr marL="347345" marR="0" indent="-347345">
              <a:lnSpc>
                <a:spcPct val="107000"/>
              </a:lnSpc>
              <a:spcBef>
                <a:spcPts val="0"/>
              </a:spcBef>
              <a:spcAft>
                <a:spcPts val="800"/>
              </a:spcAft>
            </a:pPr>
            <a:r>
              <a:rPr lang="en-US" sz="1400" kern="0" dirty="0">
                <a:solidFill>
                  <a:schemeClr val="bg1"/>
                </a:solidFill>
              </a:rPr>
              <a:t>Corrective Action Schedule of fines and suspensions implemented for drivers and vendors for failing to properly secure wheelchairs. </a:t>
            </a:r>
          </a:p>
          <a:p>
            <a:pPr marL="347345" marR="0" indent="-347345">
              <a:lnSpc>
                <a:spcPct val="107000"/>
              </a:lnSpc>
              <a:spcBef>
                <a:spcPts val="0"/>
              </a:spcBef>
              <a:spcAft>
                <a:spcPts val="800"/>
              </a:spcAft>
            </a:pPr>
            <a:r>
              <a:rPr lang="en-US" sz="1400" kern="0" dirty="0">
                <a:solidFill>
                  <a:schemeClr val="bg1"/>
                </a:solidFill>
              </a:rPr>
              <a:t>Brokers sent email communication to all vendors reminding them of progressive penalties for failure to secure wheelchairs​.</a:t>
            </a:r>
          </a:p>
          <a:p>
            <a:pPr marL="347345" marR="0" indent="-347345">
              <a:lnSpc>
                <a:spcPct val="107000"/>
              </a:lnSpc>
              <a:spcBef>
                <a:spcPts val="0"/>
              </a:spcBef>
              <a:spcAft>
                <a:spcPts val="800"/>
              </a:spcAft>
            </a:pPr>
            <a:endParaRPr lang="en-US" sz="1400" kern="0" dirty="0">
              <a:solidFill>
                <a:schemeClr val="bg1"/>
              </a:solidFill>
            </a:endParaRPr>
          </a:p>
          <a:p>
            <a:pPr marL="347345" marR="0" indent="-347345">
              <a:lnSpc>
                <a:spcPct val="107000"/>
              </a:lnSpc>
              <a:spcBef>
                <a:spcPts val="0"/>
              </a:spcBef>
              <a:spcAft>
                <a:spcPts val="800"/>
              </a:spcAft>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Wheelchair Securement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13</a:t>
            </a:fld>
            <a:endParaRPr lang="en-US">
              <a:latin typeface="+mj-lt"/>
            </a:endParaRPr>
          </a:p>
        </p:txBody>
      </p:sp>
    </p:spTree>
    <p:extLst>
      <p:ext uri="{BB962C8B-B14F-4D97-AF65-F5344CB8AC3E}">
        <p14:creationId xmlns:p14="http://schemas.microsoft.com/office/powerpoint/2010/main" val="225438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1083944"/>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Actions Taken and Recommended</a:t>
            </a:r>
          </a:p>
          <a:p>
            <a:pPr marL="347345" marR="0" indent="-347345">
              <a:lnSpc>
                <a:spcPct val="107000"/>
              </a:lnSpc>
              <a:spcBef>
                <a:spcPts val="0"/>
              </a:spcBef>
              <a:spcAft>
                <a:spcPts val="800"/>
              </a:spcAft>
            </a:pPr>
            <a:r>
              <a:rPr lang="en-US" sz="1400" kern="0" dirty="0">
                <a:solidFill>
                  <a:schemeClr val="bg1"/>
                </a:solidFill>
              </a:rPr>
              <a:t>For wheelchair users, the medical provider communicates the consumer’s wheelchair and mobility needs in the PT-1 form.  Unique circumstances and equipment is then recorded in the consumer’s file and communicated to the transportation vendor who accepts the trip.  It was recommended that there be a review of this process to ensure that the unique equipment needs are properly communicated to the vendor.</a:t>
            </a:r>
          </a:p>
          <a:p>
            <a:pPr marL="347345" indent="-347345">
              <a:lnSpc>
                <a:spcPct val="107000"/>
              </a:lnSpc>
              <a:spcBef>
                <a:spcPts val="0"/>
              </a:spcBef>
              <a:spcAft>
                <a:spcPts val="800"/>
              </a:spcAft>
            </a:pPr>
            <a:r>
              <a:rPr lang="en-US" sz="1400" kern="0" dirty="0">
                <a:solidFill>
                  <a:schemeClr val="bg1"/>
                </a:solidFill>
              </a:rPr>
              <a:t>While there was not unanimous agreement amongst the Task Force members about how best to incorporate consumer involvement into wheelchair securement training due to the complexities of logistical and liability concerns, there was a recommendation that consumers should be provided opportunities to provide feedback on the trainings.</a:t>
            </a:r>
          </a:p>
          <a:p>
            <a:pPr marL="0" indent="0">
              <a:spcBef>
                <a:spcPts val="0"/>
              </a:spcBef>
              <a:spcAft>
                <a:spcPts val="1000"/>
              </a:spcAft>
              <a:buSzPct val="100000"/>
              <a:buNone/>
            </a:pPr>
            <a:endParaRPr lang="en-US" sz="1400" b="1" u="sng" kern="0" dirty="0">
              <a:solidFill>
                <a:schemeClr val="bg1"/>
              </a:solidFill>
            </a:endParaRPr>
          </a:p>
          <a:p>
            <a:pPr marL="347345" marR="0" indent="-347345">
              <a:lnSpc>
                <a:spcPct val="107000"/>
              </a:lnSpc>
              <a:spcBef>
                <a:spcPts val="0"/>
              </a:spcBef>
              <a:spcAft>
                <a:spcPts val="800"/>
              </a:spcAft>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700" b="1" dirty="0">
                <a:solidFill>
                  <a:schemeClr val="bg1"/>
                </a:solidFill>
                <a:latin typeface="Gill Sans MT"/>
              </a:rPr>
              <a:t>Task Force’s Recommendations – Wheelchair Securement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14</a:t>
            </a:fld>
            <a:endParaRPr lang="en-US">
              <a:latin typeface="+mj-lt"/>
            </a:endParaRPr>
          </a:p>
        </p:txBody>
      </p:sp>
    </p:spTree>
    <p:extLst>
      <p:ext uri="{BB962C8B-B14F-4D97-AF65-F5344CB8AC3E}">
        <p14:creationId xmlns:p14="http://schemas.microsoft.com/office/powerpoint/2010/main" val="275190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Improve driver training and professionalism</a:t>
            </a: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marL="347345" marR="0" indent="-347345">
              <a:lnSpc>
                <a:spcPct val="107000"/>
              </a:lnSpc>
              <a:spcBef>
                <a:spcPts val="0"/>
              </a:spcBef>
              <a:spcAft>
                <a:spcPts val="800"/>
              </a:spcAft>
            </a:pPr>
            <a:r>
              <a:rPr lang="en-US" sz="1400" kern="0" dirty="0">
                <a:solidFill>
                  <a:schemeClr val="bg1"/>
                </a:solidFill>
              </a:rPr>
              <a:t>Trainings added:</a:t>
            </a:r>
          </a:p>
          <a:p>
            <a:pPr marL="747395" lvl="1" indent="-347345">
              <a:lnSpc>
                <a:spcPct val="107000"/>
              </a:lnSpc>
              <a:spcBef>
                <a:spcPts val="0"/>
              </a:spcBef>
              <a:spcAft>
                <a:spcPts val="800"/>
              </a:spcAft>
            </a:pPr>
            <a:r>
              <a:rPr lang="en-US" sz="1400" kern="0" dirty="0">
                <a:solidFill>
                  <a:schemeClr val="bg1"/>
                </a:solidFill>
              </a:rPr>
              <a:t>Annual Human Rights and Sensitivity Training</a:t>
            </a:r>
          </a:p>
          <a:p>
            <a:pPr marL="747395" lvl="1" indent="-347345">
              <a:lnSpc>
                <a:spcPct val="107000"/>
              </a:lnSpc>
              <a:spcBef>
                <a:spcPts val="0"/>
              </a:spcBef>
              <a:spcAft>
                <a:spcPts val="800"/>
              </a:spcAft>
            </a:pPr>
            <a:r>
              <a:rPr lang="en-US" sz="1400" kern="0" dirty="0">
                <a:solidFill>
                  <a:schemeClr val="bg1"/>
                </a:solidFill>
              </a:rPr>
              <a:t>Annual Sexual Harassment Training</a:t>
            </a:r>
          </a:p>
          <a:p>
            <a:pPr marL="747395" lvl="1" indent="-347345">
              <a:lnSpc>
                <a:spcPct val="107000"/>
              </a:lnSpc>
              <a:spcBef>
                <a:spcPts val="0"/>
              </a:spcBef>
              <a:spcAft>
                <a:spcPts val="800"/>
              </a:spcAft>
            </a:pPr>
            <a:r>
              <a:rPr lang="en-US" sz="1400" kern="0" dirty="0">
                <a:solidFill>
                  <a:schemeClr val="bg1"/>
                </a:solidFill>
              </a:rPr>
              <a:t>Annual Defensive Driving by Certified Trainer</a:t>
            </a:r>
          </a:p>
          <a:p>
            <a:pPr marL="747395" lvl="1" indent="-347345">
              <a:lnSpc>
                <a:spcPct val="107000"/>
              </a:lnSpc>
              <a:spcBef>
                <a:spcPts val="0"/>
              </a:spcBef>
              <a:spcAft>
                <a:spcPts val="800"/>
              </a:spcAft>
            </a:pPr>
            <a:r>
              <a:rPr lang="en-US" sz="1400" kern="0" dirty="0">
                <a:solidFill>
                  <a:schemeClr val="bg1"/>
                </a:solidFill>
              </a:rPr>
              <a:t>Annual wheelchair securement training</a:t>
            </a:r>
          </a:p>
          <a:p>
            <a:pPr marL="347345" marR="0" indent="-347345">
              <a:lnSpc>
                <a:spcPct val="107000"/>
              </a:lnSpc>
              <a:spcBef>
                <a:spcPts val="0"/>
              </a:spcBef>
              <a:spcAft>
                <a:spcPts val="800"/>
              </a:spcAft>
            </a:pPr>
            <a:r>
              <a:rPr lang="en-US" sz="1400" kern="0" dirty="0">
                <a:solidFill>
                  <a:schemeClr val="bg1"/>
                </a:solidFill>
              </a:rPr>
              <a:t>Require drivers to wear nametags visible to consumers.  Recommend drivers provide name upon arrival, confirm passenger’s name and that they are medical transportation to the drop-off location. </a:t>
            </a:r>
          </a:p>
          <a:p>
            <a:pPr marL="347345" marR="0" indent="-347345">
              <a:lnSpc>
                <a:spcPct val="107000"/>
              </a:lnSpc>
              <a:spcBef>
                <a:spcPts val="0"/>
              </a:spcBef>
              <a:spcAft>
                <a:spcPts val="800"/>
              </a:spcAft>
            </a:pPr>
            <a:r>
              <a:rPr lang="en-US" sz="1400" kern="0" dirty="0">
                <a:solidFill>
                  <a:schemeClr val="bg1"/>
                </a:solidFill>
              </a:rPr>
              <a:t>Reinforce that existing rule that drivers are not permitted to use cell phones while driving passengers.</a:t>
            </a:r>
          </a:p>
          <a:p>
            <a:pPr marL="347345" marR="0" indent="-347345">
              <a:lnSpc>
                <a:spcPct val="107000"/>
              </a:lnSpc>
              <a:spcBef>
                <a:spcPts val="0"/>
              </a:spcBef>
              <a:spcAft>
                <a:spcPts val="800"/>
              </a:spcAft>
            </a:pPr>
            <a:r>
              <a:rPr lang="en-US" sz="1400" kern="0" dirty="0">
                <a:solidFill>
                  <a:schemeClr val="bg1"/>
                </a:solidFill>
              </a:rPr>
              <a:t>There should be greater collaboration with The RIDE to share successful strategies and/or protocols that HST could adopt.</a:t>
            </a:r>
          </a:p>
          <a:p>
            <a:pPr marL="347345" indent="-347345">
              <a:lnSpc>
                <a:spcPct val="107000"/>
              </a:lnSpc>
              <a:spcBef>
                <a:spcPts val="0"/>
              </a:spcBef>
              <a:spcAft>
                <a:spcPts val="800"/>
              </a:spcAft>
            </a:pPr>
            <a:r>
              <a:rPr lang="en-US" sz="1400" kern="0" dirty="0">
                <a:solidFill>
                  <a:schemeClr val="bg1"/>
                </a:solidFill>
              </a:rPr>
              <a:t>Recommend that the trainings include a video featuring a wheelchair user and other consumers with disabilities.  During the Task Force's final meeting, members offered to share examples of similar videos with the HST office to help guide development of the video.</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Driver Training and Professionalism</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15</a:t>
            </a:fld>
            <a:endParaRPr lang="en-US">
              <a:latin typeface="+mj-lt"/>
            </a:endParaRPr>
          </a:p>
        </p:txBody>
      </p:sp>
    </p:spTree>
    <p:extLst>
      <p:ext uri="{BB962C8B-B14F-4D97-AF65-F5344CB8AC3E}">
        <p14:creationId xmlns:p14="http://schemas.microsoft.com/office/powerpoint/2010/main" val="4610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299456" y="832548"/>
            <a:ext cx="8382000" cy="40870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Conduct more frequent and unannounced vehicle inspections</a:t>
            </a: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Following the procurement in 2021, HST hired an additional two Compliance Officers. The HST office is hiring two additional Compliance Officers and will have a total of five full-time and one part-time Compliance Officers reporting to the Manager of Compliance. </a:t>
            </a:r>
          </a:p>
          <a:p>
            <a:pPr>
              <a:lnSpc>
                <a:spcPct val="107000"/>
              </a:lnSpc>
              <a:spcBef>
                <a:spcPts val="0"/>
              </a:spcBef>
              <a:spcAft>
                <a:spcPts val="800"/>
              </a:spcAft>
            </a:pPr>
            <a:r>
              <a:rPr lang="en-US" sz="1400" kern="0" dirty="0">
                <a:solidFill>
                  <a:schemeClr val="bg1"/>
                </a:solidFill>
              </a:rPr>
              <a:t>GATRA and MART each hiring an additional inspector. MART will have seven Inspectors; GATRA will have three.</a:t>
            </a:r>
          </a:p>
          <a:p>
            <a:pPr>
              <a:lnSpc>
                <a:spcPct val="107000"/>
              </a:lnSpc>
              <a:spcBef>
                <a:spcPts val="0"/>
              </a:spcBef>
              <a:spcAft>
                <a:spcPts val="800"/>
              </a:spcAft>
            </a:pPr>
            <a:r>
              <a:rPr lang="en-US" sz="1400" kern="0" dirty="0">
                <a:solidFill>
                  <a:schemeClr val="bg1"/>
                </a:solidFill>
              </a:rPr>
              <a:t>HST Compliance Officers and Broker Inspectors conduct unannounced field inspections at programs, homes and facilities. Brokers have a monthly inspection goal of 0.05% of the total volume of one-way trips and must be reported to the HST office. Inspections must include the HST Vehicle Safety Checklist. </a:t>
            </a:r>
          </a:p>
          <a:p>
            <a:pPr>
              <a:lnSpc>
                <a:spcPct val="107000"/>
              </a:lnSpc>
              <a:spcBef>
                <a:spcPts val="0"/>
              </a:spcBef>
              <a:spcAft>
                <a:spcPts val="800"/>
              </a:spcAft>
            </a:pPr>
            <a:r>
              <a:rPr lang="en-US" sz="1400" kern="0" dirty="0">
                <a:solidFill>
                  <a:schemeClr val="bg1"/>
                </a:solidFill>
              </a:rPr>
              <a:t>HST and Brokers coordinated and scheduled inspections of every wheelchair vehicle.</a:t>
            </a:r>
          </a:p>
          <a:p>
            <a:pPr>
              <a:lnSpc>
                <a:spcPct val="107000"/>
              </a:lnSpc>
              <a:spcBef>
                <a:spcPts val="0"/>
              </a:spcBef>
              <a:spcAft>
                <a:spcPts val="800"/>
              </a:spcAft>
            </a:pPr>
            <a:r>
              <a:rPr lang="en-US" sz="1400" kern="0" dirty="0">
                <a:solidFill>
                  <a:schemeClr val="bg1"/>
                </a:solidFill>
              </a:rPr>
              <a:t>Additional inspections will be focused on vendors with high complaint volumes.</a:t>
            </a:r>
          </a:p>
          <a:p>
            <a:pPr>
              <a:lnSpc>
                <a:spcPct val="107000"/>
              </a:lnSpc>
              <a:spcBef>
                <a:spcPts val="0"/>
              </a:spcBef>
              <a:spcAft>
                <a:spcPts val="800"/>
              </a:spcAft>
            </a:pPr>
            <a:r>
              <a:rPr lang="en-US" sz="1400" kern="0" dirty="0">
                <a:solidFill>
                  <a:schemeClr val="bg1"/>
                </a:solidFill>
              </a:rPr>
              <a:t>Announced/pre-planned inspections of vehicle fleets should take place either outside of transportation hours or be coordinated with vendors to minimize disruption to consumer transportation.</a:t>
            </a:r>
          </a:p>
          <a:p>
            <a:pPr marL="0" marR="0" indent="0">
              <a:lnSpc>
                <a:spcPct val="107000"/>
              </a:lnSpc>
              <a:spcBef>
                <a:spcPts val="0"/>
              </a:spcBef>
              <a:spcAft>
                <a:spcPts val="800"/>
              </a:spcAft>
              <a:buNone/>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Unannounced Vehicle Inspections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16</a:t>
            </a:fld>
            <a:endParaRPr lang="en-US">
              <a:latin typeface="+mj-lt"/>
            </a:endParaRPr>
          </a:p>
        </p:txBody>
      </p:sp>
    </p:spTree>
    <p:extLst>
      <p:ext uri="{BB962C8B-B14F-4D97-AF65-F5344CB8AC3E}">
        <p14:creationId xmlns:p14="http://schemas.microsoft.com/office/powerpoint/2010/main" val="307296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05345"/>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Encourage and provide more avenues for consumers to submit feedback, which should include both electronic means and phone, to make it accessible to those without internet access. </a:t>
            </a:r>
          </a:p>
          <a:p>
            <a:pPr marL="0" indent="0">
              <a:spcBef>
                <a:spcPts val="0"/>
              </a:spcBef>
              <a:spcAft>
                <a:spcPts val="1000"/>
              </a:spcAft>
              <a:buSzPct val="100000"/>
              <a:buNone/>
            </a:pPr>
            <a:r>
              <a:rPr lang="en-US" sz="1400" b="1" kern="0" dirty="0">
                <a:solidFill>
                  <a:schemeClr val="bg1"/>
                </a:solidFill>
              </a:rPr>
              <a:t>Improve complaint process and communication of complaint resolution.</a:t>
            </a:r>
          </a:p>
          <a:p>
            <a:pPr marL="0" indent="0">
              <a:spcBef>
                <a:spcPts val="0"/>
              </a:spcBef>
              <a:spcAft>
                <a:spcPts val="1000"/>
              </a:spcAft>
              <a:buSzPct val="100000"/>
              <a:buNone/>
            </a:pPr>
            <a:r>
              <a:rPr lang="en-US" sz="1400" b="1" kern="0" dirty="0">
                <a:solidFill>
                  <a:schemeClr val="bg1"/>
                </a:solidFill>
              </a:rPr>
              <a:t>Advocates and trade groups should convene a standing group of HST consumers and transportation providers with broad geographic representation to provide consumer and vendor feedback to HST and Brokers.  The group should have representation from both program-based and PT-1 consumers and vendors.</a:t>
            </a:r>
          </a:p>
          <a:p>
            <a:pPr marL="0" indent="0">
              <a:spcBef>
                <a:spcPts val="0"/>
              </a:spcBef>
              <a:spcAft>
                <a:spcPts val="1000"/>
              </a:spcAft>
              <a:buSzPct val="100000"/>
              <a:buNone/>
            </a:pPr>
            <a:endParaRPr lang="en-US" sz="1400" b="1"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HST Compliance Team conducts random telephone surveys to offer consumers the opportunity to share feedback.</a:t>
            </a:r>
          </a:p>
          <a:p>
            <a:pPr>
              <a:lnSpc>
                <a:spcPct val="107000"/>
              </a:lnSpc>
              <a:spcBef>
                <a:spcPts val="0"/>
              </a:spcBef>
              <a:spcAft>
                <a:spcPts val="800"/>
              </a:spcAft>
            </a:pPr>
            <a:r>
              <a:rPr lang="en-US" sz="1400" kern="0" dirty="0">
                <a:solidFill>
                  <a:schemeClr val="bg1"/>
                </a:solidFill>
              </a:rPr>
              <a:t>Brokers have Quality &amp; Assurance units that resolve and communicate complaint resolution to consumers via phone and text.  Additional follow-up is provided per customer request.</a:t>
            </a:r>
          </a:p>
          <a:p>
            <a:pPr>
              <a:lnSpc>
                <a:spcPct val="107000"/>
              </a:lnSpc>
              <a:spcBef>
                <a:spcPts val="0"/>
              </a:spcBef>
              <a:spcAft>
                <a:spcPts val="800"/>
              </a:spcAft>
            </a:pPr>
            <a:r>
              <a:rPr lang="en-US" sz="1400" kern="0" dirty="0">
                <a:solidFill>
                  <a:schemeClr val="bg1"/>
                </a:solidFill>
              </a:rPr>
              <a:t>Consumers can submit complaints in the smart phone app, the member and facility portals with resolutions sent via email and text, and call the HST office directly.</a:t>
            </a:r>
          </a:p>
          <a:p>
            <a:pPr>
              <a:lnSpc>
                <a:spcPct val="107000"/>
              </a:lnSpc>
              <a:spcBef>
                <a:spcPts val="0"/>
              </a:spcBef>
              <a:spcAft>
                <a:spcPts val="800"/>
              </a:spcAft>
            </a:pPr>
            <a:r>
              <a:rPr lang="en-US" sz="1400" kern="0" dirty="0">
                <a:solidFill>
                  <a:schemeClr val="bg1"/>
                </a:solidFill>
              </a:rPr>
              <a:t>HST and Brokers should invite feedback from consumers continuously and on multiple platforms – and do so in a way that makes clear “We want to hear from you”.  This should include exploring automatic texts or emails following rides and posting information about submitting complaints in places conspicuous to consumers.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Recommendations – Encouraging Feedback from Consumers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17</a:t>
            </a:fld>
            <a:endParaRPr lang="en-US">
              <a:latin typeface="+mj-lt"/>
            </a:endParaRPr>
          </a:p>
        </p:txBody>
      </p:sp>
    </p:spTree>
    <p:extLst>
      <p:ext uri="{BB962C8B-B14F-4D97-AF65-F5344CB8AC3E}">
        <p14:creationId xmlns:p14="http://schemas.microsoft.com/office/powerpoint/2010/main" val="266479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1144715"/>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Actions Taken and Recommended (cont.)</a:t>
            </a:r>
          </a:p>
          <a:p>
            <a:pPr>
              <a:lnSpc>
                <a:spcPct val="107000"/>
              </a:lnSpc>
              <a:spcBef>
                <a:spcPts val="0"/>
              </a:spcBef>
              <a:spcAft>
                <a:spcPts val="800"/>
              </a:spcAft>
            </a:pPr>
            <a:r>
              <a:rPr lang="en-US" sz="1400" kern="0" dirty="0">
                <a:solidFill>
                  <a:schemeClr val="bg1"/>
                </a:solidFill>
                <a:ea typeface="+mn-lt"/>
                <a:cs typeface="+mn-lt"/>
              </a:rPr>
              <a:t>Explore ways to provide consumers with a durable tool (like a magnet or keychain) to remind consumers of the how to provide feedback to the Brokers and HST. </a:t>
            </a:r>
            <a:endParaRPr lang="en-US" dirty="0">
              <a:solidFill>
                <a:schemeClr val="bg1"/>
              </a:solidFill>
              <a:ea typeface="+mn-lt"/>
              <a:cs typeface="+mn-lt"/>
            </a:endParaRPr>
          </a:p>
          <a:p>
            <a:pPr>
              <a:lnSpc>
                <a:spcPct val="107000"/>
              </a:lnSpc>
              <a:spcBef>
                <a:spcPts val="0"/>
              </a:spcBef>
              <a:spcAft>
                <a:spcPts val="800"/>
              </a:spcAft>
            </a:pPr>
            <a:r>
              <a:rPr lang="en-US" sz="1400" kern="0" dirty="0">
                <a:solidFill>
                  <a:schemeClr val="bg1"/>
                </a:solidFill>
              </a:rPr>
              <a:t>The HST office should solicit random feedback from consumers by providing incentives to regular riders to provide detailed feedback on their HST experience (note that this will require a procurement).</a:t>
            </a:r>
            <a:endParaRPr lang="en-US" dirty="0">
              <a:solidFill>
                <a:schemeClr val="bg1"/>
              </a:solidFill>
            </a:endParaRPr>
          </a:p>
          <a:p>
            <a:pPr>
              <a:lnSpc>
                <a:spcPct val="107000"/>
              </a:lnSpc>
              <a:spcBef>
                <a:spcPts val="0"/>
              </a:spcBef>
              <a:spcAft>
                <a:spcPts val="800"/>
              </a:spcAft>
            </a:pPr>
            <a:r>
              <a:rPr lang="en-US" sz="1400" kern="0" dirty="0">
                <a:solidFill>
                  <a:schemeClr val="bg1"/>
                </a:solidFill>
              </a:rPr>
              <a:t>The HST office is working with MassHealth to add information and QR codes to PT-1 Approval and Renewal letters encouraging consumer to provide feedback and providing instructions for doing so.  Links to provide feedback are posted on Broker websites and apps.</a:t>
            </a:r>
          </a:p>
          <a:p>
            <a:pPr>
              <a:lnSpc>
                <a:spcPct val="107000"/>
              </a:lnSpc>
              <a:spcBef>
                <a:spcPts val="0"/>
              </a:spcBef>
              <a:spcAft>
                <a:spcPts val="800"/>
              </a:spcAft>
            </a:pPr>
            <a:r>
              <a:rPr lang="en-US" sz="1400" kern="0" dirty="0">
                <a:solidFill>
                  <a:schemeClr val="bg1"/>
                </a:solidFill>
              </a:rPr>
              <a:t>The Task Force had a robust discussion around whether and when consumers should be able to exclude and preference vendors; however, the Task Force did not reach a firm conclusion or recommendation on this topic.</a:t>
            </a:r>
            <a:endParaRPr lang="en-US" sz="1400" kern="0" dirty="0">
              <a:solidFill>
                <a:schemeClr val="bg1"/>
              </a:solidFill>
              <a:highlight>
                <a:srgbClr val="FFFF00"/>
              </a:highlight>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Recommendations – Complaint Process and Resolutions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18</a:t>
            </a:fld>
            <a:endParaRPr lang="en-US">
              <a:latin typeface="+mj-lt"/>
            </a:endParaRPr>
          </a:p>
        </p:txBody>
      </p:sp>
    </p:spTree>
    <p:extLst>
      <p:ext uri="{BB962C8B-B14F-4D97-AF65-F5344CB8AC3E}">
        <p14:creationId xmlns:p14="http://schemas.microsoft.com/office/powerpoint/2010/main" val="30635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Improve on-time performance</a:t>
            </a:r>
            <a:endParaRPr lang="en-US" sz="1400" b="1" u="sng" kern="0" dirty="0">
              <a:solidFill>
                <a:schemeClr val="bg1"/>
              </a:solidFill>
            </a:endParaRP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MART and GATRA implementing GPS tracking of on-time performance. Required to have 90% of trips tracked by GPS by December 31, 2022.</a:t>
            </a:r>
          </a:p>
          <a:p>
            <a:pPr>
              <a:lnSpc>
                <a:spcPct val="107000"/>
              </a:lnSpc>
              <a:spcBef>
                <a:spcPts val="0"/>
              </a:spcBef>
              <a:spcAft>
                <a:spcPts val="800"/>
              </a:spcAft>
            </a:pPr>
            <a:r>
              <a:rPr lang="en-US" sz="1400" kern="0" dirty="0">
                <a:solidFill>
                  <a:schemeClr val="bg1"/>
                </a:solidFill>
              </a:rPr>
              <a:t>MART and GATRA are required to report on-time performance measured by GPS to the HST office monthly and the data will be posted publicly on an online dashboard.</a:t>
            </a:r>
          </a:p>
          <a:p>
            <a:pPr>
              <a:lnSpc>
                <a:spcPct val="107000"/>
              </a:lnSpc>
              <a:spcBef>
                <a:spcPts val="0"/>
              </a:spcBef>
              <a:spcAft>
                <a:spcPts val="800"/>
              </a:spcAft>
            </a:pPr>
            <a:r>
              <a:rPr lang="en-US" sz="1400" kern="0" dirty="0">
                <a:solidFill>
                  <a:schemeClr val="bg1"/>
                </a:solidFill>
              </a:rPr>
              <a:t>On-time performance incentive is earned if 90% or more trips are performed on-time.</a:t>
            </a:r>
          </a:p>
          <a:p>
            <a:pPr>
              <a:lnSpc>
                <a:spcPct val="107000"/>
              </a:lnSpc>
              <a:spcBef>
                <a:spcPts val="0"/>
              </a:spcBef>
              <a:spcAft>
                <a:spcPts val="800"/>
              </a:spcAft>
            </a:pPr>
            <a:r>
              <a:rPr lang="en-US" sz="1400" kern="0" dirty="0">
                <a:solidFill>
                  <a:schemeClr val="bg1"/>
                </a:solidFill>
              </a:rPr>
              <a:t>Brokers should continually evaluate the scheduling algorithm to ensure that its recommended pick-up time allows for enough time to ensure on-time arrival, including drivers’ grace periods.</a:t>
            </a:r>
          </a:p>
          <a:p>
            <a:pPr>
              <a:lnSpc>
                <a:spcPct val="107000"/>
              </a:lnSpc>
              <a:spcBef>
                <a:spcPts val="0"/>
              </a:spcBef>
              <a:spcAft>
                <a:spcPts val="800"/>
              </a:spcAft>
            </a:pPr>
            <a:r>
              <a:rPr lang="en-US" sz="1400" kern="0" dirty="0">
                <a:solidFill>
                  <a:schemeClr val="bg1"/>
                </a:solidFill>
              </a:rPr>
              <a:t>Recommend having call center staff inform riders that they can adjust their pick-up time within a recommended window to ensure on-time arrival.</a:t>
            </a:r>
          </a:p>
          <a:p>
            <a:pPr>
              <a:lnSpc>
                <a:spcPct val="107000"/>
              </a:lnSpc>
              <a:spcBef>
                <a:spcPts val="0"/>
              </a:spcBef>
              <a:spcAft>
                <a:spcPts val="800"/>
              </a:spcAft>
            </a:pPr>
            <a:endParaRPr lang="en-US" sz="1400" kern="0" dirty="0">
              <a:solidFill>
                <a:schemeClr val="bg1"/>
              </a:solidFill>
            </a:endParaRPr>
          </a:p>
          <a:p>
            <a:pPr marL="0" marR="0" indent="0">
              <a:lnSpc>
                <a:spcPct val="107000"/>
              </a:lnSpc>
              <a:spcBef>
                <a:spcPts val="0"/>
              </a:spcBef>
              <a:spcAft>
                <a:spcPts val="800"/>
              </a:spcAft>
              <a:buNone/>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On-time Performance</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19</a:t>
            </a:fld>
            <a:endParaRPr lang="en-US">
              <a:latin typeface="+mj-lt"/>
            </a:endParaRPr>
          </a:p>
        </p:txBody>
      </p:sp>
    </p:spTree>
    <p:extLst>
      <p:ext uri="{BB962C8B-B14F-4D97-AF65-F5344CB8AC3E}">
        <p14:creationId xmlns:p14="http://schemas.microsoft.com/office/powerpoint/2010/main" val="336060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609600"/>
            <a:ext cx="8229600" cy="5219634"/>
          </a:xfrm>
          <a:prstGeom prst="rect">
            <a:avLst/>
          </a:prstGeom>
        </p:spPr>
        <p:txBody>
          <a:bodyPr wrap="square" lIns="91440" tIns="45720" rIns="91440" bIns="45720" rtlCol="0" anchor="t">
            <a:spAutoFit/>
          </a:bodyPr>
          <a:lstStyle/>
          <a:p>
            <a:pPr marL="342900" indent="-342900">
              <a:lnSpc>
                <a:spcPct val="150000"/>
              </a:lnSpc>
              <a:buFont typeface="+mj-lt"/>
              <a:buAutoNum type="arabicPeriod"/>
            </a:pPr>
            <a:r>
              <a:rPr lang="en-US" sz="1600" b="1" dirty="0">
                <a:solidFill>
                  <a:schemeClr val="bg1"/>
                </a:solidFill>
                <a:latin typeface="Gill Sans MT"/>
              </a:rPr>
              <a:t>Task Force Overview</a:t>
            </a:r>
          </a:p>
          <a:p>
            <a:pPr marL="342900" indent="-342900">
              <a:lnSpc>
                <a:spcPct val="150000"/>
              </a:lnSpc>
              <a:buFont typeface="+mj-lt"/>
              <a:buAutoNum type="arabicPeriod"/>
            </a:pPr>
            <a:r>
              <a:rPr lang="en-US" sz="1600" b="1" dirty="0">
                <a:solidFill>
                  <a:schemeClr val="bg1"/>
                </a:solidFill>
                <a:latin typeface="Gill Sans MT" panose="020B0502020104020203" pitchFamily="34" charset="0"/>
              </a:rPr>
              <a:t>Public Input to Task Force Recommendations</a:t>
            </a:r>
          </a:p>
          <a:p>
            <a:pPr marL="342900" indent="-342900">
              <a:lnSpc>
                <a:spcPct val="150000"/>
              </a:lnSpc>
              <a:buFont typeface="+mj-lt"/>
              <a:buAutoNum type="arabicPeriod"/>
            </a:pPr>
            <a:r>
              <a:rPr lang="en-US" sz="1600" b="1" dirty="0">
                <a:solidFill>
                  <a:schemeClr val="bg1"/>
                </a:solidFill>
                <a:latin typeface="Gill Sans MT"/>
              </a:rPr>
              <a:t>Background on HST Services</a:t>
            </a:r>
          </a:p>
          <a:p>
            <a:pPr marL="342900" indent="-342900">
              <a:lnSpc>
                <a:spcPct val="150000"/>
              </a:lnSpc>
              <a:buFont typeface="+mj-lt"/>
              <a:buAutoNum type="arabicPeriod"/>
            </a:pPr>
            <a:r>
              <a:rPr lang="en-US" sz="1600" b="1" dirty="0">
                <a:solidFill>
                  <a:schemeClr val="bg1"/>
                </a:solidFill>
                <a:latin typeface="Gill Sans MT"/>
              </a:rPr>
              <a:t>Task Force’s Overall Findings and Recommendations</a:t>
            </a:r>
          </a:p>
          <a:p>
            <a:pPr marL="342900" indent="-342900">
              <a:lnSpc>
                <a:spcPct val="150000"/>
              </a:lnSpc>
              <a:buFont typeface="+mj-lt"/>
              <a:buAutoNum type="arabicPeriod"/>
            </a:pPr>
            <a:r>
              <a:rPr lang="en-US" sz="1600" b="1" dirty="0">
                <a:solidFill>
                  <a:schemeClr val="bg1"/>
                </a:solidFill>
                <a:latin typeface="Gill Sans MT"/>
              </a:rPr>
              <a:t>Task Force’s Recommendations in Detail</a:t>
            </a:r>
          </a:p>
          <a:p>
            <a:pPr marL="342900" indent="-342900">
              <a:lnSpc>
                <a:spcPct val="150000"/>
              </a:lnSpc>
              <a:buFont typeface="+mj-lt"/>
              <a:buAutoNum type="arabicPeriod"/>
            </a:pPr>
            <a:r>
              <a:rPr lang="en-US" sz="1600" b="1" dirty="0">
                <a:solidFill>
                  <a:schemeClr val="bg1"/>
                </a:solidFill>
                <a:latin typeface="Gill Sans MT"/>
              </a:rPr>
              <a:t>Appendices</a:t>
            </a:r>
          </a:p>
          <a:p>
            <a:pPr marL="742950" lvl="1" indent="-285750">
              <a:lnSpc>
                <a:spcPct val="150000"/>
              </a:lnSpc>
              <a:buFont typeface="Arial" panose="020B0604020202020204" pitchFamily="34" charset="0"/>
              <a:buChar char="•"/>
            </a:pPr>
            <a:r>
              <a:rPr lang="en-US" sz="1600" dirty="0">
                <a:solidFill>
                  <a:schemeClr val="bg1"/>
                </a:solidFill>
                <a:latin typeface="Gill Sans MT"/>
              </a:rPr>
              <a:t>Appendix A	–  Legislative Mandate</a:t>
            </a:r>
          </a:p>
          <a:p>
            <a:pPr marL="742950" lvl="1" indent="-285750">
              <a:lnSpc>
                <a:spcPct val="150000"/>
              </a:lnSpc>
              <a:buFont typeface="Arial" panose="020B0604020202020204" pitchFamily="34" charset="0"/>
              <a:buChar char="•"/>
              <a:tabLst>
                <a:tab pos="1543050" algn="l"/>
              </a:tabLst>
            </a:pPr>
            <a:r>
              <a:rPr lang="en-US" sz="1600" dirty="0">
                <a:solidFill>
                  <a:schemeClr val="bg1"/>
                </a:solidFill>
                <a:latin typeface="Gill Sans MT"/>
              </a:rPr>
              <a:t>Appendix B	–  List of Task Force Members</a:t>
            </a:r>
          </a:p>
          <a:p>
            <a:pPr marL="742950" lvl="1" indent="-285750">
              <a:lnSpc>
                <a:spcPct val="150000"/>
              </a:lnSpc>
              <a:buFont typeface="Arial" panose="020B0604020202020204" pitchFamily="34" charset="0"/>
              <a:buChar char="•"/>
              <a:tabLst>
                <a:tab pos="1543050" algn="l"/>
              </a:tabLst>
            </a:pPr>
            <a:r>
              <a:rPr lang="en-US" sz="1600" dirty="0">
                <a:solidFill>
                  <a:schemeClr val="bg1"/>
                </a:solidFill>
                <a:latin typeface="Gill Sans MT"/>
              </a:rPr>
              <a:t>Appendix C	–  Summary of Meetings and Input Provided to the Task Force</a:t>
            </a:r>
          </a:p>
          <a:p>
            <a:pPr marL="742950" lvl="1" indent="-285750">
              <a:lnSpc>
                <a:spcPct val="150000"/>
              </a:lnSpc>
              <a:buFont typeface="Arial" panose="020B0604020202020204" pitchFamily="34" charset="0"/>
              <a:buChar char="•"/>
              <a:tabLst>
                <a:tab pos="1543050" algn="l"/>
              </a:tabLst>
            </a:pPr>
            <a:r>
              <a:rPr lang="en-US" sz="1600" dirty="0">
                <a:solidFill>
                  <a:schemeClr val="bg1"/>
                </a:solidFill>
                <a:latin typeface="Gill Sans MT"/>
              </a:rPr>
              <a:t>Appendix D	–  Resources Reviewed by the Task Force</a:t>
            </a:r>
          </a:p>
          <a:p>
            <a:pPr marL="742950" lvl="1" indent="-285750">
              <a:lnSpc>
                <a:spcPct val="150000"/>
              </a:lnSpc>
              <a:buFont typeface="Arial" panose="020B0604020202020204" pitchFamily="34" charset="0"/>
              <a:buChar char="•"/>
              <a:tabLst>
                <a:tab pos="1543050" algn="l"/>
              </a:tabLst>
            </a:pPr>
            <a:r>
              <a:rPr lang="en-US" sz="1600" dirty="0">
                <a:solidFill>
                  <a:schemeClr val="bg1"/>
                </a:solidFill>
                <a:latin typeface="Gill Sans MT"/>
              </a:rPr>
              <a:t>Appendix E	–  Letters Received from Brokers and Stakeholder Groups</a:t>
            </a:r>
          </a:p>
          <a:p>
            <a:pPr marL="742950" lvl="1" indent="-285750">
              <a:lnSpc>
                <a:spcPct val="150000"/>
              </a:lnSpc>
              <a:buFont typeface="Arial,Sans-Serif" panose="020B0604020202020204" pitchFamily="34" charset="0"/>
              <a:buChar char="•"/>
              <a:tabLst>
                <a:tab pos="1543050" algn="l"/>
              </a:tabLst>
            </a:pPr>
            <a:r>
              <a:rPr lang="en-US" sz="1600" dirty="0">
                <a:solidFill>
                  <a:schemeClr val="bg1"/>
                </a:solidFill>
                <a:latin typeface="Gill Sans MT"/>
              </a:rPr>
              <a:t>Appendix F	–  Broker Welcome Letters and Postcards</a:t>
            </a:r>
            <a:endParaRPr lang="en-US" sz="1600" dirty="0">
              <a:solidFill>
                <a:schemeClr val="bg1"/>
              </a:solidFill>
              <a:ea typeface="+mn-lt"/>
              <a:cs typeface="+mn-lt"/>
            </a:endParaRPr>
          </a:p>
          <a:p>
            <a:pPr marL="742950" lvl="1" indent="-285750">
              <a:lnSpc>
                <a:spcPct val="150000"/>
              </a:lnSpc>
              <a:buFont typeface="Arial,Sans-Serif" panose="020B0604020202020204" pitchFamily="34" charset="0"/>
              <a:buChar char="•"/>
              <a:tabLst>
                <a:tab pos="1543050" algn="l"/>
              </a:tabLst>
            </a:pPr>
            <a:r>
              <a:rPr lang="en-US" sz="1600" dirty="0">
                <a:solidFill>
                  <a:schemeClr val="bg1"/>
                </a:solidFill>
                <a:latin typeface="Gill Sans MT"/>
              </a:rPr>
              <a:t>Appendix G	–  Passenger Assistance Safety and Sensitivity Training Manual</a:t>
            </a:r>
          </a:p>
          <a:p>
            <a:pPr marL="742950" lvl="1" indent="-285750">
              <a:lnSpc>
                <a:spcPct val="150000"/>
              </a:lnSpc>
              <a:buFont typeface="Arial,Sans-Serif" panose="020B0604020202020204" pitchFamily="34" charset="0"/>
              <a:buChar char="•"/>
              <a:tabLst>
                <a:tab pos="1543050" algn="l"/>
              </a:tabLst>
            </a:pPr>
            <a:r>
              <a:rPr lang="en-US" sz="1600" dirty="0">
                <a:solidFill>
                  <a:schemeClr val="bg1"/>
                </a:solidFill>
                <a:ea typeface="+mn-lt"/>
                <a:cs typeface="+mn-lt"/>
              </a:rPr>
              <a:t>Appendix H –  Written Feedback Received from Task Force Members After 11/15/2022</a:t>
            </a: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17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Table of Contents</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a:t>
            </a:fld>
            <a:endParaRPr lang="en-US">
              <a:latin typeface="+mj-lt"/>
            </a:endParaRPr>
          </a:p>
        </p:txBody>
      </p:sp>
    </p:spTree>
    <p:extLst>
      <p:ext uri="{BB962C8B-B14F-4D97-AF65-F5344CB8AC3E}">
        <p14:creationId xmlns:p14="http://schemas.microsoft.com/office/powerpoint/2010/main" val="336721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rgbClr val="FFFFFF"/>
                </a:solidFill>
              </a:rPr>
              <a:t>Improve and align broker and HST websites and the accessibility and adoption of online booking through apps and portals</a:t>
            </a: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Postcard with QR codes promoting the apps and portals sent to all consumers that used transportation in the past year. Postcard included a reminder that three-day advance scheduling is recommended but not required.</a:t>
            </a:r>
          </a:p>
          <a:p>
            <a:pPr>
              <a:lnSpc>
                <a:spcPct val="107000"/>
              </a:lnSpc>
              <a:spcBef>
                <a:spcPts val="0"/>
              </a:spcBef>
              <a:spcAft>
                <a:spcPts val="800"/>
              </a:spcAft>
            </a:pPr>
            <a:r>
              <a:rPr lang="en-US" sz="1400" kern="0" dirty="0">
                <a:solidFill>
                  <a:schemeClr val="bg1"/>
                </a:solidFill>
              </a:rPr>
              <a:t>Automated Call Center message provides new short URL for the apps and portals.</a:t>
            </a:r>
          </a:p>
          <a:p>
            <a:pPr>
              <a:lnSpc>
                <a:spcPct val="107000"/>
              </a:lnSpc>
              <a:spcBef>
                <a:spcPts val="0"/>
              </a:spcBef>
              <a:spcAft>
                <a:spcPts val="800"/>
              </a:spcAft>
            </a:pPr>
            <a:r>
              <a:rPr lang="en-US" sz="1400" kern="0" dirty="0">
                <a:solidFill>
                  <a:schemeClr val="bg1"/>
                </a:solidFill>
              </a:rPr>
              <a:t>The Executive Office of Technology Services and Security (EOTSS) engaged to do a review of HST’s Mass.gov website, broker websites, and apps and portals, and make recommendations.  </a:t>
            </a:r>
          </a:p>
          <a:p>
            <a:pPr lvl="1">
              <a:lnSpc>
                <a:spcPct val="107000"/>
              </a:lnSpc>
              <a:spcBef>
                <a:spcPts val="0"/>
              </a:spcBef>
              <a:spcAft>
                <a:spcPts val="800"/>
              </a:spcAft>
            </a:pPr>
            <a:r>
              <a:rPr lang="en-US" sz="1400" kern="0" dirty="0">
                <a:solidFill>
                  <a:schemeClr val="bg1"/>
                </a:solidFill>
              </a:rPr>
              <a:t>EOTSS conducted consumer interviews to inform improvements to website and apps.</a:t>
            </a:r>
          </a:p>
          <a:p>
            <a:pPr lvl="1">
              <a:lnSpc>
                <a:spcPct val="107000"/>
              </a:lnSpc>
              <a:spcBef>
                <a:spcPts val="0"/>
              </a:spcBef>
              <a:spcAft>
                <a:spcPts val="800"/>
              </a:spcAft>
            </a:pPr>
            <a:r>
              <a:rPr lang="en-US" sz="1400" kern="0" dirty="0">
                <a:solidFill>
                  <a:schemeClr val="bg1"/>
                </a:solidFill>
              </a:rPr>
              <a:t>EOTSS has recommended changes to improve website and app accessibility. </a:t>
            </a:r>
          </a:p>
          <a:p>
            <a:pPr>
              <a:lnSpc>
                <a:spcPct val="107000"/>
              </a:lnSpc>
              <a:spcBef>
                <a:spcPts val="0"/>
              </a:spcBef>
              <a:spcAft>
                <a:spcPts val="800"/>
              </a:spcAft>
            </a:pPr>
            <a:r>
              <a:rPr lang="en-US" sz="1400" kern="0" dirty="0">
                <a:solidFill>
                  <a:schemeClr val="bg1"/>
                </a:solidFill>
              </a:rPr>
              <a:t>EOTSS conducting usability testing with consumers and facilities on the apps and portals to map the user journey and make recommendations for improvements.</a:t>
            </a:r>
          </a:p>
          <a:p>
            <a:pPr>
              <a:lnSpc>
                <a:spcPct val="107000"/>
              </a:lnSpc>
              <a:spcBef>
                <a:spcPts val="0"/>
              </a:spcBef>
              <a:spcAft>
                <a:spcPts val="800"/>
              </a:spcAft>
            </a:pPr>
            <a:endParaRPr lang="en-US" sz="1400" kern="0" dirty="0">
              <a:solidFill>
                <a:schemeClr val="bg1"/>
              </a:solidFill>
            </a:endParaRPr>
          </a:p>
          <a:p>
            <a:pPr>
              <a:lnSpc>
                <a:spcPct val="107000"/>
              </a:lnSpc>
              <a:spcBef>
                <a:spcPts val="0"/>
              </a:spcBef>
              <a:spcAft>
                <a:spcPts val="800"/>
              </a:spcAft>
            </a:pPr>
            <a:endParaRPr lang="en-US" sz="1400" kern="0" dirty="0">
              <a:solidFill>
                <a:schemeClr val="bg1"/>
              </a:solidFill>
            </a:endParaRPr>
          </a:p>
          <a:p>
            <a:pPr>
              <a:lnSpc>
                <a:spcPct val="107000"/>
              </a:lnSpc>
              <a:spcBef>
                <a:spcPts val="0"/>
              </a:spcBef>
              <a:spcAft>
                <a:spcPts val="800"/>
              </a:spcAft>
            </a:pPr>
            <a:endParaRPr lang="en-US" sz="1400" kern="0" dirty="0">
              <a:solidFill>
                <a:schemeClr val="bg1"/>
              </a:solidFill>
            </a:endParaRPr>
          </a:p>
          <a:p>
            <a:pPr marL="0" marR="0" indent="0">
              <a:lnSpc>
                <a:spcPct val="107000"/>
              </a:lnSpc>
              <a:spcBef>
                <a:spcPts val="0"/>
              </a:spcBef>
              <a:spcAft>
                <a:spcPts val="800"/>
              </a:spcAft>
              <a:buNone/>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Accessibility and Booking</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20</a:t>
            </a:fld>
            <a:endParaRPr lang="en-US">
              <a:latin typeface="+mj-lt"/>
            </a:endParaRPr>
          </a:p>
        </p:txBody>
      </p:sp>
    </p:spTree>
    <p:extLst>
      <p:ext uri="{BB962C8B-B14F-4D97-AF65-F5344CB8AC3E}">
        <p14:creationId xmlns:p14="http://schemas.microsoft.com/office/powerpoint/2010/main" val="274959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Promote the PT-1 service among medical providers and nursing facilities</a:t>
            </a:r>
            <a:endParaRPr lang="en-US" sz="1400" b="1" u="sng" kern="0" dirty="0">
              <a:solidFill>
                <a:schemeClr val="bg1"/>
              </a:solidFill>
            </a:endParaRPr>
          </a:p>
          <a:p>
            <a:pPr marL="0" indent="0">
              <a:spcBef>
                <a:spcPts val="0"/>
              </a:spcBef>
              <a:spcAft>
                <a:spcPts val="1000"/>
              </a:spcAft>
              <a:buNone/>
            </a:pPr>
            <a:endParaRPr lang="en-US" sz="1400" b="1"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Explore providing PT-1 transportation information to medical providers to promote PT-1 use for eligible consumers. </a:t>
            </a:r>
          </a:p>
          <a:p>
            <a:pPr>
              <a:lnSpc>
                <a:spcPct val="107000"/>
              </a:lnSpc>
              <a:spcBef>
                <a:spcPts val="0"/>
              </a:spcBef>
              <a:spcAft>
                <a:spcPts val="800"/>
              </a:spcAft>
            </a:pPr>
            <a:r>
              <a:rPr lang="en-US" sz="1400" kern="0" dirty="0">
                <a:solidFill>
                  <a:schemeClr val="bg1"/>
                </a:solidFill>
              </a:rPr>
              <a:t>Promote PT-1 among skilled nursing facilities (SNF), which were newly eligible to enroll in the brokerage as of April 1, 2022.</a:t>
            </a:r>
          </a:p>
          <a:p>
            <a:pPr lvl="1">
              <a:lnSpc>
                <a:spcPct val="107000"/>
              </a:lnSpc>
              <a:spcBef>
                <a:spcPts val="0"/>
              </a:spcBef>
              <a:spcAft>
                <a:spcPts val="800"/>
              </a:spcAft>
            </a:pPr>
            <a:r>
              <a:rPr lang="en-US" sz="1400" kern="0" dirty="0">
                <a:solidFill>
                  <a:schemeClr val="bg1"/>
                </a:solidFill>
              </a:rPr>
              <a:t>MassHealth led the outreach efforts to SNFs through numerous provider bulletins, as well as conducting outreach and training to the ambulance companies that service SNFs. Efforts to educate nursing facilities are ongoing. The most recent communication to SNFs informed them that if they had a wheelchair van or wanted to purchase a wheelchair van to provide transportation to their residents, they could do so and receive payment through the HST brokerage if they contracted with a Broker.</a:t>
            </a:r>
          </a:p>
          <a:p>
            <a:pPr marL="0" indent="0">
              <a:lnSpc>
                <a:spcPct val="107000"/>
              </a:lnSpc>
              <a:spcBef>
                <a:spcPts val="0"/>
              </a:spcBef>
              <a:spcAft>
                <a:spcPts val="800"/>
              </a:spcAft>
              <a:buNone/>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Accessibility and Booking</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21</a:t>
            </a:fld>
            <a:endParaRPr lang="en-US">
              <a:latin typeface="+mj-lt"/>
            </a:endParaRPr>
          </a:p>
        </p:txBody>
      </p:sp>
    </p:spTree>
    <p:extLst>
      <p:ext uri="{BB962C8B-B14F-4D97-AF65-F5344CB8AC3E}">
        <p14:creationId xmlns:p14="http://schemas.microsoft.com/office/powerpoint/2010/main" val="157940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503448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Educate consumers about their rights as HST riders</a:t>
            </a: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EOTSS and Brokers created “Single Source of Truth” pages on HST and Broker websites with links to “Know Before You Go” document, a document which enumerates consumers rights and was developed in consultation with the Boston Center for Independent Living (BCIL).</a:t>
            </a:r>
          </a:p>
          <a:p>
            <a:pPr>
              <a:lnSpc>
                <a:spcPct val="107000"/>
              </a:lnSpc>
              <a:spcBef>
                <a:spcPts val="0"/>
              </a:spcBef>
              <a:spcAft>
                <a:spcPts val="800"/>
              </a:spcAft>
            </a:pPr>
            <a:r>
              <a:rPr lang="en-US" sz="1400" kern="0" dirty="0">
                <a:solidFill>
                  <a:schemeClr val="bg1"/>
                </a:solidFill>
              </a:rPr>
              <a:t>“Know Before You Go” information is prominently displayed on the Broker pages:</a:t>
            </a:r>
          </a:p>
          <a:p>
            <a:pPr lvl="1">
              <a:lnSpc>
                <a:spcPct val="107000"/>
              </a:lnSpc>
              <a:spcBef>
                <a:spcPts val="0"/>
              </a:spcBef>
              <a:spcAft>
                <a:spcPts val="800"/>
              </a:spcAft>
            </a:pPr>
            <a:r>
              <a:rPr lang="en-US" sz="1400" kern="0" dirty="0">
                <a:solidFill>
                  <a:schemeClr val="bg1"/>
                </a:solidFill>
                <a:ea typeface="+mn-lt"/>
                <a:cs typeface="+mn-lt"/>
                <a:hlinkClick r:id="rId3">
                  <a:extLst>
                    <a:ext uri="{A12FA001-AC4F-418D-AE19-62706E023703}">
                      <ahyp:hlinkClr xmlns:ahyp="http://schemas.microsoft.com/office/drawing/2018/hyperlinkcolor" val="tx"/>
                    </a:ext>
                  </a:extLst>
                </a:hlinkClick>
              </a:rPr>
              <a:t>GATRA HST webpage</a:t>
            </a:r>
            <a:endParaRPr lang="en-US" sz="1400" kern="0" dirty="0">
              <a:solidFill>
                <a:schemeClr val="bg1"/>
              </a:solidFill>
            </a:endParaRPr>
          </a:p>
          <a:p>
            <a:pPr lvl="1">
              <a:lnSpc>
                <a:spcPct val="107000"/>
              </a:lnSpc>
              <a:spcBef>
                <a:spcPts val="0"/>
              </a:spcBef>
              <a:spcAft>
                <a:spcPts val="800"/>
              </a:spcAft>
            </a:pPr>
            <a:r>
              <a:rPr lang="en-US" sz="1400" kern="0" dirty="0">
                <a:solidFill>
                  <a:schemeClr val="bg1"/>
                </a:solidFill>
                <a:ea typeface="+mn-lt"/>
                <a:cs typeface="+mn-lt"/>
                <a:hlinkClick r:id="rId4">
                  <a:extLst>
                    <a:ext uri="{A12FA001-AC4F-418D-AE19-62706E023703}">
                      <ahyp:hlinkClr xmlns:ahyp="http://schemas.microsoft.com/office/drawing/2018/hyperlinkcolor" val="tx"/>
                    </a:ext>
                  </a:extLst>
                </a:hlinkClick>
              </a:rPr>
              <a:t>MART HST webpage</a:t>
            </a:r>
            <a:endParaRPr lang="en-US" sz="1400" kern="0" dirty="0">
              <a:solidFill>
                <a:schemeClr val="bg1"/>
              </a:solidFill>
              <a:ea typeface="+mn-lt"/>
              <a:cs typeface="+mn-lt"/>
            </a:endParaRPr>
          </a:p>
          <a:p>
            <a:pPr>
              <a:lnSpc>
                <a:spcPct val="107000"/>
              </a:lnSpc>
              <a:spcBef>
                <a:spcPts val="0"/>
              </a:spcBef>
              <a:spcAft>
                <a:spcPts val="800"/>
              </a:spcAft>
            </a:pPr>
            <a:r>
              <a:rPr lang="en-US" sz="1400" kern="0" dirty="0">
                <a:solidFill>
                  <a:schemeClr val="bg1"/>
                </a:solidFill>
              </a:rPr>
              <a:t>The HST office is working with MassHealth and Maximus to include a QR code link for the “Know Before You Go” document on the PT-1 Approval Letter, which is sent to a consumer when they have a new or renewed PT-1 (i.e., it is a member the consumer will regularly receive).</a:t>
            </a:r>
          </a:p>
          <a:p>
            <a:pPr>
              <a:lnSpc>
                <a:spcPct val="107000"/>
              </a:lnSpc>
              <a:spcBef>
                <a:spcPts val="0"/>
              </a:spcBef>
              <a:spcAft>
                <a:spcPts val="800"/>
              </a:spcAft>
            </a:pPr>
            <a:r>
              <a:rPr lang="en-US" sz="1400" kern="0" dirty="0">
                <a:solidFill>
                  <a:schemeClr val="bg1"/>
                </a:solidFill>
              </a:rPr>
              <a:t>Consumers should receive a </a:t>
            </a:r>
            <a:r>
              <a:rPr lang="en-US" sz="1400" kern="0" dirty="0">
                <a:solidFill>
                  <a:schemeClr val="bg1"/>
                </a:solidFill>
                <a:ea typeface="+mn-lt"/>
                <a:cs typeface="+mn-lt"/>
              </a:rPr>
              <a:t>“Know Before You Go</a:t>
            </a:r>
            <a:r>
              <a:rPr lang="en-US" sz="1400" kern="0" dirty="0">
                <a:solidFill>
                  <a:schemeClr val="bg1"/>
                </a:solidFill>
              </a:rPr>
              <a:t>" pamphlet or booklet outlining their rights as HST Consumers in a clear and concise manner upon becoming an HST user.</a:t>
            </a:r>
          </a:p>
          <a:p>
            <a:pPr marL="0" indent="0">
              <a:lnSpc>
                <a:spcPct val="107000"/>
              </a:lnSpc>
              <a:spcBef>
                <a:spcPts val="0"/>
              </a:spcBef>
              <a:spcAft>
                <a:spcPts val="800"/>
              </a:spcAft>
              <a:buNone/>
            </a:pPr>
            <a:endParaRPr lang="en-US" sz="1400" kern="0" dirty="0">
              <a:solidFill>
                <a:schemeClr val="bg1"/>
              </a:solidFill>
            </a:endParaRPr>
          </a:p>
          <a:p>
            <a:pPr marL="0" indent="0">
              <a:lnSpc>
                <a:spcPct val="107000"/>
              </a:lnSpc>
              <a:spcBef>
                <a:spcPts val="0"/>
              </a:spcBef>
              <a:spcAft>
                <a:spcPts val="800"/>
              </a:spcAft>
              <a:buNone/>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Accessibility and Booking</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22</a:t>
            </a:fld>
            <a:endParaRPr lang="en-US">
              <a:latin typeface="+mj-lt"/>
            </a:endParaRPr>
          </a:p>
        </p:txBody>
      </p:sp>
    </p:spTree>
    <p:extLst>
      <p:ext uri="{BB962C8B-B14F-4D97-AF65-F5344CB8AC3E}">
        <p14:creationId xmlns:p14="http://schemas.microsoft.com/office/powerpoint/2010/main" val="311295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noGrp="1" noRot="1" noMove="1" noResize="1" noEditPoints="1" noAdjustHandles="1" noChangeArrowheads="1" noChangeShapeType="1"/>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kern="0" dirty="0">
                <a:solidFill>
                  <a:schemeClr val="bg1"/>
                </a:solidFill>
              </a:rPr>
              <a:t>Improve call center wait times and professionalism </a:t>
            </a:r>
          </a:p>
          <a:p>
            <a:pPr marL="0" indent="0">
              <a:spcBef>
                <a:spcPts val="0"/>
              </a:spcBef>
              <a:spcAft>
                <a:spcPts val="1000"/>
              </a:spcAft>
              <a:buSzPct val="100000"/>
              <a:buNone/>
            </a:pPr>
            <a:endParaRPr lang="en-US" sz="1400" b="1" u="sng" kern="0" dirty="0">
              <a:solidFill>
                <a:schemeClr val="bg1"/>
              </a:solidFill>
            </a:endParaRPr>
          </a:p>
          <a:p>
            <a:pPr marL="0" indent="0">
              <a:spcBef>
                <a:spcPts val="0"/>
              </a:spcBef>
              <a:spcAft>
                <a:spcPts val="1000"/>
              </a:spcAft>
              <a:buSzPct val="100000"/>
              <a:buNone/>
            </a:pPr>
            <a:r>
              <a:rPr lang="en-US" sz="1400" b="1" u="sng" kern="0" dirty="0">
                <a:solidFill>
                  <a:schemeClr val="bg1"/>
                </a:solidFill>
              </a:rPr>
              <a:t>Actions Taken and Recommended</a:t>
            </a:r>
          </a:p>
          <a:p>
            <a:pPr>
              <a:lnSpc>
                <a:spcPct val="107000"/>
              </a:lnSpc>
              <a:spcBef>
                <a:spcPts val="0"/>
              </a:spcBef>
              <a:spcAft>
                <a:spcPts val="800"/>
              </a:spcAft>
            </a:pPr>
            <a:r>
              <a:rPr lang="en-US" sz="1400" kern="0" dirty="0">
                <a:solidFill>
                  <a:schemeClr val="bg1"/>
                </a:solidFill>
              </a:rPr>
              <a:t>MART and GATRA have added additional call center capacity through contract with external call center support.</a:t>
            </a:r>
          </a:p>
          <a:p>
            <a:pPr>
              <a:lnSpc>
                <a:spcPct val="107000"/>
              </a:lnSpc>
              <a:spcBef>
                <a:spcPts val="0"/>
              </a:spcBef>
              <a:spcAft>
                <a:spcPts val="800"/>
              </a:spcAft>
            </a:pPr>
            <a:r>
              <a:rPr lang="en-US" sz="1400" kern="0" dirty="0" err="1">
                <a:solidFill>
                  <a:schemeClr val="bg1"/>
                </a:solidFill>
              </a:rPr>
              <a:t>MART’s</a:t>
            </a:r>
            <a:r>
              <a:rPr lang="en-US" sz="1400" kern="0" dirty="0">
                <a:solidFill>
                  <a:schemeClr val="bg1"/>
                </a:solidFill>
              </a:rPr>
              <a:t> voice recording and website now informs consumers of call hold time and provides the website address for on-line booking. MART has added and GATRA will have a call back feature by November 30, 2022 allowing consumers to leave a call back number if they do not want to remain on hold. </a:t>
            </a:r>
          </a:p>
          <a:p>
            <a:pPr>
              <a:lnSpc>
                <a:spcPct val="107000"/>
              </a:lnSpc>
              <a:spcBef>
                <a:spcPts val="0"/>
              </a:spcBef>
              <a:spcAft>
                <a:spcPts val="800"/>
              </a:spcAft>
            </a:pPr>
            <a:r>
              <a:rPr lang="en-US" sz="1400" kern="0" dirty="0">
                <a:solidFill>
                  <a:schemeClr val="bg1"/>
                </a:solidFill>
              </a:rPr>
              <a:t>HST is reviewing call center training and will make suggested improvements, to be reviewed with the brokers to determine feasibility and timeline.  Agreed upon improvements and should be posted publicly. </a:t>
            </a:r>
          </a:p>
          <a:p>
            <a:pPr marL="0" marR="0" indent="0">
              <a:lnSpc>
                <a:spcPct val="107000"/>
              </a:lnSpc>
              <a:spcBef>
                <a:spcPts val="0"/>
              </a:spcBef>
              <a:spcAft>
                <a:spcPts val="800"/>
              </a:spcAft>
              <a:buNone/>
            </a:pPr>
            <a:endParaRPr lang="en-US" sz="1400" kern="0" dirty="0">
              <a:solidFill>
                <a:schemeClr val="bg1"/>
              </a:solidFill>
            </a:endParaRPr>
          </a:p>
          <a:p>
            <a:pPr marL="0" marR="0" indent="0">
              <a:lnSpc>
                <a:spcPct val="107000"/>
              </a:lnSpc>
              <a:spcBef>
                <a:spcPts val="0"/>
              </a:spcBef>
              <a:spcAft>
                <a:spcPts val="800"/>
              </a:spcAft>
              <a:buNone/>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 Call Center Wait Times and Professionalism</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23</a:t>
            </a:fld>
            <a:endParaRPr lang="en-US">
              <a:latin typeface="+mj-lt"/>
            </a:endParaRPr>
          </a:p>
        </p:txBody>
      </p:sp>
    </p:spTree>
    <p:extLst>
      <p:ext uri="{BB962C8B-B14F-4D97-AF65-F5344CB8AC3E}">
        <p14:creationId xmlns:p14="http://schemas.microsoft.com/office/powerpoint/2010/main" val="208649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0264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Additional Actions taken by the HST Office</a:t>
            </a:r>
          </a:p>
          <a:p>
            <a:pPr>
              <a:spcBef>
                <a:spcPts val="0"/>
              </a:spcBef>
              <a:spcAft>
                <a:spcPts val="1000"/>
              </a:spcAft>
              <a:buSzPct val="100000"/>
            </a:pPr>
            <a:r>
              <a:rPr lang="en-US" sz="1400" kern="0" dirty="0">
                <a:solidFill>
                  <a:schemeClr val="bg1"/>
                </a:solidFill>
              </a:rPr>
              <a:t>The HST office has issued a Corrective Action Plan with MART and GATRA to include:</a:t>
            </a:r>
          </a:p>
          <a:p>
            <a:pPr lvl="1">
              <a:spcBef>
                <a:spcPts val="0"/>
              </a:spcBef>
              <a:spcAft>
                <a:spcPts val="1000"/>
              </a:spcAft>
              <a:buSzPct val="100000"/>
              <a:buFont typeface="Arial" panose="020B0604020202020204" pitchFamily="34" charset="0"/>
              <a:buChar char="•"/>
            </a:pPr>
            <a:r>
              <a:rPr lang="en-US" sz="1400" kern="0" dirty="0">
                <a:solidFill>
                  <a:schemeClr val="bg1"/>
                </a:solidFill>
              </a:rPr>
              <a:t>Revised “Welcome Letters” to include directions for online booking (See Appendix F) </a:t>
            </a:r>
            <a:r>
              <a:rPr lang="en-US" sz="1400" b="1" i="1" kern="0" dirty="0">
                <a:solidFill>
                  <a:schemeClr val="bg1"/>
                </a:solidFill>
              </a:rPr>
              <a:t>(Completed)</a:t>
            </a:r>
          </a:p>
          <a:p>
            <a:pPr lvl="1">
              <a:spcBef>
                <a:spcPts val="0"/>
              </a:spcBef>
              <a:spcAft>
                <a:spcPts val="1000"/>
              </a:spcAft>
              <a:buSzPct val="100000"/>
              <a:buFont typeface="Arial" panose="020B0604020202020204" pitchFamily="34" charset="0"/>
              <a:buChar char="•"/>
            </a:pPr>
            <a:r>
              <a:rPr lang="en-US" sz="1400" kern="0" dirty="0">
                <a:solidFill>
                  <a:schemeClr val="bg1"/>
                </a:solidFill>
              </a:rPr>
              <a:t>Postcard mailing to all consumers who have used transportation in the past year to promote online booking through the apps and portals </a:t>
            </a:r>
            <a:r>
              <a:rPr lang="en-US" sz="1400" b="1" i="1" kern="0" dirty="0">
                <a:solidFill>
                  <a:schemeClr val="bg1"/>
                </a:solidFill>
              </a:rPr>
              <a:t>(Completed)</a:t>
            </a:r>
          </a:p>
          <a:p>
            <a:pPr lvl="1">
              <a:spcBef>
                <a:spcPts val="0"/>
              </a:spcBef>
              <a:spcAft>
                <a:spcPts val="1000"/>
              </a:spcAft>
              <a:buSzPct val="100000"/>
              <a:buFont typeface="Arial" panose="020B0604020202020204" pitchFamily="34" charset="0"/>
              <a:buChar char="•"/>
            </a:pPr>
            <a:r>
              <a:rPr lang="en-US" sz="1400" kern="0" dirty="0">
                <a:solidFill>
                  <a:schemeClr val="bg1"/>
                </a:solidFill>
              </a:rPr>
              <a:t>Improve functionality, accessibility, and support of the apps and portals </a:t>
            </a:r>
            <a:r>
              <a:rPr lang="en-US" sz="1400" b="1" i="1" kern="0" dirty="0">
                <a:solidFill>
                  <a:schemeClr val="bg1"/>
                </a:solidFill>
              </a:rPr>
              <a:t>(November 2022)</a:t>
            </a:r>
          </a:p>
          <a:p>
            <a:pPr lvl="1">
              <a:spcBef>
                <a:spcPts val="0"/>
              </a:spcBef>
              <a:spcAft>
                <a:spcPts val="1000"/>
              </a:spcAft>
              <a:buSzPct val="100000"/>
              <a:buFont typeface="Arial" panose="020B0604020202020204" pitchFamily="34" charset="0"/>
              <a:buChar char="•"/>
            </a:pPr>
            <a:r>
              <a:rPr lang="en-US" sz="1400" kern="0" dirty="0">
                <a:solidFill>
                  <a:schemeClr val="bg1"/>
                </a:solidFill>
              </a:rPr>
              <a:t>Consistent branding of the apps and portals </a:t>
            </a:r>
            <a:r>
              <a:rPr lang="en-US" sz="1400" b="1" i="1" kern="0" dirty="0">
                <a:solidFill>
                  <a:schemeClr val="bg1"/>
                </a:solidFill>
              </a:rPr>
              <a:t>(November 2022)</a:t>
            </a:r>
          </a:p>
          <a:p>
            <a:pPr lvl="1">
              <a:spcBef>
                <a:spcPts val="0"/>
              </a:spcBef>
              <a:spcAft>
                <a:spcPts val="1000"/>
              </a:spcAft>
              <a:buSzPct val="100000"/>
              <a:buFont typeface="Arial" panose="020B0604020202020204" pitchFamily="34" charset="0"/>
              <a:buChar char="•"/>
            </a:pPr>
            <a:r>
              <a:rPr lang="en-US" sz="1400" kern="0" dirty="0">
                <a:solidFill>
                  <a:schemeClr val="bg1"/>
                </a:solidFill>
              </a:rPr>
              <a:t>Improvements to the Brokers’ webpages to make the “Know Before You Go” more visible and a “single source of truth” page with all of the information needed to receive transportation </a:t>
            </a:r>
            <a:r>
              <a:rPr lang="en-US" sz="1400" b="1" i="1" kern="0" dirty="0">
                <a:solidFill>
                  <a:schemeClr val="bg1"/>
                </a:solidFill>
              </a:rPr>
              <a:t>(Completed)</a:t>
            </a:r>
          </a:p>
          <a:p>
            <a:pPr lvl="1">
              <a:spcBef>
                <a:spcPts val="0"/>
              </a:spcBef>
              <a:spcAft>
                <a:spcPts val="1000"/>
              </a:spcAft>
              <a:buSzPct val="100000"/>
              <a:buFont typeface="Arial" panose="020B0604020202020204" pitchFamily="34" charset="0"/>
              <a:buChar char="•"/>
            </a:pPr>
            <a:r>
              <a:rPr lang="en-US" sz="1400" kern="0" dirty="0">
                <a:solidFill>
                  <a:schemeClr val="bg1"/>
                </a:solidFill>
              </a:rPr>
              <a:t>Improvements to Brokers’ call center’s automated messaging to include URLs for on-line booking and call hold times </a:t>
            </a:r>
            <a:r>
              <a:rPr lang="en-US" sz="1400" b="1" i="1" kern="0" dirty="0">
                <a:solidFill>
                  <a:schemeClr val="bg1"/>
                </a:solidFill>
              </a:rPr>
              <a:t>(November 2022)</a:t>
            </a:r>
            <a:endParaRPr lang="en-US" sz="1400" b="1" kern="0" dirty="0">
              <a:solidFill>
                <a:srgbClr val="FF0000"/>
              </a:solidFill>
              <a:highlight>
                <a:srgbClr val="FFFF00"/>
              </a:highlight>
            </a:endParaRPr>
          </a:p>
          <a:p>
            <a:pPr lvl="1">
              <a:spcBef>
                <a:spcPts val="0"/>
              </a:spcBef>
              <a:spcAft>
                <a:spcPts val="1000"/>
              </a:spcAft>
              <a:buSzPct val="100000"/>
              <a:buFont typeface="Arial" panose="020B0604020202020204" pitchFamily="34" charset="0"/>
              <a:buChar char="•"/>
            </a:pPr>
            <a:r>
              <a:rPr lang="en-US" sz="1400" kern="0" dirty="0">
                <a:solidFill>
                  <a:schemeClr val="bg1"/>
                </a:solidFill>
              </a:rPr>
              <a:t>Additional reporting metrics to the HST office to include the number of trips cancelled, on-time performance percentages as measured by GPS, etc. </a:t>
            </a:r>
            <a:r>
              <a:rPr lang="en-US" sz="1400" b="1" i="1" kern="0" dirty="0">
                <a:solidFill>
                  <a:schemeClr val="bg1"/>
                </a:solidFill>
              </a:rPr>
              <a:t>(November 2022)</a:t>
            </a:r>
          </a:p>
          <a:p>
            <a:pPr lvl="1">
              <a:spcBef>
                <a:spcPts val="0"/>
              </a:spcBef>
              <a:spcAft>
                <a:spcPts val="1000"/>
              </a:spcAft>
              <a:buSzPct val="100000"/>
              <a:buFont typeface="Arial" panose="020B0604020202020204" pitchFamily="34" charset="0"/>
              <a:buChar char="•"/>
            </a:pPr>
            <a:r>
              <a:rPr lang="en-US" sz="1400" kern="0" dirty="0">
                <a:solidFill>
                  <a:schemeClr val="bg1"/>
                </a:solidFill>
              </a:rPr>
              <a:t>Progressive roll-out of GPS adoption by vendors and drivers to achieve 90% by December 31, 2022.</a:t>
            </a:r>
          </a:p>
          <a:p>
            <a:pPr lvl="1">
              <a:spcBef>
                <a:spcPts val="0"/>
              </a:spcBef>
              <a:spcAft>
                <a:spcPts val="1000"/>
              </a:spcAft>
              <a:buSzPct val="100000"/>
              <a:buFont typeface="Arial" panose="020B0604020202020204" pitchFamily="34" charset="0"/>
              <a:buChar char="•"/>
            </a:pPr>
            <a:r>
              <a:rPr lang="en-US" sz="1400" kern="0" dirty="0">
                <a:solidFill>
                  <a:schemeClr val="bg1"/>
                </a:solidFill>
              </a:rPr>
              <a:t>Monthly review of the Corrective Action Plan to assess progress.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Additional Actions Taken by the HST Office </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24</a:t>
            </a:fld>
            <a:endParaRPr lang="en-US">
              <a:latin typeface="+mj-lt"/>
            </a:endParaRPr>
          </a:p>
        </p:txBody>
      </p:sp>
    </p:spTree>
    <p:extLst>
      <p:ext uri="{BB962C8B-B14F-4D97-AF65-F5344CB8AC3E}">
        <p14:creationId xmlns:p14="http://schemas.microsoft.com/office/powerpoint/2010/main" val="422858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12074"/>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Other Task Force Findings</a:t>
            </a:r>
          </a:p>
          <a:p>
            <a:pPr>
              <a:spcBef>
                <a:spcPts val="0"/>
              </a:spcBef>
              <a:spcAft>
                <a:spcPts val="1000"/>
              </a:spcAft>
              <a:buSzPct val="100000"/>
            </a:pPr>
            <a:r>
              <a:rPr lang="en-US" sz="1400" kern="0" dirty="0">
                <a:solidFill>
                  <a:schemeClr val="bg1"/>
                </a:solidFill>
              </a:rPr>
              <a:t>The Task Force finds that the current process for determining PT-1 eligibility, which places the decision-making authority between consumers and their medical providers, should remain unchanged.  Per the MassHealth regulations, this process includes a determination that public transportation is either not accessible or not suitable for the consumer.  The Task Force therefore strongly recommends against attempting to provide HST consumers with bus passes or attempting to divert consumers to existing public transportation routes.</a:t>
            </a:r>
          </a:p>
          <a:p>
            <a:pPr>
              <a:spcBef>
                <a:spcPts val="0"/>
              </a:spcBef>
              <a:spcAft>
                <a:spcPts val="1000"/>
              </a:spcAft>
              <a:buSzPct val="100000"/>
            </a:pPr>
            <a:r>
              <a:rPr lang="en-US" sz="1400" kern="0" dirty="0">
                <a:solidFill>
                  <a:schemeClr val="bg1"/>
                </a:solidFill>
              </a:rPr>
              <a:t>MART and GATRA have robust policies in place to ensure </a:t>
            </a:r>
            <a:r>
              <a:rPr lang="en-US" sz="1400" b="0" kern="0" dirty="0">
                <a:solidFill>
                  <a:schemeClr val="bg1"/>
                </a:solidFill>
                <a:latin typeface="+mj-lt"/>
              </a:rPr>
              <a:t>that the capital and operating costs for the brokerage and public transit systems are assigned to the appropriate cost center for reimbursement. To effectively manage the cost components of the public transit and brokerage services, MART and GATRA utilize a chart of accounts to segregate revenues and expenses to the appropriate service line - transit or brokerage and specific service type for both operating and capital costs. MART and GATRA utilize the expansive Chart of accounts structure, as well as their Procurement Processes, to designate and delineate all services and expenses that are procured and expended to either a Transit Service account or a Brokerage Service account. </a:t>
            </a:r>
            <a:r>
              <a:rPr lang="en-US" sz="1400" kern="0" dirty="0">
                <a:solidFill>
                  <a:schemeClr val="bg1"/>
                </a:solidFill>
              </a:rPr>
              <a:t>Both MART and GATRA have extensive oversight of funding and internal control processes by both state and federal agencies.  These oversight activities examine the funding that each agency receives and expends, the overall financial internal control procedures and processes in place to ensure proper allocation and utilization of revenues and expenditures, as well as the eligibility of the costs incurred against the funding utilized for reimbursement. These include: Annual Audits, OMB Circular A-133 Single Audits, EOHHS Annual Desk Audits, Triennial MassDOT Audit, Bi-annual State Audit, and FTA Triennial Review.  See Appendix E for more information. </a:t>
            </a:r>
          </a:p>
          <a:p>
            <a:pPr>
              <a:spcBef>
                <a:spcPts val="0"/>
              </a:spcBef>
              <a:spcAft>
                <a:spcPts val="1000"/>
              </a:spcAft>
              <a:buSzPct val="100000"/>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Overall Findings and Recommendations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25</a:t>
            </a:fld>
            <a:endParaRPr lang="en-US">
              <a:latin typeface="+mj-lt"/>
            </a:endParaRPr>
          </a:p>
        </p:txBody>
      </p:sp>
    </p:spTree>
    <p:extLst>
      <p:ext uri="{BB962C8B-B14F-4D97-AF65-F5344CB8AC3E}">
        <p14:creationId xmlns:p14="http://schemas.microsoft.com/office/powerpoint/2010/main" val="258630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12074"/>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Recommended Areas for Future Study and Review</a:t>
            </a:r>
          </a:p>
          <a:p>
            <a:pPr>
              <a:spcBef>
                <a:spcPts val="0"/>
              </a:spcBef>
              <a:spcAft>
                <a:spcPts val="1000"/>
              </a:spcAft>
              <a:buSzPct val="100000"/>
            </a:pPr>
            <a:r>
              <a:rPr lang="en-US" sz="1400" kern="0" dirty="0">
                <a:solidFill>
                  <a:schemeClr val="bg1"/>
                </a:solidFill>
              </a:rPr>
              <a:t>A thorough, collaborative review is needed of program-based transportation in close collaboration with the HST office, transportation providers, stakeholder groups, and consumers.  The review should include:</a:t>
            </a:r>
          </a:p>
          <a:p>
            <a:pPr lvl="1">
              <a:spcBef>
                <a:spcPts val="0"/>
              </a:spcBef>
              <a:spcAft>
                <a:spcPts val="1000"/>
              </a:spcAft>
              <a:buSzPct val="100000"/>
            </a:pPr>
            <a:r>
              <a:rPr lang="en-US" sz="1200" kern="0" dirty="0">
                <a:solidFill>
                  <a:schemeClr val="bg1"/>
                </a:solidFill>
              </a:rPr>
              <a:t>Whether greater flexibility should be provided to allow vendors and providers to alter routes; </a:t>
            </a:r>
          </a:p>
          <a:p>
            <a:pPr lvl="1">
              <a:spcBef>
                <a:spcPts val="0"/>
              </a:spcBef>
              <a:spcAft>
                <a:spcPts val="1000"/>
              </a:spcAft>
              <a:buSzPct val="100000"/>
            </a:pPr>
            <a:r>
              <a:rPr lang="en-US" sz="1200" kern="0" dirty="0">
                <a:solidFill>
                  <a:schemeClr val="bg1"/>
                </a:solidFill>
              </a:rPr>
              <a:t>An evaluation of hiring protocols and background check protocols, including whether a positive test for marijuana should disqualify drivers;</a:t>
            </a:r>
          </a:p>
          <a:p>
            <a:pPr lvl="1">
              <a:spcBef>
                <a:spcPts val="0"/>
              </a:spcBef>
              <a:spcAft>
                <a:spcPts val="1000"/>
              </a:spcAft>
              <a:buSzPct val="100000"/>
            </a:pPr>
            <a:r>
              <a:rPr lang="en-US" sz="1200" kern="0" dirty="0">
                <a:solidFill>
                  <a:schemeClr val="bg1"/>
                </a:solidFill>
              </a:rPr>
              <a:t>Careful planning for the </a:t>
            </a:r>
            <a:r>
              <a:rPr lang="en-US" sz="1200" kern="0" dirty="0" err="1">
                <a:solidFill>
                  <a:schemeClr val="bg1"/>
                </a:solidFill>
              </a:rPr>
              <a:t>reprocurement</a:t>
            </a:r>
            <a:r>
              <a:rPr lang="en-US" sz="1200" kern="0" dirty="0">
                <a:solidFill>
                  <a:schemeClr val="bg1"/>
                </a:solidFill>
              </a:rPr>
              <a:t> of program-based transportation, with the goal of providing visibility to vendors about long-term investments and to minimize consumer disruptions.  The planning should take into account supply-chain issues affecting the availability of new vehicles.</a:t>
            </a:r>
          </a:p>
          <a:p>
            <a:pPr>
              <a:spcBef>
                <a:spcPts val="0"/>
              </a:spcBef>
              <a:spcAft>
                <a:spcPts val="1000"/>
              </a:spcAft>
              <a:buSzPct val="100000"/>
            </a:pPr>
            <a:r>
              <a:rPr lang="en-US" sz="1400" kern="0" dirty="0">
                <a:solidFill>
                  <a:schemeClr val="bg1"/>
                </a:solidFill>
              </a:rPr>
              <a:t>The HST office should undertake a financial study of HST services, which should include:</a:t>
            </a:r>
          </a:p>
          <a:p>
            <a:pPr lvl="1">
              <a:spcBef>
                <a:spcPts val="0"/>
              </a:spcBef>
              <a:spcAft>
                <a:spcPts val="1000"/>
              </a:spcAft>
              <a:buSzPct val="100000"/>
            </a:pPr>
            <a:r>
              <a:rPr lang="en-US" sz="1200" kern="0" dirty="0">
                <a:solidFill>
                  <a:schemeClr val="bg1"/>
                </a:solidFill>
              </a:rPr>
              <a:t>The budget of the program and the cost per ride;</a:t>
            </a:r>
          </a:p>
          <a:p>
            <a:pPr lvl="1">
              <a:spcBef>
                <a:spcPts val="0"/>
              </a:spcBef>
              <a:spcAft>
                <a:spcPts val="1000"/>
              </a:spcAft>
              <a:buSzPct val="100000"/>
            </a:pPr>
            <a:r>
              <a:rPr lang="en-US" sz="1200" kern="0" dirty="0">
                <a:solidFill>
                  <a:schemeClr val="bg1"/>
                </a:solidFill>
              </a:rPr>
              <a:t>An evaluation of the current methodology of bidding out PT-1 rides to vendors and choosing the lowest cost bidder;</a:t>
            </a:r>
          </a:p>
          <a:p>
            <a:pPr lvl="1">
              <a:spcBef>
                <a:spcPts val="0"/>
              </a:spcBef>
              <a:spcAft>
                <a:spcPts val="1000"/>
              </a:spcAft>
              <a:buSzPct val="100000"/>
            </a:pPr>
            <a:r>
              <a:rPr lang="en-US" sz="1200" kern="0" dirty="0">
                <a:solidFill>
                  <a:schemeClr val="bg1"/>
                </a:solidFill>
              </a:rPr>
              <a:t>The estimated impact of COVID on vendors and employees;</a:t>
            </a:r>
          </a:p>
          <a:p>
            <a:pPr lvl="1">
              <a:spcBef>
                <a:spcPts val="0"/>
              </a:spcBef>
              <a:spcAft>
                <a:spcPts val="1000"/>
              </a:spcAft>
              <a:buSzPct val="100000"/>
            </a:pPr>
            <a:r>
              <a:rPr lang="en-US" sz="1200" kern="0" dirty="0">
                <a:solidFill>
                  <a:schemeClr val="bg1"/>
                </a:solidFill>
              </a:rPr>
              <a:t>The impact of COVID and supply chain disruptions on vehicle availability and replacements, especially for wheelchair and accessible vehicles;</a:t>
            </a:r>
          </a:p>
          <a:p>
            <a:pPr lvl="1">
              <a:spcBef>
                <a:spcPts val="0"/>
              </a:spcBef>
              <a:spcAft>
                <a:spcPts val="1000"/>
              </a:spcAft>
              <a:buSzPct val="100000"/>
            </a:pPr>
            <a:r>
              <a:rPr lang="en-US" sz="1200" kern="0" dirty="0">
                <a:solidFill>
                  <a:schemeClr val="bg1"/>
                </a:solidFill>
              </a:rPr>
              <a:t>Comparison of costs with other states’ PT-1 and program-based transportation, as available, and other state transportation programs, including the RIDE;</a:t>
            </a:r>
          </a:p>
          <a:p>
            <a:pPr lvl="1">
              <a:spcBef>
                <a:spcPts val="0"/>
              </a:spcBef>
              <a:spcAft>
                <a:spcPts val="1000"/>
              </a:spcAft>
              <a:buSzPct val="100000"/>
            </a:pPr>
            <a:r>
              <a:rPr lang="en-US" sz="1200" kern="0" dirty="0">
                <a:solidFill>
                  <a:schemeClr val="bg1"/>
                </a:solidFill>
              </a:rPr>
              <a:t>Impact of CMS policies on the budget, including policies that prohibit reimbursement for no-show rides.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Overall Findings and Recommendations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26</a:t>
            </a:fld>
            <a:endParaRPr lang="en-US">
              <a:latin typeface="+mj-lt"/>
            </a:endParaRPr>
          </a:p>
        </p:txBody>
      </p:sp>
    </p:spTree>
    <p:extLst>
      <p:ext uri="{BB962C8B-B14F-4D97-AF65-F5344CB8AC3E}">
        <p14:creationId xmlns:p14="http://schemas.microsoft.com/office/powerpoint/2010/main" val="3665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512366"/>
            <a:ext cx="2057400" cy="461665"/>
          </a:xfrm>
          <a:prstGeom prst="rect">
            <a:avLst/>
          </a:prstGeom>
          <a:noFill/>
        </p:spPr>
        <p:txBody>
          <a:bodyPr wrap="square" rtlCol="0">
            <a:spAutoFit/>
          </a:bodyPr>
          <a:lstStyle/>
          <a:p>
            <a:pPr algn="ctr"/>
            <a:r>
              <a:rPr lang="en-US" sz="2400" b="1">
                <a:solidFill>
                  <a:schemeClr val="bg1"/>
                </a:solidFill>
              </a:rPr>
              <a:t>Appendices</a:t>
            </a:r>
          </a:p>
        </p:txBody>
      </p:sp>
      <p:sp>
        <p:nvSpPr>
          <p:cNvPr id="4"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27</a:t>
            </a:fld>
            <a:endParaRPr lang="en-US">
              <a:latin typeface="+mj-lt"/>
            </a:endParaRPr>
          </a:p>
        </p:txBody>
      </p:sp>
    </p:spTree>
    <p:extLst>
      <p:ext uri="{BB962C8B-B14F-4D97-AF65-F5344CB8AC3E}">
        <p14:creationId xmlns:p14="http://schemas.microsoft.com/office/powerpoint/2010/main" val="165804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200" i="0" u="none" strike="noStrike" kern="0" cap="none" spc="0" normalizeH="0" baseline="0" noProof="0" dirty="0">
                <a:ln>
                  <a:noFill/>
                </a:ln>
                <a:solidFill>
                  <a:schemeClr val="bg1"/>
                </a:solidFill>
                <a:effectLst/>
                <a:uLnTx/>
                <a:uFillTx/>
                <a:latin typeface="+mj-lt"/>
              </a:rPr>
              <a:t>Chapter 24, Section 131 of </a:t>
            </a:r>
            <a:r>
              <a:rPr lang="en-US" sz="1200" kern="0" dirty="0">
                <a:solidFill>
                  <a:schemeClr val="bg1"/>
                </a:solidFill>
                <a:latin typeface="+mj-lt"/>
              </a:rPr>
              <a:t>the</a:t>
            </a:r>
            <a:r>
              <a:rPr kumimoji="0" lang="en-US" sz="1200" i="0" u="none" strike="noStrike" kern="0" cap="none" spc="0" normalizeH="0" baseline="0" noProof="0" dirty="0">
                <a:ln>
                  <a:noFill/>
                </a:ln>
                <a:solidFill>
                  <a:schemeClr val="bg1"/>
                </a:solidFill>
                <a:effectLst/>
                <a:uLnTx/>
                <a:uFillTx/>
                <a:latin typeface="+mj-lt"/>
              </a:rPr>
              <a:t> Acts of 2021 (</a:t>
            </a:r>
            <a:r>
              <a:rPr kumimoji="0" lang="en-US" sz="1200" i="0" u="none" strike="noStrike" kern="0" cap="none" spc="0" normalizeH="0" baseline="0" noProof="0" dirty="0" err="1">
                <a:ln>
                  <a:noFill/>
                </a:ln>
                <a:solidFill>
                  <a:schemeClr val="bg1"/>
                </a:solidFill>
                <a:effectLst/>
                <a:uLnTx/>
                <a:uFillTx/>
                <a:latin typeface="+mj-lt"/>
              </a:rPr>
              <a:t>FY22</a:t>
            </a:r>
            <a:r>
              <a:rPr kumimoji="0" lang="en-US" sz="1200" i="0" u="none" strike="noStrike" kern="0" cap="none" spc="0" normalizeH="0" baseline="0" noProof="0" dirty="0">
                <a:ln>
                  <a:noFill/>
                </a:ln>
                <a:solidFill>
                  <a:schemeClr val="bg1"/>
                </a:solidFill>
                <a:effectLst/>
                <a:uLnTx/>
                <a:uFillTx/>
                <a:latin typeface="+mj-lt"/>
              </a:rPr>
              <a:t> Budget)</a:t>
            </a:r>
          </a:p>
          <a:p>
            <a:pPr marL="228600" lvl="1" indent="-228600">
              <a:spcAft>
                <a:spcPts val="0"/>
              </a:spcAft>
              <a:buAutoNum type="alphaLcParenBoth"/>
              <a:defRPr/>
            </a:pPr>
            <a:r>
              <a:rPr lang="en-US" sz="1100" b="0" kern="0" dirty="0">
                <a:solidFill>
                  <a:schemeClr val="bg1"/>
                </a:solidFill>
                <a:latin typeface="+mj-lt"/>
              </a:rPr>
              <a:t>There shall be a task force on non-emergency human services transportation to explore ways to better collaborate, improve service and achieve operational and cost efficiencies through the brokerage system and provide the highest quality outcomes for consumers utilizing these services. The task force shall consist of the following members or their designees: the director of the human service transportation office, who shall serve as chair; 2 members of the house of representatives, 1 of whom shall be appointed by the minority leader of the house of representatives; 2 members of the senate, 1 of whom shall be appointed by the minority leader of the senate; a representative from the Massachusetts Department of Transportation; 3 persons to be appointed by the regional transit authority administrators, all of whom shall be regional transit authority administrators currently administering human services transportation; 2 persons to be appointed by the governor, 1 of whom shall be an expert in human services transportation planning; 1 person appointed by the Association of Developmental Disability Providers; and 6 representatives serving consumers with disabilities through the transportation program, 1 of whom shall be appointed by the Boston Center for Independent Living, Inc., 1 of whom shall be appointed by the statewide independent living council, 2 of whom shall be appointed by Arc Massachusetts, Inc., 1 of whom shall be appointed by the Disability Law Center, Inc. and 1 of whom shall be appointed by the Massachusetts developmental disabilities council.</a:t>
            </a:r>
          </a:p>
          <a:p>
            <a:pPr marL="228600" lvl="1" indent="-228600">
              <a:spcAft>
                <a:spcPts val="0"/>
              </a:spcAft>
              <a:buAutoNum type="alphaLcParenBoth"/>
              <a:defRPr/>
            </a:pPr>
            <a:endParaRPr lang="en-US" sz="1100" b="0" kern="0" dirty="0">
              <a:solidFill>
                <a:schemeClr val="bg1"/>
              </a:solidFill>
              <a:latin typeface="+mj-lt"/>
            </a:endParaRPr>
          </a:p>
          <a:p>
            <a:pPr marL="228600" lvl="1" indent="-228600">
              <a:spcAft>
                <a:spcPts val="0"/>
              </a:spcAft>
              <a:buAutoNum type="alphaLcParenBoth"/>
              <a:defRPr/>
            </a:pPr>
            <a:r>
              <a:rPr lang="en-US" sz="1100" b="0" kern="0" dirty="0">
                <a:solidFill>
                  <a:schemeClr val="bg1"/>
                </a:solidFill>
                <a:latin typeface="+mj-lt"/>
              </a:rPr>
              <a:t>The task force shall make recommendations and propose guidelines on non-emergency human services transportation with the goal of examining and better understanding the human services transportation brokerage program and identifying opportunities for improved service and productivity that provides a strong safety net for vulnerable populations in both rural and urban areas. The recommendations and guidelines shall include, but not be limited to, the use of existing routes when available, the provision of bus passes to eligible individuals and the need to have strong, transparent and consistent cost allocation systems in place to ensure that the capital and operating costs for both the brokerage and public transit systems are assigned to the appropriate cost center for reimbursement.</a:t>
            </a:r>
          </a:p>
          <a:p>
            <a:pPr marL="228600" lvl="1" indent="-228600">
              <a:spcAft>
                <a:spcPts val="0"/>
              </a:spcAft>
              <a:buAutoNum type="alphaLcParenBoth"/>
              <a:defRPr/>
            </a:pPr>
            <a:endParaRPr lang="en-US" sz="1100" b="0" kern="0" dirty="0">
              <a:solidFill>
                <a:schemeClr val="bg1"/>
              </a:solidFill>
              <a:latin typeface="+mj-lt"/>
            </a:endParaRPr>
          </a:p>
          <a:p>
            <a:pPr marL="228600" lvl="1" indent="-228600">
              <a:spcAft>
                <a:spcPts val="0"/>
              </a:spcAft>
              <a:buAutoNum type="alphaLcParenBoth"/>
              <a:defRPr/>
            </a:pPr>
            <a:r>
              <a:rPr lang="en-US" sz="1100" b="0" kern="0" dirty="0">
                <a:solidFill>
                  <a:schemeClr val="bg1"/>
                </a:solidFill>
                <a:latin typeface="+mj-lt"/>
              </a:rPr>
              <a:t>The recommendations and guidelines shall be used by the human services transportation office to develop non-emergency human services transportation broker services. The task force shall file a report of its study and its recommendations with the clerks of the house of representatives and senate, the house and senate committees on ways and means, the joint committee on transportation, the joint committee on children, families and persons with disabilities, the secretary of health and human services and the secretary of transportation not later than December 1, 2022; provided, however, that the task force may make a draft report available to the public for comment before filing its final version.</a:t>
            </a:r>
          </a:p>
          <a:p>
            <a:pPr marL="228600" lvl="0" indent="-228600">
              <a:spcAft>
                <a:spcPts val="0"/>
              </a:spcAft>
              <a:buAutoNum type="alphaLcParenBoth"/>
              <a:defRPr/>
            </a:pPr>
            <a:endParaRPr lang="en-US" sz="950" b="0" kern="0" dirty="0">
              <a:solidFill>
                <a:schemeClr val="bg1"/>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A – Legislative Mandate</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28</a:t>
            </a:fld>
            <a:endParaRPr lang="en-US">
              <a:latin typeface="+mj-lt"/>
            </a:endParaRPr>
          </a:p>
        </p:txBody>
      </p:sp>
    </p:spTree>
    <p:extLst>
      <p:ext uri="{BB962C8B-B14F-4D97-AF65-F5344CB8AC3E}">
        <p14:creationId xmlns:p14="http://schemas.microsoft.com/office/powerpoint/2010/main" val="64752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96029517"/>
              </p:ext>
            </p:extLst>
          </p:nvPr>
        </p:nvGraphicFramePr>
        <p:xfrm>
          <a:off x="304800" y="762003"/>
          <a:ext cx="8534400" cy="5120640"/>
        </p:xfrm>
        <a:graphic>
          <a:graphicData uri="http://schemas.openxmlformats.org/drawingml/2006/table">
            <a:tbl>
              <a:tblPr firstRow="1" firstCol="1" bandRow="1">
                <a:tableStyleId>{9D7B26C5-4107-4FEC-AEDC-1716B250A1EF}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Name / Affiliation</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Task Force Seat</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777240">
                <a:tc>
                  <a:txBody>
                    <a:bodyPr/>
                    <a:lstStyle/>
                    <a:p>
                      <a:pPr marL="0" marR="0">
                        <a:lnSpc>
                          <a:spcPct val="115000"/>
                        </a:lnSpc>
                        <a:spcBef>
                          <a:spcPts val="0"/>
                        </a:spcBef>
                        <a:spcAft>
                          <a:spcPts val="0"/>
                        </a:spcAft>
                      </a:pPr>
                      <a:r>
                        <a:rPr lang="en-US" sz="1200" b="1">
                          <a:solidFill>
                            <a:schemeClr val="tx1"/>
                          </a:solidFill>
                          <a:effectLst/>
                          <a:latin typeface="Gill Sans MT" panose="020B0502020104020203" pitchFamily="34" charset="0"/>
                        </a:rPr>
                        <a:t>Elizabeth Denniston </a:t>
                      </a:r>
                      <a:r>
                        <a:rPr lang="en-US" sz="1200" b="1" i="1">
                          <a:solidFill>
                            <a:schemeClr val="tx1"/>
                          </a:solidFill>
                          <a:effectLst/>
                          <a:latin typeface="Gill Sans MT" panose="020B0502020104020203" pitchFamily="34" charset="0"/>
                        </a:rPr>
                        <a:t>(chair)</a:t>
                      </a:r>
                    </a:p>
                    <a:p>
                      <a:pPr marL="0" marR="0">
                        <a:lnSpc>
                          <a:spcPct val="115000"/>
                        </a:lnSpc>
                        <a:spcBef>
                          <a:spcPts val="0"/>
                        </a:spcBef>
                        <a:spcAft>
                          <a:spcPts val="0"/>
                        </a:spcAft>
                      </a:pPr>
                      <a:r>
                        <a:rPr lang="en-US" sz="1200" b="0">
                          <a:solidFill>
                            <a:schemeClr val="tx1"/>
                          </a:solidFill>
                          <a:effectLst/>
                          <a:latin typeface="Gill Sans MT" panose="020B0502020104020203" pitchFamily="34" charset="0"/>
                        </a:rPr>
                        <a:t>Undersecretary for Human Services, Executive Office of Health and Human Services (EOHHS)</a:t>
                      </a:r>
                      <a:endParaRPr lang="en-US" sz="1200" b="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a:solidFill>
                            <a:schemeClr val="tx1"/>
                          </a:solidFill>
                          <a:effectLst/>
                          <a:latin typeface="Gill Sans MT" panose="020B0502020104020203" pitchFamily="34" charset="0"/>
                        </a:rPr>
                        <a:t>Appointment of the Governor</a:t>
                      </a:r>
                      <a:endParaRPr lang="en-US" sz="1200" b="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777240">
                <a:tc>
                  <a:txBody>
                    <a:bodyPr/>
                    <a:lstStyle/>
                    <a:p>
                      <a:pPr marL="0" marR="0">
                        <a:lnSpc>
                          <a:spcPct val="115000"/>
                        </a:lnSpc>
                        <a:spcBef>
                          <a:spcPts val="0"/>
                        </a:spcBef>
                        <a:spcAft>
                          <a:spcPts val="0"/>
                        </a:spcAft>
                      </a:pPr>
                      <a:r>
                        <a:rPr lang="pt-BR" sz="1200" b="1">
                          <a:solidFill>
                            <a:schemeClr val="tx1"/>
                          </a:solidFill>
                          <a:effectLst/>
                          <a:latin typeface="Gill Sans MT" panose="020B0502020104020203" pitchFamily="34" charset="0"/>
                          <a:ea typeface="Calibri"/>
                          <a:cs typeface="Times New Roman"/>
                        </a:rPr>
                        <a:t>Tom Cahir</a:t>
                      </a:r>
                    </a:p>
                    <a:p>
                      <a:pPr marL="0" marR="0">
                        <a:lnSpc>
                          <a:spcPct val="115000"/>
                        </a:lnSpc>
                        <a:spcBef>
                          <a:spcPts val="0"/>
                        </a:spcBef>
                        <a:spcAft>
                          <a:spcPts val="0"/>
                        </a:spcAft>
                      </a:pPr>
                      <a:r>
                        <a:rPr lang="pt-BR" sz="1200" b="0">
                          <a:solidFill>
                            <a:schemeClr val="tx1"/>
                          </a:solidFill>
                          <a:effectLst/>
                          <a:latin typeface="Gill Sans MT" panose="020B0502020104020203" pitchFamily="34" charset="0"/>
                          <a:ea typeface="Calibri"/>
                          <a:cs typeface="Times New Roman"/>
                        </a:rPr>
                        <a:t>Administrator, Cape Cod RTA</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kern="1200">
                          <a:solidFill>
                            <a:schemeClr val="tx1"/>
                          </a:solidFill>
                          <a:effectLst/>
                          <a:latin typeface="Gill Sans MT" panose="020B0502020104020203" pitchFamily="34" charset="0"/>
                          <a:ea typeface="Calibri"/>
                          <a:cs typeface="Times New Roman"/>
                        </a:rPr>
                        <a:t>Appointment of RTA Administrators </a:t>
                      </a:r>
                      <a:r>
                        <a:rPr lang="en-US" sz="1200" b="0" i="1" kern="1200">
                          <a:solidFill>
                            <a:schemeClr val="tx1"/>
                          </a:solidFill>
                          <a:effectLst/>
                          <a:latin typeface="Gill Sans MT" panose="020B0502020104020203" pitchFamily="34" charset="0"/>
                          <a:ea typeface="Calibri"/>
                          <a:cs typeface="Times New Roman"/>
                        </a:rPr>
                        <a:t>(current administrator of HST)</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r h="777240">
                <a:tc>
                  <a:txBody>
                    <a:bodyPr/>
                    <a:lstStyle/>
                    <a:p>
                      <a:pPr marL="0" marR="0">
                        <a:lnSpc>
                          <a:spcPct val="115000"/>
                        </a:lnSpc>
                        <a:spcBef>
                          <a:spcPts val="0"/>
                        </a:spcBef>
                        <a:spcAft>
                          <a:spcPts val="0"/>
                        </a:spcAft>
                      </a:pPr>
                      <a:r>
                        <a:rPr lang="en-US" sz="1200" b="1">
                          <a:solidFill>
                            <a:schemeClr val="tx1"/>
                          </a:solidFill>
                          <a:effectLst/>
                          <a:latin typeface="Gill Sans MT" panose="020B0502020104020203" pitchFamily="34" charset="0"/>
                          <a:ea typeface="Calibri"/>
                          <a:cs typeface="Times New Roman"/>
                        </a:rPr>
                        <a:t>Sean Cristofori</a:t>
                      </a:r>
                    </a:p>
                    <a:p>
                      <a:pPr marL="0" marR="0">
                        <a:lnSpc>
                          <a:spcPct val="115000"/>
                        </a:lnSpc>
                        <a:spcBef>
                          <a:spcPts val="0"/>
                        </a:spcBef>
                        <a:spcAft>
                          <a:spcPts val="0"/>
                        </a:spcAft>
                      </a:pPr>
                      <a:r>
                        <a:rPr lang="en-US" sz="1200" b="0">
                          <a:solidFill>
                            <a:schemeClr val="tx1"/>
                          </a:solidFill>
                          <a:effectLst/>
                          <a:latin typeface="Gill Sans MT" panose="020B0502020104020203" pitchFamily="34" charset="0"/>
                          <a:ea typeface="Calibri"/>
                          <a:cs typeface="Times New Roman"/>
                        </a:rPr>
                        <a:t>Director of Transportation, Center of Hope Foundation</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The Arc Massachusetts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2"/>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Mary Ellen DeFrias</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Administrator, Greater Attleboro-Taunton RTA (GATRA)</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RTA Administrators </a:t>
                      </a:r>
                      <a:r>
                        <a:rPr lang="en-US" sz="1200" b="0" i="1" kern="1200">
                          <a:solidFill>
                            <a:schemeClr val="tx1"/>
                          </a:solidFill>
                          <a:effectLst/>
                          <a:latin typeface="Gill Sans MT" panose="020B0502020104020203" pitchFamily="34" charset="0"/>
                          <a:ea typeface="Calibri" panose="020F0502020204030204" pitchFamily="34" charset="0"/>
                          <a:cs typeface="Times New Roman"/>
                        </a:rPr>
                        <a:t>(current administrator of HST)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179198415"/>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Mindy Domb</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Representative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Member of the Massachusetts House of Representatives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1"/>
                  </a:ext>
                </a:extLst>
              </a:tr>
              <a:tr h="777240">
                <a:tc>
                  <a:txBody>
                    <a:bodyPr/>
                    <a:lstStyle/>
                    <a:p>
                      <a:pPr marL="0" marR="0" algn="l">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Bruno Fisher</a:t>
                      </a:r>
                    </a:p>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Administrator, Montachusett RTA</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RTA Administrators </a:t>
                      </a:r>
                      <a:r>
                        <a:rPr lang="en-US" sz="1200" b="0" i="1" kern="1200">
                          <a:solidFill>
                            <a:schemeClr val="tx1"/>
                          </a:solidFill>
                          <a:effectLst/>
                          <a:latin typeface="Gill Sans MT" panose="020B0502020104020203" pitchFamily="34" charset="0"/>
                          <a:ea typeface="Calibri" panose="020F0502020204030204" pitchFamily="34" charset="0"/>
                          <a:cs typeface="Times New Roman"/>
                        </a:rPr>
                        <a:t>(current administrator of HST)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B – List of Task Force Members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29</a:t>
            </a:fld>
            <a:endParaRPr lang="en-US">
              <a:latin typeface="+mj-lt"/>
            </a:endParaRPr>
          </a:p>
        </p:txBody>
      </p:sp>
    </p:spTree>
    <p:extLst>
      <p:ext uri="{BB962C8B-B14F-4D97-AF65-F5344CB8AC3E}">
        <p14:creationId xmlns:p14="http://schemas.microsoft.com/office/powerpoint/2010/main" val="325920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6106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endParaRPr lang="en-US" sz="2000" dirty="0">
              <a:solidFill>
                <a:schemeClr val="bg1"/>
              </a:solidFill>
              <a:latin typeface="+mj-lt"/>
            </a:endParaRPr>
          </a:p>
          <a:p>
            <a:pPr marL="0" indent="0">
              <a:spcBef>
                <a:spcPts val="0"/>
              </a:spcBef>
              <a:spcAft>
                <a:spcPts val="1200"/>
              </a:spcAft>
              <a:buSzPct val="100000"/>
              <a:buNone/>
            </a:pPr>
            <a:r>
              <a:rPr lang="en-US" sz="2000" dirty="0">
                <a:solidFill>
                  <a:schemeClr val="bg1"/>
                </a:solidFill>
                <a:latin typeface="+mj-lt"/>
              </a:rPr>
              <a:t>The Non-Emergency Human Service Transportation Task Force was established in July 2021 with the passage of </a:t>
            </a:r>
            <a:r>
              <a:rPr lang="en-US" sz="2000" dirty="0">
                <a:solidFill>
                  <a:srgbClr val="00B0F0"/>
                </a:solidFill>
                <a:latin typeface="+mj-lt"/>
                <a:hlinkClick r:id="rId3">
                  <a:extLst>
                    <a:ext uri="{A12FA001-AC4F-418D-AE19-62706E023703}">
                      <ahyp:hlinkClr xmlns:ahyp="http://schemas.microsoft.com/office/drawing/2018/hyperlinkcolor" val="tx"/>
                    </a:ext>
                  </a:extLst>
                </a:hlinkClick>
              </a:rPr>
              <a:t>Section 134 of Chapter 24 of the Acts of 2021 (FY22 Budget)</a:t>
            </a:r>
            <a:r>
              <a:rPr lang="en-US" sz="2000" dirty="0">
                <a:solidFill>
                  <a:schemeClr val="bg1"/>
                </a:solidFill>
                <a:latin typeface="+mj-lt"/>
              </a:rPr>
              <a:t> and was charged with exploring ways to </a:t>
            </a:r>
            <a:r>
              <a:rPr lang="en-US" sz="2000" b="1" dirty="0">
                <a:solidFill>
                  <a:schemeClr val="bg1"/>
                </a:solidFill>
                <a:latin typeface="+mj-lt"/>
              </a:rPr>
              <a:t>better collaborate, improve service and achieve operational and cost efficiencies through the brokerage system </a:t>
            </a:r>
            <a:r>
              <a:rPr lang="en-US" sz="2000" dirty="0">
                <a:solidFill>
                  <a:schemeClr val="bg1"/>
                </a:solidFill>
                <a:latin typeface="+mj-lt"/>
              </a:rPr>
              <a:t>and </a:t>
            </a:r>
            <a:r>
              <a:rPr lang="en-US" sz="2000" b="1" dirty="0">
                <a:solidFill>
                  <a:schemeClr val="bg1"/>
                </a:solidFill>
                <a:latin typeface="+mj-lt"/>
              </a:rPr>
              <a:t>provide the highest quality outcomes for consumers </a:t>
            </a:r>
            <a:r>
              <a:rPr lang="en-US" sz="2000" dirty="0">
                <a:solidFill>
                  <a:schemeClr val="bg1"/>
                </a:solidFill>
                <a:latin typeface="+mj-lt"/>
              </a:rPr>
              <a:t>utilizing these services in the Commonwealth. The Task Force was charged with developing recommendations and proposing guidelines on non-emergency human services transportation with the goal of examining and better understanding the Human Service Transportation brokerage program and identifying opportunities for improved service and productivity that provides a strong safety net for vulnerable populations in both rural and urban areas. </a:t>
            </a:r>
            <a:r>
              <a:rPr lang="en-US" sz="2000" dirty="0">
                <a:solidFill>
                  <a:schemeClr val="bg1"/>
                </a:solidFill>
              </a:rPr>
              <a:t> The Task Force was tasked with submitting its report no later than December 1, 2022.</a:t>
            </a:r>
            <a:endParaRPr lang="en-US" sz="2000" dirty="0">
              <a:solidFill>
                <a:schemeClr val="bg1"/>
              </a:solidFill>
              <a:latin typeface="+mj-lt"/>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 Overview</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a:t>
            </a:fld>
            <a:endParaRPr lang="en-US">
              <a:latin typeface="+mj-lt"/>
            </a:endParaRPr>
          </a:p>
        </p:txBody>
      </p:sp>
    </p:spTree>
    <p:extLst>
      <p:ext uri="{BB962C8B-B14F-4D97-AF65-F5344CB8AC3E}">
        <p14:creationId xmlns:p14="http://schemas.microsoft.com/office/powerpoint/2010/main" val="2207635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93096673"/>
              </p:ext>
            </p:extLst>
          </p:nvPr>
        </p:nvGraphicFramePr>
        <p:xfrm>
          <a:off x="304800" y="762003"/>
          <a:ext cx="8534400" cy="5120640"/>
        </p:xfrm>
        <a:graphic>
          <a:graphicData uri="http://schemas.openxmlformats.org/drawingml/2006/table">
            <a:tbl>
              <a:tblPr firstRow="1" firstCol="1" bandRow="1">
                <a:tableStyleId>{9D7B26C5-4107-4FEC-AEDC-1716B250A1EF}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Name / Affiliation</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Task Force Seat</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Millie Hernandez</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Individual with lived experience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the Statewide Independent Living Council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159413043"/>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Chris Hoeh</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Individual with lived experience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the Disability Law Center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895793193"/>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Joe Krajewski</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Chief Operating Officer, Community Connections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Times New Roman" panose="02020603050405020304" pitchFamily="18" charset="0"/>
                          <a:cs typeface="Times New Roman"/>
                        </a:rPr>
                        <a:t>Appointment of the Association of Developmental Disability Providers (ADDP)</a:t>
                      </a:r>
                      <a:endParaRPr lang="en-US" sz="1200" b="0" kern="1200" dirty="0">
                        <a:solidFill>
                          <a:schemeClr val="tx1"/>
                        </a:solidFill>
                        <a:effectLst/>
                        <a:latin typeface="Gill Sans MT" panose="020B0502020104020203" pitchFamily="34" charset="0"/>
                        <a:ea typeface="Calibri" panose="020F0502020204030204" pitchFamily="34" charset="0"/>
                        <a:cs typeface="Times New Roman"/>
                      </a:endParaRP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495432046"/>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Catherine Mick</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Chief of Staff, Commonwealth Medicine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the Governor </a:t>
                      </a:r>
                      <a:r>
                        <a:rPr lang="en-US" sz="1200" b="0" i="1" kern="1200">
                          <a:solidFill>
                            <a:schemeClr val="tx1"/>
                          </a:solidFill>
                          <a:effectLst/>
                          <a:latin typeface="Gill Sans MT" panose="020B0502020104020203" pitchFamily="34" charset="0"/>
                          <a:ea typeface="Calibri" panose="020F0502020204030204" pitchFamily="34" charset="0"/>
                          <a:cs typeface="Times New Roman"/>
                        </a:rPr>
                        <a:t>(expert in Human Service Transportation)</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638681504"/>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Susan Moran</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Senator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Member of the Massachusetts Senate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Mathew Muratore</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Representative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Member of the Massachusetts House of Representatives </a:t>
                      </a:r>
                      <a:r>
                        <a:rPr lang="en-US" sz="1200" b="0" i="1" kern="1200" dirty="0">
                          <a:solidFill>
                            <a:schemeClr val="tx1"/>
                          </a:solidFill>
                          <a:effectLst/>
                          <a:latin typeface="Gill Sans MT" panose="020B0502020104020203" pitchFamily="34" charset="0"/>
                          <a:ea typeface="Calibri" panose="020F0502020204030204" pitchFamily="34" charset="0"/>
                          <a:cs typeface="Times New Roman"/>
                        </a:rPr>
                        <a:t>(minority leader appointment)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4149282656"/>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B – List of Task Force Members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30</a:t>
            </a:fld>
            <a:endParaRPr lang="en-US">
              <a:latin typeface="+mj-lt"/>
            </a:endParaRPr>
          </a:p>
        </p:txBody>
      </p:sp>
    </p:spTree>
    <p:extLst>
      <p:ext uri="{BB962C8B-B14F-4D97-AF65-F5344CB8AC3E}">
        <p14:creationId xmlns:p14="http://schemas.microsoft.com/office/powerpoint/2010/main" val="3373312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6788169"/>
              </p:ext>
            </p:extLst>
          </p:nvPr>
        </p:nvGraphicFramePr>
        <p:xfrm>
          <a:off x="304800" y="762003"/>
          <a:ext cx="8534400" cy="5120640"/>
        </p:xfrm>
        <a:graphic>
          <a:graphicData uri="http://schemas.openxmlformats.org/drawingml/2006/table">
            <a:tbl>
              <a:tblPr firstRow="1" firstCol="1" bandRow="1">
                <a:tableStyleId>{9D7B26C5-4107-4FEC-AEDC-1716B250A1EF}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Name / Affiliation</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Task Force Seat</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Patrick O’Connor</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Senator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Member of the Massachusetts Senate </a:t>
                      </a:r>
                      <a:r>
                        <a:rPr lang="en-US" sz="1200" b="0" i="1" kern="1200">
                          <a:solidFill>
                            <a:schemeClr val="tx1"/>
                          </a:solidFill>
                          <a:effectLst/>
                          <a:latin typeface="Gill Sans MT" panose="020B0502020104020203" pitchFamily="34" charset="0"/>
                          <a:ea typeface="Calibri" panose="020F0502020204030204" pitchFamily="34" charset="0"/>
                          <a:cs typeface="Times New Roman"/>
                        </a:rPr>
                        <a:t>(minority leader appointment)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783899711"/>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Jessica Podesva</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Community Organizer, Boston Center for Independent Living</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Appointment of the Boston Center for Independent Living (BCIL)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2352671487"/>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Stephen T. Salwak</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Transportation Director, South Shore Community Action Council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the Massachusetts Developmental Disabilities Council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2542021226"/>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Leo Sarkissian</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Executive Director, The Arc of Massachusetts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Appointment of The Arc Massachusetts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495432046"/>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Meredith Slesinger</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Rail &amp; Transit Administrator, Massachusetts Department of Transportation</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Representative from the Massachusetts Department of Transportation (MassDOT)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638681504"/>
                  </a:ext>
                </a:extLst>
              </a:tr>
              <a:tr h="77724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Sharna Small Borsellino</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Director, Human Service Transportation Office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gn="l">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Human Service Transportation Director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B – List of Task Force Members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31</a:t>
            </a:fld>
            <a:endParaRPr lang="en-US">
              <a:latin typeface="+mj-lt"/>
            </a:endParaRPr>
          </a:p>
        </p:txBody>
      </p:sp>
    </p:spTree>
    <p:extLst>
      <p:ext uri="{BB962C8B-B14F-4D97-AF65-F5344CB8AC3E}">
        <p14:creationId xmlns:p14="http://schemas.microsoft.com/office/powerpoint/2010/main" val="327255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23269427"/>
              </p:ext>
            </p:extLst>
          </p:nvPr>
        </p:nvGraphicFramePr>
        <p:xfrm>
          <a:off x="533401" y="838200"/>
          <a:ext cx="8092440" cy="4613876"/>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20040">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Presenters</a:t>
                      </a:r>
                      <a:endParaRPr lang="en-US" sz="1200" b="1" dirty="0">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Topics Discussed</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18118">
                <a:tc gridSpan="3">
                  <a:txBody>
                    <a:bodyPr/>
                    <a:lstStyle/>
                    <a:p>
                      <a:pPr marL="58738" marR="0" indent="0">
                        <a:lnSpc>
                          <a:spcPct val="115000"/>
                        </a:lnSpc>
                        <a:spcBef>
                          <a:spcPts val="0"/>
                        </a:spcBef>
                        <a:spcAft>
                          <a:spcPts val="0"/>
                        </a:spcAft>
                      </a:pPr>
                      <a:r>
                        <a:rPr lang="en-US" sz="1200" b="1">
                          <a:solidFill>
                            <a:schemeClr val="tx1"/>
                          </a:solidFill>
                          <a:effectLst/>
                          <a:latin typeface="+mj-lt"/>
                        </a:rPr>
                        <a:t>November 3, 2021</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n-lt"/>
                          <a:ea typeface="+mn-ea"/>
                          <a:cs typeface="+mn-cs"/>
                        </a:rPr>
                        <a:t>Elizabeth Denniston </a:t>
                      </a:r>
                      <a:r>
                        <a:rPr lang="en-US" sz="1100" b="0" i="1" kern="1200" dirty="0">
                          <a:solidFill>
                            <a:sysClr val="windowText" lastClr="000000"/>
                          </a:solidFill>
                          <a:effectLst/>
                          <a:latin typeface="+mn-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Undersecretary of Human Services, EOHHS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Discussion of the Task Force’s charges, proposed meeting schedule</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sng">
                          <a:solidFill>
                            <a:sysClr val="windowText" lastClr="000000"/>
                          </a:solidFill>
                          <a:effectLst/>
                          <a:latin typeface="+mj-lt"/>
                          <a:hlinkClick r:id="rId3"/>
                        </a:rPr>
                        <a:t>Task Force Presentation</a:t>
                      </a:r>
                      <a:endParaRPr lang="en-US" sz="1100" b="1">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Sharna Small Borsellino</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Director, HST office</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Overview of HST office</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dirty="0">
                          <a:hlinkClick r:id="rId4"/>
                        </a:rPr>
                        <a:t>HST Office Overview Presentation</a:t>
                      </a:r>
                      <a:endParaRPr lang="en-US" sz="1100" b="1"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318118">
                <a:tc gridSpan="3">
                  <a:txBody>
                    <a:bodyPr/>
                    <a:lstStyle/>
                    <a:p>
                      <a:pPr marL="58738" marR="0" indent="0">
                        <a:lnSpc>
                          <a:spcPct val="115000"/>
                        </a:lnSpc>
                        <a:spcBef>
                          <a:spcPts val="0"/>
                        </a:spcBef>
                        <a:spcAft>
                          <a:spcPts val="0"/>
                        </a:spcAft>
                        <a:buFont typeface="Arial" panose="020B0604020202020204" pitchFamily="34" charset="0"/>
                        <a:buNone/>
                      </a:pPr>
                      <a:r>
                        <a:rPr lang="en-US" sz="1200" b="1">
                          <a:solidFill>
                            <a:schemeClr val="tx1"/>
                          </a:solidFill>
                          <a:effectLst/>
                          <a:latin typeface="+mj-lt"/>
                          <a:ea typeface="Calibri"/>
                          <a:cs typeface="Times New Roman"/>
                        </a:rPr>
                        <a:t>February 14, 2022</a:t>
                      </a: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9977202"/>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Alda</a:t>
                      </a:r>
                      <a:r>
                        <a:rPr lang="en-US" sz="1100" b="0" i="0" kern="1200" dirty="0">
                          <a:solidFill>
                            <a:sysClr val="windowText" lastClr="000000"/>
                          </a:solidFill>
                          <a:effectLst/>
                          <a:latin typeface="+mj-lt"/>
                          <a:ea typeface="+mn-ea"/>
                          <a:cs typeface="+mn-cs"/>
                        </a:rPr>
                        <a:t> </a:t>
                      </a:r>
                      <a:r>
                        <a:rPr lang="en-US" sz="1100" b="1" i="0" kern="1200" dirty="0">
                          <a:solidFill>
                            <a:sysClr val="windowText" lastClr="000000"/>
                          </a:solidFill>
                          <a:effectLst/>
                          <a:latin typeface="+mj-lt"/>
                          <a:ea typeface="+mn-ea"/>
                          <a:cs typeface="+mn-cs"/>
                        </a:rPr>
                        <a:t>Rego</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Assistant Secretary for Administration and Finance, EOHHS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b="0" i="0" kern="1200">
                          <a:solidFill>
                            <a:sysClr val="windowText" lastClr="000000"/>
                          </a:solidFill>
                          <a:effectLst/>
                          <a:latin typeface="+mj-lt"/>
                          <a:ea typeface="+mn-ea"/>
                          <a:cs typeface="+mn-cs"/>
                        </a:rPr>
                        <a:t>Overview of HST services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sng" kern="1200" noProof="0">
                          <a:solidFill>
                            <a:sysClr val="windowText" lastClr="000000"/>
                          </a:solidFill>
                          <a:effectLst/>
                          <a:latin typeface="+mn-lt"/>
                          <a:ea typeface="+mn-ea"/>
                          <a:cs typeface="+mn-cs"/>
                          <a:hlinkClick r:id="rId5"/>
                        </a:rPr>
                        <a:t>Task Force Presentation</a:t>
                      </a:r>
                      <a:endParaRPr lang="en-US" sz="1100" b="1" u="sng" kern="1200" noProof="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3448613327"/>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Sharna Small Borsellino</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Director, HST office</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procurement</a:t>
                      </a:r>
                      <a:br>
                        <a:rPr lang="en-US" sz="1100" kern="1200">
                          <a:solidFill>
                            <a:schemeClr val="tx1"/>
                          </a:solidFill>
                          <a:effectLst/>
                          <a:latin typeface="+mj-lt"/>
                          <a:ea typeface="+mn-ea"/>
                          <a:cs typeface="+mn-cs"/>
                        </a:rPr>
                      </a:br>
                      <a:r>
                        <a:rPr lang="en-US" sz="1100" kern="1200">
                          <a:solidFill>
                            <a:schemeClr val="tx1"/>
                          </a:solidFill>
                          <a:effectLst/>
                          <a:latin typeface="+mj-lt"/>
                          <a:ea typeface="+mn-ea"/>
                          <a:cs typeface="+mn-cs"/>
                        </a:rPr>
                        <a:t>process</a:t>
                      </a:r>
                    </a:p>
                  </a:txBody>
                  <a:tcPr marL="24267" marR="24267" marT="9074" marB="15193" anchor="ctr">
                    <a:solidFill>
                      <a:schemeClr val="accent4">
                        <a:lumMod val="20000"/>
                        <a:lumOff val="80000"/>
                      </a:schemeClr>
                    </a:solidFill>
                  </a:tcPr>
                </a:tc>
                <a:tc>
                  <a:txBody>
                    <a:bodyPr/>
                    <a:lstStyle/>
                    <a:p>
                      <a:pPr marL="114300" marR="0" lvl="0" indent="0" algn="l" defTabSz="914400" rtl="0" eaLnBrk="0" fontAlgn="base" latinLnBrk="0" hangingPunct="0">
                        <a:lnSpc>
                          <a:spcPct val="100000"/>
                        </a:lnSpc>
                        <a:spcBef>
                          <a:spcPct val="0"/>
                        </a:spcBef>
                        <a:spcAft>
                          <a:spcPts val="200"/>
                        </a:spcAft>
                        <a:buClrTx/>
                        <a:buSzPct val="80000"/>
                        <a:buFont typeface="+mj-lt"/>
                        <a:buNone/>
                        <a:tabLst/>
                        <a:defRPr/>
                      </a:pPr>
                      <a:r>
                        <a:rPr lang="en-US" sz="1100" b="1" dirty="0">
                          <a:hlinkClick r:id="rId6"/>
                        </a:rPr>
                        <a:t>Human Service Transportation Office Broker Procurement Presentation</a:t>
                      </a:r>
                      <a:endParaRPr lang="en-US" sz="1100" b="1" u="sng" kern="1200" noProof="0" dirty="0">
                        <a:solidFill>
                          <a:sysClr val="windowText" lastClr="000000"/>
                        </a:solidFill>
                        <a:effectLst/>
                        <a:latin typeface="+mj-lt"/>
                        <a:ea typeface="+mn-ea"/>
                        <a:cs typeface="+mn-cs"/>
                      </a:endParaRPr>
                    </a:p>
                  </a:txBody>
                  <a:tcPr marL="24267" marR="24267" marT="9074" marB="9074"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C – Summary of Meetings and Input Provided to the Task Force</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32</a:t>
            </a:fld>
            <a:endParaRPr lang="en-US">
              <a:latin typeface="+mj-lt"/>
            </a:endParaRPr>
          </a:p>
        </p:txBody>
      </p:sp>
    </p:spTree>
    <p:extLst>
      <p:ext uri="{BB962C8B-B14F-4D97-AF65-F5344CB8AC3E}">
        <p14:creationId xmlns:p14="http://schemas.microsoft.com/office/powerpoint/2010/main" val="395108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30783270"/>
              </p:ext>
            </p:extLst>
          </p:nvPr>
        </p:nvGraphicFramePr>
        <p:xfrm>
          <a:off x="533401" y="838200"/>
          <a:ext cx="8092440" cy="4297680"/>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20040">
                <a:tc>
                  <a:txBody>
                    <a:bodyPr/>
                    <a:lstStyle/>
                    <a:p>
                      <a:pPr marL="0" marR="0" algn="ctr">
                        <a:lnSpc>
                          <a:spcPct val="115000"/>
                        </a:lnSpc>
                        <a:spcBef>
                          <a:spcPts val="0"/>
                        </a:spcBef>
                        <a:spcAft>
                          <a:spcPts val="0"/>
                        </a:spcAft>
                      </a:pPr>
                      <a:r>
                        <a:rPr lang="en-US" sz="1200" b="1">
                          <a:solidFill>
                            <a:sysClr val="windowText" lastClr="000000"/>
                          </a:solidFill>
                          <a:effectLst/>
                          <a:latin typeface="+mj-lt"/>
                        </a:rPr>
                        <a:t>Presenters</a:t>
                      </a:r>
                      <a:endParaRPr lang="en-US" sz="1200" b="1">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Topics Discussed</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20040">
                <a:tc gridSpan="3">
                  <a:txBody>
                    <a:bodyPr/>
                    <a:lstStyle/>
                    <a:p>
                      <a:pPr marL="58738" marR="0" indent="0">
                        <a:lnSpc>
                          <a:spcPct val="115000"/>
                        </a:lnSpc>
                        <a:spcBef>
                          <a:spcPts val="0"/>
                        </a:spcBef>
                        <a:spcAft>
                          <a:spcPts val="0"/>
                        </a:spcAft>
                      </a:pPr>
                      <a:r>
                        <a:rPr lang="en-US" sz="1200" b="1">
                          <a:solidFill>
                            <a:schemeClr val="tx1"/>
                          </a:solidFill>
                          <a:effectLst/>
                          <a:latin typeface="+mj-lt"/>
                        </a:rPr>
                        <a:t>April 28, 2022</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n-lt"/>
                          <a:ea typeface="+mn-ea"/>
                          <a:cs typeface="+mn-cs"/>
                        </a:rPr>
                        <a:t>Elizabeth Denniston </a:t>
                      </a:r>
                      <a:r>
                        <a:rPr lang="en-US" sz="1100" b="0" i="1" kern="1200" dirty="0">
                          <a:solidFill>
                            <a:sysClr val="windowText" lastClr="000000"/>
                          </a:solidFill>
                          <a:effectLst/>
                          <a:latin typeface="+mn-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Undersecretary of Human Services, EOHHS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Discussion of the Task Force’s charges</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sng">
                          <a:solidFill>
                            <a:sysClr val="windowText" lastClr="000000"/>
                          </a:solidFill>
                          <a:effectLst/>
                          <a:latin typeface="+mj-lt"/>
                          <a:hlinkClick r:id="rId3"/>
                        </a:rPr>
                        <a:t>Task Force Presentation</a:t>
                      </a:r>
                      <a:endParaRPr lang="en-US" sz="1100" b="1">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n-lt"/>
                          <a:ea typeface="+mn-ea"/>
                          <a:cs typeface="+mn-cs"/>
                        </a:rPr>
                        <a:t>Elizabeth Sandblom</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Deputy Assistant Commissioner for Operations</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Department of Developmental Services (DDS)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transportation benefits for eligibility DDS consumers</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a:hlinkClick r:id="rId4"/>
                        </a:rPr>
                        <a:t>Department of Developmental Services Presentation</a:t>
                      </a:r>
                      <a:endParaRPr lang="en-US" sz="1100" b="1">
                        <a:solidFill>
                          <a:sysClr val="windowText" lastClr="000000"/>
                        </a:solidFill>
                        <a:effectLst/>
                        <a:latin typeface="+mj-lt"/>
                        <a:hlinkClick r:id="rId4"/>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3908239429"/>
                  </a:ext>
                </a:extLst>
              </a:tr>
              <a:tr h="18288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n-lt"/>
                          <a:ea typeface="+mn-ea"/>
                          <a:cs typeface="+mn-cs"/>
                        </a:rPr>
                        <a:t>Rosana Senise</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Director of the Quincy Enrollment Center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MassHealth</a:t>
                      </a:r>
                    </a:p>
                    <a:p>
                      <a:pPr marL="58738" marR="0" indent="0" algn="l" defTabSz="914400" rtl="0" eaLnBrk="1" latinLnBrk="0" hangingPunct="1">
                        <a:lnSpc>
                          <a:spcPct val="115000"/>
                        </a:lnSpc>
                        <a:spcBef>
                          <a:spcPts val="0"/>
                        </a:spcBef>
                        <a:spcAft>
                          <a:spcPts val="0"/>
                        </a:spcAft>
                      </a:pPr>
                      <a:endParaRPr lang="en-US" sz="1100" b="0" i="0" kern="1200" dirty="0">
                        <a:solidFill>
                          <a:sysClr val="windowText" lastClr="000000"/>
                        </a:solidFill>
                        <a:effectLst/>
                        <a:latin typeface="+mn-lt"/>
                        <a:ea typeface="+mn-ea"/>
                        <a:cs typeface="+mn-cs"/>
                      </a:endParaRPr>
                    </a:p>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n-lt"/>
                          <a:ea typeface="+mn-ea"/>
                          <a:cs typeface="+mn-cs"/>
                        </a:rPr>
                        <a:t>Keith West</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Director of Provider Experience</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Maximus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eligibility requirements for MassHealth and PT-1 transportation</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dirty="0">
                          <a:hlinkClick r:id="rId5"/>
                        </a:rPr>
                        <a:t>MassHealth Eligibility Transportation Overview</a:t>
                      </a:r>
                      <a:endParaRPr lang="en-US" sz="1100" b="1" dirty="0">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891690263"/>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C – Summary of Meetings and Input Provided to the Task Force (cont.)</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33</a:t>
            </a:fld>
            <a:endParaRPr lang="en-US">
              <a:latin typeface="+mj-lt"/>
            </a:endParaRPr>
          </a:p>
        </p:txBody>
      </p:sp>
    </p:spTree>
    <p:extLst>
      <p:ext uri="{BB962C8B-B14F-4D97-AF65-F5344CB8AC3E}">
        <p14:creationId xmlns:p14="http://schemas.microsoft.com/office/powerpoint/2010/main" val="147224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93337009"/>
              </p:ext>
            </p:extLst>
          </p:nvPr>
        </p:nvGraphicFramePr>
        <p:xfrm>
          <a:off x="533401" y="838200"/>
          <a:ext cx="8092440" cy="5257800"/>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20040">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Presenters</a:t>
                      </a:r>
                      <a:endParaRPr lang="en-US" sz="1200" b="1" dirty="0">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Topics Discussed</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20040">
                <a:tc gridSpan="3">
                  <a:txBody>
                    <a:bodyPr/>
                    <a:lstStyle/>
                    <a:p>
                      <a:pPr marL="58738" marR="0" indent="0">
                        <a:lnSpc>
                          <a:spcPct val="115000"/>
                        </a:lnSpc>
                        <a:spcBef>
                          <a:spcPts val="0"/>
                        </a:spcBef>
                        <a:spcAft>
                          <a:spcPts val="0"/>
                        </a:spcAft>
                      </a:pPr>
                      <a:r>
                        <a:rPr lang="en-US" sz="1200" b="1" dirty="0">
                          <a:solidFill>
                            <a:schemeClr val="tx1"/>
                          </a:solidFill>
                          <a:effectLst/>
                          <a:latin typeface="+mj-lt"/>
                          <a:ea typeface="Calibri"/>
                          <a:cs typeface="Times New Roman"/>
                        </a:rPr>
                        <a:t>June 28, 2022</a:t>
                      </a: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9398786"/>
                  </a:ext>
                </a:extLst>
              </a:tr>
              <a:tr h="914400">
                <a:tc>
                  <a:txBody>
                    <a:bodyPr/>
                    <a:lstStyle/>
                    <a:p>
                      <a:pPr marL="58738" marR="0" indent="0">
                        <a:lnSpc>
                          <a:spcPct val="115000"/>
                        </a:lnSpc>
                        <a:spcBef>
                          <a:spcPts val="0"/>
                        </a:spcBef>
                        <a:spcAft>
                          <a:spcPts val="0"/>
                        </a:spcAft>
                      </a:pPr>
                      <a:r>
                        <a:rPr lang="en-US" sz="1100" b="1" dirty="0">
                          <a:solidFill>
                            <a:schemeClr val="tx1"/>
                          </a:solidFill>
                          <a:effectLst/>
                          <a:latin typeface="+mj-lt"/>
                          <a:ea typeface="Calibri"/>
                          <a:cs typeface="Times New Roman"/>
                        </a:rPr>
                        <a:t>Elizabeth Denniston </a:t>
                      </a:r>
                      <a:r>
                        <a:rPr lang="en-US" sz="1100" b="0" i="1" dirty="0">
                          <a:solidFill>
                            <a:schemeClr val="tx1"/>
                          </a:solidFill>
                          <a:effectLst/>
                          <a:latin typeface="+mj-lt"/>
                          <a:ea typeface="Calibri"/>
                          <a:cs typeface="Times New Roman"/>
                        </a:rPr>
                        <a:t>(chair)</a:t>
                      </a:r>
                    </a:p>
                    <a:p>
                      <a:pPr marL="58738" marR="0" indent="0">
                        <a:lnSpc>
                          <a:spcPct val="115000"/>
                        </a:lnSpc>
                        <a:spcBef>
                          <a:spcPts val="0"/>
                        </a:spcBef>
                        <a:spcAft>
                          <a:spcPts val="0"/>
                        </a:spcAft>
                      </a:pPr>
                      <a:r>
                        <a:rPr lang="en-US" sz="1100" b="0" dirty="0">
                          <a:solidFill>
                            <a:schemeClr val="tx1"/>
                          </a:solidFill>
                          <a:effectLst/>
                          <a:latin typeface="+mj-lt"/>
                          <a:ea typeface="Calibri"/>
                          <a:cs typeface="Times New Roman"/>
                        </a:rPr>
                        <a:t>Undersecretary of Human Services, EOHHS</a:t>
                      </a:r>
                      <a:endParaRPr lang="en-US" sz="1100" b="1" dirty="0">
                        <a:solidFill>
                          <a:schemeClr val="tx1"/>
                        </a:solidFill>
                        <a:effectLst/>
                        <a:latin typeface="+mj-lt"/>
                        <a:ea typeface="Calibri"/>
                        <a:cs typeface="Times New Roman"/>
                      </a:endParaRP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Summary of listening sessions and discussion of the Task Force’s draft recommendations</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none">
                          <a:solidFill>
                            <a:sysClr val="windowText" lastClr="000000"/>
                          </a:solidFill>
                          <a:effectLst/>
                          <a:latin typeface="+mj-lt"/>
                          <a:hlinkClick r:id="rId3"/>
                        </a:rPr>
                        <a:t>Task Force Presentation</a:t>
                      </a:r>
                      <a:endParaRPr lang="en-US" sz="1100" b="1" u="none">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825354202"/>
                  </a:ext>
                </a:extLst>
              </a:tr>
              <a:tr h="320040">
                <a:tc gridSpan="3">
                  <a:txBody>
                    <a:bodyPr/>
                    <a:lstStyle/>
                    <a:p>
                      <a:pPr marL="58738" marR="0" indent="0">
                        <a:lnSpc>
                          <a:spcPct val="115000"/>
                        </a:lnSpc>
                        <a:spcBef>
                          <a:spcPts val="0"/>
                        </a:spcBef>
                        <a:spcAft>
                          <a:spcPts val="0"/>
                        </a:spcAft>
                      </a:pPr>
                      <a:r>
                        <a:rPr lang="en-US" sz="1200" b="1">
                          <a:solidFill>
                            <a:schemeClr val="tx1"/>
                          </a:solidFill>
                          <a:effectLst/>
                          <a:latin typeface="+mj-lt"/>
                        </a:rPr>
                        <a:t>September 22, 2022</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n-lt"/>
                          <a:ea typeface="+mn-ea"/>
                          <a:cs typeface="+mn-cs"/>
                        </a:rPr>
                        <a:t>Elizabeth Denniston </a:t>
                      </a:r>
                      <a:r>
                        <a:rPr lang="en-US" sz="1100" b="0" i="1" kern="1200" dirty="0">
                          <a:solidFill>
                            <a:sysClr val="windowText" lastClr="000000"/>
                          </a:solidFill>
                          <a:effectLst/>
                          <a:latin typeface="+mn-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n-lt"/>
                          <a:ea typeface="+mn-ea"/>
                          <a:cs typeface="+mn-cs"/>
                        </a:rPr>
                        <a:t>Undersecretary of Human Services, EOHHS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Discussion of the Task Force’s draft recommendations</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none">
                          <a:solidFill>
                            <a:sysClr val="windowText" lastClr="000000"/>
                          </a:solidFill>
                          <a:effectLst/>
                          <a:latin typeface="+mj-lt"/>
                          <a:hlinkClick r:id="rId4"/>
                        </a:rPr>
                        <a:t>Task Force Presentation</a:t>
                      </a:r>
                      <a:endParaRPr lang="en-US" sz="1100" b="1" u="none">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320040">
                <a:tc gridSpan="3">
                  <a:txBody>
                    <a:bodyPr/>
                    <a:lstStyle/>
                    <a:p>
                      <a:pPr marL="58738" marR="0" indent="0">
                        <a:lnSpc>
                          <a:spcPct val="115000"/>
                        </a:lnSpc>
                        <a:spcBef>
                          <a:spcPts val="0"/>
                        </a:spcBef>
                        <a:spcAft>
                          <a:spcPts val="0"/>
                        </a:spcAft>
                        <a:buFont typeface="Arial" panose="020B0604020202020204" pitchFamily="34" charset="0"/>
                        <a:buNone/>
                      </a:pPr>
                      <a:r>
                        <a:rPr lang="en-US" sz="1200" b="1" dirty="0">
                          <a:solidFill>
                            <a:schemeClr val="tx1"/>
                          </a:solidFill>
                          <a:effectLst/>
                          <a:latin typeface="+mj-lt"/>
                        </a:rPr>
                        <a:t>October 27, 2022</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Elizabeth Denniston </a:t>
                      </a:r>
                      <a:r>
                        <a:rPr lang="en-US" sz="1100" b="0" i="1" kern="1200" dirty="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Undersecretary of Human Services, Executive Office of Health and Human Services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Discussion of the Task Force’s findings and working draft of the Task Force’s report</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ysClr val="windowText" lastClr="000000"/>
                          </a:solidFill>
                          <a:effectLst/>
                          <a:latin typeface="+mn-lt"/>
                          <a:ea typeface="+mn-ea"/>
                          <a:cs typeface="+mn-cs"/>
                          <a:hlinkClick r:id="rId5"/>
                        </a:rPr>
                        <a:t>Task Force Charge</a:t>
                      </a:r>
                      <a:endParaRPr lang="en-US" sz="1100" b="1" u="none"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6"/>
                  </a:ext>
                </a:extLst>
              </a:tr>
              <a:tr h="320040">
                <a:tc gridSpan="3">
                  <a:txBody>
                    <a:bodyPr/>
                    <a:lstStyle/>
                    <a:p>
                      <a:pPr marL="58738" marR="0" indent="0" algn="l" defTabSz="914400" rtl="0" eaLnBrk="1" latinLnBrk="0" hangingPunct="1">
                        <a:lnSpc>
                          <a:spcPct val="115000"/>
                        </a:lnSpc>
                        <a:spcBef>
                          <a:spcPts val="0"/>
                        </a:spcBef>
                        <a:spcAft>
                          <a:spcPts val="0"/>
                        </a:spcAft>
                      </a:pPr>
                      <a:r>
                        <a:rPr lang="en-US" sz="1200" b="1" i="0" kern="1200" dirty="0">
                          <a:solidFill>
                            <a:sysClr val="windowText" lastClr="000000"/>
                          </a:solidFill>
                          <a:effectLst/>
                          <a:latin typeface="+mj-lt"/>
                          <a:ea typeface="+mn-ea"/>
                          <a:cs typeface="+mn-cs"/>
                        </a:rPr>
                        <a:t>November 15, 2022</a:t>
                      </a:r>
                    </a:p>
                  </a:txBody>
                  <a:tcPr marL="24267" marR="24267" marT="9074" marB="9074" anchor="ctr">
                    <a:solidFill>
                      <a:schemeClr val="accent4">
                        <a:lumMod val="40000"/>
                        <a:lumOff val="60000"/>
                      </a:schemeClr>
                    </a:solidFill>
                  </a:tcPr>
                </a:tc>
                <a:tc hMerge="1">
                  <a:txBody>
                    <a:bodyPr/>
                    <a:lstStyle/>
                    <a:p>
                      <a:pPr marL="119063" marR="0" indent="0" algn="l" defTabSz="914400" rtl="0" eaLnBrk="1" latinLnBrk="0" hangingPunct="1">
                        <a:lnSpc>
                          <a:spcPct val="115000"/>
                        </a:lnSpc>
                        <a:spcBef>
                          <a:spcPts val="0"/>
                        </a:spcBef>
                        <a:spcAft>
                          <a:spcPts val="0"/>
                        </a:spcAft>
                      </a:pPr>
                      <a:endParaRPr lang="en-US" sz="1100" kern="1200" dirty="0">
                        <a:solidFill>
                          <a:schemeClr val="tx1"/>
                        </a:solidFill>
                        <a:effectLst/>
                        <a:latin typeface="+mj-lt"/>
                        <a:ea typeface="+mn-ea"/>
                        <a:cs typeface="+mn-cs"/>
                      </a:endParaRPr>
                    </a:p>
                  </a:txBody>
                  <a:tcPr marL="24267" marR="24267" marT="9074" marB="15193" anchor="ctr">
                    <a:solidFill>
                      <a:schemeClr val="accent4">
                        <a:lumMod val="20000"/>
                        <a:lumOff val="80000"/>
                      </a:schemeClr>
                    </a:solidFill>
                  </a:tcPr>
                </a:tc>
                <a:tc hMerge="1">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endParaRPr lang="en-US" sz="1100" b="1" u="none"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620299502"/>
                  </a:ext>
                </a:extLst>
              </a:tr>
              <a:tr h="9144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Elizabeth Denniston </a:t>
                      </a:r>
                      <a:r>
                        <a:rPr lang="en-US" sz="1100" b="0" i="1" kern="1200" dirty="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Undersecretary of Human Services, Executive Office of Health and Human Services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Discussion of the Task Force’s findings and working draft of the Task Force’s report</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ysClr val="windowText" lastClr="000000"/>
                          </a:solidFill>
                          <a:effectLst/>
                          <a:latin typeface="+mn-lt"/>
                          <a:ea typeface="+mn-ea"/>
                          <a:cs typeface="+mn-cs"/>
                          <a:hlinkClick r:id="rId5"/>
                        </a:rPr>
                        <a:t>Task Force Charge</a:t>
                      </a:r>
                      <a:endParaRPr lang="en-US" sz="1100" b="1" u="none"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3814217606"/>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C – Summary of Meetings and Input Provided to the Task Force (cont.)</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34</a:t>
            </a:fld>
            <a:endParaRPr lang="en-US">
              <a:latin typeface="+mj-lt"/>
            </a:endParaRPr>
          </a:p>
        </p:txBody>
      </p:sp>
    </p:spTree>
    <p:extLst>
      <p:ext uri="{BB962C8B-B14F-4D97-AF65-F5344CB8AC3E}">
        <p14:creationId xmlns:p14="http://schemas.microsoft.com/office/powerpoint/2010/main" val="2229832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609600" y="9144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lang="en-US" sz="1400" kern="0" dirty="0">
                <a:solidFill>
                  <a:schemeClr val="bg1"/>
                </a:solidFill>
                <a:latin typeface="+mj-lt"/>
              </a:rPr>
              <a:t>November 3</a:t>
            </a:r>
            <a:r>
              <a:rPr kumimoji="0" lang="en-US" sz="1400" b="1" i="0" strike="noStrike" kern="0" cap="none" spc="0" normalizeH="0" baseline="0" noProof="0" dirty="0">
                <a:ln>
                  <a:noFill/>
                </a:ln>
                <a:solidFill>
                  <a:schemeClr val="bg1"/>
                </a:solidFill>
                <a:effectLst/>
                <a:uLnTx/>
                <a:uFillTx/>
                <a:latin typeface="+mj-lt"/>
              </a:rPr>
              <a:t>, 2021</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400" b="1" i="0" strike="noStrike" kern="0" cap="none" spc="0" normalizeH="0" baseline="0" noProof="0" dirty="0">
              <a:ln>
                <a:noFill/>
              </a:ln>
              <a:solidFill>
                <a:schemeClr val="bg1"/>
              </a:solidFill>
              <a:effectLst/>
              <a:uLnTx/>
              <a:uFillTx/>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400" b="0" u="sng" dirty="0">
                <a:solidFill>
                  <a:schemeClr val="bg1"/>
                </a:solidFill>
                <a:latin typeface="+mj-lt"/>
                <a:hlinkClick r:id="rId3">
                  <a:extLst>
                    <a:ext uri="{A12FA001-AC4F-418D-AE19-62706E023703}">
                      <ahyp:hlinkClr xmlns:ahyp="http://schemas.microsoft.com/office/drawing/2018/hyperlinkcolor" val="tx"/>
                    </a:ext>
                  </a:extLst>
                </a:hlinkClick>
              </a:rPr>
              <a:t>Task Force Meeting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400" b="0" u="sng" dirty="0">
                <a:solidFill>
                  <a:schemeClr val="bg1"/>
                </a:solidFill>
                <a:latin typeface="+mj-lt"/>
                <a:hlinkClick r:id="rId4">
                  <a:extLst>
                    <a:ext uri="{A12FA001-AC4F-418D-AE19-62706E023703}">
                      <ahyp:hlinkClr xmlns:ahyp="http://schemas.microsoft.com/office/drawing/2018/hyperlinkcolor" val="tx"/>
                    </a:ext>
                  </a:extLst>
                </a:hlinkClick>
              </a:rPr>
              <a:t>HST Office Overview Presentation</a:t>
            </a: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hlinkClick r:id="rId5">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400" dirty="0">
                <a:solidFill>
                  <a:schemeClr val="bg1"/>
                </a:solidFill>
                <a:latin typeface="+mj-lt"/>
              </a:rPr>
              <a:t>February 14,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3"/>
              <a:tabLst/>
              <a:defRPr/>
            </a:pPr>
            <a:r>
              <a:rPr lang="en-US" sz="1400" b="0" u="sng" dirty="0">
                <a:solidFill>
                  <a:schemeClr val="bg1"/>
                </a:solidFill>
                <a:latin typeface="+mj-lt"/>
                <a:hlinkClick r:id="rId6">
                  <a:extLst>
                    <a:ext uri="{A12FA001-AC4F-418D-AE19-62706E023703}">
                      <ahyp:hlinkClr xmlns:ahyp="http://schemas.microsoft.com/office/drawing/2018/hyperlinkcolor" val="tx"/>
                    </a:ext>
                  </a:extLst>
                </a:hlinkClick>
              </a:rPr>
              <a:t>Task Force Meeting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3"/>
              <a:tabLst/>
              <a:defRPr/>
            </a:pPr>
            <a:r>
              <a:rPr lang="en-US" sz="1400" b="0" u="sng" dirty="0">
                <a:solidFill>
                  <a:schemeClr val="bg1"/>
                </a:solidFill>
                <a:latin typeface="+mj-lt"/>
                <a:hlinkClick r:id="rId7">
                  <a:extLst>
                    <a:ext uri="{A12FA001-AC4F-418D-AE19-62706E023703}">
                      <ahyp:hlinkClr xmlns:ahyp="http://schemas.microsoft.com/office/drawing/2018/hyperlinkcolor" val="tx"/>
                    </a:ext>
                  </a:extLst>
                </a:hlinkClick>
              </a:rPr>
              <a:t>Human Service Transportation Office Broker Procurement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3"/>
              <a:tabLst/>
              <a:defRPr/>
            </a:pPr>
            <a:r>
              <a:rPr lang="en-US" sz="1400" b="0" u="sng" dirty="0">
                <a:solidFill>
                  <a:schemeClr val="bg1"/>
                </a:solidFill>
                <a:latin typeface="+mj-lt"/>
                <a:hlinkClick r:id="rId8">
                  <a:extLst>
                    <a:ext uri="{A12FA001-AC4F-418D-AE19-62706E023703}">
                      <ahyp:hlinkClr xmlns:ahyp="http://schemas.microsoft.com/office/drawing/2018/hyperlinkcolor" val="tx"/>
                    </a:ext>
                  </a:extLst>
                </a:hlinkClick>
              </a:rPr>
              <a:t>MART and GATRA Brokerage Improvements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3"/>
              <a:tabLst/>
              <a:defRPr/>
            </a:pP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400" dirty="0">
                <a:solidFill>
                  <a:schemeClr val="bg1"/>
                </a:solidFill>
                <a:latin typeface="+mj-lt"/>
              </a:rPr>
              <a:t>April 28,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400" b="0" u="sng" dirty="0">
                <a:solidFill>
                  <a:schemeClr val="bg1"/>
                </a:solidFill>
                <a:latin typeface="+mj-lt"/>
                <a:hlinkClick r:id="rId9">
                  <a:extLst>
                    <a:ext uri="{A12FA001-AC4F-418D-AE19-62706E023703}">
                      <ahyp:hlinkClr xmlns:ahyp="http://schemas.microsoft.com/office/drawing/2018/hyperlinkcolor" val="tx"/>
                    </a:ext>
                  </a:extLst>
                </a:hlinkClick>
              </a:rPr>
              <a:t>Task Force Meeting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400" b="0" u="sng" dirty="0">
                <a:solidFill>
                  <a:schemeClr val="bg1"/>
                </a:solidFill>
                <a:latin typeface="+mj-lt"/>
                <a:hlinkClick r:id="rId10">
                  <a:extLst>
                    <a:ext uri="{A12FA001-AC4F-418D-AE19-62706E023703}">
                      <ahyp:hlinkClr xmlns:ahyp="http://schemas.microsoft.com/office/drawing/2018/hyperlinkcolor" val="tx"/>
                    </a:ext>
                  </a:extLst>
                </a:hlinkClick>
              </a:rPr>
              <a:t>Department of Developmental Services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400" b="0" u="sng" dirty="0">
                <a:solidFill>
                  <a:schemeClr val="bg1"/>
                </a:solidFill>
                <a:latin typeface="+mj-lt"/>
                <a:hlinkClick r:id="rId11">
                  <a:extLst>
                    <a:ext uri="{A12FA001-AC4F-418D-AE19-62706E023703}">
                      <ahyp:hlinkClr xmlns:ahyp="http://schemas.microsoft.com/office/drawing/2018/hyperlinkcolor" val="tx"/>
                    </a:ext>
                  </a:extLst>
                </a:hlinkClick>
              </a:rPr>
              <a:t>MassHealth Eligibility Transportation Overview</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400" b="0" u="sng" dirty="0">
                <a:solidFill>
                  <a:schemeClr val="bg1"/>
                </a:solidFill>
                <a:latin typeface="+mj-lt"/>
                <a:hlinkClick r:id="rId12">
                  <a:extLst>
                    <a:ext uri="{A12FA001-AC4F-418D-AE19-62706E023703}">
                      <ahyp:hlinkClr xmlns:ahyp="http://schemas.microsoft.com/office/drawing/2018/hyperlinkcolor" val="tx"/>
                    </a:ext>
                  </a:extLst>
                </a:hlinkClick>
              </a:rPr>
              <a:t>HST Office Overview of Complaints Process</a:t>
            </a:r>
            <a:endParaRPr lang="en-US" sz="1400" b="0" u="sng" dirty="0">
              <a:solidFill>
                <a:schemeClr val="bg1"/>
              </a:solidFill>
              <a:latin typeface="+mj-lt"/>
            </a:endParaRP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D – Resources Reviewed by the Task Force</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35</a:t>
            </a:fld>
            <a:endParaRPr lang="en-US">
              <a:latin typeface="+mj-lt"/>
            </a:endParaRPr>
          </a:p>
        </p:txBody>
      </p:sp>
    </p:spTree>
    <p:extLst>
      <p:ext uri="{BB962C8B-B14F-4D97-AF65-F5344CB8AC3E}">
        <p14:creationId xmlns:p14="http://schemas.microsoft.com/office/powerpoint/2010/main" val="2994504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609600" y="9144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lang="en-US" sz="1400" kern="0" dirty="0">
                <a:solidFill>
                  <a:schemeClr val="bg1"/>
                </a:solidFill>
                <a:latin typeface="+mj-lt"/>
              </a:rPr>
              <a:t>June 2</a:t>
            </a:r>
            <a:r>
              <a:rPr lang="en-US" sz="1400" dirty="0">
                <a:solidFill>
                  <a:schemeClr val="bg1"/>
                </a:solidFill>
                <a:latin typeface="+mj-lt"/>
              </a:rPr>
              <a:t>8, 2022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0"/>
              <a:tabLst/>
              <a:defRPr/>
            </a:pPr>
            <a:r>
              <a:rPr lang="en-US" sz="1400" b="0" u="sng" dirty="0">
                <a:solidFill>
                  <a:schemeClr val="bg1"/>
                </a:solidFill>
                <a:latin typeface="+mj-lt"/>
                <a:hlinkClick r:id="rId3">
                  <a:extLst>
                    <a:ext uri="{A12FA001-AC4F-418D-AE19-62706E023703}">
                      <ahyp:hlinkClr xmlns:ahyp="http://schemas.microsoft.com/office/drawing/2018/hyperlinkcolor" val="tx"/>
                    </a:ext>
                  </a:extLst>
                </a:hlinkClick>
              </a:rPr>
              <a:t>Task Force Meeting Presentation</a:t>
            </a: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lang="en-US" sz="1400" kern="0" dirty="0">
                <a:solidFill>
                  <a:schemeClr val="bg1"/>
                </a:solidFill>
                <a:latin typeface="+mj-lt"/>
              </a:rPr>
              <a:t>September 22</a:t>
            </a:r>
            <a:r>
              <a:rPr lang="en-US" sz="1400" dirty="0">
                <a:solidFill>
                  <a:schemeClr val="bg1"/>
                </a:solidFill>
                <a:latin typeface="+mj-lt"/>
              </a:rPr>
              <a:t>,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1"/>
              <a:tabLst/>
              <a:defRPr/>
            </a:pPr>
            <a:r>
              <a:rPr lang="en-US" sz="1400" b="0" u="sng" dirty="0">
                <a:solidFill>
                  <a:schemeClr val="bg1"/>
                </a:solidFill>
                <a:latin typeface="+mj-lt"/>
                <a:hlinkClick r:id="rId4">
                  <a:extLst>
                    <a:ext uri="{A12FA001-AC4F-418D-AE19-62706E023703}">
                      <ahyp:hlinkClr xmlns:ahyp="http://schemas.microsoft.com/office/drawing/2018/hyperlinkcolor" val="tx"/>
                    </a:ext>
                  </a:extLst>
                </a:hlinkClick>
              </a:rPr>
              <a:t>Task Force Meeting Presentation</a:t>
            </a: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lang="en-US" sz="1400" kern="0" dirty="0">
                <a:solidFill>
                  <a:schemeClr val="bg1"/>
                </a:solidFill>
                <a:latin typeface="+mj-lt"/>
              </a:rPr>
              <a:t>October 27</a:t>
            </a:r>
            <a:r>
              <a:rPr lang="en-US" sz="1400" dirty="0">
                <a:solidFill>
                  <a:schemeClr val="bg1"/>
                </a:solidFill>
                <a:latin typeface="+mj-lt"/>
              </a:rPr>
              <a:t>,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2"/>
              <a:tabLst/>
              <a:defRPr/>
            </a:pPr>
            <a:r>
              <a:rPr lang="en-US" sz="1400" b="0" dirty="0">
                <a:solidFill>
                  <a:schemeClr val="bg1"/>
                </a:solidFill>
                <a:latin typeface="+mj-lt"/>
              </a:rPr>
              <a:t>Task Force Draft Report</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lang="en-US" sz="1400" kern="0" dirty="0">
                <a:solidFill>
                  <a:schemeClr val="bg1"/>
                </a:solidFill>
                <a:latin typeface="+mj-lt"/>
              </a:rPr>
              <a:t>November 15</a:t>
            </a:r>
            <a:r>
              <a:rPr lang="en-US" sz="1400" dirty="0">
                <a:solidFill>
                  <a:schemeClr val="bg1"/>
                </a:solidFill>
                <a:latin typeface="+mj-lt"/>
              </a:rPr>
              <a:t>,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lang="en-US" sz="1400" b="0" dirty="0">
                <a:solidFill>
                  <a:schemeClr val="bg1"/>
                </a:solidFill>
                <a:latin typeface="+mj-lt"/>
              </a:rPr>
              <a:t>Task Force Draft Report</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6"/>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8"/>
              <a:tabLst/>
              <a:defRPr/>
            </a:pPr>
            <a:endParaRPr lang="en-US" sz="1400" b="0" u="sng" dirty="0">
              <a:solidFill>
                <a:schemeClr val="bg1"/>
              </a:solidFill>
              <a:latin typeface="+mj-lt"/>
            </a:endParaRP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a:solidFill>
                  <a:schemeClr val="bg1"/>
                </a:solidFill>
                <a:latin typeface="Gill Sans MT" panose="020B0502020104020203" pitchFamily="34" charset="0"/>
              </a:rPr>
              <a:t>Appendix D – Resources Reviewed by the Task Force (cont.)</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36</a:t>
            </a:fld>
            <a:endParaRPr lang="en-US">
              <a:latin typeface="+mj-lt"/>
            </a:endParaRPr>
          </a:p>
        </p:txBody>
      </p:sp>
    </p:spTree>
    <p:extLst>
      <p:ext uri="{BB962C8B-B14F-4D97-AF65-F5344CB8AC3E}">
        <p14:creationId xmlns:p14="http://schemas.microsoft.com/office/powerpoint/2010/main" val="208979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969516-A587-4F91-9F34-A9F99542E68E}"/>
              </a:ext>
            </a:extLst>
          </p:cNvPr>
          <p:cNvPicPr>
            <a:picLocks noChangeAspect="1"/>
          </p:cNvPicPr>
          <p:nvPr/>
        </p:nvPicPr>
        <p:blipFill>
          <a:blip r:embed="rId3"/>
          <a:stretch>
            <a:fillRect/>
          </a:stretch>
        </p:blipFill>
        <p:spPr>
          <a:xfrm>
            <a:off x="422807" y="925945"/>
            <a:ext cx="3886663" cy="5029458"/>
          </a:xfrm>
          <a:prstGeom prst="rect">
            <a:avLst/>
          </a:prstGeom>
        </p:spPr>
      </p:pic>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E – Letters Received from Brokers and Stakeholder Groups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37</a:t>
            </a:fld>
            <a:endParaRPr lang="en-US">
              <a:latin typeface="+mj-lt"/>
            </a:endParaRPr>
          </a:p>
        </p:txBody>
      </p:sp>
      <p:pic>
        <p:nvPicPr>
          <p:cNvPr id="2" name="Picture 7">
            <a:extLst>
              <a:ext uri="{FF2B5EF4-FFF2-40B4-BE49-F238E27FC236}">
                <a16:creationId xmlns:a16="http://schemas.microsoft.com/office/drawing/2014/main" id="{A8EAEECA-DE51-2BA9-119F-BB58ACD82357}"/>
              </a:ext>
            </a:extLst>
          </p:cNvPr>
          <p:cNvPicPr>
            <a:picLocks noChangeAspect="1"/>
          </p:cNvPicPr>
          <p:nvPr/>
        </p:nvPicPr>
        <p:blipFill>
          <a:blip r:embed="rId4"/>
          <a:stretch>
            <a:fillRect/>
          </a:stretch>
        </p:blipFill>
        <p:spPr>
          <a:xfrm>
            <a:off x="4791167" y="920720"/>
            <a:ext cx="3875314" cy="5049664"/>
          </a:xfrm>
          <a:prstGeom prst="rect">
            <a:avLst/>
          </a:prstGeom>
        </p:spPr>
      </p:pic>
      <p:sp>
        <p:nvSpPr>
          <p:cNvPr id="13" name="TextBox 12">
            <a:extLst>
              <a:ext uri="{FF2B5EF4-FFF2-40B4-BE49-F238E27FC236}">
                <a16:creationId xmlns:a16="http://schemas.microsoft.com/office/drawing/2014/main" id="{DD13B989-951A-47C8-808F-D708370C139A}"/>
              </a:ext>
            </a:extLst>
          </p:cNvPr>
          <p:cNvSpPr txBox="1"/>
          <p:nvPr/>
        </p:nvSpPr>
        <p:spPr>
          <a:xfrm>
            <a:off x="1507067" y="588264"/>
            <a:ext cx="1575560" cy="369332"/>
          </a:xfrm>
          <a:prstGeom prst="rect">
            <a:avLst/>
          </a:prstGeom>
          <a:noFill/>
        </p:spPr>
        <p:txBody>
          <a:bodyPr wrap="square" lIns="91440" tIns="45720" rIns="91440" bIns="45720" rtlCol="0" anchor="t">
            <a:spAutoFit/>
          </a:bodyPr>
          <a:lstStyle/>
          <a:p>
            <a:r>
              <a:rPr lang="en-US" dirty="0">
                <a:solidFill>
                  <a:schemeClr val="bg1"/>
                </a:solidFill>
              </a:rPr>
              <a:t>MART/GATRA</a:t>
            </a:r>
          </a:p>
        </p:txBody>
      </p:sp>
      <p:sp>
        <p:nvSpPr>
          <p:cNvPr id="14" name="TextBox 13">
            <a:extLst>
              <a:ext uri="{FF2B5EF4-FFF2-40B4-BE49-F238E27FC236}">
                <a16:creationId xmlns:a16="http://schemas.microsoft.com/office/drawing/2014/main" id="{99B2C073-6812-49A6-ACBA-8395C0F67409}"/>
              </a:ext>
            </a:extLst>
          </p:cNvPr>
          <p:cNvSpPr txBox="1"/>
          <p:nvPr/>
        </p:nvSpPr>
        <p:spPr>
          <a:xfrm>
            <a:off x="6028282" y="588260"/>
            <a:ext cx="1575560" cy="369332"/>
          </a:xfrm>
          <a:prstGeom prst="rect">
            <a:avLst/>
          </a:prstGeom>
          <a:noFill/>
        </p:spPr>
        <p:txBody>
          <a:bodyPr wrap="square" lIns="91440" tIns="45720" rIns="91440" bIns="45720" rtlCol="0" anchor="t">
            <a:spAutoFit/>
          </a:bodyPr>
          <a:lstStyle/>
          <a:p>
            <a:r>
              <a:rPr lang="en-US" dirty="0">
                <a:solidFill>
                  <a:schemeClr val="bg1"/>
                </a:solidFill>
              </a:rPr>
              <a:t>MART/GATRA</a:t>
            </a:r>
          </a:p>
        </p:txBody>
      </p:sp>
    </p:spTree>
    <p:extLst>
      <p:ext uri="{BB962C8B-B14F-4D97-AF65-F5344CB8AC3E}">
        <p14:creationId xmlns:p14="http://schemas.microsoft.com/office/powerpoint/2010/main" val="2204839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E – Letters Received from Brokers and Stakeholder Groups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38</a:t>
            </a:fld>
            <a:endParaRPr lang="en-US">
              <a:latin typeface="+mj-lt"/>
            </a:endParaRPr>
          </a:p>
        </p:txBody>
      </p:sp>
      <p:pic>
        <p:nvPicPr>
          <p:cNvPr id="11" name="Picture 10">
            <a:extLst>
              <a:ext uri="{FF2B5EF4-FFF2-40B4-BE49-F238E27FC236}">
                <a16:creationId xmlns:a16="http://schemas.microsoft.com/office/drawing/2014/main" id="{8540760C-CB4B-4DF6-96D3-4F378A392668}"/>
              </a:ext>
            </a:extLst>
          </p:cNvPr>
          <p:cNvPicPr>
            <a:picLocks noChangeAspect="1"/>
          </p:cNvPicPr>
          <p:nvPr/>
        </p:nvPicPr>
        <p:blipFill>
          <a:blip r:embed="rId3"/>
          <a:stretch>
            <a:fillRect/>
          </a:stretch>
        </p:blipFill>
        <p:spPr>
          <a:xfrm>
            <a:off x="429371" y="909820"/>
            <a:ext cx="3860998" cy="5048509"/>
          </a:xfrm>
          <a:prstGeom prst="rect">
            <a:avLst/>
          </a:prstGeom>
        </p:spPr>
      </p:pic>
      <p:pic>
        <p:nvPicPr>
          <p:cNvPr id="13" name="Picture 12">
            <a:extLst>
              <a:ext uri="{FF2B5EF4-FFF2-40B4-BE49-F238E27FC236}">
                <a16:creationId xmlns:a16="http://schemas.microsoft.com/office/drawing/2014/main" id="{87E9129E-9F05-49AB-B12C-2CE248DEDF52}"/>
              </a:ext>
            </a:extLst>
          </p:cNvPr>
          <p:cNvPicPr>
            <a:picLocks noChangeAspect="1"/>
          </p:cNvPicPr>
          <p:nvPr/>
        </p:nvPicPr>
        <p:blipFill>
          <a:blip r:embed="rId4"/>
          <a:stretch>
            <a:fillRect/>
          </a:stretch>
        </p:blipFill>
        <p:spPr>
          <a:xfrm>
            <a:off x="4830032" y="901915"/>
            <a:ext cx="3892750" cy="5048509"/>
          </a:xfrm>
          <a:prstGeom prst="rect">
            <a:avLst/>
          </a:prstGeom>
        </p:spPr>
      </p:pic>
    </p:spTree>
    <p:extLst>
      <p:ext uri="{BB962C8B-B14F-4D97-AF65-F5344CB8AC3E}">
        <p14:creationId xmlns:p14="http://schemas.microsoft.com/office/powerpoint/2010/main" val="3731574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E – Letters Received from Brokers and Stakeholder Groups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39</a:t>
            </a:fld>
            <a:endParaRPr lang="en-US">
              <a:latin typeface="+mj-lt"/>
            </a:endParaRPr>
          </a:p>
        </p:txBody>
      </p:sp>
      <p:pic>
        <p:nvPicPr>
          <p:cNvPr id="3" name="Picture 2">
            <a:extLst>
              <a:ext uri="{FF2B5EF4-FFF2-40B4-BE49-F238E27FC236}">
                <a16:creationId xmlns:a16="http://schemas.microsoft.com/office/drawing/2014/main" id="{981CF0F7-907D-4D92-AF3C-CE7A2DCAC333}"/>
              </a:ext>
            </a:extLst>
          </p:cNvPr>
          <p:cNvPicPr>
            <a:picLocks noChangeAspect="1"/>
          </p:cNvPicPr>
          <p:nvPr/>
        </p:nvPicPr>
        <p:blipFill>
          <a:blip r:embed="rId3"/>
          <a:stretch>
            <a:fillRect/>
          </a:stretch>
        </p:blipFill>
        <p:spPr>
          <a:xfrm>
            <a:off x="413495" y="893063"/>
            <a:ext cx="3892750" cy="5035809"/>
          </a:xfrm>
          <a:prstGeom prst="rect">
            <a:avLst/>
          </a:prstGeom>
        </p:spPr>
      </p:pic>
      <p:pic>
        <p:nvPicPr>
          <p:cNvPr id="8" name="Picture 7">
            <a:extLst>
              <a:ext uri="{FF2B5EF4-FFF2-40B4-BE49-F238E27FC236}">
                <a16:creationId xmlns:a16="http://schemas.microsoft.com/office/drawing/2014/main" id="{DFD2831C-EE36-4661-A50A-63C585324F10}"/>
              </a:ext>
            </a:extLst>
          </p:cNvPr>
          <p:cNvPicPr>
            <a:picLocks noChangeAspect="1"/>
          </p:cNvPicPr>
          <p:nvPr/>
        </p:nvPicPr>
        <p:blipFill>
          <a:blip r:embed="rId4"/>
          <a:stretch>
            <a:fillRect/>
          </a:stretch>
        </p:blipFill>
        <p:spPr>
          <a:xfrm>
            <a:off x="4844104" y="893063"/>
            <a:ext cx="3886400" cy="5029458"/>
          </a:xfrm>
          <a:prstGeom prst="rect">
            <a:avLst/>
          </a:prstGeom>
        </p:spPr>
      </p:pic>
    </p:spTree>
    <p:extLst>
      <p:ext uri="{BB962C8B-B14F-4D97-AF65-F5344CB8AC3E}">
        <p14:creationId xmlns:p14="http://schemas.microsoft.com/office/powerpoint/2010/main" val="172196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6106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r>
              <a:rPr lang="en-US" sz="1600" dirty="0">
                <a:solidFill>
                  <a:schemeClr val="bg1"/>
                </a:solidFill>
                <a:latin typeface="+mj-lt"/>
              </a:rPr>
              <a:t>The Task Force</a:t>
            </a:r>
            <a:r>
              <a:rPr lang="en-US" sz="1600" dirty="0">
                <a:solidFill>
                  <a:schemeClr val="bg1"/>
                </a:solidFill>
                <a:ea typeface="+mn-lt"/>
                <a:cs typeface="+mn-lt"/>
              </a:rPr>
              <a:t> </a:t>
            </a:r>
            <a:r>
              <a:rPr lang="en-US" sz="1600" dirty="0">
                <a:solidFill>
                  <a:schemeClr val="bg1"/>
                </a:solidFill>
                <a:latin typeface="+mj-lt"/>
              </a:rPr>
              <a:t>was comprised of a diverse panel of legislators, policymakers, individuals with lived experience, advocates, regional transit authority administrators, and stakeholder organizations and chaired by the Undersecretary for Human Services from the Executive Office of Health and Human Services (EOHHS) (see full membership list in Appendix B).</a:t>
            </a:r>
          </a:p>
          <a:p>
            <a:pPr marL="228600" indent="-228600">
              <a:spcBef>
                <a:spcPts val="0"/>
              </a:spcBef>
              <a:spcAft>
                <a:spcPts val="1200"/>
              </a:spcAft>
              <a:buSzPct val="100000"/>
            </a:pPr>
            <a:r>
              <a:rPr lang="en-US" sz="1600" dirty="0">
                <a:solidFill>
                  <a:schemeClr val="bg1"/>
                </a:solidFill>
              </a:rPr>
              <a:t>The Task Force met seven times from November 2021 through November 2022.</a:t>
            </a:r>
          </a:p>
          <a:p>
            <a:pPr marL="228600" indent="-228600">
              <a:spcBef>
                <a:spcPts val="0"/>
              </a:spcBef>
              <a:spcAft>
                <a:spcPts val="1200"/>
              </a:spcAft>
              <a:buSzPct val="100000"/>
            </a:pPr>
            <a:r>
              <a:rPr lang="en-US" sz="1600" dirty="0">
                <a:solidFill>
                  <a:schemeClr val="bg1"/>
                </a:solidFill>
              </a:rPr>
              <a:t>This Report is being filed </a:t>
            </a:r>
            <a:r>
              <a:rPr lang="en-US" sz="1600" dirty="0">
                <a:solidFill>
                  <a:schemeClr val="bg1"/>
                </a:solidFill>
                <a:ea typeface="+mn-lt"/>
                <a:cs typeface="+mn-lt"/>
              </a:rPr>
              <a:t>to the Clerks of the House of Representatives and Senate, the House and Senate Committees on Ways and Means, the Joint Committee on Transportation, the Joint Committee on Children, Families and Persons with Disabilities, the Secretary of Health and Human Services, and the Secretary of Transportation no later than December 1, 2022.</a:t>
            </a:r>
          </a:p>
          <a:p>
            <a:pPr marL="228600" indent="-228600">
              <a:spcBef>
                <a:spcPts val="0"/>
              </a:spcBef>
              <a:spcAft>
                <a:spcPts val="1200"/>
              </a:spcAft>
              <a:buSzPct val="100000"/>
            </a:pPr>
            <a:r>
              <a:rPr lang="en-US" sz="1600" dirty="0">
                <a:solidFill>
                  <a:schemeClr val="bg1"/>
                </a:solidFill>
                <a:ea typeface="+mn-lt"/>
                <a:cs typeface="+mn-lt"/>
              </a:rPr>
              <a:t>While the Task Force had robust discussions of issues and its proposed recommendations in its final meetings, a consensus could not be reached around the package of recommendations, with a few members expressing that there was not sufficient time for the Task Force to complete its work.   </a:t>
            </a:r>
          </a:p>
          <a:p>
            <a:pPr marL="228600" indent="-228600">
              <a:spcBef>
                <a:spcPts val="0"/>
              </a:spcBef>
              <a:spcAft>
                <a:spcPts val="1200"/>
              </a:spcAft>
              <a:buSzPct val="100000"/>
            </a:pPr>
            <a:r>
              <a:rPr lang="en-US" sz="1600" dirty="0">
                <a:solidFill>
                  <a:schemeClr val="bg1"/>
                </a:solidFill>
                <a:ea typeface="+mn-lt"/>
                <a:cs typeface="+mn-lt"/>
              </a:rPr>
              <a:t>Task Force members had several opportunities to recommend changes to the draft report while it was under development.  A formal request to extend the report’s date was not submitted by the legislators.  Written feedback on the report received from members after the Task Force's final meeting on 11/15/2022 appears in Appendix H.</a:t>
            </a:r>
          </a:p>
        </p:txBody>
      </p:sp>
      <p:sp>
        <p:nvSpPr>
          <p:cNvPr id="7" name="TextBox 6"/>
          <p:cNvSpPr txBox="1"/>
          <p:nvPr/>
        </p:nvSpPr>
        <p:spPr>
          <a:xfrm>
            <a:off x="0" y="1"/>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 Overview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a:t>
            </a:fld>
            <a:endParaRPr lang="en-US">
              <a:latin typeface="+mj-lt"/>
            </a:endParaRPr>
          </a:p>
        </p:txBody>
      </p:sp>
    </p:spTree>
    <p:extLst>
      <p:ext uri="{BB962C8B-B14F-4D97-AF65-F5344CB8AC3E}">
        <p14:creationId xmlns:p14="http://schemas.microsoft.com/office/powerpoint/2010/main" val="510908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5AC2D1-17B7-4289-96DB-BDBCA0504F7F}"/>
              </a:ext>
            </a:extLst>
          </p:cNvPr>
          <p:cNvPicPr>
            <a:picLocks noChangeAspect="1"/>
          </p:cNvPicPr>
          <p:nvPr/>
        </p:nvPicPr>
        <p:blipFill>
          <a:blip r:embed="rId3"/>
          <a:stretch>
            <a:fillRect/>
          </a:stretch>
        </p:blipFill>
        <p:spPr>
          <a:xfrm>
            <a:off x="410319" y="899314"/>
            <a:ext cx="3892750" cy="5035809"/>
          </a:xfrm>
          <a:prstGeom prst="rect">
            <a:avLst/>
          </a:prstGeom>
        </p:spPr>
      </p:pic>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E – Letters Received from Brokers and Stakeholder Groups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40</a:t>
            </a:fld>
            <a:endParaRPr lang="en-US">
              <a:latin typeface="+mj-lt"/>
            </a:endParaRPr>
          </a:p>
        </p:txBody>
      </p:sp>
    </p:spTree>
    <p:extLst>
      <p:ext uri="{BB962C8B-B14F-4D97-AF65-F5344CB8AC3E}">
        <p14:creationId xmlns:p14="http://schemas.microsoft.com/office/powerpoint/2010/main" val="56517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F – Broker Welcome Letters and Postcards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41</a:t>
            </a:fld>
            <a:endParaRPr lang="en-US">
              <a:latin typeface="+mj-lt"/>
            </a:endParaRPr>
          </a:p>
        </p:txBody>
      </p:sp>
      <p:pic>
        <p:nvPicPr>
          <p:cNvPr id="7" name="Picture 6">
            <a:extLst>
              <a:ext uri="{FF2B5EF4-FFF2-40B4-BE49-F238E27FC236}">
                <a16:creationId xmlns:a16="http://schemas.microsoft.com/office/drawing/2014/main" id="{EE0475C2-9288-4BF2-A74B-80DEA619FCC0}"/>
              </a:ext>
            </a:extLst>
          </p:cNvPr>
          <p:cNvPicPr>
            <a:picLocks noChangeAspect="1"/>
          </p:cNvPicPr>
          <p:nvPr/>
        </p:nvPicPr>
        <p:blipFill>
          <a:blip r:embed="rId3"/>
          <a:stretch>
            <a:fillRect/>
          </a:stretch>
        </p:blipFill>
        <p:spPr>
          <a:xfrm>
            <a:off x="435422" y="893063"/>
            <a:ext cx="3892749" cy="5108240"/>
          </a:xfrm>
          <a:prstGeom prst="rect">
            <a:avLst/>
          </a:prstGeom>
        </p:spPr>
      </p:pic>
      <p:pic>
        <p:nvPicPr>
          <p:cNvPr id="11" name="Picture 10">
            <a:extLst>
              <a:ext uri="{FF2B5EF4-FFF2-40B4-BE49-F238E27FC236}">
                <a16:creationId xmlns:a16="http://schemas.microsoft.com/office/drawing/2014/main" id="{CE97D69C-0BF6-460E-B14E-0AFCBF3E6021}"/>
              </a:ext>
            </a:extLst>
          </p:cNvPr>
          <p:cNvPicPr>
            <a:picLocks noChangeAspect="1"/>
          </p:cNvPicPr>
          <p:nvPr/>
        </p:nvPicPr>
        <p:blipFill>
          <a:blip r:embed="rId4"/>
          <a:stretch>
            <a:fillRect/>
          </a:stretch>
        </p:blipFill>
        <p:spPr>
          <a:xfrm>
            <a:off x="4740930" y="893063"/>
            <a:ext cx="3948009" cy="5108240"/>
          </a:xfrm>
          <a:prstGeom prst="rect">
            <a:avLst/>
          </a:prstGeom>
        </p:spPr>
      </p:pic>
    </p:spTree>
    <p:extLst>
      <p:ext uri="{BB962C8B-B14F-4D97-AF65-F5344CB8AC3E}">
        <p14:creationId xmlns:p14="http://schemas.microsoft.com/office/powerpoint/2010/main" val="2148912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F – Broker Welcome Letters and Postcards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42</a:t>
            </a:fld>
            <a:endParaRPr lang="en-US">
              <a:latin typeface="+mj-lt"/>
            </a:endParaRPr>
          </a:p>
        </p:txBody>
      </p:sp>
      <p:pic>
        <p:nvPicPr>
          <p:cNvPr id="3" name="Picture 2">
            <a:extLst>
              <a:ext uri="{FF2B5EF4-FFF2-40B4-BE49-F238E27FC236}">
                <a16:creationId xmlns:a16="http://schemas.microsoft.com/office/drawing/2014/main" id="{80775BA3-EF7B-44C7-BA58-5E2D174E577D}"/>
              </a:ext>
            </a:extLst>
          </p:cNvPr>
          <p:cNvPicPr>
            <a:picLocks noChangeAspect="1"/>
          </p:cNvPicPr>
          <p:nvPr/>
        </p:nvPicPr>
        <p:blipFill>
          <a:blip r:embed="rId3"/>
          <a:stretch>
            <a:fillRect/>
          </a:stretch>
        </p:blipFill>
        <p:spPr>
          <a:xfrm>
            <a:off x="413494" y="907768"/>
            <a:ext cx="3939393" cy="5093535"/>
          </a:xfrm>
          <a:prstGeom prst="rect">
            <a:avLst/>
          </a:prstGeom>
        </p:spPr>
      </p:pic>
      <p:pic>
        <p:nvPicPr>
          <p:cNvPr id="10" name="Picture 9">
            <a:extLst>
              <a:ext uri="{FF2B5EF4-FFF2-40B4-BE49-F238E27FC236}">
                <a16:creationId xmlns:a16="http://schemas.microsoft.com/office/drawing/2014/main" id="{FA168668-19F5-4646-B2D1-1551091F50AE}"/>
              </a:ext>
            </a:extLst>
          </p:cNvPr>
          <p:cNvPicPr>
            <a:picLocks noChangeAspect="1"/>
          </p:cNvPicPr>
          <p:nvPr/>
        </p:nvPicPr>
        <p:blipFill>
          <a:blip r:embed="rId4"/>
          <a:stretch>
            <a:fillRect/>
          </a:stretch>
        </p:blipFill>
        <p:spPr>
          <a:xfrm>
            <a:off x="4736776" y="907768"/>
            <a:ext cx="3925777" cy="5093535"/>
          </a:xfrm>
          <a:prstGeom prst="rect">
            <a:avLst/>
          </a:prstGeom>
        </p:spPr>
      </p:pic>
    </p:spTree>
    <p:extLst>
      <p:ext uri="{BB962C8B-B14F-4D97-AF65-F5344CB8AC3E}">
        <p14:creationId xmlns:p14="http://schemas.microsoft.com/office/powerpoint/2010/main" val="248191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F – Broker Welcome Letters and Postcards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43</a:t>
            </a:fld>
            <a:endParaRPr lang="en-US">
              <a:latin typeface="+mj-lt"/>
            </a:endParaRPr>
          </a:p>
        </p:txBody>
      </p:sp>
      <p:pic>
        <p:nvPicPr>
          <p:cNvPr id="7" name="Picture 6">
            <a:extLst>
              <a:ext uri="{FF2B5EF4-FFF2-40B4-BE49-F238E27FC236}">
                <a16:creationId xmlns:a16="http://schemas.microsoft.com/office/drawing/2014/main" id="{649CC1A2-D5A1-46BF-B199-BA2EB81B136B}"/>
              </a:ext>
            </a:extLst>
          </p:cNvPr>
          <p:cNvPicPr>
            <a:picLocks noChangeAspect="1"/>
          </p:cNvPicPr>
          <p:nvPr/>
        </p:nvPicPr>
        <p:blipFill>
          <a:blip r:embed="rId3"/>
          <a:stretch>
            <a:fillRect/>
          </a:stretch>
        </p:blipFill>
        <p:spPr>
          <a:xfrm>
            <a:off x="1667022" y="1386616"/>
            <a:ext cx="5809956" cy="3882851"/>
          </a:xfrm>
          <a:prstGeom prst="rect">
            <a:avLst/>
          </a:prstGeom>
        </p:spPr>
      </p:pic>
    </p:spTree>
    <p:extLst>
      <p:ext uri="{BB962C8B-B14F-4D97-AF65-F5344CB8AC3E}">
        <p14:creationId xmlns:p14="http://schemas.microsoft.com/office/powerpoint/2010/main" val="1630587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F – Broker Welcome Letters and Postcards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44</a:t>
            </a:fld>
            <a:endParaRPr lang="en-US">
              <a:latin typeface="+mj-lt"/>
            </a:endParaRPr>
          </a:p>
        </p:txBody>
      </p:sp>
      <p:pic>
        <p:nvPicPr>
          <p:cNvPr id="11" name="Picture 10">
            <a:extLst>
              <a:ext uri="{FF2B5EF4-FFF2-40B4-BE49-F238E27FC236}">
                <a16:creationId xmlns:a16="http://schemas.microsoft.com/office/drawing/2014/main" id="{D261CCDA-ABB0-4C53-A30C-F2CAB6FA1B4C}"/>
              </a:ext>
            </a:extLst>
          </p:cNvPr>
          <p:cNvPicPr>
            <a:picLocks noChangeAspect="1"/>
          </p:cNvPicPr>
          <p:nvPr/>
        </p:nvPicPr>
        <p:blipFill>
          <a:blip r:embed="rId3"/>
          <a:stretch>
            <a:fillRect/>
          </a:stretch>
        </p:blipFill>
        <p:spPr>
          <a:xfrm>
            <a:off x="463736" y="1545573"/>
            <a:ext cx="3886133" cy="2787436"/>
          </a:xfrm>
          <a:prstGeom prst="rect">
            <a:avLst/>
          </a:prstGeom>
        </p:spPr>
      </p:pic>
      <p:pic>
        <p:nvPicPr>
          <p:cNvPr id="13" name="Picture 12">
            <a:extLst>
              <a:ext uri="{FF2B5EF4-FFF2-40B4-BE49-F238E27FC236}">
                <a16:creationId xmlns:a16="http://schemas.microsoft.com/office/drawing/2014/main" id="{960BA00A-79B3-4D7D-B584-6FA486B5796A}"/>
              </a:ext>
            </a:extLst>
          </p:cNvPr>
          <p:cNvPicPr>
            <a:picLocks noChangeAspect="1"/>
          </p:cNvPicPr>
          <p:nvPr/>
        </p:nvPicPr>
        <p:blipFill>
          <a:blip r:embed="rId4"/>
          <a:stretch>
            <a:fillRect/>
          </a:stretch>
        </p:blipFill>
        <p:spPr>
          <a:xfrm>
            <a:off x="4700614" y="1545573"/>
            <a:ext cx="3915488" cy="2787436"/>
          </a:xfrm>
          <a:prstGeom prst="rect">
            <a:avLst/>
          </a:prstGeom>
        </p:spPr>
      </p:pic>
    </p:spTree>
    <p:extLst>
      <p:ext uri="{BB962C8B-B14F-4D97-AF65-F5344CB8AC3E}">
        <p14:creationId xmlns:p14="http://schemas.microsoft.com/office/powerpoint/2010/main" val="507088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45</a:t>
            </a:fld>
            <a:endParaRPr lang="en-US">
              <a:latin typeface="+mj-lt"/>
            </a:endParaRPr>
          </a:p>
        </p:txBody>
      </p:sp>
      <p:pic>
        <p:nvPicPr>
          <p:cNvPr id="13" name="Picture 12">
            <a:extLst>
              <a:ext uri="{FF2B5EF4-FFF2-40B4-BE49-F238E27FC236}">
                <a16:creationId xmlns:a16="http://schemas.microsoft.com/office/drawing/2014/main" id="{33102E9E-BAC4-44E3-9313-F180BB5C7DBD}"/>
              </a:ext>
            </a:extLst>
          </p:cNvPr>
          <p:cNvPicPr>
            <a:picLocks noChangeAspect="1"/>
          </p:cNvPicPr>
          <p:nvPr/>
        </p:nvPicPr>
        <p:blipFill>
          <a:blip r:embed="rId3"/>
          <a:stretch>
            <a:fillRect/>
          </a:stretch>
        </p:blipFill>
        <p:spPr>
          <a:xfrm>
            <a:off x="1234903" y="1034938"/>
            <a:ext cx="6674193" cy="4330923"/>
          </a:xfrm>
          <a:prstGeom prst="rect">
            <a:avLst/>
          </a:prstGeom>
        </p:spPr>
      </p:pic>
    </p:spTree>
    <p:extLst>
      <p:ext uri="{BB962C8B-B14F-4D97-AF65-F5344CB8AC3E}">
        <p14:creationId xmlns:p14="http://schemas.microsoft.com/office/powerpoint/2010/main" val="265680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46</a:t>
            </a:fld>
            <a:endParaRPr lang="en-US">
              <a:latin typeface="+mj-lt"/>
            </a:endParaRPr>
          </a:p>
        </p:txBody>
      </p:sp>
      <p:pic>
        <p:nvPicPr>
          <p:cNvPr id="8" name="Picture 7">
            <a:extLst>
              <a:ext uri="{FF2B5EF4-FFF2-40B4-BE49-F238E27FC236}">
                <a16:creationId xmlns:a16="http://schemas.microsoft.com/office/drawing/2014/main" id="{DE0C9EF5-EA34-4FB8-AC0E-1CD96A5C340E}"/>
              </a:ext>
            </a:extLst>
          </p:cNvPr>
          <p:cNvPicPr>
            <a:picLocks noChangeAspect="1"/>
          </p:cNvPicPr>
          <p:nvPr/>
        </p:nvPicPr>
        <p:blipFill>
          <a:blip r:embed="rId3"/>
          <a:stretch>
            <a:fillRect/>
          </a:stretch>
        </p:blipFill>
        <p:spPr>
          <a:xfrm>
            <a:off x="1234903" y="1047639"/>
            <a:ext cx="6674193" cy="4305521"/>
          </a:xfrm>
          <a:prstGeom prst="rect">
            <a:avLst/>
          </a:prstGeom>
        </p:spPr>
      </p:pic>
    </p:spTree>
    <p:extLst>
      <p:ext uri="{BB962C8B-B14F-4D97-AF65-F5344CB8AC3E}">
        <p14:creationId xmlns:p14="http://schemas.microsoft.com/office/powerpoint/2010/main" val="1316099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47</a:t>
            </a:fld>
            <a:endParaRPr lang="en-US">
              <a:latin typeface="+mj-lt"/>
            </a:endParaRPr>
          </a:p>
        </p:txBody>
      </p:sp>
      <p:pic>
        <p:nvPicPr>
          <p:cNvPr id="8" name="Picture 7">
            <a:extLst>
              <a:ext uri="{FF2B5EF4-FFF2-40B4-BE49-F238E27FC236}">
                <a16:creationId xmlns:a16="http://schemas.microsoft.com/office/drawing/2014/main" id="{016B8701-3A6C-4ADB-9246-2069ACB74B53}"/>
              </a:ext>
            </a:extLst>
          </p:cNvPr>
          <p:cNvPicPr>
            <a:picLocks noChangeAspect="1"/>
          </p:cNvPicPr>
          <p:nvPr/>
        </p:nvPicPr>
        <p:blipFill>
          <a:blip r:embed="rId3"/>
          <a:stretch>
            <a:fillRect/>
          </a:stretch>
        </p:blipFill>
        <p:spPr>
          <a:xfrm>
            <a:off x="1225378" y="1034938"/>
            <a:ext cx="6693244" cy="4330923"/>
          </a:xfrm>
          <a:prstGeom prst="rect">
            <a:avLst/>
          </a:prstGeom>
        </p:spPr>
      </p:pic>
    </p:spTree>
    <p:extLst>
      <p:ext uri="{BB962C8B-B14F-4D97-AF65-F5344CB8AC3E}">
        <p14:creationId xmlns:p14="http://schemas.microsoft.com/office/powerpoint/2010/main" val="2811167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48</a:t>
            </a:fld>
            <a:endParaRPr lang="en-US">
              <a:latin typeface="+mj-lt"/>
            </a:endParaRPr>
          </a:p>
        </p:txBody>
      </p:sp>
      <p:pic>
        <p:nvPicPr>
          <p:cNvPr id="3" name="Picture 2">
            <a:extLst>
              <a:ext uri="{FF2B5EF4-FFF2-40B4-BE49-F238E27FC236}">
                <a16:creationId xmlns:a16="http://schemas.microsoft.com/office/drawing/2014/main" id="{E7634FD0-0CC5-406E-B0F8-7BCFB1DC1E17}"/>
              </a:ext>
            </a:extLst>
          </p:cNvPr>
          <p:cNvPicPr>
            <a:picLocks noChangeAspect="1"/>
          </p:cNvPicPr>
          <p:nvPr/>
        </p:nvPicPr>
        <p:blipFill>
          <a:blip r:embed="rId3"/>
          <a:stretch>
            <a:fillRect/>
          </a:stretch>
        </p:blipFill>
        <p:spPr>
          <a:xfrm>
            <a:off x="1228553" y="1038114"/>
            <a:ext cx="6686894" cy="4324572"/>
          </a:xfrm>
          <a:prstGeom prst="rect">
            <a:avLst/>
          </a:prstGeom>
        </p:spPr>
      </p:pic>
    </p:spTree>
    <p:extLst>
      <p:ext uri="{BB962C8B-B14F-4D97-AF65-F5344CB8AC3E}">
        <p14:creationId xmlns:p14="http://schemas.microsoft.com/office/powerpoint/2010/main" val="715341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49</a:t>
            </a:fld>
            <a:endParaRPr lang="en-US">
              <a:latin typeface="+mj-lt"/>
            </a:endParaRPr>
          </a:p>
        </p:txBody>
      </p:sp>
      <p:pic>
        <p:nvPicPr>
          <p:cNvPr id="3" name="Picture 2">
            <a:extLst>
              <a:ext uri="{FF2B5EF4-FFF2-40B4-BE49-F238E27FC236}">
                <a16:creationId xmlns:a16="http://schemas.microsoft.com/office/drawing/2014/main" id="{66D70723-109D-407D-AA0B-E8CFE85F914A}"/>
              </a:ext>
            </a:extLst>
          </p:cNvPr>
          <p:cNvPicPr>
            <a:picLocks noChangeAspect="1"/>
          </p:cNvPicPr>
          <p:nvPr/>
        </p:nvPicPr>
        <p:blipFill>
          <a:blip r:embed="rId3"/>
          <a:stretch>
            <a:fillRect/>
          </a:stretch>
        </p:blipFill>
        <p:spPr>
          <a:xfrm>
            <a:off x="1238078" y="1044464"/>
            <a:ext cx="6667843" cy="4311872"/>
          </a:xfrm>
          <a:prstGeom prst="rect">
            <a:avLst/>
          </a:prstGeom>
        </p:spPr>
      </p:pic>
    </p:spTree>
    <p:extLst>
      <p:ext uri="{BB962C8B-B14F-4D97-AF65-F5344CB8AC3E}">
        <p14:creationId xmlns:p14="http://schemas.microsoft.com/office/powerpoint/2010/main" val="316297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6106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r>
              <a:rPr lang="en-US" sz="1600" dirty="0">
                <a:solidFill>
                  <a:schemeClr val="bg1"/>
                </a:solidFill>
                <a:latin typeface="+mj-lt"/>
              </a:rPr>
              <a:t>At the Task Force’s recommendation, the HST office convened two public listening sessions on </a:t>
            </a:r>
            <a:br>
              <a:rPr lang="en-US" sz="1600" dirty="0">
                <a:solidFill>
                  <a:schemeClr val="bg1"/>
                </a:solidFill>
                <a:latin typeface="+mj-lt"/>
              </a:rPr>
            </a:br>
            <a:r>
              <a:rPr lang="en-US" sz="1600" dirty="0">
                <a:solidFill>
                  <a:schemeClr val="bg1"/>
                </a:solidFill>
                <a:latin typeface="+mj-lt"/>
              </a:rPr>
              <a:t>May 16 and 18, 2022 to solicit feedback from HST consumers.   These public listening sessions gathered consumers’ feedback on their experiences using HST services since the new contracts with t</a:t>
            </a:r>
            <a:r>
              <a:rPr lang="en-US" sz="1600" kern="0" dirty="0">
                <a:solidFill>
                  <a:schemeClr val="bg1"/>
                </a:solidFill>
                <a:latin typeface="+mj-lt"/>
              </a:rPr>
              <a:t>he two Brokers who administer transportation services, the Montachusett Regional Transit Authority (MART) and the Greater Attleboro Taunton Regional Transit Authority (GATRA), w</a:t>
            </a:r>
            <a:r>
              <a:rPr lang="en-US" sz="1600" dirty="0">
                <a:solidFill>
                  <a:schemeClr val="bg1"/>
                </a:solidFill>
                <a:latin typeface="+mj-lt"/>
              </a:rPr>
              <a:t>ent into effect on July 1, 2021.</a:t>
            </a:r>
          </a:p>
          <a:p>
            <a:pPr marL="228600" indent="-228600">
              <a:spcBef>
                <a:spcPts val="0"/>
              </a:spcBef>
              <a:spcAft>
                <a:spcPts val="1200"/>
              </a:spcAft>
              <a:buSzPct val="100000"/>
            </a:pPr>
            <a:r>
              <a:rPr lang="en-US" sz="1600" dirty="0">
                <a:solidFill>
                  <a:schemeClr val="bg1"/>
                </a:solidFill>
                <a:latin typeface="+mj-lt"/>
              </a:rPr>
              <a:t>The HST office promoted the public listening sessions by mailing over 42,000 letters to Massachusetts residents who had utilized HST services since July 2021, in addition to promoting the sessions with HST stakeholders and partners.</a:t>
            </a:r>
          </a:p>
          <a:p>
            <a:pPr marL="228600" indent="-228600">
              <a:spcBef>
                <a:spcPts val="0"/>
              </a:spcBef>
              <a:spcAft>
                <a:spcPts val="1200"/>
              </a:spcAft>
              <a:buSzPct val="100000"/>
            </a:pPr>
            <a:r>
              <a:rPr lang="en-US" sz="1600" dirty="0">
                <a:solidFill>
                  <a:schemeClr val="bg1"/>
                </a:solidFill>
                <a:latin typeface="+mj-lt"/>
                <a:ea typeface="+mn-lt"/>
                <a:cs typeface="+mn-lt"/>
              </a:rPr>
              <a:t>Over 40 HST consumers from across the Commonwealth testified during the public listening sessions and 50 individuals submitted written testimony.  </a:t>
            </a:r>
            <a:r>
              <a:rPr lang="en-US" sz="1600" dirty="0">
                <a:solidFill>
                  <a:schemeClr val="bg1"/>
                </a:solidFill>
                <a:latin typeface="+mj-lt"/>
              </a:rPr>
              <a:t>This feedback from HST consumers was a primary source for the Task Force’s recommendations.</a:t>
            </a:r>
            <a:endParaRPr lang="en-US" sz="1600" dirty="0">
              <a:solidFill>
                <a:schemeClr val="bg1"/>
              </a:solidFill>
              <a:latin typeface="+mj-lt"/>
              <a:ea typeface="+mn-lt"/>
              <a:cs typeface="+mn-lt"/>
            </a:endParaRPr>
          </a:p>
        </p:txBody>
      </p:sp>
      <p:sp>
        <p:nvSpPr>
          <p:cNvPr id="7" name="TextBox 6"/>
          <p:cNvSpPr txBox="1"/>
          <p:nvPr/>
        </p:nvSpPr>
        <p:spPr>
          <a:xfrm>
            <a:off x="0" y="508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Public Input to Task Force Recommendations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a:t>
            </a:fld>
            <a:endParaRPr lang="en-US">
              <a:latin typeface="+mj-lt"/>
            </a:endParaRPr>
          </a:p>
        </p:txBody>
      </p:sp>
    </p:spTree>
    <p:extLst>
      <p:ext uri="{BB962C8B-B14F-4D97-AF65-F5344CB8AC3E}">
        <p14:creationId xmlns:p14="http://schemas.microsoft.com/office/powerpoint/2010/main" val="3772943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50</a:t>
            </a:fld>
            <a:endParaRPr lang="en-US">
              <a:latin typeface="+mj-lt"/>
            </a:endParaRPr>
          </a:p>
        </p:txBody>
      </p:sp>
      <p:pic>
        <p:nvPicPr>
          <p:cNvPr id="3" name="Picture 2">
            <a:extLst>
              <a:ext uri="{FF2B5EF4-FFF2-40B4-BE49-F238E27FC236}">
                <a16:creationId xmlns:a16="http://schemas.microsoft.com/office/drawing/2014/main" id="{CA0ECD51-4DFE-4534-8756-6177317C078D}"/>
              </a:ext>
            </a:extLst>
          </p:cNvPr>
          <p:cNvPicPr>
            <a:picLocks noChangeAspect="1"/>
          </p:cNvPicPr>
          <p:nvPr/>
        </p:nvPicPr>
        <p:blipFill>
          <a:blip r:embed="rId3"/>
          <a:stretch>
            <a:fillRect/>
          </a:stretch>
        </p:blipFill>
        <p:spPr>
          <a:xfrm>
            <a:off x="1234903" y="1038114"/>
            <a:ext cx="6674193" cy="4324572"/>
          </a:xfrm>
          <a:prstGeom prst="rect">
            <a:avLst/>
          </a:prstGeom>
        </p:spPr>
      </p:pic>
    </p:spTree>
    <p:extLst>
      <p:ext uri="{BB962C8B-B14F-4D97-AF65-F5344CB8AC3E}">
        <p14:creationId xmlns:p14="http://schemas.microsoft.com/office/powerpoint/2010/main" val="3555391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51</a:t>
            </a:fld>
            <a:endParaRPr lang="en-US">
              <a:latin typeface="+mj-lt"/>
            </a:endParaRPr>
          </a:p>
        </p:txBody>
      </p:sp>
      <p:pic>
        <p:nvPicPr>
          <p:cNvPr id="3" name="Picture 2">
            <a:extLst>
              <a:ext uri="{FF2B5EF4-FFF2-40B4-BE49-F238E27FC236}">
                <a16:creationId xmlns:a16="http://schemas.microsoft.com/office/drawing/2014/main" id="{E58F2613-CF35-4495-8E9E-0FBCE8C1CEEF}"/>
              </a:ext>
            </a:extLst>
          </p:cNvPr>
          <p:cNvPicPr>
            <a:picLocks noChangeAspect="1"/>
          </p:cNvPicPr>
          <p:nvPr/>
        </p:nvPicPr>
        <p:blipFill>
          <a:blip r:embed="rId3"/>
          <a:stretch>
            <a:fillRect/>
          </a:stretch>
        </p:blipFill>
        <p:spPr>
          <a:xfrm>
            <a:off x="1225378" y="1038114"/>
            <a:ext cx="6693244" cy="4324572"/>
          </a:xfrm>
          <a:prstGeom prst="rect">
            <a:avLst/>
          </a:prstGeom>
        </p:spPr>
      </p:pic>
    </p:spTree>
    <p:extLst>
      <p:ext uri="{BB962C8B-B14F-4D97-AF65-F5344CB8AC3E}">
        <p14:creationId xmlns:p14="http://schemas.microsoft.com/office/powerpoint/2010/main" val="2809808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52</a:t>
            </a:fld>
            <a:endParaRPr lang="en-US">
              <a:latin typeface="+mj-lt"/>
            </a:endParaRPr>
          </a:p>
        </p:txBody>
      </p:sp>
      <p:pic>
        <p:nvPicPr>
          <p:cNvPr id="3" name="Picture 2">
            <a:extLst>
              <a:ext uri="{FF2B5EF4-FFF2-40B4-BE49-F238E27FC236}">
                <a16:creationId xmlns:a16="http://schemas.microsoft.com/office/drawing/2014/main" id="{2DE43E5B-CE8F-4743-98D2-36FFEF6C8B5D}"/>
              </a:ext>
            </a:extLst>
          </p:cNvPr>
          <p:cNvPicPr>
            <a:picLocks noChangeAspect="1"/>
          </p:cNvPicPr>
          <p:nvPr/>
        </p:nvPicPr>
        <p:blipFill>
          <a:blip r:embed="rId3"/>
          <a:stretch>
            <a:fillRect/>
          </a:stretch>
        </p:blipFill>
        <p:spPr>
          <a:xfrm>
            <a:off x="1234903" y="1038114"/>
            <a:ext cx="6674193" cy="4324572"/>
          </a:xfrm>
          <a:prstGeom prst="rect">
            <a:avLst/>
          </a:prstGeom>
        </p:spPr>
      </p:pic>
    </p:spTree>
    <p:extLst>
      <p:ext uri="{BB962C8B-B14F-4D97-AF65-F5344CB8AC3E}">
        <p14:creationId xmlns:p14="http://schemas.microsoft.com/office/powerpoint/2010/main" val="2176523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53</a:t>
            </a:fld>
            <a:endParaRPr lang="en-US">
              <a:latin typeface="+mj-lt"/>
            </a:endParaRPr>
          </a:p>
        </p:txBody>
      </p:sp>
      <p:pic>
        <p:nvPicPr>
          <p:cNvPr id="3" name="Picture 2">
            <a:extLst>
              <a:ext uri="{FF2B5EF4-FFF2-40B4-BE49-F238E27FC236}">
                <a16:creationId xmlns:a16="http://schemas.microsoft.com/office/drawing/2014/main" id="{247D1F4F-AAC1-4D29-9987-0A5A127141D3}"/>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4157394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54</a:t>
            </a:fld>
            <a:endParaRPr lang="en-US">
              <a:latin typeface="+mj-lt"/>
            </a:endParaRPr>
          </a:p>
        </p:txBody>
      </p:sp>
      <p:pic>
        <p:nvPicPr>
          <p:cNvPr id="3" name="Picture 2">
            <a:extLst>
              <a:ext uri="{FF2B5EF4-FFF2-40B4-BE49-F238E27FC236}">
                <a16:creationId xmlns:a16="http://schemas.microsoft.com/office/drawing/2014/main" id="{4185FAA8-9D4B-4AC5-BEE0-B4ADCF0D82A0}"/>
              </a:ext>
            </a:extLst>
          </p:cNvPr>
          <p:cNvPicPr>
            <a:picLocks noChangeAspect="1"/>
          </p:cNvPicPr>
          <p:nvPr/>
        </p:nvPicPr>
        <p:blipFill>
          <a:blip r:embed="rId3"/>
          <a:stretch>
            <a:fillRect/>
          </a:stretch>
        </p:blipFill>
        <p:spPr>
          <a:xfrm>
            <a:off x="1234903" y="1038114"/>
            <a:ext cx="6674193" cy="4324572"/>
          </a:xfrm>
          <a:prstGeom prst="rect">
            <a:avLst/>
          </a:prstGeom>
        </p:spPr>
      </p:pic>
    </p:spTree>
    <p:extLst>
      <p:ext uri="{BB962C8B-B14F-4D97-AF65-F5344CB8AC3E}">
        <p14:creationId xmlns:p14="http://schemas.microsoft.com/office/powerpoint/2010/main" val="251478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55</a:t>
            </a:fld>
            <a:endParaRPr lang="en-US">
              <a:latin typeface="+mj-lt"/>
            </a:endParaRPr>
          </a:p>
        </p:txBody>
      </p:sp>
      <p:pic>
        <p:nvPicPr>
          <p:cNvPr id="3" name="Picture 2">
            <a:extLst>
              <a:ext uri="{FF2B5EF4-FFF2-40B4-BE49-F238E27FC236}">
                <a16:creationId xmlns:a16="http://schemas.microsoft.com/office/drawing/2014/main" id="{AC416FD0-6703-4795-9F82-C911236AAA9B}"/>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1076836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56</a:t>
            </a:fld>
            <a:endParaRPr lang="en-US">
              <a:latin typeface="+mj-lt"/>
            </a:endParaRPr>
          </a:p>
        </p:txBody>
      </p:sp>
      <p:pic>
        <p:nvPicPr>
          <p:cNvPr id="3" name="Picture 2">
            <a:extLst>
              <a:ext uri="{FF2B5EF4-FFF2-40B4-BE49-F238E27FC236}">
                <a16:creationId xmlns:a16="http://schemas.microsoft.com/office/drawing/2014/main" id="{76D90545-E2B7-4378-963B-794CDC310A13}"/>
              </a:ext>
            </a:extLst>
          </p:cNvPr>
          <p:cNvPicPr>
            <a:picLocks noChangeAspect="1"/>
          </p:cNvPicPr>
          <p:nvPr/>
        </p:nvPicPr>
        <p:blipFill>
          <a:blip r:embed="rId3"/>
          <a:stretch>
            <a:fillRect/>
          </a:stretch>
        </p:blipFill>
        <p:spPr>
          <a:xfrm>
            <a:off x="1234903" y="1038114"/>
            <a:ext cx="6674193" cy="4324572"/>
          </a:xfrm>
          <a:prstGeom prst="rect">
            <a:avLst/>
          </a:prstGeom>
        </p:spPr>
      </p:pic>
    </p:spTree>
    <p:extLst>
      <p:ext uri="{BB962C8B-B14F-4D97-AF65-F5344CB8AC3E}">
        <p14:creationId xmlns:p14="http://schemas.microsoft.com/office/powerpoint/2010/main" val="3540941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57</a:t>
            </a:fld>
            <a:endParaRPr lang="en-US">
              <a:latin typeface="+mj-lt"/>
            </a:endParaRPr>
          </a:p>
        </p:txBody>
      </p:sp>
      <p:pic>
        <p:nvPicPr>
          <p:cNvPr id="3" name="Picture 2">
            <a:extLst>
              <a:ext uri="{FF2B5EF4-FFF2-40B4-BE49-F238E27FC236}">
                <a16:creationId xmlns:a16="http://schemas.microsoft.com/office/drawing/2014/main" id="{E1E91ADB-19B6-4EC4-BA8C-47E5F89C8493}"/>
              </a:ext>
            </a:extLst>
          </p:cNvPr>
          <p:cNvPicPr>
            <a:picLocks noChangeAspect="1"/>
          </p:cNvPicPr>
          <p:nvPr/>
        </p:nvPicPr>
        <p:blipFill>
          <a:blip r:embed="rId3"/>
          <a:stretch>
            <a:fillRect/>
          </a:stretch>
        </p:blipFill>
        <p:spPr>
          <a:xfrm>
            <a:off x="1244429" y="1047639"/>
            <a:ext cx="6655142" cy="4305521"/>
          </a:xfrm>
          <a:prstGeom prst="rect">
            <a:avLst/>
          </a:prstGeom>
        </p:spPr>
      </p:pic>
    </p:spTree>
    <p:extLst>
      <p:ext uri="{BB962C8B-B14F-4D97-AF65-F5344CB8AC3E}">
        <p14:creationId xmlns:p14="http://schemas.microsoft.com/office/powerpoint/2010/main" val="943655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58</a:t>
            </a:fld>
            <a:endParaRPr lang="en-US">
              <a:latin typeface="+mj-lt"/>
            </a:endParaRPr>
          </a:p>
        </p:txBody>
      </p:sp>
      <p:pic>
        <p:nvPicPr>
          <p:cNvPr id="3" name="Picture 2">
            <a:extLst>
              <a:ext uri="{FF2B5EF4-FFF2-40B4-BE49-F238E27FC236}">
                <a16:creationId xmlns:a16="http://schemas.microsoft.com/office/drawing/2014/main" id="{6AFFFE4C-D006-4EA8-B3C8-3F5FB6EBDE96}"/>
              </a:ext>
            </a:extLst>
          </p:cNvPr>
          <p:cNvPicPr>
            <a:picLocks noChangeAspect="1"/>
          </p:cNvPicPr>
          <p:nvPr/>
        </p:nvPicPr>
        <p:blipFill>
          <a:blip r:embed="rId3"/>
          <a:stretch>
            <a:fillRect/>
          </a:stretch>
        </p:blipFill>
        <p:spPr>
          <a:xfrm>
            <a:off x="1238078" y="1047639"/>
            <a:ext cx="6667843" cy="4305521"/>
          </a:xfrm>
          <a:prstGeom prst="rect">
            <a:avLst/>
          </a:prstGeom>
        </p:spPr>
      </p:pic>
    </p:spTree>
    <p:extLst>
      <p:ext uri="{BB962C8B-B14F-4D97-AF65-F5344CB8AC3E}">
        <p14:creationId xmlns:p14="http://schemas.microsoft.com/office/powerpoint/2010/main" val="32947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59</a:t>
            </a:fld>
            <a:endParaRPr lang="en-US">
              <a:latin typeface="+mj-lt"/>
            </a:endParaRPr>
          </a:p>
        </p:txBody>
      </p:sp>
      <p:pic>
        <p:nvPicPr>
          <p:cNvPr id="3" name="Picture 2">
            <a:extLst>
              <a:ext uri="{FF2B5EF4-FFF2-40B4-BE49-F238E27FC236}">
                <a16:creationId xmlns:a16="http://schemas.microsoft.com/office/drawing/2014/main" id="{D678DA7E-A217-47DC-B46B-7D5A8A77F580}"/>
              </a:ext>
            </a:extLst>
          </p:cNvPr>
          <p:cNvPicPr>
            <a:picLocks noChangeAspect="1"/>
          </p:cNvPicPr>
          <p:nvPr/>
        </p:nvPicPr>
        <p:blipFill>
          <a:blip r:embed="rId3"/>
          <a:stretch>
            <a:fillRect/>
          </a:stretch>
        </p:blipFill>
        <p:spPr>
          <a:xfrm>
            <a:off x="1244429" y="1044464"/>
            <a:ext cx="6655142" cy="4311872"/>
          </a:xfrm>
          <a:prstGeom prst="rect">
            <a:avLst/>
          </a:prstGeom>
        </p:spPr>
      </p:pic>
    </p:spTree>
    <p:extLst>
      <p:ext uri="{BB962C8B-B14F-4D97-AF65-F5344CB8AC3E}">
        <p14:creationId xmlns:p14="http://schemas.microsoft.com/office/powerpoint/2010/main" val="355960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r>
              <a:rPr lang="en-US" sz="1600" kern="0" dirty="0">
                <a:solidFill>
                  <a:schemeClr val="bg1"/>
                </a:solidFill>
                <a:ea typeface="+mn-lt"/>
                <a:cs typeface="+mn-lt"/>
              </a:rPr>
              <a:t>The Human Service Transportation (HST) office is the second largest public provider of transportation in the Commonwealth, after the MBTA, providing over 6.2 million rides to over 50,000 consumers in FY22. The HST office coordinates transportation for the Commonwealth's most vulnerable citizens to access medical appointments, life sustaining medical treatments, and day services. </a:t>
            </a:r>
            <a:endParaRPr lang="en-US" sz="1600" kern="0" dirty="0">
              <a:solidFill>
                <a:schemeClr val="bg1"/>
              </a:solidFill>
            </a:endParaRPr>
          </a:p>
          <a:p>
            <a:pPr marL="228600" indent="-228600">
              <a:spcBef>
                <a:spcPts val="0"/>
              </a:spcBef>
              <a:spcAft>
                <a:spcPts val="1200"/>
              </a:spcAft>
              <a:buSzPct val="100000"/>
            </a:pPr>
            <a:r>
              <a:rPr lang="en-US" sz="1600" kern="0" dirty="0">
                <a:solidFill>
                  <a:schemeClr val="bg1"/>
                </a:solidFill>
              </a:rPr>
              <a:t>The mission of the HST office is to promote access to health and human services, employment and community life by managing a statewide transportation brokerage network for eligible consumers and by providing technical assistance and outreach strategies in support of local mobility and transportation coordination efforts especially for transportation-disadvantaged Massachusetts residents.</a:t>
            </a:r>
            <a:endParaRPr lang="en-US" sz="1600" dirty="0">
              <a:solidFill>
                <a:schemeClr val="bg1"/>
              </a:solidFill>
            </a:endParaRPr>
          </a:p>
        </p:txBody>
      </p:sp>
      <p:sp>
        <p:nvSpPr>
          <p:cNvPr id="7" name="TextBox 6"/>
          <p:cNvSpPr txBox="1"/>
          <p:nvPr/>
        </p:nvSpPr>
        <p:spPr>
          <a:xfrm>
            <a:off x="0" y="-2138"/>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on HST Services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a:t>
            </a:fld>
            <a:endParaRPr lang="en-US">
              <a:latin typeface="+mj-lt"/>
            </a:endParaRPr>
          </a:p>
        </p:txBody>
      </p:sp>
    </p:spTree>
    <p:extLst>
      <p:ext uri="{BB962C8B-B14F-4D97-AF65-F5344CB8AC3E}">
        <p14:creationId xmlns:p14="http://schemas.microsoft.com/office/powerpoint/2010/main" val="2785396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60</a:t>
            </a:fld>
            <a:endParaRPr lang="en-US">
              <a:latin typeface="+mj-lt"/>
            </a:endParaRPr>
          </a:p>
        </p:txBody>
      </p:sp>
      <p:pic>
        <p:nvPicPr>
          <p:cNvPr id="3" name="Picture 2">
            <a:extLst>
              <a:ext uri="{FF2B5EF4-FFF2-40B4-BE49-F238E27FC236}">
                <a16:creationId xmlns:a16="http://schemas.microsoft.com/office/drawing/2014/main" id="{75A03398-8ECC-4C58-8F88-5AE0D4DD2386}"/>
              </a:ext>
            </a:extLst>
          </p:cNvPr>
          <p:cNvPicPr>
            <a:picLocks noChangeAspect="1"/>
          </p:cNvPicPr>
          <p:nvPr/>
        </p:nvPicPr>
        <p:blipFill>
          <a:blip r:embed="rId3"/>
          <a:stretch>
            <a:fillRect/>
          </a:stretch>
        </p:blipFill>
        <p:spPr>
          <a:xfrm>
            <a:off x="1238078" y="1047639"/>
            <a:ext cx="6667843" cy="4305521"/>
          </a:xfrm>
          <a:prstGeom prst="rect">
            <a:avLst/>
          </a:prstGeom>
        </p:spPr>
      </p:pic>
    </p:spTree>
    <p:extLst>
      <p:ext uri="{BB962C8B-B14F-4D97-AF65-F5344CB8AC3E}">
        <p14:creationId xmlns:p14="http://schemas.microsoft.com/office/powerpoint/2010/main" val="1306922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61</a:t>
            </a:fld>
            <a:endParaRPr lang="en-US">
              <a:latin typeface="+mj-lt"/>
            </a:endParaRPr>
          </a:p>
        </p:txBody>
      </p:sp>
      <p:pic>
        <p:nvPicPr>
          <p:cNvPr id="3" name="Picture 2">
            <a:extLst>
              <a:ext uri="{FF2B5EF4-FFF2-40B4-BE49-F238E27FC236}">
                <a16:creationId xmlns:a16="http://schemas.microsoft.com/office/drawing/2014/main" id="{990D0A31-A5D0-49DD-8C05-CD960A9AD6E8}"/>
              </a:ext>
            </a:extLst>
          </p:cNvPr>
          <p:cNvPicPr>
            <a:picLocks noChangeAspect="1"/>
          </p:cNvPicPr>
          <p:nvPr/>
        </p:nvPicPr>
        <p:blipFill>
          <a:blip r:embed="rId3"/>
          <a:stretch>
            <a:fillRect/>
          </a:stretch>
        </p:blipFill>
        <p:spPr>
          <a:xfrm>
            <a:off x="1234903" y="1047639"/>
            <a:ext cx="6674193" cy="4305521"/>
          </a:xfrm>
          <a:prstGeom prst="rect">
            <a:avLst/>
          </a:prstGeom>
        </p:spPr>
      </p:pic>
    </p:spTree>
    <p:extLst>
      <p:ext uri="{BB962C8B-B14F-4D97-AF65-F5344CB8AC3E}">
        <p14:creationId xmlns:p14="http://schemas.microsoft.com/office/powerpoint/2010/main" val="1111080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62</a:t>
            </a:fld>
            <a:endParaRPr lang="en-US">
              <a:latin typeface="+mj-lt"/>
            </a:endParaRPr>
          </a:p>
        </p:txBody>
      </p:sp>
      <p:pic>
        <p:nvPicPr>
          <p:cNvPr id="3" name="Picture 2">
            <a:extLst>
              <a:ext uri="{FF2B5EF4-FFF2-40B4-BE49-F238E27FC236}">
                <a16:creationId xmlns:a16="http://schemas.microsoft.com/office/drawing/2014/main" id="{19832E4A-0D90-40C8-B6E0-8FB871758E85}"/>
              </a:ext>
            </a:extLst>
          </p:cNvPr>
          <p:cNvPicPr>
            <a:picLocks noChangeAspect="1"/>
          </p:cNvPicPr>
          <p:nvPr/>
        </p:nvPicPr>
        <p:blipFill>
          <a:blip r:embed="rId3"/>
          <a:stretch>
            <a:fillRect/>
          </a:stretch>
        </p:blipFill>
        <p:spPr>
          <a:xfrm>
            <a:off x="1228553" y="1047639"/>
            <a:ext cx="6686894" cy="4305521"/>
          </a:xfrm>
          <a:prstGeom prst="rect">
            <a:avLst/>
          </a:prstGeom>
        </p:spPr>
      </p:pic>
    </p:spTree>
    <p:extLst>
      <p:ext uri="{BB962C8B-B14F-4D97-AF65-F5344CB8AC3E}">
        <p14:creationId xmlns:p14="http://schemas.microsoft.com/office/powerpoint/2010/main" val="1739351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63</a:t>
            </a:fld>
            <a:endParaRPr lang="en-US">
              <a:latin typeface="+mj-lt"/>
            </a:endParaRPr>
          </a:p>
        </p:txBody>
      </p:sp>
      <p:pic>
        <p:nvPicPr>
          <p:cNvPr id="3" name="Picture 2">
            <a:extLst>
              <a:ext uri="{FF2B5EF4-FFF2-40B4-BE49-F238E27FC236}">
                <a16:creationId xmlns:a16="http://schemas.microsoft.com/office/drawing/2014/main" id="{DAD951FC-CA06-493F-B7E7-C719106DBB39}"/>
              </a:ext>
            </a:extLst>
          </p:cNvPr>
          <p:cNvPicPr>
            <a:picLocks noChangeAspect="1"/>
          </p:cNvPicPr>
          <p:nvPr/>
        </p:nvPicPr>
        <p:blipFill>
          <a:blip r:embed="rId3"/>
          <a:stretch>
            <a:fillRect/>
          </a:stretch>
        </p:blipFill>
        <p:spPr>
          <a:xfrm>
            <a:off x="1238078" y="1053989"/>
            <a:ext cx="6667843" cy="4292821"/>
          </a:xfrm>
          <a:prstGeom prst="rect">
            <a:avLst/>
          </a:prstGeom>
        </p:spPr>
      </p:pic>
    </p:spTree>
    <p:extLst>
      <p:ext uri="{BB962C8B-B14F-4D97-AF65-F5344CB8AC3E}">
        <p14:creationId xmlns:p14="http://schemas.microsoft.com/office/powerpoint/2010/main" val="2146150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64</a:t>
            </a:fld>
            <a:endParaRPr lang="en-US">
              <a:latin typeface="+mj-lt"/>
            </a:endParaRPr>
          </a:p>
        </p:txBody>
      </p:sp>
      <p:pic>
        <p:nvPicPr>
          <p:cNvPr id="3" name="Picture 2">
            <a:extLst>
              <a:ext uri="{FF2B5EF4-FFF2-40B4-BE49-F238E27FC236}">
                <a16:creationId xmlns:a16="http://schemas.microsoft.com/office/drawing/2014/main" id="{738A19FE-4E3C-4D3E-BB85-F84AFC7AD432}"/>
              </a:ext>
            </a:extLst>
          </p:cNvPr>
          <p:cNvPicPr>
            <a:picLocks noChangeAspect="1"/>
          </p:cNvPicPr>
          <p:nvPr/>
        </p:nvPicPr>
        <p:blipFill>
          <a:blip r:embed="rId3"/>
          <a:stretch>
            <a:fillRect/>
          </a:stretch>
        </p:blipFill>
        <p:spPr>
          <a:xfrm>
            <a:off x="1238078" y="1047639"/>
            <a:ext cx="6667843" cy="4305521"/>
          </a:xfrm>
          <a:prstGeom prst="rect">
            <a:avLst/>
          </a:prstGeom>
        </p:spPr>
      </p:pic>
    </p:spTree>
    <p:extLst>
      <p:ext uri="{BB962C8B-B14F-4D97-AF65-F5344CB8AC3E}">
        <p14:creationId xmlns:p14="http://schemas.microsoft.com/office/powerpoint/2010/main" val="1174876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65</a:t>
            </a:fld>
            <a:endParaRPr lang="en-US">
              <a:latin typeface="+mj-lt"/>
            </a:endParaRPr>
          </a:p>
        </p:txBody>
      </p:sp>
      <p:pic>
        <p:nvPicPr>
          <p:cNvPr id="3" name="Picture 2">
            <a:extLst>
              <a:ext uri="{FF2B5EF4-FFF2-40B4-BE49-F238E27FC236}">
                <a16:creationId xmlns:a16="http://schemas.microsoft.com/office/drawing/2014/main" id="{58F46F23-9BD4-44E1-8A69-02793A308149}"/>
              </a:ext>
            </a:extLst>
          </p:cNvPr>
          <p:cNvPicPr>
            <a:picLocks noChangeAspect="1"/>
          </p:cNvPicPr>
          <p:nvPr/>
        </p:nvPicPr>
        <p:blipFill>
          <a:blip r:embed="rId3"/>
          <a:stretch>
            <a:fillRect/>
          </a:stretch>
        </p:blipFill>
        <p:spPr>
          <a:xfrm>
            <a:off x="1234903" y="1053989"/>
            <a:ext cx="6674193" cy="4292821"/>
          </a:xfrm>
          <a:prstGeom prst="rect">
            <a:avLst/>
          </a:prstGeom>
        </p:spPr>
      </p:pic>
    </p:spTree>
    <p:extLst>
      <p:ext uri="{BB962C8B-B14F-4D97-AF65-F5344CB8AC3E}">
        <p14:creationId xmlns:p14="http://schemas.microsoft.com/office/powerpoint/2010/main" val="2076085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66</a:t>
            </a:fld>
            <a:endParaRPr lang="en-US">
              <a:latin typeface="+mj-lt"/>
            </a:endParaRPr>
          </a:p>
        </p:txBody>
      </p:sp>
      <p:pic>
        <p:nvPicPr>
          <p:cNvPr id="3" name="Picture 2">
            <a:extLst>
              <a:ext uri="{FF2B5EF4-FFF2-40B4-BE49-F238E27FC236}">
                <a16:creationId xmlns:a16="http://schemas.microsoft.com/office/drawing/2014/main" id="{5BFBFA3E-DD14-4E63-98AC-3807B3F49AD1}"/>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2104928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67</a:t>
            </a:fld>
            <a:endParaRPr lang="en-US">
              <a:latin typeface="+mj-lt"/>
            </a:endParaRPr>
          </a:p>
        </p:txBody>
      </p:sp>
      <p:pic>
        <p:nvPicPr>
          <p:cNvPr id="3" name="Picture 2">
            <a:extLst>
              <a:ext uri="{FF2B5EF4-FFF2-40B4-BE49-F238E27FC236}">
                <a16:creationId xmlns:a16="http://schemas.microsoft.com/office/drawing/2014/main" id="{F6A9A571-98E7-4FDA-861E-9C4360A152FD}"/>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1927605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68</a:t>
            </a:fld>
            <a:endParaRPr lang="en-US">
              <a:latin typeface="+mj-lt"/>
            </a:endParaRPr>
          </a:p>
        </p:txBody>
      </p:sp>
      <p:pic>
        <p:nvPicPr>
          <p:cNvPr id="3" name="Picture 2">
            <a:extLst>
              <a:ext uri="{FF2B5EF4-FFF2-40B4-BE49-F238E27FC236}">
                <a16:creationId xmlns:a16="http://schemas.microsoft.com/office/drawing/2014/main" id="{26A75768-159D-492B-A24A-3583F3067A9E}"/>
              </a:ext>
            </a:extLst>
          </p:cNvPr>
          <p:cNvPicPr>
            <a:picLocks noChangeAspect="1"/>
          </p:cNvPicPr>
          <p:nvPr/>
        </p:nvPicPr>
        <p:blipFill>
          <a:blip r:embed="rId3"/>
          <a:stretch>
            <a:fillRect/>
          </a:stretch>
        </p:blipFill>
        <p:spPr>
          <a:xfrm>
            <a:off x="1228553" y="1053989"/>
            <a:ext cx="6686894" cy="4292821"/>
          </a:xfrm>
          <a:prstGeom prst="rect">
            <a:avLst/>
          </a:prstGeom>
        </p:spPr>
      </p:pic>
    </p:spTree>
    <p:extLst>
      <p:ext uri="{BB962C8B-B14F-4D97-AF65-F5344CB8AC3E}">
        <p14:creationId xmlns:p14="http://schemas.microsoft.com/office/powerpoint/2010/main" val="718425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69</a:t>
            </a:fld>
            <a:endParaRPr lang="en-US">
              <a:latin typeface="+mj-lt"/>
            </a:endParaRPr>
          </a:p>
        </p:txBody>
      </p:sp>
      <p:pic>
        <p:nvPicPr>
          <p:cNvPr id="3" name="Picture 2">
            <a:extLst>
              <a:ext uri="{FF2B5EF4-FFF2-40B4-BE49-F238E27FC236}">
                <a16:creationId xmlns:a16="http://schemas.microsoft.com/office/drawing/2014/main" id="{67BA8EDA-ECD2-42D8-81E9-F2924635CDDD}"/>
              </a:ext>
            </a:extLst>
          </p:cNvPr>
          <p:cNvPicPr>
            <a:picLocks noChangeAspect="1"/>
          </p:cNvPicPr>
          <p:nvPr/>
        </p:nvPicPr>
        <p:blipFill>
          <a:blip r:embed="rId3"/>
          <a:stretch>
            <a:fillRect/>
          </a:stretch>
        </p:blipFill>
        <p:spPr>
          <a:xfrm>
            <a:off x="1228553" y="1053989"/>
            <a:ext cx="6686894" cy="4292821"/>
          </a:xfrm>
          <a:prstGeom prst="rect">
            <a:avLst/>
          </a:prstGeom>
        </p:spPr>
      </p:pic>
    </p:spTree>
    <p:extLst>
      <p:ext uri="{BB962C8B-B14F-4D97-AF65-F5344CB8AC3E}">
        <p14:creationId xmlns:p14="http://schemas.microsoft.com/office/powerpoint/2010/main" val="187423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SzPct val="100000"/>
            </a:pPr>
            <a:r>
              <a:rPr lang="en-US" sz="1600" kern="0" dirty="0">
                <a:solidFill>
                  <a:schemeClr val="bg1"/>
                </a:solidFill>
                <a:latin typeface="+mj-lt"/>
                <a:ea typeface="+mn-lt"/>
                <a:cs typeface="+mn-lt"/>
              </a:rPr>
              <a:t>The HST office brokers two types of Non-Emergency Medical transportation for eligible MassHealth members: </a:t>
            </a:r>
          </a:p>
          <a:p>
            <a:pPr lvl="1">
              <a:spcBef>
                <a:spcPts val="0"/>
              </a:spcBef>
              <a:spcAft>
                <a:spcPts val="1200"/>
              </a:spcAft>
              <a:buSzPct val="100000"/>
            </a:pPr>
            <a:r>
              <a:rPr lang="en-US" sz="1600" u="sng" kern="0" dirty="0">
                <a:solidFill>
                  <a:schemeClr val="bg1"/>
                </a:solidFill>
                <a:latin typeface="+mj-lt"/>
                <a:ea typeface="+mn-lt"/>
                <a:cs typeface="+mn-lt"/>
              </a:rPr>
              <a:t>Demand-Response PT-1 Transportation:</a:t>
            </a:r>
            <a:r>
              <a:rPr lang="en-US" sz="1600" kern="0" dirty="0">
                <a:solidFill>
                  <a:schemeClr val="bg1"/>
                </a:solidFill>
                <a:latin typeface="+mj-lt"/>
                <a:ea typeface="+mn-lt"/>
                <a:cs typeface="+mn-lt"/>
              </a:rPr>
              <a:t> transportation provided to eligible MassHealth members to MassHealth covered services such as routine medical appointments and ongoing, life-sustaining medical treatment.</a:t>
            </a:r>
          </a:p>
          <a:p>
            <a:pPr lvl="1">
              <a:spcBef>
                <a:spcPts val="0"/>
              </a:spcBef>
              <a:spcAft>
                <a:spcPts val="1200"/>
              </a:spcAft>
              <a:buSzPct val="100000"/>
            </a:pPr>
            <a:r>
              <a:rPr lang="en-US" sz="1600" u="sng" kern="0" dirty="0">
                <a:solidFill>
                  <a:schemeClr val="bg1"/>
                </a:solidFill>
                <a:latin typeface="+mj-lt"/>
                <a:ea typeface="+mn-lt"/>
                <a:cs typeface="+mn-lt"/>
              </a:rPr>
              <a:t>Program-Based Transportation:</a:t>
            </a:r>
            <a:r>
              <a:rPr lang="en-US" sz="1600" kern="0" dirty="0">
                <a:solidFill>
                  <a:schemeClr val="bg1"/>
                </a:solidFill>
                <a:latin typeface="+mj-lt"/>
                <a:ea typeface="+mn-lt"/>
                <a:cs typeface="+mn-lt"/>
              </a:rPr>
              <a:t> Transportation to and from a specific destination, such as the site of a day habilitation or clubhouse program, on a regularly-scheduled basis.</a:t>
            </a:r>
          </a:p>
          <a:p>
            <a:pPr marL="228600" indent="-228600">
              <a:spcBef>
                <a:spcPts val="0"/>
              </a:spcBef>
              <a:spcAft>
                <a:spcPts val="800"/>
              </a:spcAft>
              <a:buSzPct val="100000"/>
            </a:pPr>
            <a:r>
              <a:rPr lang="en-US" sz="1600" kern="0" dirty="0">
                <a:solidFill>
                  <a:schemeClr val="bg1"/>
                </a:solidFill>
              </a:rPr>
              <a:t>The HST office oversees transportation programs for six EOHHS agencies:</a:t>
            </a:r>
          </a:p>
          <a:p>
            <a:pPr marL="628650" lvl="1" indent="-228600">
              <a:spcBef>
                <a:spcPts val="0"/>
              </a:spcBef>
              <a:spcAft>
                <a:spcPts val="800"/>
              </a:spcAft>
              <a:buSzPct val="100000"/>
            </a:pPr>
            <a:r>
              <a:rPr lang="en-US" sz="1600" kern="0" dirty="0">
                <a:solidFill>
                  <a:schemeClr val="bg1"/>
                </a:solidFill>
              </a:rPr>
              <a:t>MassHealth</a:t>
            </a:r>
          </a:p>
          <a:p>
            <a:pPr marL="628650" lvl="1" indent="-228600">
              <a:spcBef>
                <a:spcPts val="0"/>
              </a:spcBef>
              <a:spcAft>
                <a:spcPts val="800"/>
              </a:spcAft>
              <a:buSzPct val="100000"/>
            </a:pPr>
            <a:r>
              <a:rPr lang="en-US" sz="1600" kern="0" dirty="0">
                <a:solidFill>
                  <a:schemeClr val="bg1"/>
                </a:solidFill>
              </a:rPr>
              <a:t>The Department of Developmental Services (DDS)</a:t>
            </a:r>
          </a:p>
          <a:p>
            <a:pPr marL="628650" lvl="1" indent="-228600">
              <a:spcBef>
                <a:spcPts val="0"/>
              </a:spcBef>
              <a:spcAft>
                <a:spcPts val="800"/>
              </a:spcAft>
              <a:buSzPct val="100000"/>
            </a:pPr>
            <a:r>
              <a:rPr lang="en-US" sz="1600" kern="0" dirty="0">
                <a:solidFill>
                  <a:schemeClr val="bg1"/>
                </a:solidFill>
              </a:rPr>
              <a:t>The Department of Mental Health (DMH)</a:t>
            </a:r>
          </a:p>
          <a:p>
            <a:pPr marL="628650" lvl="1" indent="-228600">
              <a:spcBef>
                <a:spcPts val="0"/>
              </a:spcBef>
              <a:spcAft>
                <a:spcPts val="800"/>
              </a:spcAft>
              <a:buSzPct val="100000"/>
            </a:pPr>
            <a:r>
              <a:rPr lang="en-US" sz="1600" kern="0" dirty="0">
                <a:solidFill>
                  <a:schemeClr val="bg1"/>
                </a:solidFill>
              </a:rPr>
              <a:t>The Department of Public Health – Early Intervention Program (DPH-</a:t>
            </a:r>
            <a:r>
              <a:rPr lang="en-US" sz="1600" kern="0" dirty="0" err="1">
                <a:solidFill>
                  <a:schemeClr val="bg1"/>
                </a:solidFill>
              </a:rPr>
              <a:t>EI</a:t>
            </a:r>
            <a:r>
              <a:rPr lang="en-US" sz="1600" kern="0" dirty="0">
                <a:solidFill>
                  <a:schemeClr val="bg1"/>
                </a:solidFill>
              </a:rPr>
              <a:t>)</a:t>
            </a:r>
          </a:p>
          <a:p>
            <a:pPr marL="628650" lvl="1" indent="-228600">
              <a:spcBef>
                <a:spcPts val="0"/>
              </a:spcBef>
              <a:spcAft>
                <a:spcPts val="800"/>
              </a:spcAft>
              <a:buSzPct val="100000"/>
            </a:pPr>
            <a:r>
              <a:rPr lang="en-US" sz="1600" kern="0" dirty="0">
                <a:solidFill>
                  <a:schemeClr val="bg1"/>
                </a:solidFill>
              </a:rPr>
              <a:t>The Massachusetts Commission for the Blind (MCB)</a:t>
            </a:r>
          </a:p>
          <a:p>
            <a:pPr marL="628650" lvl="1" indent="-228600">
              <a:spcBef>
                <a:spcPts val="0"/>
              </a:spcBef>
              <a:spcAft>
                <a:spcPts val="800"/>
              </a:spcAft>
              <a:buSzPct val="100000"/>
            </a:pPr>
            <a:r>
              <a:rPr lang="en-US" sz="1600" kern="0" dirty="0">
                <a:solidFill>
                  <a:schemeClr val="bg1"/>
                </a:solidFill>
              </a:rPr>
              <a:t>The Massachusetts Rehabilitation Commission (MRC)</a:t>
            </a:r>
          </a:p>
          <a:p>
            <a:pPr>
              <a:spcBef>
                <a:spcPts val="0"/>
              </a:spcBef>
              <a:spcAft>
                <a:spcPts val="1200"/>
              </a:spcAft>
              <a:buSzPct val="100000"/>
            </a:pPr>
            <a:endParaRPr lang="en-US" sz="1600" kern="0" dirty="0">
              <a:solidFill>
                <a:schemeClr val="bg1"/>
              </a:solidFill>
              <a:latin typeface="+mj-lt"/>
              <a:ea typeface="+mn-lt"/>
              <a:cs typeface="+mn-lt"/>
            </a:endParaRPr>
          </a:p>
        </p:txBody>
      </p:sp>
      <p:sp>
        <p:nvSpPr>
          <p:cNvPr id="7" name="TextBox 6"/>
          <p:cNvSpPr txBox="1"/>
          <p:nvPr/>
        </p:nvSpPr>
        <p:spPr>
          <a:xfrm>
            <a:off x="0" y="1"/>
            <a:ext cx="9144000" cy="615980"/>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Background on HST Services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a:t>
            </a:fld>
            <a:endParaRPr lang="en-US">
              <a:latin typeface="+mj-lt"/>
            </a:endParaRPr>
          </a:p>
        </p:txBody>
      </p:sp>
    </p:spTree>
    <p:extLst>
      <p:ext uri="{BB962C8B-B14F-4D97-AF65-F5344CB8AC3E}">
        <p14:creationId xmlns:p14="http://schemas.microsoft.com/office/powerpoint/2010/main" val="316183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70</a:t>
            </a:fld>
            <a:endParaRPr lang="en-US">
              <a:latin typeface="+mj-lt"/>
            </a:endParaRPr>
          </a:p>
        </p:txBody>
      </p:sp>
      <p:pic>
        <p:nvPicPr>
          <p:cNvPr id="3" name="Picture 2">
            <a:extLst>
              <a:ext uri="{FF2B5EF4-FFF2-40B4-BE49-F238E27FC236}">
                <a16:creationId xmlns:a16="http://schemas.microsoft.com/office/drawing/2014/main" id="{FD9F2A70-59D1-4877-845E-89DB44352321}"/>
              </a:ext>
            </a:extLst>
          </p:cNvPr>
          <p:cNvPicPr>
            <a:picLocks noChangeAspect="1"/>
          </p:cNvPicPr>
          <p:nvPr/>
        </p:nvPicPr>
        <p:blipFill>
          <a:blip r:embed="rId3"/>
          <a:stretch>
            <a:fillRect/>
          </a:stretch>
        </p:blipFill>
        <p:spPr>
          <a:xfrm>
            <a:off x="1238078" y="1053989"/>
            <a:ext cx="6667843" cy="4292821"/>
          </a:xfrm>
          <a:prstGeom prst="rect">
            <a:avLst/>
          </a:prstGeom>
        </p:spPr>
      </p:pic>
    </p:spTree>
    <p:extLst>
      <p:ext uri="{BB962C8B-B14F-4D97-AF65-F5344CB8AC3E}">
        <p14:creationId xmlns:p14="http://schemas.microsoft.com/office/powerpoint/2010/main" val="3493954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71</a:t>
            </a:fld>
            <a:endParaRPr lang="en-US">
              <a:latin typeface="+mj-lt"/>
            </a:endParaRPr>
          </a:p>
        </p:txBody>
      </p:sp>
      <p:pic>
        <p:nvPicPr>
          <p:cNvPr id="3" name="Picture 2">
            <a:extLst>
              <a:ext uri="{FF2B5EF4-FFF2-40B4-BE49-F238E27FC236}">
                <a16:creationId xmlns:a16="http://schemas.microsoft.com/office/drawing/2014/main" id="{CEDDF706-B993-41B2-A13A-0061DAD0E72A}"/>
              </a:ext>
            </a:extLst>
          </p:cNvPr>
          <p:cNvPicPr>
            <a:picLocks noChangeAspect="1"/>
          </p:cNvPicPr>
          <p:nvPr/>
        </p:nvPicPr>
        <p:blipFill>
          <a:blip r:embed="rId3"/>
          <a:stretch>
            <a:fillRect/>
          </a:stretch>
        </p:blipFill>
        <p:spPr>
          <a:xfrm>
            <a:off x="1228553" y="1034938"/>
            <a:ext cx="6686894" cy="4330923"/>
          </a:xfrm>
          <a:prstGeom prst="rect">
            <a:avLst/>
          </a:prstGeom>
        </p:spPr>
      </p:pic>
    </p:spTree>
    <p:extLst>
      <p:ext uri="{BB962C8B-B14F-4D97-AF65-F5344CB8AC3E}">
        <p14:creationId xmlns:p14="http://schemas.microsoft.com/office/powerpoint/2010/main" val="27289951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72</a:t>
            </a:fld>
            <a:endParaRPr lang="en-US">
              <a:latin typeface="+mj-lt"/>
            </a:endParaRPr>
          </a:p>
        </p:txBody>
      </p:sp>
      <p:pic>
        <p:nvPicPr>
          <p:cNvPr id="3" name="Picture 2">
            <a:extLst>
              <a:ext uri="{FF2B5EF4-FFF2-40B4-BE49-F238E27FC236}">
                <a16:creationId xmlns:a16="http://schemas.microsoft.com/office/drawing/2014/main" id="{A56BC126-AD73-41C0-A7AF-BAF33412A9E8}"/>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2922886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73</a:t>
            </a:fld>
            <a:endParaRPr lang="en-US">
              <a:latin typeface="+mj-lt"/>
            </a:endParaRPr>
          </a:p>
        </p:txBody>
      </p:sp>
      <p:pic>
        <p:nvPicPr>
          <p:cNvPr id="8" name="Picture 7">
            <a:extLst>
              <a:ext uri="{FF2B5EF4-FFF2-40B4-BE49-F238E27FC236}">
                <a16:creationId xmlns:a16="http://schemas.microsoft.com/office/drawing/2014/main" id="{4E2B0ECF-06EB-4893-9E5E-204E289AAFD8}"/>
              </a:ext>
            </a:extLst>
          </p:cNvPr>
          <p:cNvPicPr>
            <a:picLocks noChangeAspect="1"/>
          </p:cNvPicPr>
          <p:nvPr/>
        </p:nvPicPr>
        <p:blipFill>
          <a:blip r:embed="rId3"/>
          <a:stretch>
            <a:fillRect/>
          </a:stretch>
        </p:blipFill>
        <p:spPr>
          <a:xfrm>
            <a:off x="1228553" y="1038114"/>
            <a:ext cx="6686894" cy="4324572"/>
          </a:xfrm>
          <a:prstGeom prst="rect">
            <a:avLst/>
          </a:prstGeom>
        </p:spPr>
      </p:pic>
    </p:spTree>
    <p:extLst>
      <p:ext uri="{BB962C8B-B14F-4D97-AF65-F5344CB8AC3E}">
        <p14:creationId xmlns:p14="http://schemas.microsoft.com/office/powerpoint/2010/main" val="4267770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74</a:t>
            </a:fld>
            <a:endParaRPr lang="en-US">
              <a:latin typeface="+mj-lt"/>
            </a:endParaRPr>
          </a:p>
        </p:txBody>
      </p:sp>
      <p:pic>
        <p:nvPicPr>
          <p:cNvPr id="3" name="Picture 2">
            <a:extLst>
              <a:ext uri="{FF2B5EF4-FFF2-40B4-BE49-F238E27FC236}">
                <a16:creationId xmlns:a16="http://schemas.microsoft.com/office/drawing/2014/main" id="{13F1DA20-1940-4DEF-8E7F-14CD55FC6CBC}"/>
              </a:ext>
            </a:extLst>
          </p:cNvPr>
          <p:cNvPicPr>
            <a:picLocks noChangeAspect="1"/>
          </p:cNvPicPr>
          <p:nvPr/>
        </p:nvPicPr>
        <p:blipFill>
          <a:blip r:embed="rId3"/>
          <a:stretch>
            <a:fillRect/>
          </a:stretch>
        </p:blipFill>
        <p:spPr>
          <a:xfrm>
            <a:off x="1228553" y="1053989"/>
            <a:ext cx="6686894" cy="4292821"/>
          </a:xfrm>
          <a:prstGeom prst="rect">
            <a:avLst/>
          </a:prstGeom>
        </p:spPr>
      </p:pic>
    </p:spTree>
    <p:extLst>
      <p:ext uri="{BB962C8B-B14F-4D97-AF65-F5344CB8AC3E}">
        <p14:creationId xmlns:p14="http://schemas.microsoft.com/office/powerpoint/2010/main" val="960497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75</a:t>
            </a:fld>
            <a:endParaRPr lang="en-US">
              <a:latin typeface="+mj-lt"/>
            </a:endParaRPr>
          </a:p>
        </p:txBody>
      </p:sp>
      <p:pic>
        <p:nvPicPr>
          <p:cNvPr id="3" name="Picture 2">
            <a:extLst>
              <a:ext uri="{FF2B5EF4-FFF2-40B4-BE49-F238E27FC236}">
                <a16:creationId xmlns:a16="http://schemas.microsoft.com/office/drawing/2014/main" id="{648D7973-7843-423B-B596-05864B91CD26}"/>
              </a:ext>
            </a:extLst>
          </p:cNvPr>
          <p:cNvPicPr>
            <a:picLocks noChangeAspect="1"/>
          </p:cNvPicPr>
          <p:nvPr/>
        </p:nvPicPr>
        <p:blipFill>
          <a:blip r:embed="rId3"/>
          <a:stretch>
            <a:fillRect/>
          </a:stretch>
        </p:blipFill>
        <p:spPr>
          <a:xfrm>
            <a:off x="1238078" y="1044464"/>
            <a:ext cx="6667843" cy="4311872"/>
          </a:xfrm>
          <a:prstGeom prst="rect">
            <a:avLst/>
          </a:prstGeom>
        </p:spPr>
      </p:pic>
    </p:spTree>
    <p:extLst>
      <p:ext uri="{BB962C8B-B14F-4D97-AF65-F5344CB8AC3E}">
        <p14:creationId xmlns:p14="http://schemas.microsoft.com/office/powerpoint/2010/main" val="3168211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76</a:t>
            </a:fld>
            <a:endParaRPr lang="en-US">
              <a:latin typeface="+mj-lt"/>
            </a:endParaRPr>
          </a:p>
        </p:txBody>
      </p:sp>
      <p:pic>
        <p:nvPicPr>
          <p:cNvPr id="3" name="Picture 2">
            <a:extLst>
              <a:ext uri="{FF2B5EF4-FFF2-40B4-BE49-F238E27FC236}">
                <a16:creationId xmlns:a16="http://schemas.microsoft.com/office/drawing/2014/main" id="{4E00FE4A-8FCF-46BC-8FDB-576DC5CEABD1}"/>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586160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77</a:t>
            </a:fld>
            <a:endParaRPr lang="en-US">
              <a:latin typeface="+mj-lt"/>
            </a:endParaRPr>
          </a:p>
        </p:txBody>
      </p:sp>
      <p:pic>
        <p:nvPicPr>
          <p:cNvPr id="3" name="Picture 2">
            <a:extLst>
              <a:ext uri="{FF2B5EF4-FFF2-40B4-BE49-F238E27FC236}">
                <a16:creationId xmlns:a16="http://schemas.microsoft.com/office/drawing/2014/main" id="{03311795-BF3C-444E-B0BB-DAF01051BDD9}"/>
              </a:ext>
            </a:extLst>
          </p:cNvPr>
          <p:cNvPicPr>
            <a:picLocks noChangeAspect="1"/>
          </p:cNvPicPr>
          <p:nvPr/>
        </p:nvPicPr>
        <p:blipFill>
          <a:blip r:embed="rId3"/>
          <a:stretch>
            <a:fillRect/>
          </a:stretch>
        </p:blipFill>
        <p:spPr>
          <a:xfrm>
            <a:off x="1234903" y="1044464"/>
            <a:ext cx="6674193" cy="4311872"/>
          </a:xfrm>
          <a:prstGeom prst="rect">
            <a:avLst/>
          </a:prstGeom>
        </p:spPr>
      </p:pic>
    </p:spTree>
    <p:extLst>
      <p:ext uri="{BB962C8B-B14F-4D97-AF65-F5344CB8AC3E}">
        <p14:creationId xmlns:p14="http://schemas.microsoft.com/office/powerpoint/2010/main" val="260061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78</a:t>
            </a:fld>
            <a:endParaRPr lang="en-US">
              <a:latin typeface="+mj-lt"/>
            </a:endParaRPr>
          </a:p>
        </p:txBody>
      </p:sp>
      <p:pic>
        <p:nvPicPr>
          <p:cNvPr id="3" name="Picture 2">
            <a:extLst>
              <a:ext uri="{FF2B5EF4-FFF2-40B4-BE49-F238E27FC236}">
                <a16:creationId xmlns:a16="http://schemas.microsoft.com/office/drawing/2014/main" id="{2E25E5CD-079A-4C0A-9B9E-7807F7168CA3}"/>
              </a:ext>
            </a:extLst>
          </p:cNvPr>
          <p:cNvPicPr>
            <a:picLocks noChangeAspect="1"/>
          </p:cNvPicPr>
          <p:nvPr/>
        </p:nvPicPr>
        <p:blipFill>
          <a:blip r:embed="rId3"/>
          <a:stretch>
            <a:fillRect/>
          </a:stretch>
        </p:blipFill>
        <p:spPr>
          <a:xfrm>
            <a:off x="1234903" y="1038114"/>
            <a:ext cx="6674193" cy="4324572"/>
          </a:xfrm>
          <a:prstGeom prst="rect">
            <a:avLst/>
          </a:prstGeom>
        </p:spPr>
      </p:pic>
    </p:spTree>
    <p:extLst>
      <p:ext uri="{BB962C8B-B14F-4D97-AF65-F5344CB8AC3E}">
        <p14:creationId xmlns:p14="http://schemas.microsoft.com/office/powerpoint/2010/main" val="4061820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79248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lang="en-US" sz="1800" b="0" kern="0">
              <a:solidFill>
                <a:srgbClr val="FFFF00"/>
              </a:solidFill>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G – Passenger Assistance Safety and Sensitivity Training Manual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dirty="0" smtClean="0">
                <a:latin typeface="+mj-lt"/>
              </a:rPr>
              <a:pPr algn="ctr"/>
              <a:t>79</a:t>
            </a:fld>
            <a:endParaRPr lang="en-US" dirty="0">
              <a:latin typeface="+mj-lt"/>
            </a:endParaRPr>
          </a:p>
        </p:txBody>
      </p:sp>
      <p:pic>
        <p:nvPicPr>
          <p:cNvPr id="3" name="Picture 2">
            <a:extLst>
              <a:ext uri="{FF2B5EF4-FFF2-40B4-BE49-F238E27FC236}">
                <a16:creationId xmlns:a16="http://schemas.microsoft.com/office/drawing/2014/main" id="{826E0CB6-CF6C-41C8-B55B-AA1038F470CC}"/>
              </a:ext>
            </a:extLst>
          </p:cNvPr>
          <p:cNvPicPr>
            <a:picLocks noChangeAspect="1"/>
          </p:cNvPicPr>
          <p:nvPr/>
        </p:nvPicPr>
        <p:blipFill>
          <a:blip r:embed="rId3"/>
          <a:stretch>
            <a:fillRect/>
          </a:stretch>
        </p:blipFill>
        <p:spPr>
          <a:xfrm>
            <a:off x="1228553" y="1053989"/>
            <a:ext cx="6686894" cy="4292821"/>
          </a:xfrm>
          <a:prstGeom prst="rect">
            <a:avLst/>
          </a:prstGeom>
        </p:spPr>
      </p:pic>
    </p:spTree>
    <p:extLst>
      <p:ext uri="{BB962C8B-B14F-4D97-AF65-F5344CB8AC3E}">
        <p14:creationId xmlns:p14="http://schemas.microsoft.com/office/powerpoint/2010/main" val="76443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SzPct val="100000"/>
            </a:pPr>
            <a:r>
              <a:rPr lang="en-US" sz="1600" kern="0" dirty="0">
                <a:solidFill>
                  <a:schemeClr val="bg1"/>
                </a:solidFill>
              </a:rPr>
              <a:t>EOHHS contracts with two Regional Transit Authorities (RTAs) – MART and GATRA – that  function as brokers to provide direct transportation services to EOHHS consumers in all cities and towns within the Commonwealth. The service areas of each broker is reflected in the map below.</a:t>
            </a: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on HST Services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8</a:t>
            </a:fld>
            <a:endParaRPr lang="en-US">
              <a:latin typeface="+mj-lt"/>
            </a:endParaRPr>
          </a:p>
        </p:txBody>
      </p:sp>
      <p:pic>
        <p:nvPicPr>
          <p:cNvPr id="5" name="Picture 2" descr="3 HST regions&#10;&#10;Region 1 - Western Mass, South Central Mass, Blackstone Valley (MART)&#10;Region 2 - North Central Mass, Metro Boston, Northeastern Mass (MART)&#10;Region 3 - Southeastern Mass, Cape, Islands (GATRA)">
            <a:extLst>
              <a:ext uri="{FF2B5EF4-FFF2-40B4-BE49-F238E27FC236}">
                <a16:creationId xmlns:a16="http://schemas.microsoft.com/office/drawing/2014/main" id="{04FA5982-5759-4EAF-82C7-1F4915B3E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53" t="18359" r="24451" b="6250"/>
          <a:stretch/>
        </p:blipFill>
        <p:spPr bwMode="auto">
          <a:xfrm>
            <a:off x="914400" y="1932709"/>
            <a:ext cx="7361382" cy="405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A4CD825-6077-ED01-9391-5892F1EEF3E2}"/>
              </a:ext>
            </a:extLst>
          </p:cNvPr>
          <p:cNvSpPr txBox="1"/>
          <p:nvPr/>
        </p:nvSpPr>
        <p:spPr>
          <a:xfrm>
            <a:off x="3810000" y="3015734"/>
            <a:ext cx="919018" cy="369332"/>
          </a:xfrm>
          <a:prstGeom prst="rect">
            <a:avLst/>
          </a:prstGeom>
          <a:solidFill>
            <a:schemeClr val="bg1"/>
          </a:solidFill>
        </p:spPr>
        <p:txBody>
          <a:bodyPr wrap="square" rtlCol="0">
            <a:spAutoFit/>
          </a:bodyPr>
          <a:lstStyle/>
          <a:p>
            <a:pPr algn="ctr"/>
            <a:r>
              <a:rPr lang="en-US"/>
              <a:t>MART</a:t>
            </a:r>
          </a:p>
        </p:txBody>
      </p:sp>
      <p:sp>
        <p:nvSpPr>
          <p:cNvPr id="10" name="TextBox 9">
            <a:extLst>
              <a:ext uri="{FF2B5EF4-FFF2-40B4-BE49-F238E27FC236}">
                <a16:creationId xmlns:a16="http://schemas.microsoft.com/office/drawing/2014/main" id="{B03F2412-8C4B-9E8F-5F15-C62F15847378}"/>
              </a:ext>
            </a:extLst>
          </p:cNvPr>
          <p:cNvSpPr txBox="1"/>
          <p:nvPr/>
        </p:nvSpPr>
        <p:spPr>
          <a:xfrm>
            <a:off x="5929747" y="4267256"/>
            <a:ext cx="919018" cy="369332"/>
          </a:xfrm>
          <a:prstGeom prst="rect">
            <a:avLst/>
          </a:prstGeom>
          <a:solidFill>
            <a:schemeClr val="bg1"/>
          </a:solidFill>
        </p:spPr>
        <p:txBody>
          <a:bodyPr wrap="square" rtlCol="0">
            <a:spAutoFit/>
          </a:bodyPr>
          <a:lstStyle/>
          <a:p>
            <a:pPr algn="ctr"/>
            <a:r>
              <a:rPr lang="en-US"/>
              <a:t>GATRA</a:t>
            </a:r>
          </a:p>
        </p:txBody>
      </p:sp>
    </p:spTree>
    <p:extLst>
      <p:ext uri="{BB962C8B-B14F-4D97-AF65-F5344CB8AC3E}">
        <p14:creationId xmlns:p14="http://schemas.microsoft.com/office/powerpoint/2010/main" val="33263054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H – Written Feedback Received from Task Force Members After 11/15/2022</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dirty="0" smtClean="0">
                <a:latin typeface="+mj-lt"/>
              </a:rPr>
              <a:pPr algn="ctr"/>
              <a:t>80</a:t>
            </a:fld>
            <a:endParaRPr lang="en-US" dirty="0">
              <a:latin typeface="+mj-lt"/>
            </a:endParaRPr>
          </a:p>
        </p:txBody>
      </p:sp>
      <p:pic>
        <p:nvPicPr>
          <p:cNvPr id="7" name="Picture 6">
            <a:extLst>
              <a:ext uri="{FF2B5EF4-FFF2-40B4-BE49-F238E27FC236}">
                <a16:creationId xmlns:a16="http://schemas.microsoft.com/office/drawing/2014/main" id="{760CF591-9978-49CB-A0F9-FFE7E942128F}"/>
              </a:ext>
            </a:extLst>
          </p:cNvPr>
          <p:cNvPicPr>
            <a:picLocks noChangeAspect="1"/>
          </p:cNvPicPr>
          <p:nvPr/>
        </p:nvPicPr>
        <p:blipFill>
          <a:blip r:embed="rId3"/>
          <a:stretch>
            <a:fillRect/>
          </a:stretch>
        </p:blipFill>
        <p:spPr>
          <a:xfrm>
            <a:off x="620587" y="1132079"/>
            <a:ext cx="3683189" cy="4807197"/>
          </a:xfrm>
          <a:prstGeom prst="rect">
            <a:avLst/>
          </a:prstGeom>
        </p:spPr>
      </p:pic>
      <p:pic>
        <p:nvPicPr>
          <p:cNvPr id="9" name="Picture 8">
            <a:extLst>
              <a:ext uri="{FF2B5EF4-FFF2-40B4-BE49-F238E27FC236}">
                <a16:creationId xmlns:a16="http://schemas.microsoft.com/office/drawing/2014/main" id="{D3B520CE-0D89-4C21-93AF-8634D6781DE1}"/>
              </a:ext>
            </a:extLst>
          </p:cNvPr>
          <p:cNvPicPr>
            <a:picLocks noChangeAspect="1"/>
          </p:cNvPicPr>
          <p:nvPr/>
        </p:nvPicPr>
        <p:blipFill>
          <a:blip r:embed="rId4"/>
          <a:stretch>
            <a:fillRect/>
          </a:stretch>
        </p:blipFill>
        <p:spPr>
          <a:xfrm>
            <a:off x="4815416" y="1141604"/>
            <a:ext cx="3702240" cy="4788146"/>
          </a:xfrm>
          <a:prstGeom prst="rect">
            <a:avLst/>
          </a:prstGeom>
        </p:spPr>
      </p:pic>
      <p:sp>
        <p:nvSpPr>
          <p:cNvPr id="10" name="TextBox 9">
            <a:extLst>
              <a:ext uri="{FF2B5EF4-FFF2-40B4-BE49-F238E27FC236}">
                <a16:creationId xmlns:a16="http://schemas.microsoft.com/office/drawing/2014/main" id="{249F5AC8-6694-4FFF-B27A-F587A581DDDE}"/>
              </a:ext>
            </a:extLst>
          </p:cNvPr>
          <p:cNvSpPr txBox="1"/>
          <p:nvPr/>
        </p:nvSpPr>
        <p:spPr>
          <a:xfrm flipH="1">
            <a:off x="2725553" y="696226"/>
            <a:ext cx="3702240" cy="338554"/>
          </a:xfrm>
          <a:prstGeom prst="rect">
            <a:avLst/>
          </a:prstGeom>
          <a:noFill/>
        </p:spPr>
        <p:txBody>
          <a:bodyPr wrap="square" rtlCol="0">
            <a:spAutoFit/>
          </a:bodyPr>
          <a:lstStyle/>
          <a:p>
            <a:pPr algn="ctr"/>
            <a:r>
              <a:rPr lang="en-US" sz="1600" dirty="0">
                <a:solidFill>
                  <a:schemeClr val="bg1"/>
                </a:solidFill>
              </a:rPr>
              <a:t>Received 11/25/2022</a:t>
            </a:r>
          </a:p>
        </p:txBody>
      </p:sp>
    </p:spTree>
    <p:extLst>
      <p:ext uri="{BB962C8B-B14F-4D97-AF65-F5344CB8AC3E}">
        <p14:creationId xmlns:p14="http://schemas.microsoft.com/office/powerpoint/2010/main" val="36107061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H – Written Feedback Received from Task Force Members After 11/15/2022</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dirty="0" smtClean="0">
                <a:latin typeface="+mj-lt"/>
              </a:rPr>
              <a:pPr algn="ctr"/>
              <a:t>81</a:t>
            </a:fld>
            <a:endParaRPr lang="en-US" dirty="0">
              <a:latin typeface="+mj-lt"/>
            </a:endParaRPr>
          </a:p>
        </p:txBody>
      </p:sp>
      <p:sp>
        <p:nvSpPr>
          <p:cNvPr id="10" name="TextBox 9">
            <a:extLst>
              <a:ext uri="{FF2B5EF4-FFF2-40B4-BE49-F238E27FC236}">
                <a16:creationId xmlns:a16="http://schemas.microsoft.com/office/drawing/2014/main" id="{249F5AC8-6694-4FFF-B27A-F587A581DDDE}"/>
              </a:ext>
            </a:extLst>
          </p:cNvPr>
          <p:cNvSpPr txBox="1"/>
          <p:nvPr/>
        </p:nvSpPr>
        <p:spPr>
          <a:xfrm flipH="1">
            <a:off x="2725553" y="696226"/>
            <a:ext cx="3702240" cy="338554"/>
          </a:xfrm>
          <a:prstGeom prst="rect">
            <a:avLst/>
          </a:prstGeom>
          <a:noFill/>
        </p:spPr>
        <p:txBody>
          <a:bodyPr wrap="square" rtlCol="0">
            <a:spAutoFit/>
          </a:bodyPr>
          <a:lstStyle/>
          <a:p>
            <a:pPr algn="ctr"/>
            <a:r>
              <a:rPr lang="en-US" sz="1600" dirty="0">
                <a:solidFill>
                  <a:schemeClr val="bg1"/>
                </a:solidFill>
              </a:rPr>
              <a:t>Received 11/25/2022</a:t>
            </a:r>
          </a:p>
        </p:txBody>
      </p:sp>
      <p:pic>
        <p:nvPicPr>
          <p:cNvPr id="8" name="Picture 7">
            <a:extLst>
              <a:ext uri="{FF2B5EF4-FFF2-40B4-BE49-F238E27FC236}">
                <a16:creationId xmlns:a16="http://schemas.microsoft.com/office/drawing/2014/main" id="{1E960997-977B-460B-9AB8-DAB6FE827C23}"/>
              </a:ext>
            </a:extLst>
          </p:cNvPr>
          <p:cNvPicPr>
            <a:picLocks noChangeAspect="1"/>
          </p:cNvPicPr>
          <p:nvPr/>
        </p:nvPicPr>
        <p:blipFill>
          <a:blip r:embed="rId3"/>
          <a:stretch>
            <a:fillRect/>
          </a:stretch>
        </p:blipFill>
        <p:spPr>
          <a:xfrm>
            <a:off x="2746669" y="1132079"/>
            <a:ext cx="3708988" cy="4811661"/>
          </a:xfrm>
          <a:prstGeom prst="rect">
            <a:avLst/>
          </a:prstGeom>
        </p:spPr>
      </p:pic>
    </p:spTree>
    <p:extLst>
      <p:ext uri="{BB962C8B-B14F-4D97-AF65-F5344CB8AC3E}">
        <p14:creationId xmlns:p14="http://schemas.microsoft.com/office/powerpoint/2010/main" val="42393559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57A3A-56FE-49F3-A6E5-50015370167B}"/>
              </a:ext>
            </a:extLst>
          </p:cNvPr>
          <p:cNvPicPr>
            <a:picLocks noChangeAspect="1"/>
          </p:cNvPicPr>
          <p:nvPr/>
        </p:nvPicPr>
        <p:blipFill>
          <a:blip r:embed="rId3"/>
          <a:stretch>
            <a:fillRect/>
          </a:stretch>
        </p:blipFill>
        <p:spPr>
          <a:xfrm>
            <a:off x="620890" y="1138158"/>
            <a:ext cx="3699932" cy="4788146"/>
          </a:xfrm>
          <a:prstGeom prst="rect">
            <a:avLst/>
          </a:prstGeom>
        </p:spPr>
      </p:pic>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lIns="91440" tIns="45720" rIns="91440" bIns="45720" rtlCol="0" anchor="ctr" anchorCtr="0">
            <a:noAutofit/>
          </a:bodyPr>
          <a:lstStyle/>
          <a:p>
            <a:pPr marL="171450"/>
            <a:r>
              <a:rPr lang="en-US" sz="1600" b="1" dirty="0">
                <a:solidFill>
                  <a:schemeClr val="bg1"/>
                </a:solidFill>
                <a:latin typeface="Gill Sans MT"/>
              </a:rPr>
              <a:t>Appendix H – Written Feedback Received from Task Force Members After 11/15/2022</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dirty="0" smtClean="0">
                <a:latin typeface="+mj-lt"/>
              </a:rPr>
              <a:pPr algn="ctr"/>
              <a:t>82</a:t>
            </a:fld>
            <a:endParaRPr lang="en-US" dirty="0">
              <a:latin typeface="+mj-lt"/>
            </a:endParaRPr>
          </a:p>
        </p:txBody>
      </p:sp>
      <p:pic>
        <p:nvPicPr>
          <p:cNvPr id="8" name="Picture 7">
            <a:extLst>
              <a:ext uri="{FF2B5EF4-FFF2-40B4-BE49-F238E27FC236}">
                <a16:creationId xmlns:a16="http://schemas.microsoft.com/office/drawing/2014/main" id="{8E43835F-E748-47CE-BA70-107E902B34BB}"/>
              </a:ext>
            </a:extLst>
          </p:cNvPr>
          <p:cNvPicPr>
            <a:picLocks noChangeAspect="1"/>
          </p:cNvPicPr>
          <p:nvPr/>
        </p:nvPicPr>
        <p:blipFill>
          <a:blip r:embed="rId4"/>
          <a:stretch>
            <a:fillRect/>
          </a:stretch>
        </p:blipFill>
        <p:spPr>
          <a:xfrm>
            <a:off x="4815417" y="1138158"/>
            <a:ext cx="3707694" cy="4795689"/>
          </a:xfrm>
          <a:prstGeom prst="rect">
            <a:avLst/>
          </a:prstGeom>
        </p:spPr>
      </p:pic>
      <p:sp>
        <p:nvSpPr>
          <p:cNvPr id="10" name="TextBox 9">
            <a:extLst>
              <a:ext uri="{FF2B5EF4-FFF2-40B4-BE49-F238E27FC236}">
                <a16:creationId xmlns:a16="http://schemas.microsoft.com/office/drawing/2014/main" id="{249F5AC8-6694-4FFF-B27A-F587A581DDDE}"/>
              </a:ext>
            </a:extLst>
          </p:cNvPr>
          <p:cNvSpPr txBox="1"/>
          <p:nvPr/>
        </p:nvSpPr>
        <p:spPr>
          <a:xfrm flipH="1">
            <a:off x="2725553" y="696226"/>
            <a:ext cx="3702240" cy="338554"/>
          </a:xfrm>
          <a:prstGeom prst="rect">
            <a:avLst/>
          </a:prstGeom>
          <a:noFill/>
        </p:spPr>
        <p:txBody>
          <a:bodyPr wrap="square" rtlCol="0">
            <a:spAutoFit/>
          </a:bodyPr>
          <a:lstStyle/>
          <a:p>
            <a:pPr algn="ctr"/>
            <a:r>
              <a:rPr lang="en-US" sz="1600" dirty="0">
                <a:solidFill>
                  <a:schemeClr val="bg1"/>
                </a:solidFill>
              </a:rPr>
              <a:t>Received 11/29/2022</a:t>
            </a:r>
          </a:p>
        </p:txBody>
      </p:sp>
    </p:spTree>
    <p:extLst>
      <p:ext uri="{BB962C8B-B14F-4D97-AF65-F5344CB8AC3E}">
        <p14:creationId xmlns:p14="http://schemas.microsoft.com/office/powerpoint/2010/main" val="63309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56923"/>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r>
              <a:rPr lang="en-US" sz="1600" kern="0" dirty="0">
                <a:solidFill>
                  <a:schemeClr val="bg1"/>
                </a:solidFill>
              </a:rPr>
              <a:t>MART and GATRA administer transportation services through subcontracting with qualified transportation vendors within their coverage areas. Collectively the two RTAs subcontract with over 300 different transportation providers in the Commonwealth.</a:t>
            </a:r>
          </a:p>
          <a:p>
            <a:pPr marL="228600" indent="-228600">
              <a:spcBef>
                <a:spcPts val="0"/>
              </a:spcBef>
              <a:spcAft>
                <a:spcPts val="1200"/>
              </a:spcAft>
              <a:buSzPct val="100000"/>
            </a:pPr>
            <a:r>
              <a:rPr lang="en-US" sz="1600" dirty="0">
                <a:solidFill>
                  <a:schemeClr val="bg1"/>
                </a:solidFill>
                <a:latin typeface="+mj-lt"/>
              </a:rPr>
              <a:t>New contracts with MART and GATRA went into effect on July 1, 2021.  In response to consumer feedback, these new contracts introduced changes to improve consumer experience and safety:</a:t>
            </a:r>
            <a:endParaRPr lang="en-US" sz="1600" b="1" dirty="0">
              <a:solidFill>
                <a:schemeClr val="bg1"/>
              </a:solidFill>
              <a:latin typeface="+mj-lt"/>
            </a:endParaRPr>
          </a:p>
          <a:p>
            <a:pPr marL="628650" lvl="1" indent="-228600">
              <a:spcBef>
                <a:spcPts val="0"/>
              </a:spcBef>
              <a:spcAft>
                <a:spcPts val="1200"/>
              </a:spcAft>
              <a:buSzPct val="100000"/>
            </a:pPr>
            <a:r>
              <a:rPr lang="en-US" sz="1600" u="sng" dirty="0">
                <a:solidFill>
                  <a:schemeClr val="bg1"/>
                </a:solidFill>
                <a:latin typeface="+mj-lt"/>
              </a:rPr>
              <a:t>Complaints process</a:t>
            </a:r>
            <a:r>
              <a:rPr lang="en-US" sz="1600" dirty="0">
                <a:solidFill>
                  <a:schemeClr val="bg1"/>
                </a:solidFill>
                <a:latin typeface="+mj-lt"/>
              </a:rPr>
              <a:t> – Requires 95% of complaints resolved within three business days, 100% within 10 business days, HST phone and email publicized for complaints.</a:t>
            </a:r>
          </a:p>
          <a:p>
            <a:pPr marL="628650" lvl="1" indent="-228600">
              <a:spcBef>
                <a:spcPts val="0"/>
              </a:spcBef>
              <a:spcAft>
                <a:spcPts val="1200"/>
              </a:spcAft>
              <a:buSzPct val="100000"/>
            </a:pPr>
            <a:r>
              <a:rPr lang="en-US" sz="1600" u="sng" dirty="0">
                <a:solidFill>
                  <a:schemeClr val="bg1"/>
                </a:solidFill>
                <a:latin typeface="+mj-lt"/>
              </a:rPr>
              <a:t>Online scheduling</a:t>
            </a:r>
            <a:r>
              <a:rPr lang="en-US" sz="1600" dirty="0">
                <a:solidFill>
                  <a:schemeClr val="bg1"/>
                </a:solidFill>
                <a:latin typeface="+mj-lt"/>
              </a:rPr>
              <a:t> – Requires the adoption of new technologies to improve customer service, including smart phone apps and self-service web portals to facilitate transportation scheduling and the reporting of complaints.</a:t>
            </a:r>
          </a:p>
          <a:p>
            <a:pPr marL="628650" lvl="1" indent="-228600">
              <a:spcBef>
                <a:spcPts val="0"/>
              </a:spcBef>
              <a:spcAft>
                <a:spcPts val="1200"/>
              </a:spcAft>
              <a:buSzPct val="100000"/>
            </a:pPr>
            <a:r>
              <a:rPr lang="en-US" sz="1600" u="sng" dirty="0">
                <a:solidFill>
                  <a:schemeClr val="bg1"/>
                </a:solidFill>
                <a:latin typeface="+mj-lt"/>
              </a:rPr>
              <a:t>Call wait times</a:t>
            </a:r>
            <a:r>
              <a:rPr lang="en-US" sz="1600" dirty="0">
                <a:solidFill>
                  <a:schemeClr val="bg1"/>
                </a:solidFill>
                <a:latin typeface="+mj-lt"/>
              </a:rPr>
              <a:t> – Contract requires that all calls be answered in under three minutes.</a:t>
            </a:r>
          </a:p>
          <a:p>
            <a:pPr marL="628650" lvl="1" indent="-228600">
              <a:spcBef>
                <a:spcPts val="0"/>
              </a:spcBef>
              <a:spcAft>
                <a:spcPts val="1200"/>
              </a:spcAft>
              <a:buSzPct val="100000"/>
            </a:pPr>
            <a:r>
              <a:rPr lang="en-US" sz="1600" u="sng" dirty="0">
                <a:solidFill>
                  <a:schemeClr val="bg1"/>
                </a:solidFill>
                <a:latin typeface="+mj-lt"/>
              </a:rPr>
              <a:t>On-time performance and reliability</a:t>
            </a:r>
            <a:r>
              <a:rPr lang="en-US" sz="1600" dirty="0">
                <a:solidFill>
                  <a:schemeClr val="bg1"/>
                </a:solidFill>
                <a:latin typeface="+mj-lt"/>
              </a:rPr>
              <a:t> – GPS systems required on all Demand Response vehicles to provide data on on-time performance. </a:t>
            </a:r>
          </a:p>
          <a:p>
            <a:pPr marL="628650" lvl="1" indent="-228600">
              <a:spcBef>
                <a:spcPts val="0"/>
              </a:spcBef>
              <a:spcAft>
                <a:spcPts val="1200"/>
              </a:spcAft>
              <a:buSzPct val="100000"/>
            </a:pPr>
            <a:r>
              <a:rPr lang="en-US" sz="1600" u="sng" dirty="0">
                <a:solidFill>
                  <a:schemeClr val="bg1"/>
                </a:solidFill>
                <a:latin typeface="+mj-lt"/>
              </a:rPr>
              <a:t>Driver and vehicle safety standards</a:t>
            </a:r>
            <a:r>
              <a:rPr lang="en-US" sz="1600" dirty="0">
                <a:solidFill>
                  <a:schemeClr val="bg1"/>
                </a:solidFill>
                <a:latin typeface="+mj-lt"/>
              </a:rPr>
              <a:t> – Quality and Assurance team within the HST office staffed with four Compliance Officers, tripling the number of field visits.</a:t>
            </a:r>
          </a:p>
        </p:txBody>
      </p:sp>
      <p:sp>
        <p:nvSpPr>
          <p:cNvPr id="7" name="TextBox 6"/>
          <p:cNvSpPr txBox="1"/>
          <p:nvPr/>
        </p:nvSpPr>
        <p:spPr>
          <a:xfrm>
            <a:off x="0" y="1"/>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on HST Services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9</a:t>
            </a:fld>
            <a:endParaRPr lang="en-US">
              <a:latin typeface="+mj-lt"/>
            </a:endParaRPr>
          </a:p>
        </p:txBody>
      </p:sp>
    </p:spTree>
    <p:extLst>
      <p:ext uri="{BB962C8B-B14F-4D97-AF65-F5344CB8AC3E}">
        <p14:creationId xmlns:p14="http://schemas.microsoft.com/office/powerpoint/2010/main" val="4284939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il Sans MT">
      <a:majorFont>
        <a:latin typeface="Gill Sans MT"/>
        <a:ea typeface=""/>
        <a:cs typeface=""/>
      </a:majorFont>
      <a:minorFont>
        <a:latin typeface="Gill Sans MT"/>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1515AD27FAEC47B738952B354E4571" ma:contentTypeVersion="12" ma:contentTypeDescription="Create a new document." ma:contentTypeScope="" ma:versionID="5ce4718517e16e29f743b461cd9f880d">
  <xsd:schema xmlns:xsd="http://www.w3.org/2001/XMLSchema" xmlns:xs="http://www.w3.org/2001/XMLSchema" xmlns:p="http://schemas.microsoft.com/office/2006/metadata/properties" xmlns:ns3="f504dc79-df90-4006-86da-36df47700221" xmlns:ns4="fbb578ec-86a1-422c-84b9-ab288c347c50" targetNamespace="http://schemas.microsoft.com/office/2006/metadata/properties" ma:root="true" ma:fieldsID="abb65b6f1198ccff8b6908e9be274c03" ns3:_="" ns4:_="">
    <xsd:import namespace="f504dc79-df90-4006-86da-36df47700221"/>
    <xsd:import namespace="fbb578ec-86a1-422c-84b9-ab288c347c5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4dc79-df90-4006-86da-36df4770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b578ec-86a1-422c-84b9-ab288c347c5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B03D7-4C24-4589-8A04-FDE693CC9586}">
  <ds:schemaRefs>
    <ds:schemaRef ds:uri="http://schemas.microsoft.com/office/2006/documentManagement/types"/>
    <ds:schemaRef ds:uri="f504dc79-df90-4006-86da-36df47700221"/>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fbb578ec-86a1-422c-84b9-ab288c347c50"/>
    <ds:schemaRef ds:uri="http://www.w3.org/XML/1998/namespace"/>
    <ds:schemaRef ds:uri="http://purl.org/dc/dcmitype/"/>
  </ds:schemaRefs>
</ds:datastoreItem>
</file>

<file path=customXml/itemProps2.xml><?xml version="1.0" encoding="utf-8"?>
<ds:datastoreItem xmlns:ds="http://schemas.openxmlformats.org/officeDocument/2006/customXml" ds:itemID="{E1DA8882-02D0-43B0-90C4-D9F18A5B7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4dc79-df90-4006-86da-36df47700221"/>
    <ds:schemaRef ds:uri="fbb578ec-86a1-422c-84b9-ab288c347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81357F-55BE-4C8C-90FD-141A0395E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1680</TotalTime>
  <Words>6046</Words>
  <Application>Microsoft Office PowerPoint</Application>
  <PresentationFormat>Custom</PresentationFormat>
  <Paragraphs>647</Paragraphs>
  <Slides>82</Slides>
  <Notes>82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Arial</vt:lpstr>
      <vt:lpstr>Arial,Sans-Serif</vt:lpstr>
      <vt:lpstr>Calibri</vt:lpstr>
      <vt:lpstr>Gill Sans MT</vt:lpstr>
      <vt:lpstr>Symbol</vt:lpstr>
      <vt:lpstr>Wingdings</vt:lpstr>
      <vt:lpstr>Elemental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Fevrier, Lucyus (EHS)</dc:creator>
  <cp:lastModifiedBy>Cohen, Gabriel R. (EHS)</cp:lastModifiedBy>
  <cp:revision>505</cp:revision>
  <cp:lastPrinted>2022-11-09T16:06:56Z</cp:lastPrinted>
  <dcterms:created xsi:type="dcterms:W3CDTF">2019-02-05T21:30:53Z</dcterms:created>
  <dcterms:modified xsi:type="dcterms:W3CDTF">2022-11-30T17:49:06Z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0x0101007F1515AD27FAEC47B738952B354E4571</vt:lpwstr>
  </property>
</Properties>
</file>