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70" r:id="rId2"/>
    <p:sldId id="1056" r:id="rId3"/>
    <p:sldId id="1264" r:id="rId4"/>
    <p:sldId id="1268" r:id="rId5"/>
    <p:sldId id="860" r:id="rId6"/>
    <p:sldId id="1223" r:id="rId7"/>
    <p:sldId id="1267" r:id="rId8"/>
    <p:sldId id="1197" r:id="rId9"/>
    <p:sldId id="1278" r:id="rId10"/>
    <p:sldId id="1279" r:id="rId11"/>
    <p:sldId id="1273" r:id="rId12"/>
    <p:sldId id="1276" r:id="rId13"/>
    <p:sldId id="1280" r:id="rId14"/>
    <p:sldId id="1281" r:id="rId15"/>
    <p:sldId id="1284" r:id="rId16"/>
    <p:sldId id="1209" r:id="rId17"/>
    <p:sldId id="1271" r:id="rId18"/>
    <p:sldId id="1285" r:id="rId19"/>
    <p:sldId id="1240" r:id="rId20"/>
    <p:sldId id="1243" r:id="rId21"/>
    <p:sldId id="1287" r:id="rId22"/>
    <p:sldId id="1246" r:id="rId23"/>
    <p:sldId id="1277" r:id="rId24"/>
    <p:sldId id="1247" r:id="rId25"/>
    <p:sldId id="1282" r:id="rId26"/>
    <p:sldId id="1288" r:id="rId27"/>
    <p:sldId id="1248" r:id="rId28"/>
    <p:sldId id="1283" r:id="rId29"/>
    <p:sldId id="1291" r:id="rId30"/>
    <p:sldId id="1250" r:id="rId31"/>
    <p:sldId id="1290" r:id="rId32"/>
    <p:sldId id="1263"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lary Zipper" initials="HZ" lastIdx="2" clrIdx="0"/>
  <p:cmAuthor id="1" name="Janet Porter" initials="JP" lastIdx="1" clrIdx="1"/>
  <p:cmAuthor id="2" name="Keith Bubblo" initials="KB" lastIdx="2" clrIdx="2"/>
  <p:cmAuthor id="3" name="Eric Shell" initials="" lastIdx="30" clrIdx="3"/>
  <p:cmAuthor id="4" name="Brian Haapala" initials="bh"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00"/>
    <a:srgbClr val="CCCCFF"/>
    <a:srgbClr val="EDDBC9"/>
    <a:srgbClr val="996633"/>
    <a:srgbClr val="663300"/>
    <a:srgbClr val="996600"/>
    <a:srgbClr val="321900"/>
    <a:srgbClr val="3333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10" autoAdjust="0"/>
    <p:restoredTop sz="99834" autoAdjust="0"/>
  </p:normalViewPr>
  <p:slideViewPr>
    <p:cSldViewPr>
      <p:cViewPr>
        <p:scale>
          <a:sx n="76" d="100"/>
          <a:sy n="76" d="100"/>
        </p:scale>
        <p:origin x="-1674" y="-438"/>
      </p:cViewPr>
      <p:guideLst>
        <p:guide orient="horz" pos="3552"/>
        <p:guide orient="horz" pos="2208"/>
        <p:guide orient="horz" pos="720"/>
        <p:guide orient="horz" pos="3216"/>
        <p:guide orient="horz" pos="4032"/>
        <p:guide orient="horz" pos="1392"/>
        <p:guide orient="horz" pos="1584"/>
        <p:guide orient="horz" pos="2400"/>
        <p:guide orient="horz" pos="2736"/>
        <p:guide orient="horz" pos="3888"/>
        <p:guide orient="horz" pos="2976"/>
        <p:guide pos="3120"/>
        <p:guide pos="336"/>
        <p:guide pos="48"/>
        <p:guide pos="5328"/>
        <p:guide pos="3744"/>
        <p:guide pos="5232"/>
        <p:guide pos="2256"/>
        <p:guide pos="2880"/>
        <p:guide pos="4368"/>
        <p:guide pos="5664"/>
        <p:guide pos="4176"/>
        <p:guide pos="4512"/>
        <p:guide pos="912"/>
        <p:guide pos="3504"/>
        <p:guide pos="1680"/>
        <p:guide pos="5520"/>
        <p:guide pos="192"/>
      </p:guideLst>
    </p:cSldViewPr>
  </p:slideViewPr>
  <p:outlineViewPr>
    <p:cViewPr>
      <p:scale>
        <a:sx n="33" d="100"/>
        <a:sy n="33" d="100"/>
      </p:scale>
      <p:origin x="0" y="29376"/>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70" d="100"/>
          <a:sy n="70" d="100"/>
        </p:scale>
        <p:origin x="-3246" y="-90"/>
      </p:cViewPr>
      <p:guideLst>
        <p:guide orient="horz" pos="2928"/>
        <p:guide pos="2208"/>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notesMaster" Target="notesMasters/notesMaster1.xml"/>
  <Relationship Id="rId35" Type="http://schemas.openxmlformats.org/officeDocument/2006/relationships/handoutMaster" Target="handoutMasters/handoutMaster1.xml"/>
  <Relationship Id="rId36" Type="http://schemas.openxmlformats.org/officeDocument/2006/relationships/commentAuthors" Target="commentAuthors.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 Target="slides/slide3.xml"/>
  <Relationship Id="rId40" Type="http://schemas.openxmlformats.org/officeDocument/2006/relationships/tableStyles" Target="tableStyles.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161" tIns="46580" rIns="93161" bIns="46580"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1" cy="464820"/>
          </a:xfrm>
          <a:prstGeom prst="rect">
            <a:avLst/>
          </a:prstGeom>
        </p:spPr>
        <p:txBody>
          <a:bodyPr vert="horz" lIns="93161" tIns="46580" rIns="93161" bIns="46580" rtlCol="0"/>
          <a:lstStyle>
            <a:lvl1pPr algn="r">
              <a:defRPr sz="1300"/>
            </a:lvl1pPr>
          </a:lstStyle>
          <a:p>
            <a:fld id="{4862238A-A850-49A8-9567-E6D06F23330B}" type="datetimeFigureOut">
              <a:rPr lang="en-US" smtClean="0"/>
              <a:t>10/17/2014</a:t>
            </a:fld>
            <a:endParaRPr lang="en-US" dirty="0"/>
          </a:p>
        </p:txBody>
      </p:sp>
      <p:sp>
        <p:nvSpPr>
          <p:cNvPr id="4" name="Footer Placeholder 3"/>
          <p:cNvSpPr>
            <a:spLocks noGrp="1"/>
          </p:cNvSpPr>
          <p:nvPr>
            <p:ph type="ftr" sz="quarter" idx="2"/>
          </p:nvPr>
        </p:nvSpPr>
        <p:spPr>
          <a:xfrm>
            <a:off x="0" y="8829967"/>
            <a:ext cx="3037841" cy="464820"/>
          </a:xfrm>
          <a:prstGeom prst="rect">
            <a:avLst/>
          </a:prstGeom>
        </p:spPr>
        <p:txBody>
          <a:bodyPr vert="horz" lIns="93161" tIns="46580" rIns="93161" bIns="46580"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1" cy="464820"/>
          </a:xfrm>
          <a:prstGeom prst="rect">
            <a:avLst/>
          </a:prstGeom>
        </p:spPr>
        <p:txBody>
          <a:bodyPr vert="horz" lIns="93161" tIns="46580" rIns="93161" bIns="46580" rtlCol="0" anchor="b"/>
          <a:lstStyle>
            <a:lvl1pPr algn="r">
              <a:defRPr sz="1300"/>
            </a:lvl1pPr>
          </a:lstStyle>
          <a:p>
            <a:fld id="{542733F4-ABC1-425B-AF2D-C30C6B960805}" type="slidenum">
              <a:rPr lang="en-US" smtClean="0"/>
              <a:t>‹#›</a:t>
            </a:fld>
            <a:endParaRPr lang="en-US" dirty="0"/>
          </a:p>
        </p:txBody>
      </p:sp>
    </p:spTree>
    <p:extLst>
      <p:ext uri="{BB962C8B-B14F-4D97-AF65-F5344CB8AC3E}">
        <p14:creationId xmlns:p14="http://schemas.microsoft.com/office/powerpoint/2010/main" val="2392544280"/>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161" tIns="46580" rIns="93161" bIns="46580" rtlCol="0"/>
          <a:lstStyle>
            <a:lvl1pPr algn="l">
              <a:defRPr sz="1300"/>
            </a:lvl1pPr>
          </a:lstStyle>
          <a:p>
            <a:endParaRPr lang="en-US" dirty="0"/>
          </a:p>
        </p:txBody>
      </p:sp>
      <p:sp>
        <p:nvSpPr>
          <p:cNvPr id="3" name="Date Placeholder 2"/>
          <p:cNvSpPr>
            <a:spLocks noGrp="1"/>
          </p:cNvSpPr>
          <p:nvPr>
            <p:ph type="dt" idx="1"/>
          </p:nvPr>
        </p:nvSpPr>
        <p:spPr>
          <a:xfrm>
            <a:off x="3970938" y="0"/>
            <a:ext cx="3037841" cy="464820"/>
          </a:xfrm>
          <a:prstGeom prst="rect">
            <a:avLst/>
          </a:prstGeom>
        </p:spPr>
        <p:txBody>
          <a:bodyPr vert="horz" lIns="93161" tIns="46580" rIns="93161" bIns="46580" rtlCol="0"/>
          <a:lstStyle>
            <a:lvl1pPr algn="r">
              <a:defRPr sz="1300"/>
            </a:lvl1pPr>
          </a:lstStyle>
          <a:p>
            <a:fld id="{F358F5FB-1543-4255-9BCE-86043B97FC75}" type="datetimeFigureOut">
              <a:rPr lang="en-US" smtClean="0"/>
              <a:t>10/17/2014</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1" tIns="46580" rIns="93161"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1" cy="464820"/>
          </a:xfrm>
          <a:prstGeom prst="rect">
            <a:avLst/>
          </a:prstGeom>
        </p:spPr>
        <p:txBody>
          <a:bodyPr vert="horz" lIns="93161" tIns="46580" rIns="93161"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1" cy="464820"/>
          </a:xfrm>
          <a:prstGeom prst="rect">
            <a:avLst/>
          </a:prstGeom>
        </p:spPr>
        <p:txBody>
          <a:bodyPr vert="horz" lIns="93161" tIns="46580" rIns="93161" bIns="46580" rtlCol="0" anchor="b"/>
          <a:lstStyle>
            <a:lvl1pPr algn="r">
              <a:defRPr sz="1300"/>
            </a:lvl1pPr>
          </a:lstStyle>
          <a:p>
            <a:fld id="{EF32D5DA-68D8-4DE7-A4B8-D7DF541A9B08}" type="slidenum">
              <a:rPr lang="en-US" smtClean="0"/>
              <a:t>‹#›</a:t>
            </a:fld>
            <a:endParaRPr lang="en-US" dirty="0"/>
          </a:p>
        </p:txBody>
      </p:sp>
    </p:spTree>
    <p:extLst>
      <p:ext uri="{BB962C8B-B14F-4D97-AF65-F5344CB8AC3E}">
        <p14:creationId xmlns:p14="http://schemas.microsoft.com/office/powerpoint/2010/main" val="375215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086" tIns="44042" rIns="88086" bIns="44042" numCol="1" anchor="t" anchorCtr="0" compatLnSpc="1">
            <a:prstTxWarp prst="textNoShape">
              <a:avLst/>
            </a:prstTxWarp>
          </a:bodyPr>
          <a:lstStyle/>
          <a:p>
            <a:pPr eaLnBrk="1" hangingPunct="1"/>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970439" y="8829988"/>
            <a:ext cx="3038372" cy="464820"/>
          </a:xfrm>
          <a:prstGeom prst="rect">
            <a:avLst/>
          </a:prstGeom>
          <a:noFill/>
          <a:ln w="9525">
            <a:noFill/>
            <a:miter lim="800000"/>
            <a:headEnd/>
            <a:tailEnd/>
          </a:ln>
        </p:spPr>
        <p:txBody>
          <a:bodyPr lIns="93117" tIns="46559" rIns="93117" bIns="46559" anchor="b"/>
          <a:lstStyle/>
          <a:p>
            <a:pPr algn="r" defTabSz="929596"/>
            <a:fld id="{860DFD13-8D14-480E-A34C-6B7854094397}" type="slidenum">
              <a:rPr lang="en-US" sz="1300">
                <a:solidFill>
                  <a:prstClr val="black"/>
                </a:solidFill>
              </a:rPr>
              <a:pPr algn="r" defTabSz="929596"/>
              <a:t>4</a:t>
            </a:fld>
            <a:endParaRPr lang="en-US" sz="1300" dirty="0">
              <a:solidFill>
                <a:prstClr val="black"/>
              </a:solidFill>
            </a:endParaRPr>
          </a:p>
        </p:txBody>
      </p:sp>
      <p:sp>
        <p:nvSpPr>
          <p:cNvPr id="80899" name="Rectangle 2"/>
          <p:cNvSpPr>
            <a:spLocks noGrp="1" noRot="1" noChangeAspect="1" noChangeArrowheads="1" noTextEdit="1"/>
          </p:cNvSpPr>
          <p:nvPr>
            <p:ph type="sldImg"/>
          </p:nvPr>
        </p:nvSpPr>
        <p:spPr>
          <a:xfrm>
            <a:off x="1184275" y="698500"/>
            <a:ext cx="4643438" cy="3484563"/>
          </a:xfrm>
          <a:ln/>
        </p:spPr>
      </p:sp>
      <p:sp>
        <p:nvSpPr>
          <p:cNvPr id="80900" name="Rectangle 3"/>
          <p:cNvSpPr>
            <a:spLocks noGrp="1" noChangeArrowheads="1"/>
          </p:cNvSpPr>
          <p:nvPr>
            <p:ph type="body" idx="1"/>
          </p:nvPr>
        </p:nvSpPr>
        <p:spPr>
          <a:xfrm>
            <a:off x="933660" y="4414199"/>
            <a:ext cx="5143086" cy="4186564"/>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pPr/>
              <a:t>6</a:t>
            </a:fld>
            <a:endParaRPr lang="en-US" dirty="0"/>
          </a:p>
        </p:txBody>
      </p:sp>
    </p:spTree>
    <p:extLst>
      <p:ext uri="{BB962C8B-B14F-4D97-AF65-F5344CB8AC3E}">
        <p14:creationId xmlns:p14="http://schemas.microsoft.com/office/powerpoint/2010/main" val="58172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970439" y="8829988"/>
            <a:ext cx="3038372" cy="464820"/>
          </a:xfrm>
          <a:prstGeom prst="rect">
            <a:avLst/>
          </a:prstGeom>
          <a:noFill/>
          <a:ln w="9525">
            <a:noFill/>
            <a:miter lim="800000"/>
            <a:headEnd/>
            <a:tailEnd/>
          </a:ln>
        </p:spPr>
        <p:txBody>
          <a:bodyPr lIns="93117" tIns="46559" rIns="93117" bIns="46559" anchor="b"/>
          <a:lstStyle/>
          <a:p>
            <a:pPr algn="r" defTabSz="929596"/>
            <a:fld id="{860DFD13-8D14-480E-A34C-6B7854094397}" type="slidenum">
              <a:rPr lang="en-US" sz="1300">
                <a:solidFill>
                  <a:prstClr val="black"/>
                </a:solidFill>
              </a:rPr>
              <a:pPr algn="r" defTabSz="929596"/>
              <a:t>7</a:t>
            </a:fld>
            <a:endParaRPr lang="en-US" sz="1300" dirty="0">
              <a:solidFill>
                <a:prstClr val="black"/>
              </a:solidFill>
            </a:endParaRPr>
          </a:p>
        </p:txBody>
      </p:sp>
      <p:sp>
        <p:nvSpPr>
          <p:cNvPr id="80899" name="Rectangle 2"/>
          <p:cNvSpPr>
            <a:spLocks noGrp="1" noRot="1" noChangeAspect="1" noChangeArrowheads="1" noTextEdit="1"/>
          </p:cNvSpPr>
          <p:nvPr>
            <p:ph type="sldImg"/>
          </p:nvPr>
        </p:nvSpPr>
        <p:spPr>
          <a:xfrm>
            <a:off x="1184275" y="698500"/>
            <a:ext cx="4643438" cy="3484563"/>
          </a:xfrm>
          <a:ln/>
        </p:spPr>
      </p:sp>
      <p:sp>
        <p:nvSpPr>
          <p:cNvPr id="80900" name="Rectangle 3"/>
          <p:cNvSpPr>
            <a:spLocks noGrp="1" noChangeArrowheads="1"/>
          </p:cNvSpPr>
          <p:nvPr>
            <p:ph type="body" idx="1"/>
          </p:nvPr>
        </p:nvSpPr>
        <p:spPr>
          <a:xfrm>
            <a:off x="933660" y="4414199"/>
            <a:ext cx="5143086" cy="4186564"/>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t>8</a:t>
            </a:fld>
            <a:endParaRPr lang="en-US" dirty="0"/>
          </a:p>
        </p:txBody>
      </p:sp>
    </p:spTree>
    <p:extLst>
      <p:ext uri="{BB962C8B-B14F-4D97-AF65-F5344CB8AC3E}">
        <p14:creationId xmlns:p14="http://schemas.microsoft.com/office/powerpoint/2010/main" val="278818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970439" y="8829988"/>
            <a:ext cx="3038372" cy="464820"/>
          </a:xfrm>
          <a:prstGeom prst="rect">
            <a:avLst/>
          </a:prstGeom>
          <a:noFill/>
          <a:ln w="9525">
            <a:noFill/>
            <a:miter lim="800000"/>
            <a:headEnd/>
            <a:tailEnd/>
          </a:ln>
        </p:spPr>
        <p:txBody>
          <a:bodyPr lIns="93117" tIns="46559" rIns="93117" bIns="46559" anchor="b"/>
          <a:lstStyle/>
          <a:p>
            <a:pPr algn="r" defTabSz="929596"/>
            <a:fld id="{860DFD13-8D14-480E-A34C-6B7854094397}" type="slidenum">
              <a:rPr lang="en-US" sz="1300">
                <a:solidFill>
                  <a:prstClr val="black"/>
                </a:solidFill>
              </a:rPr>
              <a:pPr algn="r" defTabSz="929596"/>
              <a:t>16</a:t>
            </a:fld>
            <a:endParaRPr lang="en-US" sz="1300" dirty="0">
              <a:solidFill>
                <a:prstClr val="black"/>
              </a:solidFill>
            </a:endParaRPr>
          </a:p>
        </p:txBody>
      </p:sp>
      <p:sp>
        <p:nvSpPr>
          <p:cNvPr id="80899" name="Rectangle 2"/>
          <p:cNvSpPr>
            <a:spLocks noGrp="1" noRot="1" noChangeAspect="1" noChangeArrowheads="1" noTextEdit="1"/>
          </p:cNvSpPr>
          <p:nvPr>
            <p:ph type="sldImg"/>
          </p:nvPr>
        </p:nvSpPr>
        <p:spPr>
          <a:xfrm>
            <a:off x="1184275" y="698500"/>
            <a:ext cx="4643438" cy="3484563"/>
          </a:xfrm>
          <a:ln/>
        </p:spPr>
      </p:sp>
      <p:sp>
        <p:nvSpPr>
          <p:cNvPr id="80900" name="Rectangle 3"/>
          <p:cNvSpPr>
            <a:spLocks noGrp="1" noChangeArrowheads="1"/>
          </p:cNvSpPr>
          <p:nvPr>
            <p:ph type="body" idx="1"/>
          </p:nvPr>
        </p:nvSpPr>
        <p:spPr>
          <a:xfrm>
            <a:off x="933660" y="4414199"/>
            <a:ext cx="5143086" cy="4186564"/>
          </a:xfrm>
          <a:noFill/>
          <a:ln/>
        </p:spPr>
        <p:txBody>
          <a:bodyPr/>
          <a:lstStyle/>
          <a:p>
            <a:pPr eaLnBrk="1" hangingPunct="1"/>
            <a:endParaRPr lang="en-US" smtClean="0"/>
          </a:p>
        </p:txBody>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3129B4-0147-4AA7-8352-32C1C1B7B39E}" type="datetime1">
              <a:rPr lang="en-US" smtClean="0">
                <a:solidFill>
                  <a:prstClr val="black">
                    <a:tint val="75000"/>
                  </a:prstClr>
                </a:solidFill>
              </a:rPr>
              <a:t>10/17/2014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17466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D07A3C-D138-4E75-BF45-D463E2062060}" type="datetime1">
              <a:rPr lang="en-US" smtClean="0">
                <a:solidFill>
                  <a:prstClr val="black">
                    <a:tint val="75000"/>
                  </a:prstClr>
                </a:solidFill>
              </a:rPr>
              <a:t>10/17/2014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408961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1EA7E7-BF56-445C-B9B9-17404EF11FE3}" type="datetime1">
              <a:rPr lang="en-US" smtClean="0">
                <a:solidFill>
                  <a:prstClr val="black">
                    <a:tint val="75000"/>
                  </a:prstClr>
                </a:solidFill>
              </a:rPr>
              <a:t>10/17/2014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91120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5E946A-6FBA-4614-876B-94C5BC63F99D}" type="datetime1">
              <a:rPr lang="en-US" smtClean="0">
                <a:solidFill>
                  <a:prstClr val="black">
                    <a:tint val="75000"/>
                  </a:prstClr>
                </a:solidFill>
              </a:rPr>
              <a:t>10/17/2014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43385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990600"/>
            <a:ext cx="7315200" cy="5135563"/>
          </a:xfrm>
          <a:prstGeom prst="rect">
            <a:avLst/>
          </a:prstGeom>
        </p:spPr>
        <p:txBody>
          <a:bodyPr/>
          <a:lstStyle>
            <a:lvl1pPr>
              <a:buClr>
                <a:srgbClr val="000080"/>
              </a:buClr>
              <a:buFont typeface="Wingdings" pitchFamily="2" charset="2"/>
              <a:buChar char="§"/>
              <a:defRPr sz="2400"/>
            </a:lvl1pPr>
            <a:lvl2pPr>
              <a:buClr>
                <a:srgbClr val="000080"/>
              </a:buClr>
              <a:buFont typeface="Wingdings" pitchFamily="2" charset="2"/>
              <a:buChar char="§"/>
              <a:defRPr sz="2000"/>
            </a:lvl2pPr>
            <a:lvl3pPr>
              <a:buClr>
                <a:srgbClr val="000080"/>
              </a:buClr>
              <a:buFont typeface="Wingdings" pitchFamily="2" charset="2"/>
              <a:buChar char="§"/>
              <a:defRPr sz="1800"/>
            </a:lvl3pPr>
            <a:lvl4pPr>
              <a:buClr>
                <a:srgbClr val="000080"/>
              </a:buClr>
              <a:buFont typeface="Wingdings" pitchFamily="2" charset="2"/>
              <a:buChar char="§"/>
              <a:defRPr sz="1600"/>
            </a:lvl4pPr>
            <a:lvl5pPr>
              <a:buClr>
                <a:srgbClr val="000080"/>
              </a:buClr>
              <a:buFont typeface="Wingdings" pitchFamily="2" charset="2"/>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533400" y="457200"/>
            <a:ext cx="6477000" cy="381000"/>
          </a:xfrm>
          <a:prstGeom prst="rect">
            <a:avLst/>
          </a:prstGeom>
        </p:spPr>
        <p:txBody>
          <a:bodyPr/>
          <a:lstStyle>
            <a:lvl1pPr algn="l">
              <a:defRPr sz="18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385438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dirty="0">
                <a:latin typeface="+mn-lt"/>
              </a:defRPr>
            </a:lvl1pPr>
          </a:lstStyle>
          <a:p>
            <a:pPr>
              <a:defRPr/>
            </a:pPr>
            <a:endParaRPr lang="en-US" dirty="0"/>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defRPr>
            </a:lvl1pPr>
          </a:lstStyle>
          <a:p>
            <a:pPr>
              <a:defRPr/>
            </a:pPr>
            <a:endParaRPr lang="en-US" dirty="0"/>
          </a:p>
        </p:txBody>
      </p:sp>
    </p:spTree>
    <p:extLst>
      <p:ext uri="{BB962C8B-B14F-4D97-AF65-F5344CB8AC3E}">
        <p14:creationId xmlns:p14="http://schemas.microsoft.com/office/powerpoint/2010/main" val="14904520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400800"/>
            <a:ext cx="9144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457200"/>
            <a:ext cx="6324600" cy="457200"/>
          </a:xfrm>
        </p:spPr>
        <p:txBody>
          <a:bodyPr/>
          <a:lstStyle>
            <a:lvl1pPr>
              <a:defRPr sz="2000"/>
            </a:lvl1pPr>
          </a:lstStyle>
          <a:p>
            <a:r>
              <a:rPr lang="en-US" dirty="0" smtClean="0"/>
              <a:t>Click to edit Master title style</a:t>
            </a:r>
            <a:endParaRPr lang="en-US" dirty="0"/>
          </a:p>
        </p:txBody>
      </p:sp>
      <p:sp>
        <p:nvSpPr>
          <p:cNvPr id="3" name="Content Placeholder 2"/>
          <p:cNvSpPr>
            <a:spLocks noGrp="1"/>
          </p:cNvSpPr>
          <p:nvPr>
            <p:ph idx="1"/>
          </p:nvPr>
        </p:nvSpPr>
        <p:spPr>
          <a:xfrm>
            <a:off x="533400" y="1143000"/>
            <a:ext cx="8229600" cy="4525963"/>
          </a:xfrm>
        </p:spPr>
        <p:txBody>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txBox="1">
            <a:spLocks/>
          </p:cNvSpPr>
          <p:nvPr userDrawn="1"/>
        </p:nvSpPr>
        <p:spPr bwMode="auto">
          <a:xfrm>
            <a:off x="8610600" y="6492875"/>
            <a:ext cx="533400" cy="365125"/>
          </a:xfrm>
          <a:prstGeom prst="rect">
            <a:avLst/>
          </a:prstGeom>
          <a:noFill/>
          <a:ln>
            <a:noFill/>
          </a:ln>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2FAF52-A8C0-428D-B0BB-FA81FD3C01EA}" type="slidenum">
              <a:rPr lang="en-US" sz="1600" b="1" smtClean="0">
                <a:solidFill>
                  <a:schemeClr val="bg1"/>
                </a:solidFill>
                <a:latin typeface="+mn-lt"/>
                <a:cs typeface="Arial" charset="0"/>
              </a:rPr>
              <a:pPr fontAlgn="base">
                <a:spcBef>
                  <a:spcPct val="0"/>
                </a:spcBef>
                <a:spcAft>
                  <a:spcPct val="0"/>
                </a:spcAft>
                <a:defRPr/>
              </a:pPr>
              <a:t>‹#›</a:t>
            </a:fld>
            <a:endParaRPr lang="en-US" sz="1800" b="1" dirty="0" smtClean="0">
              <a:solidFill>
                <a:schemeClr val="bg1"/>
              </a:solidFill>
              <a:latin typeface="+mn-lt"/>
              <a:cs typeface="Arial" charset="0"/>
            </a:endParaRPr>
          </a:p>
        </p:txBody>
      </p:sp>
    </p:spTree>
    <p:extLst>
      <p:ext uri="{BB962C8B-B14F-4D97-AF65-F5344CB8AC3E}">
        <p14:creationId xmlns:p14="http://schemas.microsoft.com/office/powerpoint/2010/main" val="37885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6400800"/>
            <a:ext cx="91440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457200"/>
            <a:ext cx="6324600" cy="457200"/>
          </a:xfrm>
        </p:spPr>
        <p:txBody>
          <a:bodyPr/>
          <a:lstStyle>
            <a:lvl1pPr>
              <a:defRPr sz="2000"/>
            </a:lvl1pPr>
          </a:lstStyle>
          <a:p>
            <a:r>
              <a:rPr lang="en-US" dirty="0" smtClean="0"/>
              <a:t>Click to edit Master title style</a:t>
            </a:r>
            <a:endParaRPr lang="en-US" dirty="0"/>
          </a:p>
        </p:txBody>
      </p:sp>
      <p:sp>
        <p:nvSpPr>
          <p:cNvPr id="3" name="Content Placeholder 2"/>
          <p:cNvSpPr>
            <a:spLocks noGrp="1"/>
          </p:cNvSpPr>
          <p:nvPr>
            <p:ph idx="1"/>
          </p:nvPr>
        </p:nvSpPr>
        <p:spPr>
          <a:xfrm>
            <a:off x="533400" y="1143000"/>
            <a:ext cx="8229600" cy="4525963"/>
          </a:xfrm>
        </p:spPr>
        <p:txBody>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txBox="1">
            <a:spLocks/>
          </p:cNvSpPr>
          <p:nvPr userDrawn="1"/>
        </p:nvSpPr>
        <p:spPr bwMode="auto">
          <a:xfrm>
            <a:off x="8610600" y="6492875"/>
            <a:ext cx="533400" cy="365125"/>
          </a:xfrm>
          <a:prstGeom prst="rect">
            <a:avLst/>
          </a:prstGeom>
          <a:noFill/>
          <a:ln>
            <a:noFill/>
          </a:ln>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2FAF52-A8C0-428D-B0BB-FA81FD3C01EA}" type="slidenum">
              <a:rPr lang="en-US" sz="1600" b="1" smtClean="0">
                <a:solidFill>
                  <a:schemeClr val="bg1"/>
                </a:solidFill>
                <a:latin typeface="+mn-lt"/>
                <a:cs typeface="Arial" charset="0"/>
              </a:rPr>
              <a:pPr fontAlgn="base">
                <a:spcBef>
                  <a:spcPct val="0"/>
                </a:spcBef>
                <a:spcAft>
                  <a:spcPct val="0"/>
                </a:spcAft>
                <a:defRPr/>
              </a:pPr>
              <a:t>‹#›</a:t>
            </a:fld>
            <a:endParaRPr lang="en-US" sz="1800" b="1" dirty="0" smtClean="0">
              <a:solidFill>
                <a:schemeClr val="bg1"/>
              </a:solidFill>
              <a:latin typeface="+mn-lt"/>
              <a:cs typeface="Arial" charset="0"/>
            </a:endParaRPr>
          </a:p>
        </p:txBody>
      </p:sp>
    </p:spTree>
    <p:extLst>
      <p:ext uri="{BB962C8B-B14F-4D97-AF65-F5344CB8AC3E}">
        <p14:creationId xmlns:p14="http://schemas.microsoft.com/office/powerpoint/2010/main" val="383592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E23271-E725-4C27-8400-4799AC9A603E}" type="datetime1">
              <a:rPr lang="en-US" smtClean="0">
                <a:solidFill>
                  <a:prstClr val="black">
                    <a:tint val="75000"/>
                  </a:prstClr>
                </a:solidFill>
              </a:rPr>
              <a:t>10/17/2014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55148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987985-5940-4536-84C2-56427642D774}" type="datetime1">
              <a:rPr lang="en-US" smtClean="0">
                <a:solidFill>
                  <a:prstClr val="black">
                    <a:tint val="75000"/>
                  </a:prstClr>
                </a:solidFill>
              </a:rPr>
              <a:t>10/17/2014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38845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1D7E7C-3849-4EDE-BBE5-A36CB3BFDAFA}" type="datetime1">
              <a:rPr lang="en-US" smtClean="0">
                <a:solidFill>
                  <a:prstClr val="black">
                    <a:tint val="75000"/>
                  </a:prstClr>
                </a:solidFill>
              </a:rPr>
              <a:t>10/17/2014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16868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4F1F9D-D011-46AF-982D-0AC7D198B4FA}" type="datetime1">
              <a:rPr lang="en-US" smtClean="0">
                <a:solidFill>
                  <a:prstClr val="black">
                    <a:tint val="75000"/>
                  </a:prstClr>
                </a:solidFill>
              </a:rPr>
              <a:t>10/17/2014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5080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47648E-9A63-47D6-9D7E-684FA5915620}" type="datetime1">
              <a:rPr lang="en-US" smtClean="0">
                <a:solidFill>
                  <a:prstClr val="black">
                    <a:tint val="75000"/>
                  </a:prstClr>
                </a:solidFill>
              </a:rPr>
              <a:t>10/17/2014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1603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13C687-8025-4E25-990D-52B27FCEB0F2}" type="datetime1">
              <a:rPr lang="en-US" smtClean="0">
                <a:solidFill>
                  <a:prstClr val="black">
                    <a:tint val="75000"/>
                  </a:prstClr>
                </a:solidFill>
              </a:rPr>
              <a:t>10/17/2014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42553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16" Type="http://schemas.openxmlformats.org/officeDocument/2006/relationships/image" Target="../media/image1.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457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143000"/>
            <a:ext cx="729573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689CAD-E4D1-42CB-9BA9-01A0138D6D66}" type="datetime1">
              <a:rPr lang="en-US" smtClean="0">
                <a:solidFill>
                  <a:prstClr val="black">
                    <a:tint val="75000"/>
                  </a:prstClr>
                </a:solidFill>
              </a:rPr>
              <a:t>10/17/2014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cxnSp>
        <p:nvCxnSpPr>
          <p:cNvPr id="11" name="Straight Connector 10"/>
          <p:cNvCxnSpPr/>
          <p:nvPr userDrawn="1"/>
        </p:nvCxnSpPr>
        <p:spPr>
          <a:xfrm>
            <a:off x="0" y="91440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74" name="Picture 2" descr="C:\Original\Stroudwater Resources - Desktop\Template and Logo\Logo\Stroudwater logo blu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315200" y="533400"/>
            <a:ext cx="1621450" cy="35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70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2800" kern="1200">
          <a:solidFill>
            <a:schemeClr val="tx1"/>
          </a:solidFill>
          <a:latin typeface="Gill Sans MT"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1800" kern="1200">
          <a:solidFill>
            <a:schemeClr val="tx1"/>
          </a:solidFill>
          <a:latin typeface="+mj-lt"/>
          <a:ea typeface="Verdana" pitchFamily="34" charset="0"/>
          <a:cs typeface="Verdana" pitchFamily="34" charset="0"/>
        </a:defRPr>
      </a:lvl1pPr>
      <a:lvl2pPr marL="742950" indent="-285750" algn="l" rtl="0" eaLnBrk="0" fontAlgn="base" hangingPunct="0">
        <a:spcBef>
          <a:spcPct val="20000"/>
        </a:spcBef>
        <a:spcAft>
          <a:spcPct val="0"/>
        </a:spcAft>
        <a:buFont typeface="Arial" pitchFamily="34" charset="0"/>
        <a:buChar char="•"/>
        <a:defRPr sz="1800" kern="1200">
          <a:solidFill>
            <a:schemeClr val="tx1"/>
          </a:solidFill>
          <a:latin typeface="+mj-lt"/>
          <a:ea typeface="Verdana" pitchFamily="34" charset="0"/>
          <a:cs typeface="Verdana" pitchFamily="34" charset="0"/>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j-lt"/>
          <a:ea typeface="Verdana" pitchFamily="34" charset="0"/>
          <a:cs typeface="Verdana" pitchFamily="34" charset="0"/>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j-lt"/>
          <a:ea typeface="Verdana" pitchFamily="34" charset="0"/>
          <a:cs typeface="Verdana" pitchFamily="34" charset="0"/>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j-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gif"/>
  <Relationship Id="rId6" Type="http://schemas.openxmlformats.org/officeDocument/2006/relationships/image" Target="../media/image5.jpeg"/>
  <Relationship Id="rId7" Type="http://schemas.openxmlformats.org/officeDocument/2006/relationships/image" Target="../media/image6.jpe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8.emf"/>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9.emf"/>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0.emf"/>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6.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2.jpe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4.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7.emf"/>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8.e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94" y="2514600"/>
            <a:ext cx="9156020" cy="9191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Healthcare Market </a:t>
            </a:r>
            <a:r>
              <a:rPr lang="en-US" sz="2000" dirty="0"/>
              <a:t>Assessment: Northern Berkshire County, </a:t>
            </a:r>
            <a:r>
              <a:rPr lang="en-US" sz="2000" dirty="0" smtClean="0"/>
              <a:t>Massachusetts</a:t>
            </a:r>
            <a:endParaRPr lang="en-US" sz="2000" dirty="0"/>
          </a:p>
        </p:txBody>
      </p:sp>
      <p:sp>
        <p:nvSpPr>
          <p:cNvPr id="2" name="Rectangle 1"/>
          <p:cNvSpPr/>
          <p:nvPr/>
        </p:nvSpPr>
        <p:spPr>
          <a:xfrm>
            <a:off x="-2494" y="3810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2438400"/>
            <a:ext cx="10287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63" y="2438400"/>
            <a:ext cx="1017587"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063" y="2438400"/>
            <a:ext cx="10287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8"/>
          <p:cNvSpPr>
            <a:spLocks noChangeArrowheads="1"/>
          </p:cNvSpPr>
          <p:nvPr/>
        </p:nvSpPr>
        <p:spPr bwMode="auto">
          <a:xfrm>
            <a:off x="1524000" y="52578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lnSpc>
                <a:spcPct val="90000"/>
              </a:lnSpc>
              <a:spcBef>
                <a:spcPct val="30000"/>
              </a:spcBef>
              <a:tabLst>
                <a:tab pos="914400" algn="l"/>
              </a:tabLst>
            </a:pPr>
            <a:endParaRPr lang="en-US" sz="2400" dirty="0">
              <a:latin typeface="Times New Roman" pitchFamily="18" charset="0"/>
            </a:endParaRPr>
          </a:p>
        </p:txBody>
      </p:sp>
      <p:sp>
        <p:nvSpPr>
          <p:cNvPr id="11" name="Subtitle 12"/>
          <p:cNvSpPr>
            <a:spLocks noGrp="1"/>
          </p:cNvSpPr>
          <p:nvPr/>
        </p:nvSpPr>
        <p:spPr>
          <a:xfrm>
            <a:off x="3800475" y="4110037"/>
            <a:ext cx="4648200" cy="22812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Bef>
                <a:spcPts val="800"/>
              </a:spcBef>
            </a:pPr>
            <a:endParaRPr lang="en-US" sz="1600" dirty="0" smtClean="0">
              <a:solidFill>
                <a:schemeClr val="tx1"/>
              </a:solidFill>
              <a:latin typeface="+mj-lt"/>
            </a:endParaRPr>
          </a:p>
          <a:p>
            <a:pPr algn="r">
              <a:spcBef>
                <a:spcPts val="800"/>
              </a:spcBef>
            </a:pPr>
            <a:r>
              <a:rPr lang="en-US" dirty="0" smtClean="0">
                <a:solidFill>
                  <a:schemeClr val="tx1"/>
                </a:solidFill>
                <a:latin typeface="+mj-lt"/>
              </a:rPr>
              <a:t>September 17, 2014</a:t>
            </a:r>
          </a:p>
          <a:p>
            <a:pPr algn="r">
              <a:spcBef>
                <a:spcPts val="800"/>
              </a:spcBef>
            </a:pPr>
            <a:endParaRPr lang="en-US" sz="1600" dirty="0" smtClean="0">
              <a:solidFill>
                <a:schemeClr val="tx1"/>
              </a:solidFill>
              <a:latin typeface="+mj-lt"/>
            </a:endParaRPr>
          </a:p>
          <a:p>
            <a:pPr algn="r">
              <a:spcBef>
                <a:spcPts val="800"/>
              </a:spcBef>
            </a:pPr>
            <a:endParaRPr lang="en-US" sz="1600" dirty="0" smtClean="0">
              <a:solidFill>
                <a:schemeClr val="tx1"/>
              </a:solidFill>
              <a:latin typeface="+mj-lt"/>
            </a:endParaRPr>
          </a:p>
          <a:p>
            <a:pPr algn="r">
              <a:spcBef>
                <a:spcPts val="800"/>
              </a:spcBef>
            </a:pPr>
            <a:endParaRPr lang="en-US" sz="1600" dirty="0">
              <a:solidFill>
                <a:schemeClr val="tx1"/>
              </a:solidFill>
              <a:latin typeface="+mj-lt"/>
            </a:endParaRPr>
          </a:p>
          <a:p>
            <a:pPr algn="r">
              <a:spcBef>
                <a:spcPts val="0"/>
              </a:spcBef>
            </a:pPr>
            <a:endParaRPr lang="en-US" sz="1600" dirty="0" smtClean="0">
              <a:solidFill>
                <a:schemeClr val="tx1"/>
              </a:solidFill>
              <a:latin typeface="+mj-lt"/>
              <a:cs typeface="Arial" pitchFamily="34" charset="0"/>
            </a:endParaRPr>
          </a:p>
        </p:txBody>
      </p:sp>
      <p:sp>
        <p:nvSpPr>
          <p:cNvPr id="6" name="TextBox 5"/>
          <p:cNvSpPr txBox="1"/>
          <p:nvPr/>
        </p:nvSpPr>
        <p:spPr>
          <a:xfrm>
            <a:off x="4575516" y="3745468"/>
            <a:ext cx="4416084" cy="369332"/>
          </a:xfrm>
          <a:prstGeom prst="rect">
            <a:avLst/>
          </a:prstGeom>
          <a:noFill/>
        </p:spPr>
        <p:txBody>
          <a:bodyPr wrap="square" rtlCol="0">
            <a:spAutoFit/>
          </a:bodyPr>
          <a:lstStyle/>
          <a:p>
            <a:r>
              <a:rPr lang="en-US" b="1" dirty="0" smtClean="0">
                <a:solidFill>
                  <a:schemeClr val="bg1"/>
                </a:solidFill>
              </a:rPr>
              <a:t>Translating Strategy into Facility Solutions</a:t>
            </a:r>
            <a:endParaRPr lang="en-US" b="1" dirty="0">
              <a:solidFill>
                <a:schemeClr val="bg1"/>
              </a:solidFill>
            </a:endParaRPr>
          </a:p>
        </p:txBody>
      </p:sp>
      <p:pic>
        <p:nvPicPr>
          <p:cNvPr id="1033" name="Picture 9" descr="C:\Original\Stroudwater Resources - Desktop\Template and Logo\Logo\Stroudwater logo 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756" y="5639645"/>
            <a:ext cx="2754844" cy="6087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aliving.com/wp-content/uploads/2012/08/northadamsma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622" y="381000"/>
            <a:ext cx="325537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76600" y="1600200"/>
            <a:ext cx="1752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greylockarts.net/images/304.jpg"/>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9235" t="9239" r="18638" b="10474"/>
          <a:stretch/>
        </p:blipFill>
        <p:spPr bwMode="auto">
          <a:xfrm>
            <a:off x="6549573" y="0"/>
            <a:ext cx="2594427" cy="2514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_Rmav50MtQoU/TD0z44VC2WI/AAAAAAAADME/KdyIi7gLKsY/s1600/Berkshires+and+downtown+North+Adams.JPG"/>
          <p:cNvPicPr>
            <a:picLocks noChangeAspect="1" noChangeArrowheads="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r="3014"/>
          <a:stretch/>
        </p:blipFill>
        <p:spPr bwMode="auto">
          <a:xfrm>
            <a:off x="0" y="0"/>
            <a:ext cx="312665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0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County Community Health Needs Assessment</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85800" y="990600"/>
            <a:ext cx="4572000" cy="5334000"/>
          </a:xfrm>
          <a:prstGeom prst="rect">
            <a:avLst/>
          </a:prstGeom>
        </p:spPr>
      </p:pic>
      <p:sp>
        <p:nvSpPr>
          <p:cNvPr id="3" name="Rectangle 2"/>
          <p:cNvSpPr/>
          <p:nvPr/>
        </p:nvSpPr>
        <p:spPr>
          <a:xfrm>
            <a:off x="6019800" y="1066800"/>
            <a:ext cx="2971800" cy="1815882"/>
          </a:xfrm>
          <a:prstGeom prst="rect">
            <a:avLst/>
          </a:prstGeom>
        </p:spPr>
        <p:txBody>
          <a:bodyPr wrap="square">
            <a:spAutoFit/>
          </a:bodyPr>
          <a:lstStyle/>
          <a:p>
            <a:pPr marL="0" lvl="1"/>
            <a:r>
              <a:rPr lang="en-US" sz="1600" dirty="0"/>
              <a:t>Alcohol, substance abuse, </a:t>
            </a:r>
            <a:r>
              <a:rPr lang="en-US" sz="1600" dirty="0" smtClean="0"/>
              <a:t>obesity</a:t>
            </a:r>
            <a:r>
              <a:rPr lang="en-US" sz="1600" dirty="0"/>
              <a:t>, smoking, and mental health are the disease and health risks of greatest concern among members of Northern Berkshire County.  </a:t>
            </a:r>
          </a:p>
          <a:p>
            <a:pPr marL="1143000" lvl="3"/>
            <a:endParaRPr lang="en-US" sz="1600" dirty="0"/>
          </a:p>
        </p:txBody>
      </p:sp>
      <p:cxnSp>
        <p:nvCxnSpPr>
          <p:cNvPr id="9" name="Elbow Connector 8"/>
          <p:cNvCxnSpPr>
            <a:endCxn id="3" idx="1"/>
          </p:cNvCxnSpPr>
          <p:nvPr/>
        </p:nvCxnSpPr>
        <p:spPr>
          <a:xfrm flipV="1">
            <a:off x="5257800" y="1974741"/>
            <a:ext cx="762000" cy="38746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019800" y="2743200"/>
            <a:ext cx="2895600" cy="1077218"/>
          </a:xfrm>
          <a:prstGeom prst="rect">
            <a:avLst/>
          </a:prstGeom>
        </p:spPr>
        <p:txBody>
          <a:bodyPr wrap="square">
            <a:spAutoFit/>
          </a:bodyPr>
          <a:lstStyle/>
          <a:p>
            <a:pPr marL="0" lvl="3"/>
            <a:r>
              <a:rPr lang="en-US" sz="1600" dirty="0" smtClean="0"/>
              <a:t>1</a:t>
            </a:r>
            <a:r>
              <a:rPr lang="en-US" sz="1600" dirty="0"/>
              <a:t>/3 of </a:t>
            </a:r>
            <a:r>
              <a:rPr lang="en-US" sz="1600" dirty="0" smtClean="0"/>
              <a:t>residents said </a:t>
            </a:r>
            <a:r>
              <a:rPr lang="en-US" sz="1600" dirty="0"/>
              <a:t>that, “there are times when they cannot go to the doctor when they are sick or need a checkup”</a:t>
            </a:r>
          </a:p>
        </p:txBody>
      </p:sp>
      <p:cxnSp>
        <p:nvCxnSpPr>
          <p:cNvPr id="14" name="Elbow Connector 13"/>
          <p:cNvCxnSpPr>
            <a:endCxn id="11" idx="1"/>
          </p:cNvCxnSpPr>
          <p:nvPr/>
        </p:nvCxnSpPr>
        <p:spPr>
          <a:xfrm flipV="1">
            <a:off x="5257800" y="3281809"/>
            <a:ext cx="762000" cy="7099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019800" y="4239161"/>
            <a:ext cx="2819400" cy="1323439"/>
          </a:xfrm>
          <a:prstGeom prst="rect">
            <a:avLst/>
          </a:prstGeom>
        </p:spPr>
        <p:txBody>
          <a:bodyPr wrap="square">
            <a:spAutoFit/>
          </a:bodyPr>
          <a:lstStyle/>
          <a:p>
            <a:pPr marL="0" lvl="3"/>
            <a:r>
              <a:rPr lang="en-US" sz="1600" dirty="0" smtClean="0"/>
              <a:t>The </a:t>
            </a:r>
            <a:r>
              <a:rPr lang="en-US" sz="1600" dirty="0"/>
              <a:t>need for </a:t>
            </a:r>
            <a:r>
              <a:rPr lang="en-US" sz="1600" u="sng" dirty="0"/>
              <a:t>transportation</a:t>
            </a:r>
            <a:r>
              <a:rPr lang="en-US" sz="1600" dirty="0"/>
              <a:t> </a:t>
            </a:r>
            <a:r>
              <a:rPr lang="en-US" sz="1600" dirty="0" smtClean="0"/>
              <a:t>is the </a:t>
            </a:r>
            <a:r>
              <a:rPr lang="en-US" sz="1600" dirty="0"/>
              <a:t>major obstacle, </a:t>
            </a:r>
            <a:r>
              <a:rPr lang="en-US" sz="1600" u="sng" dirty="0"/>
              <a:t>cost and availability</a:t>
            </a:r>
            <a:r>
              <a:rPr lang="en-US" sz="1600" dirty="0"/>
              <a:t> of appointments were also barriers for a significant number of </a:t>
            </a:r>
            <a:r>
              <a:rPr lang="en-US" sz="1600" dirty="0" smtClean="0"/>
              <a:t>people.</a:t>
            </a:r>
            <a:endParaRPr lang="en-US" sz="1600" dirty="0"/>
          </a:p>
        </p:txBody>
      </p:sp>
      <p:cxnSp>
        <p:nvCxnSpPr>
          <p:cNvPr id="20" name="Elbow Connector 19"/>
          <p:cNvCxnSpPr>
            <a:endCxn id="15" idx="1"/>
          </p:cNvCxnSpPr>
          <p:nvPr/>
        </p:nvCxnSpPr>
        <p:spPr>
          <a:xfrm>
            <a:off x="5257800" y="4414392"/>
            <a:ext cx="762000" cy="48648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50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Summary</a:t>
            </a:r>
            <a:endParaRPr lang="en-US" dirty="0"/>
          </a:p>
        </p:txBody>
      </p:sp>
      <p:sp>
        <p:nvSpPr>
          <p:cNvPr id="9" name="Content Placeholder 2"/>
          <p:cNvSpPr>
            <a:spLocks noGrp="1"/>
          </p:cNvSpPr>
          <p:nvPr>
            <p:ph idx="1"/>
          </p:nvPr>
        </p:nvSpPr>
        <p:spPr>
          <a:xfrm>
            <a:off x="304800" y="1143000"/>
            <a:ext cx="8686800" cy="4875181"/>
          </a:xfrm>
          <a:noFill/>
          <a:ln>
            <a:solidFill>
              <a:schemeClr val="bg1"/>
            </a:solidFill>
          </a:ln>
        </p:spPr>
        <p:txBody>
          <a:bodyPr vert="horz" wrap="square" lIns="91440" tIns="45720" rIns="91440" bIns="45720" numCol="1" rtlCol="0" anchor="t" anchorCtr="0" compatLnSpc="1">
            <a:prstTxWarp prst="textNoShape">
              <a:avLst/>
            </a:prstTxWarp>
            <a:spAutoFit/>
          </a:bodyPr>
          <a:lstStyle/>
          <a:p>
            <a:pPr eaLnBrk="1" hangingPunct="1"/>
            <a:r>
              <a:rPr lang="en-US" sz="2000" dirty="0">
                <a:ea typeface="+mn-ea"/>
                <a:cs typeface="+mn-cs"/>
              </a:rPr>
              <a:t>Stroudwater received input from over 100 stakeholders over the course of three visits to the community.  </a:t>
            </a:r>
          </a:p>
          <a:p>
            <a:pPr lvl="1"/>
            <a:r>
              <a:rPr lang="en-US" dirty="0"/>
              <a:t>The interview schedule was organized by the Massachusetts Department of Public Health, State Office of Rural Health. </a:t>
            </a:r>
          </a:p>
          <a:p>
            <a:pPr lvl="1"/>
            <a:r>
              <a:rPr lang="en-US" dirty="0"/>
              <a:t>A broad spectrum of stakeholders―including consumers, leaders of local organizations, social service agencies, and healthcare professionals formerly practicing at North Adams Regional Hospital―participated in the process. </a:t>
            </a:r>
          </a:p>
          <a:p>
            <a:pPr marL="0" eaLnBrk="1" hangingPunct="1"/>
            <a:endParaRPr lang="en-US" sz="2000" dirty="0">
              <a:ea typeface="+mn-ea"/>
              <a:cs typeface="+mn-cs"/>
            </a:endParaRPr>
          </a:p>
          <a:p>
            <a:pPr eaLnBrk="1" hangingPunct="1"/>
            <a:r>
              <a:rPr lang="en-US" sz="2000" dirty="0">
                <a:ea typeface="+mn-ea"/>
                <a:cs typeface="+mn-cs"/>
              </a:rPr>
              <a:t>The most frequent needs cited for local healthcare services were the emergency room and improved access to primary care. </a:t>
            </a:r>
            <a:endParaRPr lang="en-US" sz="2000" dirty="0" smtClean="0">
              <a:ea typeface="+mn-ea"/>
              <a:cs typeface="+mn-cs"/>
            </a:endParaRPr>
          </a:p>
          <a:p>
            <a:pPr lvl="1"/>
            <a:r>
              <a:rPr lang="en-US" dirty="0"/>
              <a:t>A number of stakeholders expressed appreciation for Berkshire Medical Center’s (BMC) role in re-establishing emergency services and further developing supporting diagnostic imaging services. </a:t>
            </a:r>
            <a:endParaRPr lang="en-US" dirty="0" smtClean="0"/>
          </a:p>
          <a:p>
            <a:pPr marL="0" eaLnBrk="1" hangingPunct="1"/>
            <a:endParaRPr lang="en-US" sz="2000" dirty="0">
              <a:ea typeface="+mn-ea"/>
              <a:cs typeface="+mn-cs"/>
            </a:endParaRPr>
          </a:p>
          <a:p>
            <a:pPr marL="0" eaLnBrk="1" hangingPunct="1"/>
            <a:endParaRPr lang="en-US" sz="2000" dirty="0">
              <a:ea typeface="+mn-ea"/>
              <a:cs typeface="+mn-cs"/>
            </a:endParaRPr>
          </a:p>
        </p:txBody>
      </p:sp>
      <p:sp>
        <p:nvSpPr>
          <p:cNvPr id="5" name="TextBox 4"/>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QUALITATIVE ASSESSMENT</a:t>
            </a:r>
            <a:endParaRPr lang="en-US" sz="1400" b="1" dirty="0">
              <a:solidFill>
                <a:schemeClr val="bg1"/>
              </a:solidFill>
            </a:endParaRPr>
          </a:p>
        </p:txBody>
      </p:sp>
    </p:spTree>
    <p:extLst>
      <p:ext uri="{BB962C8B-B14F-4D97-AF65-F5344CB8AC3E}">
        <p14:creationId xmlns:p14="http://schemas.microsoft.com/office/powerpoint/2010/main" val="238663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Summary</a:t>
            </a:r>
            <a:endParaRPr lang="en-US" dirty="0"/>
          </a:p>
        </p:txBody>
      </p:sp>
      <p:sp>
        <p:nvSpPr>
          <p:cNvPr id="9" name="Content Placeholder 2"/>
          <p:cNvSpPr>
            <a:spLocks noGrp="1"/>
          </p:cNvSpPr>
          <p:nvPr>
            <p:ph idx="1"/>
          </p:nvPr>
        </p:nvSpPr>
        <p:spPr>
          <a:xfrm>
            <a:off x="304800" y="1143000"/>
            <a:ext cx="8686800" cy="4154983"/>
          </a:xfrm>
          <a:noFill/>
          <a:ln>
            <a:solidFill>
              <a:schemeClr val="bg1"/>
            </a:solidFill>
          </a:ln>
        </p:spPr>
        <p:txBody>
          <a:bodyPr wrap="square" rtlCol="0">
            <a:spAutoFit/>
          </a:bodyPr>
          <a:lstStyle/>
          <a:p>
            <a:pPr marL="0" indent="0" eaLnBrk="1" hangingPunct="1">
              <a:buNone/>
            </a:pPr>
            <a:endParaRPr lang="en-US" sz="2000" dirty="0">
              <a:ea typeface="+mn-ea"/>
              <a:cs typeface="+mn-cs"/>
            </a:endParaRPr>
          </a:p>
          <a:p>
            <a:pPr eaLnBrk="1" hangingPunct="1"/>
            <a:r>
              <a:rPr lang="en-US" sz="2000" dirty="0">
                <a:ea typeface="+mn-ea"/>
                <a:cs typeface="+mn-cs"/>
              </a:rPr>
              <a:t>Stakeholder interviews indicated a wide diversity of opinion regarding the need for acute inpatient services to treat medical conditions. </a:t>
            </a:r>
            <a:endParaRPr lang="en-US" sz="2000" dirty="0" smtClean="0">
              <a:ea typeface="+mn-ea"/>
              <a:cs typeface="+mn-cs"/>
            </a:endParaRPr>
          </a:p>
          <a:p>
            <a:pPr lvl="1" eaLnBrk="1" hangingPunct="1"/>
            <a:r>
              <a:rPr lang="en-US" sz="2000" dirty="0"/>
              <a:t>Obstetrics services were the most commonly cited needs for hospitalization. </a:t>
            </a:r>
            <a:endParaRPr lang="en-US" sz="2000" dirty="0" smtClean="0">
              <a:ea typeface="+mn-ea"/>
              <a:cs typeface="+mn-cs"/>
            </a:endParaRPr>
          </a:p>
          <a:p>
            <a:pPr lvl="1" eaLnBrk="1" hangingPunct="1"/>
            <a:r>
              <a:rPr lang="en-US" sz="2000" dirty="0" smtClean="0">
                <a:ea typeface="+mn-ea"/>
                <a:cs typeface="+mn-cs"/>
              </a:rPr>
              <a:t>An </a:t>
            </a:r>
            <a:r>
              <a:rPr lang="en-US" sz="2000" dirty="0">
                <a:ea typeface="+mn-ea"/>
                <a:cs typeface="+mn-cs"/>
              </a:rPr>
              <a:t>active part of the community, led by labor unions and former hospital employees, advocates strongly for re-establishing inpatient care. </a:t>
            </a:r>
            <a:endParaRPr lang="en-US" sz="2000" dirty="0" smtClean="0">
              <a:ea typeface="+mn-ea"/>
              <a:cs typeface="+mn-cs"/>
            </a:endParaRPr>
          </a:p>
          <a:p>
            <a:pPr lvl="1" eaLnBrk="1" hangingPunct="1"/>
            <a:r>
              <a:rPr lang="en-US" sz="2000" dirty="0" smtClean="0">
                <a:ea typeface="+mn-ea"/>
                <a:cs typeface="+mn-cs"/>
              </a:rPr>
              <a:t>Other </a:t>
            </a:r>
            <a:r>
              <a:rPr lang="en-US" sz="2000" dirty="0">
                <a:ea typeface="+mn-ea"/>
                <a:cs typeface="+mn-cs"/>
              </a:rPr>
              <a:t>stakeholders cited the need for technology and access to specialists as examples supporting the consolidation of acute care inpatient services at BMC, where these resources are already available.</a:t>
            </a:r>
          </a:p>
          <a:p>
            <a:pPr marL="0" eaLnBrk="1" hangingPunct="1"/>
            <a:endParaRPr lang="en-US" sz="2000" dirty="0">
              <a:ea typeface="+mn-ea"/>
              <a:cs typeface="+mn-cs"/>
            </a:endParaRPr>
          </a:p>
          <a:p>
            <a:pPr marL="0" eaLnBrk="1" hangingPunct="1"/>
            <a:endParaRPr lang="en-US" sz="2000" dirty="0">
              <a:ea typeface="+mn-ea"/>
              <a:cs typeface="+mn-cs"/>
            </a:endParaRPr>
          </a:p>
        </p:txBody>
      </p:sp>
      <p:sp>
        <p:nvSpPr>
          <p:cNvPr id="5" name="TextBox 4"/>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QUALITATIVE ASSESSMENT</a:t>
            </a:r>
            <a:endParaRPr lang="en-US" sz="1400" b="1" dirty="0">
              <a:solidFill>
                <a:schemeClr val="bg1"/>
              </a:solidFill>
            </a:endParaRPr>
          </a:p>
        </p:txBody>
      </p:sp>
    </p:spTree>
    <p:extLst>
      <p:ext uri="{BB962C8B-B14F-4D97-AF65-F5344CB8AC3E}">
        <p14:creationId xmlns:p14="http://schemas.microsoft.com/office/powerpoint/2010/main" val="131654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6629400" cy="457200"/>
          </a:xfrm>
        </p:spPr>
        <p:txBody>
          <a:bodyPr/>
          <a:lstStyle/>
          <a:p>
            <a:r>
              <a:rPr lang="en-US" dirty="0" smtClean="0">
                <a:solidFill>
                  <a:prstClr val="black"/>
                </a:solidFill>
              </a:rPr>
              <a:t>Market Share </a:t>
            </a:r>
            <a:r>
              <a:rPr lang="en-US" dirty="0">
                <a:solidFill>
                  <a:prstClr val="black"/>
                </a:solidFill>
              </a:rPr>
              <a:t>Trends – </a:t>
            </a:r>
            <a:r>
              <a:rPr lang="en-US" dirty="0" smtClean="0">
                <a:solidFill>
                  <a:prstClr val="black"/>
                </a:solidFill>
              </a:rPr>
              <a:t>North County</a:t>
            </a:r>
            <a:endParaRPr lang="en-US" dirty="0"/>
          </a:p>
        </p:txBody>
      </p:sp>
      <p:sp>
        <p:nvSpPr>
          <p:cNvPr id="4" name="TextBox 3"/>
          <p:cNvSpPr txBox="1"/>
          <p:nvPr/>
        </p:nvSpPr>
        <p:spPr>
          <a:xfrm>
            <a:off x="76200" y="6172200"/>
            <a:ext cx="4038600" cy="276999"/>
          </a:xfrm>
          <a:prstGeom prst="rect">
            <a:avLst/>
          </a:prstGeom>
          <a:noFill/>
        </p:spPr>
        <p:txBody>
          <a:bodyPr wrap="square" rtlCol="0">
            <a:spAutoFit/>
          </a:bodyPr>
          <a:lstStyle/>
          <a:p>
            <a:r>
              <a:rPr lang="en-US" sz="1200" dirty="0">
                <a:solidFill>
                  <a:prstClr val="black"/>
                </a:solidFill>
              </a:rPr>
              <a:t>Source: </a:t>
            </a:r>
            <a:r>
              <a:rPr lang="en-US" sz="1200" dirty="0" smtClean="0">
                <a:solidFill>
                  <a:prstClr val="black"/>
                </a:solidFill>
              </a:rPr>
              <a:t>Truven Health Analytics</a:t>
            </a:r>
            <a:endParaRPr lang="en-US" sz="1200" dirty="0">
              <a:solidFill>
                <a:prstClr val="black"/>
              </a:solidFill>
            </a:endParaRPr>
          </a:p>
        </p:txBody>
      </p:sp>
      <p:sp>
        <p:nvSpPr>
          <p:cNvPr id="13" name="TextBox 12"/>
          <p:cNvSpPr txBox="1"/>
          <p:nvPr/>
        </p:nvSpPr>
        <p:spPr>
          <a:xfrm>
            <a:off x="609600" y="4114800"/>
            <a:ext cx="7620000" cy="2062103"/>
          </a:xfrm>
          <a:prstGeom prst="rect">
            <a:avLst/>
          </a:prstGeom>
          <a:noFill/>
          <a:ln>
            <a:solidFill>
              <a:schemeClr val="bg1"/>
            </a:solidFill>
          </a:ln>
        </p:spPr>
        <p:txBody>
          <a:bodyPr wrap="square" rtlCol="0">
            <a:spAutoFit/>
          </a:bodyPr>
          <a:lstStyle/>
          <a:p>
            <a:r>
              <a:rPr lang="en-US" sz="1600" dirty="0"/>
              <a:t>M</a:t>
            </a:r>
            <a:r>
              <a:rPr lang="en-US" sz="1600" dirty="0" smtClean="0"/>
              <a:t>arket </a:t>
            </a:r>
            <a:r>
              <a:rPr lang="en-US" sz="1600" dirty="0"/>
              <a:t>share at North Adams Regional Hospital had been steadily declining in the North County. The trends were consistent for both the Medicare population and for the total patient population. </a:t>
            </a:r>
            <a:endParaRPr lang="en-US" sz="1600" dirty="0" smtClean="0"/>
          </a:p>
          <a:p>
            <a:endParaRPr lang="en-US" sz="1600" dirty="0"/>
          </a:p>
          <a:p>
            <a:r>
              <a:rPr lang="en-US" sz="1600" dirty="0" smtClean="0"/>
              <a:t>In </a:t>
            </a:r>
            <a:r>
              <a:rPr lang="en-US" sz="1600" dirty="0"/>
              <a:t>the past, approximately one of every two hospitalizations of North County residents occurred outside of the North County area. A portion of the services leaving the community would likely be for accessing specialty care that was not available. Patient choice and preferences are likely the other major contributing factors.</a:t>
            </a:r>
            <a:endParaRPr lang="en-US" sz="1600" dirty="0">
              <a:solidFill>
                <a:prstClr val="black"/>
              </a:solidFill>
            </a:endParaRPr>
          </a:p>
        </p:txBody>
      </p:sp>
      <p:sp>
        <p:nvSpPr>
          <p:cNvPr id="11" name="TextBox 10"/>
          <p:cNvSpPr txBox="1"/>
          <p:nvPr/>
        </p:nvSpPr>
        <p:spPr>
          <a:xfrm>
            <a:off x="0" y="6448424"/>
            <a:ext cx="1981200" cy="307777"/>
          </a:xfrm>
          <a:prstGeom prst="rect">
            <a:avLst/>
          </a:prstGeom>
          <a:noFill/>
        </p:spPr>
        <p:txBody>
          <a:bodyPr wrap="square" rtlCol="0">
            <a:spAutoFit/>
          </a:bodyPr>
          <a:lstStyle/>
          <a:p>
            <a:pPr algn="ctr"/>
            <a:r>
              <a:rPr lang="en-US" sz="1400" b="1" dirty="0" smtClean="0">
                <a:solidFill>
                  <a:schemeClr val="bg1"/>
                </a:solidFill>
              </a:rPr>
              <a:t>MARKET ASSESSMENT</a:t>
            </a:r>
            <a:endParaRPr lang="en-US" sz="1400" b="1" dirty="0">
              <a:solidFill>
                <a:schemeClr val="bg1"/>
              </a:solidFill>
            </a:endParaRPr>
          </a:p>
        </p:txBody>
      </p:sp>
      <p:pic>
        <p:nvPicPr>
          <p:cNvPr id="18" name="Picture 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90600"/>
            <a:ext cx="5943600" cy="3124200"/>
          </a:xfrm>
          <a:prstGeom prst="rect">
            <a:avLst/>
          </a:prstGeom>
          <a:noFill/>
          <a:ln>
            <a:noFill/>
          </a:ln>
        </p:spPr>
      </p:pic>
    </p:spTree>
    <p:extLst>
      <p:ext uri="{BB962C8B-B14F-4D97-AF65-F5344CB8AC3E}">
        <p14:creationId xmlns:p14="http://schemas.microsoft.com/office/powerpoint/2010/main" val="319925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6629400" cy="457200"/>
          </a:xfrm>
        </p:spPr>
        <p:txBody>
          <a:bodyPr/>
          <a:lstStyle/>
          <a:p>
            <a:r>
              <a:rPr lang="en-US" dirty="0" smtClean="0">
                <a:solidFill>
                  <a:prstClr val="black"/>
                </a:solidFill>
              </a:rPr>
              <a:t>Average Length of Stay (</a:t>
            </a:r>
            <a:r>
              <a:rPr lang="en-US" dirty="0" err="1" smtClean="0">
                <a:solidFill>
                  <a:prstClr val="black"/>
                </a:solidFill>
              </a:rPr>
              <a:t>ALOS</a:t>
            </a:r>
            <a:r>
              <a:rPr lang="en-US" dirty="0" smtClean="0">
                <a:solidFill>
                  <a:prstClr val="black"/>
                </a:solidFill>
              </a:rPr>
              <a:t>) Trends </a:t>
            </a:r>
            <a:r>
              <a:rPr lang="en-US" dirty="0">
                <a:solidFill>
                  <a:prstClr val="black"/>
                </a:solidFill>
              </a:rPr>
              <a:t>– </a:t>
            </a:r>
            <a:r>
              <a:rPr lang="en-US" dirty="0" smtClean="0">
                <a:solidFill>
                  <a:prstClr val="black"/>
                </a:solidFill>
              </a:rPr>
              <a:t>North County</a:t>
            </a:r>
            <a:endParaRPr lang="en-US" dirty="0"/>
          </a:p>
        </p:txBody>
      </p:sp>
      <p:sp>
        <p:nvSpPr>
          <p:cNvPr id="4" name="TextBox 3"/>
          <p:cNvSpPr txBox="1"/>
          <p:nvPr/>
        </p:nvSpPr>
        <p:spPr>
          <a:xfrm>
            <a:off x="76200" y="6172200"/>
            <a:ext cx="4038600" cy="276999"/>
          </a:xfrm>
          <a:prstGeom prst="rect">
            <a:avLst/>
          </a:prstGeom>
          <a:noFill/>
        </p:spPr>
        <p:txBody>
          <a:bodyPr wrap="square" rtlCol="0">
            <a:spAutoFit/>
          </a:bodyPr>
          <a:lstStyle/>
          <a:p>
            <a:r>
              <a:rPr lang="en-US" sz="1200" dirty="0">
                <a:solidFill>
                  <a:prstClr val="black"/>
                </a:solidFill>
              </a:rPr>
              <a:t>Source: </a:t>
            </a:r>
            <a:r>
              <a:rPr lang="en-US" sz="1200" dirty="0" smtClean="0">
                <a:solidFill>
                  <a:prstClr val="black"/>
                </a:solidFill>
              </a:rPr>
              <a:t>Truven Health Analytics</a:t>
            </a:r>
            <a:endParaRPr lang="en-US" sz="1200" dirty="0">
              <a:solidFill>
                <a:prstClr val="black"/>
              </a:solidFill>
            </a:endParaRPr>
          </a:p>
        </p:txBody>
      </p:sp>
      <p:sp>
        <p:nvSpPr>
          <p:cNvPr id="13" name="TextBox 12"/>
          <p:cNvSpPr txBox="1"/>
          <p:nvPr/>
        </p:nvSpPr>
        <p:spPr>
          <a:xfrm>
            <a:off x="762000" y="4602540"/>
            <a:ext cx="7018867" cy="1569660"/>
          </a:xfrm>
          <a:prstGeom prst="rect">
            <a:avLst/>
          </a:prstGeom>
          <a:solidFill>
            <a:srgbClr val="FFFFFF"/>
          </a:solidFill>
          <a:ln>
            <a:solidFill>
              <a:srgbClr val="FFFFFF"/>
            </a:solidFill>
          </a:ln>
        </p:spPr>
        <p:txBody>
          <a:bodyPr wrap="square" rtlCol="0">
            <a:spAutoFit/>
          </a:bodyPr>
          <a:lstStyle/>
          <a:p>
            <a:r>
              <a:rPr lang="en-US" sz="1600" dirty="0"/>
              <a:t>Historically, North Adams Regional Hospital had a substantially lower average length of stay than North County overall. </a:t>
            </a:r>
            <a:endParaRPr lang="en-US" sz="1600" dirty="0" smtClean="0"/>
          </a:p>
          <a:p>
            <a:endParaRPr lang="en-US" sz="1600" dirty="0"/>
          </a:p>
          <a:p>
            <a:r>
              <a:rPr lang="en-US" sz="1600" dirty="0" smtClean="0"/>
              <a:t>This </a:t>
            </a:r>
            <a:r>
              <a:rPr lang="en-US" sz="1600" dirty="0"/>
              <a:t>means that residents who received care outside of the community tended to be hospitalized for longer and for more complex conditions. This shows that patients admitted in North County  were less sick or had lower “acuity.” </a:t>
            </a:r>
          </a:p>
        </p:txBody>
      </p:sp>
      <p:sp>
        <p:nvSpPr>
          <p:cNvPr id="11" name="TextBox 10"/>
          <p:cNvSpPr txBox="1"/>
          <p:nvPr/>
        </p:nvSpPr>
        <p:spPr>
          <a:xfrm>
            <a:off x="0" y="6448424"/>
            <a:ext cx="1981200" cy="307777"/>
          </a:xfrm>
          <a:prstGeom prst="rect">
            <a:avLst/>
          </a:prstGeom>
          <a:noFill/>
        </p:spPr>
        <p:txBody>
          <a:bodyPr wrap="square" rtlCol="0">
            <a:spAutoFit/>
          </a:bodyPr>
          <a:lstStyle/>
          <a:p>
            <a:pPr algn="ctr"/>
            <a:r>
              <a:rPr lang="en-US" sz="1400" b="1" dirty="0" smtClean="0">
                <a:solidFill>
                  <a:schemeClr val="bg1"/>
                </a:solidFill>
              </a:rPr>
              <a:t>MARKET ASSESSMENT</a:t>
            </a:r>
            <a:endParaRPr lang="en-US" sz="1400" b="1" dirty="0">
              <a:solidFill>
                <a:schemeClr val="bg1"/>
              </a:solidFill>
            </a:endParaRPr>
          </a:p>
        </p:txBody>
      </p:sp>
      <p:pic>
        <p:nvPicPr>
          <p:cNvPr id="18" name="Picture 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990600"/>
            <a:ext cx="6477000" cy="3505200"/>
          </a:xfrm>
          <a:prstGeom prst="rect">
            <a:avLst/>
          </a:prstGeom>
          <a:noFill/>
          <a:ln>
            <a:noFill/>
          </a:ln>
        </p:spPr>
      </p:pic>
    </p:spTree>
    <p:extLst>
      <p:ext uri="{BB962C8B-B14F-4D97-AF65-F5344CB8AC3E}">
        <p14:creationId xmlns:p14="http://schemas.microsoft.com/office/powerpoint/2010/main" val="426916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 Community Coordination </a:t>
            </a:r>
            <a:endParaRPr lang="en-US" dirty="0"/>
          </a:p>
        </p:txBody>
      </p:sp>
      <p:sp>
        <p:nvSpPr>
          <p:cNvPr id="9" name="Content Placeholder 2"/>
          <p:cNvSpPr>
            <a:spLocks noGrp="1"/>
          </p:cNvSpPr>
          <p:nvPr>
            <p:ph idx="1"/>
          </p:nvPr>
        </p:nvSpPr>
        <p:spPr>
          <a:xfrm>
            <a:off x="304800" y="1143000"/>
            <a:ext cx="8458200" cy="5105400"/>
          </a:xfrm>
          <a:solidFill>
            <a:schemeClr val="accent1">
              <a:lumMod val="20000"/>
              <a:lumOff val="80000"/>
            </a:schemeClr>
          </a:solidFill>
        </p:spPr>
        <p:txBody>
          <a:bodyPr/>
          <a:lstStyle/>
          <a:p>
            <a:r>
              <a:rPr lang="en-US" sz="2200" dirty="0" smtClean="0"/>
              <a:t>Stroudwater recommends: </a:t>
            </a:r>
          </a:p>
          <a:p>
            <a:pPr lvl="1"/>
            <a:r>
              <a:rPr lang="en-US" sz="2200" dirty="0"/>
              <a:t>S</a:t>
            </a:r>
            <a:r>
              <a:rPr lang="en-US" sz="2200" dirty="0" smtClean="0"/>
              <a:t>takeholders in the North Adams region develop a shared vision of improving the community’s health status by aligning medical services available to the community with social services and other community assets in support of health status improvement. </a:t>
            </a:r>
            <a:endParaRPr lang="en-US" sz="2200" dirty="0"/>
          </a:p>
          <a:p>
            <a:pPr lvl="1"/>
            <a:r>
              <a:rPr lang="en-US" sz="2200" dirty="0" smtClean="0"/>
              <a:t>Improved coordination between existing groups representing healthcare providers, state programs, payers, and consumers. </a:t>
            </a:r>
            <a:endParaRPr lang="en-US" sz="2200" dirty="0"/>
          </a:p>
          <a:p>
            <a:pPr lvl="1"/>
            <a:r>
              <a:rPr lang="en-US" sz="2200" dirty="0" smtClean="0"/>
              <a:t>Massachusetts </a:t>
            </a:r>
            <a:r>
              <a:rPr lang="en-US" sz="2200" dirty="0"/>
              <a:t>Department of Public Health and other elected officials help to secure funding to support community leaders in pursuing the vision of a healthier North County and in the efforts to improve coordination between existing </a:t>
            </a:r>
            <a:r>
              <a:rPr lang="en-US" sz="2200" dirty="0" smtClean="0"/>
              <a:t>groups.</a:t>
            </a:r>
          </a:p>
          <a:p>
            <a:pPr lvl="1"/>
            <a:r>
              <a:rPr lang="en-US" sz="2200" dirty="0" smtClean="0"/>
              <a:t>BMC </a:t>
            </a:r>
            <a:r>
              <a:rPr lang="en-US" sz="2200" dirty="0"/>
              <a:t>leadership remain involved in North County activities and continue its efforts to engage stakeholders from North County.</a:t>
            </a:r>
          </a:p>
          <a:p>
            <a:endParaRPr lang="en-US" sz="2200" dirty="0"/>
          </a:p>
          <a:p>
            <a:pPr marL="457200" lvl="1" indent="0">
              <a:buNone/>
            </a:pPr>
            <a:endParaRPr lang="en-US" sz="2200" dirty="0" smtClean="0"/>
          </a:p>
          <a:p>
            <a:endParaRPr lang="en-US" sz="2200" dirty="0"/>
          </a:p>
          <a:p>
            <a:endParaRPr lang="en-US" sz="2200" dirty="0"/>
          </a:p>
        </p:txBody>
      </p:sp>
      <p:sp>
        <p:nvSpPr>
          <p:cNvPr id="7" name="TextBox 6"/>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RECOMMENDATIONS</a:t>
            </a:r>
            <a:endParaRPr lang="en-US" sz="1400" b="1" dirty="0">
              <a:solidFill>
                <a:schemeClr val="bg1"/>
              </a:solidFill>
            </a:endParaRPr>
          </a:p>
        </p:txBody>
      </p:sp>
    </p:spTree>
    <p:extLst>
      <p:ext uri="{BB962C8B-B14F-4D97-AF65-F5344CB8AC3E}">
        <p14:creationId xmlns:p14="http://schemas.microsoft.com/office/powerpoint/2010/main" val="116770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216" y="0"/>
            <a:ext cx="91712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Rectangle 3"/>
          <p:cNvSpPr>
            <a:spLocks noChangeArrowheads="1"/>
          </p:cNvSpPr>
          <p:nvPr/>
        </p:nvSpPr>
        <p:spPr bwMode="auto">
          <a:xfrm>
            <a:off x="0" y="2719388"/>
            <a:ext cx="9144000" cy="1106487"/>
          </a:xfrm>
          <a:prstGeom prst="rect">
            <a:avLst/>
          </a:prstGeom>
          <a:noFill/>
          <a:ln w="9525">
            <a:noFill/>
            <a:miter lim="800000"/>
            <a:headEnd/>
            <a:tailEnd/>
          </a:ln>
        </p:spPr>
        <p:txBody>
          <a:bodyPr/>
          <a:lstStyle/>
          <a:p>
            <a:pPr marL="342900" indent="-342900" algn="l">
              <a:lnSpc>
                <a:spcPct val="150000"/>
              </a:lnSpc>
              <a:spcBef>
                <a:spcPct val="20000"/>
              </a:spcBef>
            </a:pPr>
            <a:endParaRPr lang="en-US" sz="2000">
              <a:solidFill>
                <a:srgbClr val="000000"/>
              </a:solidFill>
              <a:latin typeface="Verdana" pitchFamily="34" charset="0"/>
            </a:endParaRPr>
          </a:p>
          <a:p>
            <a:pPr marL="342900" indent="-342900" algn="l">
              <a:lnSpc>
                <a:spcPct val="150000"/>
              </a:lnSpc>
              <a:spcBef>
                <a:spcPct val="20000"/>
              </a:spcBef>
            </a:pPr>
            <a:endParaRPr lang="en-US" sz="2000">
              <a:solidFill>
                <a:srgbClr val="000000"/>
              </a:solidFill>
              <a:latin typeface="Verdana" pitchFamily="34" charset="0"/>
            </a:endParaRPr>
          </a:p>
          <a:p>
            <a:pPr marL="342900" indent="-342900" algn="l">
              <a:lnSpc>
                <a:spcPct val="150000"/>
              </a:lnSpc>
              <a:spcBef>
                <a:spcPct val="20000"/>
              </a:spcBef>
            </a:pPr>
            <a:endParaRPr lang="en-US" sz="2000">
              <a:solidFill>
                <a:srgbClr val="000000"/>
              </a:solidFill>
              <a:latin typeface="Verdana" pitchFamily="34" charset="0"/>
            </a:endParaRPr>
          </a:p>
          <a:p>
            <a:pPr marL="1143000" lvl="2" indent="-228600" algn="l">
              <a:lnSpc>
                <a:spcPct val="150000"/>
              </a:lnSpc>
              <a:spcBef>
                <a:spcPct val="20000"/>
              </a:spcBef>
              <a:buSzPct val="50000"/>
              <a:buFont typeface="Wingdings" pitchFamily="2" charset="2"/>
              <a:buNone/>
            </a:pPr>
            <a:endParaRPr lang="en-US" sz="1600">
              <a:solidFill>
                <a:srgbClr val="000000"/>
              </a:solidFill>
              <a:latin typeface="Verdana" pitchFamily="34" charset="0"/>
            </a:endParaRPr>
          </a:p>
        </p:txBody>
      </p:sp>
      <p:sp>
        <p:nvSpPr>
          <p:cNvPr id="6" name="Text Box 4"/>
          <p:cNvSpPr txBox="1">
            <a:spLocks noChangeArrowheads="1"/>
          </p:cNvSpPr>
          <p:nvPr/>
        </p:nvSpPr>
        <p:spPr bwMode="auto">
          <a:xfrm>
            <a:off x="4470400" y="1852454"/>
            <a:ext cx="4673600" cy="1200329"/>
          </a:xfrm>
          <a:prstGeom prst="rect">
            <a:avLst/>
          </a:prstGeom>
          <a:solidFill>
            <a:schemeClr val="bg1"/>
          </a:solidFill>
          <a:ln w="9525">
            <a:noFill/>
            <a:miter lim="800000"/>
            <a:headEnd/>
            <a:tailEnd/>
          </a:ln>
          <a:effectLst/>
        </p:spPr>
        <p:txBody>
          <a:bodyPr wrap="square" anchor="ctr">
            <a:spAutoFit/>
          </a:bodyPr>
          <a:lstStyle/>
          <a:p>
            <a:pPr marL="4343400" indent="-457200" algn="ctr">
              <a:defRPr/>
            </a:pPr>
            <a:endParaRPr lang="en-US" sz="2400" dirty="0" smtClean="0">
              <a:latin typeface="+mj-lt"/>
            </a:endParaRPr>
          </a:p>
          <a:p>
            <a:pPr algn="ctr">
              <a:defRPr/>
            </a:pPr>
            <a:r>
              <a:rPr lang="en-US" sz="2400" dirty="0" smtClean="0">
                <a:latin typeface="+mj-lt"/>
              </a:rPr>
              <a:t>Demand for Healthcare Services</a:t>
            </a:r>
          </a:p>
          <a:p>
            <a:pPr algn="ctr">
              <a:defRPr/>
            </a:pPr>
            <a:endParaRPr lang="en-US" sz="2400" dirty="0">
              <a:latin typeface="+mj-lt"/>
            </a:endParaRPr>
          </a:p>
        </p:txBody>
      </p:sp>
      <p:sp>
        <p:nvSpPr>
          <p:cNvPr id="9" name="Rectangle 8"/>
          <p:cNvSpPr/>
          <p:nvPr/>
        </p:nvSpPr>
        <p:spPr>
          <a:xfrm>
            <a:off x="-27215" y="0"/>
            <a:ext cx="45992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29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6248400" cy="457200"/>
          </a:xfrm>
        </p:spPr>
        <p:txBody>
          <a:bodyPr/>
          <a:lstStyle/>
          <a:p>
            <a:r>
              <a:rPr lang="en-US" dirty="0"/>
              <a:t>Need for </a:t>
            </a:r>
            <a:r>
              <a:rPr lang="en-US" dirty="0" smtClean="0"/>
              <a:t>Physicians – Primary Care</a:t>
            </a:r>
            <a:endParaRPr lang="en-US" dirty="0"/>
          </a:p>
        </p:txBody>
      </p:sp>
      <p:sp>
        <p:nvSpPr>
          <p:cNvPr id="10" name="TextBox 9"/>
          <p:cNvSpPr txBox="1"/>
          <p:nvPr/>
        </p:nvSpPr>
        <p:spPr>
          <a:xfrm>
            <a:off x="533400" y="1295400"/>
            <a:ext cx="8153400" cy="3785652"/>
          </a:xfrm>
          <a:prstGeom prst="rect">
            <a:avLst/>
          </a:prstGeom>
          <a:noFill/>
        </p:spPr>
        <p:txBody>
          <a:bodyPr wrap="square" rtlCol="0">
            <a:spAutoFit/>
          </a:bodyPr>
          <a:lstStyle/>
          <a:p>
            <a:r>
              <a:rPr lang="en-US" sz="2000" dirty="0" smtClean="0"/>
              <a:t>A standard </a:t>
            </a:r>
            <a:r>
              <a:rPr lang="en-US" sz="2000" dirty="0"/>
              <a:t>approach to evaluating the need for primary care coverage is to apply a ratio of providers to the population of the service area, allowing an incremental percentage to account for in-migration. </a:t>
            </a:r>
            <a:endParaRPr lang="en-US" sz="2000" dirty="0" smtClean="0"/>
          </a:p>
          <a:p>
            <a:endParaRPr lang="en-US" sz="2000" dirty="0"/>
          </a:p>
          <a:p>
            <a:r>
              <a:rPr lang="en-US" sz="2000" dirty="0" smtClean="0"/>
              <a:t>Using </a:t>
            </a:r>
            <a:r>
              <a:rPr lang="en-US" sz="2000" dirty="0"/>
              <a:t>this methodology, Stroudwater identified a </a:t>
            </a:r>
            <a:r>
              <a:rPr lang="en-US" sz="2000" dirty="0" smtClean="0"/>
              <a:t>total market need of </a:t>
            </a:r>
            <a:r>
              <a:rPr lang="en-US" sz="2000" dirty="0"/>
              <a:t>33.2 primary care physicians, including family practice, internal medicine, OB/GYN, and pediatrics. </a:t>
            </a:r>
            <a:endParaRPr lang="en-US" sz="2000" dirty="0" smtClean="0"/>
          </a:p>
          <a:p>
            <a:endParaRPr lang="en-US" sz="2000" dirty="0"/>
          </a:p>
          <a:p>
            <a:r>
              <a:rPr lang="en-US" sz="2000" dirty="0" smtClean="0"/>
              <a:t>A </a:t>
            </a:r>
            <a:r>
              <a:rPr lang="en-US" sz="2000" dirty="0"/>
              <a:t>list of providers in the community provided by the MA Department of Public Health shows that the </a:t>
            </a:r>
            <a:r>
              <a:rPr lang="en-US" sz="2000" b="1" dirty="0"/>
              <a:t>community needs at least an additional six </a:t>
            </a:r>
            <a:r>
              <a:rPr lang="en-US" sz="2000" b="1" dirty="0" smtClean="0"/>
              <a:t>physicians</a:t>
            </a:r>
            <a:r>
              <a:rPr lang="en-US" sz="2000" dirty="0" smtClean="0"/>
              <a:t>, </a:t>
            </a:r>
            <a:r>
              <a:rPr lang="en-US" sz="2000" dirty="0"/>
              <a:t>based on industry benchmarks. Of that total, the community is particularly underserved in general and family medicine.   </a:t>
            </a:r>
          </a:p>
        </p:txBody>
      </p:sp>
      <p:sp>
        <p:nvSpPr>
          <p:cNvPr id="16" name="TextBox 15"/>
          <p:cNvSpPr txBox="1"/>
          <p:nvPr/>
        </p:nvSpPr>
        <p:spPr>
          <a:xfrm>
            <a:off x="0" y="6448424"/>
            <a:ext cx="1981200" cy="307777"/>
          </a:xfrm>
          <a:prstGeom prst="rect">
            <a:avLst/>
          </a:prstGeom>
          <a:noFill/>
        </p:spPr>
        <p:txBody>
          <a:bodyPr wrap="square" rtlCol="0">
            <a:spAutoFit/>
          </a:bodyPr>
          <a:lstStyle/>
          <a:p>
            <a:pPr algn="ctr"/>
            <a:r>
              <a:rPr lang="en-US" sz="1400" b="1" dirty="0" smtClean="0">
                <a:solidFill>
                  <a:schemeClr val="bg1"/>
                </a:solidFill>
              </a:rPr>
              <a:t>DEMAND FOR SERVICES</a:t>
            </a:r>
            <a:endParaRPr lang="en-US" sz="1400" b="1" dirty="0">
              <a:solidFill>
                <a:schemeClr val="bg1"/>
              </a:solidFill>
            </a:endParaRPr>
          </a:p>
        </p:txBody>
      </p:sp>
    </p:spTree>
    <p:extLst>
      <p:ext uri="{BB962C8B-B14F-4D97-AF65-F5344CB8AC3E}">
        <p14:creationId xmlns:p14="http://schemas.microsoft.com/office/powerpoint/2010/main" val="333932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a:t>
            </a:r>
            <a:r>
              <a:rPr lang="en-US" dirty="0" smtClean="0"/>
              <a:t>– Primary Care</a:t>
            </a:r>
            <a:endParaRPr lang="en-US" dirty="0"/>
          </a:p>
        </p:txBody>
      </p:sp>
      <p:sp>
        <p:nvSpPr>
          <p:cNvPr id="9" name="Content Placeholder 2"/>
          <p:cNvSpPr>
            <a:spLocks noGrp="1"/>
          </p:cNvSpPr>
          <p:nvPr>
            <p:ph idx="1"/>
          </p:nvPr>
        </p:nvSpPr>
        <p:spPr>
          <a:xfrm>
            <a:off x="304800" y="1143000"/>
            <a:ext cx="8458200" cy="5105400"/>
          </a:xfrm>
          <a:solidFill>
            <a:schemeClr val="accent1">
              <a:lumMod val="20000"/>
              <a:lumOff val="80000"/>
            </a:schemeClr>
          </a:solidFill>
        </p:spPr>
        <p:txBody>
          <a:bodyPr/>
          <a:lstStyle/>
          <a:p>
            <a:r>
              <a:rPr lang="en-US" sz="2200" dirty="0" smtClean="0"/>
              <a:t>Stroudwater recommends:</a:t>
            </a:r>
          </a:p>
          <a:p>
            <a:pPr lvl="1"/>
            <a:r>
              <a:rPr lang="en-US" sz="2200" dirty="0"/>
              <a:t>F</a:t>
            </a:r>
            <a:r>
              <a:rPr lang="en-US" sz="2200" dirty="0" smtClean="0"/>
              <a:t>ull </a:t>
            </a:r>
            <a:r>
              <a:rPr lang="en-US" sz="2200" dirty="0"/>
              <a:t>support of Community Health Programs’ grant to expand primary care services and recruit additional providers to </a:t>
            </a:r>
            <a:r>
              <a:rPr lang="en-US" sz="2200" dirty="0" smtClean="0"/>
              <a:t>the North </a:t>
            </a:r>
            <a:r>
              <a:rPr lang="en-US" sz="2200" dirty="0"/>
              <a:t>County’s existing BMC North campus site in a Federally Qualified Health Center. </a:t>
            </a:r>
          </a:p>
          <a:p>
            <a:pPr lvl="1"/>
            <a:r>
              <a:rPr lang="en-US" sz="2200" dirty="0"/>
              <a:t>The Massachusetts Department of Public Health (MDPH) should work with federal officials to designate North County as a Health Professional Shortage Area. </a:t>
            </a:r>
            <a:endParaRPr lang="en-US" sz="2200" dirty="0" smtClean="0"/>
          </a:p>
          <a:p>
            <a:pPr lvl="1"/>
            <a:r>
              <a:rPr lang="en-US" sz="2200" dirty="0"/>
              <a:t>S</a:t>
            </a:r>
            <a:r>
              <a:rPr lang="en-US" sz="2200" dirty="0" smtClean="0"/>
              <a:t>tate </a:t>
            </a:r>
            <a:r>
              <a:rPr lang="en-US" sz="2200" dirty="0"/>
              <a:t>resources be directed to assist North County primary care providers in the transition to a medical home approach, considering the geographic and economic challenges faced by the </a:t>
            </a:r>
            <a:r>
              <a:rPr lang="en-US" sz="2200" dirty="0" smtClean="0"/>
              <a:t>area.</a:t>
            </a:r>
          </a:p>
          <a:p>
            <a:endParaRPr lang="en-US" sz="2200" dirty="0" smtClean="0"/>
          </a:p>
        </p:txBody>
      </p:sp>
      <p:sp>
        <p:nvSpPr>
          <p:cNvPr id="6" name="TextBox 5"/>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RECOMMENDATIONS</a:t>
            </a:r>
            <a:endParaRPr lang="en-US" sz="1400" b="1" dirty="0">
              <a:solidFill>
                <a:schemeClr val="bg1"/>
              </a:solidFill>
            </a:endParaRPr>
          </a:p>
        </p:txBody>
      </p:sp>
    </p:spTree>
    <p:extLst>
      <p:ext uri="{BB962C8B-B14F-4D97-AF65-F5344CB8AC3E}">
        <p14:creationId xmlns:p14="http://schemas.microsoft.com/office/powerpoint/2010/main" val="210787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Services Demand </a:t>
            </a:r>
            <a:r>
              <a:rPr lang="en-US" dirty="0"/>
              <a:t>Summary</a:t>
            </a:r>
          </a:p>
        </p:txBody>
      </p:sp>
      <p:sp>
        <p:nvSpPr>
          <p:cNvPr id="9" name="Content Placeholder 2"/>
          <p:cNvSpPr>
            <a:spLocks noGrp="1"/>
          </p:cNvSpPr>
          <p:nvPr>
            <p:ph idx="1"/>
          </p:nvPr>
        </p:nvSpPr>
        <p:spPr>
          <a:xfrm>
            <a:off x="533400" y="1143000"/>
            <a:ext cx="8458200" cy="5029200"/>
          </a:xfrm>
          <a:solidFill>
            <a:srgbClr val="FFFFFF"/>
          </a:solidFill>
          <a:ln>
            <a:solidFill>
              <a:srgbClr val="FFFFFF"/>
            </a:solidFill>
          </a:ln>
        </p:spPr>
        <p:txBody>
          <a:bodyPr>
            <a:normAutofit/>
          </a:bodyPr>
          <a:lstStyle/>
          <a:p>
            <a:r>
              <a:rPr lang="en-US" dirty="0"/>
              <a:t>From 2010 through 2013, </a:t>
            </a:r>
            <a:r>
              <a:rPr lang="en-US" dirty="0" err="1"/>
              <a:t>NARH</a:t>
            </a:r>
            <a:r>
              <a:rPr lang="en-US" dirty="0"/>
              <a:t> saw a historical emergency department volume of between 20,700 and 19,500 per year, against a projected total North County demand of 26,000 visits. Truven Health Analytics projects that emergency department demand in the area will grow slightly, between 1% and 2% annually.</a:t>
            </a:r>
          </a:p>
          <a:p>
            <a:endParaRPr lang="en-US" dirty="0"/>
          </a:p>
          <a:p>
            <a:r>
              <a:rPr lang="en-US" dirty="0"/>
              <a:t>Emergency department visits </a:t>
            </a:r>
            <a:r>
              <a:rPr lang="en-US" dirty="0" smtClean="0"/>
              <a:t>fall into two categories: critical emergency care and urgent care. </a:t>
            </a:r>
            <a:r>
              <a:rPr lang="en-US" dirty="0" err="1" smtClean="0"/>
              <a:t>Truven</a:t>
            </a:r>
            <a:r>
              <a:rPr lang="en-US" dirty="0" smtClean="0"/>
              <a:t> projects the </a:t>
            </a:r>
            <a:r>
              <a:rPr lang="en-US" dirty="0"/>
              <a:t>North County </a:t>
            </a:r>
            <a:r>
              <a:rPr lang="en-US" dirty="0" smtClean="0"/>
              <a:t>distribution to be </a:t>
            </a:r>
            <a:r>
              <a:rPr lang="en-US" dirty="0"/>
              <a:t>58% urgent versus 42% emergent. </a:t>
            </a:r>
            <a:endParaRPr lang="en-US" dirty="0" smtClean="0"/>
          </a:p>
          <a:p>
            <a:pPr lvl="1"/>
            <a:r>
              <a:rPr lang="en-US" dirty="0">
                <a:solidFill>
                  <a:prstClr val="black"/>
                </a:solidFill>
              </a:rPr>
              <a:t>NARH ED </a:t>
            </a:r>
            <a:r>
              <a:rPr lang="en-US" dirty="0" smtClean="0">
                <a:solidFill>
                  <a:prstClr val="black"/>
                </a:solidFill>
              </a:rPr>
              <a:t>volume’s mix has historically been approximately 75</a:t>
            </a:r>
            <a:r>
              <a:rPr lang="en-US" dirty="0">
                <a:solidFill>
                  <a:prstClr val="black"/>
                </a:solidFill>
              </a:rPr>
              <a:t>% </a:t>
            </a:r>
            <a:r>
              <a:rPr lang="en-US" dirty="0" smtClean="0">
                <a:solidFill>
                  <a:prstClr val="black"/>
                </a:solidFill>
              </a:rPr>
              <a:t>urgent and </a:t>
            </a:r>
            <a:r>
              <a:rPr lang="en-US" dirty="0">
                <a:solidFill>
                  <a:prstClr val="black"/>
                </a:solidFill>
              </a:rPr>
              <a:t>only 25%  </a:t>
            </a:r>
            <a:r>
              <a:rPr lang="en-US" dirty="0" smtClean="0">
                <a:solidFill>
                  <a:prstClr val="black"/>
                </a:solidFill>
              </a:rPr>
              <a:t>emergent.</a:t>
            </a:r>
            <a:endParaRPr lang="en-US" dirty="0">
              <a:solidFill>
                <a:prstClr val="black"/>
              </a:solidFill>
            </a:endParaRPr>
          </a:p>
          <a:p>
            <a:pPr marL="0" indent="0">
              <a:buNone/>
            </a:pPr>
            <a:endParaRPr lang="en-US" dirty="0"/>
          </a:p>
          <a:p>
            <a:r>
              <a:rPr lang="en-US" dirty="0"/>
              <a:t>The </a:t>
            </a:r>
            <a:r>
              <a:rPr lang="en-US" dirty="0" smtClean="0"/>
              <a:t>analysis </a:t>
            </a:r>
            <a:r>
              <a:rPr lang="en-US" dirty="0"/>
              <a:t>shows that emergency services will continue to be in demand for the North County area, but that the distribution of both space and function should skew towards urgent care services, with appropriate policies and procedures in place for transferring or redirecting more acute visits to other regional providers. </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endParaRPr lang="en-US" sz="1600" dirty="0"/>
          </a:p>
        </p:txBody>
      </p:sp>
      <p:sp>
        <p:nvSpPr>
          <p:cNvPr id="8" name="TextBox 7"/>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DEMAND FOR SERVICES</a:t>
            </a:r>
            <a:endParaRPr lang="en-US" sz="1400" b="1" dirty="0">
              <a:solidFill>
                <a:schemeClr val="bg1"/>
              </a:solidFill>
            </a:endParaRPr>
          </a:p>
        </p:txBody>
      </p:sp>
    </p:spTree>
    <p:extLst>
      <p:ext uri="{BB962C8B-B14F-4D97-AF65-F5344CB8AC3E}">
        <p14:creationId xmlns:p14="http://schemas.microsoft.com/office/powerpoint/2010/main" val="27063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Overview</a:t>
            </a:r>
            <a:endParaRPr lang="en-US" dirty="0"/>
          </a:p>
        </p:txBody>
      </p:sp>
      <p:sp>
        <p:nvSpPr>
          <p:cNvPr id="3" name="Content Placeholder 2"/>
          <p:cNvSpPr>
            <a:spLocks noGrp="1"/>
          </p:cNvSpPr>
          <p:nvPr>
            <p:ph idx="1"/>
          </p:nvPr>
        </p:nvSpPr>
        <p:spPr>
          <a:xfrm>
            <a:off x="533400" y="1143000"/>
            <a:ext cx="7924800" cy="4800600"/>
          </a:xfrm>
        </p:spPr>
        <p:txBody>
          <a:bodyPr/>
          <a:lstStyle/>
          <a:p>
            <a:r>
              <a:rPr lang="en-US" sz="2000" dirty="0" smtClean="0">
                <a:latin typeface="+mn-lt"/>
              </a:rPr>
              <a:t>As a result of the closure of North Adams Regional Hospital (NARH) in March 2014, the Massachusetts Department of Public Health, Office of Rural Health engaged Stroudwater Associates (Stroudwater) to provide an </a:t>
            </a:r>
            <a:r>
              <a:rPr lang="en-US" sz="2000" dirty="0">
                <a:latin typeface="+mn-lt"/>
              </a:rPr>
              <a:t>independent and objective third party assessment of the healthcare market in the North Adams region. </a:t>
            </a:r>
            <a:endParaRPr lang="en-US" sz="2000" dirty="0" smtClean="0">
              <a:latin typeface="+mn-lt"/>
            </a:endParaRPr>
          </a:p>
          <a:p>
            <a:endParaRPr lang="en-US" sz="2000" dirty="0" smtClean="0">
              <a:latin typeface="+mn-lt"/>
            </a:endParaRPr>
          </a:p>
          <a:p>
            <a:r>
              <a:rPr lang="en-US" sz="2000" dirty="0" smtClean="0">
                <a:latin typeface="+mn-lt"/>
              </a:rPr>
              <a:t>The purpose of the engagement is to evaluate </a:t>
            </a:r>
            <a:r>
              <a:rPr lang="en-US" sz="2000" dirty="0">
                <a:latin typeface="+mn-lt"/>
              </a:rPr>
              <a:t>the viability of healthcare services considering existing and future healthcare market conditions. </a:t>
            </a:r>
            <a:endParaRPr lang="en-US" sz="2000" dirty="0" smtClean="0">
              <a:latin typeface="+mn-lt"/>
            </a:endParaRPr>
          </a:p>
          <a:p>
            <a:pPr lvl="1"/>
            <a:r>
              <a:rPr lang="en-US" sz="2000" dirty="0" err="1" smtClean="0">
                <a:latin typeface="+mn-lt"/>
              </a:rPr>
              <a:t>Stroudwater’s</a:t>
            </a:r>
            <a:r>
              <a:rPr lang="en-US" sz="2000" dirty="0" smtClean="0">
                <a:latin typeface="+mn-lt"/>
              </a:rPr>
              <a:t> </a:t>
            </a:r>
            <a:r>
              <a:rPr lang="en-US" sz="2000" dirty="0">
                <a:latin typeface="+mn-lt"/>
              </a:rPr>
              <a:t>assessment does not include an analysis of </a:t>
            </a:r>
            <a:r>
              <a:rPr lang="en-US" sz="2000" dirty="0" smtClean="0">
                <a:latin typeface="+mn-lt"/>
              </a:rPr>
              <a:t>factors or </a:t>
            </a:r>
            <a:r>
              <a:rPr lang="en-US" sz="2000" dirty="0">
                <a:latin typeface="+mn-lt"/>
              </a:rPr>
              <a:t>decision-making leading to the closure of </a:t>
            </a:r>
            <a:r>
              <a:rPr lang="en-US" sz="2000" dirty="0" smtClean="0">
                <a:latin typeface="+mn-lt"/>
              </a:rPr>
              <a:t>NARH.</a:t>
            </a:r>
            <a:endParaRPr lang="en-US" sz="2000" dirty="0">
              <a:latin typeface="+mn-lt"/>
            </a:endParaRPr>
          </a:p>
          <a:p>
            <a:pPr marL="0" indent="0">
              <a:buNone/>
            </a:pPr>
            <a:endParaRPr lang="en-US" sz="2000" dirty="0">
              <a:latin typeface="+mn-lt"/>
            </a:endParaRPr>
          </a:p>
          <a:p>
            <a:endParaRPr lang="en-US" sz="2000" dirty="0">
              <a:latin typeface="+mn-lt"/>
            </a:endParaRPr>
          </a:p>
          <a:p>
            <a:endParaRPr lang="en-US" sz="2000" dirty="0">
              <a:latin typeface="+mn-lt"/>
            </a:endParaRPr>
          </a:p>
        </p:txBody>
      </p:sp>
      <p:sp>
        <p:nvSpPr>
          <p:cNvPr id="5" name="TextBox 4"/>
          <p:cNvSpPr txBox="1"/>
          <p:nvPr/>
        </p:nvSpPr>
        <p:spPr>
          <a:xfrm>
            <a:off x="0" y="6448424"/>
            <a:ext cx="2590800" cy="307777"/>
          </a:xfrm>
          <a:prstGeom prst="rect">
            <a:avLst/>
          </a:prstGeom>
          <a:noFill/>
        </p:spPr>
        <p:txBody>
          <a:bodyPr wrap="square" rtlCol="0">
            <a:spAutoFit/>
          </a:bodyPr>
          <a:lstStyle/>
          <a:p>
            <a:pPr algn="ctr"/>
            <a:r>
              <a:rPr lang="en-US" sz="1400" b="1" dirty="0" smtClean="0">
                <a:solidFill>
                  <a:schemeClr val="bg1"/>
                </a:solidFill>
              </a:rPr>
              <a:t>ENGAGEMENT OVERVIEW</a:t>
            </a:r>
            <a:endParaRPr lang="en-US" sz="1400" b="1" dirty="0">
              <a:solidFill>
                <a:schemeClr val="bg1"/>
              </a:solidFill>
            </a:endParaRPr>
          </a:p>
        </p:txBody>
      </p:sp>
    </p:spTree>
    <p:extLst>
      <p:ext uri="{BB962C8B-B14F-4D97-AF65-F5344CB8AC3E}">
        <p14:creationId xmlns:p14="http://schemas.microsoft.com/office/powerpoint/2010/main" val="249160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Ancillary and Outpatient Services Demand </a:t>
            </a:r>
            <a:r>
              <a:rPr lang="en-US" dirty="0"/>
              <a:t>Summary</a:t>
            </a:r>
          </a:p>
        </p:txBody>
      </p:sp>
      <p:sp>
        <p:nvSpPr>
          <p:cNvPr id="9" name="Content Placeholder 2"/>
          <p:cNvSpPr>
            <a:spLocks noGrp="1"/>
          </p:cNvSpPr>
          <p:nvPr>
            <p:ph idx="1"/>
          </p:nvPr>
        </p:nvSpPr>
        <p:spPr>
          <a:xfrm>
            <a:off x="533400" y="990600"/>
            <a:ext cx="8458200" cy="5029200"/>
          </a:xfrm>
          <a:solidFill>
            <a:srgbClr val="FFFFFF"/>
          </a:solidFill>
          <a:ln>
            <a:solidFill>
              <a:srgbClr val="FFFFFF"/>
            </a:solidFill>
          </a:ln>
        </p:spPr>
        <p:txBody>
          <a:bodyPr>
            <a:noAutofit/>
          </a:bodyPr>
          <a:lstStyle/>
          <a:p>
            <a:r>
              <a:rPr lang="en-US" dirty="0"/>
              <a:t>The operation of the freestanding emergency room, the support of primary care, and the provision of accessible, low-acuity services to patients are all factors in assessing ancillary and diagnostic service demand. </a:t>
            </a:r>
            <a:endParaRPr lang="en-US" dirty="0" smtClean="0"/>
          </a:p>
          <a:p>
            <a:endParaRPr lang="en-US" dirty="0"/>
          </a:p>
          <a:p>
            <a:r>
              <a:rPr lang="en-US" dirty="0" smtClean="0"/>
              <a:t>Stroudwater’s </a:t>
            </a:r>
            <a:r>
              <a:rPr lang="en-US" dirty="0"/>
              <a:t>approach to evaluating the North County market demand was to reflect only those volumes expected to be done at a hospital, hospital outpatient, or emergency department site of service.  This excludes procedures and diagnostic services typically provided within the physician’s office. </a:t>
            </a:r>
          </a:p>
          <a:p>
            <a:endParaRPr lang="en-US" dirty="0"/>
          </a:p>
          <a:p>
            <a:r>
              <a:rPr lang="en-US" dirty="0"/>
              <a:t>Sufficient North County need exists to justify providing laboratory, x-ray, computed tomography (CT), and ultrasound at the BMC-North site. There is also significant market demand for other diagnostic imaging modalities, including magnetic resonance imaging (MRI) and mammography</a:t>
            </a:r>
            <a:r>
              <a:rPr lang="en-US" dirty="0" smtClean="0"/>
              <a:t>.</a:t>
            </a:r>
          </a:p>
          <a:p>
            <a:endParaRPr lang="en-US" dirty="0"/>
          </a:p>
          <a:p>
            <a:r>
              <a:rPr lang="en-US" dirty="0"/>
              <a:t>Ambulatory surgery demand from the primary service area supports the consideration of a surgical program in the North Adams area.  The specifics of the program will hinge on the viability of physician recruitment as driven by sufficient procedural volumes to keep physicians practicing efficiently. </a:t>
            </a:r>
          </a:p>
          <a:p>
            <a:endParaRPr lang="en-US" dirty="0" smtClean="0"/>
          </a:p>
          <a:p>
            <a:endParaRPr lang="en-US" dirty="0"/>
          </a:p>
          <a:p>
            <a:endParaRPr lang="en-US" dirty="0" smtClean="0"/>
          </a:p>
          <a:p>
            <a:endParaRPr lang="en-US" dirty="0" smtClean="0"/>
          </a:p>
          <a:p>
            <a:endParaRPr lang="en-US" dirty="0"/>
          </a:p>
          <a:p>
            <a:endParaRPr lang="en-US" dirty="0"/>
          </a:p>
        </p:txBody>
      </p:sp>
      <p:sp>
        <p:nvSpPr>
          <p:cNvPr id="8" name="TextBox 7"/>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DEMAND FOR SERVICES</a:t>
            </a:r>
            <a:endParaRPr lang="en-US" sz="1400" b="1" dirty="0">
              <a:solidFill>
                <a:schemeClr val="bg1"/>
              </a:solidFill>
            </a:endParaRPr>
          </a:p>
        </p:txBody>
      </p:sp>
    </p:spTree>
    <p:extLst>
      <p:ext uri="{BB962C8B-B14F-4D97-AF65-F5344CB8AC3E}">
        <p14:creationId xmlns:p14="http://schemas.microsoft.com/office/powerpoint/2010/main" val="96572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 Locally Delivered Services   </a:t>
            </a:r>
            <a:endParaRPr lang="en-US" dirty="0"/>
          </a:p>
        </p:txBody>
      </p:sp>
      <p:sp>
        <p:nvSpPr>
          <p:cNvPr id="9" name="Content Placeholder 2"/>
          <p:cNvSpPr>
            <a:spLocks noGrp="1"/>
          </p:cNvSpPr>
          <p:nvPr>
            <p:ph idx="1"/>
          </p:nvPr>
        </p:nvSpPr>
        <p:spPr>
          <a:xfrm>
            <a:off x="304800" y="1143000"/>
            <a:ext cx="8458200" cy="5105400"/>
          </a:xfrm>
          <a:solidFill>
            <a:schemeClr val="accent1">
              <a:lumMod val="20000"/>
              <a:lumOff val="80000"/>
            </a:schemeClr>
          </a:solidFill>
        </p:spPr>
        <p:txBody>
          <a:bodyPr>
            <a:noAutofit/>
          </a:bodyPr>
          <a:lstStyle/>
          <a:p>
            <a:r>
              <a:rPr lang="en-US" sz="2200" dirty="0"/>
              <a:t>Stroudwater </a:t>
            </a:r>
            <a:r>
              <a:rPr lang="en-US" sz="2200" dirty="0" smtClean="0"/>
              <a:t>recommends:</a:t>
            </a:r>
          </a:p>
          <a:p>
            <a:pPr lvl="1"/>
            <a:r>
              <a:rPr lang="en-US" sz="2200" dirty="0" smtClean="0"/>
              <a:t>Maintaining </a:t>
            </a:r>
            <a:r>
              <a:rPr lang="en-US" sz="2200" dirty="0"/>
              <a:t>access to emergency services in North County, as well as diagnostic </a:t>
            </a:r>
            <a:r>
              <a:rPr lang="en-US" sz="2200" dirty="0" smtClean="0"/>
              <a:t>imaging and laboratory </a:t>
            </a:r>
            <a:r>
              <a:rPr lang="en-US" sz="2200" dirty="0"/>
              <a:t>services in support of both the ER and local ambulatory care access, </a:t>
            </a:r>
            <a:endParaRPr lang="en-US" sz="2200" dirty="0" smtClean="0"/>
          </a:p>
          <a:p>
            <a:pPr lvl="1"/>
            <a:r>
              <a:rPr lang="en-US" sz="2200" dirty="0"/>
              <a:t>Development of urgent care or walk-in primary care services to expand access to low acuity services. </a:t>
            </a:r>
            <a:endParaRPr lang="en-US" sz="2200" dirty="0" smtClean="0"/>
          </a:p>
          <a:p>
            <a:pPr lvl="1"/>
            <a:r>
              <a:rPr lang="en-US" sz="2200" dirty="0" smtClean="0"/>
              <a:t>Expanding </a:t>
            </a:r>
            <a:r>
              <a:rPr lang="en-US" sz="2200" dirty="0"/>
              <a:t>outpatient services, disease management, and prevention/ wellness services that can be safely provided in North </a:t>
            </a:r>
            <a:r>
              <a:rPr lang="en-US" sz="2200" dirty="0" smtClean="0"/>
              <a:t>County, such as screening </a:t>
            </a:r>
            <a:r>
              <a:rPr lang="en-US" sz="2200" dirty="0"/>
              <a:t>mammography</a:t>
            </a:r>
            <a:r>
              <a:rPr lang="en-US" sz="2200" dirty="0" smtClean="0"/>
              <a:t>.</a:t>
            </a:r>
            <a:endParaRPr lang="en-US" sz="2200" dirty="0"/>
          </a:p>
          <a:p>
            <a:pPr lvl="1"/>
            <a:r>
              <a:rPr lang="en-US" sz="2200" dirty="0" smtClean="0"/>
              <a:t>Re-establishing gastroenterology and ambulatory surgery services </a:t>
            </a:r>
            <a:r>
              <a:rPr lang="en-US" sz="2200" dirty="0"/>
              <a:t>at the BMC North </a:t>
            </a:r>
            <a:r>
              <a:rPr lang="en-US" sz="2200" dirty="0" smtClean="0"/>
              <a:t>campus, </a:t>
            </a:r>
            <a:r>
              <a:rPr lang="en-US" sz="2200" dirty="0"/>
              <a:t>provided that physicians can be recruited and retained to practice in the area. </a:t>
            </a:r>
          </a:p>
        </p:txBody>
      </p:sp>
      <p:sp>
        <p:nvSpPr>
          <p:cNvPr id="6" name="TextBox 5"/>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RECOMMENDATIONS</a:t>
            </a:r>
            <a:endParaRPr lang="en-US" sz="1400" b="1" dirty="0">
              <a:solidFill>
                <a:schemeClr val="bg1"/>
              </a:solidFill>
            </a:endParaRPr>
          </a:p>
        </p:txBody>
      </p:sp>
    </p:spTree>
    <p:extLst>
      <p:ext uri="{BB962C8B-B14F-4D97-AF65-F5344CB8AC3E}">
        <p14:creationId xmlns:p14="http://schemas.microsoft.com/office/powerpoint/2010/main" val="60828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6248400" cy="457200"/>
          </a:xfrm>
        </p:spPr>
        <p:txBody>
          <a:bodyPr/>
          <a:lstStyle/>
          <a:p>
            <a:r>
              <a:rPr lang="en-US" dirty="0" smtClean="0"/>
              <a:t>Inpatient Demand</a:t>
            </a:r>
            <a:endParaRPr lang="en-US" dirty="0"/>
          </a:p>
        </p:txBody>
      </p:sp>
      <p:pic>
        <p:nvPicPr>
          <p:cNvPr id="10" name="Picture 9"/>
          <p:cNvPicPr>
            <a:picLocks noChangeAspect="1"/>
          </p:cNvPicPr>
          <p:nvPr/>
        </p:nvPicPr>
        <p:blipFill>
          <a:blip r:embed="rId2"/>
          <a:stretch>
            <a:fillRect/>
          </a:stretch>
        </p:blipFill>
        <p:spPr>
          <a:xfrm>
            <a:off x="304800" y="1143000"/>
            <a:ext cx="8392478" cy="3446145"/>
          </a:xfrm>
          <a:prstGeom prst="rect">
            <a:avLst/>
          </a:prstGeom>
        </p:spPr>
      </p:pic>
      <p:sp>
        <p:nvSpPr>
          <p:cNvPr id="13" name="TextBox 12"/>
          <p:cNvSpPr txBox="1"/>
          <p:nvPr/>
        </p:nvSpPr>
        <p:spPr>
          <a:xfrm>
            <a:off x="295275" y="4563295"/>
            <a:ext cx="8696325" cy="1631216"/>
          </a:xfrm>
          <a:prstGeom prst="rect">
            <a:avLst/>
          </a:prstGeom>
          <a:solidFill>
            <a:srgbClr val="FFFFFF"/>
          </a:solidFill>
          <a:ln>
            <a:solidFill>
              <a:srgbClr val="FFFFFF"/>
            </a:solidFill>
          </a:ln>
        </p:spPr>
        <p:txBody>
          <a:bodyPr wrap="square" rtlCol="0">
            <a:spAutoFit/>
          </a:bodyPr>
          <a:lstStyle/>
          <a:p>
            <a:r>
              <a:rPr lang="en-US" sz="2000" dirty="0"/>
              <a:t>Demand for inpatient services is a function of population, utilization within the population, market share, and the average length of stay</a:t>
            </a:r>
            <a:r>
              <a:rPr lang="en-US" sz="2000" dirty="0" smtClean="0"/>
              <a:t>.</a:t>
            </a:r>
          </a:p>
          <a:p>
            <a:endParaRPr lang="en-US" sz="2000" dirty="0" smtClean="0"/>
          </a:p>
          <a:p>
            <a:r>
              <a:rPr lang="en-US" sz="2000" dirty="0" smtClean="0"/>
              <a:t>People typically admitted to rural hospitals are less sick and do not require the regular care of specialists, therefore demand is further adjusted for acuity. </a:t>
            </a:r>
            <a:endParaRPr lang="en-US" sz="2000" dirty="0"/>
          </a:p>
        </p:txBody>
      </p:sp>
      <p:sp>
        <p:nvSpPr>
          <p:cNvPr id="11" name="TextBox 10"/>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DEMAND FOR SERVICES</a:t>
            </a:r>
            <a:endParaRPr lang="en-US" sz="1400" b="1" dirty="0">
              <a:solidFill>
                <a:schemeClr val="bg1"/>
              </a:solidFill>
            </a:endParaRPr>
          </a:p>
        </p:txBody>
      </p:sp>
    </p:spTree>
    <p:extLst>
      <p:ext uri="{BB962C8B-B14F-4D97-AF65-F5344CB8AC3E}">
        <p14:creationId xmlns:p14="http://schemas.microsoft.com/office/powerpoint/2010/main" val="92132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than Average Hospitalization Rate in North County</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860" b="860"/>
          <a:stretch>
            <a:fillRect/>
          </a:stretch>
        </p:blipFill>
        <p:spPr bwMode="auto">
          <a:prstGeom prst="rect">
            <a:avLst/>
          </a:prstGeom>
          <a:noFill/>
        </p:spPr>
      </p:pic>
      <p:sp>
        <p:nvSpPr>
          <p:cNvPr id="6" name="Rectangle 5"/>
          <p:cNvSpPr/>
          <p:nvPr/>
        </p:nvSpPr>
        <p:spPr>
          <a:xfrm>
            <a:off x="685800" y="5562600"/>
            <a:ext cx="8382000" cy="769441"/>
          </a:xfrm>
          <a:prstGeom prst="rect">
            <a:avLst/>
          </a:prstGeom>
        </p:spPr>
        <p:txBody>
          <a:bodyPr wrap="square">
            <a:spAutoFit/>
          </a:bodyPr>
          <a:lstStyle/>
          <a:p>
            <a:r>
              <a:rPr lang="en-US" sz="1100" dirty="0"/>
              <a:t>Current use rates based on </a:t>
            </a:r>
            <a:r>
              <a:rPr lang="en-US" sz="1100" dirty="0" err="1"/>
              <a:t>Truven</a:t>
            </a:r>
            <a:r>
              <a:rPr lang="en-US" sz="1100" dirty="0"/>
              <a:t> Healthcare Analytics population and discharge estimates by Dartmouth Hospital Service Area (HSA).</a:t>
            </a:r>
          </a:p>
          <a:p>
            <a:r>
              <a:rPr lang="en-US" sz="1100" dirty="0"/>
              <a:t>2021 use rates based on </a:t>
            </a:r>
            <a:r>
              <a:rPr lang="en-US" sz="1100" dirty="0" err="1"/>
              <a:t>Milliman</a:t>
            </a:r>
            <a:r>
              <a:rPr lang="en-US" sz="1100" dirty="0"/>
              <a:t> Governance Institute Presentation (2/2012).</a:t>
            </a:r>
          </a:p>
          <a:p>
            <a:r>
              <a:rPr lang="en-US" sz="1100" dirty="0"/>
              <a:t>Use rates are normalized to the United States average. </a:t>
            </a:r>
          </a:p>
          <a:p>
            <a:r>
              <a:rPr lang="en-US" sz="1100" dirty="0"/>
              <a:t> </a:t>
            </a:r>
          </a:p>
        </p:txBody>
      </p:sp>
    </p:spTree>
    <p:extLst>
      <p:ext uri="{BB962C8B-B14F-4D97-AF65-F5344CB8AC3E}">
        <p14:creationId xmlns:p14="http://schemas.microsoft.com/office/powerpoint/2010/main" val="195809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6781800" cy="457200"/>
          </a:xfrm>
        </p:spPr>
        <p:txBody>
          <a:bodyPr/>
          <a:lstStyle/>
          <a:p>
            <a:r>
              <a:rPr lang="en-US" dirty="0" smtClean="0"/>
              <a:t>Medical Inpatient </a:t>
            </a:r>
            <a:r>
              <a:rPr lang="en-US" dirty="0"/>
              <a:t>Demand </a:t>
            </a:r>
          </a:p>
        </p:txBody>
      </p:sp>
      <p:sp>
        <p:nvSpPr>
          <p:cNvPr id="14" name="TextBox 13"/>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DEMAND FOR SERVICES</a:t>
            </a:r>
            <a:endParaRPr lang="en-US" sz="1400" b="1" dirty="0">
              <a:solidFill>
                <a:schemeClr val="bg1"/>
              </a:solidFill>
            </a:endParaRPr>
          </a:p>
        </p:txBody>
      </p:sp>
      <p:sp>
        <p:nvSpPr>
          <p:cNvPr id="13" name="TextBox 12"/>
          <p:cNvSpPr txBox="1"/>
          <p:nvPr/>
        </p:nvSpPr>
        <p:spPr>
          <a:xfrm>
            <a:off x="533400" y="1219200"/>
            <a:ext cx="8153400" cy="4893647"/>
          </a:xfrm>
          <a:prstGeom prst="rect">
            <a:avLst/>
          </a:prstGeom>
          <a:solidFill>
            <a:srgbClr val="FFFFFF"/>
          </a:solidFill>
          <a:ln>
            <a:solidFill>
              <a:srgbClr val="FFFFFF"/>
            </a:solidFill>
          </a:ln>
        </p:spPr>
        <p:txBody>
          <a:bodyPr wrap="square" rtlCol="0">
            <a:spAutoFit/>
          </a:bodyPr>
          <a:lstStyle/>
          <a:p>
            <a:r>
              <a:rPr lang="en-US" sz="2400" dirty="0"/>
              <a:t>T</a:t>
            </a:r>
            <a:r>
              <a:rPr lang="en-US" sz="2400" dirty="0" smtClean="0"/>
              <a:t>he </a:t>
            </a:r>
            <a:r>
              <a:rPr lang="en-US" sz="2400" dirty="0"/>
              <a:t>volumes generated in the North County </a:t>
            </a:r>
            <a:r>
              <a:rPr lang="en-US" sz="2400" dirty="0" smtClean="0"/>
              <a:t>indicates demand for </a:t>
            </a:r>
            <a:r>
              <a:rPr lang="en-US" sz="2400" dirty="0"/>
              <a:t>inpatient medical / </a:t>
            </a:r>
            <a:r>
              <a:rPr lang="en-US" sz="2400" dirty="0" smtClean="0"/>
              <a:t>surgical of </a:t>
            </a:r>
            <a:r>
              <a:rPr lang="en-US" sz="2400" dirty="0"/>
              <a:t>31 beds. </a:t>
            </a:r>
            <a:r>
              <a:rPr lang="en-US" sz="2400" dirty="0" smtClean="0"/>
              <a:t>Using </a:t>
            </a:r>
            <a:r>
              <a:rPr lang="en-US" sz="2400" dirty="0"/>
              <a:t>an in-migration rate of 15%, the total demand for inpatient beds would equal 35 beds. </a:t>
            </a:r>
            <a:endParaRPr lang="en-US" sz="2400" dirty="0" smtClean="0"/>
          </a:p>
          <a:p>
            <a:endParaRPr lang="en-US" sz="2400" dirty="0"/>
          </a:p>
          <a:p>
            <a:pPr marL="285750" indent="-285750">
              <a:buFont typeface="Arial"/>
              <a:buChar char="•"/>
            </a:pPr>
            <a:r>
              <a:rPr lang="en-US" sz="2400" dirty="0" smtClean="0"/>
              <a:t>This </a:t>
            </a:r>
            <a:r>
              <a:rPr lang="en-US" sz="2400" dirty="0"/>
              <a:t>is to accommodate 100% of North County discharges </a:t>
            </a:r>
            <a:r>
              <a:rPr lang="en-US" sz="2400" u="sng" dirty="0"/>
              <a:t>and</a:t>
            </a:r>
            <a:r>
              <a:rPr lang="en-US" sz="2400" dirty="0"/>
              <a:t> additional in-migration, excluding OB, substance abuse and psych</a:t>
            </a:r>
            <a:r>
              <a:rPr lang="en-US" sz="2400" dirty="0" smtClean="0"/>
              <a:t>. </a:t>
            </a:r>
          </a:p>
          <a:p>
            <a:pPr marL="285750" indent="-285750">
              <a:buFont typeface="Arial"/>
              <a:buChar char="•"/>
            </a:pPr>
            <a:r>
              <a:rPr lang="en-US" sz="2400" dirty="0" smtClean="0"/>
              <a:t>Historically, the market share was 50%-60%, resulting in a demand of </a:t>
            </a:r>
            <a:r>
              <a:rPr lang="en-US" sz="2400" b="1" dirty="0" smtClean="0"/>
              <a:t>18-21 beds.</a:t>
            </a:r>
          </a:p>
          <a:p>
            <a:endParaRPr lang="en-US" sz="2400" dirty="0"/>
          </a:p>
          <a:p>
            <a:r>
              <a:rPr lang="en-US" sz="2400" dirty="0" smtClean="0"/>
              <a:t>Reductions </a:t>
            </a:r>
            <a:r>
              <a:rPr lang="en-US" sz="2400" dirty="0"/>
              <a:t>to inpatient utilization </a:t>
            </a:r>
            <a:r>
              <a:rPr lang="en-US" sz="2400" dirty="0" smtClean="0"/>
              <a:t>reduce the need for medical</a:t>
            </a:r>
            <a:r>
              <a:rPr lang="en-US" sz="2400" dirty="0"/>
              <a:t>/surgical </a:t>
            </a:r>
            <a:r>
              <a:rPr lang="en-US" sz="2400" dirty="0" smtClean="0"/>
              <a:t>beds in the future.</a:t>
            </a:r>
          </a:p>
        </p:txBody>
      </p:sp>
    </p:spTree>
    <p:extLst>
      <p:ext uri="{BB962C8B-B14F-4D97-AF65-F5344CB8AC3E}">
        <p14:creationId xmlns:p14="http://schemas.microsoft.com/office/powerpoint/2010/main" val="405352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705600" cy="457200"/>
          </a:xfrm>
        </p:spPr>
        <p:txBody>
          <a:bodyPr/>
          <a:lstStyle/>
          <a:p>
            <a:r>
              <a:rPr lang="en-US" dirty="0" smtClean="0"/>
              <a:t>Over $2M of Excess Costs to Operate Beds in North County</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5295057"/>
              </p:ext>
            </p:extLst>
          </p:nvPr>
        </p:nvGraphicFramePr>
        <p:xfrm>
          <a:off x="381000" y="1676400"/>
          <a:ext cx="4800600" cy="4673003"/>
        </p:xfrm>
        <a:graphic>
          <a:graphicData uri="http://schemas.openxmlformats.org/drawingml/2006/table">
            <a:tbl>
              <a:tblPr/>
              <a:tblGrid>
                <a:gridCol w="3790765"/>
                <a:gridCol w="1009835"/>
              </a:tblGrid>
              <a:tr h="267571">
                <a:tc>
                  <a:txBody>
                    <a:bodyPr/>
                    <a:lstStyle/>
                    <a:p>
                      <a:pPr algn="l" fontAlgn="b"/>
                      <a:r>
                        <a:rPr lang="en-US" sz="1400" b="0" i="0" u="none" strike="noStrike">
                          <a:solidFill>
                            <a:srgbClr val="000000"/>
                          </a:solidFill>
                          <a:effectLst/>
                          <a:latin typeface="Calibri"/>
                        </a:rPr>
                        <a:t>Clinical Staffing Costs</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Calibri"/>
                        </a:rPr>
                        <a:t> </a:t>
                      </a:r>
                    </a:p>
                  </a:txBody>
                  <a:tcPr marL="12700" marR="12700" marT="12700" marB="0">
                    <a:lnL>
                      <a:noFill/>
                    </a:lnL>
                    <a:lnR>
                      <a:noFill/>
                    </a:lnR>
                    <a:lnT>
                      <a:noFill/>
                    </a:lnT>
                    <a:lnB w="12700" cap="flat" cmpd="sng" algn="ctr">
                      <a:solidFill>
                        <a:srgbClr val="000000"/>
                      </a:solidFill>
                      <a:prstDash val="solid"/>
                      <a:round/>
                      <a:headEnd type="none" w="med" len="med"/>
                      <a:tailEnd type="none" w="med" len="med"/>
                    </a:lnB>
                  </a:tcPr>
                </a:tc>
              </a:tr>
              <a:tr h="223279">
                <a:tc>
                  <a:txBody>
                    <a:bodyPr/>
                    <a:lstStyle/>
                    <a:p>
                      <a:pPr algn="l" fontAlgn="b"/>
                      <a:r>
                        <a:rPr lang="en-US" sz="1400" b="0" i="0" u="none" strike="noStrike">
                          <a:solidFill>
                            <a:srgbClr val="000000"/>
                          </a:solidFill>
                          <a:effectLst/>
                          <a:latin typeface="Calibri"/>
                        </a:rPr>
                        <a:t>Direct Med/Surg Staffing Costs</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US" sz="1400" b="1" i="0" u="none" strike="noStrike">
                          <a:solidFill>
                            <a:srgbClr val="000000"/>
                          </a:solidFill>
                          <a:effectLst/>
                          <a:latin typeface="Calibri"/>
                        </a:rPr>
                        <a:t>$2,327,000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23279">
                <a:tc>
                  <a:txBody>
                    <a:bodyPr/>
                    <a:lstStyle/>
                    <a:p>
                      <a:pPr algn="l" fontAlgn="b"/>
                      <a:r>
                        <a:rPr lang="en-US" sz="1400" b="0" i="0" u="none" strike="noStrike">
                          <a:solidFill>
                            <a:srgbClr val="000000"/>
                          </a:solidFill>
                          <a:effectLst/>
                          <a:latin typeface="Calibri"/>
                        </a:rPr>
                        <a:t>Benefits Costs on Staffing</a:t>
                      </a:r>
                    </a:p>
                  </a:txBody>
                  <a:tcPr marL="12700" marR="12700" marT="1270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652,000</a:t>
                      </a:r>
                    </a:p>
                  </a:txBody>
                  <a:tcPr marL="12700" marR="12700" marT="12700" marB="0" anchor="b">
                    <a:lnL>
                      <a:noFill/>
                    </a:lnL>
                    <a:lnR>
                      <a:noFill/>
                    </a:lnR>
                    <a:lnT>
                      <a:noFill/>
                    </a:lnT>
                    <a:lnB>
                      <a:noFill/>
                    </a:lnB>
                  </a:tcPr>
                </a:tc>
              </a:tr>
              <a:tr h="223279">
                <a:tc>
                  <a:txBody>
                    <a:bodyPr/>
                    <a:lstStyle/>
                    <a:p>
                      <a:pPr algn="l" fontAlgn="b"/>
                      <a:r>
                        <a:rPr lang="en-US" sz="1400" b="0" i="0" u="none" strike="noStrike">
                          <a:solidFill>
                            <a:srgbClr val="000000"/>
                          </a:solidFill>
                          <a:effectLst/>
                          <a:latin typeface="Calibri"/>
                        </a:rPr>
                        <a:t>Hospitalist Costs</a:t>
                      </a:r>
                    </a:p>
                  </a:txBody>
                  <a:tcPr marL="12700" marR="12700" marT="12700" marB="0" anchor="b">
                    <a:lnL>
                      <a:noFill/>
                    </a:lnL>
                    <a:lnR>
                      <a:noFill/>
                    </a:lnR>
                    <a:lnT>
                      <a:noFill/>
                    </a:lnT>
                    <a:lnB>
                      <a:noFill/>
                    </a:lnB>
                    <a:solidFill>
                      <a:srgbClr val="C0C0C0"/>
                    </a:solidFill>
                  </a:tcPr>
                </a:tc>
                <a:tc>
                  <a:txBody>
                    <a:bodyPr/>
                    <a:lstStyle/>
                    <a:p>
                      <a:pPr algn="r" fontAlgn="b"/>
                      <a:r>
                        <a:rPr lang="en-US" sz="1400" b="1" i="0" u="sng" strike="noStrike">
                          <a:solidFill>
                            <a:srgbClr val="000000"/>
                          </a:solidFill>
                          <a:effectLst/>
                          <a:latin typeface="Calibri"/>
                        </a:rPr>
                        <a:t>1,270,000</a:t>
                      </a:r>
                    </a:p>
                  </a:txBody>
                  <a:tcPr marL="12700" marR="12700" marT="12700" marB="0" anchor="b">
                    <a:lnL>
                      <a:noFill/>
                    </a:lnL>
                    <a:lnR>
                      <a:noFill/>
                    </a:lnR>
                    <a:lnT>
                      <a:noFill/>
                    </a:lnT>
                    <a:lnB>
                      <a:noFill/>
                    </a:lnB>
                    <a:solidFill>
                      <a:srgbClr val="C0C0C0"/>
                    </a:solidFill>
                  </a:tcPr>
                </a:tc>
              </a:tr>
              <a:tr h="267571">
                <a:tc>
                  <a:txBody>
                    <a:bodyPr/>
                    <a:lstStyle/>
                    <a:p>
                      <a:pPr algn="l" fontAlgn="t"/>
                      <a:endParaRPr lang="en-US" sz="1800" b="0" i="0" u="none" strike="noStrike">
                        <a:solidFill>
                          <a:srgbClr val="000000"/>
                        </a:solidFill>
                        <a:effectLst/>
                        <a:latin typeface="Calibri"/>
                      </a:endParaRPr>
                    </a:p>
                  </a:txBody>
                  <a:tcPr marL="12700" marR="12700" marT="12700" marB="0">
                    <a:lnL>
                      <a:noFill/>
                    </a:lnL>
                    <a:lnR>
                      <a:noFill/>
                    </a:lnR>
                    <a:lnT>
                      <a:noFill/>
                    </a:lnT>
                    <a:lnB>
                      <a:noFill/>
                    </a:lnB>
                  </a:tcPr>
                </a:tc>
                <a:tc>
                  <a:txBody>
                    <a:bodyPr/>
                    <a:lstStyle/>
                    <a:p>
                      <a:pPr algn="r" fontAlgn="b"/>
                      <a:r>
                        <a:rPr lang="en-US" sz="1400" b="1" i="0" u="none" strike="noStrike">
                          <a:solidFill>
                            <a:srgbClr val="000000"/>
                          </a:solidFill>
                          <a:effectLst/>
                          <a:latin typeface="Calibri"/>
                        </a:rPr>
                        <a:t>$4,249,000 </a:t>
                      </a:r>
                    </a:p>
                  </a:txBody>
                  <a:tcPr marL="12700" marR="12700" marT="12700" marB="0" anchor="b">
                    <a:lnL>
                      <a:noFill/>
                    </a:lnL>
                    <a:lnR>
                      <a:noFill/>
                    </a:lnR>
                    <a:lnT>
                      <a:noFill/>
                    </a:lnT>
                    <a:lnB>
                      <a:noFill/>
                    </a:lnB>
                  </a:tcPr>
                </a:tc>
              </a:tr>
              <a:tr h="267571">
                <a:tc>
                  <a:txBody>
                    <a:bodyPr/>
                    <a:lstStyle/>
                    <a:p>
                      <a:pPr algn="l" fontAlgn="b"/>
                      <a:r>
                        <a:rPr lang="en-US" sz="1400" b="0" i="0" u="none" strike="noStrike" dirty="0">
                          <a:solidFill>
                            <a:srgbClr val="000000"/>
                          </a:solidFill>
                          <a:effectLst/>
                          <a:latin typeface="Calibri"/>
                        </a:rPr>
                        <a:t>Additional Support Staffing Costs</a:t>
                      </a:r>
                    </a:p>
                  </a:txBody>
                  <a:tcPr marL="12700" marR="12700" marT="12700" marB="0" anchor="b">
                    <a:lnL>
                      <a:noFill/>
                    </a:lnL>
                    <a:lnR>
                      <a:noFill/>
                    </a:lnR>
                    <a:lnT>
                      <a:noFill/>
                    </a:lnT>
                    <a:lnB>
                      <a:noFill/>
                    </a:lnB>
                    <a:solidFill>
                      <a:srgbClr val="C0C0C0"/>
                    </a:solidFill>
                  </a:tcPr>
                </a:tc>
                <a:tc>
                  <a:txBody>
                    <a:bodyPr/>
                    <a:lstStyle/>
                    <a:p>
                      <a:pPr algn="l" fontAlgn="t"/>
                      <a:r>
                        <a:rPr lang="en-US" sz="1800" b="0" i="0" u="none" strike="noStrike">
                          <a:solidFill>
                            <a:srgbClr val="000000"/>
                          </a:solidFill>
                          <a:effectLst/>
                          <a:latin typeface="Calibri"/>
                        </a:rPr>
                        <a:t> </a:t>
                      </a:r>
                    </a:p>
                  </a:txBody>
                  <a:tcPr marL="12700" marR="12700" marT="12700" marB="0">
                    <a:lnL>
                      <a:noFill/>
                    </a:lnL>
                    <a:lnR>
                      <a:noFill/>
                    </a:lnR>
                    <a:lnT>
                      <a:noFill/>
                    </a:lnT>
                    <a:lnB>
                      <a:noFill/>
                    </a:lnB>
                    <a:solidFill>
                      <a:srgbClr val="C0C0C0"/>
                    </a:solidFill>
                  </a:tcPr>
                </a:tc>
              </a:tr>
              <a:tr h="223279">
                <a:tc>
                  <a:txBody>
                    <a:bodyPr/>
                    <a:lstStyle/>
                    <a:p>
                      <a:pPr algn="l" fontAlgn="b"/>
                      <a:r>
                        <a:rPr lang="en-US" sz="1400" b="0" i="0" u="none" strike="noStrike">
                          <a:solidFill>
                            <a:srgbClr val="000000"/>
                          </a:solidFill>
                          <a:effectLst/>
                          <a:latin typeface="Calibri"/>
                        </a:rPr>
                        <a:t>Nursing Administration</a:t>
                      </a:r>
                    </a:p>
                  </a:txBody>
                  <a:tcPr marL="12700" marR="12700" marT="1270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$224,000 </a:t>
                      </a:r>
                    </a:p>
                  </a:txBody>
                  <a:tcPr marL="12700" marR="12700" marT="12700" marB="0" anchor="b">
                    <a:lnL>
                      <a:noFill/>
                    </a:lnL>
                    <a:lnR>
                      <a:noFill/>
                    </a:lnR>
                    <a:lnT>
                      <a:noFill/>
                    </a:lnT>
                    <a:lnB>
                      <a:noFill/>
                    </a:lnB>
                  </a:tcPr>
                </a:tc>
              </a:tr>
              <a:tr h="223279">
                <a:tc>
                  <a:txBody>
                    <a:bodyPr/>
                    <a:lstStyle/>
                    <a:p>
                      <a:pPr algn="l" fontAlgn="b"/>
                      <a:r>
                        <a:rPr lang="en-US" sz="1400" b="0" i="0" u="none" strike="noStrike">
                          <a:solidFill>
                            <a:srgbClr val="000000"/>
                          </a:solidFill>
                          <a:effectLst/>
                          <a:latin typeface="Calibri"/>
                        </a:rPr>
                        <a:t>Pharmacy</a:t>
                      </a:r>
                    </a:p>
                  </a:txBody>
                  <a:tcPr marL="12700" marR="12700" marT="12700" marB="0" anchor="b">
                    <a:lnL>
                      <a:noFill/>
                    </a:lnL>
                    <a:lnR>
                      <a:noFill/>
                    </a:lnR>
                    <a:lnT>
                      <a:noFill/>
                    </a:lnT>
                    <a:lnB>
                      <a:noFill/>
                    </a:lnB>
                    <a:solidFill>
                      <a:srgbClr val="C0C0C0"/>
                    </a:solidFill>
                  </a:tcPr>
                </a:tc>
                <a:tc>
                  <a:txBody>
                    <a:bodyPr/>
                    <a:lstStyle/>
                    <a:p>
                      <a:pPr algn="r" fontAlgn="b"/>
                      <a:r>
                        <a:rPr lang="en-US" sz="1400" b="1" i="0" u="none" strike="noStrike">
                          <a:solidFill>
                            <a:srgbClr val="000000"/>
                          </a:solidFill>
                          <a:effectLst/>
                          <a:latin typeface="Calibri"/>
                        </a:rPr>
                        <a:t>260,000</a:t>
                      </a:r>
                    </a:p>
                  </a:txBody>
                  <a:tcPr marL="12700" marR="12700" marT="12700" marB="0" anchor="b">
                    <a:lnL>
                      <a:noFill/>
                    </a:lnL>
                    <a:lnR>
                      <a:noFill/>
                    </a:lnR>
                    <a:lnT>
                      <a:noFill/>
                    </a:lnT>
                    <a:lnB>
                      <a:noFill/>
                    </a:lnB>
                    <a:solidFill>
                      <a:srgbClr val="C0C0C0"/>
                    </a:solidFill>
                  </a:tcPr>
                </a:tc>
              </a:tr>
              <a:tr h="223279">
                <a:tc>
                  <a:txBody>
                    <a:bodyPr/>
                    <a:lstStyle/>
                    <a:p>
                      <a:pPr algn="l" fontAlgn="b"/>
                      <a:r>
                        <a:rPr lang="en-US" sz="1400" b="0" i="0" u="none" strike="noStrike">
                          <a:solidFill>
                            <a:srgbClr val="000000"/>
                          </a:solidFill>
                          <a:effectLst/>
                          <a:latin typeface="Calibri"/>
                        </a:rPr>
                        <a:t>Dietary</a:t>
                      </a:r>
                    </a:p>
                  </a:txBody>
                  <a:tcPr marL="12700" marR="12700" marT="1270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327,000</a:t>
                      </a:r>
                    </a:p>
                  </a:txBody>
                  <a:tcPr marL="12700" marR="12700" marT="12700" marB="0" anchor="b">
                    <a:lnL>
                      <a:noFill/>
                    </a:lnL>
                    <a:lnR>
                      <a:noFill/>
                    </a:lnR>
                    <a:lnT>
                      <a:noFill/>
                    </a:lnT>
                    <a:lnB>
                      <a:noFill/>
                    </a:lnB>
                  </a:tcPr>
                </a:tc>
              </a:tr>
              <a:tr h="267571">
                <a:tc>
                  <a:txBody>
                    <a:bodyPr/>
                    <a:lstStyle/>
                    <a:p>
                      <a:pPr algn="l" fontAlgn="t"/>
                      <a:r>
                        <a:rPr lang="en-US" sz="1800" b="0" i="0" u="none" strike="noStrike">
                          <a:solidFill>
                            <a:srgbClr val="000000"/>
                          </a:solidFill>
                          <a:effectLst/>
                          <a:latin typeface="Calibri"/>
                        </a:rPr>
                        <a:t> </a:t>
                      </a:r>
                    </a:p>
                  </a:txBody>
                  <a:tcPr marL="12700" marR="12700" marT="12700" marB="0">
                    <a:lnL>
                      <a:noFill/>
                    </a:lnL>
                    <a:lnR>
                      <a:noFill/>
                    </a:lnR>
                    <a:lnT>
                      <a:noFill/>
                    </a:lnT>
                    <a:lnB>
                      <a:noFill/>
                    </a:lnB>
                    <a:solidFill>
                      <a:srgbClr val="C0C0C0"/>
                    </a:solidFill>
                  </a:tcPr>
                </a:tc>
                <a:tc>
                  <a:txBody>
                    <a:bodyPr/>
                    <a:lstStyle/>
                    <a:p>
                      <a:pPr algn="r" fontAlgn="b"/>
                      <a:r>
                        <a:rPr lang="en-US" sz="1400" b="1" i="0" u="none" strike="noStrike">
                          <a:solidFill>
                            <a:srgbClr val="000000"/>
                          </a:solidFill>
                          <a:effectLst/>
                          <a:latin typeface="Calibri"/>
                        </a:rPr>
                        <a:t>$811,000 </a:t>
                      </a:r>
                    </a:p>
                  </a:txBody>
                  <a:tcPr marL="12700" marR="12700" marT="12700" marB="0" anchor="b">
                    <a:lnL>
                      <a:noFill/>
                    </a:lnL>
                    <a:lnR>
                      <a:noFill/>
                    </a:lnR>
                    <a:lnT>
                      <a:noFill/>
                    </a:lnT>
                    <a:lnB>
                      <a:noFill/>
                    </a:lnB>
                    <a:solidFill>
                      <a:srgbClr val="C0C0C0"/>
                    </a:solidFill>
                  </a:tcPr>
                </a:tc>
              </a:tr>
              <a:tr h="223279">
                <a:tc>
                  <a:txBody>
                    <a:bodyPr/>
                    <a:lstStyle/>
                    <a:p>
                      <a:pPr algn="l" fontAlgn="b"/>
                      <a:r>
                        <a:rPr lang="en-US" sz="1400" b="0" i="0" u="none" strike="noStrike">
                          <a:solidFill>
                            <a:srgbClr val="000000"/>
                          </a:solidFill>
                          <a:effectLst/>
                          <a:latin typeface="Calibri"/>
                        </a:rPr>
                        <a:t>Total Staffing Costs</a:t>
                      </a:r>
                    </a:p>
                  </a:txBody>
                  <a:tcPr marL="12700" marR="12700" marT="1270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$5,060,000 </a:t>
                      </a:r>
                    </a:p>
                  </a:txBody>
                  <a:tcPr marL="12700" marR="12700" marT="12700" marB="0" anchor="b">
                    <a:lnL>
                      <a:noFill/>
                    </a:lnL>
                    <a:lnR>
                      <a:noFill/>
                    </a:lnR>
                    <a:lnT>
                      <a:noFill/>
                    </a:lnT>
                    <a:lnB>
                      <a:noFill/>
                    </a:lnB>
                  </a:tcPr>
                </a:tc>
              </a:tr>
              <a:tr h="267571">
                <a:tc>
                  <a:txBody>
                    <a:bodyPr/>
                    <a:lstStyle/>
                    <a:p>
                      <a:pPr algn="l" fontAlgn="t"/>
                      <a:r>
                        <a:rPr lang="en-US" sz="1800" b="0" i="0" u="none" strike="noStrike">
                          <a:solidFill>
                            <a:srgbClr val="000000"/>
                          </a:solidFill>
                          <a:effectLst/>
                          <a:latin typeface="Calibri"/>
                        </a:rPr>
                        <a:t> </a:t>
                      </a:r>
                    </a:p>
                  </a:txBody>
                  <a:tcPr marL="12700" marR="12700" marT="12700" marB="0">
                    <a:lnL>
                      <a:noFill/>
                    </a:lnL>
                    <a:lnR>
                      <a:noFill/>
                    </a:lnR>
                    <a:lnT>
                      <a:noFill/>
                    </a:lnT>
                    <a:lnB>
                      <a:noFill/>
                    </a:lnB>
                    <a:solidFill>
                      <a:srgbClr val="C0C0C0"/>
                    </a:solidFill>
                  </a:tcPr>
                </a:tc>
                <a:tc>
                  <a:txBody>
                    <a:bodyPr/>
                    <a:lstStyle/>
                    <a:p>
                      <a:pPr algn="l" fontAlgn="t"/>
                      <a:r>
                        <a:rPr lang="en-US" sz="1800" b="0" i="0" u="none" strike="noStrike">
                          <a:solidFill>
                            <a:srgbClr val="000000"/>
                          </a:solidFill>
                          <a:effectLst/>
                          <a:latin typeface="Calibri"/>
                        </a:rPr>
                        <a:t> </a:t>
                      </a:r>
                    </a:p>
                  </a:txBody>
                  <a:tcPr marL="12700" marR="12700" marT="12700" marB="0">
                    <a:lnL>
                      <a:noFill/>
                    </a:lnL>
                    <a:lnR>
                      <a:noFill/>
                    </a:lnR>
                    <a:lnT>
                      <a:noFill/>
                    </a:lnT>
                    <a:lnB>
                      <a:noFill/>
                    </a:lnB>
                    <a:solidFill>
                      <a:srgbClr val="C0C0C0"/>
                    </a:solidFill>
                  </a:tcPr>
                </a:tc>
              </a:tr>
              <a:tr h="223279">
                <a:tc>
                  <a:txBody>
                    <a:bodyPr/>
                    <a:lstStyle/>
                    <a:p>
                      <a:pPr algn="l" fontAlgn="b"/>
                      <a:r>
                        <a:rPr lang="en-US" sz="1400" b="0" i="0" u="none" strike="noStrike">
                          <a:solidFill>
                            <a:srgbClr val="000000"/>
                          </a:solidFill>
                          <a:effectLst/>
                          <a:latin typeface="Calibri"/>
                        </a:rPr>
                        <a:t>Variable Costs/Day</a:t>
                      </a:r>
                    </a:p>
                  </a:txBody>
                  <a:tcPr marL="12700" marR="12700" marT="1270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$250 </a:t>
                      </a:r>
                    </a:p>
                  </a:txBody>
                  <a:tcPr marL="12700" marR="12700" marT="12700" marB="0" anchor="b">
                    <a:lnL>
                      <a:noFill/>
                    </a:lnL>
                    <a:lnR>
                      <a:noFill/>
                    </a:lnR>
                    <a:lnT>
                      <a:noFill/>
                    </a:lnT>
                    <a:lnB>
                      <a:noFill/>
                    </a:lnB>
                  </a:tcPr>
                </a:tc>
              </a:tr>
              <a:tr h="223279">
                <a:tc>
                  <a:txBody>
                    <a:bodyPr/>
                    <a:lstStyle/>
                    <a:p>
                      <a:pPr algn="l" fontAlgn="b"/>
                      <a:r>
                        <a:rPr lang="en-US" sz="1400" b="0" i="0" u="none" strike="noStrike">
                          <a:solidFill>
                            <a:srgbClr val="000000"/>
                          </a:solidFill>
                          <a:effectLst/>
                          <a:latin typeface="Calibri"/>
                        </a:rPr>
                        <a:t>Total Projected Days</a:t>
                      </a:r>
                    </a:p>
                  </a:txBody>
                  <a:tcPr marL="12700" marR="12700" marT="12700" marB="0" anchor="b">
                    <a:lnL>
                      <a:noFill/>
                    </a:lnL>
                    <a:lnR>
                      <a:noFill/>
                    </a:lnR>
                    <a:lnT>
                      <a:noFill/>
                    </a:lnT>
                    <a:lnB>
                      <a:noFill/>
                    </a:lnB>
                    <a:solidFill>
                      <a:srgbClr val="C0C0C0"/>
                    </a:solidFill>
                  </a:tcPr>
                </a:tc>
                <a:tc>
                  <a:txBody>
                    <a:bodyPr/>
                    <a:lstStyle/>
                    <a:p>
                      <a:pPr algn="r" fontAlgn="b"/>
                      <a:r>
                        <a:rPr lang="en-US" sz="1400" b="1" i="0" u="none" strike="noStrike">
                          <a:solidFill>
                            <a:srgbClr val="000000"/>
                          </a:solidFill>
                          <a:effectLst/>
                          <a:latin typeface="Calibri"/>
                        </a:rPr>
                        <a:t>5,475</a:t>
                      </a:r>
                    </a:p>
                  </a:txBody>
                  <a:tcPr marL="12700" marR="12700" marT="12700" marB="0" anchor="b">
                    <a:lnL>
                      <a:noFill/>
                    </a:lnL>
                    <a:lnR>
                      <a:noFill/>
                    </a:lnR>
                    <a:lnT>
                      <a:noFill/>
                    </a:lnT>
                    <a:lnB>
                      <a:noFill/>
                    </a:lnB>
                    <a:solidFill>
                      <a:srgbClr val="C0C0C0"/>
                    </a:solidFill>
                  </a:tcPr>
                </a:tc>
              </a:tr>
              <a:tr h="223279">
                <a:tc>
                  <a:txBody>
                    <a:bodyPr/>
                    <a:lstStyle/>
                    <a:p>
                      <a:pPr algn="l" fontAlgn="b"/>
                      <a:r>
                        <a:rPr lang="en-US" sz="1400" b="0" i="0" u="none" strike="noStrike">
                          <a:solidFill>
                            <a:srgbClr val="000000"/>
                          </a:solidFill>
                          <a:effectLst/>
                          <a:latin typeface="Calibri"/>
                        </a:rPr>
                        <a:t>Total Variable Costs</a:t>
                      </a:r>
                    </a:p>
                  </a:txBody>
                  <a:tcPr marL="12700" marR="12700" marT="1270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$1,369,000 </a:t>
                      </a:r>
                    </a:p>
                  </a:txBody>
                  <a:tcPr marL="12700" marR="12700" marT="12700" marB="0" anchor="b">
                    <a:lnL>
                      <a:noFill/>
                    </a:lnL>
                    <a:lnR>
                      <a:noFill/>
                    </a:lnR>
                    <a:lnT>
                      <a:noFill/>
                    </a:lnT>
                    <a:lnB>
                      <a:noFill/>
                    </a:lnB>
                  </a:tcPr>
                </a:tc>
              </a:tr>
              <a:tr h="267571">
                <a:tc>
                  <a:txBody>
                    <a:bodyPr/>
                    <a:lstStyle/>
                    <a:p>
                      <a:pPr algn="l" fontAlgn="t"/>
                      <a:r>
                        <a:rPr lang="en-US" sz="1800" b="0" i="0" u="none" strike="noStrike">
                          <a:solidFill>
                            <a:srgbClr val="000000"/>
                          </a:solidFill>
                          <a:effectLst/>
                          <a:latin typeface="Calibri"/>
                        </a:rPr>
                        <a:t> </a:t>
                      </a:r>
                    </a:p>
                  </a:txBody>
                  <a:tcPr marL="12700" marR="12700" marT="12700" marB="0">
                    <a:lnL>
                      <a:noFill/>
                    </a:lnL>
                    <a:lnR>
                      <a:noFill/>
                    </a:lnR>
                    <a:lnT>
                      <a:noFill/>
                    </a:lnT>
                    <a:lnB>
                      <a:noFill/>
                    </a:lnB>
                    <a:solidFill>
                      <a:srgbClr val="C0C0C0"/>
                    </a:solidFill>
                  </a:tcPr>
                </a:tc>
                <a:tc>
                  <a:txBody>
                    <a:bodyPr/>
                    <a:lstStyle/>
                    <a:p>
                      <a:pPr algn="l" fontAlgn="t"/>
                      <a:r>
                        <a:rPr lang="en-US" sz="1800" b="0" i="0" u="none" strike="noStrike">
                          <a:solidFill>
                            <a:srgbClr val="000000"/>
                          </a:solidFill>
                          <a:effectLst/>
                          <a:latin typeface="Calibri"/>
                        </a:rPr>
                        <a:t> </a:t>
                      </a:r>
                    </a:p>
                  </a:txBody>
                  <a:tcPr marL="12700" marR="12700" marT="12700" marB="0">
                    <a:lnL>
                      <a:noFill/>
                    </a:lnL>
                    <a:lnR>
                      <a:noFill/>
                    </a:lnR>
                    <a:lnT>
                      <a:noFill/>
                    </a:lnT>
                    <a:lnB>
                      <a:noFill/>
                    </a:lnB>
                    <a:solidFill>
                      <a:srgbClr val="C0C0C0"/>
                    </a:solidFill>
                  </a:tcPr>
                </a:tc>
              </a:tr>
              <a:tr h="223279">
                <a:tc>
                  <a:txBody>
                    <a:bodyPr/>
                    <a:lstStyle/>
                    <a:p>
                      <a:pPr algn="l" fontAlgn="b"/>
                      <a:r>
                        <a:rPr lang="en-US" sz="1400" b="0" i="0" u="none" strike="noStrike">
                          <a:solidFill>
                            <a:srgbClr val="000000"/>
                          </a:solidFill>
                          <a:effectLst/>
                          <a:latin typeface="Calibri"/>
                        </a:rPr>
                        <a:t>Estimated BMC Costs</a:t>
                      </a:r>
                    </a:p>
                  </a:txBody>
                  <a:tcPr marL="12700" marR="12700" marT="12700" marB="0" anchor="b">
                    <a:lnL>
                      <a:noFill/>
                    </a:lnL>
                    <a:lnR>
                      <a:noFill/>
                    </a:lnR>
                    <a:lnT>
                      <a:noFill/>
                    </a:lnT>
                    <a:lnB>
                      <a:noFill/>
                    </a:lnB>
                  </a:tcPr>
                </a:tc>
                <a:tc>
                  <a:txBody>
                    <a:bodyPr/>
                    <a:lstStyle/>
                    <a:p>
                      <a:pPr algn="r" fontAlgn="b"/>
                      <a:r>
                        <a:rPr lang="en-US" sz="1400" b="1" i="0" u="none" strike="noStrike">
                          <a:solidFill>
                            <a:srgbClr val="000000"/>
                          </a:solidFill>
                          <a:effectLst/>
                          <a:latin typeface="Calibri"/>
                        </a:rPr>
                        <a:t>$4,348,000 </a:t>
                      </a:r>
                    </a:p>
                  </a:txBody>
                  <a:tcPr marL="12700" marR="12700" marT="12700" marB="0" anchor="b">
                    <a:lnL>
                      <a:noFill/>
                    </a:lnL>
                    <a:lnR>
                      <a:noFill/>
                    </a:lnR>
                    <a:lnT>
                      <a:noFill/>
                    </a:lnT>
                    <a:lnB>
                      <a:noFill/>
                    </a:lnB>
                  </a:tcPr>
                </a:tc>
              </a:tr>
              <a:tr h="223279">
                <a:tc>
                  <a:txBody>
                    <a:bodyPr/>
                    <a:lstStyle/>
                    <a:p>
                      <a:pPr algn="l" fontAlgn="b"/>
                      <a:r>
                        <a:rPr lang="en-US" sz="1400" b="0" i="0" u="none" strike="noStrike">
                          <a:solidFill>
                            <a:srgbClr val="000000"/>
                          </a:solidFill>
                          <a:effectLst/>
                          <a:latin typeface="Calibri"/>
                        </a:rPr>
                        <a:t>Estimated BMC North Costs</a:t>
                      </a:r>
                    </a:p>
                  </a:txBody>
                  <a:tcPr marL="152400" marR="12700" marT="12700" marB="0" anchor="b">
                    <a:lnL>
                      <a:noFill/>
                    </a:lnL>
                    <a:lnR>
                      <a:noFill/>
                    </a:lnR>
                    <a:lnT>
                      <a:noFill/>
                    </a:lnT>
                    <a:lnB>
                      <a:noFill/>
                    </a:lnB>
                    <a:solidFill>
                      <a:srgbClr val="C0C0C0"/>
                    </a:solidFill>
                  </a:tcPr>
                </a:tc>
                <a:tc>
                  <a:txBody>
                    <a:bodyPr/>
                    <a:lstStyle/>
                    <a:p>
                      <a:pPr algn="r" fontAlgn="b"/>
                      <a:r>
                        <a:rPr lang="en-US" sz="1400" b="1" i="0" u="none" strike="noStrike">
                          <a:solidFill>
                            <a:srgbClr val="000000"/>
                          </a:solidFill>
                          <a:effectLst/>
                          <a:latin typeface="Calibri"/>
                        </a:rPr>
                        <a:t>6,429,000</a:t>
                      </a:r>
                    </a:p>
                  </a:txBody>
                  <a:tcPr marL="12700" marR="12700" marT="12700" marB="0" anchor="b">
                    <a:lnL>
                      <a:noFill/>
                    </a:lnL>
                    <a:lnR>
                      <a:noFill/>
                    </a:lnR>
                    <a:lnT>
                      <a:noFill/>
                    </a:lnT>
                    <a:lnB>
                      <a:noFill/>
                    </a:lnB>
                    <a:solidFill>
                      <a:srgbClr val="C0C0C0"/>
                    </a:solidFill>
                  </a:tcPr>
                </a:tc>
              </a:tr>
              <a:tr h="238164">
                <a:tc>
                  <a:txBody>
                    <a:bodyPr/>
                    <a:lstStyle/>
                    <a:p>
                      <a:pPr algn="l" fontAlgn="b"/>
                      <a:r>
                        <a:rPr lang="en-US" sz="1400" b="0" i="0" u="none" strike="noStrike">
                          <a:solidFill>
                            <a:srgbClr val="000000"/>
                          </a:solidFill>
                          <a:effectLst/>
                          <a:latin typeface="Calibri"/>
                        </a:rPr>
                        <a:t>   Difference (increased costs)</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a:rPr>
                        <a:t>($2,081,000)</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5486400" y="1600200"/>
            <a:ext cx="3505200" cy="4524316"/>
          </a:xfrm>
          <a:prstGeom prst="rect">
            <a:avLst/>
          </a:prstGeom>
        </p:spPr>
        <p:txBody>
          <a:bodyPr wrap="square">
            <a:spAutoFit/>
          </a:bodyPr>
          <a:lstStyle/>
          <a:p>
            <a:endParaRPr lang="en-US" dirty="0" smtClean="0"/>
          </a:p>
          <a:p>
            <a:r>
              <a:rPr lang="en-US" dirty="0" smtClean="0"/>
              <a:t>Stroudwater </a:t>
            </a:r>
            <a:r>
              <a:rPr lang="en-US" dirty="0"/>
              <a:t>estimates an annual net increase in costs of $2.1M under a model of providing inpatient medical-surgical care at the BMC North Site. The analysis includes an estimated $5M in staffing costs and $1.4M in variable costs (e.g., supplies, meals, etc.) to care for an average of 15 patients/day. </a:t>
            </a:r>
            <a:r>
              <a:rPr lang="en-US" dirty="0" smtClean="0"/>
              <a:t>This does not included additional costs for OB.</a:t>
            </a:r>
          </a:p>
          <a:p>
            <a:endParaRPr lang="en-US" dirty="0"/>
          </a:p>
          <a:p>
            <a:r>
              <a:rPr lang="en-US" dirty="0" smtClean="0"/>
              <a:t>Increasing costs to deliver lower acuity health care is inconsistent with the trends in the industry.</a:t>
            </a:r>
            <a:endParaRPr lang="en-US" dirty="0"/>
          </a:p>
        </p:txBody>
      </p:sp>
      <p:sp>
        <p:nvSpPr>
          <p:cNvPr id="12" name="Rectangle 11"/>
          <p:cNvSpPr/>
          <p:nvPr/>
        </p:nvSpPr>
        <p:spPr>
          <a:xfrm>
            <a:off x="304800" y="990600"/>
            <a:ext cx="7620000" cy="707886"/>
          </a:xfrm>
          <a:prstGeom prst="rect">
            <a:avLst/>
          </a:prstGeom>
        </p:spPr>
        <p:txBody>
          <a:bodyPr wrap="square">
            <a:spAutoFit/>
          </a:bodyPr>
          <a:lstStyle/>
          <a:p>
            <a:r>
              <a:rPr lang="en-US" sz="2000" dirty="0" smtClean="0"/>
              <a:t>The costs for meeting the market acute care inpatient demand was compared by potential site of services. </a:t>
            </a:r>
            <a:endParaRPr lang="en-US" sz="2000" dirty="0"/>
          </a:p>
        </p:txBody>
      </p:sp>
    </p:spTree>
    <p:extLst>
      <p:ext uri="{BB962C8B-B14F-4D97-AF65-F5344CB8AC3E}">
        <p14:creationId xmlns:p14="http://schemas.microsoft.com/office/powerpoint/2010/main" val="166104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 </a:t>
            </a:r>
            <a:r>
              <a:rPr lang="en-US" dirty="0" smtClean="0"/>
              <a:t>Inpatient Services</a:t>
            </a:r>
            <a:endParaRPr lang="en-US" dirty="0"/>
          </a:p>
        </p:txBody>
      </p:sp>
      <p:sp>
        <p:nvSpPr>
          <p:cNvPr id="9" name="Content Placeholder 2"/>
          <p:cNvSpPr>
            <a:spLocks noGrp="1"/>
          </p:cNvSpPr>
          <p:nvPr>
            <p:ph idx="1"/>
          </p:nvPr>
        </p:nvSpPr>
        <p:spPr>
          <a:xfrm>
            <a:off x="304800" y="1143000"/>
            <a:ext cx="8458200" cy="5181600"/>
          </a:xfrm>
          <a:solidFill>
            <a:schemeClr val="accent1">
              <a:lumMod val="20000"/>
              <a:lumOff val="80000"/>
            </a:schemeClr>
          </a:solidFill>
        </p:spPr>
        <p:txBody>
          <a:bodyPr>
            <a:noAutofit/>
          </a:bodyPr>
          <a:lstStyle/>
          <a:p>
            <a:r>
              <a:rPr lang="en-US" sz="2400" dirty="0"/>
              <a:t>Stroudwater recommends developing a clinically integrated delivery system with BMC, to include limited inpatient services provided at BMC North only if designated as a Critical Access Hospital. </a:t>
            </a:r>
            <a:endParaRPr lang="en-US" sz="2400" dirty="0" smtClean="0"/>
          </a:p>
          <a:p>
            <a:pPr lvl="1"/>
            <a:r>
              <a:rPr lang="en-US" sz="2400" dirty="0" smtClean="0"/>
              <a:t>Designation </a:t>
            </a:r>
            <a:r>
              <a:rPr lang="en-US" sz="2400" dirty="0"/>
              <a:t>as a Critical Access Hospital is the only option to cover the additional costs required for providing inpatient services at BMC North.  Without this designation, the community need for inpatient services should be provided at BMC to increase efficiency and lower costs.</a:t>
            </a:r>
          </a:p>
          <a:p>
            <a:pPr lvl="2"/>
            <a:endParaRPr lang="en-US" sz="2400" dirty="0" smtClean="0"/>
          </a:p>
          <a:p>
            <a:pPr lvl="2"/>
            <a:endParaRPr lang="en-US" sz="2400" dirty="0" smtClean="0"/>
          </a:p>
          <a:p>
            <a:pPr lvl="1"/>
            <a:endParaRPr lang="en-US" sz="2400" dirty="0" smtClean="0"/>
          </a:p>
          <a:p>
            <a:pPr lvl="1"/>
            <a:endParaRPr lang="en-US" sz="2400" dirty="0" smtClean="0"/>
          </a:p>
          <a:p>
            <a:endParaRPr lang="en-US" sz="2400" dirty="0"/>
          </a:p>
          <a:p>
            <a:endParaRPr lang="en-US" sz="2400" dirty="0" smtClean="0"/>
          </a:p>
          <a:p>
            <a:endParaRPr lang="en-US" sz="2400" dirty="0"/>
          </a:p>
          <a:p>
            <a:endParaRPr lang="en-US" sz="2400" dirty="0"/>
          </a:p>
        </p:txBody>
      </p:sp>
      <p:sp>
        <p:nvSpPr>
          <p:cNvPr id="6" name="TextBox 5"/>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RECOMMENDATIONS</a:t>
            </a:r>
            <a:endParaRPr lang="en-US" sz="1400" b="1" dirty="0">
              <a:solidFill>
                <a:schemeClr val="bg1"/>
              </a:solidFill>
            </a:endParaRPr>
          </a:p>
        </p:txBody>
      </p:sp>
    </p:spTree>
    <p:extLst>
      <p:ext uri="{BB962C8B-B14F-4D97-AF65-F5344CB8AC3E}">
        <p14:creationId xmlns:p14="http://schemas.microsoft.com/office/powerpoint/2010/main" val="346433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Obstetrical Demand </a:t>
            </a:r>
            <a:r>
              <a:rPr lang="en-US" dirty="0"/>
              <a:t>Summary</a:t>
            </a:r>
          </a:p>
        </p:txBody>
      </p:sp>
      <p:sp>
        <p:nvSpPr>
          <p:cNvPr id="9" name="Content Placeholder 2"/>
          <p:cNvSpPr>
            <a:spLocks noGrp="1"/>
          </p:cNvSpPr>
          <p:nvPr>
            <p:ph idx="1"/>
          </p:nvPr>
        </p:nvSpPr>
        <p:spPr>
          <a:xfrm>
            <a:off x="533400" y="1143000"/>
            <a:ext cx="8458200" cy="5105400"/>
          </a:xfrm>
          <a:solidFill>
            <a:srgbClr val="FFFFFF"/>
          </a:solidFill>
          <a:ln>
            <a:solidFill>
              <a:srgbClr val="FFFFFF"/>
            </a:solidFill>
          </a:ln>
        </p:spPr>
        <p:txBody>
          <a:bodyPr>
            <a:noAutofit/>
          </a:bodyPr>
          <a:lstStyle/>
          <a:p>
            <a:r>
              <a:rPr lang="en-US" dirty="0" smtClean="0"/>
              <a:t>Birth rates have been falling nationally and in Massachusetts.</a:t>
            </a:r>
          </a:p>
          <a:p>
            <a:endParaRPr lang="en-US" dirty="0"/>
          </a:p>
          <a:p>
            <a:r>
              <a:rPr lang="en-US" dirty="0" smtClean="0"/>
              <a:t>A total of 462 deliveries are projected for the North County service area. </a:t>
            </a:r>
            <a:r>
              <a:rPr lang="en-US" dirty="0"/>
              <a:t>H</a:t>
            </a:r>
            <a:r>
              <a:rPr lang="en-US" dirty="0" smtClean="0"/>
              <a:t>istorical deliveries at NARH from the North County ranging from 237 to 223 from 2008 through 2012. </a:t>
            </a:r>
            <a:r>
              <a:rPr lang="en-US" dirty="0"/>
              <a:t>B</a:t>
            </a:r>
            <a:r>
              <a:rPr lang="en-US" dirty="0" smtClean="0"/>
              <a:t>efore </a:t>
            </a:r>
            <a:r>
              <a:rPr lang="en-US" dirty="0"/>
              <a:t>its closure, two of the three OB/GYN physicians in the area stopped providing delivery services at NARH.</a:t>
            </a:r>
            <a:endParaRPr lang="en-US" dirty="0" smtClean="0"/>
          </a:p>
          <a:p>
            <a:endParaRPr lang="en-US" dirty="0"/>
          </a:p>
          <a:p>
            <a:r>
              <a:rPr lang="en-US" dirty="0"/>
              <a:t>For the total </a:t>
            </a:r>
            <a:r>
              <a:rPr lang="en-US" dirty="0" smtClean="0"/>
              <a:t>market, </a:t>
            </a:r>
            <a:r>
              <a:rPr lang="en-US" dirty="0"/>
              <a:t>the total need for inpatient obstetric services would be </a:t>
            </a:r>
            <a:r>
              <a:rPr lang="en-US" dirty="0" smtClean="0"/>
              <a:t>3 LDR labor and delivery rooms </a:t>
            </a:r>
            <a:r>
              <a:rPr lang="en-US" dirty="0"/>
              <a:t>and between 6 and 8 postpartum rooms. </a:t>
            </a:r>
            <a:endParaRPr lang="en-US" dirty="0" smtClean="0"/>
          </a:p>
          <a:p>
            <a:endParaRPr lang="en-US" dirty="0"/>
          </a:p>
          <a:p>
            <a:r>
              <a:rPr lang="en-US" dirty="0" smtClean="0"/>
              <a:t>Patient </a:t>
            </a:r>
            <a:r>
              <a:rPr lang="en-US" dirty="0"/>
              <a:t>choice and referrals of high-risk pregnancies result in less than 100% of this need being served locally; historical market share ranged between 78% and 66%. This reduces the actual demand for obstetric rooms to serve North County residents to approximately </a:t>
            </a:r>
            <a:r>
              <a:rPr lang="en-US" b="1" dirty="0" smtClean="0"/>
              <a:t>2 labor and delivery rooms</a:t>
            </a:r>
            <a:r>
              <a:rPr lang="en-US" dirty="0" smtClean="0"/>
              <a:t> </a:t>
            </a:r>
            <a:r>
              <a:rPr lang="en-US" dirty="0"/>
              <a:t>per day and </a:t>
            </a:r>
            <a:r>
              <a:rPr lang="en-US" b="1" dirty="0"/>
              <a:t>between </a:t>
            </a:r>
            <a:r>
              <a:rPr lang="en-US" b="1" dirty="0" smtClean="0"/>
              <a:t>4 and </a:t>
            </a:r>
            <a:r>
              <a:rPr lang="en-US" b="1" dirty="0"/>
              <a:t>6 postpartum rooms</a:t>
            </a:r>
            <a:r>
              <a:rPr lang="en-US" dirty="0"/>
              <a:t>. </a:t>
            </a:r>
          </a:p>
          <a:p>
            <a:endParaRPr lang="en-US" dirty="0"/>
          </a:p>
        </p:txBody>
      </p:sp>
      <p:sp>
        <p:nvSpPr>
          <p:cNvPr id="8" name="TextBox 7"/>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DEMAND FOR SERVICES</a:t>
            </a:r>
            <a:endParaRPr lang="en-US" sz="1400" b="1" dirty="0">
              <a:solidFill>
                <a:schemeClr val="bg1"/>
              </a:solidFill>
            </a:endParaRPr>
          </a:p>
        </p:txBody>
      </p:sp>
    </p:spTree>
    <p:extLst>
      <p:ext uri="{BB962C8B-B14F-4D97-AF65-F5344CB8AC3E}">
        <p14:creationId xmlns:p14="http://schemas.microsoft.com/office/powerpoint/2010/main" val="237801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Obstetrical Demand </a:t>
            </a:r>
            <a:r>
              <a:rPr lang="en-US" dirty="0"/>
              <a:t>Summary</a:t>
            </a:r>
          </a:p>
        </p:txBody>
      </p:sp>
      <p:sp>
        <p:nvSpPr>
          <p:cNvPr id="9" name="Content Placeholder 2"/>
          <p:cNvSpPr>
            <a:spLocks noGrp="1"/>
          </p:cNvSpPr>
          <p:nvPr>
            <p:ph idx="1"/>
          </p:nvPr>
        </p:nvSpPr>
        <p:spPr>
          <a:xfrm>
            <a:off x="533400" y="1066800"/>
            <a:ext cx="8458200" cy="5257800"/>
          </a:xfrm>
          <a:solidFill>
            <a:srgbClr val="FFFFFF"/>
          </a:solidFill>
          <a:ln>
            <a:solidFill>
              <a:srgbClr val="FFFFFF"/>
            </a:solidFill>
          </a:ln>
        </p:spPr>
        <p:txBody>
          <a:bodyPr>
            <a:noAutofit/>
          </a:bodyPr>
          <a:lstStyle/>
          <a:p>
            <a:r>
              <a:rPr lang="en-US" dirty="0"/>
              <a:t>Some local practitioners identified operational barriers and quality concerns with providing inpatient obstetrics services in North County. </a:t>
            </a:r>
            <a:endParaRPr lang="en-US" dirty="0" smtClean="0"/>
          </a:p>
          <a:p>
            <a:pPr lvl="1"/>
            <a:r>
              <a:rPr lang="en-US" dirty="0" smtClean="0"/>
              <a:t>Cited need to have a minimum of three obstetricians committed to doing deliveries and recruitment challenges and costs of accomplishing this were cited as obstacles. </a:t>
            </a:r>
          </a:p>
          <a:p>
            <a:pPr lvl="1"/>
            <a:r>
              <a:rPr lang="en-US" dirty="0" smtClean="0"/>
              <a:t>Costs </a:t>
            </a:r>
            <a:r>
              <a:rPr lang="en-US" dirty="0"/>
              <a:t>and coverage issues for pediatric, neonatal care, and anesthesia personnel to cover call were also cited. </a:t>
            </a:r>
          </a:p>
          <a:p>
            <a:endParaRPr lang="en-US" dirty="0" smtClean="0"/>
          </a:p>
          <a:p>
            <a:r>
              <a:rPr lang="en-US" dirty="0"/>
              <a:t>Published studies </a:t>
            </a:r>
            <a:r>
              <a:rPr lang="en-US" dirty="0" smtClean="0"/>
              <a:t>have </a:t>
            </a:r>
            <a:r>
              <a:rPr lang="en-US" dirty="0"/>
              <a:t>indicated that hospitals providing lower volumes of deliveries have poorer outcomes on average when compared to high volume delivery units. </a:t>
            </a:r>
            <a:r>
              <a:rPr lang="en-US" dirty="0" smtClean="0"/>
              <a:t>In addition, </a:t>
            </a:r>
            <a:r>
              <a:rPr lang="en-US" dirty="0"/>
              <a:t>the American Society of Anesthesiologists and The American College of Obstetricians and Gynecologists have concluded that when evaluating the goals for obstetrics care, “deficiencies were most evident in smaller delivery units.” Their findings indicate that 34% of hospitals have fewer than 500 deliveries per year and that “providing comprehensive care for obstetric patients in these small units is extremely inefficient, not cost-effective, and frequently impossible.” </a:t>
            </a:r>
          </a:p>
          <a:p>
            <a:endParaRPr lang="en-US" dirty="0"/>
          </a:p>
        </p:txBody>
      </p:sp>
      <p:sp>
        <p:nvSpPr>
          <p:cNvPr id="8" name="TextBox 7"/>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DEMAND FOR SERVICES</a:t>
            </a:r>
            <a:endParaRPr lang="en-US" sz="1400" b="1" dirty="0">
              <a:solidFill>
                <a:schemeClr val="bg1"/>
              </a:solidFill>
            </a:endParaRPr>
          </a:p>
        </p:txBody>
      </p:sp>
    </p:spTree>
    <p:extLst>
      <p:ext uri="{BB962C8B-B14F-4D97-AF65-F5344CB8AC3E}">
        <p14:creationId xmlns:p14="http://schemas.microsoft.com/office/powerpoint/2010/main" val="214627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 </a:t>
            </a:r>
            <a:r>
              <a:rPr lang="en-US" dirty="0" smtClean="0"/>
              <a:t>Obstetrics services</a:t>
            </a:r>
            <a:endParaRPr lang="en-US" dirty="0"/>
          </a:p>
        </p:txBody>
      </p:sp>
      <p:sp>
        <p:nvSpPr>
          <p:cNvPr id="9" name="Content Placeholder 2"/>
          <p:cNvSpPr>
            <a:spLocks noGrp="1"/>
          </p:cNvSpPr>
          <p:nvPr>
            <p:ph idx="1"/>
          </p:nvPr>
        </p:nvSpPr>
        <p:spPr>
          <a:xfrm>
            <a:off x="304800" y="1143000"/>
            <a:ext cx="8458200" cy="5181600"/>
          </a:xfrm>
          <a:solidFill>
            <a:schemeClr val="accent1">
              <a:lumMod val="20000"/>
              <a:lumOff val="80000"/>
            </a:schemeClr>
          </a:solidFill>
        </p:spPr>
        <p:txBody>
          <a:bodyPr>
            <a:noAutofit/>
          </a:bodyPr>
          <a:lstStyle/>
          <a:p>
            <a:r>
              <a:rPr lang="en-US" sz="2000" dirty="0"/>
              <a:t>Stroudwater recommends the development of a coordinated effort for providing locally accessible prenatal care and education, together with a plan for appropriate transportation assistance to other nearby facilities for childbirth and a comprehensive protocol for addressing emergencies</a:t>
            </a:r>
            <a:r>
              <a:rPr lang="en-US" sz="2000" dirty="0" smtClean="0"/>
              <a:t>.</a:t>
            </a:r>
          </a:p>
          <a:p>
            <a:pPr lvl="1"/>
            <a:endParaRPr lang="en-US" sz="2000" dirty="0" smtClean="0"/>
          </a:p>
          <a:p>
            <a:pPr lvl="1"/>
            <a:r>
              <a:rPr lang="en-US" sz="2000" dirty="0" smtClean="0"/>
              <a:t>It </a:t>
            </a:r>
            <a:r>
              <a:rPr lang="en-US" sz="2000" dirty="0"/>
              <a:t>will be important to provide coordinated access throughout the region for a comprehensive range of services needed during pre-conception, prenatal, pregnancy, postpartum and newborn periods for the health of the mother and baby. </a:t>
            </a:r>
            <a:endParaRPr lang="en-US" sz="2000" dirty="0" smtClean="0"/>
          </a:p>
          <a:p>
            <a:endParaRPr lang="en-US" sz="2000" dirty="0"/>
          </a:p>
          <a:p>
            <a:pPr lvl="1"/>
            <a:endParaRPr lang="en-US" sz="2000" dirty="0" smtClean="0"/>
          </a:p>
          <a:p>
            <a:endParaRPr lang="en-US" sz="2000" dirty="0" smtClean="0"/>
          </a:p>
          <a:p>
            <a:pPr lvl="1"/>
            <a:endParaRPr lang="en-US" sz="2000" dirty="0" smtClean="0"/>
          </a:p>
          <a:p>
            <a:endParaRPr lang="en-US" sz="2000" dirty="0"/>
          </a:p>
          <a:p>
            <a:endParaRPr lang="en-US" sz="2000" dirty="0" smtClean="0"/>
          </a:p>
          <a:p>
            <a:endParaRPr lang="en-US" sz="2000" dirty="0"/>
          </a:p>
          <a:p>
            <a:endParaRPr lang="en-US" sz="2000" dirty="0"/>
          </a:p>
        </p:txBody>
      </p:sp>
      <p:sp>
        <p:nvSpPr>
          <p:cNvPr id="6" name="TextBox 5"/>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RECOMMENDATIONS</a:t>
            </a:r>
            <a:endParaRPr lang="en-US" sz="1400" b="1" dirty="0">
              <a:solidFill>
                <a:schemeClr val="bg1"/>
              </a:solidFill>
            </a:endParaRPr>
          </a:p>
        </p:txBody>
      </p:sp>
    </p:spTree>
    <p:extLst>
      <p:ext uri="{BB962C8B-B14F-4D97-AF65-F5344CB8AC3E}">
        <p14:creationId xmlns:p14="http://schemas.microsoft.com/office/powerpoint/2010/main" val="216605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included qualitative and quantitative analysis</a:t>
            </a:r>
            <a:endParaRPr lang="en-US" dirty="0"/>
          </a:p>
        </p:txBody>
      </p:sp>
      <p:sp>
        <p:nvSpPr>
          <p:cNvPr id="3" name="Content Placeholder 2"/>
          <p:cNvSpPr>
            <a:spLocks noGrp="1"/>
          </p:cNvSpPr>
          <p:nvPr>
            <p:ph idx="1"/>
          </p:nvPr>
        </p:nvSpPr>
        <p:spPr>
          <a:xfrm>
            <a:off x="533400" y="1143000"/>
            <a:ext cx="8458200" cy="4525963"/>
          </a:xfrm>
        </p:spPr>
        <p:txBody>
          <a:bodyPr/>
          <a:lstStyle/>
          <a:p>
            <a:r>
              <a:rPr lang="en-US" sz="2000" dirty="0" smtClean="0"/>
              <a:t>Several community meetings, group and individual interviews took place throughout the Summer of 2014.</a:t>
            </a:r>
          </a:p>
          <a:p>
            <a:endParaRPr lang="en-US" sz="2000" dirty="0"/>
          </a:p>
          <a:p>
            <a:r>
              <a:rPr lang="en-US" sz="2000" dirty="0" smtClean="0"/>
              <a:t>Data and studies completed for North Adams Regional Hospital (NARH), or about the North County service are were reviewed, including:</a:t>
            </a:r>
          </a:p>
          <a:p>
            <a:pPr lvl="1"/>
            <a:r>
              <a:rPr lang="en-US" sz="2000" dirty="0" smtClean="0"/>
              <a:t>2012 and 2013 Community Health Needs Assessments</a:t>
            </a:r>
          </a:p>
          <a:p>
            <a:pPr lvl="1"/>
            <a:r>
              <a:rPr lang="en-US" sz="2000" dirty="0" smtClean="0"/>
              <a:t>2011 Critical Access Hospital analysis </a:t>
            </a:r>
          </a:p>
          <a:p>
            <a:pPr lvl="1"/>
            <a:r>
              <a:rPr lang="en-US" sz="2000" dirty="0" smtClean="0"/>
              <a:t>Northern Berkshire Health Professional Shortage Applications</a:t>
            </a:r>
          </a:p>
          <a:p>
            <a:pPr lvl="1"/>
            <a:r>
              <a:rPr lang="en-US" sz="2000" dirty="0" smtClean="0"/>
              <a:t>NARH volume trends prior to closure</a:t>
            </a:r>
          </a:p>
          <a:p>
            <a:endParaRPr lang="en-US" sz="2000" dirty="0"/>
          </a:p>
          <a:p>
            <a:r>
              <a:rPr lang="en-US" sz="2000" dirty="0" smtClean="0"/>
              <a:t>Historical and projected utilization for inpatient and outpatient services generated from the North County service area was analyzed.  State and national trends in care delivery were considered.</a:t>
            </a:r>
          </a:p>
        </p:txBody>
      </p:sp>
      <p:sp>
        <p:nvSpPr>
          <p:cNvPr id="4" name="TextBox 3"/>
          <p:cNvSpPr txBox="1"/>
          <p:nvPr/>
        </p:nvSpPr>
        <p:spPr>
          <a:xfrm>
            <a:off x="0" y="6448424"/>
            <a:ext cx="1981200" cy="307777"/>
          </a:xfrm>
          <a:prstGeom prst="rect">
            <a:avLst/>
          </a:prstGeom>
          <a:noFill/>
        </p:spPr>
        <p:txBody>
          <a:bodyPr wrap="square" rtlCol="0">
            <a:spAutoFit/>
          </a:bodyPr>
          <a:lstStyle/>
          <a:p>
            <a:pPr algn="ctr"/>
            <a:r>
              <a:rPr lang="en-US" sz="1400" b="1" dirty="0" smtClean="0">
                <a:solidFill>
                  <a:schemeClr val="bg1"/>
                </a:solidFill>
              </a:rPr>
              <a:t>APPROACH</a:t>
            </a:r>
            <a:endParaRPr lang="en-US" sz="1400" b="1" dirty="0">
              <a:solidFill>
                <a:schemeClr val="bg1"/>
              </a:solidFill>
            </a:endParaRPr>
          </a:p>
        </p:txBody>
      </p:sp>
    </p:spTree>
    <p:extLst>
      <p:ext uri="{BB962C8B-B14F-4D97-AF65-F5344CB8AC3E}">
        <p14:creationId xmlns:p14="http://schemas.microsoft.com/office/powerpoint/2010/main" val="256156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 Demand </a:t>
            </a:r>
            <a:r>
              <a:rPr lang="en-US" dirty="0"/>
              <a:t>Summary</a:t>
            </a:r>
          </a:p>
        </p:txBody>
      </p:sp>
      <p:sp>
        <p:nvSpPr>
          <p:cNvPr id="9" name="Content Placeholder 2"/>
          <p:cNvSpPr>
            <a:spLocks noGrp="1"/>
          </p:cNvSpPr>
          <p:nvPr>
            <p:ph idx="1"/>
          </p:nvPr>
        </p:nvSpPr>
        <p:spPr>
          <a:xfrm>
            <a:off x="533400" y="1143000"/>
            <a:ext cx="8458200" cy="5029200"/>
          </a:xfrm>
          <a:solidFill>
            <a:srgbClr val="FFFFFF"/>
          </a:solidFill>
          <a:ln>
            <a:solidFill>
              <a:srgbClr val="FFFFFF"/>
            </a:solidFill>
          </a:ln>
        </p:spPr>
        <p:txBody>
          <a:bodyPr>
            <a:noAutofit/>
          </a:bodyPr>
          <a:lstStyle/>
          <a:p>
            <a:r>
              <a:rPr lang="en-US" dirty="0" smtClean="0"/>
              <a:t>Accommodating the behavioral health needs of the primary service area, as reported in the June 2014 Statewide Mental Health Advisory Committee Report is going to require a combined effort of community and outpatient services, as well as traditional inpatient services.</a:t>
            </a:r>
          </a:p>
          <a:p>
            <a:endParaRPr lang="en-US" dirty="0" smtClean="0"/>
          </a:p>
          <a:p>
            <a:pPr lvl="1"/>
            <a:r>
              <a:rPr lang="en-US" dirty="0" smtClean="0"/>
              <a:t>A behavioral health and addiction services trust was recommended for funding community level care and </a:t>
            </a:r>
            <a:r>
              <a:rPr lang="en-US" kern="0" dirty="0"/>
              <a:t>development of a statewide plan to strengthen outpatient behavioral health </a:t>
            </a:r>
            <a:r>
              <a:rPr lang="en-US" kern="0" dirty="0" smtClean="0"/>
              <a:t>services.</a:t>
            </a:r>
            <a:endParaRPr lang="en-US" dirty="0" smtClean="0"/>
          </a:p>
          <a:p>
            <a:pPr marL="0" indent="0">
              <a:buNone/>
            </a:pPr>
            <a:endParaRPr lang="en-US" dirty="0"/>
          </a:p>
          <a:p>
            <a:r>
              <a:rPr lang="en-US" dirty="0" smtClean="0"/>
              <a:t>Assuming </a:t>
            </a:r>
            <a:r>
              <a:rPr lang="en-US" dirty="0" err="1" smtClean="0"/>
              <a:t>NARH’s</a:t>
            </a:r>
            <a:r>
              <a:rPr lang="en-US" dirty="0" smtClean="0"/>
              <a:t> historical average length of stay for behavioral health patients, for 100% North County market share and 15% additional </a:t>
            </a:r>
            <a:r>
              <a:rPr lang="en-US" dirty="0" err="1" smtClean="0"/>
              <a:t>inmigration</a:t>
            </a:r>
            <a:r>
              <a:rPr lang="en-US" dirty="0" smtClean="0"/>
              <a:t>, the combined inpatient bed demand for behavioral health and drug abuse is 19 beds.</a:t>
            </a:r>
          </a:p>
          <a:p>
            <a:endParaRPr lang="en-US" dirty="0"/>
          </a:p>
          <a:p>
            <a:pPr lvl="1"/>
            <a:r>
              <a:rPr lang="en-US" dirty="0" smtClean="0"/>
              <a:t>Decreasing utilization by 10% or increasing by 10% would produce a range of 17-21 beds, again to accommodate 100% market share.</a:t>
            </a: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
        <p:nvSpPr>
          <p:cNvPr id="8" name="TextBox 7"/>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DEMAND FOR SERVICES</a:t>
            </a:r>
            <a:endParaRPr lang="en-US" sz="1400" b="1" dirty="0">
              <a:solidFill>
                <a:schemeClr val="bg1"/>
              </a:solidFill>
            </a:endParaRPr>
          </a:p>
        </p:txBody>
      </p:sp>
    </p:spTree>
    <p:extLst>
      <p:ext uri="{BB962C8B-B14F-4D97-AF65-F5344CB8AC3E}">
        <p14:creationId xmlns:p14="http://schemas.microsoft.com/office/powerpoint/2010/main" val="112856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 </a:t>
            </a:r>
            <a:r>
              <a:rPr lang="en-US" dirty="0" smtClean="0"/>
              <a:t>Behavioral health services</a:t>
            </a:r>
            <a:endParaRPr lang="en-US" dirty="0"/>
          </a:p>
        </p:txBody>
      </p:sp>
      <p:sp>
        <p:nvSpPr>
          <p:cNvPr id="9" name="Content Placeholder 2"/>
          <p:cNvSpPr>
            <a:spLocks noGrp="1"/>
          </p:cNvSpPr>
          <p:nvPr>
            <p:ph idx="1"/>
          </p:nvPr>
        </p:nvSpPr>
        <p:spPr>
          <a:xfrm>
            <a:off x="304800" y="1143000"/>
            <a:ext cx="8458200" cy="5181600"/>
          </a:xfrm>
          <a:solidFill>
            <a:schemeClr val="accent1">
              <a:lumMod val="20000"/>
              <a:lumOff val="80000"/>
            </a:schemeClr>
          </a:solidFill>
        </p:spPr>
        <p:txBody>
          <a:bodyPr>
            <a:noAutofit/>
          </a:bodyPr>
          <a:lstStyle/>
          <a:p>
            <a:r>
              <a:rPr lang="en-US" sz="2000" dirty="0" smtClean="0"/>
              <a:t>Stroudwater </a:t>
            </a:r>
            <a:r>
              <a:rPr lang="en-US" sz="2000" dirty="0"/>
              <a:t>recommends the further development of behavioral health and substance abuse services with targeted outreach to at-risk populations, building on the existing capacity of the Brien center services. </a:t>
            </a:r>
            <a:endParaRPr lang="en-US" sz="2000" dirty="0" smtClean="0"/>
          </a:p>
          <a:p>
            <a:endParaRPr lang="en-US" sz="2000" dirty="0"/>
          </a:p>
          <a:p>
            <a:pPr lvl="1"/>
            <a:r>
              <a:rPr lang="en-US" sz="2000" dirty="0" smtClean="0"/>
              <a:t>A </a:t>
            </a:r>
            <a:r>
              <a:rPr lang="en-US" sz="2000" dirty="0"/>
              <a:t>more detailed analysis of community mental health and drug abuse resources, including those already provided by state and local social service agencies, should be considered. </a:t>
            </a:r>
            <a:endParaRPr lang="en-US" sz="2000" dirty="0" smtClean="0"/>
          </a:p>
          <a:p>
            <a:endParaRPr lang="en-US" sz="2000" dirty="0" smtClean="0"/>
          </a:p>
          <a:p>
            <a:pPr lvl="1"/>
            <a:endParaRPr lang="en-US" sz="2000" dirty="0" smtClean="0"/>
          </a:p>
          <a:p>
            <a:endParaRPr lang="en-US" sz="2000" dirty="0"/>
          </a:p>
          <a:p>
            <a:endParaRPr lang="en-US" sz="2000" dirty="0" smtClean="0"/>
          </a:p>
          <a:p>
            <a:endParaRPr lang="en-US" sz="2000" dirty="0"/>
          </a:p>
          <a:p>
            <a:endParaRPr lang="en-US" sz="2000" dirty="0"/>
          </a:p>
        </p:txBody>
      </p:sp>
      <p:sp>
        <p:nvSpPr>
          <p:cNvPr id="6" name="TextBox 5"/>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RECOMMENDATIONS</a:t>
            </a:r>
            <a:endParaRPr lang="en-US" sz="1400" b="1" dirty="0">
              <a:solidFill>
                <a:schemeClr val="bg1"/>
              </a:solidFill>
            </a:endParaRPr>
          </a:p>
        </p:txBody>
      </p:sp>
    </p:spTree>
    <p:extLst>
      <p:ext uri="{BB962C8B-B14F-4D97-AF65-F5344CB8AC3E}">
        <p14:creationId xmlns:p14="http://schemas.microsoft.com/office/powerpoint/2010/main" val="205377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6324600" cy="457200"/>
          </a:xfrm>
          <a:prstGeom prst="rect">
            <a:avLst/>
          </a:prstGeom>
        </p:spPr>
        <p:txBody>
          <a:bodyPr/>
          <a:lstStyle>
            <a:lvl1pPr algn="l" rtl="0" eaLnBrk="0" fontAlgn="base" hangingPunct="0">
              <a:spcBef>
                <a:spcPct val="0"/>
              </a:spcBef>
              <a:spcAft>
                <a:spcPct val="0"/>
              </a:spcAft>
              <a:defRPr sz="2800" kern="1200">
                <a:solidFill>
                  <a:schemeClr val="tx1"/>
                </a:solidFill>
                <a:latin typeface="Gill Sans MT"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r>
              <a:rPr lang="en-US" sz="2000" dirty="0" smtClean="0"/>
              <a:t>Acknowledgements</a:t>
            </a:r>
            <a:endParaRPr lang="en-US" sz="2000" dirty="0"/>
          </a:p>
        </p:txBody>
      </p:sp>
      <p:sp>
        <p:nvSpPr>
          <p:cNvPr id="2" name="Content Placeholder 2"/>
          <p:cNvSpPr txBox="1">
            <a:spLocks/>
          </p:cNvSpPr>
          <p:nvPr/>
        </p:nvSpPr>
        <p:spPr>
          <a:xfrm>
            <a:off x="533400" y="1143000"/>
            <a:ext cx="7924800" cy="48006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1800" kern="1200">
                <a:solidFill>
                  <a:schemeClr val="tx1"/>
                </a:solidFill>
                <a:latin typeface="+mj-lt"/>
                <a:ea typeface="Verdana" pitchFamily="34" charset="0"/>
                <a:cs typeface="Verdana" pitchFamily="34" charset="0"/>
              </a:defRPr>
            </a:lvl1pPr>
            <a:lvl2pPr marL="742950" indent="-285750" algn="l" rtl="0" eaLnBrk="0" fontAlgn="base" hangingPunct="0">
              <a:spcBef>
                <a:spcPct val="20000"/>
              </a:spcBef>
              <a:spcAft>
                <a:spcPct val="0"/>
              </a:spcAft>
              <a:buFont typeface="Arial" pitchFamily="34" charset="0"/>
              <a:buChar char="•"/>
              <a:defRPr sz="1800" kern="1200">
                <a:solidFill>
                  <a:schemeClr val="tx1"/>
                </a:solidFill>
                <a:latin typeface="+mj-lt"/>
                <a:ea typeface="Verdana" pitchFamily="34" charset="0"/>
                <a:cs typeface="Verdana" pitchFamily="34" charset="0"/>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j-lt"/>
                <a:ea typeface="Verdana" pitchFamily="34" charset="0"/>
                <a:cs typeface="Verdana" pitchFamily="34" charset="0"/>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j-lt"/>
                <a:ea typeface="Verdana" pitchFamily="34" charset="0"/>
                <a:cs typeface="Verdana" pitchFamily="34" charset="0"/>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j-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n-lt"/>
              </a:rPr>
              <a:t>Stroudwater </a:t>
            </a:r>
            <a:r>
              <a:rPr lang="en-US" dirty="0" smtClean="0">
                <a:latin typeface="+mn-lt"/>
              </a:rPr>
              <a:t>would like to acknowledge the over 100 people in Berkshire County, public and elected officials that contributed their time, energy, resources and perspectives to this study</a:t>
            </a:r>
          </a:p>
          <a:p>
            <a:pPr lvl="1"/>
            <a:r>
              <a:rPr lang="en-US" dirty="0" smtClean="0">
                <a:latin typeface="+mn-lt"/>
              </a:rPr>
              <a:t>Richard </a:t>
            </a:r>
            <a:r>
              <a:rPr lang="en-US" dirty="0" err="1" smtClean="0">
                <a:latin typeface="+mn-lt"/>
              </a:rPr>
              <a:t>Alcombright</a:t>
            </a:r>
            <a:r>
              <a:rPr lang="en-US" dirty="0" smtClean="0">
                <a:latin typeface="+mn-lt"/>
              </a:rPr>
              <a:t>, the mayor of North Adams, has been very active in providing both direct feedback on community needs as well as organizing opportunities for other stakeholders.</a:t>
            </a:r>
          </a:p>
          <a:p>
            <a:pPr lvl="1"/>
            <a:r>
              <a:rPr lang="en-US" dirty="0" smtClean="0">
                <a:latin typeface="+mn-lt"/>
              </a:rPr>
              <a:t>Other elected officials including Senator Ben Downing and </a:t>
            </a:r>
            <a:r>
              <a:rPr lang="en-US" dirty="0">
                <a:latin typeface="+mn-lt"/>
              </a:rPr>
              <a:t>Representative </a:t>
            </a:r>
            <a:r>
              <a:rPr lang="en-US" dirty="0" err="1">
                <a:latin typeface="+mn-lt"/>
              </a:rPr>
              <a:t>Gailanne</a:t>
            </a:r>
            <a:r>
              <a:rPr lang="en-US" dirty="0">
                <a:latin typeface="+mn-lt"/>
              </a:rPr>
              <a:t> </a:t>
            </a:r>
            <a:r>
              <a:rPr lang="en-US" dirty="0" err="1" smtClean="0">
                <a:latin typeface="+mn-lt"/>
              </a:rPr>
              <a:t>Cariddi</a:t>
            </a:r>
            <a:r>
              <a:rPr lang="en-US" dirty="0" smtClean="0">
                <a:latin typeface="+mn-lt"/>
              </a:rPr>
              <a:t> for their input on the process and perspectives on constituent needs</a:t>
            </a:r>
          </a:p>
          <a:p>
            <a:pPr lvl="1"/>
            <a:r>
              <a:rPr lang="en-US" dirty="0" smtClean="0">
                <a:latin typeface="+mn-lt"/>
              </a:rPr>
              <a:t>The Berkshire Community Coalition for allowing Stroudwater to use space for stakeholder meetings and focus groups, as well as the American Legion for hosting the “Tuesday night meetings” and the Massachusetts College of Liberal Arts for the community meetings</a:t>
            </a:r>
          </a:p>
          <a:p>
            <a:pPr lvl="1"/>
            <a:r>
              <a:rPr lang="en-US" dirty="0" smtClean="0">
                <a:latin typeface="+mn-lt"/>
              </a:rPr>
              <a:t>Secretary John </a:t>
            </a:r>
            <a:r>
              <a:rPr lang="en-US" dirty="0" err="1" smtClean="0">
                <a:latin typeface="+mn-lt"/>
              </a:rPr>
              <a:t>Polanowicz</a:t>
            </a:r>
            <a:r>
              <a:rPr lang="en-US" dirty="0" smtClean="0">
                <a:latin typeface="+mn-lt"/>
              </a:rPr>
              <a:t>, Cathleen </a:t>
            </a:r>
            <a:r>
              <a:rPr lang="en-US" dirty="0" err="1" smtClean="0">
                <a:latin typeface="+mn-lt"/>
              </a:rPr>
              <a:t>McElligott</a:t>
            </a:r>
            <a:r>
              <a:rPr lang="en-US" dirty="0" smtClean="0">
                <a:latin typeface="+mn-lt"/>
              </a:rPr>
              <a:t> and their student intern, Peter Bergstrom for identifying stakeholders, scheduling meetings and providing supplemental data to the study</a:t>
            </a:r>
            <a:endParaRPr lang="en-US" dirty="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a:latin typeface="+mn-lt"/>
            </a:endParaRPr>
          </a:p>
        </p:txBody>
      </p:sp>
      <p:sp>
        <p:nvSpPr>
          <p:cNvPr id="5" name="TextBox 4"/>
          <p:cNvSpPr txBox="1"/>
          <p:nvPr/>
        </p:nvSpPr>
        <p:spPr>
          <a:xfrm>
            <a:off x="0" y="6448424"/>
            <a:ext cx="2209800" cy="307777"/>
          </a:xfrm>
          <a:prstGeom prst="rect">
            <a:avLst/>
          </a:prstGeom>
          <a:noFill/>
        </p:spPr>
        <p:txBody>
          <a:bodyPr wrap="square" rtlCol="0">
            <a:spAutoFit/>
          </a:bodyPr>
          <a:lstStyle/>
          <a:p>
            <a:pPr algn="ctr"/>
            <a:r>
              <a:rPr lang="en-US" sz="1400" b="1" dirty="0" smtClean="0">
                <a:solidFill>
                  <a:schemeClr val="bg1"/>
                </a:solidFill>
              </a:rPr>
              <a:t>ACKNOWLEDGEMENTS</a:t>
            </a:r>
            <a:endParaRPr lang="en-US" sz="1400" b="1" dirty="0">
              <a:solidFill>
                <a:schemeClr val="bg1"/>
              </a:solidFill>
            </a:endParaRPr>
          </a:p>
        </p:txBody>
      </p:sp>
    </p:spTree>
    <p:extLst>
      <p:ext uri="{BB962C8B-B14F-4D97-AF65-F5344CB8AC3E}">
        <p14:creationId xmlns:p14="http://schemas.microsoft.com/office/powerpoint/2010/main" val="418748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216" y="0"/>
            <a:ext cx="91712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Rectangle 3"/>
          <p:cNvSpPr>
            <a:spLocks noChangeArrowheads="1"/>
          </p:cNvSpPr>
          <p:nvPr/>
        </p:nvSpPr>
        <p:spPr bwMode="auto">
          <a:xfrm>
            <a:off x="0" y="2719388"/>
            <a:ext cx="9144000" cy="1106487"/>
          </a:xfrm>
          <a:prstGeom prst="rect">
            <a:avLst/>
          </a:prstGeom>
          <a:noFill/>
          <a:ln w="9525">
            <a:noFill/>
            <a:miter lim="800000"/>
            <a:headEnd/>
            <a:tailEnd/>
          </a:ln>
        </p:spPr>
        <p:txBody>
          <a:bodyPr/>
          <a:lstStyle/>
          <a:p>
            <a:pPr marL="342900" indent="-342900" algn="l">
              <a:lnSpc>
                <a:spcPct val="150000"/>
              </a:lnSpc>
              <a:spcBef>
                <a:spcPct val="20000"/>
              </a:spcBef>
            </a:pPr>
            <a:endParaRPr lang="en-US" sz="2000">
              <a:solidFill>
                <a:srgbClr val="000000"/>
              </a:solidFill>
              <a:latin typeface="Verdana" pitchFamily="34" charset="0"/>
            </a:endParaRPr>
          </a:p>
          <a:p>
            <a:pPr marL="342900" indent="-342900" algn="l">
              <a:lnSpc>
                <a:spcPct val="150000"/>
              </a:lnSpc>
              <a:spcBef>
                <a:spcPct val="20000"/>
              </a:spcBef>
            </a:pPr>
            <a:endParaRPr lang="en-US" sz="2000">
              <a:solidFill>
                <a:srgbClr val="000000"/>
              </a:solidFill>
              <a:latin typeface="Verdana" pitchFamily="34" charset="0"/>
            </a:endParaRPr>
          </a:p>
          <a:p>
            <a:pPr marL="342900" indent="-342900" algn="l">
              <a:lnSpc>
                <a:spcPct val="150000"/>
              </a:lnSpc>
              <a:spcBef>
                <a:spcPct val="20000"/>
              </a:spcBef>
            </a:pPr>
            <a:endParaRPr lang="en-US" sz="2000">
              <a:solidFill>
                <a:srgbClr val="000000"/>
              </a:solidFill>
              <a:latin typeface="Verdana" pitchFamily="34" charset="0"/>
            </a:endParaRPr>
          </a:p>
          <a:p>
            <a:pPr marL="1143000" lvl="2" indent="-228600" algn="l">
              <a:lnSpc>
                <a:spcPct val="150000"/>
              </a:lnSpc>
              <a:spcBef>
                <a:spcPct val="20000"/>
              </a:spcBef>
              <a:buSzPct val="50000"/>
              <a:buFont typeface="Wingdings" pitchFamily="2" charset="2"/>
              <a:buNone/>
            </a:pPr>
            <a:endParaRPr lang="en-US" sz="1600">
              <a:solidFill>
                <a:srgbClr val="000000"/>
              </a:solidFill>
              <a:latin typeface="Verdana" pitchFamily="34" charset="0"/>
            </a:endParaRPr>
          </a:p>
        </p:txBody>
      </p:sp>
      <p:sp>
        <p:nvSpPr>
          <p:cNvPr id="6" name="Text Box 4"/>
          <p:cNvSpPr txBox="1">
            <a:spLocks noChangeArrowheads="1"/>
          </p:cNvSpPr>
          <p:nvPr/>
        </p:nvSpPr>
        <p:spPr bwMode="auto">
          <a:xfrm>
            <a:off x="4470400" y="1852454"/>
            <a:ext cx="4673600" cy="1200329"/>
          </a:xfrm>
          <a:prstGeom prst="rect">
            <a:avLst/>
          </a:prstGeom>
          <a:solidFill>
            <a:schemeClr val="bg1"/>
          </a:solidFill>
          <a:ln w="9525">
            <a:noFill/>
            <a:miter lim="800000"/>
            <a:headEnd/>
            <a:tailEnd/>
          </a:ln>
          <a:effectLst/>
        </p:spPr>
        <p:txBody>
          <a:bodyPr wrap="square" anchor="ctr">
            <a:spAutoFit/>
          </a:bodyPr>
          <a:lstStyle/>
          <a:p>
            <a:pPr marL="4343400" indent="-457200" algn="ctr">
              <a:defRPr/>
            </a:pPr>
            <a:endParaRPr lang="en-US" sz="2400" dirty="0" smtClean="0">
              <a:latin typeface="+mj-lt"/>
            </a:endParaRPr>
          </a:p>
          <a:p>
            <a:pPr algn="ctr">
              <a:defRPr/>
            </a:pPr>
            <a:r>
              <a:rPr lang="en-US" sz="2400" dirty="0" smtClean="0">
                <a:latin typeface="+mj-lt"/>
              </a:rPr>
              <a:t>Industry Overview</a:t>
            </a:r>
          </a:p>
          <a:p>
            <a:pPr algn="ctr">
              <a:defRPr/>
            </a:pPr>
            <a:endParaRPr lang="en-US" sz="2400" dirty="0">
              <a:latin typeface="+mj-lt"/>
            </a:endParaRPr>
          </a:p>
        </p:txBody>
      </p:sp>
      <p:sp>
        <p:nvSpPr>
          <p:cNvPr id="9" name="Rectangle 8"/>
          <p:cNvSpPr/>
          <p:nvPr/>
        </p:nvSpPr>
        <p:spPr>
          <a:xfrm>
            <a:off x="-27215" y="0"/>
            <a:ext cx="45992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55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Unsustainable Growth of Healthcare Costs</a:t>
            </a:r>
            <a:endParaRPr lang="en-US" dirty="0"/>
          </a:p>
        </p:txBody>
      </p:sp>
      <p:sp>
        <p:nvSpPr>
          <p:cNvPr id="9" name="Content Placeholder 2"/>
          <p:cNvSpPr>
            <a:spLocks noGrp="1"/>
          </p:cNvSpPr>
          <p:nvPr>
            <p:ph idx="1"/>
          </p:nvPr>
        </p:nvSpPr>
        <p:spPr>
          <a:xfrm>
            <a:off x="533400" y="1143000"/>
            <a:ext cx="7924800" cy="4800600"/>
          </a:xfrm>
        </p:spPr>
        <p:txBody>
          <a:bodyPr/>
          <a:lstStyle/>
          <a:p>
            <a:r>
              <a:rPr lang="en-US" sz="2000" dirty="0" smtClean="0">
                <a:latin typeface="+mn-lt"/>
              </a:rPr>
              <a:t>Projected 2022 US healthcare expenditures reach $5 trillion</a:t>
            </a:r>
          </a:p>
          <a:p>
            <a:endParaRPr lang="en-US" sz="2000" dirty="0">
              <a:latin typeface="+mn-lt"/>
            </a:endParaRPr>
          </a:p>
          <a:p>
            <a:r>
              <a:rPr lang="en-US" sz="2000" dirty="0">
                <a:latin typeface="+mn-lt"/>
              </a:rPr>
              <a:t>Healthcare costs have increased over time to more than 17% of GDP</a:t>
            </a:r>
          </a:p>
          <a:p>
            <a:endParaRPr lang="en-US" sz="2000" dirty="0" smtClean="0">
              <a:latin typeface="+mn-lt"/>
            </a:endParaRPr>
          </a:p>
          <a:p>
            <a:r>
              <a:rPr lang="en-US" sz="2000" dirty="0" smtClean="0">
                <a:latin typeface="+mn-lt"/>
              </a:rPr>
              <a:t>Since 1999, health insurance premiums and workers’ contributions to premiums have dramatically outpaced inflation and wage growth</a:t>
            </a:r>
          </a:p>
          <a:p>
            <a:endParaRPr lang="en-US" sz="2000" dirty="0">
              <a:latin typeface="+mn-lt"/>
            </a:endParaRPr>
          </a:p>
          <a:p>
            <a:r>
              <a:rPr lang="en-US" sz="2000" dirty="0" smtClean="0">
                <a:latin typeface="+mn-lt"/>
              </a:rPr>
              <a:t>The percentage of workers enrolled in high deductible health plans have increased from 10% in 2006 to 38% in 2013, with even greater increases among small employers (3-199 workers)</a:t>
            </a:r>
          </a:p>
          <a:p>
            <a:endParaRPr lang="en-US" sz="2000" b="1" dirty="0">
              <a:latin typeface="+mn-lt"/>
            </a:endParaRPr>
          </a:p>
          <a:p>
            <a:r>
              <a:rPr lang="en-US" sz="2000" dirty="0" smtClean="0">
                <a:latin typeface="+mn-lt"/>
              </a:rPr>
              <a:t>These factors combine to exert downward pressure on utilization of healthcare services, particularly on elective, inpatient, and high cost procedural and diagnostic services</a:t>
            </a:r>
          </a:p>
          <a:p>
            <a:endParaRPr lang="en-US" sz="2000" dirty="0">
              <a:latin typeface="+mn-lt"/>
            </a:endParaRPr>
          </a:p>
        </p:txBody>
      </p:sp>
      <p:sp>
        <p:nvSpPr>
          <p:cNvPr id="10" name="TextBox 9"/>
          <p:cNvSpPr txBox="1"/>
          <p:nvPr/>
        </p:nvSpPr>
        <p:spPr>
          <a:xfrm>
            <a:off x="0" y="6448424"/>
            <a:ext cx="1981200" cy="307777"/>
          </a:xfrm>
          <a:prstGeom prst="rect">
            <a:avLst/>
          </a:prstGeom>
          <a:noFill/>
        </p:spPr>
        <p:txBody>
          <a:bodyPr wrap="square" rtlCol="0">
            <a:spAutoFit/>
          </a:bodyPr>
          <a:lstStyle/>
          <a:p>
            <a:pPr algn="ctr"/>
            <a:r>
              <a:rPr lang="en-US" sz="1400" b="1" dirty="0" smtClean="0">
                <a:solidFill>
                  <a:schemeClr val="bg1"/>
                </a:solidFill>
              </a:rPr>
              <a:t>INDUSTRY OVERVIEW</a:t>
            </a:r>
            <a:endParaRPr lang="en-US" sz="1400" b="1" dirty="0">
              <a:solidFill>
                <a:schemeClr val="bg1"/>
              </a:solidFill>
            </a:endParaRPr>
          </a:p>
        </p:txBody>
      </p:sp>
    </p:spTree>
    <p:extLst>
      <p:ext uri="{BB962C8B-B14F-4D97-AF65-F5344CB8AC3E}">
        <p14:creationId xmlns:p14="http://schemas.microsoft.com/office/powerpoint/2010/main" val="383390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33400" y="1143000"/>
            <a:ext cx="8382000" cy="4525963"/>
          </a:xfrm>
        </p:spPr>
        <p:txBody>
          <a:bodyPr/>
          <a:lstStyle/>
          <a:p>
            <a:pPr>
              <a:lnSpc>
                <a:spcPct val="90000"/>
              </a:lnSpc>
              <a:tabLst>
                <a:tab pos="914400" algn="l"/>
              </a:tabLst>
              <a:defRPr/>
            </a:pPr>
            <a:r>
              <a:rPr lang="en-US" sz="2000" dirty="0"/>
              <a:t>Increased out of pocket costs results in consumer involvement and “price shopping” on where to get services</a:t>
            </a:r>
          </a:p>
          <a:p>
            <a:pPr>
              <a:lnSpc>
                <a:spcPct val="90000"/>
              </a:lnSpc>
              <a:tabLst>
                <a:tab pos="914400" algn="l"/>
              </a:tabLst>
              <a:defRPr/>
            </a:pPr>
            <a:endParaRPr lang="en-US" sz="2000" dirty="0"/>
          </a:p>
          <a:p>
            <a:pPr>
              <a:lnSpc>
                <a:spcPct val="90000"/>
              </a:lnSpc>
              <a:tabLst>
                <a:tab pos="914400" algn="l"/>
              </a:tabLst>
              <a:defRPr/>
            </a:pPr>
            <a:r>
              <a:rPr lang="en-US" sz="2000" dirty="0" smtClean="0"/>
              <a:t>Pressures to reduce costs in areas with high utilization will face bigger declines in the future</a:t>
            </a:r>
            <a:endParaRPr lang="en-US" sz="2000" dirty="0"/>
          </a:p>
          <a:p>
            <a:pPr>
              <a:lnSpc>
                <a:spcPct val="90000"/>
              </a:lnSpc>
              <a:tabLst>
                <a:tab pos="914400" algn="l"/>
              </a:tabLst>
              <a:defRPr/>
            </a:pPr>
            <a:endParaRPr lang="en-US" sz="2000" dirty="0"/>
          </a:p>
          <a:p>
            <a:pPr>
              <a:lnSpc>
                <a:spcPct val="90000"/>
              </a:lnSpc>
              <a:tabLst>
                <a:tab pos="914400" algn="l"/>
              </a:tabLst>
              <a:defRPr/>
            </a:pPr>
            <a:r>
              <a:rPr lang="en-US" sz="2000" dirty="0"/>
              <a:t>P</a:t>
            </a:r>
            <a:r>
              <a:rPr lang="en-US" sz="2000" dirty="0" smtClean="0"/>
              <a:t>ayment systems changing to reimburse providers for “population health” brings larger geographic areas together</a:t>
            </a:r>
            <a:endParaRPr lang="en-US" sz="2000" dirty="0"/>
          </a:p>
          <a:p>
            <a:pPr>
              <a:lnSpc>
                <a:spcPct val="90000"/>
              </a:lnSpc>
              <a:tabLst>
                <a:tab pos="914400" algn="l"/>
              </a:tabLst>
              <a:defRPr/>
            </a:pPr>
            <a:endParaRPr lang="en-US" sz="2000" dirty="0"/>
          </a:p>
          <a:p>
            <a:pPr marL="342900" lvl="1" indent="-342900">
              <a:lnSpc>
                <a:spcPct val="90000"/>
              </a:lnSpc>
              <a:tabLst>
                <a:tab pos="914400" algn="l"/>
              </a:tabLst>
              <a:defRPr/>
            </a:pPr>
            <a:r>
              <a:rPr lang="en-US" sz="2000" dirty="0" smtClean="0"/>
              <a:t>Industry changes have results in mergers </a:t>
            </a:r>
            <a:r>
              <a:rPr lang="en-US" sz="2000" dirty="0"/>
              <a:t>and acquisitions among hospitals </a:t>
            </a:r>
            <a:r>
              <a:rPr lang="en-US" sz="2000" dirty="0" smtClean="0"/>
              <a:t>being at </a:t>
            </a:r>
            <a:r>
              <a:rPr lang="en-US" sz="2000" dirty="0"/>
              <a:t>historical </a:t>
            </a:r>
            <a:r>
              <a:rPr lang="en-US" sz="2000" dirty="0" smtClean="0"/>
              <a:t>highs</a:t>
            </a:r>
          </a:p>
          <a:p>
            <a:pPr marL="342900" lvl="1" indent="-342900">
              <a:lnSpc>
                <a:spcPct val="90000"/>
              </a:lnSpc>
              <a:tabLst>
                <a:tab pos="914400" algn="l"/>
              </a:tabLst>
              <a:defRPr/>
            </a:pPr>
            <a:endParaRPr lang="en-US" sz="2000" dirty="0"/>
          </a:p>
          <a:p>
            <a:pPr marL="342900" lvl="1" indent="-342900">
              <a:lnSpc>
                <a:spcPct val="90000"/>
              </a:lnSpc>
              <a:tabLst>
                <a:tab pos="914400" algn="l"/>
              </a:tabLst>
              <a:defRPr/>
            </a:pPr>
            <a:r>
              <a:rPr lang="en-US" sz="2000" dirty="0"/>
              <a:t>Physicians </a:t>
            </a:r>
            <a:r>
              <a:rPr lang="en-US" sz="2000" dirty="0" smtClean="0"/>
              <a:t>are now most commonly </a:t>
            </a:r>
            <a:r>
              <a:rPr lang="en-US" sz="2000" dirty="0"/>
              <a:t>employed by </a:t>
            </a:r>
            <a:r>
              <a:rPr lang="en-US" sz="2000" dirty="0" smtClean="0"/>
              <a:t>hospitals / health systems</a:t>
            </a:r>
          </a:p>
          <a:p>
            <a:pPr marL="342900" lvl="1" indent="-342900">
              <a:lnSpc>
                <a:spcPct val="90000"/>
              </a:lnSpc>
              <a:tabLst>
                <a:tab pos="914400" algn="l"/>
              </a:tabLst>
              <a:defRPr/>
            </a:pPr>
            <a:endParaRPr lang="en-US" sz="2000" dirty="0"/>
          </a:p>
          <a:p>
            <a:pPr marL="342900" lvl="1" indent="-342900">
              <a:lnSpc>
                <a:spcPct val="90000"/>
              </a:lnSpc>
              <a:tabLst>
                <a:tab pos="914400" algn="l"/>
              </a:tabLst>
              <a:defRPr/>
            </a:pPr>
            <a:r>
              <a:rPr lang="en-US" sz="2000" dirty="0"/>
              <a:t>Health systems are increasingly partnering outside the walls of the hospital with community agencies, primary care, and other </a:t>
            </a:r>
            <a:r>
              <a:rPr lang="en-US" sz="2000" dirty="0" smtClean="0"/>
              <a:t>providers</a:t>
            </a:r>
            <a:endParaRPr lang="en-US" sz="2000" dirty="0"/>
          </a:p>
          <a:p>
            <a:pPr marL="342900" lvl="1" indent="-342900">
              <a:lnSpc>
                <a:spcPct val="90000"/>
              </a:lnSpc>
              <a:tabLst>
                <a:tab pos="914400" algn="l"/>
              </a:tabLst>
              <a:defRPr/>
            </a:pPr>
            <a:endParaRPr lang="en-US" sz="2000" dirty="0"/>
          </a:p>
          <a:p>
            <a:endParaRPr lang="en-US" sz="2000" dirty="0"/>
          </a:p>
        </p:txBody>
      </p:sp>
      <p:sp>
        <p:nvSpPr>
          <p:cNvPr id="6" name="Title 5"/>
          <p:cNvSpPr>
            <a:spLocks noGrp="1"/>
          </p:cNvSpPr>
          <p:nvPr>
            <p:ph type="title"/>
          </p:nvPr>
        </p:nvSpPr>
        <p:spPr/>
        <p:txBody>
          <a:bodyPr/>
          <a:lstStyle/>
          <a:p>
            <a:r>
              <a:rPr lang="en-US" dirty="0" smtClean="0">
                <a:solidFill>
                  <a:sysClr val="windowText" lastClr="000000"/>
                </a:solidFill>
              </a:rPr>
              <a:t>The effects of changing markets</a:t>
            </a:r>
            <a:endParaRPr lang="en-US" dirty="0"/>
          </a:p>
        </p:txBody>
      </p:sp>
      <p:sp>
        <p:nvSpPr>
          <p:cNvPr id="8" name="TextBox 7"/>
          <p:cNvSpPr txBox="1"/>
          <p:nvPr/>
        </p:nvSpPr>
        <p:spPr>
          <a:xfrm>
            <a:off x="0" y="6448424"/>
            <a:ext cx="1981200" cy="307777"/>
          </a:xfrm>
          <a:prstGeom prst="rect">
            <a:avLst/>
          </a:prstGeom>
          <a:noFill/>
        </p:spPr>
        <p:txBody>
          <a:bodyPr wrap="square" rtlCol="0">
            <a:spAutoFit/>
          </a:bodyPr>
          <a:lstStyle/>
          <a:p>
            <a:pPr algn="ctr"/>
            <a:r>
              <a:rPr lang="en-US" sz="1400" b="1" dirty="0" smtClean="0">
                <a:solidFill>
                  <a:schemeClr val="bg1"/>
                </a:solidFill>
              </a:rPr>
              <a:t>INDUSTRY OVERVIEW</a:t>
            </a:r>
            <a:endParaRPr lang="en-US" sz="1400" b="1" dirty="0">
              <a:solidFill>
                <a:schemeClr val="bg1"/>
              </a:solidFill>
            </a:endParaRPr>
          </a:p>
        </p:txBody>
      </p:sp>
    </p:spTree>
    <p:extLst>
      <p:ext uri="{BB962C8B-B14F-4D97-AF65-F5344CB8AC3E}">
        <p14:creationId xmlns:p14="http://schemas.microsoft.com/office/powerpoint/2010/main" val="200842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216" y="0"/>
            <a:ext cx="91712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Rectangle 3"/>
          <p:cNvSpPr>
            <a:spLocks noChangeArrowheads="1"/>
          </p:cNvSpPr>
          <p:nvPr/>
        </p:nvSpPr>
        <p:spPr bwMode="auto">
          <a:xfrm>
            <a:off x="0" y="2719388"/>
            <a:ext cx="9144000" cy="1106487"/>
          </a:xfrm>
          <a:prstGeom prst="rect">
            <a:avLst/>
          </a:prstGeom>
          <a:noFill/>
          <a:ln w="9525">
            <a:noFill/>
            <a:miter lim="800000"/>
            <a:headEnd/>
            <a:tailEnd/>
          </a:ln>
        </p:spPr>
        <p:txBody>
          <a:bodyPr/>
          <a:lstStyle/>
          <a:p>
            <a:pPr marL="342900" indent="-342900" algn="l">
              <a:lnSpc>
                <a:spcPct val="150000"/>
              </a:lnSpc>
              <a:spcBef>
                <a:spcPct val="20000"/>
              </a:spcBef>
            </a:pPr>
            <a:endParaRPr lang="en-US" sz="2000">
              <a:solidFill>
                <a:srgbClr val="000000"/>
              </a:solidFill>
              <a:latin typeface="Verdana" pitchFamily="34" charset="0"/>
            </a:endParaRPr>
          </a:p>
          <a:p>
            <a:pPr marL="342900" indent="-342900" algn="l">
              <a:lnSpc>
                <a:spcPct val="150000"/>
              </a:lnSpc>
              <a:spcBef>
                <a:spcPct val="20000"/>
              </a:spcBef>
            </a:pPr>
            <a:endParaRPr lang="en-US" sz="2000">
              <a:solidFill>
                <a:srgbClr val="000000"/>
              </a:solidFill>
              <a:latin typeface="Verdana" pitchFamily="34" charset="0"/>
            </a:endParaRPr>
          </a:p>
          <a:p>
            <a:pPr marL="342900" indent="-342900" algn="l">
              <a:lnSpc>
                <a:spcPct val="150000"/>
              </a:lnSpc>
              <a:spcBef>
                <a:spcPct val="20000"/>
              </a:spcBef>
            </a:pPr>
            <a:endParaRPr lang="en-US" sz="2000">
              <a:solidFill>
                <a:srgbClr val="000000"/>
              </a:solidFill>
              <a:latin typeface="Verdana" pitchFamily="34" charset="0"/>
            </a:endParaRPr>
          </a:p>
          <a:p>
            <a:pPr marL="1143000" lvl="2" indent="-228600" algn="l">
              <a:lnSpc>
                <a:spcPct val="150000"/>
              </a:lnSpc>
              <a:spcBef>
                <a:spcPct val="20000"/>
              </a:spcBef>
              <a:buSzPct val="50000"/>
              <a:buFont typeface="Wingdings" pitchFamily="2" charset="2"/>
              <a:buNone/>
            </a:pPr>
            <a:endParaRPr lang="en-US" sz="1600">
              <a:solidFill>
                <a:srgbClr val="000000"/>
              </a:solidFill>
              <a:latin typeface="Verdana" pitchFamily="34" charset="0"/>
            </a:endParaRPr>
          </a:p>
        </p:txBody>
      </p:sp>
      <p:sp>
        <p:nvSpPr>
          <p:cNvPr id="6" name="Text Box 4"/>
          <p:cNvSpPr txBox="1">
            <a:spLocks noChangeArrowheads="1"/>
          </p:cNvSpPr>
          <p:nvPr/>
        </p:nvSpPr>
        <p:spPr bwMode="auto">
          <a:xfrm>
            <a:off x="4470400" y="1852454"/>
            <a:ext cx="4673600" cy="1200329"/>
          </a:xfrm>
          <a:prstGeom prst="rect">
            <a:avLst/>
          </a:prstGeom>
          <a:solidFill>
            <a:schemeClr val="bg1"/>
          </a:solidFill>
          <a:ln w="9525">
            <a:noFill/>
            <a:miter lim="800000"/>
            <a:headEnd/>
            <a:tailEnd/>
          </a:ln>
          <a:effectLst/>
        </p:spPr>
        <p:txBody>
          <a:bodyPr wrap="square" anchor="ctr">
            <a:spAutoFit/>
          </a:bodyPr>
          <a:lstStyle/>
          <a:p>
            <a:pPr marL="4343400" indent="-457200" algn="ctr">
              <a:defRPr/>
            </a:pPr>
            <a:endParaRPr lang="en-US" sz="2400" dirty="0" smtClean="0">
              <a:latin typeface="+mj-lt"/>
            </a:endParaRPr>
          </a:p>
          <a:p>
            <a:pPr algn="ctr">
              <a:defRPr/>
            </a:pPr>
            <a:r>
              <a:rPr lang="en-US" sz="2400" dirty="0" smtClean="0">
                <a:latin typeface="+mj-lt"/>
              </a:rPr>
              <a:t>Market Assessment</a:t>
            </a:r>
          </a:p>
          <a:p>
            <a:pPr algn="ctr">
              <a:defRPr/>
            </a:pPr>
            <a:endParaRPr lang="en-US" sz="2400" dirty="0">
              <a:latin typeface="+mj-lt"/>
            </a:endParaRPr>
          </a:p>
        </p:txBody>
      </p:sp>
      <p:sp>
        <p:nvSpPr>
          <p:cNvPr id="9" name="Rectangle 8"/>
          <p:cNvSpPr/>
          <p:nvPr/>
        </p:nvSpPr>
        <p:spPr>
          <a:xfrm>
            <a:off x="-27215" y="0"/>
            <a:ext cx="45992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55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2710" t="23580" r="13804" b="8145"/>
          <a:stretch/>
        </p:blipFill>
        <p:spPr bwMode="auto">
          <a:xfrm>
            <a:off x="4781888" y="1143000"/>
            <a:ext cx="4209712" cy="2926080"/>
          </a:xfrm>
          <a:prstGeom prst="rect">
            <a:avLst/>
          </a:prstGeom>
          <a:noFill/>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533400" y="457200"/>
            <a:ext cx="6629400" cy="457200"/>
          </a:xfrm>
        </p:spPr>
        <p:txBody>
          <a:bodyPr/>
          <a:lstStyle/>
          <a:p>
            <a:r>
              <a:rPr lang="en-US" dirty="0" smtClean="0"/>
              <a:t>North County Service Area</a:t>
            </a:r>
            <a:endParaRPr lang="en-US" dirty="0"/>
          </a:p>
        </p:txBody>
      </p:sp>
      <p:sp>
        <p:nvSpPr>
          <p:cNvPr id="13" name="TextBox 12"/>
          <p:cNvSpPr txBox="1"/>
          <p:nvPr/>
        </p:nvSpPr>
        <p:spPr>
          <a:xfrm>
            <a:off x="91441" y="1143000"/>
            <a:ext cx="4861559" cy="5016758"/>
          </a:xfrm>
          <a:prstGeom prst="rect">
            <a:avLst/>
          </a:prstGeom>
          <a:solidFill>
            <a:srgbClr val="FFFFFF"/>
          </a:solidFill>
          <a:ln>
            <a:solidFill>
              <a:srgbClr val="FFFFFF"/>
            </a:solidFill>
          </a:ln>
        </p:spPr>
        <p:txBody>
          <a:bodyPr wrap="square" rtlCol="0">
            <a:spAutoFit/>
          </a:bodyPr>
          <a:lstStyle/>
          <a:p>
            <a:r>
              <a:rPr lang="en-US" sz="1600" dirty="0"/>
              <a:t>The North County Service Area, identified in green in the map at right, includes the towns </a:t>
            </a:r>
            <a:r>
              <a:rPr lang="en-US" sz="1600" dirty="0" smtClean="0"/>
              <a:t>of:</a:t>
            </a:r>
          </a:p>
          <a:p>
            <a:endParaRPr lang="en-US" sz="1600" dirty="0"/>
          </a:p>
          <a:p>
            <a:pPr marL="285750" indent="-285750">
              <a:buFont typeface="Arial" pitchFamily="34" charset="0"/>
              <a:buChar char="•"/>
            </a:pPr>
            <a:r>
              <a:rPr lang="en-US" sz="1600" dirty="0" smtClean="0">
                <a:solidFill>
                  <a:prstClr val="black"/>
                </a:solidFill>
              </a:rPr>
              <a:t>North Adams</a:t>
            </a:r>
          </a:p>
          <a:p>
            <a:pPr marL="285750" indent="-285750">
              <a:buFont typeface="Arial" pitchFamily="34" charset="0"/>
              <a:buChar char="•"/>
            </a:pPr>
            <a:r>
              <a:rPr lang="en-US" sz="1600" dirty="0" smtClean="0">
                <a:solidFill>
                  <a:prstClr val="black"/>
                </a:solidFill>
              </a:rPr>
              <a:t>Adams</a:t>
            </a:r>
          </a:p>
          <a:p>
            <a:pPr marL="285750" indent="-285750">
              <a:buFont typeface="Arial" pitchFamily="34" charset="0"/>
              <a:buChar char="•"/>
            </a:pPr>
            <a:r>
              <a:rPr lang="en-US" sz="1600" dirty="0" smtClean="0">
                <a:solidFill>
                  <a:prstClr val="black"/>
                </a:solidFill>
              </a:rPr>
              <a:t>Williamstown</a:t>
            </a:r>
          </a:p>
          <a:p>
            <a:pPr marL="285750" indent="-285750">
              <a:buFont typeface="Arial" pitchFamily="34" charset="0"/>
              <a:buChar char="•"/>
            </a:pPr>
            <a:r>
              <a:rPr lang="en-US" sz="1600" dirty="0" smtClean="0">
                <a:solidFill>
                  <a:prstClr val="black"/>
                </a:solidFill>
              </a:rPr>
              <a:t>Cheshire</a:t>
            </a:r>
          </a:p>
          <a:p>
            <a:pPr marL="285750" indent="-285750">
              <a:buFont typeface="Arial" pitchFamily="34" charset="0"/>
              <a:buChar char="•"/>
            </a:pPr>
            <a:r>
              <a:rPr lang="en-US" sz="1600" dirty="0" smtClean="0">
                <a:solidFill>
                  <a:prstClr val="black"/>
                </a:solidFill>
              </a:rPr>
              <a:t>Savoy</a:t>
            </a:r>
          </a:p>
          <a:p>
            <a:pPr marL="285750" indent="-285750">
              <a:buFont typeface="Arial" pitchFamily="34" charset="0"/>
              <a:buChar char="•"/>
            </a:pPr>
            <a:r>
              <a:rPr lang="en-US" sz="1600" dirty="0" smtClean="0">
                <a:solidFill>
                  <a:prstClr val="black"/>
                </a:solidFill>
              </a:rPr>
              <a:t>Drury</a:t>
            </a:r>
          </a:p>
          <a:p>
            <a:pPr marL="285750" indent="-285750">
              <a:buFont typeface="Arial" pitchFamily="34" charset="0"/>
              <a:buChar char="•"/>
            </a:pPr>
            <a:r>
              <a:rPr lang="en-US" sz="1600" dirty="0" smtClean="0">
                <a:solidFill>
                  <a:prstClr val="black"/>
                </a:solidFill>
              </a:rPr>
              <a:t>Rowe</a:t>
            </a:r>
          </a:p>
          <a:p>
            <a:pPr marL="285750" indent="-285750">
              <a:buFont typeface="Arial" pitchFamily="34" charset="0"/>
              <a:buChar char="•"/>
            </a:pPr>
            <a:r>
              <a:rPr lang="en-US" sz="1600" dirty="0" smtClean="0">
                <a:solidFill>
                  <a:prstClr val="black"/>
                </a:solidFill>
              </a:rPr>
              <a:t>Monroe Bridge</a:t>
            </a:r>
          </a:p>
          <a:p>
            <a:endParaRPr lang="en-US" sz="1600" dirty="0">
              <a:solidFill>
                <a:prstClr val="black"/>
              </a:solidFill>
            </a:endParaRPr>
          </a:p>
          <a:p>
            <a:r>
              <a:rPr lang="en-US" sz="1600" dirty="0"/>
              <a:t>In addition, some use of the local delivery system is from areas outside of Massachusetts, including patients who travel from Vermont and New York ZIP codes, and students and visitors who are permanent residents of another area, yet may need to access the local delivery system. Using historical data, Stroudwater determined this resulted in a 15% “in-migration,” and included this in the study for planning purposes.</a:t>
            </a:r>
            <a:endParaRPr lang="en-US" sz="1600" dirty="0">
              <a:solidFill>
                <a:prstClr val="black"/>
              </a:solidFill>
            </a:endParaRPr>
          </a:p>
        </p:txBody>
      </p:sp>
      <p:sp>
        <p:nvSpPr>
          <p:cNvPr id="16" name="TextBox 15"/>
          <p:cNvSpPr txBox="1"/>
          <p:nvPr/>
        </p:nvSpPr>
        <p:spPr>
          <a:xfrm>
            <a:off x="0" y="6448424"/>
            <a:ext cx="1981200" cy="307777"/>
          </a:xfrm>
          <a:prstGeom prst="rect">
            <a:avLst/>
          </a:prstGeom>
          <a:noFill/>
        </p:spPr>
        <p:txBody>
          <a:bodyPr wrap="square" rtlCol="0">
            <a:spAutoFit/>
          </a:bodyPr>
          <a:lstStyle/>
          <a:p>
            <a:pPr algn="ctr"/>
            <a:r>
              <a:rPr lang="en-US" sz="1400" b="1" dirty="0" smtClean="0">
                <a:solidFill>
                  <a:schemeClr val="bg1"/>
                </a:solidFill>
              </a:rPr>
              <a:t>MARKET ASSESSMENT</a:t>
            </a:r>
            <a:endParaRPr lang="en-US" sz="1400" b="1" dirty="0">
              <a:solidFill>
                <a:schemeClr val="bg1"/>
              </a:solidFill>
            </a:endParaRPr>
          </a:p>
        </p:txBody>
      </p:sp>
    </p:spTree>
    <p:extLst>
      <p:ext uri="{BB962C8B-B14F-4D97-AF65-F5344CB8AC3E}">
        <p14:creationId xmlns:p14="http://schemas.microsoft.com/office/powerpoint/2010/main" val="353327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Health – What Matters?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85800" y="990600"/>
            <a:ext cx="4572000" cy="5334000"/>
          </a:xfrm>
          <a:prstGeom prst="rect">
            <a:avLst/>
          </a:prstGeom>
        </p:spPr>
      </p:pic>
      <p:sp>
        <p:nvSpPr>
          <p:cNvPr id="5" name="TextBox 4"/>
          <p:cNvSpPr txBox="1"/>
          <p:nvPr/>
        </p:nvSpPr>
        <p:spPr>
          <a:xfrm>
            <a:off x="6324600" y="2867561"/>
            <a:ext cx="2743200" cy="1477328"/>
          </a:xfrm>
          <a:prstGeom prst="rect">
            <a:avLst/>
          </a:prstGeom>
          <a:solidFill>
            <a:srgbClr val="FFFFFF"/>
          </a:solidFill>
          <a:ln>
            <a:solidFill>
              <a:srgbClr val="FFFFFF"/>
            </a:solidFill>
          </a:ln>
        </p:spPr>
        <p:txBody>
          <a:bodyPr wrap="square" rtlCol="0">
            <a:spAutoFit/>
          </a:bodyPr>
          <a:lstStyle/>
          <a:p>
            <a:r>
              <a:rPr lang="en-US" dirty="0" smtClean="0"/>
              <a:t>80% of the factors impacting community health </a:t>
            </a:r>
            <a:r>
              <a:rPr lang="en-US" u="sng" dirty="0" smtClean="0"/>
              <a:t>are not related </a:t>
            </a:r>
            <a:r>
              <a:rPr lang="en-US" dirty="0" smtClean="0"/>
              <a:t>to access or quality of the healthcare system</a:t>
            </a:r>
            <a:endParaRPr lang="en-US" dirty="0">
              <a:solidFill>
                <a:prstClr val="black"/>
              </a:solidFill>
            </a:endParaRPr>
          </a:p>
        </p:txBody>
      </p:sp>
      <p:cxnSp>
        <p:nvCxnSpPr>
          <p:cNvPr id="7" name="Elbow Connector 6"/>
          <p:cNvCxnSpPr>
            <a:endCxn id="5" idx="0"/>
          </p:cNvCxnSpPr>
          <p:nvPr/>
        </p:nvCxnSpPr>
        <p:spPr>
          <a:xfrm>
            <a:off x="5486400" y="2362200"/>
            <a:ext cx="2209800" cy="50536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Elbow Connector 7"/>
          <p:cNvCxnSpPr>
            <a:endCxn id="5" idx="2"/>
          </p:cNvCxnSpPr>
          <p:nvPr/>
        </p:nvCxnSpPr>
        <p:spPr>
          <a:xfrm flipV="1">
            <a:off x="5486403" y="4344889"/>
            <a:ext cx="2209797" cy="30331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a:endCxn id="5" idx="2"/>
          </p:cNvCxnSpPr>
          <p:nvPr/>
        </p:nvCxnSpPr>
        <p:spPr>
          <a:xfrm flipV="1">
            <a:off x="5486400" y="4344889"/>
            <a:ext cx="2209800" cy="157067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1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oudwater fonts">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65909</TotalTime>
  <Words>3055</Words>
  <Application>Microsoft Office PowerPoint</Application>
  <PresentationFormat>On-screen Show (4:3)</PresentationFormat>
  <Paragraphs>299</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PowerPoint Presentation</vt:lpstr>
      <vt:lpstr>Engagement Overview</vt:lpstr>
      <vt:lpstr>Approach included qualitative and quantitative analysis</vt:lpstr>
      <vt:lpstr>PowerPoint Presentation</vt:lpstr>
      <vt:lpstr>Unsustainable Growth of Healthcare Costs</vt:lpstr>
      <vt:lpstr>The effects of changing markets</vt:lpstr>
      <vt:lpstr>PowerPoint Presentation</vt:lpstr>
      <vt:lpstr>North County Service Area</vt:lpstr>
      <vt:lpstr>Community Health – What Matters?</vt:lpstr>
      <vt:lpstr>North County Community Health Needs Assessment</vt:lpstr>
      <vt:lpstr>Interview Summary</vt:lpstr>
      <vt:lpstr>Interview Summary</vt:lpstr>
      <vt:lpstr>Market Share Trends – North County</vt:lpstr>
      <vt:lpstr>Average Length of Stay (ALOS) Trends – North County</vt:lpstr>
      <vt:lpstr>Recommendations – Community Coordination </vt:lpstr>
      <vt:lpstr>PowerPoint Presentation</vt:lpstr>
      <vt:lpstr>Need for Physicians – Primary Care</vt:lpstr>
      <vt:lpstr>Recommendations – Primary Care</vt:lpstr>
      <vt:lpstr>Emergency Services Demand Summary</vt:lpstr>
      <vt:lpstr>Ancillary and Outpatient Services Demand Summary</vt:lpstr>
      <vt:lpstr>Recommendations – Locally Delivered Services   </vt:lpstr>
      <vt:lpstr>Inpatient Demand</vt:lpstr>
      <vt:lpstr>Higher than Average Hospitalization Rate in North County</vt:lpstr>
      <vt:lpstr>Medical Inpatient Demand </vt:lpstr>
      <vt:lpstr>Over $2M of Excess Costs to Operate Beds in North County</vt:lpstr>
      <vt:lpstr>Recommendations – Inpatient Services</vt:lpstr>
      <vt:lpstr>Obstetrical Demand Summary</vt:lpstr>
      <vt:lpstr>Obstetrical Demand Summary</vt:lpstr>
      <vt:lpstr>Recommendations – Obstetrics services</vt:lpstr>
      <vt:lpstr>Behavioral Health Demand Summary</vt:lpstr>
      <vt:lpstr>Recommendations – Behavioral health services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2011-10-12T19:40:47Z</dcterms:created>
  <dc:creator>Laurie Daigle</dc:creator>
  <lastModifiedBy>Lenore Elizabeth Tsikitas</lastModifiedBy>
  <lastPrinted>2014-09-08T18:28:15Z</lastPrinted>
  <dcterms:modified xsi:type="dcterms:W3CDTF">2014-10-17T18:36:46Z</dcterms:modified>
  <revision>747</revision>
  <dc:title>Unraveling Evaluation and Management Coding</dc:title>
</coreProperties>
</file>