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notesSlides/notesSlide2.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notesSlides/notesSlide3.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4.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notesSlides/notesSlide5.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6.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45"/>
  </p:notesMasterIdLst>
  <p:handoutMasterIdLst>
    <p:handoutMasterId r:id="rId46"/>
  </p:handoutMasterIdLst>
  <p:sldIdLst>
    <p:sldId id="260" r:id="rId5"/>
    <p:sldId id="2610" r:id="rId6"/>
    <p:sldId id="2535" r:id="rId7"/>
    <p:sldId id="2611" r:id="rId8"/>
    <p:sldId id="2612" r:id="rId9"/>
    <p:sldId id="276" r:id="rId10"/>
    <p:sldId id="2631" r:id="rId11"/>
    <p:sldId id="2627" r:id="rId12"/>
    <p:sldId id="2628" r:id="rId13"/>
    <p:sldId id="2593" r:id="rId14"/>
    <p:sldId id="2616" r:id="rId15"/>
    <p:sldId id="2640" r:id="rId16"/>
    <p:sldId id="2619" r:id="rId17"/>
    <p:sldId id="2602" r:id="rId18"/>
    <p:sldId id="2599" r:id="rId19"/>
    <p:sldId id="2641" r:id="rId20"/>
    <p:sldId id="2625" r:id="rId21"/>
    <p:sldId id="2642" r:id="rId22"/>
    <p:sldId id="2634" r:id="rId23"/>
    <p:sldId id="2601" r:id="rId24"/>
    <p:sldId id="2635" r:id="rId25"/>
    <p:sldId id="2614" r:id="rId26"/>
    <p:sldId id="2643" r:id="rId27"/>
    <p:sldId id="2636" r:id="rId28"/>
    <p:sldId id="2629" r:id="rId29"/>
    <p:sldId id="2638" r:id="rId30"/>
    <p:sldId id="2657" r:id="rId31"/>
    <p:sldId id="256" r:id="rId32"/>
    <p:sldId id="2652" r:id="rId33"/>
    <p:sldId id="2655" r:id="rId34"/>
    <p:sldId id="2656" r:id="rId35"/>
    <p:sldId id="2650" r:id="rId36"/>
    <p:sldId id="2617" r:id="rId37"/>
    <p:sldId id="2618" r:id="rId38"/>
    <p:sldId id="2639" r:id="rId39"/>
    <p:sldId id="2645" r:id="rId40"/>
    <p:sldId id="2646" r:id="rId41"/>
    <p:sldId id="2644" r:id="rId42"/>
    <p:sldId id="2560" r:id="rId43"/>
    <p:sldId id="284" r:id="rId44"/>
  </p:sldIdLst>
  <p:sldSz cx="9144000" cy="6858000" type="screen4x3"/>
  <p:notesSz cx="7010400" cy="9296400"/>
  <p:custDataLst>
    <p:tags r:id="rId4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1584">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guide id="3" orient="horz" pos="2928" userDrawn="1">
          <p15:clr>
            <a:srgbClr val="A4A3A4"/>
          </p15:clr>
        </p15:guide>
        <p15:guide id="4"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A34433B-E2DA-0AE3-57BB-82FCF3DE9889}" name="Hannigan, Sherri (EHS)" initials="HS(" userId="S::sherri.hannigan@mass.gov::e376dc48-b7db-4bf6-b1bc-4330f3ec3853" providerId="AD"/>
  <p188:author id="{490B0D77-EFDE-0AEE-1E7B-DAF51C245C9D}" name="Damico, Jarred (EHS)" initials="DJ(" userId="S::Jarred.Damico@mass.gov::d8cf18ef-8faf-4dca-b20b-72d158ecdefe" providerId="AD"/>
  <p188:author id="{4426FD8E-099A-722C-4611-815CD72F7257}" name="Palakanis, Jared M (EHS)" initials="JP" userId="S::Jared.M.Palakanis@mass.gov::ceb4798c-6333-4f39-a872-3b2dae13b971" providerId="AD"/>
  <p188:author id="{5C32ADA2-D6B7-0CE9-09E9-B828923B2007}" name="Palakanis, Jared M (EHS)" initials="P(" userId="S::jared.m.palakanis@mass.gov::ceb4798c-6333-4f39-a872-3b2dae13b971" providerId="AD"/>
  <p188:author id="{B925A3B4-2014-C40C-3D5D-F8425B23FA82}" name="Caryn Swartz" initials="CS" userId="S::cswartz@healthmanagement.com::cfa5c56a-f4fb-4c50-b102-eacdd6607fd8" providerId="AD"/>
  <p188:author id="{1BADB0BE-1A3D-BC3F-D2B2-7CEF40AF5BBC}" name="Darcy, Leslie (EHS)" initials="D(" userId="S::leslie.darcy@mass.gov::d42d4828-5d47-417e-be62-bf82ed934ece" providerId="AD"/>
  <p188:author id="{AA55CFDB-44BB-5AB9-9956-D24588A65542}" name="Caryn Swartz" initials="CS" userId="S::cswartz_healthmanagement.com#ext#@massgov.onmicrosoft.com::f60a102f-0330-438e-8011-ca4447df4b11" providerId="AD"/>
  <p188:author id="{98125BFB-9F71-D1F3-3F8D-F2AC6AA1FD9F}" name="Kacher, Eleni (EHS)" initials="KE(" userId="S::Eleni.Kacher@mass.gov::33a69a99-6581-4ec0-8da1-daa0d7dbed8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Sherri Hannigan" initials="SH" lastIdx="9" clrIdx="6">
    <p:extLst>
      <p:ext uri="{19B8F6BF-5375-455C-9EA6-DF929625EA0E}">
        <p15:presenceInfo xmlns:p15="http://schemas.microsoft.com/office/powerpoint/2012/main" userId="S::shannigan@meantide.com::92c9d66b-fc79-4efa-bf15-b3e3b0b139b5" providerId="AD"/>
      </p:ext>
    </p:extLst>
  </p:cmAuthor>
  <p:cmAuthor id="1" name="Fox Swartz, Colleen (ELD)" initials="FSC(" lastIdx="8" clrIdx="0"/>
  <p:cmAuthor id="8" name="Smith, Julian (EHS)" initials="SJ(" lastIdx="21" clrIdx="7">
    <p:extLst>
      <p:ext uri="{19B8F6BF-5375-455C-9EA6-DF929625EA0E}">
        <p15:presenceInfo xmlns:p15="http://schemas.microsoft.com/office/powerpoint/2012/main" userId="S::julian.smith@mass.gov::99ec45d7-69f5-4e4b-9485-69825ebd6bf6" providerId="AD"/>
      </p:ext>
    </p:extLst>
  </p:cmAuthor>
  <p:cmAuthor id="2" name="COLLEEN FOX" initials="CF" lastIdx="41" clrIdx="1">
    <p:extLst>
      <p:ext uri="{19B8F6BF-5375-455C-9EA6-DF929625EA0E}">
        <p15:presenceInfo xmlns:p15="http://schemas.microsoft.com/office/powerpoint/2012/main" userId="11f451e9a2b4964d" providerId="Windows Live"/>
      </p:ext>
    </p:extLst>
  </p:cmAuthor>
  <p:cmAuthor id="9" name="Fox Swartz, Colleen (EHS)" initials="FSC(" lastIdx="7" clrIdx="8">
    <p:extLst>
      <p:ext uri="{19B8F6BF-5375-455C-9EA6-DF929625EA0E}">
        <p15:presenceInfo xmlns:p15="http://schemas.microsoft.com/office/powerpoint/2012/main" userId="S::Colleen.FoxSwartz@mass.gov::31bb7c4b-123a-4518-b9c1-628c7952b441" providerId="AD"/>
      </p:ext>
    </p:extLst>
  </p:cmAuthor>
  <p:cmAuthor id="3" name="Gabriela Fowler" initials="GF" lastIdx="90" clrIdx="2">
    <p:extLst>
      <p:ext uri="{19B8F6BF-5375-455C-9EA6-DF929625EA0E}">
        <p15:presenceInfo xmlns:p15="http://schemas.microsoft.com/office/powerpoint/2012/main" userId="S::f004m7h@dartmouth.edu::caa59c55-9338-4f35-bca7-17b6cd6d8e62" providerId="AD"/>
      </p:ext>
    </p:extLst>
  </p:cmAuthor>
  <p:cmAuthor id="10" name="Crugnale, Caitlin P. (EHS)" initials="CCP(" lastIdx="4" clrIdx="9">
    <p:extLst>
      <p:ext uri="{19B8F6BF-5375-455C-9EA6-DF929625EA0E}">
        <p15:presenceInfo xmlns:p15="http://schemas.microsoft.com/office/powerpoint/2012/main" userId="S::Caitlin.P.Crugnale@mass.gov::b2a02c60-52bb-4d38-b519-63f462b8cbde" providerId="AD"/>
      </p:ext>
    </p:extLst>
  </p:cmAuthor>
  <p:cmAuthor id="4" name="jeff clausen" initials="jc" lastIdx="6" clrIdx="3">
    <p:extLst>
      <p:ext uri="{19B8F6BF-5375-455C-9EA6-DF929625EA0E}">
        <p15:presenceInfo xmlns:p15="http://schemas.microsoft.com/office/powerpoint/2012/main" userId="1964a1938899aa47" providerId="Windows Live"/>
      </p:ext>
    </p:extLst>
  </p:cmAuthor>
  <p:cmAuthor id="11" name="Moyer, Whitney (EHS)" initials="MW( [2]" lastIdx="1" clrIdx="10">
    <p:extLst>
      <p:ext uri="{19B8F6BF-5375-455C-9EA6-DF929625EA0E}">
        <p15:presenceInfo xmlns:p15="http://schemas.microsoft.com/office/powerpoint/2012/main" userId="S::whitney.moyer@mass.gov::977d595f-cf52-42c6-8af4-b9849f83f5cd" providerId="AD"/>
      </p:ext>
    </p:extLst>
  </p:cmAuthor>
  <p:cmAuthor id="5" name="Moyer, Whitney (EHS)" initials="MW(" lastIdx="6" clrIdx="4">
    <p:extLst>
      <p:ext uri="{19B8F6BF-5375-455C-9EA6-DF929625EA0E}">
        <p15:presenceInfo xmlns:p15="http://schemas.microsoft.com/office/powerpoint/2012/main" userId="S::Whitney.Moyer@massmail.state.ma.us::977d595f-cf52-42c6-8af4-b9849f83f5cd" providerId="AD"/>
      </p:ext>
    </p:extLst>
  </p:cmAuthor>
  <p:cmAuthor id="12" name="Caryn Swartz" initials="CS" lastIdx="5" clrIdx="11">
    <p:extLst>
      <p:ext uri="{19B8F6BF-5375-455C-9EA6-DF929625EA0E}">
        <p15:presenceInfo xmlns:p15="http://schemas.microsoft.com/office/powerpoint/2012/main" userId="S::cswartz@healthmanagement.com::cfa5c56a-f4fb-4c50-b102-eacdd6607fd8" providerId="AD"/>
      </p:ext>
    </p:extLst>
  </p:cmAuthor>
  <p:cmAuthor id="6" name="Tina Sang" initials="TS" lastIdx="9" clrIdx="5">
    <p:extLst>
      <p:ext uri="{19B8F6BF-5375-455C-9EA6-DF929625EA0E}">
        <p15:presenceInfo xmlns:p15="http://schemas.microsoft.com/office/powerpoint/2012/main" userId="Tina San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E8BFF"/>
    <a:srgbClr val="002A60"/>
    <a:srgbClr val="FFEFEF"/>
    <a:srgbClr val="FFC0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C5E820-F569-422B-A17E-E72BF733EB9E}" v="743" dt="2023-12-08T20:19:08.6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1400" y="56"/>
      </p:cViewPr>
      <p:guideLst>
        <p:guide orient="horz" pos="2160"/>
        <p:guide pos="1584"/>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ags" Target="tags/tag1.xml"/><Relationship Id="rId50"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3"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commentAuthors" Target="commentAuthors.xml"/><Relationship Id="rId8" Type="http://schemas.openxmlformats.org/officeDocument/2006/relationships/slide" Target="slides/slide4.xml"/><Relationship Id="rId51"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handoutMaster" Target="handoutMasters/handoutMaster1.xml"/><Relationship Id="rId20" Type="http://schemas.openxmlformats.org/officeDocument/2006/relationships/slide" Target="slides/slide16.xml"/><Relationship Id="rId41" Type="http://schemas.openxmlformats.org/officeDocument/2006/relationships/slide" Target="slides/slide37.xml"/><Relationship Id="rId54"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4" tIns="46582" rIns="93164" bIns="46582"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64" tIns="46582" rIns="93164" bIns="46582" rtlCol="0"/>
          <a:lstStyle>
            <a:lvl1pPr algn="r">
              <a:defRPr sz="1200"/>
            </a:lvl1pPr>
          </a:lstStyle>
          <a:p>
            <a:fld id="{523E1075-14C4-4DB8-97A7-38B2B221BE54}" type="datetimeFigureOut">
              <a:rPr lang="en-US" smtClean="0"/>
              <a:t>12/12/2023</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64" tIns="46582" rIns="93164" bIns="46582"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64" tIns="46582" rIns="93164" bIns="46582" rtlCol="0" anchor="b"/>
          <a:lstStyle>
            <a:lvl1pPr algn="r">
              <a:defRPr sz="1200"/>
            </a:lvl1pPr>
          </a:lstStyle>
          <a:p>
            <a:fld id="{F49963D4-2E9A-4336-8542-8A4713DAB7E1}" type="slidenum">
              <a:rPr lang="en-US" smtClean="0"/>
              <a:t>‹#›</a:t>
            </a:fld>
            <a:endParaRPr lang="en-US"/>
          </a:p>
        </p:txBody>
      </p:sp>
    </p:spTree>
    <p:extLst>
      <p:ext uri="{BB962C8B-B14F-4D97-AF65-F5344CB8AC3E}">
        <p14:creationId xmlns:p14="http://schemas.microsoft.com/office/powerpoint/2010/main" val="19746081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4" tIns="46582" rIns="93164" bIns="46582"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64" tIns="46582" rIns="93164" bIns="46582" rtlCol="0"/>
          <a:lstStyle>
            <a:lvl1pPr algn="r">
              <a:defRPr sz="1200"/>
            </a:lvl1pPr>
          </a:lstStyle>
          <a:p>
            <a:fld id="{A03C4B8C-B595-4096-B22A-D91D29305918}" type="datetimeFigureOut">
              <a:rPr lang="en-US" smtClean="0"/>
              <a:t>12/12/2023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4" tIns="46582" rIns="93164" bIns="46582"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4" tIns="46582" rIns="93164" bIns="4658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64" tIns="46582" rIns="93164" bIns="46582"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64" tIns="46582" rIns="93164" bIns="46582" rtlCol="0" anchor="b"/>
          <a:lstStyle>
            <a:lvl1pPr algn="r">
              <a:defRPr sz="1200"/>
            </a:lvl1pPr>
          </a:lstStyle>
          <a:p>
            <a:fld id="{89A28886-3B44-46AC-9280-8D0D6E5922C9}" type="slidenum">
              <a:rPr lang="en-US" smtClean="0"/>
              <a:t>‹#›</a:t>
            </a:fld>
            <a:endParaRPr lang="en-US"/>
          </a:p>
        </p:txBody>
      </p:sp>
    </p:spTree>
    <p:extLst>
      <p:ext uri="{BB962C8B-B14F-4D97-AF65-F5344CB8AC3E}">
        <p14:creationId xmlns:p14="http://schemas.microsoft.com/office/powerpoint/2010/main" val="544153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A28886-3B44-46AC-9280-8D0D6E5922C9}" type="slidenum">
              <a:rPr lang="en-US" smtClean="0"/>
              <a:t>1</a:t>
            </a:fld>
            <a:endParaRPr lang="en-US"/>
          </a:p>
        </p:txBody>
      </p:sp>
    </p:spTree>
    <p:extLst>
      <p:ext uri="{BB962C8B-B14F-4D97-AF65-F5344CB8AC3E}">
        <p14:creationId xmlns:p14="http://schemas.microsoft.com/office/powerpoint/2010/main" val="3637460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a:t>  </a:t>
            </a:r>
            <a:endParaRPr lang="en-US"/>
          </a:p>
        </p:txBody>
      </p:sp>
      <p:sp>
        <p:nvSpPr>
          <p:cNvPr id="4" name="Slide Number Placeholder 3"/>
          <p:cNvSpPr>
            <a:spLocks noGrp="1"/>
          </p:cNvSpPr>
          <p:nvPr>
            <p:ph type="sldNum" sz="quarter" idx="10"/>
          </p:nvPr>
        </p:nvSpPr>
        <p:spPr/>
        <p:txBody>
          <a:bodyPr/>
          <a:lstStyle/>
          <a:p>
            <a:fld id="{89A28886-3B44-46AC-9280-8D0D6E5922C9}" type="slidenum">
              <a:rPr lang="en-US" smtClean="0"/>
              <a:t>2</a:t>
            </a:fld>
            <a:endParaRPr lang="en-US"/>
          </a:p>
        </p:txBody>
      </p:sp>
    </p:spTree>
    <p:extLst>
      <p:ext uri="{BB962C8B-B14F-4D97-AF65-F5344CB8AC3E}">
        <p14:creationId xmlns:p14="http://schemas.microsoft.com/office/powerpoint/2010/main" val="34278553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a:t>  </a:t>
            </a:r>
            <a:endParaRPr lang="en-US"/>
          </a:p>
        </p:txBody>
      </p:sp>
      <p:sp>
        <p:nvSpPr>
          <p:cNvPr id="4" name="Slide Number Placeholder 3"/>
          <p:cNvSpPr>
            <a:spLocks noGrp="1"/>
          </p:cNvSpPr>
          <p:nvPr>
            <p:ph type="sldNum" sz="quarter" idx="10"/>
          </p:nvPr>
        </p:nvSpPr>
        <p:spPr/>
        <p:txBody>
          <a:bodyPr/>
          <a:lstStyle/>
          <a:p>
            <a:fld id="{89A28886-3B44-46AC-9280-8D0D6E5922C9}" type="slidenum">
              <a:rPr lang="en-US" smtClean="0"/>
              <a:t>3</a:t>
            </a:fld>
            <a:endParaRPr lang="en-US"/>
          </a:p>
        </p:txBody>
      </p:sp>
    </p:spTree>
    <p:extLst>
      <p:ext uri="{BB962C8B-B14F-4D97-AF65-F5344CB8AC3E}">
        <p14:creationId xmlns:p14="http://schemas.microsoft.com/office/powerpoint/2010/main" val="1398724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a:t>  </a:t>
            </a:r>
            <a:endParaRPr lang="en-US"/>
          </a:p>
        </p:txBody>
      </p:sp>
      <p:sp>
        <p:nvSpPr>
          <p:cNvPr id="4" name="Slide Number Placeholder 3"/>
          <p:cNvSpPr>
            <a:spLocks noGrp="1"/>
          </p:cNvSpPr>
          <p:nvPr>
            <p:ph type="sldNum" sz="quarter" idx="10"/>
          </p:nvPr>
        </p:nvSpPr>
        <p:spPr/>
        <p:txBody>
          <a:bodyPr/>
          <a:lstStyle/>
          <a:p>
            <a:fld id="{89A28886-3B44-46AC-9280-8D0D6E5922C9}" type="slidenum">
              <a:rPr lang="en-US" smtClean="0"/>
              <a:t>4</a:t>
            </a:fld>
            <a:endParaRPr lang="en-US"/>
          </a:p>
        </p:txBody>
      </p:sp>
    </p:spTree>
    <p:extLst>
      <p:ext uri="{BB962C8B-B14F-4D97-AF65-F5344CB8AC3E}">
        <p14:creationId xmlns:p14="http://schemas.microsoft.com/office/powerpoint/2010/main" val="4717289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a:t>  </a:t>
            </a:r>
            <a:endParaRPr lang="en-US"/>
          </a:p>
        </p:txBody>
      </p:sp>
      <p:sp>
        <p:nvSpPr>
          <p:cNvPr id="4" name="Slide Number Placeholder 3"/>
          <p:cNvSpPr>
            <a:spLocks noGrp="1"/>
          </p:cNvSpPr>
          <p:nvPr>
            <p:ph type="sldNum" sz="quarter" idx="10"/>
          </p:nvPr>
        </p:nvSpPr>
        <p:spPr/>
        <p:txBody>
          <a:bodyPr/>
          <a:lstStyle/>
          <a:p>
            <a:fld id="{89A28886-3B44-46AC-9280-8D0D6E5922C9}" type="slidenum">
              <a:rPr lang="en-US" smtClean="0"/>
              <a:t>5</a:t>
            </a:fld>
            <a:endParaRPr lang="en-US"/>
          </a:p>
        </p:txBody>
      </p:sp>
    </p:spTree>
    <p:extLst>
      <p:ext uri="{BB962C8B-B14F-4D97-AF65-F5344CB8AC3E}">
        <p14:creationId xmlns:p14="http://schemas.microsoft.com/office/powerpoint/2010/main" val="12760594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a:t>  </a:t>
            </a:r>
            <a:endParaRPr lang="en-US"/>
          </a:p>
        </p:txBody>
      </p:sp>
      <p:sp>
        <p:nvSpPr>
          <p:cNvPr id="4" name="Slide Number Placeholder 3"/>
          <p:cNvSpPr>
            <a:spLocks noGrp="1"/>
          </p:cNvSpPr>
          <p:nvPr>
            <p:ph type="sldNum" sz="quarter" idx="10"/>
          </p:nvPr>
        </p:nvSpPr>
        <p:spPr/>
        <p:txBody>
          <a:bodyPr/>
          <a:lstStyle/>
          <a:p>
            <a:fld id="{89A28886-3B44-46AC-9280-8D0D6E5922C9}" type="slidenum">
              <a:rPr lang="en-US" smtClean="0"/>
              <a:t>6</a:t>
            </a:fld>
            <a:endParaRPr lang="en-US"/>
          </a:p>
        </p:txBody>
      </p:sp>
    </p:spTree>
    <p:extLst>
      <p:ext uri="{BB962C8B-B14F-4D97-AF65-F5344CB8AC3E}">
        <p14:creationId xmlns:p14="http://schemas.microsoft.com/office/powerpoint/2010/main" val="4082987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9A28886-3B44-46AC-9280-8D0D6E5922C9}" type="slidenum">
              <a:rPr lang="en-US" smtClean="0"/>
              <a:t>39</a:t>
            </a:fld>
            <a:endParaRPr lang="en-US"/>
          </a:p>
        </p:txBody>
      </p:sp>
    </p:spTree>
    <p:extLst>
      <p:ext uri="{BB962C8B-B14F-4D97-AF65-F5344CB8AC3E}">
        <p14:creationId xmlns:p14="http://schemas.microsoft.com/office/powerpoint/2010/main" val="30301946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A28886-3B44-46AC-9280-8D0D6E5922C9}" type="slidenum">
              <a:rPr lang="en-US" smtClean="0"/>
              <a:t>40</a:t>
            </a:fld>
            <a:endParaRPr lang="en-US"/>
          </a:p>
        </p:txBody>
      </p:sp>
    </p:spTree>
    <p:extLst>
      <p:ext uri="{BB962C8B-B14F-4D97-AF65-F5344CB8AC3E}">
        <p14:creationId xmlns:p14="http://schemas.microsoft.com/office/powerpoint/2010/main" val="39945665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8.xml"/><Relationship Id="rId5" Type="http://schemas.openxmlformats.org/officeDocument/2006/relationships/image" Target="../media/image3.png"/><Relationship Id="rId4"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9.xml"/><Relationship Id="rId4" Type="http://schemas.openxmlformats.org/officeDocument/2006/relationships/image" Target="../media/image4.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20.xml"/><Relationship Id="rId4" Type="http://schemas.openxmlformats.org/officeDocument/2006/relationships/image" Target="../media/image4.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21.xml"/><Relationship Id="rId4" Type="http://schemas.openxmlformats.org/officeDocument/2006/relationships/image" Target="../media/image4.emf"/></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image" Target="../media/image4.emf"/><Relationship Id="rId4" Type="http://schemas.openxmlformats.org/officeDocument/2006/relationships/oleObject" Target="../embeddings/oleObject6.bin"/></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24.xml"/><Relationship Id="rId4" Type="http://schemas.openxmlformats.org/officeDocument/2006/relationships/image" Target="../media/image4.emf"/></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1384926470"/>
              </p:ext>
            </p:extLst>
          </p:nvPr>
        </p:nvGraphicFramePr>
        <p:xfrm>
          <a:off x="1621" y="1621"/>
          <a:ext cx="161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621" y="1621"/>
                        <a:ext cx="1619" cy="1619"/>
                      </a:xfrm>
                      <a:prstGeom prst="rect">
                        <a:avLst/>
                      </a:prstGeom>
                    </p:spPr>
                  </p:pic>
                </p:oleObj>
              </mc:Fallback>
            </mc:AlternateContent>
          </a:graphicData>
        </a:graphic>
      </p:graphicFrame>
      <p:sp>
        <p:nvSpPr>
          <p:cNvPr id="13314" name="Rectangle 1026"/>
          <p:cNvSpPr>
            <a:spLocks noGrp="1" noChangeArrowheads="1"/>
          </p:cNvSpPr>
          <p:nvPr>
            <p:ph type="ctrTitle"/>
          </p:nvPr>
        </p:nvSpPr>
        <p:spPr bwMode="auto">
          <a:xfrm>
            <a:off x="2693796" y="2725185"/>
            <a:ext cx="5539245" cy="430887"/>
          </a:xfrm>
          <a:prstGeom prst="rect">
            <a:avLst/>
          </a:prstGeom>
        </p:spPr>
        <p:txBody>
          <a:bodyPr anchor="b">
            <a:spAutoFit/>
          </a:bodyPr>
          <a:lstStyle>
            <a:lvl1pPr>
              <a:defRPr sz="2800" b="1" baseline="0">
                <a:solidFill>
                  <a:schemeClr val="tx2"/>
                </a:solidFill>
                <a:latin typeface="+mj-lt"/>
                <a:ea typeface="+mj-ea"/>
              </a:defRPr>
            </a:lvl1pPr>
          </a:lstStyle>
          <a:p>
            <a:pPr lvl="0"/>
            <a:r>
              <a:rPr lang="en-US" noProof="0"/>
              <a:t>Click to edit Master title style</a:t>
            </a:r>
          </a:p>
        </p:txBody>
      </p:sp>
      <p:sp>
        <p:nvSpPr>
          <p:cNvPr id="13315" name="Rectangle 1027"/>
          <p:cNvSpPr>
            <a:spLocks noGrp="1" noChangeArrowheads="1"/>
          </p:cNvSpPr>
          <p:nvPr>
            <p:ph type="subTitle" idx="1" hasCustomPrompt="1"/>
          </p:nvPr>
        </p:nvSpPr>
        <p:spPr bwMode="auto">
          <a:xfrm>
            <a:off x="2693796" y="4355068"/>
            <a:ext cx="5539245" cy="307777"/>
          </a:xfrm>
        </p:spPr>
        <p:txBody>
          <a:bodyPr>
            <a:spAutoFit/>
          </a:bodyPr>
          <a:lstStyle>
            <a:lvl1pPr>
              <a:defRPr sz="2000" baseline="0">
                <a:solidFill>
                  <a:schemeClr val="tx2"/>
                </a:solidFill>
                <a:latin typeface="+mn-lt"/>
                <a:ea typeface="+mn-ea"/>
              </a:defRPr>
            </a:lvl1pPr>
          </a:lstStyle>
          <a:p>
            <a:pPr lvl="0"/>
            <a:r>
              <a:rPr lang="en-US" noProof="0"/>
              <a:t>Executive Office of Health and Human Services</a:t>
            </a:r>
          </a:p>
        </p:txBody>
      </p:sp>
      <p:sp>
        <p:nvSpPr>
          <p:cNvPr id="12" name="TitleTopPlaceholder"/>
          <p:cNvSpPr>
            <a:spLocks noChangeArrowheads="1"/>
          </p:cNvSpPr>
          <p:nvPr/>
        </p:nvSpPr>
        <p:spPr bwMode="ltGray">
          <a:xfrm>
            <a:off x="2125654" y="3245969"/>
            <a:ext cx="2125653" cy="436455"/>
          </a:xfrm>
          <a:prstGeom prst="rect">
            <a:avLst/>
          </a:prstGeom>
          <a:solidFill>
            <a:srgbClr val="5E8BFF">
              <a:alpha val="76863"/>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endParaRPr>
          </a:p>
        </p:txBody>
      </p:sp>
      <p:sp>
        <p:nvSpPr>
          <p:cNvPr id="13" name="TitleTopPlaceholder"/>
          <p:cNvSpPr>
            <a:spLocks noChangeArrowheads="1"/>
          </p:cNvSpPr>
          <p:nvPr/>
        </p:nvSpPr>
        <p:spPr bwMode="ltGray">
          <a:xfrm>
            <a:off x="1" y="3245968"/>
            <a:ext cx="2125653" cy="436455"/>
          </a:xfrm>
          <a:prstGeom prst="rect">
            <a:avLst/>
          </a:prstGeom>
          <a:solidFill>
            <a:srgbClr val="FFC000">
              <a:alpha val="80000"/>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endParaRPr>
          </a:p>
        </p:txBody>
      </p:sp>
      <p:sp>
        <p:nvSpPr>
          <p:cNvPr id="14" name="TitleTopPlaceholder"/>
          <p:cNvSpPr>
            <a:spLocks noChangeArrowheads="1"/>
          </p:cNvSpPr>
          <p:nvPr/>
        </p:nvSpPr>
        <p:spPr bwMode="ltGray">
          <a:xfrm>
            <a:off x="3886006" y="3246844"/>
            <a:ext cx="5257994" cy="436455"/>
          </a:xfrm>
          <a:prstGeom prst="rect">
            <a:avLst/>
          </a:prstGeom>
          <a:solidFill>
            <a:srgbClr val="009900">
              <a:alpha val="68627"/>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3"/>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9" name="McK Disclaimer"/>
          <p:cNvSpPr>
            <a:spLocks noChangeArrowheads="1"/>
          </p:cNvSpPr>
          <p:nvPr userDrawn="1"/>
        </p:nvSpPr>
        <p:spPr bwMode="auto">
          <a:xfrm>
            <a:off x="2693796" y="5983586"/>
            <a:ext cx="5121275"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defTabSz="803755" eaLnBrk="0" hangingPunct="0"/>
            <a:r>
              <a:rPr lang="en-US" sz="1000">
                <a:solidFill>
                  <a:schemeClr val="tx2"/>
                </a:solidFill>
                <a:ea typeface="ＭＳ Ｐゴシック"/>
              </a:rPr>
              <a:t>CONFIDENTIAL; FOR POLICY DEVELOPMENT PURPOSES ONLY</a:t>
            </a:r>
          </a:p>
        </p:txBody>
      </p:sp>
      <p:sp>
        <p:nvSpPr>
          <p:cNvPr id="4" name="Content Placeholder 3"/>
          <p:cNvSpPr>
            <a:spLocks noGrp="1"/>
          </p:cNvSpPr>
          <p:nvPr>
            <p:ph sz="quarter" idx="10" hasCustomPrompt="1"/>
          </p:nvPr>
        </p:nvSpPr>
        <p:spPr>
          <a:xfrm>
            <a:off x="2693796" y="4940989"/>
            <a:ext cx="3344854" cy="215444"/>
          </a:xfrm>
        </p:spPr>
        <p:txBody>
          <a:bodyPr/>
          <a:lstStyle>
            <a:lvl1pPr>
              <a:defRPr sz="1400" b="1" baseline="0">
                <a:solidFill>
                  <a:schemeClr val="tx2"/>
                </a:solidFill>
              </a:defRPr>
            </a:lvl1pPr>
            <a:lvl3pPr>
              <a:defRPr/>
            </a:lvl3pPr>
          </a:lstStyle>
          <a:p>
            <a:pPr lvl="0"/>
            <a:r>
              <a:rPr lang="en-US"/>
              <a:t>Click to edit Master subtitle style</a:t>
            </a:r>
          </a:p>
        </p:txBody>
      </p:sp>
    </p:spTree>
    <p:extLst>
      <p:ext uri="{BB962C8B-B14F-4D97-AF65-F5344CB8AC3E}">
        <p14:creationId xmlns:p14="http://schemas.microsoft.com/office/powerpoint/2010/main" val="3398932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74428096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2. Slide Title"/>
          <p:cNvSpPr>
            <a:spLocks noGrp="1"/>
          </p:cNvSpPr>
          <p:nvPr>
            <p:ph type="title"/>
          </p:nvPr>
        </p:nvSpPr>
        <p:spPr/>
        <p:txBody>
          <a:bodyPr/>
          <a:lstStyle>
            <a:lvl1pPr>
              <a:defRPr>
                <a:solidFill>
                  <a:schemeClr val="tx2"/>
                </a:solidFill>
              </a:defRPr>
            </a:lvl1pPr>
          </a:lstStyle>
          <a:p>
            <a:r>
              <a:rPr lang="en-US"/>
              <a:t>Click to edit Master title style</a:t>
            </a:r>
          </a:p>
        </p:txBody>
      </p:sp>
    </p:spTree>
    <p:extLst>
      <p:ext uri="{BB962C8B-B14F-4D97-AF65-F5344CB8AC3E}">
        <p14:creationId xmlns:p14="http://schemas.microsoft.com/office/powerpoint/2010/main" val="4134470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ShadowBox">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80381911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5" name="Text Placeholder 4"/>
          <p:cNvSpPr>
            <a:spLocks noGrp="1"/>
          </p:cNvSpPr>
          <p:nvPr>
            <p:ph type="body" sz="quarter" idx="10"/>
          </p:nvPr>
        </p:nvSpPr>
        <p:spPr>
          <a:xfrm>
            <a:off x="952500" y="1238250"/>
            <a:ext cx="7239000" cy="4381500"/>
          </a:xfrm>
          <a:solidFill>
            <a:schemeClr val="bg1"/>
          </a:solidFill>
          <a:ln>
            <a:solidFill>
              <a:schemeClr val="tx1"/>
            </a:solidFill>
          </a:ln>
          <a:effectLst>
            <a:outerShdw blurRad="50800" dist="38100" dir="2700000" algn="tl" rotWithShape="0">
              <a:prstClr val="black">
                <a:alpha val="40000"/>
              </a:prstClr>
            </a:outerShdw>
          </a:effectLst>
        </p:spPr>
        <p:txBody>
          <a:bodyPr lIns="137160" tIns="91440" rIns="137160" bIns="9144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62145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opics">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33431105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6" name="Text Placeholder 5"/>
          <p:cNvSpPr>
            <a:spLocks noGrp="1"/>
          </p:cNvSpPr>
          <p:nvPr>
            <p:ph type="body" sz="quarter" idx="10" hasCustomPrompt="1"/>
          </p:nvPr>
        </p:nvSpPr>
        <p:spPr>
          <a:xfrm>
            <a:off x="228600" y="1371600"/>
            <a:ext cx="1737360" cy="990600"/>
          </a:xfrm>
          <a:solidFill>
            <a:schemeClr val="accent2"/>
          </a:solidFill>
        </p:spPr>
        <p:txBody>
          <a:bodyPr anchor="ctr">
            <a:noAutofit/>
          </a:bodyPr>
          <a:lstStyle>
            <a:lvl1pPr algn="ctr">
              <a:defRPr baseline="0"/>
            </a:lvl1pPr>
          </a:lstStyle>
          <a:p>
            <a:pPr lvl="0"/>
            <a:r>
              <a:rPr lang="en-US"/>
              <a:t>Add Text</a:t>
            </a:r>
          </a:p>
        </p:txBody>
      </p:sp>
      <p:sp>
        <p:nvSpPr>
          <p:cNvPr id="18" name="Text Placeholder 5"/>
          <p:cNvSpPr>
            <a:spLocks noGrp="1"/>
          </p:cNvSpPr>
          <p:nvPr>
            <p:ph type="body" sz="quarter" idx="11" hasCustomPrompt="1"/>
          </p:nvPr>
        </p:nvSpPr>
        <p:spPr>
          <a:xfrm>
            <a:off x="228600" y="2565400"/>
            <a:ext cx="1737360" cy="990600"/>
          </a:xfrm>
          <a:solidFill>
            <a:schemeClr val="accent2"/>
          </a:solidFill>
        </p:spPr>
        <p:txBody>
          <a:bodyPr anchor="ctr">
            <a:noAutofit/>
          </a:bodyPr>
          <a:lstStyle>
            <a:lvl1pPr algn="ctr">
              <a:defRPr baseline="0"/>
            </a:lvl1pPr>
          </a:lstStyle>
          <a:p>
            <a:pPr lvl="0"/>
            <a:r>
              <a:rPr lang="en-US"/>
              <a:t>Add Text</a:t>
            </a:r>
          </a:p>
        </p:txBody>
      </p:sp>
      <p:sp>
        <p:nvSpPr>
          <p:cNvPr id="19" name="Text Placeholder 5"/>
          <p:cNvSpPr>
            <a:spLocks noGrp="1"/>
          </p:cNvSpPr>
          <p:nvPr>
            <p:ph type="body" sz="quarter" idx="12" hasCustomPrompt="1"/>
          </p:nvPr>
        </p:nvSpPr>
        <p:spPr>
          <a:xfrm>
            <a:off x="228600" y="3759200"/>
            <a:ext cx="1737360" cy="990600"/>
          </a:xfrm>
          <a:solidFill>
            <a:schemeClr val="accent2"/>
          </a:solidFill>
        </p:spPr>
        <p:txBody>
          <a:bodyPr anchor="ctr">
            <a:noAutofit/>
          </a:bodyPr>
          <a:lstStyle>
            <a:lvl1pPr algn="ctr">
              <a:defRPr baseline="0"/>
            </a:lvl1pPr>
          </a:lstStyle>
          <a:p>
            <a:pPr lvl="0"/>
            <a:r>
              <a:rPr lang="en-US"/>
              <a:t>Add Text</a:t>
            </a:r>
          </a:p>
        </p:txBody>
      </p:sp>
      <p:sp>
        <p:nvSpPr>
          <p:cNvPr id="20" name="Text Placeholder 5"/>
          <p:cNvSpPr>
            <a:spLocks noGrp="1"/>
          </p:cNvSpPr>
          <p:nvPr>
            <p:ph type="body" sz="quarter" idx="13" hasCustomPrompt="1"/>
          </p:nvPr>
        </p:nvSpPr>
        <p:spPr>
          <a:xfrm>
            <a:off x="228600" y="4953000"/>
            <a:ext cx="1737360" cy="990600"/>
          </a:xfrm>
          <a:solidFill>
            <a:schemeClr val="accent2"/>
          </a:solidFill>
        </p:spPr>
        <p:txBody>
          <a:bodyPr anchor="ctr">
            <a:noAutofit/>
          </a:bodyPr>
          <a:lstStyle>
            <a:lvl1pPr algn="ctr">
              <a:defRPr baseline="0"/>
            </a:lvl1pPr>
          </a:lstStyle>
          <a:p>
            <a:pPr lvl="0"/>
            <a:r>
              <a:rPr lang="en-US"/>
              <a:t>Add Text</a:t>
            </a:r>
          </a:p>
        </p:txBody>
      </p:sp>
      <p:sp>
        <p:nvSpPr>
          <p:cNvPr id="24" name="Text Placeholder 23"/>
          <p:cNvSpPr>
            <a:spLocks noGrp="1"/>
          </p:cNvSpPr>
          <p:nvPr>
            <p:ph type="body" sz="quarter" idx="14" hasCustomPrompt="1"/>
          </p:nvPr>
        </p:nvSpPr>
        <p:spPr>
          <a:xfrm>
            <a:off x="2286000" y="990600"/>
            <a:ext cx="1219200" cy="246221"/>
          </a:xfrm>
        </p:spPr>
        <p:txBody>
          <a:bodyPr/>
          <a:lstStyle>
            <a:lvl1pPr>
              <a:defRPr baseline="0"/>
            </a:lvl1pPr>
          </a:lstStyle>
          <a:p>
            <a:pPr lvl="0"/>
            <a:r>
              <a:rPr lang="en-US"/>
              <a:t>Item 1</a:t>
            </a:r>
          </a:p>
        </p:txBody>
      </p:sp>
      <p:sp>
        <p:nvSpPr>
          <p:cNvPr id="25" name="Text Placeholder 23"/>
          <p:cNvSpPr>
            <a:spLocks noGrp="1"/>
          </p:cNvSpPr>
          <p:nvPr>
            <p:ph type="body" sz="quarter" idx="15" hasCustomPrompt="1"/>
          </p:nvPr>
        </p:nvSpPr>
        <p:spPr>
          <a:xfrm>
            <a:off x="4686300" y="990600"/>
            <a:ext cx="1219200" cy="246221"/>
          </a:xfrm>
        </p:spPr>
        <p:txBody>
          <a:bodyPr/>
          <a:lstStyle>
            <a:lvl1pPr>
              <a:defRPr baseline="0"/>
            </a:lvl1pPr>
          </a:lstStyle>
          <a:p>
            <a:pPr lvl="0"/>
            <a:r>
              <a:rPr lang="en-US"/>
              <a:t>Item 2</a:t>
            </a:r>
          </a:p>
        </p:txBody>
      </p:sp>
      <p:sp>
        <p:nvSpPr>
          <p:cNvPr id="26" name="Text Placeholder 23"/>
          <p:cNvSpPr>
            <a:spLocks noGrp="1"/>
          </p:cNvSpPr>
          <p:nvPr>
            <p:ph type="body" sz="quarter" idx="16" hasCustomPrompt="1"/>
          </p:nvPr>
        </p:nvSpPr>
        <p:spPr>
          <a:xfrm>
            <a:off x="7086600" y="990600"/>
            <a:ext cx="1219200" cy="246221"/>
          </a:xfrm>
        </p:spPr>
        <p:txBody>
          <a:bodyPr/>
          <a:lstStyle>
            <a:lvl1pPr>
              <a:defRPr baseline="0"/>
            </a:lvl1pPr>
          </a:lstStyle>
          <a:p>
            <a:pPr lvl="0"/>
            <a:r>
              <a:rPr lang="en-US"/>
              <a:t>Item 3</a:t>
            </a:r>
          </a:p>
        </p:txBody>
      </p:sp>
    </p:spTree>
    <p:extLst>
      <p:ext uri="{BB962C8B-B14F-4D97-AF65-F5344CB8AC3E}">
        <p14:creationId xmlns:p14="http://schemas.microsoft.com/office/powerpoint/2010/main" val="2226700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64454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4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4510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381000" y="914400"/>
            <a:ext cx="2901756" cy="1846659"/>
          </a:xfrm>
        </p:spPr>
        <p:txBody>
          <a:bodyPr wrap="square">
            <a:sp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30446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5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589" y="1589"/>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9" y="1589"/>
                        <a:ext cx="1587" cy="1587"/>
                      </a:xfrm>
                      <a:prstGeom prst="rect">
                        <a:avLst/>
                      </a:prstGeom>
                    </p:spPr>
                  </p:pic>
                </p:oleObj>
              </mc:Fallback>
            </mc:AlternateContent>
          </a:graphicData>
        </a:graphic>
      </p:graphicFrame>
      <p:sp>
        <p:nvSpPr>
          <p:cNvPr id="2" name="2. Slide Title"/>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4" name="Slide Number Placeholder 1">
            <a:extLst>
              <a:ext uri="{FF2B5EF4-FFF2-40B4-BE49-F238E27FC236}">
                <a16:creationId xmlns:a16="http://schemas.microsoft.com/office/drawing/2014/main" id="{452BD68F-0B58-4A4E-8874-D563CE45A8A1}"/>
              </a:ext>
            </a:extLst>
          </p:cNvPr>
          <p:cNvSpPr>
            <a:spLocks noGrp="1"/>
          </p:cNvSpPr>
          <p:nvPr>
            <p:ph type="sldNum" sz="quarter" idx="4294967295"/>
          </p:nvPr>
        </p:nvSpPr>
        <p:spPr>
          <a:xfrm>
            <a:off x="8595968" y="6593207"/>
            <a:ext cx="548033" cy="259998"/>
          </a:xfrm>
          <a:prstGeom prst="rect">
            <a:avLst/>
          </a:prstGeom>
        </p:spPr>
        <p:txBody>
          <a:bodyPr/>
          <a:lstStyle>
            <a:lvl1pPr algn="ctr">
              <a:defRPr/>
            </a:lvl1pPr>
          </a:lstStyle>
          <a:p>
            <a:fld id="{1B845CE2-52C6-D640-906F-6FEE9CFEE2EC}" type="slidenum">
              <a:rPr lang="en-US" sz="1020" smtClean="0"/>
              <a:pPr/>
              <a:t>‹#›</a:t>
            </a:fld>
            <a:endParaRPr lang="en-US" sz="1020"/>
          </a:p>
        </p:txBody>
      </p:sp>
    </p:spTree>
    <p:extLst>
      <p:ext uri="{BB962C8B-B14F-4D97-AF65-F5344CB8AC3E}">
        <p14:creationId xmlns:p14="http://schemas.microsoft.com/office/powerpoint/2010/main" val="108787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289BC-84AA-B8AD-84A4-23D99A04C429}"/>
              </a:ext>
            </a:extLst>
          </p:cNvPr>
          <p:cNvSpPr>
            <a:spLocks noGrp="1"/>
          </p:cNvSpPr>
          <p:nvPr>
            <p:ph type="ctrTitle"/>
          </p:nvPr>
        </p:nvSpPr>
        <p:spPr>
          <a:xfrm>
            <a:off x="1143000" y="2124968"/>
            <a:ext cx="6858000" cy="1384995"/>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E640BC3F-30FD-A2CA-6377-750D1186CFC3}"/>
              </a:ext>
            </a:extLst>
          </p:cNvPr>
          <p:cNvSpPr>
            <a:spLocks noGrp="1"/>
          </p:cNvSpPr>
          <p:nvPr>
            <p:ph type="subTitle" idx="1"/>
          </p:nvPr>
        </p:nvSpPr>
        <p:spPr>
          <a:xfrm>
            <a:off x="1143000" y="3602038"/>
            <a:ext cx="6858000" cy="276999"/>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B76983C-36D9-353B-0C21-259D1D8B4078}"/>
              </a:ext>
            </a:extLst>
          </p:cNvPr>
          <p:cNvSpPr>
            <a:spLocks noGrp="1"/>
          </p:cNvSpPr>
          <p:nvPr>
            <p:ph type="dt" sz="half" idx="10"/>
          </p:nvPr>
        </p:nvSpPr>
        <p:spPr/>
        <p:txBody>
          <a:bodyPr/>
          <a:lstStyle/>
          <a:p>
            <a:fld id="{A19DF1BB-9475-4F59-B59E-046D9980C688}" type="datetimeFigureOut">
              <a:rPr lang="en-US" smtClean="0"/>
              <a:t>12/12/2023</a:t>
            </a:fld>
            <a:endParaRPr lang="en-US"/>
          </a:p>
        </p:txBody>
      </p:sp>
      <p:sp>
        <p:nvSpPr>
          <p:cNvPr id="5" name="Footer Placeholder 4">
            <a:extLst>
              <a:ext uri="{FF2B5EF4-FFF2-40B4-BE49-F238E27FC236}">
                <a16:creationId xmlns:a16="http://schemas.microsoft.com/office/drawing/2014/main" id="{A2A19BCC-7F22-4AE4-7D64-907378740B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C2A80C-B116-9D2E-09B8-06A099F5FE80}"/>
              </a:ext>
            </a:extLst>
          </p:cNvPr>
          <p:cNvSpPr>
            <a:spLocks noGrp="1"/>
          </p:cNvSpPr>
          <p:nvPr>
            <p:ph type="sldNum" sz="quarter" idx="12"/>
          </p:nvPr>
        </p:nvSpPr>
        <p:spPr/>
        <p:txBody>
          <a:bodyPr/>
          <a:lstStyle/>
          <a:p>
            <a:fld id="{9F67FB00-8F5E-4DB6-89D3-06EBFB666F6A}" type="slidenum">
              <a:rPr lang="en-US" smtClean="0"/>
              <a:t>‹#›</a:t>
            </a:fld>
            <a:endParaRPr lang="en-US"/>
          </a:p>
        </p:txBody>
      </p:sp>
    </p:spTree>
    <p:extLst>
      <p:ext uri="{BB962C8B-B14F-4D97-AF65-F5344CB8AC3E}">
        <p14:creationId xmlns:p14="http://schemas.microsoft.com/office/powerpoint/2010/main" val="971852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4.xml"/><Relationship Id="rId18" Type="http://schemas.openxmlformats.org/officeDocument/2006/relationships/tags" Target="../tags/tag9.xml"/><Relationship Id="rId26" Type="http://schemas.openxmlformats.org/officeDocument/2006/relationships/tags" Target="../tags/tag17.xml"/><Relationship Id="rId3" Type="http://schemas.openxmlformats.org/officeDocument/2006/relationships/slideLayout" Target="../slideLayouts/slideLayout3.xml"/><Relationship Id="rId21" Type="http://schemas.openxmlformats.org/officeDocument/2006/relationships/tags" Target="../tags/tag12.xml"/><Relationship Id="rId7" Type="http://schemas.openxmlformats.org/officeDocument/2006/relationships/slideLayout" Target="../slideLayouts/slideLayout7.xml"/><Relationship Id="rId12" Type="http://schemas.openxmlformats.org/officeDocument/2006/relationships/tags" Target="../tags/tag3.xml"/><Relationship Id="rId17" Type="http://schemas.openxmlformats.org/officeDocument/2006/relationships/tags" Target="../tags/tag8.xml"/><Relationship Id="rId25" Type="http://schemas.openxmlformats.org/officeDocument/2006/relationships/tags" Target="../tags/tag16.xml"/><Relationship Id="rId2" Type="http://schemas.openxmlformats.org/officeDocument/2006/relationships/slideLayout" Target="../slideLayouts/slideLayout2.xml"/><Relationship Id="rId16" Type="http://schemas.openxmlformats.org/officeDocument/2006/relationships/tags" Target="../tags/tag7.xml"/><Relationship Id="rId20" Type="http://schemas.openxmlformats.org/officeDocument/2006/relationships/tags" Target="../tags/tag1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24" Type="http://schemas.openxmlformats.org/officeDocument/2006/relationships/tags" Target="../tags/tag15.xml"/><Relationship Id="rId5" Type="http://schemas.openxmlformats.org/officeDocument/2006/relationships/slideLayout" Target="../slideLayouts/slideLayout5.xml"/><Relationship Id="rId15" Type="http://schemas.openxmlformats.org/officeDocument/2006/relationships/tags" Target="../tags/tag6.xml"/><Relationship Id="rId23" Type="http://schemas.openxmlformats.org/officeDocument/2006/relationships/tags" Target="../tags/tag14.xml"/><Relationship Id="rId28" Type="http://schemas.openxmlformats.org/officeDocument/2006/relationships/image" Target="../media/image1.emf"/><Relationship Id="rId10" Type="http://schemas.openxmlformats.org/officeDocument/2006/relationships/theme" Target="../theme/theme1.xml"/><Relationship Id="rId19" Type="http://schemas.openxmlformats.org/officeDocument/2006/relationships/tags" Target="../tags/tag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5.xml"/><Relationship Id="rId22" Type="http://schemas.openxmlformats.org/officeDocument/2006/relationships/tags" Target="../tags/tag13.xml"/><Relationship Id="rId27"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1"/>
            </p:custDataLst>
            <p:extLst>
              <p:ext uri="{D42A27DB-BD31-4B8C-83A1-F6EECF244321}">
                <p14:modId xmlns:p14="http://schemas.microsoft.com/office/powerpoint/2010/main" val="3237523660"/>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name="think-cell Slide" r:id="rId27" imgW="270" imgH="270" progId="TCLayout.ActiveDocument.1">
                  <p:embed/>
                </p:oleObj>
              </mc:Choice>
              <mc:Fallback>
                <p:oleObj name="think-cell Slide" r:id="rId27" imgW="270" imgH="270" progId="TCLayout.ActiveDocument.1">
                  <p:embed/>
                  <p:pic>
                    <p:nvPicPr>
                      <p:cNvPr id="2" name="Object 1" hidden="1"/>
                      <p:cNvPicPr/>
                      <p:nvPr/>
                    </p:nvPicPr>
                    <p:blipFill>
                      <a:blip r:embed="rId28"/>
                      <a:stretch>
                        <a:fillRect/>
                      </a:stretch>
                    </p:blipFill>
                    <p:spPr>
                      <a:xfrm>
                        <a:off x="0" y="0"/>
                        <a:ext cx="161984" cy="161974"/>
                      </a:xfrm>
                      <a:prstGeom prst="rect">
                        <a:avLst/>
                      </a:prstGeom>
                    </p:spPr>
                  </p:pic>
                </p:oleObj>
              </mc:Fallback>
            </mc:AlternateContent>
          </a:graphicData>
        </a:graphic>
      </p:graphicFrame>
      <p:sp>
        <p:nvSpPr>
          <p:cNvPr id="1036" name="Rectangle 286"/>
          <p:cNvSpPr>
            <a:spLocks noGrp="1" noChangeArrowheads="1"/>
          </p:cNvSpPr>
          <p:nvPr>
            <p:ph type="body" idx="1"/>
          </p:nvPr>
        </p:nvSpPr>
        <p:spPr bwMode="auto">
          <a:xfrm>
            <a:off x="1482156" y="1990667"/>
            <a:ext cx="4389768" cy="147732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 name="Title Placeholder 2"/>
          <p:cNvSpPr>
            <a:spLocks noGrp="1" noChangeArrowheads="1"/>
          </p:cNvSpPr>
          <p:nvPr>
            <p:ph type="title"/>
          </p:nvPr>
        </p:nvSpPr>
        <p:spPr bwMode="auto">
          <a:xfrm>
            <a:off x="174945" y="234863"/>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p>
        </p:txBody>
      </p:sp>
      <p:sp>
        <p:nvSpPr>
          <p:cNvPr id="10" name="1. On-page tracker" hidden="1"/>
          <p:cNvSpPr>
            <a:spLocks noChangeArrowheads="1"/>
          </p:cNvSpPr>
          <p:nvPr/>
        </p:nvSpPr>
        <p:spPr bwMode="auto">
          <a:xfrm>
            <a:off x="174944" y="27536"/>
            <a:ext cx="87671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400">
                <a:solidFill>
                  <a:srgbClr val="808080"/>
                </a:solidFill>
              </a:rPr>
              <a:t>TRACKER</a:t>
            </a:r>
          </a:p>
        </p:txBody>
      </p:sp>
      <p:sp>
        <p:nvSpPr>
          <p:cNvPr id="11" name="3. Unit of measure" hidden="1"/>
          <p:cNvSpPr txBox="1">
            <a:spLocks noChangeArrowheads="1"/>
          </p:cNvSpPr>
          <p:nvPr/>
        </p:nvSpPr>
        <p:spPr bwMode="auto">
          <a:xfrm>
            <a:off x="174944" y="542617"/>
            <a:ext cx="8053675"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a:solidFill>
                  <a:srgbClr val="808080"/>
                </a:solidFill>
                <a:latin typeface="Arial"/>
              </a:rPr>
              <a:t>Unit of measure</a:t>
            </a:r>
          </a:p>
        </p:txBody>
      </p:sp>
      <p:grpSp>
        <p:nvGrpSpPr>
          <p:cNvPr id="12" name="Slide Elements" hidden="1"/>
          <p:cNvGrpSpPr>
            <a:grpSpLocks/>
          </p:cNvGrpSpPr>
          <p:nvPr/>
        </p:nvGrpSpPr>
        <p:grpSpPr bwMode="auto">
          <a:xfrm>
            <a:off x="174944" y="6086391"/>
            <a:ext cx="8799129" cy="413035"/>
            <a:chOff x="75" y="3895"/>
            <a:chExt cx="689" cy="255"/>
          </a:xfrm>
        </p:grpSpPr>
        <p:sp>
          <p:nvSpPr>
            <p:cNvPr id="13" name="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a:solidFill>
                    <a:srgbClr val="000000"/>
                  </a:solidFill>
                  <a:latin typeface="Arial"/>
                </a:rPr>
                <a:t>1 Footnote</a:t>
              </a:r>
            </a:p>
          </p:txBody>
        </p:sp>
        <p:sp>
          <p:nvSpPr>
            <p:cNvPr id="14" name="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910" indent="-621910" defTabSz="913429" fontAlgn="base">
                <a:spcBef>
                  <a:spcPct val="0"/>
                </a:spcBef>
                <a:spcAft>
                  <a:spcPct val="0"/>
                </a:spcAft>
                <a:tabLst>
                  <a:tab pos="625148" algn="l"/>
                </a:tabLst>
              </a:pPr>
              <a:r>
                <a:rPr lang="en-US" sz="1000">
                  <a:solidFill>
                    <a:srgbClr val="000000"/>
                  </a:solidFill>
                </a:rPr>
                <a:t>SOURCE: Source</a:t>
              </a:r>
            </a:p>
          </p:txBody>
        </p:sp>
      </p:grpSp>
      <p:grpSp>
        <p:nvGrpSpPr>
          <p:cNvPr id="15" name="ACET" hidden="1"/>
          <p:cNvGrpSpPr>
            <a:grpSpLocks/>
          </p:cNvGrpSpPr>
          <p:nvPr/>
        </p:nvGrpSpPr>
        <p:grpSpPr bwMode="auto">
          <a:xfrm>
            <a:off x="1482156" y="1150019"/>
            <a:ext cx="4350892"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600" b="1">
                  <a:solidFill>
                    <a:srgbClr val="000000"/>
                  </a:solidFill>
                </a:rPr>
                <a:t>Title</a:t>
              </a:r>
            </a:p>
            <a:p>
              <a:pPr fontAlgn="base">
                <a:spcBef>
                  <a:spcPct val="0"/>
                </a:spcBef>
                <a:spcAft>
                  <a:spcPct val="0"/>
                </a:spcAft>
              </a:pPr>
              <a:r>
                <a:rPr lang="en-US" sz="1600">
                  <a:solidFill>
                    <a:srgbClr val="808080"/>
                  </a:solidFill>
                </a:rPr>
                <a:t>Unit of measure</a:t>
              </a:r>
            </a:p>
          </p:txBody>
        </p:sp>
      </p:grpSp>
      <p:grpSp>
        <p:nvGrpSpPr>
          <p:cNvPr id="63" name="LegendBoxes" hidden="1"/>
          <p:cNvGrpSpPr>
            <a:grpSpLocks/>
          </p:cNvGrpSpPr>
          <p:nvPr/>
        </p:nvGrpSpPr>
        <p:grpSpPr bwMode="auto">
          <a:xfrm>
            <a:off x="7449476" y="275439"/>
            <a:ext cx="779144" cy="1017201"/>
            <a:chOff x="4936" y="176"/>
            <a:chExt cx="481" cy="628"/>
          </a:xfrm>
        </p:grpSpPr>
        <p:sp>
          <p:nvSpPr>
            <p:cNvPr id="64"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6"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8"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70"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72" name="LegendLines" hidden="1"/>
          <p:cNvGrpSpPr>
            <a:grpSpLocks/>
          </p:cNvGrpSpPr>
          <p:nvPr/>
        </p:nvGrpSpPr>
        <p:grpSpPr bwMode="auto">
          <a:xfrm>
            <a:off x="7135228" y="275439"/>
            <a:ext cx="1093393" cy="745084"/>
            <a:chOff x="4750" y="176"/>
            <a:chExt cx="675" cy="46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6"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77"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78"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grpSp>
      <p:grpSp>
        <p:nvGrpSpPr>
          <p:cNvPr id="79" name="Sticker" hidden="1"/>
          <p:cNvGrpSpPr/>
          <p:nvPr/>
        </p:nvGrpSpPr>
        <p:grpSpPr bwMode="auto">
          <a:xfrm>
            <a:off x="7139991" y="275438"/>
            <a:ext cx="1088630" cy="216680"/>
            <a:chOff x="7673880" y="285750"/>
            <a:chExt cx="1066895" cy="212366"/>
          </a:xfrm>
        </p:grpSpPr>
        <p:sp>
          <p:nvSpPr>
            <p:cNvPr id="8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526" fontAlgn="base">
                <a:spcBef>
                  <a:spcPct val="0"/>
                </a:spcBef>
                <a:spcAft>
                  <a:spcPct val="0"/>
                </a:spcAft>
                <a:buClr>
                  <a:srgbClr val="000000"/>
                </a:buClr>
              </a:pPr>
              <a:r>
                <a:rPr lang="en-US" sz="1200">
                  <a:solidFill>
                    <a:srgbClr val="808080"/>
                  </a:solidFill>
                </a:rPr>
                <a:t>PRELIMINARY</a:t>
              </a:r>
            </a:p>
          </p:txBody>
        </p:sp>
        <p:cxnSp>
          <p:nvCxnSpPr>
            <p:cNvPr id="81" name="AutoShape 31"/>
            <p:cNvCxnSpPr>
              <a:cxnSpLocks noChangeShapeType="1"/>
              <a:stCxn id="80" idx="2"/>
              <a:endCxn id="80"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3" y="275438"/>
            <a:ext cx="847347" cy="1333054"/>
            <a:chOff x="6655594" y="273840"/>
            <a:chExt cx="830430" cy="1306516"/>
          </a:xfrm>
        </p:grpSpPr>
        <p:grpSp>
          <p:nvGrpSpPr>
            <p:cNvPr id="84" name="MoonLegend1"/>
            <p:cNvGrpSpPr>
              <a:grpSpLocks noChangeAspect="1"/>
            </p:cNvGrpSpPr>
            <p:nvPr>
              <p:custDataLst>
                <p:tags r:id="rId12"/>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5"/>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103" name="Arc 39"/>
              <p:cNvSpPr>
                <a:spLocks noChangeAspect="1"/>
              </p:cNvSpPr>
              <p:nvPr>
                <p:custDataLst>
                  <p:tags r:id="rId26"/>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5" name="MoonLegend2"/>
            <p:cNvGrpSpPr>
              <a:grpSpLocks noChangeAspect="1"/>
            </p:cNvGrpSpPr>
            <p:nvPr>
              <p:custDataLst>
                <p:tags r:id="rId13"/>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23"/>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101" name="Arc 42"/>
              <p:cNvSpPr>
                <a:spLocks noChangeAspect="1"/>
              </p:cNvSpPr>
              <p:nvPr>
                <p:custDataLst>
                  <p:tags r:id="rId24"/>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6" name="MoonLegend4"/>
            <p:cNvGrpSpPr>
              <a:grpSpLocks noChangeAspect="1"/>
            </p:cNvGrpSpPr>
            <p:nvPr>
              <p:custDataLst>
                <p:tags r:id="rId14"/>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21"/>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9" name="Arc 48"/>
              <p:cNvSpPr>
                <a:spLocks noChangeAspect="1"/>
              </p:cNvSpPr>
              <p:nvPr>
                <p:custDataLst>
                  <p:tags r:id="rId22"/>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7" name="MoonLegend5"/>
            <p:cNvGrpSpPr>
              <a:grpSpLocks noChangeAspect="1"/>
            </p:cNvGrpSpPr>
            <p:nvPr>
              <p:custDataLst>
                <p:tags r:id="rId15"/>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9"/>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7" name="Oval 51"/>
              <p:cNvSpPr>
                <a:spLocks noChangeAspect="1" noChangeArrowheads="1"/>
              </p:cNvSpPr>
              <p:nvPr>
                <p:custDataLst>
                  <p:tags r:id="rId20"/>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sp>
          <p:nvSpPr>
            <p:cNvPr id="88"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89"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90"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91"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92"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grpSp>
          <p:nvGrpSpPr>
            <p:cNvPr id="93" name="MoonLegend3"/>
            <p:cNvGrpSpPr>
              <a:grpSpLocks noChangeAspect="1"/>
            </p:cNvGrpSpPr>
            <p:nvPr>
              <p:custDataLst>
                <p:tags r:id="rId16"/>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7"/>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5" name="Arc 48"/>
              <p:cNvSpPr>
                <a:spLocks noChangeAspect="1"/>
              </p:cNvSpPr>
              <p:nvPr>
                <p:custDataLst>
                  <p:tags r:id="rId18"/>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sp>
        <p:nvSpPr>
          <p:cNvPr id="104" name="Slide Number"/>
          <p:cNvSpPr txBox="1">
            <a:spLocks/>
          </p:cNvSpPr>
          <p:nvPr/>
        </p:nvSpPr>
        <p:spPr bwMode="auto">
          <a:xfrm>
            <a:off x="8839200" y="6610270"/>
            <a:ext cx="160294" cy="157014"/>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mtClean="0">
                <a:solidFill>
                  <a:schemeClr val="tx1"/>
                </a:solidFill>
              </a:rPr>
              <a:pPr algn="r" fontAlgn="base">
                <a:spcBef>
                  <a:spcPct val="0"/>
                </a:spcBef>
                <a:spcAft>
                  <a:spcPct val="0"/>
                </a:spcAft>
              </a:pPr>
              <a:t>‹#›</a:t>
            </a:fld>
            <a:endParaRPr lang="en-US">
              <a:solidFill>
                <a:schemeClr val="tx1"/>
              </a:solidFill>
            </a:endParaRPr>
          </a:p>
        </p:txBody>
      </p:sp>
      <p:sp>
        <p:nvSpPr>
          <p:cNvPr id="105" name="TextBox 104"/>
          <p:cNvSpPr txBox="1"/>
          <p:nvPr userDrawn="1"/>
        </p:nvSpPr>
        <p:spPr>
          <a:xfrm>
            <a:off x="5715000" y="6611832"/>
            <a:ext cx="3116490" cy="15545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1000">
                <a:solidFill>
                  <a:schemeClr val="tx1"/>
                </a:solidFill>
              </a:rPr>
              <a:t>Confidential – for policy</a:t>
            </a:r>
            <a:r>
              <a:rPr lang="en-US" sz="1000" baseline="0">
                <a:solidFill>
                  <a:schemeClr val="tx1"/>
                </a:solidFill>
              </a:rPr>
              <a:t> development purposes only   |</a:t>
            </a:r>
            <a:endParaRPr lang="en-US" sz="1000">
              <a:solidFill>
                <a:schemeClr val="tx1"/>
              </a:solidFill>
            </a:endParaRPr>
          </a:p>
        </p:txBody>
      </p:sp>
    </p:spTree>
    <p:extLst>
      <p:ext uri="{BB962C8B-B14F-4D97-AF65-F5344CB8AC3E}">
        <p14:creationId xmlns:p14="http://schemas.microsoft.com/office/powerpoint/2010/main" val="41133190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8" r:id="rId7"/>
    <p:sldLayoutId id="2147483670" r:id="rId8"/>
    <p:sldLayoutId id="2147483671" r:id="rId9"/>
  </p:sldLayoutIdLst>
  <p:hf hdr="0" ftr="0" dt="0"/>
  <p:txStyles>
    <p:title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p:titleStyle>
    <p:bodyStyle>
      <a:lvl1pPr marL="0" indent="0" algn="l" defTabSz="913429" rtl="0" eaLnBrk="1" fontAlgn="base" hangingPunct="1">
        <a:spcBef>
          <a:spcPct val="0"/>
        </a:spcBef>
        <a:spcAft>
          <a:spcPts val="6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6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6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6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6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0.xml"/><Relationship Id="rId1" Type="http://schemas.openxmlformats.org/officeDocument/2006/relationships/tags" Target="../tags/tag39.xml"/><Relationship Id="rId5" Type="http://schemas.openxmlformats.org/officeDocument/2006/relationships/image" Target="../media/image11.emf"/><Relationship Id="rId4" Type="http://schemas.openxmlformats.org/officeDocument/2006/relationships/oleObject" Target="../embeddings/oleObject15.bin"/></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2.xml"/><Relationship Id="rId1" Type="http://schemas.openxmlformats.org/officeDocument/2006/relationships/tags" Target="../tags/tag41.xml"/><Relationship Id="rId5" Type="http://schemas.openxmlformats.org/officeDocument/2006/relationships/image" Target="../media/image11.emf"/><Relationship Id="rId4" Type="http://schemas.openxmlformats.org/officeDocument/2006/relationships/oleObject" Target="../embeddings/oleObject16.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7.xml"/><Relationship Id="rId5" Type="http://schemas.openxmlformats.org/officeDocument/2006/relationships/image" Target="../media/image15.svg"/><Relationship Id="rId4" Type="http://schemas.openxmlformats.org/officeDocument/2006/relationships/image" Target="../media/image1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slideLayout" Target="../slideLayouts/slideLayout7.xml"/><Relationship Id="rId7" Type="http://schemas.openxmlformats.org/officeDocument/2006/relationships/image" Target="../media/image6.png"/><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5.emf"/><Relationship Id="rId5" Type="http://schemas.openxmlformats.org/officeDocument/2006/relationships/oleObject" Target="../embeddings/oleObject8.bin"/><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4.xml"/><Relationship Id="rId1" Type="http://schemas.openxmlformats.org/officeDocument/2006/relationships/tags" Target="../tags/tag43.xml"/><Relationship Id="rId5" Type="http://schemas.openxmlformats.org/officeDocument/2006/relationships/image" Target="../media/image11.emf"/><Relationship Id="rId4" Type="http://schemas.openxmlformats.org/officeDocument/2006/relationships/oleObject" Target="../embeddings/oleObject17.bin"/></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6.xml"/><Relationship Id="rId1" Type="http://schemas.openxmlformats.org/officeDocument/2006/relationships/tags" Target="../tags/tag45.xml"/><Relationship Id="rId5" Type="http://schemas.openxmlformats.org/officeDocument/2006/relationships/image" Target="../media/image11.emf"/><Relationship Id="rId4" Type="http://schemas.openxmlformats.org/officeDocument/2006/relationships/oleObject" Target="../embeddings/oleObject18.bin"/></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8.xml"/><Relationship Id="rId1" Type="http://schemas.openxmlformats.org/officeDocument/2006/relationships/tags" Target="../tags/tag47.xml"/><Relationship Id="rId5" Type="http://schemas.openxmlformats.org/officeDocument/2006/relationships/image" Target="../media/image11.emf"/><Relationship Id="rId4" Type="http://schemas.openxmlformats.org/officeDocument/2006/relationships/oleObject" Target="../embeddings/oleObject19.bin"/></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17.svg"/><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image" Target="../media/image16.png"/><Relationship Id="rId5" Type="http://schemas.openxmlformats.org/officeDocument/2006/relationships/image" Target="../media/image11.emf"/><Relationship Id="rId4" Type="http://schemas.openxmlformats.org/officeDocument/2006/relationships/oleObject" Target="../embeddings/oleObject20.bin"/></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2.xml"/><Relationship Id="rId1" Type="http://schemas.openxmlformats.org/officeDocument/2006/relationships/tags" Target="../tags/tag51.xml"/><Relationship Id="rId5" Type="http://schemas.openxmlformats.org/officeDocument/2006/relationships/image" Target="../media/image11.emf"/><Relationship Id="rId4" Type="http://schemas.openxmlformats.org/officeDocument/2006/relationships/oleObject" Target="../embeddings/oleObject20.bin"/></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8.png"/><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image" Target="../media/image5.emf"/><Relationship Id="rId5" Type="http://schemas.openxmlformats.org/officeDocument/2006/relationships/oleObject" Target="../embeddings/oleObject9.bin"/><Relationship Id="rId4"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hyperlink" Target="https://evvweb.tempusunlimited.org/" TargetMode="External"/><Relationship Id="rId5" Type="http://schemas.openxmlformats.org/officeDocument/2006/relationships/image" Target="../media/image11.emf"/><Relationship Id="rId4" Type="http://schemas.openxmlformats.org/officeDocument/2006/relationships/oleObject" Target="../embeddings/oleObject21.bin"/></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hyperlink" Target="https://tempusunlimited.org/evv/" TargetMode="External"/><Relationship Id="rId5" Type="http://schemas.openxmlformats.org/officeDocument/2006/relationships/image" Target="../media/image11.emf"/><Relationship Id="rId4" Type="http://schemas.openxmlformats.org/officeDocument/2006/relationships/oleObject" Target="../embeddings/oleObject22.bin"/></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hyperlink" Target="https://tempusunlimited.org/evv/" TargetMode="External"/><Relationship Id="rId2" Type="http://schemas.openxmlformats.org/officeDocument/2006/relationships/tags" Target="../tags/tag58.xml"/><Relationship Id="rId1" Type="http://schemas.openxmlformats.org/officeDocument/2006/relationships/tags" Target="../tags/tag57.xml"/><Relationship Id="rId6" Type="http://schemas.openxmlformats.org/officeDocument/2006/relationships/hyperlink" Target="https://evvweb.tempusunlimited.org/" TargetMode="External"/><Relationship Id="rId5" Type="http://schemas.openxmlformats.org/officeDocument/2006/relationships/image" Target="../media/image11.emf"/><Relationship Id="rId4" Type="http://schemas.openxmlformats.org/officeDocument/2006/relationships/oleObject" Target="../embeddings/oleObject17.bin"/></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hyperlink" Target="mailto:PCAfeedback@mass.gov"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slideLayout" Target="../slideLayouts/slideLayout7.xml"/><Relationship Id="rId7" Type="http://schemas.openxmlformats.org/officeDocument/2006/relationships/hyperlink" Target="mailto:PCAfeedback@mass.gov" TargetMode="Externa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image" Target="../media/image5.emf"/><Relationship Id="rId5" Type="http://schemas.openxmlformats.org/officeDocument/2006/relationships/oleObject" Target="../embeddings/oleObject10.bin"/><Relationship Id="rId4" Type="http://schemas.openxmlformats.org/officeDocument/2006/relationships/notesSlide" Target="../notesSlides/notesSlide4.xml"/><Relationship Id="rId9" Type="http://schemas.openxmlformats.org/officeDocument/2006/relationships/image" Target="../media/image10.png"/></Relationships>
</file>

<file path=ppt/slides/_rels/slide40.xml.rels><?xml version="1.0" encoding="UTF-8" standalone="yes"?>
<Relationships xmlns="http://schemas.openxmlformats.org/package/2006/relationships"><Relationship Id="rId3" Type="http://schemas.openxmlformats.org/officeDocument/2006/relationships/hyperlink" Target="mailto:PCAfeedback@mass.gov"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tempusunlimited.org/evv/" TargetMode="Externa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hyperlink" Target="mailto:PCAfeedback@mass.gov" TargetMode="Externa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image" Target="../media/image5.emf"/><Relationship Id="rId5" Type="http://schemas.openxmlformats.org/officeDocument/2006/relationships/oleObject" Target="../embeddings/oleObject11.bin"/><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image" Target="../media/image5.emf"/><Relationship Id="rId5" Type="http://schemas.openxmlformats.org/officeDocument/2006/relationships/oleObject" Target="../embeddings/oleObject12.bin"/><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image" Target="../media/image11.emf"/><Relationship Id="rId4" Type="http://schemas.openxmlformats.org/officeDocument/2006/relationships/oleObject" Target="../embeddings/oleObject13.bin"/></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hyperlink" Target="https://evvweb.tempusunlimited.org/" TargetMode="External"/><Relationship Id="rId5" Type="http://schemas.openxmlformats.org/officeDocument/2006/relationships/image" Target="../media/image11.emf"/><Relationship Id="rId4" Type="http://schemas.openxmlformats.org/officeDocument/2006/relationships/oleObject" Target="../embeddings/oleObject1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93796" y="1835147"/>
            <a:ext cx="5539245" cy="1292662"/>
          </a:xfrm>
        </p:spPr>
        <p:txBody>
          <a:bodyPr/>
          <a:lstStyle/>
          <a:p>
            <a:pPr>
              <a:spcAft>
                <a:spcPts val="600"/>
              </a:spcAft>
            </a:pPr>
            <a:r>
              <a:rPr lang="en-US"/>
              <a:t>Public Listening Session:</a:t>
            </a:r>
            <a:br>
              <a:rPr lang="en-US"/>
            </a:br>
            <a:r>
              <a:rPr lang="en-US"/>
              <a:t>EVV Implementation in the MassHealth PCA Program</a:t>
            </a:r>
            <a:endParaRPr lang="en-US" sz="2400" i="1"/>
          </a:p>
        </p:txBody>
      </p:sp>
      <p:sp>
        <p:nvSpPr>
          <p:cNvPr id="3" name="Subtitle 2"/>
          <p:cNvSpPr>
            <a:spLocks noGrp="1"/>
          </p:cNvSpPr>
          <p:nvPr>
            <p:ph type="subTitle" idx="1"/>
          </p:nvPr>
        </p:nvSpPr>
        <p:spPr/>
        <p:txBody>
          <a:bodyPr/>
          <a:lstStyle/>
          <a:p>
            <a:r>
              <a:rPr lang="en-US"/>
              <a:t>Executive Office of Health and Human Services</a:t>
            </a:r>
          </a:p>
        </p:txBody>
      </p:sp>
      <p:sp>
        <p:nvSpPr>
          <p:cNvPr id="4" name="Content Placeholder 3"/>
          <p:cNvSpPr>
            <a:spLocks noGrp="1"/>
          </p:cNvSpPr>
          <p:nvPr>
            <p:ph sz="quarter" idx="10"/>
          </p:nvPr>
        </p:nvSpPr>
        <p:spPr/>
        <p:txBody>
          <a:bodyPr/>
          <a:lstStyle/>
          <a:p>
            <a:r>
              <a:rPr lang="en-US"/>
              <a:t>December 2023</a:t>
            </a:r>
          </a:p>
        </p:txBody>
      </p:sp>
    </p:spTree>
    <p:extLst>
      <p:ext uri="{BB962C8B-B14F-4D97-AF65-F5344CB8AC3E}">
        <p14:creationId xmlns:p14="http://schemas.microsoft.com/office/powerpoint/2010/main" val="2201271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a:t>When will I start using EVV?</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a:ea typeface="Calibri" panose="020F0502020204030204" pitchFamily="34" charset="0"/>
              <a:cs typeface="Times New Roman" panose="02020603050405020304" pitchFamily="18" charset="0"/>
            </a:endParaRPr>
          </a:p>
        </p:txBody>
      </p:sp>
      <p:sp>
        <p:nvSpPr>
          <p:cNvPr id="12" name="Text Placeholder 3">
            <a:extLst>
              <a:ext uri="{FF2B5EF4-FFF2-40B4-BE49-F238E27FC236}">
                <a16:creationId xmlns:a16="http://schemas.microsoft.com/office/drawing/2014/main" id="{DA6C4225-96C7-3541-BA23-BFAA85E145C1}"/>
              </a:ext>
            </a:extLst>
          </p:cNvPr>
          <p:cNvSpPr>
            <a:spLocks noGrp="1"/>
          </p:cNvSpPr>
          <p:nvPr>
            <p:ph type="body" sz="quarter" idx="12"/>
          </p:nvPr>
        </p:nvSpPr>
        <p:spPr>
          <a:xfrm>
            <a:off x="390303" y="747557"/>
            <a:ext cx="8553263" cy="2841804"/>
          </a:xfrm>
        </p:spPr>
        <p:txBody>
          <a:bodyPr/>
          <a:lstStyle/>
          <a:p>
            <a:pPr marL="285750" indent="-285750">
              <a:spcAft>
                <a:spcPts val="800"/>
              </a:spcAft>
              <a:buSzPct val="120000"/>
              <a:buFont typeface="Wingdings" pitchFamily="2" charset="2"/>
              <a:buChar char="§"/>
            </a:pPr>
            <a:r>
              <a:rPr lang="en-US" sz="1800"/>
              <a:t>MassHealth is rolling out the EVV system gradually. </a:t>
            </a:r>
          </a:p>
          <a:p>
            <a:pPr marL="285750" indent="-285750">
              <a:spcAft>
                <a:spcPts val="800"/>
              </a:spcAft>
              <a:buSzPct val="120000"/>
              <a:buFont typeface="Wingdings" pitchFamily="2" charset="2"/>
              <a:buChar char="§"/>
            </a:pPr>
            <a:r>
              <a:rPr lang="en-US" sz="1800"/>
              <a:t>1,000 Consumers and PCAs are participating in an EVV pilot that began in October 2023. </a:t>
            </a:r>
          </a:p>
          <a:p>
            <a:pPr marL="285750" indent="-285750">
              <a:spcAft>
                <a:spcPts val="800"/>
              </a:spcAft>
              <a:buSzPct val="120000"/>
              <a:buFont typeface="Wingdings" pitchFamily="2" charset="2"/>
              <a:buChar char="§"/>
            </a:pPr>
            <a:r>
              <a:rPr lang="en-US" sz="1800"/>
              <a:t>Starting in January 2024, a new group of Consumers and PCAs will begin receiving their EVV Start Packets.</a:t>
            </a:r>
            <a:endParaRPr lang="en-US" sz="1800">
              <a:cs typeface="Arial"/>
            </a:endParaRPr>
          </a:p>
          <a:p>
            <a:pPr marL="285750" indent="-285750">
              <a:spcAft>
                <a:spcPts val="800"/>
              </a:spcAft>
              <a:buSzPct val="120000"/>
              <a:buFont typeface="Wingdings" pitchFamily="2" charset="2"/>
              <a:buChar char="§"/>
            </a:pPr>
            <a:r>
              <a:rPr lang="en-US" sz="1800"/>
              <a:t>If you are a PCA and work for more than one Consumer, your EVV start date for each Consumer may be different. </a:t>
            </a:r>
          </a:p>
          <a:p>
            <a:pPr marL="628650" lvl="1" indent="-285750">
              <a:spcAft>
                <a:spcPts val="800"/>
              </a:spcAft>
              <a:buSzPct val="120000"/>
              <a:buFont typeface="Wingdings" pitchFamily="2" charset="2"/>
              <a:buChar char="§"/>
            </a:pPr>
            <a:r>
              <a:rPr lang="en-US"/>
              <a:t>For example, you could have started using EVV for one Consumer in Fall 2023, but you could start using EVV with a different Consumer in Summer 2024.</a:t>
            </a:r>
          </a:p>
        </p:txBody>
      </p:sp>
      <p:sp>
        <p:nvSpPr>
          <p:cNvPr id="13" name="Rectangle 286">
            <a:extLst>
              <a:ext uri="{FF2B5EF4-FFF2-40B4-BE49-F238E27FC236}">
                <a16:creationId xmlns:a16="http://schemas.microsoft.com/office/drawing/2014/main" id="{EF08C80A-99FE-3C4A-938F-B2327343BE3E}"/>
              </a:ext>
            </a:extLst>
          </p:cNvPr>
          <p:cNvSpPr txBox="1">
            <a:spLocks noChangeArrowheads="1"/>
          </p:cNvSpPr>
          <p:nvPr/>
        </p:nvSpPr>
        <p:spPr bwMode="auto">
          <a:xfrm>
            <a:off x="174943" y="5053495"/>
            <a:ext cx="8768623" cy="966305"/>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r>
              <a:rPr lang="en-US" sz="2000" b="1" kern="0">
                <a:solidFill>
                  <a:schemeClr val="bg1"/>
                </a:solidFill>
                <a:latin typeface="Arial" panose="020B0604020202020204" pitchFamily="34" charset="0"/>
                <a:cs typeface="Arial" panose="020B0604020202020204" pitchFamily="34" charset="0"/>
              </a:rPr>
              <a:t>If you are required to use the EVV system, you will start </a:t>
            </a:r>
          </a:p>
          <a:p>
            <a:pPr algn="ctr"/>
            <a:r>
              <a:rPr lang="en-US" sz="2000" b="1" kern="0">
                <a:solidFill>
                  <a:schemeClr val="bg1"/>
                </a:solidFill>
                <a:latin typeface="Arial" panose="020B0604020202020204" pitchFamily="34" charset="0"/>
                <a:cs typeface="Arial" panose="020B0604020202020204" pitchFamily="34" charset="0"/>
              </a:rPr>
              <a:t>using it at some point between early 2024 and the end of 2025.</a:t>
            </a:r>
          </a:p>
        </p:txBody>
      </p:sp>
      <p:sp>
        <p:nvSpPr>
          <p:cNvPr id="6" name="Rectangle 5">
            <a:extLst>
              <a:ext uri="{FF2B5EF4-FFF2-40B4-BE49-F238E27FC236}">
                <a16:creationId xmlns:a16="http://schemas.microsoft.com/office/drawing/2014/main" id="{FF0091F3-D035-15D8-1D74-A2DB02F51B18}"/>
              </a:ext>
            </a:extLst>
          </p:cNvPr>
          <p:cNvSpPr/>
          <p:nvPr/>
        </p:nvSpPr>
        <p:spPr>
          <a:xfrm>
            <a:off x="20086" y="6561582"/>
            <a:ext cx="8363392" cy="246221"/>
          </a:xfrm>
          <a:prstGeom prst="rect">
            <a:avLst/>
          </a:prstGeom>
        </p:spPr>
        <p:txBody>
          <a:bodyPr wrap="square">
            <a:spAutoFit/>
          </a:bodyPr>
          <a:lstStyle/>
          <a:p>
            <a:pPr lvl="0"/>
            <a:r>
              <a:rPr lang="en-US" sz="1000" b="1">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6181019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a:t>EVV implementation timeline</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68F3DB4B-4697-1E95-7608-D311424425C8}"/>
              </a:ext>
            </a:extLst>
          </p:cNvPr>
          <p:cNvSpPr>
            <a:spLocks noGrp="1"/>
          </p:cNvSpPr>
          <p:nvPr>
            <p:ph type="body" sz="quarter" idx="12"/>
          </p:nvPr>
        </p:nvSpPr>
        <p:spPr>
          <a:xfrm>
            <a:off x="390303" y="1600200"/>
            <a:ext cx="8553263" cy="3539430"/>
          </a:xfrm>
        </p:spPr>
        <p:txBody>
          <a:bodyPr/>
          <a:lstStyle/>
          <a:p>
            <a:pPr marL="285750" indent="-285750">
              <a:spcAft>
                <a:spcPts val="800"/>
              </a:spcAft>
              <a:buSzPct val="120000"/>
              <a:buFont typeface="Wingdings" pitchFamily="2" charset="2"/>
              <a:buChar char="§"/>
            </a:pPr>
            <a:r>
              <a:rPr lang="en-US" sz="1800"/>
              <a:t>For Consumers who are already receiving PCA services as of January 1, 2024, their start date will be based on last name. </a:t>
            </a:r>
          </a:p>
          <a:p>
            <a:pPr marL="628650" lvl="1" indent="-285750">
              <a:spcAft>
                <a:spcPts val="800"/>
              </a:spcAft>
              <a:buSzPct val="120000"/>
              <a:buFont typeface="Wingdings" pitchFamily="2" charset="2"/>
              <a:buChar char="§"/>
            </a:pPr>
            <a:r>
              <a:rPr lang="en-US"/>
              <a:t>Consumers who are already participating in the PCA program will be made aware of their EVV start date when they receive their EVV Start Packet. This will be mailed to the Consumer approximately two months prior to their EVV start date.</a:t>
            </a:r>
          </a:p>
          <a:p>
            <a:pPr marL="285750" indent="-285750">
              <a:spcAft>
                <a:spcPts val="800"/>
              </a:spcAft>
              <a:buSzPct val="120000"/>
              <a:buFont typeface="Wingdings" pitchFamily="2" charset="2"/>
              <a:buChar char="§"/>
            </a:pPr>
            <a:endParaRPr lang="en-US" sz="1800"/>
          </a:p>
          <a:p>
            <a:pPr marL="285750" indent="-285750">
              <a:spcAft>
                <a:spcPts val="800"/>
              </a:spcAft>
              <a:buSzPct val="120000"/>
              <a:buFont typeface="Wingdings" pitchFamily="2" charset="2"/>
              <a:buChar char="§"/>
            </a:pPr>
            <a:r>
              <a:rPr lang="en-US" sz="1800"/>
              <a:t>Any Consumer who is new to the PCA program after January 1, 2024, will use EVV as soon as they join the program. </a:t>
            </a:r>
          </a:p>
          <a:p>
            <a:pPr marL="628650" lvl="1" indent="-285750">
              <a:spcAft>
                <a:spcPts val="800"/>
              </a:spcAft>
              <a:buSzPct val="120000"/>
              <a:buFont typeface="Wingdings" pitchFamily="2" charset="2"/>
              <a:buChar char="§"/>
            </a:pPr>
            <a:r>
              <a:rPr lang="en-US"/>
              <a:t>The Consumer’s PCAs will start using EVV at the same time as the Consumer.</a:t>
            </a:r>
          </a:p>
          <a:p>
            <a:pPr marL="285750" indent="-285750">
              <a:spcAft>
                <a:spcPts val="800"/>
              </a:spcAft>
              <a:buSzPct val="120000"/>
              <a:buFont typeface="Wingdings" pitchFamily="2" charset="2"/>
              <a:buChar char="§"/>
            </a:pPr>
            <a:endParaRPr lang="en-US" sz="1800"/>
          </a:p>
          <a:p>
            <a:pPr marL="285750" indent="-285750">
              <a:spcAft>
                <a:spcPts val="800"/>
              </a:spcAft>
              <a:buSzPct val="120000"/>
              <a:buFont typeface="Wingdings" pitchFamily="2" charset="2"/>
              <a:buChar char="§"/>
            </a:pPr>
            <a:endParaRPr lang="en-US" sz="1800"/>
          </a:p>
        </p:txBody>
      </p:sp>
      <p:sp>
        <p:nvSpPr>
          <p:cNvPr id="6" name="Rectangle 286">
            <a:extLst>
              <a:ext uri="{FF2B5EF4-FFF2-40B4-BE49-F238E27FC236}">
                <a16:creationId xmlns:a16="http://schemas.microsoft.com/office/drawing/2014/main" id="{9F5D8AD6-0851-3584-ECC2-0A9667BC85DA}"/>
              </a:ext>
            </a:extLst>
          </p:cNvPr>
          <p:cNvSpPr txBox="1">
            <a:spLocks noChangeArrowheads="1"/>
          </p:cNvSpPr>
          <p:nvPr/>
        </p:nvSpPr>
        <p:spPr bwMode="auto">
          <a:xfrm>
            <a:off x="609599" y="827286"/>
            <a:ext cx="8165991" cy="520038"/>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r>
              <a:rPr lang="en-US" sz="2000" b="1" kern="0">
                <a:solidFill>
                  <a:schemeClr val="bg1"/>
                </a:solidFill>
                <a:latin typeface="Arial" panose="020B0604020202020204" pitchFamily="34" charset="0"/>
                <a:cs typeface="Arial" panose="020B0604020202020204" pitchFamily="34" charset="0"/>
              </a:rPr>
              <a:t>Consumers and Their PCAs (After January 1, 2024)</a:t>
            </a:r>
          </a:p>
        </p:txBody>
      </p:sp>
      <p:sp>
        <p:nvSpPr>
          <p:cNvPr id="8" name="Rectangle 7">
            <a:extLst>
              <a:ext uri="{FF2B5EF4-FFF2-40B4-BE49-F238E27FC236}">
                <a16:creationId xmlns:a16="http://schemas.microsoft.com/office/drawing/2014/main" id="{906939D2-59A2-2C99-C081-C8E6F45E998A}"/>
              </a:ext>
            </a:extLst>
          </p:cNvPr>
          <p:cNvSpPr/>
          <p:nvPr/>
        </p:nvSpPr>
        <p:spPr>
          <a:xfrm>
            <a:off x="20086" y="6561582"/>
            <a:ext cx="8363392" cy="246221"/>
          </a:xfrm>
          <a:prstGeom prst="rect">
            <a:avLst/>
          </a:prstGeom>
        </p:spPr>
        <p:txBody>
          <a:bodyPr wrap="square">
            <a:spAutoFit/>
          </a:bodyPr>
          <a:lstStyle/>
          <a:p>
            <a:pPr lvl="0"/>
            <a:r>
              <a:rPr lang="en-US" sz="1000" b="1">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525348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a:t>About the EVV System</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41150778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a:t>What is EVV?</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a:solidFill>
                  <a:srgbClr val="000000"/>
                </a:solidFill>
              </a:rPr>
              <a:t>MassHealth asks that you please hold all comments until the end of the presentation.</a:t>
            </a:r>
          </a:p>
        </p:txBody>
      </p:sp>
      <p:sp>
        <p:nvSpPr>
          <p:cNvPr id="7" name="Text Placeholder 2">
            <a:extLst>
              <a:ext uri="{FF2B5EF4-FFF2-40B4-BE49-F238E27FC236}">
                <a16:creationId xmlns:a16="http://schemas.microsoft.com/office/drawing/2014/main" id="{F6A16CA2-4ADE-EE88-8D43-89A2A2B68860}"/>
              </a:ext>
            </a:extLst>
          </p:cNvPr>
          <p:cNvSpPr txBox="1">
            <a:spLocks/>
          </p:cNvSpPr>
          <p:nvPr/>
        </p:nvSpPr>
        <p:spPr bwMode="auto">
          <a:xfrm>
            <a:off x="337259" y="917932"/>
            <a:ext cx="8288912" cy="501675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marL="285750" indent="-285750">
              <a:spcAft>
                <a:spcPts val="800"/>
              </a:spcAft>
              <a:buSzPct val="120000"/>
              <a:buFont typeface="Wingdings" pitchFamily="2" charset="2"/>
              <a:buChar char="§"/>
            </a:pPr>
            <a:r>
              <a:rPr lang="en-US" sz="1800"/>
              <a:t>EVV stands for "Electronic Visit Verification." </a:t>
            </a:r>
          </a:p>
          <a:p>
            <a:pPr marL="285750" indent="-285750">
              <a:spcAft>
                <a:spcPts val="800"/>
              </a:spcAft>
              <a:buSzPct val="120000"/>
              <a:buFont typeface="Wingdings" pitchFamily="2" charset="2"/>
              <a:buChar char="§"/>
            </a:pPr>
            <a:r>
              <a:rPr lang="en-US" sz="1800"/>
              <a:t>EVV is a new kind of timesheet system that the MassHealth PCA Progam is currently rolling out</a:t>
            </a:r>
          </a:p>
          <a:p>
            <a:pPr marL="628650" lvl="1" indent="-285750">
              <a:spcAft>
                <a:spcPts val="800"/>
              </a:spcAft>
              <a:buSzPct val="120000"/>
              <a:buFont typeface="Wingdings" pitchFamily="2" charset="2"/>
              <a:buChar char="§"/>
            </a:pPr>
            <a:r>
              <a:rPr lang="en-US"/>
              <a:t>EVV is NOT the same as </a:t>
            </a:r>
            <a:r>
              <a:rPr lang="en-US" err="1"/>
              <a:t>eTimesheets</a:t>
            </a:r>
            <a:r>
              <a:rPr lang="en-US"/>
              <a:t>, which is an electronic timesheet system some Consumers and PCAs use today.</a:t>
            </a:r>
          </a:p>
          <a:p>
            <a:pPr marL="285750" indent="-285750">
              <a:spcAft>
                <a:spcPts val="800"/>
              </a:spcAft>
              <a:buSzPct val="120000"/>
              <a:buFont typeface="Wingdings" pitchFamily="2" charset="2"/>
              <a:buChar char="§"/>
            </a:pPr>
            <a:r>
              <a:rPr lang="en-US" sz="1800"/>
              <a:t>MassHealth is required to start using EVV because of federal law.</a:t>
            </a:r>
          </a:p>
          <a:p>
            <a:pPr marL="285750" indent="-285750">
              <a:spcAft>
                <a:spcPts val="800"/>
              </a:spcAft>
              <a:buSzPct val="120000"/>
              <a:buFont typeface="Wingdings" pitchFamily="2" charset="2"/>
              <a:buChar char="§"/>
            </a:pPr>
            <a:r>
              <a:rPr lang="en-US" sz="1800"/>
              <a:t>The EVV system will be accessible and easy to use. </a:t>
            </a:r>
          </a:p>
          <a:p>
            <a:pPr marL="628650" lvl="1" indent="-285750">
              <a:spcAft>
                <a:spcPts val="800"/>
              </a:spcAft>
              <a:buSzPct val="120000"/>
              <a:buFont typeface="Wingdings" pitchFamily="2" charset="2"/>
              <a:buChar char="§"/>
            </a:pPr>
            <a:r>
              <a:rPr lang="en-US"/>
              <a:t>The EVV system was designed using input from Consumers, PCAs, PCM staff, and other stakeholders, over the course of several years.</a:t>
            </a:r>
          </a:p>
          <a:p>
            <a:pPr marL="628650" lvl="1" indent="-285750">
              <a:spcAft>
                <a:spcPts val="800"/>
              </a:spcAft>
              <a:buSzPct val="120000"/>
              <a:buFont typeface="Wingdings" pitchFamily="2" charset="2"/>
              <a:buChar char="§"/>
            </a:pPr>
            <a:r>
              <a:rPr lang="en-US"/>
              <a:t>MassHealth has held frequent Public Listening Sessions and public workgroups where Consumers and PCAs provided feedback to MassHealth staff. This feedback included many topics, including (but not limited to):</a:t>
            </a:r>
          </a:p>
          <a:p>
            <a:pPr marL="866775" lvl="2" indent="-285750">
              <a:spcAft>
                <a:spcPts val="800"/>
              </a:spcAft>
              <a:buFont typeface="Wingdings" pitchFamily="2" charset="2"/>
              <a:buChar char="§"/>
            </a:pPr>
            <a:r>
              <a:rPr lang="en-US" sz="1600"/>
              <a:t>How to make the EVV system easy to use for everyone</a:t>
            </a:r>
          </a:p>
          <a:p>
            <a:pPr marL="866775" lvl="2" indent="-285750">
              <a:spcAft>
                <a:spcPts val="800"/>
              </a:spcAft>
              <a:buFont typeface="Wingdings" pitchFamily="2" charset="2"/>
              <a:buChar char="§"/>
            </a:pPr>
            <a:r>
              <a:rPr lang="en-US" sz="1600"/>
              <a:t>How MassHealth should communicate with Consumers and PCAs about EVV</a:t>
            </a:r>
          </a:p>
          <a:p>
            <a:pPr marL="866775" lvl="2" indent="-285750">
              <a:spcAft>
                <a:spcPts val="800"/>
              </a:spcAft>
              <a:buFont typeface="Wingdings" pitchFamily="2" charset="2"/>
              <a:buChar char="§"/>
            </a:pPr>
            <a:r>
              <a:rPr lang="en-US" sz="1600"/>
              <a:t>How Tempus Fiscal Intermediary (FI) can effectively train Consumers and PCAs on EVV</a:t>
            </a:r>
          </a:p>
        </p:txBody>
      </p:sp>
    </p:spTree>
    <p:extLst>
      <p:ext uri="{BB962C8B-B14F-4D97-AF65-F5344CB8AC3E}">
        <p14:creationId xmlns:p14="http://schemas.microsoft.com/office/powerpoint/2010/main" val="16198490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a:t>What will EVV change?</a:t>
            </a:r>
          </a:p>
        </p:txBody>
      </p:sp>
      <p:sp>
        <p:nvSpPr>
          <p:cNvPr id="7" name="Text Placeholder 2">
            <a:extLst>
              <a:ext uri="{FF2B5EF4-FFF2-40B4-BE49-F238E27FC236}">
                <a16:creationId xmlns:a16="http://schemas.microsoft.com/office/drawing/2014/main" id="{8AE34DA1-1A20-1048-9302-08BCB1D994C1}"/>
              </a:ext>
            </a:extLst>
          </p:cNvPr>
          <p:cNvSpPr txBox="1">
            <a:spLocks/>
          </p:cNvSpPr>
          <p:nvPr/>
        </p:nvSpPr>
        <p:spPr bwMode="auto">
          <a:xfrm>
            <a:off x="427543" y="666835"/>
            <a:ext cx="8288912" cy="441146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Aft>
                <a:spcPts val="800"/>
              </a:spcAft>
              <a:buFont typeface="Wingdings" pitchFamily="2" charset="2"/>
              <a:buChar char="§"/>
            </a:pPr>
            <a:r>
              <a:rPr lang="en-US" sz="1800" kern="0">
                <a:cs typeface="Arial"/>
              </a:rPr>
              <a:t>If you are required to use EVV, it will replace how you currently submit timesheets. The EVV system will be the only way to submit timesheets once it is your turn to start using EVV.</a:t>
            </a:r>
            <a:endParaRPr lang="en-US"/>
          </a:p>
          <a:p>
            <a:pPr marL="925195" lvl="4" indent="-340995">
              <a:spcAft>
                <a:spcPts val="800"/>
              </a:spcAft>
              <a:buFont typeface="Wingdings" pitchFamily="2" charset="2"/>
              <a:buChar char="§"/>
            </a:pPr>
            <a:r>
              <a:rPr lang="en-US" sz="1600" kern="0">
                <a:cs typeface="Arial"/>
              </a:rPr>
              <a:t>For instance, if you currently submit paper timesheets but are required to use EVV, you will have use EVV </a:t>
            </a:r>
            <a:r>
              <a:rPr lang="en-US" sz="1600" b="1" u="sng" kern="0">
                <a:cs typeface="Arial"/>
              </a:rPr>
              <a:t>instead</a:t>
            </a:r>
            <a:r>
              <a:rPr lang="en-US" sz="1600" kern="0">
                <a:cs typeface="Arial"/>
              </a:rPr>
              <a:t> of paper timesheets.</a:t>
            </a:r>
          </a:p>
          <a:p>
            <a:pPr lvl="1" indent="-340995">
              <a:spcAft>
                <a:spcPts val="800"/>
              </a:spcAft>
              <a:buFont typeface="Wingdings" pitchFamily="2" charset="2"/>
              <a:buChar char="§"/>
            </a:pPr>
            <a:r>
              <a:rPr lang="en-US" sz="1800" kern="0"/>
              <a:t>EVV will </a:t>
            </a:r>
            <a:r>
              <a:rPr lang="en-US" sz="1800" b="1" u="sng" kern="0"/>
              <a:t>NOT</a:t>
            </a:r>
            <a:r>
              <a:rPr lang="en-US" sz="1800" kern="0"/>
              <a:t> change how the PCA program works. For instance, EVV will not change:</a:t>
            </a:r>
            <a:endParaRPr lang="en-US" sz="1800" kern="0">
              <a:cs typeface="Arial"/>
            </a:endParaRPr>
          </a:p>
          <a:p>
            <a:pPr lvl="4" indent="-340995">
              <a:spcAft>
                <a:spcPts val="800"/>
              </a:spcAft>
              <a:buFont typeface="Wingdings" pitchFamily="2" charset="2"/>
              <a:buChar char="§"/>
            </a:pPr>
            <a:r>
              <a:rPr lang="en-US" sz="1600" kern="0"/>
              <a:t>How Consumers use their PCA services</a:t>
            </a:r>
            <a:endParaRPr lang="en-US" sz="1600" kern="0">
              <a:cs typeface="Arial"/>
            </a:endParaRPr>
          </a:p>
          <a:p>
            <a:pPr lvl="4" indent="-340995">
              <a:spcAft>
                <a:spcPts val="800"/>
              </a:spcAft>
              <a:buFont typeface="Wingdings" pitchFamily="2" charset="2"/>
              <a:buChar char="§"/>
            </a:pPr>
            <a:r>
              <a:rPr lang="en-US" sz="1600" kern="0"/>
              <a:t>How many PCA hours a Consumer receives from MassHealth</a:t>
            </a:r>
            <a:endParaRPr lang="en-US" sz="1600" kern="0">
              <a:cs typeface="Arial"/>
            </a:endParaRPr>
          </a:p>
          <a:p>
            <a:pPr lvl="4" indent="-340995">
              <a:spcAft>
                <a:spcPts val="800"/>
              </a:spcAft>
              <a:buFont typeface="Wingdings" pitchFamily="2" charset="2"/>
              <a:buChar char="§"/>
            </a:pPr>
            <a:r>
              <a:rPr lang="en-US" sz="1600" kern="0"/>
              <a:t>How PCAs provide services to Consumers</a:t>
            </a:r>
            <a:endParaRPr lang="en-US" sz="1600" kern="0">
              <a:cs typeface="Arial"/>
            </a:endParaRPr>
          </a:p>
          <a:p>
            <a:pPr lvl="4" indent="-340995">
              <a:spcAft>
                <a:spcPts val="800"/>
              </a:spcAft>
              <a:buFont typeface="Wingdings" pitchFamily="2" charset="2"/>
              <a:buChar char="§"/>
            </a:pPr>
            <a:r>
              <a:rPr lang="en-US" sz="1600" kern="0"/>
              <a:t>Other rules of the program</a:t>
            </a:r>
            <a:endParaRPr lang="en-US" sz="1600" kern="0">
              <a:cs typeface="Arial"/>
            </a:endParaRPr>
          </a:p>
          <a:p>
            <a:pPr lvl="1" indent="-340995">
              <a:spcAft>
                <a:spcPts val="800"/>
              </a:spcAft>
              <a:buFont typeface="Wingdings" pitchFamily="2" charset="2"/>
              <a:buChar char="§"/>
            </a:pPr>
            <a:r>
              <a:rPr lang="en-US" sz="1800" kern="0"/>
              <a:t>If you are a PCA, you will use the EVV App to check in and out of your visits. If you are a Consumer, you will use the EVV Portal to review, approve, and submit your PCA’s time to Tempus FI for payment.</a:t>
            </a:r>
            <a:endParaRPr lang="en-US" sz="1800" kern="0">
              <a:cs typeface="Arial"/>
            </a:endParaRPr>
          </a:p>
        </p:txBody>
      </p:sp>
      <p:sp>
        <p:nvSpPr>
          <p:cNvPr id="3" name="Rectangle 2">
            <a:extLst>
              <a:ext uri="{FF2B5EF4-FFF2-40B4-BE49-F238E27FC236}">
                <a16:creationId xmlns:a16="http://schemas.microsoft.com/office/drawing/2014/main" id="{E3331F66-5C1B-074D-E343-369D2D92CE6F}"/>
              </a:ext>
            </a:extLst>
          </p:cNvPr>
          <p:cNvSpPr/>
          <p:nvPr/>
        </p:nvSpPr>
        <p:spPr>
          <a:xfrm>
            <a:off x="20086" y="6561582"/>
            <a:ext cx="8363392" cy="246221"/>
          </a:xfrm>
          <a:prstGeom prst="rect">
            <a:avLst/>
          </a:prstGeom>
        </p:spPr>
        <p:txBody>
          <a:bodyPr wrap="square">
            <a:spAutoFit/>
          </a:bodyPr>
          <a:lstStyle/>
          <a:p>
            <a:pPr lvl="0"/>
            <a:r>
              <a:rPr lang="en-US" sz="1000" b="1">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5750914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a:t>How will the EVV system work?</a:t>
            </a:r>
          </a:p>
        </p:txBody>
      </p:sp>
      <p:sp>
        <p:nvSpPr>
          <p:cNvPr id="3" name="Text Placeholder 2">
            <a:extLst>
              <a:ext uri="{FF2B5EF4-FFF2-40B4-BE49-F238E27FC236}">
                <a16:creationId xmlns:a16="http://schemas.microsoft.com/office/drawing/2014/main" id="{3C2141D3-60B8-0D4C-84E5-26953B03EF75}"/>
              </a:ext>
            </a:extLst>
          </p:cNvPr>
          <p:cNvSpPr>
            <a:spLocks noGrp="1"/>
          </p:cNvSpPr>
          <p:nvPr>
            <p:ph type="body" sz="quarter" idx="12"/>
          </p:nvPr>
        </p:nvSpPr>
        <p:spPr>
          <a:xfrm>
            <a:off x="2133600" y="1289226"/>
            <a:ext cx="6644971" cy="1467068"/>
          </a:xfrm>
        </p:spPr>
        <p:txBody>
          <a:bodyPr/>
          <a:lstStyle/>
          <a:p>
            <a:pPr lvl="1" indent="0">
              <a:spcAft>
                <a:spcPts val="800"/>
              </a:spcAft>
              <a:buSzPct val="120000"/>
              <a:buNone/>
            </a:pPr>
            <a:r>
              <a:rPr lang="en-US" sz="1800" b="1" u="sng"/>
              <a:t>The EVV App</a:t>
            </a:r>
            <a:endParaRPr lang="en-US" b="1"/>
          </a:p>
          <a:p>
            <a:pPr lvl="1" indent="0">
              <a:spcAft>
                <a:spcPts val="800"/>
              </a:spcAft>
              <a:buSzPct val="120000"/>
              <a:buNone/>
            </a:pPr>
            <a:r>
              <a:rPr lang="en-US"/>
              <a:t>PCAs will use the EVV App to clock in at the beginning of each shift and clock out at the end of each shift. </a:t>
            </a:r>
          </a:p>
          <a:p>
            <a:pPr lvl="1" indent="0">
              <a:spcAft>
                <a:spcPts val="800"/>
              </a:spcAft>
              <a:buSzPct val="120000"/>
              <a:buNone/>
            </a:pPr>
            <a:r>
              <a:rPr lang="en-US"/>
              <a:t>The EVV App must be downloaded onto a smart device, such as a smartphone or tablet.</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a:solidFill>
                  <a:srgbClr val="000000"/>
                </a:solidFill>
              </a:rPr>
              <a:t>MassHealth asks that you please hold all comments until the end of the presentation.</a:t>
            </a:r>
          </a:p>
        </p:txBody>
      </p:sp>
      <p:pic>
        <p:nvPicPr>
          <p:cNvPr id="8" name="Graphic 7" descr="Smart Phone with solid fill">
            <a:extLst>
              <a:ext uri="{FF2B5EF4-FFF2-40B4-BE49-F238E27FC236}">
                <a16:creationId xmlns:a16="http://schemas.microsoft.com/office/drawing/2014/main" id="{508D2748-90B7-4243-BD7E-905FCC93CDF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66627" y="1263802"/>
            <a:ext cx="1035731" cy="1035731"/>
          </a:xfrm>
          <a:prstGeom prst="rect">
            <a:avLst/>
          </a:prstGeom>
        </p:spPr>
      </p:pic>
      <p:pic>
        <p:nvPicPr>
          <p:cNvPr id="6" name="Graphic 5" descr="Computer with solid fill">
            <a:extLst>
              <a:ext uri="{FF2B5EF4-FFF2-40B4-BE49-F238E27FC236}">
                <a16:creationId xmlns:a16="http://schemas.microsoft.com/office/drawing/2014/main" id="{AAC055B3-377C-DCB4-3E63-B0668A9FCA1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00855" y="3473769"/>
            <a:ext cx="1567276" cy="1567276"/>
          </a:xfrm>
          <a:prstGeom prst="rect">
            <a:avLst/>
          </a:prstGeom>
        </p:spPr>
      </p:pic>
      <p:sp>
        <p:nvSpPr>
          <p:cNvPr id="4" name="Text Placeholder 2">
            <a:extLst>
              <a:ext uri="{FF2B5EF4-FFF2-40B4-BE49-F238E27FC236}">
                <a16:creationId xmlns:a16="http://schemas.microsoft.com/office/drawing/2014/main" id="{AB3DD450-41F7-582D-013E-A6F2BF352B3E}"/>
              </a:ext>
            </a:extLst>
          </p:cNvPr>
          <p:cNvSpPr txBox="1">
            <a:spLocks/>
          </p:cNvSpPr>
          <p:nvPr/>
        </p:nvSpPr>
        <p:spPr bwMode="auto">
          <a:xfrm>
            <a:off x="427543" y="667713"/>
            <a:ext cx="8288912" cy="276999"/>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a:spcAft>
                <a:spcPts val="800"/>
              </a:spcAft>
              <a:buFont typeface="Wingdings" pitchFamily="2" charset="2"/>
              <a:buChar char="§"/>
            </a:pPr>
            <a:r>
              <a:rPr lang="en-US" sz="1800"/>
              <a:t>The EVV System has two parts:</a:t>
            </a:r>
          </a:p>
        </p:txBody>
      </p:sp>
      <p:sp>
        <p:nvSpPr>
          <p:cNvPr id="7" name="Text Placeholder 2">
            <a:extLst>
              <a:ext uri="{FF2B5EF4-FFF2-40B4-BE49-F238E27FC236}">
                <a16:creationId xmlns:a16="http://schemas.microsoft.com/office/drawing/2014/main" id="{74FA5A5C-A19A-5ACF-51A1-7AE92EA44AF0}"/>
              </a:ext>
            </a:extLst>
          </p:cNvPr>
          <p:cNvSpPr txBox="1">
            <a:spLocks/>
          </p:cNvSpPr>
          <p:nvPr/>
        </p:nvSpPr>
        <p:spPr bwMode="auto">
          <a:xfrm>
            <a:off x="2133600" y="3331239"/>
            <a:ext cx="5943600" cy="255454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0">
              <a:spcAft>
                <a:spcPts val="800"/>
              </a:spcAft>
              <a:buSzPct val="120000"/>
              <a:buFont typeface="Arial" charset="0"/>
              <a:buNone/>
            </a:pPr>
            <a:r>
              <a:rPr lang="en-US" sz="1800" b="1" u="sng" kern="0"/>
              <a:t>The EVV Portal</a:t>
            </a:r>
            <a:r>
              <a:rPr lang="en-US" kern="0"/>
              <a:t> </a:t>
            </a:r>
          </a:p>
          <a:p>
            <a:pPr lvl="1" indent="0">
              <a:spcAft>
                <a:spcPts val="800"/>
              </a:spcAft>
              <a:buSzPct val="120000"/>
              <a:buFont typeface="Arial" charset="0"/>
              <a:buNone/>
            </a:pPr>
            <a:r>
              <a:rPr lang="en-US" kern="0"/>
              <a:t>Consumers and Surrogates will use the EVV Portal to view, approve and submit their PCAs’ time to Tempus FI for payment. </a:t>
            </a:r>
          </a:p>
          <a:p>
            <a:pPr lvl="1" indent="0">
              <a:spcAft>
                <a:spcPts val="800"/>
              </a:spcAft>
              <a:buSzPct val="120000"/>
              <a:buFont typeface="Arial" charset="0"/>
              <a:buNone/>
            </a:pPr>
            <a:r>
              <a:rPr lang="en-US" kern="0"/>
              <a:t>PCAs can also view the EVV Portal to view their timesheet, create manual shifts, and request PTO.</a:t>
            </a:r>
          </a:p>
          <a:p>
            <a:pPr lvl="1" indent="0">
              <a:spcAft>
                <a:spcPts val="800"/>
              </a:spcAft>
              <a:buSzPct val="120000"/>
              <a:buFont typeface="Arial" charset="0"/>
              <a:buNone/>
            </a:pPr>
            <a:r>
              <a:rPr lang="en-US" kern="0"/>
              <a:t>The EVV Portal is a website that can be viewed on any device with internet access and a website browser, such as a computer, smartphone, or tablet.</a:t>
            </a:r>
          </a:p>
        </p:txBody>
      </p:sp>
      <p:sp>
        <p:nvSpPr>
          <p:cNvPr id="9" name="Oval 8">
            <a:extLst>
              <a:ext uri="{FF2B5EF4-FFF2-40B4-BE49-F238E27FC236}">
                <a16:creationId xmlns:a16="http://schemas.microsoft.com/office/drawing/2014/main" id="{424056FE-5311-6DE8-A8D7-CD18C21372B2}"/>
              </a:ext>
            </a:extLst>
          </p:cNvPr>
          <p:cNvSpPr/>
          <p:nvPr/>
        </p:nvSpPr>
        <p:spPr bwMode="auto">
          <a:xfrm>
            <a:off x="1524000" y="1243364"/>
            <a:ext cx="688267" cy="688267"/>
          </a:xfrm>
          <a:prstGeom prst="ellipse">
            <a:avLst/>
          </a:prstGeom>
          <a:solidFill>
            <a:schemeClr val="accent1">
              <a:lumMod val="25000"/>
            </a:schemeClr>
          </a:solidFill>
          <a:ln w="9525">
            <a:solidFill>
              <a:srgbClr val="808080"/>
            </a:solidFill>
            <a:miter lim="800000"/>
            <a:headEnd/>
            <a:tailEnd/>
          </a:ln>
          <a:effectLst/>
        </p:spPr>
        <p:txBody>
          <a:bodyPr wrap="none" rtlCol="0" anchor="ctr"/>
          <a:lstStyle/>
          <a:p>
            <a:pPr algn="ctr" defTabSz="914400" fontAlgn="base">
              <a:spcBef>
                <a:spcPct val="0"/>
              </a:spcBef>
              <a:spcAft>
                <a:spcPct val="0"/>
              </a:spcAft>
            </a:pPr>
            <a:r>
              <a:rPr lang="en-US" sz="3200">
                <a:solidFill>
                  <a:schemeClr val="bg1"/>
                </a:solidFill>
                <a:latin typeface="Arial"/>
              </a:rPr>
              <a:t>1</a:t>
            </a:r>
            <a:endParaRPr lang="en-US" sz="1200">
              <a:solidFill>
                <a:schemeClr val="bg1"/>
              </a:solidFill>
              <a:latin typeface="Arial"/>
            </a:endParaRPr>
          </a:p>
        </p:txBody>
      </p:sp>
      <p:sp>
        <p:nvSpPr>
          <p:cNvPr id="10" name="Oval 9">
            <a:extLst>
              <a:ext uri="{FF2B5EF4-FFF2-40B4-BE49-F238E27FC236}">
                <a16:creationId xmlns:a16="http://schemas.microsoft.com/office/drawing/2014/main" id="{F15B02F6-E5A1-4316-0FB1-8948B6C325CD}"/>
              </a:ext>
            </a:extLst>
          </p:cNvPr>
          <p:cNvSpPr/>
          <p:nvPr/>
        </p:nvSpPr>
        <p:spPr bwMode="auto">
          <a:xfrm>
            <a:off x="1523998" y="3276600"/>
            <a:ext cx="688267" cy="688267"/>
          </a:xfrm>
          <a:prstGeom prst="ellipse">
            <a:avLst/>
          </a:prstGeom>
          <a:solidFill>
            <a:schemeClr val="accent1">
              <a:lumMod val="25000"/>
            </a:schemeClr>
          </a:solidFill>
          <a:ln w="9525">
            <a:solidFill>
              <a:srgbClr val="808080"/>
            </a:solidFill>
            <a:miter lim="800000"/>
            <a:headEnd/>
            <a:tailEnd/>
          </a:ln>
          <a:effectLst/>
        </p:spPr>
        <p:txBody>
          <a:bodyPr wrap="none" rtlCol="0" anchor="ctr"/>
          <a:lstStyle/>
          <a:p>
            <a:pPr algn="ctr" defTabSz="914400" fontAlgn="base">
              <a:spcBef>
                <a:spcPct val="0"/>
              </a:spcBef>
              <a:spcAft>
                <a:spcPct val="0"/>
              </a:spcAft>
            </a:pPr>
            <a:r>
              <a:rPr lang="en-US" sz="3200">
                <a:solidFill>
                  <a:schemeClr val="bg1"/>
                </a:solidFill>
                <a:latin typeface="Arial"/>
              </a:rPr>
              <a:t>2</a:t>
            </a:r>
            <a:endParaRPr lang="en-US" sz="1200">
              <a:solidFill>
                <a:schemeClr val="bg1"/>
              </a:solidFill>
              <a:latin typeface="Arial"/>
            </a:endParaRPr>
          </a:p>
        </p:txBody>
      </p:sp>
      <p:cxnSp>
        <p:nvCxnSpPr>
          <p:cNvPr id="12" name="Straight Connector 11">
            <a:extLst>
              <a:ext uri="{FF2B5EF4-FFF2-40B4-BE49-F238E27FC236}">
                <a16:creationId xmlns:a16="http://schemas.microsoft.com/office/drawing/2014/main" id="{05D97039-5475-87AF-F4F7-BA5175966235}"/>
              </a:ext>
            </a:extLst>
          </p:cNvPr>
          <p:cNvCxnSpPr/>
          <p:nvPr/>
        </p:nvCxnSpPr>
        <p:spPr>
          <a:xfrm>
            <a:off x="566627" y="3048000"/>
            <a:ext cx="792776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5E7C9234-44A5-5B92-8F70-01D849065CB9}"/>
              </a:ext>
            </a:extLst>
          </p:cNvPr>
          <p:cNvCxnSpPr/>
          <p:nvPr/>
        </p:nvCxnSpPr>
        <p:spPr>
          <a:xfrm>
            <a:off x="566627" y="1066800"/>
            <a:ext cx="792776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5EDEE25-1860-BB04-BABF-63D49A1E5801}"/>
              </a:ext>
            </a:extLst>
          </p:cNvPr>
          <p:cNvCxnSpPr/>
          <p:nvPr/>
        </p:nvCxnSpPr>
        <p:spPr>
          <a:xfrm>
            <a:off x="566627" y="6096000"/>
            <a:ext cx="792776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90979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a:t>Here is an example of how the EVV system will work:</a:t>
            </a:r>
          </a:p>
        </p:txBody>
      </p:sp>
      <p:graphicFrame>
        <p:nvGraphicFramePr>
          <p:cNvPr id="3" name="Table 5">
            <a:extLst>
              <a:ext uri="{FF2B5EF4-FFF2-40B4-BE49-F238E27FC236}">
                <a16:creationId xmlns:a16="http://schemas.microsoft.com/office/drawing/2014/main" id="{595CCB2C-8AFE-C125-1EA5-8E6C264857B7}"/>
              </a:ext>
            </a:extLst>
          </p:cNvPr>
          <p:cNvGraphicFramePr>
            <a:graphicFrameLocks noGrp="1"/>
          </p:cNvGraphicFramePr>
          <p:nvPr>
            <p:extLst>
              <p:ext uri="{D42A27DB-BD31-4B8C-83A1-F6EECF244321}">
                <p14:modId xmlns:p14="http://schemas.microsoft.com/office/powerpoint/2010/main" val="630894906"/>
              </p:ext>
            </p:extLst>
          </p:nvPr>
        </p:nvGraphicFramePr>
        <p:xfrm>
          <a:off x="532660" y="1033907"/>
          <a:ext cx="8009872" cy="4027847"/>
        </p:xfrm>
        <a:graphic>
          <a:graphicData uri="http://schemas.openxmlformats.org/drawingml/2006/table">
            <a:tbl>
              <a:tblPr firstRow="1" bandRow="1">
                <a:tableStyleId>{5C22544A-7EE6-4342-B048-85BDC9FD1C3A}</a:tableStyleId>
              </a:tblPr>
              <a:tblGrid>
                <a:gridCol w="3906941">
                  <a:extLst>
                    <a:ext uri="{9D8B030D-6E8A-4147-A177-3AD203B41FA5}">
                      <a16:colId xmlns:a16="http://schemas.microsoft.com/office/drawing/2014/main" val="2915614370"/>
                    </a:ext>
                  </a:extLst>
                </a:gridCol>
                <a:gridCol w="208280">
                  <a:extLst>
                    <a:ext uri="{9D8B030D-6E8A-4147-A177-3AD203B41FA5}">
                      <a16:colId xmlns:a16="http://schemas.microsoft.com/office/drawing/2014/main" val="3651807039"/>
                    </a:ext>
                  </a:extLst>
                </a:gridCol>
                <a:gridCol w="3894651">
                  <a:extLst>
                    <a:ext uri="{9D8B030D-6E8A-4147-A177-3AD203B41FA5}">
                      <a16:colId xmlns:a16="http://schemas.microsoft.com/office/drawing/2014/main" val="1885591061"/>
                    </a:ext>
                  </a:extLst>
                </a:gridCol>
              </a:tblGrid>
              <a:tr h="901989">
                <a:tc gridSpan="3">
                  <a:txBody>
                    <a:bodyPr/>
                    <a:lstStyle/>
                    <a:p>
                      <a:pPr algn="ctr"/>
                      <a:r>
                        <a:rPr lang="en-US" sz="1800" b="1" u="sng">
                          <a:solidFill>
                            <a:schemeClr val="tx1"/>
                          </a:solidFill>
                          <a:latin typeface="Arial"/>
                          <a:cs typeface="Arial"/>
                        </a:rPr>
                        <a:t>Example</a:t>
                      </a:r>
                      <a:r>
                        <a:rPr lang="en-US" sz="1800" b="1">
                          <a:solidFill>
                            <a:schemeClr val="tx1"/>
                          </a:solidFill>
                          <a:latin typeface="Arial"/>
                          <a:cs typeface="Arial"/>
                        </a:rPr>
                        <a:t>: John is a Consumer. John schedules his PCA to work </a:t>
                      </a:r>
                    </a:p>
                    <a:p>
                      <a:pPr algn="ctr"/>
                      <a:r>
                        <a:rPr lang="en-US" sz="1800" b="1">
                          <a:solidFill>
                            <a:schemeClr val="tx1"/>
                          </a:solidFill>
                          <a:latin typeface="Arial"/>
                          <a:cs typeface="Arial"/>
                        </a:rPr>
                        <a:t>every Monday from 8:00am until 4:00pm.</a:t>
                      </a:r>
                    </a:p>
                    <a:p>
                      <a:pPr algn="ctr"/>
                      <a:endParaRPr lang="en-US" sz="1600">
                        <a:solidFill>
                          <a:schemeClr val="tx1"/>
                        </a:solidFill>
                      </a:endParaRPr>
                    </a:p>
                  </a:txBody>
                  <a:tcPr>
                    <a:lnB w="28575" cap="flat" cmpd="sng" algn="ctr">
                      <a:solidFill>
                        <a:schemeClr val="bg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24632691"/>
                  </a:ext>
                </a:extLst>
              </a:tr>
              <a:tr h="404340">
                <a:tc>
                  <a:txBody>
                    <a:bodyPr/>
                    <a:lstStyle/>
                    <a:p>
                      <a:pPr algn="ctr"/>
                      <a:r>
                        <a:rPr lang="en-US" sz="2000" b="1">
                          <a:solidFill>
                            <a:schemeClr val="bg1"/>
                          </a:solidFill>
                        </a:rPr>
                        <a:t>Today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1">
                        <a:lumMod val="25000"/>
                      </a:schemeClr>
                    </a:solidFill>
                  </a:tcPr>
                </a:tc>
                <a:tc>
                  <a:txBody>
                    <a:bodyPr/>
                    <a:lstStyle/>
                    <a:p>
                      <a:pPr algn="ctr"/>
                      <a:endParaRPr lang="en-US" sz="2000" b="1">
                        <a:solidFill>
                          <a:schemeClr val="bg1"/>
                        </a:solidFil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noFill/>
                  </a:tcPr>
                </a:tc>
                <a:tc>
                  <a:txBody>
                    <a:bodyPr/>
                    <a:lstStyle/>
                    <a:p>
                      <a:pPr algn="ctr"/>
                      <a:r>
                        <a:rPr lang="en-US" sz="2000" b="1">
                          <a:solidFill>
                            <a:schemeClr val="bg1"/>
                          </a:solidFill>
                        </a:rPr>
                        <a:t>After the EVV Start Date</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B00047"/>
                    </a:solidFill>
                  </a:tcPr>
                </a:tc>
                <a:extLst>
                  <a:ext uri="{0D108BD9-81ED-4DB2-BD59-A6C34878D82A}">
                    <a16:rowId xmlns:a16="http://schemas.microsoft.com/office/drawing/2014/main" val="1610773273"/>
                  </a:ext>
                </a:extLst>
              </a:tr>
              <a:tr h="2721518">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00" b="1">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a:latin typeface="Arial"/>
                          <a:ea typeface="+mn-lt"/>
                          <a:cs typeface="Arial"/>
                        </a:rPr>
                        <a:t>At the end of the pay period, John fills out a paper timesheet.</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a:latin typeface="Arial"/>
                          <a:ea typeface="+mn-lt"/>
                          <a:cs typeface="Arial"/>
                        </a:rPr>
                        <a:t>The paper timesheet shows John’s PCA working every Monday from 8am-4pm.</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a:latin typeface="+mn-lt"/>
                          <a:ea typeface="+mn-lt"/>
                          <a:cs typeface="Arial"/>
                        </a:rPr>
                        <a:t>John faxes the paper timesheet to Tempus FI.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chemeClr val="tx2">
                        <a:lumMod val="10000"/>
                        <a:lumOff val="9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i="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00" b="1">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a:latin typeface="Arial"/>
                          <a:cs typeface="Arial"/>
                        </a:rPr>
                        <a:t>Every Monday, John’s PCA uses the EVV App to clock in at 8:00am and clock out at 4:00pm.</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a:latin typeface="Arial"/>
                          <a:cs typeface="Arial"/>
                        </a:rPr>
                        <a:t>At the end of the pay period, John goes onto the EVV Portal to approve his PCA’s timesheet.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a:latin typeface="Arial"/>
                          <a:cs typeface="Arial"/>
                        </a:rPr>
                        <a:t>John submits the timesheet to Tempus FI through the EVV Portal.</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rgbClr val="FFE7F1"/>
                    </a:solidFill>
                  </a:tcPr>
                </a:tc>
                <a:extLst>
                  <a:ext uri="{0D108BD9-81ED-4DB2-BD59-A6C34878D82A}">
                    <a16:rowId xmlns:a16="http://schemas.microsoft.com/office/drawing/2014/main" val="4219339720"/>
                  </a:ext>
                </a:extLst>
              </a:tr>
            </a:tbl>
          </a:graphicData>
        </a:graphic>
      </p:graphicFrame>
      <p:sp>
        <p:nvSpPr>
          <p:cNvPr id="4" name="Text Placeholder 2">
            <a:extLst>
              <a:ext uri="{FF2B5EF4-FFF2-40B4-BE49-F238E27FC236}">
                <a16:creationId xmlns:a16="http://schemas.microsoft.com/office/drawing/2014/main" id="{CF1DE075-247F-D97B-B0B5-F1E5739AE09A}"/>
              </a:ext>
            </a:extLst>
          </p:cNvPr>
          <p:cNvSpPr txBox="1">
            <a:spLocks/>
          </p:cNvSpPr>
          <p:nvPr/>
        </p:nvSpPr>
        <p:spPr bwMode="auto">
          <a:xfrm>
            <a:off x="564898" y="5403864"/>
            <a:ext cx="8288912" cy="81560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Bef>
                <a:spcPts val="0"/>
              </a:spcBef>
              <a:spcAft>
                <a:spcPts val="0"/>
              </a:spcAft>
              <a:buFont typeface="Wingdings" pitchFamily="2" charset="2"/>
              <a:buChar char="§"/>
            </a:pPr>
            <a:r>
              <a:rPr lang="en-US" sz="1400" b="1">
                <a:cs typeface="Arial"/>
              </a:rPr>
              <a:t>Note</a:t>
            </a:r>
            <a:r>
              <a:rPr lang="en-US" sz="1400">
                <a:cs typeface="Arial"/>
              </a:rPr>
              <a:t>: The change to EVV did not change John’s PCA services or his PCA’s schedule. </a:t>
            </a:r>
          </a:p>
          <a:p>
            <a:pPr lvl="1" indent="-340995">
              <a:spcBef>
                <a:spcPts val="0"/>
              </a:spcBef>
              <a:spcAft>
                <a:spcPts val="0"/>
              </a:spcAft>
              <a:buFont typeface="Wingdings" pitchFamily="2" charset="2"/>
              <a:buChar char="§"/>
            </a:pPr>
            <a:endParaRPr lang="en-US" sz="1050">
              <a:cs typeface="Arial"/>
            </a:endParaRPr>
          </a:p>
          <a:p>
            <a:pPr lvl="1" indent="-340995">
              <a:spcBef>
                <a:spcPts val="0"/>
              </a:spcBef>
              <a:spcAft>
                <a:spcPts val="0"/>
              </a:spcAft>
              <a:buFont typeface="Wingdings" pitchFamily="2" charset="2"/>
              <a:buChar char="§"/>
            </a:pPr>
            <a:r>
              <a:rPr lang="en-US" sz="1400">
                <a:cs typeface="Arial"/>
              </a:rPr>
              <a:t>Also, John’s PCA did not need to check in/out for each ADL activity – he only needed to clock in </a:t>
            </a:r>
            <a:r>
              <a:rPr lang="en-US" sz="1400" u="sng">
                <a:cs typeface="Arial"/>
              </a:rPr>
              <a:t>once at the start of his shift</a:t>
            </a:r>
            <a:r>
              <a:rPr lang="en-US" sz="1400">
                <a:cs typeface="Arial"/>
              </a:rPr>
              <a:t> and clock out </a:t>
            </a:r>
            <a:r>
              <a:rPr lang="en-US" sz="1400" u="sng">
                <a:cs typeface="Arial"/>
              </a:rPr>
              <a:t>once at the end of his shift</a:t>
            </a:r>
            <a:r>
              <a:rPr lang="en-US" sz="1400">
                <a:cs typeface="Arial"/>
              </a:rPr>
              <a:t>.</a:t>
            </a:r>
          </a:p>
        </p:txBody>
      </p:sp>
      <p:sp>
        <p:nvSpPr>
          <p:cNvPr id="6" name="Rectangle 5">
            <a:extLst>
              <a:ext uri="{FF2B5EF4-FFF2-40B4-BE49-F238E27FC236}">
                <a16:creationId xmlns:a16="http://schemas.microsoft.com/office/drawing/2014/main" id="{29E91944-FA2F-0391-6A0C-6FF22BD2D0D4}"/>
              </a:ext>
            </a:extLst>
          </p:cNvPr>
          <p:cNvSpPr/>
          <p:nvPr/>
        </p:nvSpPr>
        <p:spPr>
          <a:xfrm>
            <a:off x="20086" y="6561582"/>
            <a:ext cx="8363392" cy="246221"/>
          </a:xfrm>
          <a:prstGeom prst="rect">
            <a:avLst/>
          </a:prstGeom>
        </p:spPr>
        <p:txBody>
          <a:bodyPr wrap="square">
            <a:spAutoFit/>
          </a:bodyPr>
          <a:lstStyle/>
          <a:p>
            <a:pPr lvl="0"/>
            <a:r>
              <a:rPr lang="en-US" sz="1000" b="1">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061191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a:t>What information does the EVV system verify?</a:t>
            </a:r>
          </a:p>
        </p:txBody>
      </p:sp>
      <p:sp>
        <p:nvSpPr>
          <p:cNvPr id="7" name="Text Placeholder 2">
            <a:extLst>
              <a:ext uri="{FF2B5EF4-FFF2-40B4-BE49-F238E27FC236}">
                <a16:creationId xmlns:a16="http://schemas.microsoft.com/office/drawing/2014/main" id="{8AE34DA1-1A20-1048-9302-08BCB1D994C1}"/>
              </a:ext>
            </a:extLst>
          </p:cNvPr>
          <p:cNvSpPr txBox="1">
            <a:spLocks/>
          </p:cNvSpPr>
          <p:nvPr/>
        </p:nvSpPr>
        <p:spPr bwMode="auto">
          <a:xfrm>
            <a:off x="427543" y="666835"/>
            <a:ext cx="8288912" cy="480131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Aft>
                <a:spcPts val="800"/>
              </a:spcAft>
              <a:buFont typeface="Wingdings" pitchFamily="2" charset="2"/>
              <a:buChar char="§"/>
            </a:pPr>
            <a:r>
              <a:rPr lang="en-US" sz="1800" kern="0"/>
              <a:t>To meet federal rules, the EVV system will electronically verify certain parts of each PCA’s visit, including:</a:t>
            </a:r>
          </a:p>
          <a:p>
            <a:pPr marL="927100" lvl="4" indent="-342900">
              <a:spcAft>
                <a:spcPts val="800"/>
              </a:spcAft>
              <a:buFont typeface="+mj-lt"/>
              <a:buAutoNum type="arabicPeriod"/>
            </a:pPr>
            <a:r>
              <a:rPr lang="en-US" sz="1600" kern="0"/>
              <a:t>The name of the Consumer.</a:t>
            </a:r>
            <a:endParaRPr lang="en-US" sz="1600" kern="0">
              <a:cs typeface="Arial"/>
            </a:endParaRPr>
          </a:p>
          <a:p>
            <a:pPr marL="927100" lvl="4" indent="-342900">
              <a:spcAft>
                <a:spcPts val="800"/>
              </a:spcAft>
              <a:buFont typeface="+mj-lt"/>
              <a:buAutoNum type="arabicPeriod"/>
            </a:pPr>
            <a:r>
              <a:rPr lang="en-US" sz="1600" kern="0"/>
              <a:t>The name of the PCA.</a:t>
            </a:r>
            <a:endParaRPr lang="en-US" sz="1600" kern="0">
              <a:cs typeface="Arial"/>
            </a:endParaRPr>
          </a:p>
          <a:p>
            <a:pPr marL="927100" lvl="4" indent="-342900">
              <a:spcAft>
                <a:spcPts val="800"/>
              </a:spcAft>
              <a:buFont typeface="+mj-lt"/>
              <a:buAutoNum type="arabicPeriod"/>
            </a:pPr>
            <a:r>
              <a:rPr lang="en-US" sz="1600" kern="0"/>
              <a:t>The date of the visit.</a:t>
            </a:r>
            <a:endParaRPr lang="en-US" sz="1600" kern="0">
              <a:cs typeface="Arial"/>
            </a:endParaRPr>
          </a:p>
          <a:p>
            <a:pPr marL="927100" lvl="4" indent="-342900">
              <a:spcAft>
                <a:spcPts val="800"/>
              </a:spcAft>
              <a:buFont typeface="+mj-lt"/>
              <a:buAutoNum type="arabicPeriod"/>
            </a:pPr>
            <a:r>
              <a:rPr lang="en-US" sz="1600" kern="0"/>
              <a:t>The start time and end time of the visit.</a:t>
            </a:r>
            <a:endParaRPr lang="en-US" sz="1600" kern="0">
              <a:cs typeface="Arial"/>
            </a:endParaRPr>
          </a:p>
          <a:p>
            <a:pPr marL="927100" lvl="4" indent="-342900">
              <a:spcAft>
                <a:spcPts val="800"/>
              </a:spcAft>
              <a:buFont typeface="+mj-lt"/>
              <a:buAutoNum type="arabicPeriod"/>
            </a:pPr>
            <a:r>
              <a:rPr lang="en-US" sz="1600" kern="0"/>
              <a:t>The location of the visit. </a:t>
            </a:r>
            <a:endParaRPr lang="en-US" sz="1600" kern="0">
              <a:cs typeface="Arial"/>
            </a:endParaRPr>
          </a:p>
          <a:p>
            <a:pPr marL="287655" lvl="1" indent="-285750">
              <a:spcAft>
                <a:spcPts val="800"/>
              </a:spcAft>
              <a:buFont typeface="Wingdings" panose="05000000000000000000" pitchFamily="2" charset="2"/>
              <a:buChar char="§"/>
            </a:pPr>
            <a:r>
              <a:rPr lang="en-US" sz="1800" kern="0"/>
              <a:t>In the EVV system, the PCA’s location will only be listed as “Home” or “Community.” </a:t>
            </a:r>
          </a:p>
          <a:p>
            <a:pPr marL="525780" lvl="2" indent="-285750">
              <a:spcAft>
                <a:spcPts val="800"/>
              </a:spcAft>
              <a:buFont typeface="Wingdings" panose="05000000000000000000" pitchFamily="2" charset="2"/>
              <a:buChar char="§"/>
            </a:pPr>
            <a:r>
              <a:rPr lang="en-US" sz="1600" kern="0"/>
              <a:t>The EVV system will show “Home” if the PCA checks in or checks out at the Consumer’s home. The EVV system will show “Community” if the PCA checks in or checks out anywhere other than the Consumer’s home.</a:t>
            </a:r>
          </a:p>
          <a:p>
            <a:pPr lvl="1" indent="-340995">
              <a:spcAft>
                <a:spcPts val="800"/>
              </a:spcAft>
              <a:buFont typeface="Wingdings" pitchFamily="2" charset="2"/>
              <a:buChar char="§"/>
            </a:pPr>
            <a:r>
              <a:rPr lang="en-US" sz="1800" kern="0"/>
              <a:t>A PCA’s location will only be verified at the exact start time and end time of each visit.</a:t>
            </a:r>
          </a:p>
          <a:p>
            <a:pPr lvl="2" indent="-340995">
              <a:spcAft>
                <a:spcPts val="800"/>
              </a:spcAft>
              <a:buFont typeface="Wingdings" pitchFamily="2" charset="2"/>
              <a:buChar char="§"/>
            </a:pPr>
            <a:r>
              <a:rPr lang="en-US" sz="1600" kern="0"/>
              <a:t>The EVV system will never verify a PCA’s location at any other time.</a:t>
            </a:r>
          </a:p>
        </p:txBody>
      </p:sp>
      <p:sp>
        <p:nvSpPr>
          <p:cNvPr id="3" name="Rectangle 2">
            <a:extLst>
              <a:ext uri="{FF2B5EF4-FFF2-40B4-BE49-F238E27FC236}">
                <a16:creationId xmlns:a16="http://schemas.microsoft.com/office/drawing/2014/main" id="{9D0B87EC-2D12-9F1D-F575-9AD278833F35}"/>
              </a:ext>
            </a:extLst>
          </p:cNvPr>
          <p:cNvSpPr/>
          <p:nvPr/>
        </p:nvSpPr>
        <p:spPr>
          <a:xfrm>
            <a:off x="20086" y="6561582"/>
            <a:ext cx="8363392" cy="246221"/>
          </a:xfrm>
          <a:prstGeom prst="rect">
            <a:avLst/>
          </a:prstGeom>
        </p:spPr>
        <p:txBody>
          <a:bodyPr wrap="square">
            <a:spAutoFit/>
          </a:bodyPr>
          <a:lstStyle/>
          <a:p>
            <a:pPr lvl="0"/>
            <a:r>
              <a:rPr lang="en-US" sz="1000" b="1">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41496687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a:t>What information does the EVV system verify? (Continued)</a:t>
            </a:r>
          </a:p>
        </p:txBody>
      </p:sp>
      <p:sp>
        <p:nvSpPr>
          <p:cNvPr id="7" name="Text Placeholder 2">
            <a:extLst>
              <a:ext uri="{FF2B5EF4-FFF2-40B4-BE49-F238E27FC236}">
                <a16:creationId xmlns:a16="http://schemas.microsoft.com/office/drawing/2014/main" id="{8AE34DA1-1A20-1048-9302-08BCB1D994C1}"/>
              </a:ext>
            </a:extLst>
          </p:cNvPr>
          <p:cNvSpPr txBox="1">
            <a:spLocks/>
          </p:cNvSpPr>
          <p:nvPr/>
        </p:nvSpPr>
        <p:spPr bwMode="auto">
          <a:xfrm>
            <a:off x="427543" y="666835"/>
            <a:ext cx="8288912" cy="209288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Aft>
                <a:spcPts val="800"/>
              </a:spcAft>
              <a:buFont typeface="Wingdings" pitchFamily="2" charset="2"/>
              <a:buChar char="§"/>
            </a:pPr>
            <a:r>
              <a:rPr lang="en-US" sz="1800" b="1" kern="0"/>
              <a:t>Note</a:t>
            </a:r>
            <a:r>
              <a:rPr lang="en-US" sz="1800" kern="0"/>
              <a:t>: Because the EVV system must verify every shift, Consumers </a:t>
            </a:r>
            <a:r>
              <a:rPr lang="en-US" sz="1800" u="sng" kern="0"/>
              <a:t>cannot</a:t>
            </a:r>
            <a:r>
              <a:rPr lang="en-US" sz="1800" kern="0"/>
              <a:t> enter their PCA’s schedule in the EVV system in advance. </a:t>
            </a:r>
          </a:p>
          <a:p>
            <a:pPr lvl="2" indent="-340995">
              <a:spcAft>
                <a:spcPts val="800"/>
              </a:spcAft>
              <a:buFont typeface="Wingdings" pitchFamily="2" charset="2"/>
              <a:buChar char="§"/>
            </a:pPr>
            <a:r>
              <a:rPr lang="en-US" sz="1600" kern="0"/>
              <a:t>PCAs will need to clock in and out of each shift.</a:t>
            </a:r>
          </a:p>
          <a:p>
            <a:pPr lvl="2" indent="-340995">
              <a:spcAft>
                <a:spcPts val="800"/>
              </a:spcAft>
              <a:buFont typeface="Wingdings" pitchFamily="2" charset="2"/>
              <a:buChar char="§"/>
            </a:pPr>
            <a:r>
              <a:rPr lang="en-US" sz="1600" kern="0"/>
              <a:t>If a PCA forgets to clock in/out, or if an issue comes up (for instance, if a PCA’s phone dies), the PCA or Consumer can create a manual shift in the EVV Portal.</a:t>
            </a:r>
          </a:p>
          <a:p>
            <a:pPr lvl="2" indent="-340995">
              <a:spcAft>
                <a:spcPts val="800"/>
              </a:spcAft>
              <a:buFont typeface="Wingdings" pitchFamily="2" charset="2"/>
              <a:buChar char="§"/>
            </a:pPr>
            <a:r>
              <a:rPr lang="en-US" sz="1600" kern="0"/>
              <a:t>Consumers and PCAs will receive more information about this process when they attend Tempus’ EVV training.</a:t>
            </a:r>
            <a:endParaRPr lang="en-US" sz="1800" kern="0"/>
          </a:p>
        </p:txBody>
      </p:sp>
      <p:sp>
        <p:nvSpPr>
          <p:cNvPr id="3" name="Rectangle 2">
            <a:extLst>
              <a:ext uri="{FF2B5EF4-FFF2-40B4-BE49-F238E27FC236}">
                <a16:creationId xmlns:a16="http://schemas.microsoft.com/office/drawing/2014/main" id="{9D0B87EC-2D12-9F1D-F575-9AD278833F35}"/>
              </a:ext>
            </a:extLst>
          </p:cNvPr>
          <p:cNvSpPr/>
          <p:nvPr/>
        </p:nvSpPr>
        <p:spPr>
          <a:xfrm>
            <a:off x="20086" y="6561582"/>
            <a:ext cx="8363392" cy="246221"/>
          </a:xfrm>
          <a:prstGeom prst="rect">
            <a:avLst/>
          </a:prstGeom>
        </p:spPr>
        <p:txBody>
          <a:bodyPr wrap="square">
            <a:spAutoFit/>
          </a:bodyPr>
          <a:lstStyle/>
          <a:p>
            <a:pPr lvl="0"/>
            <a:r>
              <a:rPr lang="en-US" sz="1000" b="1">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9601223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a:t>EVV Exemptions</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2229659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a:t>Joining from a Mobile Device</a:t>
            </a:r>
          </a:p>
        </p:txBody>
      </p:sp>
      <p:sp>
        <p:nvSpPr>
          <p:cNvPr id="8" name="Text Placeholder 7">
            <a:extLst>
              <a:ext uri="{FF2B5EF4-FFF2-40B4-BE49-F238E27FC236}">
                <a16:creationId xmlns:a16="http://schemas.microsoft.com/office/drawing/2014/main" id="{E15D27EA-96DC-6A42-9D87-79A3E30C7D73}"/>
              </a:ext>
            </a:extLst>
          </p:cNvPr>
          <p:cNvSpPr>
            <a:spLocks noGrp="1"/>
          </p:cNvSpPr>
          <p:nvPr>
            <p:ph type="body" sz="quarter" idx="12"/>
          </p:nvPr>
        </p:nvSpPr>
        <p:spPr>
          <a:xfrm>
            <a:off x="381000" y="914400"/>
            <a:ext cx="4800600" cy="4462760"/>
          </a:xfrm>
        </p:spPr>
        <p:txBody>
          <a:bodyPr/>
          <a:lstStyle/>
          <a:p>
            <a:pPr marL="285750" lvl="2" indent="-285750">
              <a:buFont typeface="Wingdings" pitchFamily="2" charset="2"/>
              <a:buChar char="§"/>
            </a:pPr>
            <a:r>
              <a:rPr lang="en-US" sz="1500"/>
              <a:t>If you are joining this meeting from a mobile device, you have two options:</a:t>
            </a:r>
          </a:p>
          <a:p>
            <a:pPr marL="521335" lvl="3" indent="-285750">
              <a:buSzTx/>
              <a:buFont typeface="System Font Regular"/>
              <a:buChar char="-"/>
            </a:pPr>
            <a:r>
              <a:rPr lang="en-US" sz="1500">
                <a:solidFill>
                  <a:srgbClr val="000000"/>
                </a:solidFill>
              </a:rPr>
              <a:t>Join by calling in</a:t>
            </a:r>
            <a:endParaRPr lang="en-US" sz="1500">
              <a:solidFill>
                <a:srgbClr val="000000"/>
              </a:solidFill>
              <a:cs typeface="Arial"/>
            </a:endParaRPr>
          </a:p>
          <a:p>
            <a:pPr marL="521335" lvl="3" indent="-285750">
              <a:buSzTx/>
              <a:buFont typeface="System Font Regular"/>
              <a:buChar char="-"/>
            </a:pPr>
            <a:r>
              <a:rPr lang="en-US" sz="1500">
                <a:solidFill>
                  <a:srgbClr val="000000"/>
                </a:solidFill>
              </a:rPr>
              <a:t>Join via the Zoom mobile application</a:t>
            </a:r>
            <a:endParaRPr lang="en-US" sz="1500">
              <a:cs typeface="Arial"/>
            </a:endParaRPr>
          </a:p>
          <a:p>
            <a:pPr marL="285750" lvl="2" indent="-285750">
              <a:buFont typeface="Wingdings" pitchFamily="2" charset="2"/>
              <a:buChar char="§"/>
            </a:pPr>
            <a:r>
              <a:rPr lang="en-US" sz="1500"/>
              <a:t>Listening session details, including call in information and the meeting password, can be found online at mass.gov by searching “Notice of PCA Public Listening Session” and opening the search result for December 2023.</a:t>
            </a:r>
          </a:p>
          <a:p>
            <a:pPr marL="285750" lvl="2" indent="-285750">
              <a:buFont typeface="Wingdings" pitchFamily="2" charset="2"/>
              <a:buChar char="§"/>
            </a:pPr>
            <a:r>
              <a:rPr lang="en-US" sz="1500"/>
              <a:t>If you are having difficulty joining via the mobile application, please call in using the information provided in the communications sent for this listening session.</a:t>
            </a:r>
          </a:p>
          <a:p>
            <a:pPr marL="285750" lvl="2" indent="-285750">
              <a:buFont typeface="Wingdings" pitchFamily="2" charset="2"/>
              <a:buChar char="§"/>
            </a:pPr>
            <a:r>
              <a:rPr lang="en-US" sz="1500"/>
              <a:t>If you call in, the deck we are reviewing will be posted on mass.gov and can be found by searching “December PCA Public Listening Session”.</a:t>
            </a:r>
            <a:endParaRPr lang="en-US" sz="1500">
              <a:cs typeface="Arial"/>
            </a:endParaRPr>
          </a:p>
        </p:txBody>
      </p:sp>
      <p:sp>
        <p:nvSpPr>
          <p:cNvPr id="2" name="Rectangle 1">
            <a:extLst>
              <a:ext uri="{FF2B5EF4-FFF2-40B4-BE49-F238E27FC236}">
                <a16:creationId xmlns:a16="http://schemas.microsoft.com/office/drawing/2014/main" id="{996FBE5C-8A3A-AD4F-8E6C-06A357EB5F6E}"/>
              </a:ext>
            </a:extLst>
          </p:cNvPr>
          <p:cNvSpPr/>
          <p:nvPr/>
        </p:nvSpPr>
        <p:spPr>
          <a:xfrm>
            <a:off x="381000" y="6192625"/>
            <a:ext cx="8288912" cy="323165"/>
          </a:xfrm>
          <a:prstGeom prst="rect">
            <a:avLst/>
          </a:prstGeom>
        </p:spPr>
        <p:txBody>
          <a:bodyPr wrap="square">
            <a:spAutoFit/>
          </a:bodyPr>
          <a:lstStyle/>
          <a:p>
            <a:pPr algn="ctr"/>
            <a:r>
              <a:rPr lang="en-US" sz="1500" b="1"/>
              <a:t>MassHealth asks that you please hold all comments until the end of the presentation.</a:t>
            </a:r>
            <a:endParaRPr lang="en-US" sz="1500"/>
          </a:p>
        </p:txBody>
      </p:sp>
      <p:pic>
        <p:nvPicPr>
          <p:cNvPr id="7" name="Graphic 6" descr="Smart Phone with solid fill">
            <a:extLst>
              <a:ext uri="{FF2B5EF4-FFF2-40B4-BE49-F238E27FC236}">
                <a16:creationId xmlns:a16="http://schemas.microsoft.com/office/drawing/2014/main" id="{DE957CD7-FC5B-45D6-A893-E61CBBAF615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030180" y="914400"/>
            <a:ext cx="4113820" cy="4113820"/>
          </a:xfrm>
          <a:prstGeom prst="rect">
            <a:avLst/>
          </a:prstGeom>
        </p:spPr>
      </p:pic>
    </p:spTree>
    <p:extLst>
      <p:ext uri="{BB962C8B-B14F-4D97-AF65-F5344CB8AC3E}">
        <p14:creationId xmlns:p14="http://schemas.microsoft.com/office/powerpoint/2010/main" val="36636447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a:t>Will I be required to use EVV?</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1623"/>
            <a:ext cx="8363392" cy="307777"/>
          </a:xfrm>
          <a:prstGeom prst="rect">
            <a:avLst/>
          </a:prstGeom>
        </p:spPr>
        <p:txBody>
          <a:bodyPr wrap="square">
            <a:spAutoFit/>
          </a:bodyPr>
          <a:lstStyle/>
          <a:p>
            <a:pPr lvl="0" algn="ctr"/>
            <a:r>
              <a:rPr lang="en-US" sz="1400" b="1">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4" y="685800"/>
            <a:ext cx="8220296" cy="5170646"/>
          </a:xfrm>
        </p:spPr>
        <p:txBody>
          <a:bodyPr/>
          <a:lstStyle/>
          <a:p>
            <a:pPr marL="285750" indent="-285750">
              <a:spcAft>
                <a:spcPts val="800"/>
              </a:spcAft>
              <a:buFont typeface="Wingdings" pitchFamily="2" charset="2"/>
              <a:buChar char="§"/>
            </a:pPr>
            <a:r>
              <a:rPr lang="en-US" sz="1800"/>
              <a:t>Most Consumers and PCAs will be required to use the EVV system. </a:t>
            </a:r>
          </a:p>
          <a:p>
            <a:pPr marL="285750" indent="-285750">
              <a:spcAft>
                <a:spcPts val="800"/>
              </a:spcAft>
              <a:buFont typeface="Wingdings" pitchFamily="2" charset="2"/>
              <a:buChar char="§"/>
            </a:pPr>
            <a:r>
              <a:rPr lang="en-US" sz="1800"/>
              <a:t>However, there are two groups of people who are “exempt” from EVV. If you are exempt from EVV, it means you do </a:t>
            </a:r>
            <a:r>
              <a:rPr lang="en-US" sz="1800" b="1" u="sng"/>
              <a:t>NOT</a:t>
            </a:r>
            <a:r>
              <a:rPr lang="en-US" sz="1800"/>
              <a:t> need to use the EVV system.</a:t>
            </a:r>
          </a:p>
          <a:p>
            <a:pPr marL="628650" lvl="1" indent="-285750">
              <a:spcAft>
                <a:spcPts val="800"/>
              </a:spcAft>
              <a:buFont typeface="Wingdings" pitchFamily="2" charset="2"/>
              <a:buChar char="§"/>
            </a:pPr>
            <a:r>
              <a:rPr lang="en-US" sz="1800" b="1" u="sng"/>
              <a:t>The Live-In Exemption</a:t>
            </a:r>
            <a:r>
              <a:rPr lang="en-US" sz="1800"/>
              <a:t>: Consumers and PCAs who live in the same home permanently or for “extended periods of time” are not required to use EVV together. </a:t>
            </a:r>
          </a:p>
          <a:p>
            <a:pPr marL="866775" lvl="2" indent="-285750">
              <a:spcAft>
                <a:spcPts val="800"/>
              </a:spcAft>
              <a:buFont typeface="Wingdings" pitchFamily="2" charset="2"/>
              <a:buChar char="§"/>
            </a:pPr>
            <a:r>
              <a:rPr lang="en-US" sz="1600" b="1"/>
              <a:t>Note</a:t>
            </a:r>
            <a:r>
              <a:rPr lang="en-US" sz="1600"/>
              <a:t>: The Live-In Exemption only applies to a specific Consumer/PCA pair. For instance, if you are a PCA who lives full time with one Consumer, you might not be required to use EVV for that Consumer. However, if you also work with a second Consumer who lives in a different home, you </a:t>
            </a:r>
            <a:r>
              <a:rPr lang="en-US" sz="1600" i="1"/>
              <a:t>will </a:t>
            </a:r>
            <a:r>
              <a:rPr lang="en-US" sz="1600"/>
              <a:t>need to use EVV for that Consumer.</a:t>
            </a:r>
          </a:p>
          <a:p>
            <a:pPr marL="628650" lvl="1" indent="-285750">
              <a:spcAft>
                <a:spcPts val="800"/>
              </a:spcAft>
              <a:buFont typeface="Wingdings" pitchFamily="2" charset="2"/>
              <a:buChar char="§"/>
            </a:pPr>
            <a:r>
              <a:rPr lang="en-US" sz="1800" b="1" u="sng"/>
              <a:t>The Safety Exemption</a:t>
            </a:r>
            <a:r>
              <a:rPr lang="en-US" sz="1800"/>
              <a:t>: Consumers or PCAs are not required to use EVV if using the system would cause a safety issue. For example, some victims of domestic violence or stalking cannot use a GPS-enabled smart device.</a:t>
            </a:r>
          </a:p>
          <a:p>
            <a:pPr marL="285750" indent="-285750">
              <a:spcAft>
                <a:spcPts val="800"/>
              </a:spcAft>
              <a:buFont typeface="Wingdings" pitchFamily="2" charset="2"/>
              <a:buChar char="§"/>
            </a:pPr>
            <a:r>
              <a:rPr lang="en-US" sz="1800"/>
              <a:t>You will receive more information about exemptions when you receive your EVV Start Packet.</a:t>
            </a:r>
            <a:endParaRPr lang="en-US" sz="1800" strike="sngStrike">
              <a:cs typeface="Arial"/>
            </a:endParaRPr>
          </a:p>
          <a:p>
            <a:pPr marL="285750" indent="-285750">
              <a:spcAft>
                <a:spcPts val="800"/>
              </a:spcAft>
              <a:buFont typeface="Wingdings" pitchFamily="2" charset="2"/>
              <a:buChar char="§"/>
            </a:pPr>
            <a:endParaRPr lang="en-US" sz="1800"/>
          </a:p>
        </p:txBody>
      </p:sp>
    </p:spTree>
    <p:extLst>
      <p:ext uri="{BB962C8B-B14F-4D97-AF65-F5344CB8AC3E}">
        <p14:creationId xmlns:p14="http://schemas.microsoft.com/office/powerpoint/2010/main" val="5869224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a:t>EVV Devices</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164697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a:t>What if I do not have a smart device or computer to use EVV?</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4113947"/>
          </a:xfrm>
        </p:spPr>
        <p:txBody>
          <a:bodyPr/>
          <a:lstStyle/>
          <a:p>
            <a:pPr marL="285750" indent="-285750">
              <a:spcAft>
                <a:spcPts val="800"/>
              </a:spcAft>
              <a:buFont typeface="Wingdings" pitchFamily="2" charset="2"/>
              <a:buChar char="§"/>
            </a:pPr>
            <a:r>
              <a:rPr lang="en-US" sz="1800"/>
              <a:t>As a reminder, to use EVV:</a:t>
            </a:r>
          </a:p>
          <a:p>
            <a:pPr marL="628650" lvl="1" indent="-285750">
              <a:spcAft>
                <a:spcPts val="800"/>
              </a:spcAft>
              <a:buFont typeface="Wingdings" pitchFamily="2" charset="2"/>
              <a:buChar char="§"/>
            </a:pPr>
            <a:r>
              <a:rPr lang="en-US" sz="1800"/>
              <a:t>PCAs will need access to a smart device, such as a smartphone or tablet, to use the EVV App.</a:t>
            </a:r>
          </a:p>
          <a:p>
            <a:pPr marL="628650" lvl="1" indent="-285750">
              <a:spcAft>
                <a:spcPts val="800"/>
              </a:spcAft>
              <a:buFont typeface="Wingdings" pitchFamily="2" charset="2"/>
              <a:buChar char="§"/>
            </a:pPr>
            <a:r>
              <a:rPr lang="en-US" sz="1800"/>
              <a:t>Consumers will need access to any device with a web browser, such as a laptop computer, desktop computer, smartphone, or tablet, to use the EVV Portal website.</a:t>
            </a:r>
          </a:p>
          <a:p>
            <a:pPr marL="285750" indent="-285750">
              <a:spcAft>
                <a:spcPts val="800"/>
              </a:spcAft>
              <a:buFont typeface="Wingdings" pitchFamily="2" charset="2"/>
              <a:buChar char="§"/>
            </a:pPr>
            <a:r>
              <a:rPr lang="en-US" sz="1800"/>
              <a:t>MassHealth expects that most Consumers and PCAs will use their own devices with EVV.</a:t>
            </a:r>
          </a:p>
          <a:p>
            <a:pPr marL="285750" indent="-285750">
              <a:spcAft>
                <a:spcPts val="800"/>
              </a:spcAft>
              <a:buFont typeface="Wingdings" pitchFamily="2" charset="2"/>
              <a:buChar char="§"/>
            </a:pPr>
            <a:r>
              <a:rPr lang="en-US" sz="1800"/>
              <a:t>However, during the rollout of EVV, MassHealth will provide a voucher for one basic smart device to any Consumer or PCA who does not have access to a smart device, or who does not wish to use their personal device for EVV. </a:t>
            </a:r>
          </a:p>
          <a:p>
            <a:pPr marL="285750" indent="-285750">
              <a:spcAft>
                <a:spcPts val="800"/>
              </a:spcAft>
              <a:buFont typeface="Wingdings" pitchFamily="2" charset="2"/>
              <a:buChar char="§"/>
            </a:pPr>
            <a:r>
              <a:rPr lang="en-US" sz="1800"/>
              <a:t>When it is your turn to start using EVV, you will receive more information from Tempus FI about devices.</a:t>
            </a:r>
          </a:p>
        </p:txBody>
      </p:sp>
      <p:sp>
        <p:nvSpPr>
          <p:cNvPr id="4" name="Rectangle 286">
            <a:extLst>
              <a:ext uri="{FF2B5EF4-FFF2-40B4-BE49-F238E27FC236}">
                <a16:creationId xmlns:a16="http://schemas.microsoft.com/office/drawing/2014/main" id="{FF36EEE9-FFD8-4090-0B55-33603F1106AF}"/>
              </a:ext>
            </a:extLst>
          </p:cNvPr>
          <p:cNvSpPr txBox="1">
            <a:spLocks noChangeArrowheads="1"/>
          </p:cNvSpPr>
          <p:nvPr/>
        </p:nvSpPr>
        <p:spPr bwMode="auto">
          <a:xfrm>
            <a:off x="271677" y="5178623"/>
            <a:ext cx="8600646" cy="762000"/>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r>
              <a:rPr lang="en-US" sz="1800" b="1" kern="0">
                <a:solidFill>
                  <a:schemeClr val="bg1"/>
                </a:solidFill>
                <a:latin typeface="Arial" panose="020B0604020202020204" pitchFamily="34" charset="0"/>
                <a:cs typeface="Arial" panose="020B0604020202020204" pitchFamily="34" charset="0"/>
              </a:rPr>
              <a:t>Consumers and PCAs are </a:t>
            </a:r>
            <a:r>
              <a:rPr lang="en-US" sz="1800" b="1" u="sng" kern="0">
                <a:solidFill>
                  <a:schemeClr val="bg1"/>
                </a:solidFill>
                <a:latin typeface="Arial" panose="020B0604020202020204" pitchFamily="34" charset="0"/>
                <a:cs typeface="Arial" panose="020B0604020202020204" pitchFamily="34" charset="0"/>
              </a:rPr>
              <a:t>NOT</a:t>
            </a:r>
            <a:r>
              <a:rPr lang="en-US" sz="1800" b="1" kern="0">
                <a:solidFill>
                  <a:schemeClr val="bg1"/>
                </a:solidFill>
                <a:latin typeface="Arial" panose="020B0604020202020204" pitchFamily="34" charset="0"/>
                <a:cs typeface="Arial" panose="020B0604020202020204" pitchFamily="34" charset="0"/>
              </a:rPr>
              <a:t> required to request a device from MassHealth. </a:t>
            </a:r>
            <a:r>
              <a:rPr lang="en-US" b="1" kern="0">
                <a:solidFill>
                  <a:schemeClr val="bg1"/>
                </a:solidFill>
                <a:latin typeface="Arial" panose="020B0604020202020204" pitchFamily="34" charset="0"/>
                <a:cs typeface="Arial" panose="020B0604020202020204" pitchFamily="34" charset="0"/>
              </a:rPr>
              <a:t>If you have your own device and want to use it with EVV, that is completely fine.</a:t>
            </a:r>
            <a:endParaRPr lang="en-US" sz="1800" b="1" kern="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26298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a:t>What if I do not have internet access?</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4770537"/>
          </a:xfrm>
        </p:spPr>
        <p:txBody>
          <a:bodyPr/>
          <a:lstStyle/>
          <a:p>
            <a:pPr marL="285750" indent="-285750">
              <a:spcAft>
                <a:spcPts val="800"/>
              </a:spcAft>
              <a:buFont typeface="Wingdings" pitchFamily="2" charset="2"/>
              <a:buChar char="§"/>
            </a:pPr>
            <a:r>
              <a:rPr lang="en-US" sz="1800"/>
              <a:t>If a PCA does not have internet (or a data plan) to use the EVV App on their smart device, </a:t>
            </a:r>
            <a:r>
              <a:rPr lang="en-US" sz="1800" b="1" u="sng"/>
              <a:t>they will still use the EVV App to clock in and out of each shift</a:t>
            </a:r>
            <a:r>
              <a:rPr lang="en-US" sz="1800"/>
              <a:t>.</a:t>
            </a:r>
          </a:p>
          <a:p>
            <a:pPr marL="628650" lvl="1" indent="-285750">
              <a:spcAft>
                <a:spcPts val="800"/>
              </a:spcAft>
              <a:buFont typeface="Wingdings" pitchFamily="2" charset="2"/>
              <a:buChar char="§"/>
            </a:pPr>
            <a:r>
              <a:rPr lang="en-US" sz="1800"/>
              <a:t>At the end of the pay period, the PCA will need to go somewhere with internet access – which could include a library, grocery store, coffee shop, or other location with free Wi-Fi.</a:t>
            </a:r>
          </a:p>
          <a:p>
            <a:pPr marL="628650" lvl="1" indent="-285750">
              <a:spcAft>
                <a:spcPts val="800"/>
              </a:spcAft>
              <a:buFont typeface="Wingdings" pitchFamily="2" charset="2"/>
              <a:buChar char="§"/>
            </a:pPr>
            <a:r>
              <a:rPr lang="en-US" sz="1800"/>
              <a:t>Once connected to the internet, the EVV App will automatically upload the PCA’s shifts to the EVV System, so the Consumer can view and approve.</a:t>
            </a:r>
          </a:p>
          <a:p>
            <a:pPr marL="628650" lvl="1" indent="-285750">
              <a:spcAft>
                <a:spcPts val="800"/>
              </a:spcAft>
              <a:buFont typeface="Wingdings" pitchFamily="2" charset="2"/>
              <a:buChar char="§"/>
            </a:pPr>
            <a:endParaRPr lang="en-US" sz="1800"/>
          </a:p>
          <a:p>
            <a:pPr marL="285750" indent="-285750">
              <a:spcAft>
                <a:spcPts val="800"/>
              </a:spcAft>
              <a:buFont typeface="Wingdings" pitchFamily="2" charset="2"/>
              <a:buChar char="§"/>
            </a:pPr>
            <a:r>
              <a:rPr lang="en-US" sz="1800"/>
              <a:t>If a Consumer does not have internet or a data plan to access the EVV Portal website, they should contact their Personal Care Management (PCM) agency.</a:t>
            </a:r>
          </a:p>
          <a:p>
            <a:pPr marL="628650" lvl="1" indent="-285750">
              <a:spcAft>
                <a:spcPts val="800"/>
              </a:spcAft>
              <a:buFont typeface="Wingdings" pitchFamily="2" charset="2"/>
              <a:buChar char="§"/>
            </a:pPr>
            <a:r>
              <a:rPr lang="en-US" sz="1800"/>
              <a:t>The PCM agency will work with the Consumer to discuss options and figure out a way for the Consumer to access the EVV Portal.</a:t>
            </a:r>
            <a:endParaRPr lang="en-US" sz="1800">
              <a:cs typeface="Arial"/>
            </a:endParaRPr>
          </a:p>
          <a:p>
            <a:pPr marL="628650" lvl="1" indent="-285750">
              <a:spcAft>
                <a:spcPts val="800"/>
              </a:spcAft>
              <a:buFont typeface="Wingdings" pitchFamily="2" charset="2"/>
              <a:buChar char="§"/>
            </a:pPr>
            <a:r>
              <a:rPr lang="en-US" sz="1800"/>
              <a:t>This is a situation that MassHealth will monitor closely as Consumers start using EVV.</a:t>
            </a:r>
          </a:p>
        </p:txBody>
      </p:sp>
    </p:spTree>
    <p:extLst>
      <p:ext uri="{BB962C8B-B14F-4D97-AF65-F5344CB8AC3E}">
        <p14:creationId xmlns:p14="http://schemas.microsoft.com/office/powerpoint/2010/main" val="25947098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a:t>EVV Training</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0370623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a:t>Will I be trained on how to use EVV?</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2903359"/>
          </a:xfrm>
        </p:spPr>
        <p:txBody>
          <a:bodyPr/>
          <a:lstStyle/>
          <a:p>
            <a:pPr marL="285750" indent="-285750">
              <a:spcAft>
                <a:spcPts val="800"/>
              </a:spcAft>
              <a:buFont typeface="Wingdings" pitchFamily="2" charset="2"/>
              <a:buChar char="§"/>
            </a:pPr>
            <a:r>
              <a:rPr lang="en-US" sz="1800"/>
              <a:t>Every Consumer and PCA will have access to training before they are required to start using the EVV system. </a:t>
            </a:r>
          </a:p>
          <a:p>
            <a:pPr marL="285750" indent="-285750">
              <a:spcAft>
                <a:spcPts val="800"/>
              </a:spcAft>
              <a:buFont typeface="Wingdings" pitchFamily="2" charset="2"/>
              <a:buChar char="§"/>
            </a:pPr>
            <a:r>
              <a:rPr lang="en-US" sz="1800"/>
              <a:t>Training will be offered by Tempus FI about 6 weeks before it is your turn to start using EVV.</a:t>
            </a:r>
            <a:endParaRPr lang="en-US" sz="1800">
              <a:cs typeface="Arial"/>
            </a:endParaRPr>
          </a:p>
          <a:p>
            <a:pPr marL="285750" indent="-285750">
              <a:spcAft>
                <a:spcPts val="800"/>
              </a:spcAft>
              <a:buFont typeface="Wingdings" pitchFamily="2" charset="2"/>
              <a:buChar char="§"/>
            </a:pPr>
            <a:r>
              <a:rPr lang="en-US" sz="1800"/>
              <a:t>Tempus FI will offer a few different kinds of training. You will be able to choose which type of training works best for you. Training for EVV will be offered live online, self-paced online and in-person. </a:t>
            </a:r>
            <a:endParaRPr lang="en-US" sz="1800">
              <a:cs typeface="Arial"/>
            </a:endParaRPr>
          </a:p>
          <a:p>
            <a:pPr marL="285750" indent="-285750">
              <a:spcAft>
                <a:spcPts val="800"/>
              </a:spcAft>
              <a:buFont typeface="Wingdings" pitchFamily="2" charset="2"/>
              <a:buChar char="§"/>
            </a:pPr>
            <a:r>
              <a:rPr lang="en-US" sz="1800"/>
              <a:t>EVV training is available for all PCAs, and PCAs will be paid for 1.5 hours after completing their training.</a:t>
            </a:r>
            <a:endParaRPr lang="en-US" sz="1800">
              <a:cs typeface="Arial"/>
            </a:endParaRPr>
          </a:p>
        </p:txBody>
      </p:sp>
      <p:pic>
        <p:nvPicPr>
          <p:cNvPr id="6" name="Graphic 5" descr="Teacher with solid fill">
            <a:extLst>
              <a:ext uri="{FF2B5EF4-FFF2-40B4-BE49-F238E27FC236}">
                <a16:creationId xmlns:a16="http://schemas.microsoft.com/office/drawing/2014/main" id="{BD7D4680-3CFA-19F3-FF42-678A0CFFA96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971800" y="3120438"/>
            <a:ext cx="3200400" cy="3200400"/>
          </a:xfrm>
          <a:prstGeom prst="rect">
            <a:avLst/>
          </a:prstGeom>
        </p:spPr>
      </p:pic>
    </p:spTree>
    <p:extLst>
      <p:ext uri="{BB962C8B-B14F-4D97-AF65-F5344CB8AC3E}">
        <p14:creationId xmlns:p14="http://schemas.microsoft.com/office/powerpoint/2010/main" val="3407088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a:t>Compliance</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22778477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36B12-329D-7036-C141-85A0C7777506}"/>
              </a:ext>
            </a:extLst>
          </p:cNvPr>
          <p:cNvSpPr txBox="1">
            <a:spLocks/>
          </p:cNvSpPr>
          <p:nvPr/>
        </p:nvSpPr>
        <p:spPr bwMode="auto">
          <a:xfrm>
            <a:off x="174945" y="240802"/>
            <a:ext cx="8053675"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ctr" defTabSz="913429" rtl="0" eaLnBrk="1" fontAlgn="base" hangingPunct="1">
              <a:spcBef>
                <a:spcPct val="0"/>
              </a:spcBef>
              <a:spcAft>
                <a:spcPct val="0"/>
              </a:spcAft>
              <a:tabLst>
                <a:tab pos="275324" algn="l"/>
              </a:tabLst>
              <a:defRPr sz="45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algn="l"/>
            <a:r>
              <a:rPr lang="en-US" sz="1900" kern="0"/>
              <a:t>EVV Non-Use</a:t>
            </a:r>
          </a:p>
        </p:txBody>
      </p:sp>
      <p:sp>
        <p:nvSpPr>
          <p:cNvPr id="4" name="TextBox 3">
            <a:extLst>
              <a:ext uri="{FF2B5EF4-FFF2-40B4-BE49-F238E27FC236}">
                <a16:creationId xmlns:a16="http://schemas.microsoft.com/office/drawing/2014/main" id="{69A46C0C-40CD-C881-0531-C4A9A0C3BA0B}"/>
              </a:ext>
            </a:extLst>
          </p:cNvPr>
          <p:cNvSpPr txBox="1"/>
          <p:nvPr/>
        </p:nvSpPr>
        <p:spPr>
          <a:xfrm>
            <a:off x="277402" y="1037690"/>
            <a:ext cx="8053675" cy="3108543"/>
          </a:xfrm>
          <a:prstGeom prst="rect">
            <a:avLst/>
          </a:prstGeom>
          <a:noFill/>
        </p:spPr>
        <p:txBody>
          <a:bodyPr wrap="square" rtlCol="0">
            <a:spAutoFit/>
          </a:bodyPr>
          <a:lstStyle/>
          <a:p>
            <a:r>
              <a:rPr lang="en-US" b="1"/>
              <a:t>Instances of EVV Non-use (non-compliance)</a:t>
            </a:r>
          </a:p>
          <a:p>
            <a:pPr marL="285750" indent="-285750">
              <a:buFont typeface="Wingdings" panose="05000000000000000000" pitchFamily="2" charset="2"/>
              <a:buChar char="§"/>
            </a:pPr>
            <a:endParaRPr lang="en-US" b="1"/>
          </a:p>
          <a:p>
            <a:pPr marL="285750" indent="-285750">
              <a:buSzPct val="120000"/>
              <a:buFont typeface="Wingdings" panose="05000000000000000000" pitchFamily="2" charset="2"/>
              <a:buChar char="§"/>
            </a:pPr>
            <a:r>
              <a:rPr lang="en-US" sz="1600"/>
              <a:t>Instances of EVV Non-Use are used to measure consumer compliance</a:t>
            </a:r>
          </a:p>
          <a:p>
            <a:pPr marL="285750" indent="-285750">
              <a:buSzPct val="120000"/>
              <a:buFont typeface="Wingdings" panose="05000000000000000000" pitchFamily="2" charset="2"/>
              <a:buChar char="§"/>
            </a:pPr>
            <a:endParaRPr lang="en-US" sz="1600"/>
          </a:p>
          <a:p>
            <a:pPr marL="285750" indent="-285750">
              <a:buSzPct val="120000"/>
              <a:buFont typeface="Wingdings" panose="05000000000000000000" pitchFamily="2" charset="2"/>
              <a:buChar char="§"/>
            </a:pPr>
            <a:r>
              <a:rPr lang="en-US" sz="1600"/>
              <a:t>An act of EVV Non-Use occurs when a consumer submits a paper or </a:t>
            </a:r>
            <a:r>
              <a:rPr lang="en-US" sz="1600" err="1"/>
              <a:t>eTimesheet</a:t>
            </a:r>
            <a:r>
              <a:rPr lang="en-US" sz="1600"/>
              <a:t> in lieu of approving timesheets or manually entering PCA time in the EVV Portal.</a:t>
            </a:r>
          </a:p>
          <a:p>
            <a:pPr marL="285750" indent="-285750">
              <a:buSzPct val="120000"/>
              <a:buFont typeface="Wingdings" panose="05000000000000000000" pitchFamily="2" charset="2"/>
              <a:buChar char="§"/>
            </a:pPr>
            <a:endParaRPr lang="en-US" sz="1600"/>
          </a:p>
          <a:p>
            <a:pPr marL="285750" indent="-285750">
              <a:buSzPct val="120000"/>
              <a:buFont typeface="Wingdings" panose="05000000000000000000" pitchFamily="2" charset="2"/>
              <a:buChar char="§"/>
            </a:pPr>
            <a:r>
              <a:rPr lang="en-US" sz="1600"/>
              <a:t>The counter for EVV Non-Use is reset after five </a:t>
            </a:r>
            <a:r>
              <a:rPr lang="en-US" sz="1600" u="sng"/>
              <a:t>consecutive</a:t>
            </a:r>
            <a:r>
              <a:rPr lang="en-US" sz="1600"/>
              <a:t> pay periods of proper use of the EVV system.</a:t>
            </a:r>
          </a:p>
          <a:p>
            <a:pPr marL="285750" indent="-285750">
              <a:buSzPct val="120000"/>
              <a:buFont typeface="Wingdings" panose="05000000000000000000" pitchFamily="2" charset="2"/>
              <a:buChar char="§"/>
            </a:pPr>
            <a:endParaRPr lang="en-US" sz="1600"/>
          </a:p>
          <a:p>
            <a:pPr marL="285750" indent="-285750">
              <a:buSzPct val="120000"/>
              <a:buFont typeface="Wingdings" panose="05000000000000000000" pitchFamily="2" charset="2"/>
              <a:buChar char="§"/>
            </a:pPr>
            <a:r>
              <a:rPr lang="en-US" sz="1600"/>
              <a:t>For consumers not already in the pilot, this process starts on their scheduled EVV start dates.</a:t>
            </a:r>
          </a:p>
        </p:txBody>
      </p:sp>
    </p:spTree>
    <p:extLst>
      <p:ext uri="{BB962C8B-B14F-4D97-AF65-F5344CB8AC3E}">
        <p14:creationId xmlns:p14="http://schemas.microsoft.com/office/powerpoint/2010/main" val="295157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36B12-329D-7036-C141-85A0C7777506}"/>
              </a:ext>
            </a:extLst>
          </p:cNvPr>
          <p:cNvSpPr txBox="1">
            <a:spLocks/>
          </p:cNvSpPr>
          <p:nvPr/>
        </p:nvSpPr>
        <p:spPr bwMode="auto">
          <a:xfrm>
            <a:off x="174945" y="240802"/>
            <a:ext cx="8053675"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ctr" defTabSz="913429" rtl="0" eaLnBrk="1" fontAlgn="base" hangingPunct="1">
              <a:spcBef>
                <a:spcPct val="0"/>
              </a:spcBef>
              <a:spcAft>
                <a:spcPct val="0"/>
              </a:spcAft>
              <a:tabLst>
                <a:tab pos="275324" algn="l"/>
              </a:tabLst>
              <a:defRPr sz="45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algn="l"/>
            <a:r>
              <a:rPr lang="en-US" sz="1900" kern="0"/>
              <a:t>EVV Compliance – Tracking Instances of Non-use (NU) </a:t>
            </a:r>
          </a:p>
        </p:txBody>
      </p:sp>
      <p:graphicFrame>
        <p:nvGraphicFramePr>
          <p:cNvPr id="3" name="Table 2">
            <a:extLst>
              <a:ext uri="{FF2B5EF4-FFF2-40B4-BE49-F238E27FC236}">
                <a16:creationId xmlns:a16="http://schemas.microsoft.com/office/drawing/2014/main" id="{CAB2D796-24CD-0962-527E-3540188466A3}"/>
              </a:ext>
            </a:extLst>
          </p:cNvPr>
          <p:cNvGraphicFramePr>
            <a:graphicFrameLocks noGrp="1"/>
          </p:cNvGraphicFramePr>
          <p:nvPr>
            <p:extLst>
              <p:ext uri="{D42A27DB-BD31-4B8C-83A1-F6EECF244321}">
                <p14:modId xmlns:p14="http://schemas.microsoft.com/office/powerpoint/2010/main" val="3217396716"/>
              </p:ext>
            </p:extLst>
          </p:nvPr>
        </p:nvGraphicFramePr>
        <p:xfrm>
          <a:off x="447352" y="951407"/>
          <a:ext cx="8216621" cy="2897886"/>
        </p:xfrm>
        <a:graphic>
          <a:graphicData uri="http://schemas.openxmlformats.org/drawingml/2006/table">
            <a:tbl>
              <a:tblPr firstRow="1" firstCol="1" bandRow="1">
                <a:tableStyleId>{5C22544A-7EE6-4342-B048-85BDC9FD1C3A}</a:tableStyleId>
              </a:tblPr>
              <a:tblGrid>
                <a:gridCol w="1547462">
                  <a:extLst>
                    <a:ext uri="{9D8B030D-6E8A-4147-A177-3AD203B41FA5}">
                      <a16:colId xmlns:a16="http://schemas.microsoft.com/office/drawing/2014/main" val="2281780374"/>
                    </a:ext>
                  </a:extLst>
                </a:gridCol>
                <a:gridCol w="1455225">
                  <a:extLst>
                    <a:ext uri="{9D8B030D-6E8A-4147-A177-3AD203B41FA5}">
                      <a16:colId xmlns:a16="http://schemas.microsoft.com/office/drawing/2014/main" val="2515249512"/>
                    </a:ext>
                  </a:extLst>
                </a:gridCol>
                <a:gridCol w="1547462">
                  <a:extLst>
                    <a:ext uri="{9D8B030D-6E8A-4147-A177-3AD203B41FA5}">
                      <a16:colId xmlns:a16="http://schemas.microsoft.com/office/drawing/2014/main" val="1585662991"/>
                    </a:ext>
                  </a:extLst>
                </a:gridCol>
                <a:gridCol w="1833236">
                  <a:extLst>
                    <a:ext uri="{9D8B030D-6E8A-4147-A177-3AD203B41FA5}">
                      <a16:colId xmlns:a16="http://schemas.microsoft.com/office/drawing/2014/main" val="2261809619"/>
                    </a:ext>
                  </a:extLst>
                </a:gridCol>
                <a:gridCol w="1833236">
                  <a:extLst>
                    <a:ext uri="{9D8B030D-6E8A-4147-A177-3AD203B41FA5}">
                      <a16:colId xmlns:a16="http://schemas.microsoft.com/office/drawing/2014/main" val="1375888173"/>
                    </a:ext>
                  </a:extLst>
                </a:gridCol>
              </a:tblGrid>
              <a:tr h="356456">
                <a:tc rowSpan="2">
                  <a:txBody>
                    <a:bodyPr/>
                    <a:lstStyle/>
                    <a:p>
                      <a:pPr marL="0" marR="0" algn="ctr">
                        <a:spcBef>
                          <a:spcPts val="0"/>
                        </a:spcBef>
                        <a:spcAft>
                          <a:spcPts val="0"/>
                        </a:spcAft>
                      </a:pPr>
                      <a:r>
                        <a:rPr lang="en-US" sz="1600" b="1" kern="100">
                          <a:solidFill>
                            <a:schemeClr val="bg1"/>
                          </a:solidFill>
                          <a:effectLst/>
                        </a:rPr>
                        <a:t>Pay Period</a:t>
                      </a:r>
                      <a:endParaRPr lang="en-US" sz="1600" b="1" kern="1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rgbClr val="002A60"/>
                    </a:solidFill>
                  </a:tcPr>
                </a:tc>
                <a:tc rowSpan="2">
                  <a:txBody>
                    <a:bodyPr/>
                    <a:lstStyle/>
                    <a:p>
                      <a:pPr marL="0" marR="0" algn="ctr">
                        <a:spcBef>
                          <a:spcPts val="0"/>
                        </a:spcBef>
                        <a:spcAft>
                          <a:spcPts val="0"/>
                        </a:spcAft>
                      </a:pPr>
                      <a:r>
                        <a:rPr lang="en-US" sz="1600" kern="100">
                          <a:solidFill>
                            <a:schemeClr val="bg1"/>
                          </a:solidFill>
                          <a:effectLst/>
                        </a:rPr>
                        <a:t>Action</a:t>
                      </a:r>
                      <a:endParaRPr lang="en-US" sz="1600" kern="100">
                        <a:solidFill>
                          <a:schemeClr val="bg1"/>
                        </a:solidFill>
                        <a:effectLst/>
                        <a:latin typeface="Calibri" panose="020F0502020204030204" pitchFamily="34" charset="0"/>
                        <a:ea typeface="+mn-ea"/>
                        <a:cs typeface="Arial" panose="020B0604020202020204" pitchFamily="34" charset="0"/>
                      </a:endParaRPr>
                    </a:p>
                  </a:txBody>
                  <a:tcPr marL="47515" marR="47515" marT="0" marB="0" anchor="ctr">
                    <a:solidFill>
                      <a:srgbClr val="002A60"/>
                    </a:solidFill>
                  </a:tcPr>
                </a:tc>
                <a:tc gridSpan="3">
                  <a:txBody>
                    <a:bodyPr/>
                    <a:lstStyle/>
                    <a:p>
                      <a:pPr marL="0" marR="0" algn="ctr">
                        <a:spcBef>
                          <a:spcPts val="0"/>
                        </a:spcBef>
                        <a:spcAft>
                          <a:spcPts val="0"/>
                        </a:spcAft>
                      </a:pPr>
                      <a:r>
                        <a:rPr lang="en-US" sz="1600" kern="100">
                          <a:solidFill>
                            <a:schemeClr val="bg1"/>
                          </a:solidFill>
                          <a:effectLst/>
                        </a:rPr>
                        <a:t>Communication Method for Non-use Notification</a:t>
                      </a:r>
                      <a:endParaRPr lang="en-US" sz="1600" kern="1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rgbClr val="002A6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24428200"/>
                  </a:ext>
                </a:extLst>
              </a:tr>
              <a:tr h="310627">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600" b="1" kern="100">
                          <a:effectLst/>
                        </a:rPr>
                        <a:t>Everbridge</a:t>
                      </a:r>
                      <a:endParaRPr lang="en-US" sz="1600" b="1" kern="10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chemeClr val="accent1"/>
                    </a:solidFill>
                  </a:tcPr>
                </a:tc>
                <a:tc>
                  <a:txBody>
                    <a:bodyPr/>
                    <a:lstStyle/>
                    <a:p>
                      <a:pPr marL="0" marR="0" algn="ctr">
                        <a:spcBef>
                          <a:spcPts val="0"/>
                        </a:spcBef>
                        <a:spcAft>
                          <a:spcPts val="0"/>
                        </a:spcAft>
                      </a:pPr>
                      <a:r>
                        <a:rPr lang="en-US" sz="1600" b="1" kern="100">
                          <a:effectLst/>
                        </a:rPr>
                        <a:t>Call</a:t>
                      </a:r>
                      <a:endParaRPr lang="en-US" sz="1600" b="1" kern="10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chemeClr val="accent1"/>
                    </a:solidFill>
                  </a:tcPr>
                </a:tc>
                <a:tc>
                  <a:txBody>
                    <a:bodyPr/>
                    <a:lstStyle/>
                    <a:p>
                      <a:pPr marL="0" marR="0" algn="ctr">
                        <a:spcBef>
                          <a:spcPts val="0"/>
                        </a:spcBef>
                        <a:spcAft>
                          <a:spcPts val="0"/>
                        </a:spcAft>
                      </a:pPr>
                      <a:r>
                        <a:rPr lang="en-US" sz="1600" b="1" kern="100">
                          <a:effectLst/>
                        </a:rPr>
                        <a:t>Letter</a:t>
                      </a:r>
                      <a:endParaRPr lang="en-US" sz="1600" b="1" kern="10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chemeClr val="accent1"/>
                    </a:solidFill>
                  </a:tcPr>
                </a:tc>
                <a:extLst>
                  <a:ext uri="{0D108BD9-81ED-4DB2-BD59-A6C34878D82A}">
                    <a16:rowId xmlns:a16="http://schemas.microsoft.com/office/drawing/2014/main" val="3280719770"/>
                  </a:ext>
                </a:extLst>
              </a:tr>
              <a:tr h="631441">
                <a:tc>
                  <a:txBody>
                    <a:bodyPr/>
                    <a:lstStyle/>
                    <a:p>
                      <a:pPr marL="0" marR="0" algn="ctr">
                        <a:spcBef>
                          <a:spcPts val="0"/>
                        </a:spcBef>
                        <a:spcAft>
                          <a:spcPts val="0"/>
                        </a:spcAft>
                      </a:pPr>
                      <a:r>
                        <a:rPr lang="en-US" sz="1600" b="1" kern="100">
                          <a:solidFill>
                            <a:schemeClr val="tx2"/>
                          </a:solidFill>
                          <a:effectLst/>
                        </a:rPr>
                        <a:t>1</a:t>
                      </a:r>
                      <a:endParaRPr lang="en-US" sz="1600" b="1" kern="1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a:effectLst/>
                        </a:rPr>
                        <a:t>Warning</a:t>
                      </a:r>
                      <a:endParaRPr lang="en-US" sz="1600" kern="10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a:effectLst/>
                        </a:rPr>
                        <a:t>Tempus</a:t>
                      </a:r>
                      <a:endParaRPr lang="en-US" sz="1600" kern="10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a:effectLst/>
                        </a:rPr>
                        <a:t>PCM</a:t>
                      </a:r>
                      <a:endParaRPr lang="en-US" sz="1600" kern="10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a:effectLst/>
                        </a:rPr>
                        <a:t>Warning Letter – Tempus</a:t>
                      </a:r>
                      <a:endParaRPr lang="en-US" sz="1600" kern="10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2006930882"/>
                  </a:ext>
                </a:extLst>
              </a:tr>
              <a:tr h="282232">
                <a:tc>
                  <a:txBody>
                    <a:bodyPr/>
                    <a:lstStyle/>
                    <a:p>
                      <a:pPr marL="0" marR="0" algn="ctr">
                        <a:spcBef>
                          <a:spcPts val="0"/>
                        </a:spcBef>
                        <a:spcAft>
                          <a:spcPts val="0"/>
                        </a:spcAft>
                      </a:pPr>
                      <a:r>
                        <a:rPr lang="en-US" sz="1600" b="1" kern="100">
                          <a:solidFill>
                            <a:schemeClr val="tx2"/>
                          </a:solidFill>
                          <a:effectLst/>
                        </a:rPr>
                        <a:t>2</a:t>
                      </a:r>
                      <a:endParaRPr lang="en-US" sz="1600" b="1" kern="1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a:effectLst/>
                        </a:rPr>
                        <a:t>1</a:t>
                      </a:r>
                      <a:r>
                        <a:rPr lang="en-US" sz="1600" kern="100" baseline="30000">
                          <a:effectLst/>
                        </a:rPr>
                        <a:t>st</a:t>
                      </a:r>
                      <a:r>
                        <a:rPr lang="en-US" sz="1600" kern="100">
                          <a:effectLst/>
                        </a:rPr>
                        <a:t> NU</a:t>
                      </a:r>
                      <a:endParaRPr lang="en-US" sz="1600" kern="10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a:effectLst/>
                        </a:rPr>
                        <a:t>Tempus</a:t>
                      </a:r>
                      <a:endParaRPr lang="en-US" sz="1600" kern="10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a:effectLst/>
                        </a:rPr>
                        <a:t>PCM</a:t>
                      </a:r>
                      <a:endParaRPr lang="en-US" sz="1600" kern="10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u="none" strike="noStrike" kern="100">
                          <a:effectLst/>
                        </a:rPr>
                        <a:t> </a:t>
                      </a:r>
                      <a:endParaRPr lang="en-US" sz="1600" kern="10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2570796457"/>
                  </a:ext>
                </a:extLst>
              </a:tr>
              <a:tr h="585610">
                <a:tc>
                  <a:txBody>
                    <a:bodyPr/>
                    <a:lstStyle/>
                    <a:p>
                      <a:pPr marL="0" marR="0" algn="ctr">
                        <a:spcBef>
                          <a:spcPts val="0"/>
                        </a:spcBef>
                        <a:spcAft>
                          <a:spcPts val="0"/>
                        </a:spcAft>
                      </a:pPr>
                      <a:r>
                        <a:rPr lang="en-US" sz="1600" b="1" kern="100">
                          <a:solidFill>
                            <a:schemeClr val="tx2"/>
                          </a:solidFill>
                          <a:effectLst/>
                        </a:rPr>
                        <a:t>3</a:t>
                      </a:r>
                      <a:endParaRPr lang="en-US" sz="1600" b="1" kern="1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a:effectLst/>
                        </a:rPr>
                        <a:t>2</a:t>
                      </a:r>
                      <a:r>
                        <a:rPr lang="en-US" sz="1600" kern="100" baseline="30000">
                          <a:effectLst/>
                        </a:rPr>
                        <a:t>nd</a:t>
                      </a:r>
                      <a:r>
                        <a:rPr lang="en-US" sz="1600" kern="100">
                          <a:effectLst/>
                        </a:rPr>
                        <a:t> NU</a:t>
                      </a:r>
                      <a:endParaRPr lang="en-US" sz="1600" kern="10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a:effectLst/>
                        </a:rPr>
                        <a:t>Tempus</a:t>
                      </a:r>
                      <a:endParaRPr lang="en-US" sz="1600" kern="10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a:effectLst/>
                        </a:rPr>
                        <a:t>PCM</a:t>
                      </a:r>
                      <a:endParaRPr lang="en-US" sz="1600" kern="10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u="none" strike="noStrike" kern="100">
                          <a:effectLst/>
                        </a:rPr>
                        <a:t> </a:t>
                      </a:r>
                      <a:endParaRPr lang="en-US" sz="1600" kern="10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1046857969"/>
                  </a:ext>
                </a:extLst>
              </a:tr>
              <a:tr h="564465">
                <a:tc>
                  <a:txBody>
                    <a:bodyPr/>
                    <a:lstStyle/>
                    <a:p>
                      <a:pPr marL="0" marR="0" algn="ctr">
                        <a:spcBef>
                          <a:spcPts val="0"/>
                        </a:spcBef>
                        <a:spcAft>
                          <a:spcPts val="0"/>
                        </a:spcAft>
                      </a:pPr>
                      <a:r>
                        <a:rPr lang="en-US" sz="1600" b="1" kern="100">
                          <a:solidFill>
                            <a:schemeClr val="tx2"/>
                          </a:solidFill>
                          <a:effectLst/>
                        </a:rPr>
                        <a:t>4</a:t>
                      </a:r>
                      <a:endParaRPr lang="en-US" sz="1600" b="1" kern="1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a:effectLst/>
                        </a:rPr>
                        <a:t>3</a:t>
                      </a:r>
                      <a:r>
                        <a:rPr lang="en-US" sz="1600" kern="100" baseline="30000">
                          <a:effectLst/>
                        </a:rPr>
                        <a:t>rd</a:t>
                      </a:r>
                      <a:r>
                        <a:rPr lang="en-US" sz="1600" kern="100">
                          <a:effectLst/>
                        </a:rPr>
                        <a:t> and Final NU</a:t>
                      </a:r>
                      <a:endParaRPr lang="en-US" sz="1600" kern="10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a:effectLst/>
                        </a:rPr>
                        <a:t>Tempus</a:t>
                      </a:r>
                      <a:endParaRPr lang="en-US" sz="1600" kern="10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a:effectLst/>
                        </a:rPr>
                        <a:t>PCM</a:t>
                      </a:r>
                      <a:endParaRPr lang="en-US" sz="1600" kern="10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a:effectLst/>
                        </a:rPr>
                        <a:t>Referral for Termination Letter - MassHealth</a:t>
                      </a:r>
                      <a:endParaRPr lang="en-US" sz="1600" kern="10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2522833321"/>
                  </a:ext>
                </a:extLst>
              </a:tr>
            </a:tbl>
          </a:graphicData>
        </a:graphic>
      </p:graphicFrame>
      <p:sp>
        <p:nvSpPr>
          <p:cNvPr id="5" name="Text Placeholder 2">
            <a:extLst>
              <a:ext uri="{FF2B5EF4-FFF2-40B4-BE49-F238E27FC236}">
                <a16:creationId xmlns:a16="http://schemas.microsoft.com/office/drawing/2014/main" id="{F8945E7C-0913-BE6D-C927-4BDED806FAA0}"/>
              </a:ext>
            </a:extLst>
          </p:cNvPr>
          <p:cNvSpPr txBox="1">
            <a:spLocks/>
          </p:cNvSpPr>
          <p:nvPr/>
        </p:nvSpPr>
        <p:spPr>
          <a:xfrm>
            <a:off x="447352" y="4102549"/>
            <a:ext cx="8249293" cy="1972015"/>
          </a:xfrm>
        </p:spPr>
        <p:txBody>
          <a:bodyPr lIns="91440" tIns="45720" rIns="91440" bIns="45720"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7000"/>
              </a:lnSpc>
              <a:spcAft>
                <a:spcPts val="800"/>
              </a:spcAft>
            </a:pPr>
            <a:r>
              <a:rPr lang="en-US" b="1" kern="100">
                <a:latin typeface="+mj-lt"/>
                <a:ea typeface="Calibri" panose="020F0502020204030204" pitchFamily="34" charset="0"/>
                <a:cs typeface="Arial"/>
              </a:rPr>
              <a:t>To encourage use of EVV, we may implement additional outreach to:</a:t>
            </a:r>
          </a:p>
          <a:p>
            <a:pPr marL="285750" indent="-285750">
              <a:lnSpc>
                <a:spcPct val="107000"/>
              </a:lnSpc>
              <a:spcAft>
                <a:spcPts val="800"/>
              </a:spcAft>
              <a:buSzPct val="120000"/>
              <a:buFont typeface="Wingdings" panose="05000000000000000000" pitchFamily="2" charset="2"/>
              <a:buChar char="§"/>
            </a:pPr>
            <a:r>
              <a:rPr lang="en-US" sz="1600" kern="100">
                <a:latin typeface="+mj-lt"/>
                <a:ea typeface="Calibri" panose="020F0502020204030204" pitchFamily="34" charset="0"/>
                <a:cs typeface="Arial"/>
              </a:rPr>
              <a:t>Discuss the importance of using the EVV system</a:t>
            </a:r>
          </a:p>
          <a:p>
            <a:pPr marL="285750" indent="-285750">
              <a:lnSpc>
                <a:spcPct val="107000"/>
              </a:lnSpc>
              <a:spcAft>
                <a:spcPts val="800"/>
              </a:spcAft>
              <a:buSzPct val="120000"/>
              <a:buFont typeface="Wingdings" panose="05000000000000000000" pitchFamily="2" charset="2"/>
              <a:buChar char="§"/>
            </a:pPr>
            <a:r>
              <a:rPr lang="en-US" sz="1600" kern="100">
                <a:latin typeface="+mj-lt"/>
                <a:ea typeface="Calibri" panose="020F0502020204030204" pitchFamily="34" charset="0"/>
                <a:cs typeface="Arial"/>
              </a:rPr>
              <a:t>Discuss the consequences of not using the EVV system</a:t>
            </a:r>
          </a:p>
          <a:p>
            <a:pPr marL="285750" indent="-285750">
              <a:lnSpc>
                <a:spcPct val="107000"/>
              </a:lnSpc>
              <a:spcAft>
                <a:spcPts val="800"/>
              </a:spcAft>
              <a:buSzPct val="120000"/>
              <a:buFont typeface="Wingdings" panose="05000000000000000000" pitchFamily="2" charset="2"/>
              <a:buChar char="§"/>
            </a:pPr>
            <a:r>
              <a:rPr lang="en-US" sz="1600" kern="100">
                <a:latin typeface="+mj-lt"/>
                <a:ea typeface="Calibri" panose="020F0502020204030204" pitchFamily="34" charset="0"/>
                <a:cs typeface="Arial"/>
              </a:rPr>
              <a:t>Discuss how services may change if Consumers are referred to another MassHealth program.</a:t>
            </a:r>
          </a:p>
        </p:txBody>
      </p:sp>
    </p:spTree>
    <p:extLst>
      <p:ext uri="{BB962C8B-B14F-4D97-AF65-F5344CB8AC3E}">
        <p14:creationId xmlns:p14="http://schemas.microsoft.com/office/powerpoint/2010/main" val="22168271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a:t>What is an EVV Use Agreement?</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4924425"/>
          </a:xfrm>
        </p:spPr>
        <p:txBody>
          <a:bodyPr/>
          <a:lstStyle/>
          <a:p>
            <a:pPr marL="285750" indent="-285750">
              <a:spcAft>
                <a:spcPts val="800"/>
              </a:spcAft>
              <a:buFont typeface="Wingdings" pitchFamily="2" charset="2"/>
              <a:buChar char="§"/>
            </a:pPr>
            <a:r>
              <a:rPr lang="en-US" sz="1800">
                <a:cs typeface="Arial"/>
              </a:rPr>
              <a:t>Consumers whose Prior Authorizations (PA) are terminated or referred for termination due to EVV non-use will have the opportunity to access or continue accessing PCA program services in the future by signing an "EVV Use Agreement Form"</a:t>
            </a:r>
          </a:p>
          <a:p>
            <a:pPr marL="342265" lvl="1" indent="-340995">
              <a:spcAft>
                <a:spcPts val="800"/>
              </a:spcAft>
              <a:buFont typeface="Wingdings" pitchFamily="2" charset="2"/>
              <a:buChar char="§"/>
            </a:pPr>
            <a:r>
              <a:rPr lang="en-US" sz="1800">
                <a:cs typeface="Arial"/>
              </a:rPr>
              <a:t>Continued participation in the PCA program is contingent on the Consumer’s immediate use of the EVV system.</a:t>
            </a:r>
          </a:p>
          <a:p>
            <a:pPr marL="342265" lvl="1" indent="-340995">
              <a:spcAft>
                <a:spcPts val="800"/>
              </a:spcAft>
              <a:buFont typeface="Wingdings" pitchFamily="2" charset="2"/>
              <a:buChar char="§"/>
            </a:pPr>
            <a:r>
              <a:rPr lang="en-US" sz="1800">
                <a:cs typeface="Arial"/>
              </a:rPr>
              <a:t>After signing the Agreement, Consumers will enter a Probationary Status and the Consumer must use EVV for their next five pay periods (when they received PCA services). </a:t>
            </a:r>
          </a:p>
          <a:p>
            <a:pPr marL="924878" lvl="4" indent="-340995">
              <a:spcAft>
                <a:spcPts val="800"/>
              </a:spcAft>
              <a:buFont typeface="Wingdings" pitchFamily="2" charset="2"/>
              <a:buChar char="§"/>
            </a:pPr>
            <a:r>
              <a:rPr lang="en-US" sz="1600">
                <a:cs typeface="Arial"/>
              </a:rPr>
              <a:t>If the Consumer does not use EVV, they will again be referred to MassHealth for PA termination. </a:t>
            </a:r>
          </a:p>
          <a:p>
            <a:pPr marL="925195" lvl="4" indent="-293370">
              <a:spcAft>
                <a:spcPts val="800"/>
              </a:spcAft>
              <a:buSzPct val="120000"/>
              <a:buFont typeface="Courier New" panose="02070309020205020404" pitchFamily="49" charset="0"/>
              <a:buChar char="o"/>
            </a:pPr>
            <a:r>
              <a:rPr lang="en-US" sz="1600">
                <a:cs typeface="Arial"/>
              </a:rPr>
              <a:t>After 5 pay periods of EVV compliance (when they received PCA services), the Probationary Status will be lifted.</a:t>
            </a:r>
          </a:p>
          <a:p>
            <a:pPr marL="285750" indent="-285750">
              <a:spcAft>
                <a:spcPts val="800"/>
              </a:spcAft>
              <a:buFont typeface="Wingdings" pitchFamily="2" charset="2"/>
              <a:buChar char="§"/>
            </a:pPr>
            <a:r>
              <a:rPr lang="en-US" sz="1800">
                <a:cs typeface="Arial"/>
              </a:rPr>
              <a:t>Consumers may appeal MassHealth's decision to terminate a PA up to 60 days after the date of the notice of termination. </a:t>
            </a:r>
          </a:p>
          <a:p>
            <a:pPr>
              <a:spcAft>
                <a:spcPts val="800"/>
              </a:spcAft>
            </a:pPr>
            <a:endParaRPr lang="en-US" sz="1800">
              <a:cs typeface="Arial"/>
            </a:endParaRPr>
          </a:p>
        </p:txBody>
      </p:sp>
    </p:spTree>
    <p:extLst>
      <p:ext uri="{BB962C8B-B14F-4D97-AF65-F5344CB8AC3E}">
        <p14:creationId xmlns:p14="http://schemas.microsoft.com/office/powerpoint/2010/main" val="1593705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a:t>Closed Captioning &amp; Spanish Interpretation</a:t>
            </a:r>
          </a:p>
        </p:txBody>
      </p:sp>
      <p:sp>
        <p:nvSpPr>
          <p:cNvPr id="2" name="Text Placeholder 1">
            <a:extLst>
              <a:ext uri="{FF2B5EF4-FFF2-40B4-BE49-F238E27FC236}">
                <a16:creationId xmlns:a16="http://schemas.microsoft.com/office/drawing/2014/main" id="{6E378DC3-1358-E140-BA5A-5B792D3A3F4E}"/>
              </a:ext>
            </a:extLst>
          </p:cNvPr>
          <p:cNvSpPr>
            <a:spLocks noGrp="1"/>
          </p:cNvSpPr>
          <p:nvPr>
            <p:ph type="body" sz="quarter" idx="12"/>
          </p:nvPr>
        </p:nvSpPr>
        <p:spPr>
          <a:xfrm>
            <a:off x="381000" y="914400"/>
            <a:ext cx="8305800" cy="1231106"/>
          </a:xfrm>
        </p:spPr>
        <p:txBody>
          <a:bodyPr/>
          <a:lstStyle/>
          <a:p>
            <a:pPr marL="288925" lvl="2" indent="-288925">
              <a:buFont typeface="Wingdings" panose="05000000000000000000" pitchFamily="2" charset="2"/>
              <a:buChar char="§"/>
            </a:pPr>
            <a:r>
              <a:rPr lang="en-US" sz="1500"/>
              <a:t>Closed captions are available during this session for those using their computer.</a:t>
            </a:r>
          </a:p>
          <a:p>
            <a:pPr marL="288925" lvl="2" indent="-288925">
              <a:buFont typeface="Wingdings" panose="05000000000000000000" pitchFamily="2" charset="2"/>
              <a:buChar char="§"/>
            </a:pPr>
            <a:endParaRPr lang="en-US" sz="1500"/>
          </a:p>
          <a:p>
            <a:pPr marL="288925" lvl="2" indent="-288925">
              <a:buFont typeface="Wingdings" panose="05000000000000000000" pitchFamily="2" charset="2"/>
              <a:buChar char="§"/>
            </a:pPr>
            <a:r>
              <a:rPr lang="en-US" sz="1500"/>
              <a:t>A Spanish Interpreter is provided for this meeting. To choose the Spanish channel, click Interpretation        in the meeting controls and select the Spanish language channel.</a:t>
            </a:r>
          </a:p>
        </p:txBody>
      </p:sp>
      <p:pic>
        <p:nvPicPr>
          <p:cNvPr id="1026" name="Picture 2">
            <a:extLst>
              <a:ext uri="{FF2B5EF4-FFF2-40B4-BE49-F238E27FC236}">
                <a16:creationId xmlns:a16="http://schemas.microsoft.com/office/drawing/2014/main" id="{C250ECFF-9E89-B42A-68F8-71DA49028B6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1124" y="1917073"/>
            <a:ext cx="238125" cy="238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57082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E77E6-87D8-3BE5-437B-FBB14A8BAE71}"/>
              </a:ext>
            </a:extLst>
          </p:cNvPr>
          <p:cNvSpPr>
            <a:spLocks noGrp="1"/>
          </p:cNvSpPr>
          <p:nvPr>
            <p:ph type="title"/>
          </p:nvPr>
        </p:nvSpPr>
        <p:spPr/>
        <p:txBody>
          <a:bodyPr/>
          <a:lstStyle/>
          <a:p>
            <a:r>
              <a:rPr lang="en-US">
                <a:cs typeface="Arial"/>
              </a:rPr>
              <a:t>Roles and Responsibilities</a:t>
            </a:r>
            <a:endParaRPr lang="en-US"/>
          </a:p>
        </p:txBody>
      </p:sp>
      <p:sp>
        <p:nvSpPr>
          <p:cNvPr id="5" name="TextBox 4">
            <a:extLst>
              <a:ext uri="{FF2B5EF4-FFF2-40B4-BE49-F238E27FC236}">
                <a16:creationId xmlns:a16="http://schemas.microsoft.com/office/drawing/2014/main" id="{90641FC8-7368-996A-0A26-9BF7B4947791}"/>
              </a:ext>
            </a:extLst>
          </p:cNvPr>
          <p:cNvSpPr txBox="1"/>
          <p:nvPr/>
        </p:nvSpPr>
        <p:spPr>
          <a:xfrm>
            <a:off x="174945" y="733926"/>
            <a:ext cx="8174971" cy="5723426"/>
          </a:xfrm>
          <a:prstGeom prst="rect">
            <a:avLst/>
          </a:prstGeom>
          <a:noFill/>
        </p:spPr>
        <p:txBody>
          <a:bodyPr wrap="square" rtlCol="0">
            <a:spAutoFit/>
          </a:bodyPr>
          <a:lstStyle/>
          <a:p>
            <a:pPr marL="0" marR="0">
              <a:lnSpc>
                <a:spcPct val="107000"/>
              </a:lnSpc>
              <a:spcBef>
                <a:spcPts val="0"/>
              </a:spcBef>
              <a:spcAft>
                <a:spcPts val="800"/>
              </a:spcAft>
            </a:pPr>
            <a:r>
              <a:rPr lang="en-US" sz="1800" b="1" kern="100">
                <a:effectLst/>
                <a:latin typeface="Arial" panose="020B0604020202020204" pitchFamily="34" charset="0"/>
                <a:ea typeface="Calibri" panose="020F0502020204030204" pitchFamily="34" charset="0"/>
                <a:cs typeface="Arial" panose="020B0604020202020204" pitchFamily="34" charset="0"/>
              </a:rPr>
              <a:t>PCMs / SCO </a:t>
            </a:r>
            <a:r>
              <a:rPr lang="en-US" b="1" kern="100">
                <a:latin typeface="Arial" panose="020B0604020202020204" pitchFamily="34" charset="0"/>
                <a:ea typeface="Calibri" panose="020F0502020204030204" pitchFamily="34" charset="0"/>
                <a:cs typeface="Arial" panose="020B0604020202020204" pitchFamily="34" charset="0"/>
              </a:rPr>
              <a:t>&amp;</a:t>
            </a:r>
            <a:r>
              <a:rPr lang="en-US" sz="1800" b="1" kern="100">
                <a:effectLst/>
                <a:latin typeface="Arial" panose="020B0604020202020204" pitchFamily="34" charset="0"/>
                <a:ea typeface="Calibri" panose="020F0502020204030204" pitchFamily="34" charset="0"/>
                <a:cs typeface="Arial" panose="020B0604020202020204" pitchFamily="34" charset="0"/>
              </a:rPr>
              <a:t> One Care Plans</a:t>
            </a:r>
            <a:endParaRPr lang="en-US" sz="1800" kern="10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600" kern="100">
                <a:effectLst/>
                <a:latin typeface="Arial" panose="020B0604020202020204" pitchFamily="34" charset="0"/>
                <a:ea typeface="Calibri" panose="020F0502020204030204" pitchFamily="34" charset="0"/>
                <a:cs typeface="Arial" panose="020B0604020202020204" pitchFamily="34" charset="0"/>
              </a:rPr>
              <a:t>PCM Noncompliance Tracker (updated weekly).</a:t>
            </a:r>
          </a:p>
          <a:p>
            <a:pPr marL="342900" marR="0" lvl="0" indent="-342900">
              <a:lnSpc>
                <a:spcPct val="107000"/>
              </a:lnSpc>
              <a:spcBef>
                <a:spcPts val="0"/>
              </a:spcBef>
              <a:spcAft>
                <a:spcPts val="0"/>
              </a:spcAft>
              <a:buFont typeface="Wingdings" panose="05000000000000000000" pitchFamily="2" charset="2"/>
              <a:buChar char="§"/>
            </a:pPr>
            <a:r>
              <a:rPr lang="en-US" sz="1600" kern="100">
                <a:effectLst/>
                <a:latin typeface="Arial" panose="020B0604020202020204" pitchFamily="34" charset="0"/>
                <a:ea typeface="Calibri" panose="020F0502020204030204" pitchFamily="34" charset="0"/>
                <a:cs typeface="Arial" panose="020B0604020202020204" pitchFamily="34" charset="0"/>
              </a:rPr>
              <a:t>Weekly phone calls to Consumers who submit their timesheet outside of the EVV system</a:t>
            </a:r>
          </a:p>
          <a:p>
            <a:pPr marL="342900" marR="0" lvl="0" indent="-342900">
              <a:lnSpc>
                <a:spcPct val="107000"/>
              </a:lnSpc>
              <a:spcBef>
                <a:spcPts val="0"/>
              </a:spcBef>
              <a:buFont typeface="Wingdings" panose="05000000000000000000" pitchFamily="2" charset="2"/>
              <a:buChar char="§"/>
            </a:pPr>
            <a:r>
              <a:rPr lang="en-US" sz="1600" kern="100">
                <a:effectLst/>
                <a:latin typeface="Arial" panose="020B0604020202020204" pitchFamily="34" charset="0"/>
                <a:ea typeface="Calibri" panose="020F0502020204030204" pitchFamily="34" charset="0"/>
                <a:cs typeface="Arial" panose="020B0604020202020204" pitchFamily="34" charset="0"/>
              </a:rPr>
              <a:t>Follow standard procedures (Unable to Contact, Surrogate, EVV).</a:t>
            </a:r>
            <a:endParaRPr lang="en-US" sz="1600" kern="100">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Font typeface="Wingdings" panose="05000000000000000000" pitchFamily="2" charset="2"/>
              <a:buChar char="§"/>
            </a:pPr>
            <a:r>
              <a:rPr lang="en-US" sz="1600" kern="100">
                <a:latin typeface="Arial" panose="020B0604020202020204" pitchFamily="34" charset="0"/>
                <a:ea typeface="Calibri" panose="020F0502020204030204" pitchFamily="34" charset="0"/>
                <a:cs typeface="Arial" panose="020B0604020202020204" pitchFamily="34" charset="0"/>
              </a:rPr>
              <a:t>Receive and maintain EVV Use Agreement forms</a:t>
            </a:r>
            <a:br>
              <a:rPr lang="en-US" sz="1600" kern="100">
                <a:effectLst/>
                <a:latin typeface="Arial" panose="020B0604020202020204" pitchFamily="34" charset="0"/>
                <a:ea typeface="Calibri" panose="020F0502020204030204" pitchFamily="34" charset="0"/>
                <a:cs typeface="Arial" panose="020B0604020202020204" pitchFamily="34" charset="0"/>
              </a:rPr>
            </a:br>
            <a:endParaRPr lang="en-US" sz="1600" kern="10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b="1" kern="100">
                <a:effectLst/>
                <a:latin typeface="Arial" panose="020B0604020202020204" pitchFamily="34" charset="0"/>
                <a:ea typeface="Calibri" panose="020F0502020204030204" pitchFamily="34" charset="0"/>
                <a:cs typeface="Arial" panose="020B0604020202020204" pitchFamily="34" charset="0"/>
              </a:rPr>
              <a:t>Consumers</a:t>
            </a:r>
            <a:r>
              <a:rPr lang="en-US" sz="1800" kern="100">
                <a:effectLst/>
                <a:latin typeface="Arial" panose="020B0604020202020204" pitchFamily="34" charset="0"/>
                <a:ea typeface="Calibri" panose="020F0502020204030204" pitchFamily="34" charset="0"/>
                <a:cs typeface="Arial" panose="020B0604020202020204" pitchFamily="34" charset="0"/>
              </a:rPr>
              <a:t> </a:t>
            </a:r>
          </a:p>
          <a:p>
            <a:pPr marL="342900" marR="0" lvl="0" indent="-342900">
              <a:lnSpc>
                <a:spcPct val="107000"/>
              </a:lnSpc>
              <a:spcBef>
                <a:spcPts val="0"/>
              </a:spcBef>
              <a:spcAft>
                <a:spcPts val="0"/>
              </a:spcAft>
              <a:buFont typeface="Wingdings" panose="05000000000000000000" pitchFamily="2" charset="2"/>
              <a:buChar char="§"/>
            </a:pPr>
            <a:r>
              <a:rPr lang="en-US" sz="1600" kern="100">
                <a:effectLst/>
                <a:latin typeface="Arial" panose="020B0604020202020204" pitchFamily="34" charset="0"/>
                <a:ea typeface="Calibri" panose="020F0502020204030204" pitchFamily="34" charset="0"/>
                <a:cs typeface="Arial" panose="020B0604020202020204" pitchFamily="34" charset="0"/>
              </a:rPr>
              <a:t>Register for EVV and attend trainings, as needed </a:t>
            </a:r>
          </a:p>
          <a:p>
            <a:pPr marL="342900" marR="0" lvl="0" indent="-342900">
              <a:lnSpc>
                <a:spcPct val="107000"/>
              </a:lnSpc>
              <a:spcBef>
                <a:spcPts val="0"/>
              </a:spcBef>
              <a:spcAft>
                <a:spcPts val="0"/>
              </a:spcAft>
              <a:buFont typeface="Wingdings" panose="05000000000000000000" pitchFamily="2" charset="2"/>
              <a:buChar char="§"/>
            </a:pPr>
            <a:r>
              <a:rPr lang="en-US" sz="1600" kern="100">
                <a:effectLst/>
                <a:latin typeface="Arial" panose="020B0604020202020204" pitchFamily="34" charset="0"/>
                <a:ea typeface="Calibri" panose="020F0502020204030204" pitchFamily="34" charset="0"/>
                <a:cs typeface="Arial" panose="020B0604020202020204" pitchFamily="34" charset="0"/>
              </a:rPr>
              <a:t>Review and approve time in the EVV Portal</a:t>
            </a:r>
          </a:p>
          <a:p>
            <a:pPr marL="342900" marR="0" lvl="0" indent="-342900">
              <a:lnSpc>
                <a:spcPct val="107000"/>
              </a:lnSpc>
              <a:spcBef>
                <a:spcPts val="0"/>
              </a:spcBef>
              <a:spcAft>
                <a:spcPts val="0"/>
              </a:spcAft>
              <a:buFont typeface="Wingdings" panose="05000000000000000000" pitchFamily="2" charset="2"/>
              <a:buChar char="§"/>
            </a:pPr>
            <a:r>
              <a:rPr lang="en-US" sz="1600" kern="100">
                <a:effectLst/>
                <a:latin typeface="Arial" panose="020B0604020202020204" pitchFamily="34" charset="0"/>
                <a:ea typeface="Calibri" panose="020F0502020204030204" pitchFamily="34" charset="0"/>
                <a:cs typeface="Arial" panose="020B0604020202020204" pitchFamily="34" charset="0"/>
              </a:rPr>
              <a:t>Educate PCA(s) on EVV and if necessary, manually enter time for PCA in the EVV portal.</a:t>
            </a:r>
            <a:br>
              <a:rPr lang="en-US" sz="1600" kern="100">
                <a:effectLst/>
                <a:latin typeface="Arial" panose="020B0604020202020204" pitchFamily="34" charset="0"/>
                <a:ea typeface="Calibri" panose="020F0502020204030204" pitchFamily="34" charset="0"/>
                <a:cs typeface="Arial" panose="020B0604020202020204" pitchFamily="34" charset="0"/>
              </a:rPr>
            </a:br>
            <a:endParaRPr lang="en-US" sz="1600" kern="10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b="1" kern="100">
                <a:effectLst/>
                <a:latin typeface="Arial" panose="020B0604020202020204" pitchFamily="34" charset="0"/>
                <a:ea typeface="Calibri" panose="020F0502020204030204" pitchFamily="34" charset="0"/>
                <a:cs typeface="Arial" panose="020B0604020202020204" pitchFamily="34" charset="0"/>
              </a:rPr>
              <a:t>PCAs</a:t>
            </a:r>
            <a:endParaRPr lang="en-US" sz="1800" kern="10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600" kern="100">
                <a:effectLst/>
                <a:latin typeface="Arial" panose="020B0604020202020204" pitchFamily="34" charset="0"/>
                <a:ea typeface="Calibri" panose="020F0502020204030204" pitchFamily="34" charset="0"/>
                <a:cs typeface="Arial" panose="020B0604020202020204" pitchFamily="34" charset="0"/>
              </a:rPr>
              <a:t>Register for EVV</a:t>
            </a:r>
          </a:p>
          <a:p>
            <a:pPr marL="342900" marR="0" lvl="0" indent="-342900">
              <a:lnSpc>
                <a:spcPct val="107000"/>
              </a:lnSpc>
              <a:spcBef>
                <a:spcPts val="0"/>
              </a:spcBef>
              <a:spcAft>
                <a:spcPts val="0"/>
              </a:spcAft>
              <a:buFont typeface="Wingdings" panose="05000000000000000000" pitchFamily="2" charset="2"/>
              <a:buChar char="§"/>
            </a:pPr>
            <a:r>
              <a:rPr lang="en-US" sz="1600" kern="100">
                <a:effectLst/>
                <a:latin typeface="Arial" panose="020B0604020202020204" pitchFamily="34" charset="0"/>
                <a:ea typeface="Calibri" panose="020F0502020204030204" pitchFamily="34" charset="0"/>
                <a:cs typeface="Arial" panose="020B0604020202020204" pitchFamily="34" charset="0"/>
              </a:rPr>
              <a:t>Download the App</a:t>
            </a:r>
          </a:p>
          <a:p>
            <a:pPr marL="342900" marR="0" lvl="0" indent="-342900">
              <a:lnSpc>
                <a:spcPct val="107000"/>
              </a:lnSpc>
              <a:spcBef>
                <a:spcPts val="0"/>
              </a:spcBef>
              <a:spcAft>
                <a:spcPts val="0"/>
              </a:spcAft>
              <a:buFont typeface="Wingdings" panose="05000000000000000000" pitchFamily="2" charset="2"/>
              <a:buChar char="§"/>
            </a:pPr>
            <a:r>
              <a:rPr lang="en-US" sz="1600" kern="100">
                <a:effectLst/>
                <a:latin typeface="Arial" panose="020B0604020202020204" pitchFamily="34" charset="0"/>
                <a:ea typeface="Calibri" panose="020F0502020204030204" pitchFamily="34" charset="0"/>
                <a:cs typeface="Arial" panose="020B0604020202020204" pitchFamily="34" charset="0"/>
              </a:rPr>
              <a:t>Clock in and out using EVV system for each shift.</a:t>
            </a:r>
          </a:p>
          <a:p>
            <a:pPr marL="342900" marR="0" lvl="0" indent="-342900">
              <a:lnSpc>
                <a:spcPct val="107000"/>
              </a:lnSpc>
              <a:spcBef>
                <a:spcPts val="0"/>
              </a:spcBef>
              <a:spcAft>
                <a:spcPts val="800"/>
              </a:spcAft>
              <a:buFont typeface="Wingdings" panose="05000000000000000000" pitchFamily="2" charset="2"/>
              <a:buChar char="§"/>
            </a:pPr>
            <a:r>
              <a:rPr lang="en-US" sz="1600" kern="100">
                <a:effectLst/>
                <a:latin typeface="Arial" panose="020B0604020202020204" pitchFamily="34" charset="0"/>
                <a:ea typeface="Calibri" panose="020F0502020204030204" pitchFamily="34" charset="0"/>
                <a:cs typeface="Arial" panose="020B0604020202020204" pitchFamily="34" charset="0"/>
              </a:rPr>
              <a:t>Enter PTO in UCP</a:t>
            </a:r>
          </a:p>
          <a:p>
            <a:endParaRPr lang="en-US"/>
          </a:p>
        </p:txBody>
      </p:sp>
    </p:spTree>
    <p:extLst>
      <p:ext uri="{BB962C8B-B14F-4D97-AF65-F5344CB8AC3E}">
        <p14:creationId xmlns:p14="http://schemas.microsoft.com/office/powerpoint/2010/main" val="34992821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616AD-4ED8-1DFF-9F62-14BFC1F1F6A5}"/>
              </a:ext>
            </a:extLst>
          </p:cNvPr>
          <p:cNvSpPr>
            <a:spLocks noGrp="1"/>
          </p:cNvSpPr>
          <p:nvPr>
            <p:ph type="title"/>
          </p:nvPr>
        </p:nvSpPr>
        <p:spPr/>
        <p:txBody>
          <a:bodyPr/>
          <a:lstStyle/>
          <a:p>
            <a:r>
              <a:rPr lang="en-US"/>
              <a:t>Roles and Responsibilities (continued)</a:t>
            </a:r>
          </a:p>
        </p:txBody>
      </p:sp>
      <p:sp>
        <p:nvSpPr>
          <p:cNvPr id="3" name="Text Placeholder 2">
            <a:extLst>
              <a:ext uri="{FF2B5EF4-FFF2-40B4-BE49-F238E27FC236}">
                <a16:creationId xmlns:a16="http://schemas.microsoft.com/office/drawing/2014/main" id="{E2216A4F-942D-B785-3D45-6F318D8B6CD1}"/>
              </a:ext>
            </a:extLst>
          </p:cNvPr>
          <p:cNvSpPr>
            <a:spLocks noGrp="1"/>
          </p:cNvSpPr>
          <p:nvPr>
            <p:ph type="body" sz="quarter" idx="12"/>
          </p:nvPr>
        </p:nvSpPr>
        <p:spPr>
          <a:xfrm>
            <a:off x="246864" y="719191"/>
            <a:ext cx="8402053" cy="3884012"/>
          </a:xfrm>
        </p:spPr>
        <p:txBody>
          <a:bodyPr/>
          <a:lstStyle/>
          <a:p>
            <a:pPr marR="0">
              <a:lnSpc>
                <a:spcPct val="107000"/>
              </a:lnSpc>
              <a:spcBef>
                <a:spcPts val="0"/>
              </a:spcBef>
              <a:spcAft>
                <a:spcPts val="800"/>
              </a:spcAft>
            </a:pPr>
            <a:r>
              <a:rPr lang="en-US" sz="1800" b="1" kern="100">
                <a:effectLst/>
                <a:latin typeface="+mj-lt"/>
                <a:ea typeface="Calibri" panose="020F0502020204030204" pitchFamily="34" charset="0"/>
                <a:cs typeface="Arial" panose="020B0604020202020204" pitchFamily="34" charset="0"/>
              </a:rPr>
              <a:t>Tempus</a:t>
            </a:r>
            <a:r>
              <a:rPr lang="en-US" sz="1600" kern="100">
                <a:effectLst/>
                <a:latin typeface="+mj-lt"/>
                <a:ea typeface="Calibri" panose="020F0502020204030204" pitchFamily="34" charset="0"/>
                <a:cs typeface="Arial" panose="020B0604020202020204" pitchFamily="34" charset="0"/>
              </a:rPr>
              <a:t> </a:t>
            </a:r>
          </a:p>
          <a:p>
            <a:pPr marL="342900" marR="0" lvl="0" indent="-342900">
              <a:lnSpc>
                <a:spcPct val="107000"/>
              </a:lnSpc>
              <a:spcBef>
                <a:spcPts val="0"/>
              </a:spcBef>
              <a:spcAft>
                <a:spcPts val="0"/>
              </a:spcAft>
              <a:buFont typeface="Wingdings" panose="05000000000000000000" pitchFamily="2" charset="2"/>
              <a:buChar char="§"/>
            </a:pPr>
            <a:r>
              <a:rPr lang="en-US" sz="1600" kern="100">
                <a:effectLst/>
                <a:latin typeface="+mj-lt"/>
                <a:ea typeface="Calibri" panose="020F0502020204030204" pitchFamily="34" charset="0"/>
                <a:cs typeface="Arial" panose="020B0604020202020204" pitchFamily="34" charset="0"/>
              </a:rPr>
              <a:t>Send Everbridge communications to Consumers out of compliance.</a:t>
            </a:r>
          </a:p>
          <a:p>
            <a:pPr marL="342900" marR="0" lvl="0" indent="-342900">
              <a:lnSpc>
                <a:spcPct val="107000"/>
              </a:lnSpc>
              <a:spcBef>
                <a:spcPts val="0"/>
              </a:spcBef>
              <a:spcAft>
                <a:spcPts val="0"/>
              </a:spcAft>
              <a:buFont typeface="Wingdings" panose="05000000000000000000" pitchFamily="2" charset="2"/>
              <a:buChar char="§"/>
            </a:pPr>
            <a:r>
              <a:rPr lang="en-US" sz="1600" kern="100">
                <a:effectLst/>
                <a:latin typeface="+mj-lt"/>
                <a:ea typeface="Calibri" panose="020F0502020204030204" pitchFamily="34" charset="0"/>
                <a:cs typeface="Arial" panose="020B0604020202020204" pitchFamily="34" charset="0"/>
              </a:rPr>
              <a:t>Communication to PCAs out of compliance.</a:t>
            </a:r>
          </a:p>
          <a:p>
            <a:pPr marL="342900" marR="0" lvl="0" indent="-342900">
              <a:lnSpc>
                <a:spcPct val="107000"/>
              </a:lnSpc>
              <a:spcBef>
                <a:spcPts val="0"/>
              </a:spcBef>
              <a:spcAft>
                <a:spcPts val="0"/>
              </a:spcAft>
              <a:buFont typeface="Wingdings" panose="05000000000000000000" pitchFamily="2" charset="2"/>
              <a:buChar char="§"/>
            </a:pPr>
            <a:r>
              <a:rPr lang="en-US" kern="100">
                <a:latin typeface="+mj-lt"/>
                <a:ea typeface="Calibri" panose="020F0502020204030204" pitchFamily="34" charset="0"/>
                <a:cs typeface="Arial" panose="020B0604020202020204" pitchFamily="34" charset="0"/>
              </a:rPr>
              <a:t>Sending letter to Consumer for EVV non-use (Warning)</a:t>
            </a:r>
            <a:endParaRPr lang="en-US" sz="1600" kern="100">
              <a:effectLst/>
              <a:latin typeface="+mj-lt"/>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600" kern="100">
                <a:effectLst/>
                <a:latin typeface="+mj-lt"/>
                <a:ea typeface="Calibri" panose="020F0502020204030204" pitchFamily="34" charset="0"/>
                <a:cs typeface="Arial" panose="020B0604020202020204" pitchFamily="34" charset="0"/>
              </a:rPr>
              <a:t>Reports back to MassHealth on communications sent to each PCA (emails, calls) including content and outcome.</a:t>
            </a:r>
          </a:p>
          <a:p>
            <a:pPr marL="342900" marR="0" lvl="0" indent="-342900">
              <a:lnSpc>
                <a:spcPct val="107000"/>
              </a:lnSpc>
              <a:spcBef>
                <a:spcPts val="0"/>
              </a:spcBef>
              <a:spcAft>
                <a:spcPts val="800"/>
              </a:spcAft>
              <a:buFont typeface="Wingdings" panose="05000000000000000000" pitchFamily="2" charset="2"/>
              <a:buChar char="§"/>
            </a:pPr>
            <a:r>
              <a:rPr lang="en-US" sz="1600" kern="100">
                <a:effectLst/>
                <a:latin typeface="+mj-lt"/>
                <a:ea typeface="Calibri" panose="020F0502020204030204" pitchFamily="34" charset="0"/>
                <a:cs typeface="Arial" panose="020B0604020202020204" pitchFamily="34" charset="0"/>
              </a:rPr>
              <a:t>Generate EVV reports for PCMs and IC Plans</a:t>
            </a:r>
            <a:br>
              <a:rPr lang="en-US" sz="1600" kern="100">
                <a:effectLst/>
                <a:latin typeface="+mj-lt"/>
                <a:ea typeface="Calibri" panose="020F0502020204030204" pitchFamily="34" charset="0"/>
                <a:cs typeface="Arial" panose="020B0604020202020204" pitchFamily="34" charset="0"/>
              </a:rPr>
            </a:br>
            <a:endParaRPr lang="en-US" sz="1600" kern="100">
              <a:effectLst/>
              <a:latin typeface="+mj-lt"/>
              <a:ea typeface="Calibri" panose="020F0502020204030204" pitchFamily="34" charset="0"/>
              <a:cs typeface="Arial" panose="020B0604020202020204" pitchFamily="34" charset="0"/>
            </a:endParaRPr>
          </a:p>
          <a:p>
            <a:pPr marR="0">
              <a:lnSpc>
                <a:spcPct val="107000"/>
              </a:lnSpc>
              <a:spcBef>
                <a:spcPts val="0"/>
              </a:spcBef>
              <a:spcAft>
                <a:spcPts val="800"/>
              </a:spcAft>
            </a:pPr>
            <a:r>
              <a:rPr lang="en-US" sz="1800" b="1" kern="100">
                <a:effectLst/>
                <a:latin typeface="+mj-lt"/>
                <a:ea typeface="Calibri" panose="020F0502020204030204" pitchFamily="34" charset="0"/>
                <a:cs typeface="Arial" panose="020B0604020202020204" pitchFamily="34" charset="0"/>
              </a:rPr>
              <a:t>MassHealth</a:t>
            </a:r>
            <a:endParaRPr lang="en-US" sz="1800" kern="100">
              <a:effectLst/>
              <a:latin typeface="+mj-lt"/>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600" kern="100">
                <a:effectLst/>
                <a:latin typeface="+mj-lt"/>
                <a:ea typeface="Calibri" panose="020F0502020204030204" pitchFamily="34" charset="0"/>
                <a:cs typeface="Arial" panose="020B0604020202020204" pitchFamily="34" charset="0"/>
              </a:rPr>
              <a:t>Monitoring activities </a:t>
            </a:r>
          </a:p>
          <a:p>
            <a:pPr marL="342900" marR="0" lvl="0" indent="-342900">
              <a:lnSpc>
                <a:spcPct val="107000"/>
              </a:lnSpc>
              <a:spcBef>
                <a:spcPts val="0"/>
              </a:spcBef>
              <a:spcAft>
                <a:spcPts val="0"/>
              </a:spcAft>
              <a:buFont typeface="Wingdings" panose="05000000000000000000" pitchFamily="2" charset="2"/>
              <a:buChar char="§"/>
            </a:pPr>
            <a:r>
              <a:rPr lang="en-US" sz="1600" kern="100">
                <a:effectLst/>
                <a:latin typeface="+mj-lt"/>
                <a:ea typeface="Calibri" panose="020F0502020204030204" pitchFamily="34" charset="0"/>
                <a:cs typeface="Arial" panose="020B0604020202020204" pitchFamily="34" charset="0"/>
              </a:rPr>
              <a:t>Termination of PCAs and Consumers PCA Program PA </a:t>
            </a:r>
          </a:p>
          <a:p>
            <a:pPr marL="342900" marR="0" lvl="0" indent="-342900">
              <a:lnSpc>
                <a:spcPct val="107000"/>
              </a:lnSpc>
              <a:spcBef>
                <a:spcPts val="0"/>
              </a:spcBef>
              <a:spcAft>
                <a:spcPts val="800"/>
              </a:spcAft>
              <a:buFont typeface="Wingdings" panose="05000000000000000000" pitchFamily="2" charset="2"/>
              <a:buChar char="§"/>
            </a:pPr>
            <a:r>
              <a:rPr lang="en-US" sz="1600" kern="100">
                <a:effectLst/>
                <a:latin typeface="+mj-lt"/>
                <a:ea typeface="Calibri" panose="020F0502020204030204" pitchFamily="34" charset="0"/>
                <a:cs typeface="Arial" panose="020B0604020202020204" pitchFamily="34" charset="0"/>
              </a:rPr>
              <a:t>EVV Compliance Committee</a:t>
            </a:r>
          </a:p>
          <a:p>
            <a:endParaRPr lang="en-US"/>
          </a:p>
        </p:txBody>
      </p:sp>
    </p:spTree>
    <p:extLst>
      <p:ext uri="{BB962C8B-B14F-4D97-AF65-F5344CB8AC3E}">
        <p14:creationId xmlns:p14="http://schemas.microsoft.com/office/powerpoint/2010/main" val="32661678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a:t>Next Steps</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7668666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a:t>Is there anything I should do right now?</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AC7DF519-FFF4-6254-F606-BB1927BA8799}"/>
              </a:ext>
            </a:extLst>
          </p:cNvPr>
          <p:cNvSpPr>
            <a:spLocks noGrp="1"/>
          </p:cNvSpPr>
          <p:nvPr>
            <p:ph type="body" sz="quarter" idx="12"/>
          </p:nvPr>
        </p:nvSpPr>
        <p:spPr>
          <a:xfrm>
            <a:off x="376519" y="1828800"/>
            <a:ext cx="8553263" cy="3960058"/>
          </a:xfrm>
        </p:spPr>
        <p:txBody>
          <a:bodyPr/>
          <a:lstStyle/>
          <a:p>
            <a:pPr marL="285750" indent="-285750">
              <a:spcAft>
                <a:spcPts val="800"/>
              </a:spcAft>
              <a:buSzPct val="120000"/>
              <a:buFont typeface="Wingdings" pitchFamily="2" charset="2"/>
              <a:buChar char="§"/>
            </a:pPr>
            <a:r>
              <a:rPr lang="en-US" sz="1800"/>
              <a:t>All Consumers, Surrogates, and PCAs should make sure Tempus FI has their current contact information. This includes your:</a:t>
            </a:r>
          </a:p>
          <a:p>
            <a:pPr marL="628650" lvl="1" indent="-285750">
              <a:spcAft>
                <a:spcPts val="800"/>
              </a:spcAft>
              <a:buSzPct val="120000"/>
              <a:buFont typeface="Wingdings" pitchFamily="2" charset="2"/>
              <a:buChar char="§"/>
            </a:pPr>
            <a:r>
              <a:rPr lang="en-US"/>
              <a:t>Home Address</a:t>
            </a:r>
          </a:p>
          <a:p>
            <a:pPr marL="628650" lvl="1" indent="-285750">
              <a:spcAft>
                <a:spcPts val="800"/>
              </a:spcAft>
              <a:buSzPct val="120000"/>
              <a:buFont typeface="Wingdings" pitchFamily="2" charset="2"/>
              <a:buChar char="§"/>
            </a:pPr>
            <a:r>
              <a:rPr lang="en-US"/>
              <a:t>Mailing Address</a:t>
            </a:r>
          </a:p>
          <a:p>
            <a:pPr marL="628650" lvl="1" indent="-285750">
              <a:spcAft>
                <a:spcPts val="800"/>
              </a:spcAft>
              <a:buSzPct val="120000"/>
              <a:buFont typeface="Wingdings" pitchFamily="2" charset="2"/>
              <a:buChar char="§"/>
            </a:pPr>
            <a:r>
              <a:rPr lang="en-US"/>
              <a:t>Phone Number</a:t>
            </a:r>
          </a:p>
          <a:p>
            <a:pPr marL="628650" lvl="1" indent="-285750">
              <a:spcAft>
                <a:spcPts val="800"/>
              </a:spcAft>
              <a:buSzPct val="120000"/>
              <a:buFont typeface="Wingdings" pitchFamily="2" charset="2"/>
              <a:buChar char="§"/>
            </a:pPr>
            <a:r>
              <a:rPr lang="en-US"/>
              <a:t>Email Address</a:t>
            </a:r>
          </a:p>
          <a:p>
            <a:pPr marL="285750" indent="-285750">
              <a:spcAft>
                <a:spcPts val="800"/>
              </a:spcAft>
              <a:buSzPct val="120000"/>
              <a:buFont typeface="Wingdings" pitchFamily="2" charset="2"/>
              <a:buChar char="§"/>
            </a:pPr>
            <a:r>
              <a:rPr lang="en-US" sz="1800" b="1" u="sng"/>
              <a:t>Visit evvweb.tempusunlimited.org to update your contact information.</a:t>
            </a:r>
          </a:p>
          <a:p>
            <a:pPr marL="285750" indent="-285750">
              <a:spcAft>
                <a:spcPts val="800"/>
              </a:spcAft>
              <a:buSzPct val="120000"/>
              <a:buFont typeface="Wingdings" pitchFamily="2" charset="2"/>
              <a:buChar char="§"/>
            </a:pPr>
            <a:r>
              <a:rPr lang="en-US" sz="1800"/>
              <a:t>After you confirm that Tempus has your updated contact information, you do not need to take any other action until you receive your EVV Start Packet. </a:t>
            </a:r>
          </a:p>
          <a:p>
            <a:pPr marL="628650" lvl="1" indent="-285750">
              <a:spcAft>
                <a:spcPts val="800"/>
              </a:spcAft>
              <a:buSzPct val="120000"/>
              <a:buFont typeface="Wingdings" pitchFamily="2" charset="2"/>
              <a:buChar char="§"/>
            </a:pPr>
            <a:r>
              <a:rPr lang="en-US"/>
              <a:t>Tempus FI will mail your EVV Start Packet to you about two months before it is your turn to start using EVV.</a:t>
            </a:r>
          </a:p>
          <a:p>
            <a:pPr marL="285750" indent="-285750">
              <a:spcAft>
                <a:spcPts val="800"/>
              </a:spcAft>
              <a:buSzPct val="120000"/>
              <a:buFont typeface="Wingdings" pitchFamily="2" charset="2"/>
              <a:buChar char="§"/>
            </a:pPr>
            <a:endParaRPr lang="en-US" sz="1800"/>
          </a:p>
        </p:txBody>
      </p:sp>
      <p:sp>
        <p:nvSpPr>
          <p:cNvPr id="6" name="Rectangle 286">
            <a:extLst>
              <a:ext uri="{FF2B5EF4-FFF2-40B4-BE49-F238E27FC236}">
                <a16:creationId xmlns:a16="http://schemas.microsoft.com/office/drawing/2014/main" id="{76642E35-2E19-AD7A-CC03-F28B11E1A881}"/>
              </a:ext>
            </a:extLst>
          </p:cNvPr>
          <p:cNvSpPr txBox="1">
            <a:spLocks noChangeArrowheads="1"/>
          </p:cNvSpPr>
          <p:nvPr/>
        </p:nvSpPr>
        <p:spPr bwMode="auto">
          <a:xfrm>
            <a:off x="174945" y="640719"/>
            <a:ext cx="8600646" cy="959481"/>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spcAft>
                <a:spcPts val="800"/>
              </a:spcAft>
            </a:pPr>
            <a:r>
              <a:rPr lang="en-US" sz="2000" b="1" kern="0">
                <a:solidFill>
                  <a:schemeClr val="bg1"/>
                </a:solidFill>
                <a:latin typeface="Arial" panose="020B0604020202020204" pitchFamily="34" charset="0"/>
                <a:cs typeface="Arial" panose="020B0604020202020204" pitchFamily="34" charset="0"/>
              </a:rPr>
              <a:t>Update your contact information with Tempus FI today. </a:t>
            </a:r>
          </a:p>
          <a:p>
            <a:pPr algn="ctr"/>
            <a:r>
              <a:rPr lang="en-US" sz="1800" b="1" kern="0">
                <a:solidFill>
                  <a:schemeClr val="bg1"/>
                </a:solidFill>
                <a:latin typeface="Arial" panose="020B0604020202020204" pitchFamily="34" charset="0"/>
                <a:cs typeface="Arial" panose="020B0604020202020204" pitchFamily="34" charset="0"/>
              </a:rPr>
              <a:t>Visit:</a:t>
            </a:r>
            <a:r>
              <a:rPr lang="en-US" sz="1800" b="1">
                <a:solidFill>
                  <a:schemeClr val="bg1"/>
                </a:solidFill>
              </a:rPr>
              <a:t> </a:t>
            </a:r>
            <a:r>
              <a:rPr lang="en-US" sz="1800" b="1">
                <a:solidFill>
                  <a:schemeClr val="bg1"/>
                </a:solidFill>
                <a:hlinkClick r:id="rId6">
                  <a:extLst>
                    <a:ext uri="{A12FA001-AC4F-418D-AE19-62706E023703}">
                      <ahyp:hlinkClr xmlns:ahyp="http://schemas.microsoft.com/office/drawing/2018/hyperlinkcolor" val="tx"/>
                    </a:ext>
                  </a:extLst>
                </a:hlinkClick>
              </a:rPr>
              <a:t>evvweb.tempusunlimited.org</a:t>
            </a:r>
            <a:r>
              <a:rPr lang="en-US" sz="1800" b="1">
                <a:solidFill>
                  <a:schemeClr val="bg1"/>
                </a:solidFill>
              </a:rPr>
              <a:t> and follow the instructions on the page.</a:t>
            </a:r>
            <a:r>
              <a:rPr lang="en-US" sz="1800" b="1" kern="0">
                <a:solidFill>
                  <a:schemeClr val="bg1"/>
                </a:solidFill>
                <a:latin typeface="Arial" panose="020B0604020202020204" pitchFamily="34" charset="0"/>
                <a:cs typeface="Arial" panose="020B0604020202020204" pitchFamily="34" charset="0"/>
              </a:rPr>
              <a:t> </a:t>
            </a:r>
          </a:p>
        </p:txBody>
      </p:sp>
      <p:sp>
        <p:nvSpPr>
          <p:cNvPr id="8" name="Rectangle 7">
            <a:extLst>
              <a:ext uri="{FF2B5EF4-FFF2-40B4-BE49-F238E27FC236}">
                <a16:creationId xmlns:a16="http://schemas.microsoft.com/office/drawing/2014/main" id="{CD426AFF-24C6-451F-FC4C-9A08516BDCC1}"/>
              </a:ext>
            </a:extLst>
          </p:cNvPr>
          <p:cNvSpPr/>
          <p:nvPr/>
        </p:nvSpPr>
        <p:spPr>
          <a:xfrm>
            <a:off x="660454" y="6172200"/>
            <a:ext cx="7823091" cy="307777"/>
          </a:xfrm>
          <a:prstGeom prst="rect">
            <a:avLst/>
          </a:prstGeom>
        </p:spPr>
        <p:txBody>
          <a:bodyPr wrap="square">
            <a:spAutoFit/>
          </a:bodyPr>
          <a:lstStyle/>
          <a:p>
            <a:pPr lvl="0" algn="ctr"/>
            <a:r>
              <a:rPr lang="en-US" sz="1400" b="1">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6957416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a:t>How can I learn more?</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AC7DF519-FFF4-6254-F606-BB1927BA8799}"/>
              </a:ext>
            </a:extLst>
          </p:cNvPr>
          <p:cNvSpPr>
            <a:spLocks noGrp="1"/>
          </p:cNvSpPr>
          <p:nvPr>
            <p:ph type="body" sz="quarter" idx="12"/>
          </p:nvPr>
        </p:nvSpPr>
        <p:spPr>
          <a:xfrm>
            <a:off x="376519" y="2695892"/>
            <a:ext cx="8553263" cy="2862322"/>
          </a:xfrm>
        </p:spPr>
        <p:txBody>
          <a:bodyPr/>
          <a:lstStyle/>
          <a:p>
            <a:pPr marL="285750" indent="-285750">
              <a:spcAft>
                <a:spcPts val="800"/>
              </a:spcAft>
              <a:buSzPct val="120000"/>
              <a:buFont typeface="Wingdings" pitchFamily="2" charset="2"/>
              <a:buChar char="§"/>
            </a:pPr>
            <a:r>
              <a:rPr lang="en-US" sz="1800"/>
              <a:t>If you would like more information about EVV, you can:</a:t>
            </a:r>
          </a:p>
          <a:p>
            <a:pPr marL="628650" lvl="1" indent="-285750">
              <a:spcAft>
                <a:spcPts val="800"/>
              </a:spcAft>
              <a:buSzPct val="120000"/>
              <a:buFont typeface="Wingdings" pitchFamily="2" charset="2"/>
              <a:buChar char="§"/>
            </a:pPr>
            <a:r>
              <a:rPr lang="en-US"/>
              <a:t>Visit </a:t>
            </a:r>
            <a:r>
              <a:rPr lang="en-US" u="sng">
                <a:hlinkClick r:id="rId6"/>
              </a:rPr>
              <a:t>tempusunlimited.org/EVV</a:t>
            </a:r>
            <a:endParaRPr lang="en-US" u="sng"/>
          </a:p>
          <a:p>
            <a:pPr marL="628650" lvl="1" indent="-285750">
              <a:spcAft>
                <a:spcPts val="800"/>
              </a:spcAft>
              <a:buSzPct val="120000"/>
              <a:buFont typeface="Wingdings" pitchFamily="2" charset="2"/>
              <a:buChar char="§"/>
            </a:pPr>
            <a:r>
              <a:rPr lang="en-US"/>
              <a:t>Contact your Personal Care Management (PCM) agency and speak with your skills trainer</a:t>
            </a:r>
          </a:p>
          <a:p>
            <a:pPr marL="628650" lvl="1" indent="-285750">
              <a:spcAft>
                <a:spcPts val="800"/>
              </a:spcAft>
              <a:buSzPct val="120000"/>
              <a:buFont typeface="Wingdings" pitchFamily="2" charset="2"/>
              <a:buChar char="§"/>
            </a:pPr>
            <a:r>
              <a:rPr lang="en-US"/>
              <a:t>Watch for more MassHealth public listening sessions by visiting </a:t>
            </a:r>
            <a:r>
              <a:rPr lang="en-US" u="sng"/>
              <a:t>www.mass.gov/info-details/learn-about-evv-for-consumer-directed-programs</a:t>
            </a:r>
          </a:p>
          <a:p>
            <a:pPr marL="285750" indent="-285750">
              <a:spcAft>
                <a:spcPts val="800"/>
              </a:spcAft>
              <a:buSzPct val="120000"/>
              <a:buFont typeface="Wingdings" pitchFamily="2" charset="2"/>
              <a:buChar char="§"/>
            </a:pPr>
            <a:r>
              <a:rPr lang="en-US"/>
              <a:t>Please do not call Tempus FI to ask about EVV at this time</a:t>
            </a:r>
          </a:p>
          <a:p>
            <a:pPr marL="628650" lvl="1" indent="-285750">
              <a:spcAft>
                <a:spcPts val="800"/>
              </a:spcAft>
              <a:buSzPct val="120000"/>
              <a:buFont typeface="Wingdings" pitchFamily="2" charset="2"/>
              <a:buChar char="§"/>
            </a:pPr>
            <a:r>
              <a:rPr lang="en-US"/>
              <a:t>Instead, please visit Tempus’ EVV website at </a:t>
            </a:r>
            <a:r>
              <a:rPr lang="en-US" u="sng">
                <a:hlinkClick r:id="rId6"/>
              </a:rPr>
              <a:t>tempusunlimited.org/EVV</a:t>
            </a:r>
            <a:r>
              <a:rPr lang="en-US"/>
              <a:t> or contact your PCM agency. </a:t>
            </a:r>
          </a:p>
        </p:txBody>
      </p:sp>
      <p:sp>
        <p:nvSpPr>
          <p:cNvPr id="8" name="Rectangle: Rounded Corners 7">
            <a:extLst>
              <a:ext uri="{FF2B5EF4-FFF2-40B4-BE49-F238E27FC236}">
                <a16:creationId xmlns:a16="http://schemas.microsoft.com/office/drawing/2014/main" id="{487481C8-CBC6-4A47-26B6-AE9742036E1F}"/>
              </a:ext>
            </a:extLst>
          </p:cNvPr>
          <p:cNvSpPr/>
          <p:nvPr/>
        </p:nvSpPr>
        <p:spPr bwMode="auto">
          <a:xfrm>
            <a:off x="1220437" y="923193"/>
            <a:ext cx="6703125" cy="1362807"/>
          </a:xfrm>
          <a:prstGeom prst="roundRect">
            <a:avLst/>
          </a:prstGeom>
          <a:solidFill>
            <a:schemeClr val="accent2">
              <a:lumMod val="20000"/>
              <a:lumOff val="80000"/>
            </a:schemeClr>
          </a:solidFill>
          <a:ln w="76200">
            <a:solidFill>
              <a:schemeClr val="accent3">
                <a:lumMod val="75000"/>
              </a:schemeClr>
            </a:solidFill>
            <a:miter lim="800000"/>
            <a:headEnd/>
            <a:tailEnd/>
          </a:ln>
          <a:effectLst>
            <a:outerShdw blurRad="50800" dist="38100" dir="2700000" algn="tl" rotWithShape="0">
              <a:prstClr val="black">
                <a:alpha val="40000"/>
              </a:prstClr>
            </a:outerShdw>
          </a:effectLst>
        </p:spPr>
        <p:txBody>
          <a:bodyPr wrap="none" rtlCol="0" anchor="ctr"/>
          <a:lstStyle/>
          <a:p>
            <a:pPr marL="342900" lvl="1" algn="ctr">
              <a:spcAft>
                <a:spcPts val="800"/>
              </a:spcAft>
              <a:buSzPct val="120000"/>
            </a:pPr>
            <a:endParaRPr lang="en-US" sz="2400" u="sng"/>
          </a:p>
        </p:txBody>
      </p:sp>
      <p:sp>
        <p:nvSpPr>
          <p:cNvPr id="12" name="Text Placeholder 3">
            <a:extLst>
              <a:ext uri="{FF2B5EF4-FFF2-40B4-BE49-F238E27FC236}">
                <a16:creationId xmlns:a16="http://schemas.microsoft.com/office/drawing/2014/main" id="{5F3719E0-D31D-53B3-4805-9DD84324D787}"/>
              </a:ext>
            </a:extLst>
          </p:cNvPr>
          <p:cNvSpPr txBox="1">
            <a:spLocks/>
          </p:cNvSpPr>
          <p:nvPr/>
        </p:nvSpPr>
        <p:spPr bwMode="auto">
          <a:xfrm>
            <a:off x="1441798" y="1107679"/>
            <a:ext cx="6260404" cy="102592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spcAft>
                <a:spcPts val="800"/>
              </a:spcAft>
              <a:buSzPct val="120000"/>
            </a:pPr>
            <a:r>
              <a:rPr lang="en-US" sz="3000" kern="0"/>
              <a:t>Visit </a:t>
            </a:r>
            <a:r>
              <a:rPr lang="en-US" sz="3000" b="1" u="sng" kern="0">
                <a:hlinkClick r:id="rId6">
                  <a:extLst>
                    <a:ext uri="{A12FA001-AC4F-418D-AE19-62706E023703}">
                      <ahyp:hlinkClr xmlns:ahyp="http://schemas.microsoft.com/office/drawing/2018/hyperlinkcolor" val="tx"/>
                    </a:ext>
                  </a:extLst>
                </a:hlinkClick>
              </a:rPr>
              <a:t>tempusunlimited.org/EVV</a:t>
            </a:r>
            <a:r>
              <a:rPr lang="en-US" sz="3000" kern="0"/>
              <a:t> </a:t>
            </a:r>
          </a:p>
          <a:p>
            <a:pPr algn="ctr">
              <a:spcAft>
                <a:spcPts val="800"/>
              </a:spcAft>
              <a:buSzPct val="120000"/>
            </a:pPr>
            <a:r>
              <a:rPr lang="en-US" sz="3000" kern="0"/>
              <a:t>to learn more about EVV</a:t>
            </a:r>
          </a:p>
        </p:txBody>
      </p:sp>
      <p:sp>
        <p:nvSpPr>
          <p:cNvPr id="13" name="Rectangle 12">
            <a:extLst>
              <a:ext uri="{FF2B5EF4-FFF2-40B4-BE49-F238E27FC236}">
                <a16:creationId xmlns:a16="http://schemas.microsoft.com/office/drawing/2014/main" id="{C990D831-5FC0-AFF6-E84B-6EC7094E61E7}"/>
              </a:ext>
            </a:extLst>
          </p:cNvPr>
          <p:cNvSpPr/>
          <p:nvPr/>
        </p:nvSpPr>
        <p:spPr>
          <a:xfrm>
            <a:off x="660454" y="6172200"/>
            <a:ext cx="7823091" cy="307777"/>
          </a:xfrm>
          <a:prstGeom prst="rect">
            <a:avLst/>
          </a:prstGeom>
        </p:spPr>
        <p:txBody>
          <a:bodyPr wrap="square">
            <a:spAutoFit/>
          </a:bodyPr>
          <a:lstStyle/>
          <a:p>
            <a:pPr lvl="0" algn="ctr"/>
            <a:r>
              <a:rPr lang="en-US" sz="1400" b="1">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6149447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a:t>Quick Summary</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9962691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a:t>Quick Summary</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a:ea typeface="Calibri" panose="020F0502020204030204" pitchFamily="34" charset="0"/>
              <a:cs typeface="Times New Roman" panose="02020603050405020304" pitchFamily="18" charset="0"/>
            </a:endParaRPr>
          </a:p>
        </p:txBody>
      </p:sp>
      <p:sp>
        <p:nvSpPr>
          <p:cNvPr id="12" name="Text Placeholder 3">
            <a:extLst>
              <a:ext uri="{FF2B5EF4-FFF2-40B4-BE49-F238E27FC236}">
                <a16:creationId xmlns:a16="http://schemas.microsoft.com/office/drawing/2014/main" id="{DA6C4225-96C7-3541-BA23-BFAA85E145C1}"/>
              </a:ext>
            </a:extLst>
          </p:cNvPr>
          <p:cNvSpPr>
            <a:spLocks noGrp="1"/>
          </p:cNvSpPr>
          <p:nvPr>
            <p:ph type="body" sz="quarter" idx="12"/>
          </p:nvPr>
        </p:nvSpPr>
        <p:spPr>
          <a:xfrm>
            <a:off x="390303" y="747557"/>
            <a:ext cx="8553263" cy="5960606"/>
          </a:xfrm>
        </p:spPr>
        <p:txBody>
          <a:bodyPr/>
          <a:lstStyle/>
          <a:p>
            <a:pPr marL="285750" indent="-285750">
              <a:spcAft>
                <a:spcPts val="800"/>
              </a:spcAft>
              <a:buSzPct val="120000"/>
              <a:buFont typeface="Wingdings" pitchFamily="2" charset="2"/>
              <a:buChar char="§"/>
            </a:pPr>
            <a:r>
              <a:rPr lang="en-US" sz="1800"/>
              <a:t>Today, we discussed EVV, or “Electronic Visit Verification.” EVV is a new kind of timesheet system that the MassHealth PCA program is currently rolling out.</a:t>
            </a:r>
          </a:p>
          <a:p>
            <a:pPr marL="285750" indent="-285750">
              <a:spcAft>
                <a:spcPts val="800"/>
              </a:spcAft>
              <a:buSzPct val="120000"/>
              <a:buFont typeface="Wingdings" pitchFamily="2" charset="2"/>
              <a:buChar char="§"/>
            </a:pPr>
            <a:r>
              <a:rPr lang="en-US" sz="1800" b="1"/>
              <a:t>Key points include</a:t>
            </a:r>
            <a:r>
              <a:rPr lang="en-US" sz="1800"/>
              <a:t>:</a:t>
            </a:r>
            <a:endParaRPr lang="en-US" sz="1800">
              <a:cs typeface="Arial"/>
            </a:endParaRPr>
          </a:p>
          <a:p>
            <a:pPr marL="628650" lvl="1" indent="-285750">
              <a:spcAft>
                <a:spcPts val="800"/>
              </a:spcAft>
              <a:buSzPct val="120000"/>
              <a:buFont typeface="Wingdings" pitchFamily="2" charset="2"/>
              <a:buChar char="§"/>
            </a:pPr>
            <a:r>
              <a:rPr lang="en-US"/>
              <a:t>PCAs will use the EVV App to clock in and out of every shift. Consumers will use the EVV Portal to view, approve, and submit their PCAs’ timesheets to Tempus FI.</a:t>
            </a:r>
            <a:endParaRPr lang="en-US">
              <a:cs typeface="Arial"/>
            </a:endParaRPr>
          </a:p>
          <a:p>
            <a:pPr marL="628650" lvl="1" indent="-285750">
              <a:spcAft>
                <a:spcPts val="800"/>
              </a:spcAft>
              <a:buSzPct val="120000"/>
              <a:buFont typeface="Wingdings" pitchFamily="2" charset="2"/>
              <a:buChar char="§"/>
            </a:pPr>
            <a:r>
              <a:rPr lang="en-US"/>
              <a:t>Most Consumers/PCAs will be required to start using EVV at some point between early 2024 and the end of 2025</a:t>
            </a:r>
            <a:endParaRPr lang="en-US">
              <a:cs typeface="Arial"/>
            </a:endParaRPr>
          </a:p>
          <a:p>
            <a:pPr marL="628650" lvl="1" indent="-285750">
              <a:spcAft>
                <a:spcPts val="800"/>
              </a:spcAft>
              <a:buSzPct val="120000"/>
              <a:buFont typeface="Wingdings" pitchFamily="2" charset="2"/>
              <a:buChar char="§"/>
            </a:pPr>
            <a:r>
              <a:rPr lang="en-US" sz="1600"/>
              <a:t>If you are required to use EVV, it will replace your current timesheet.</a:t>
            </a:r>
            <a:endParaRPr lang="en-US">
              <a:cs typeface="Arial"/>
            </a:endParaRPr>
          </a:p>
          <a:p>
            <a:pPr marL="628650" lvl="1" indent="-285750">
              <a:spcAft>
                <a:spcPts val="800"/>
              </a:spcAft>
              <a:buSzPct val="120000"/>
              <a:buFont typeface="Wingdings" pitchFamily="2" charset="2"/>
              <a:buChar char="§"/>
            </a:pPr>
            <a:r>
              <a:rPr lang="en-US"/>
              <a:t>About two months before it’s your turn to use EVV, you will receive an EVV Start Packet from Tempus FI in the mail. This packet will include important information and instructions for you to follow.</a:t>
            </a:r>
            <a:endParaRPr lang="en-US">
              <a:cs typeface="Arial"/>
            </a:endParaRPr>
          </a:p>
          <a:p>
            <a:pPr marL="628650" lvl="1" indent="-285750">
              <a:spcAft>
                <a:spcPts val="800"/>
              </a:spcAft>
              <a:buSzPct val="120000"/>
              <a:buFont typeface="Wingdings" pitchFamily="2" charset="2"/>
              <a:buChar char="§"/>
            </a:pPr>
            <a:r>
              <a:rPr lang="en-US"/>
              <a:t>Make sure Tempus FI has your correct contact information. Visit </a:t>
            </a:r>
            <a:r>
              <a:rPr lang="en-US" b="1">
                <a:ea typeface="+mn-lt"/>
                <a:cs typeface="+mn-lt"/>
                <a:hlinkClick r:id="rId6"/>
              </a:rPr>
              <a:t>evvweb.tempusunlimited.org</a:t>
            </a:r>
            <a:r>
              <a:rPr lang="en-US"/>
              <a:t> to update your contact information with Tempus.</a:t>
            </a:r>
            <a:endParaRPr lang="en-US">
              <a:cs typeface="Arial"/>
            </a:endParaRPr>
          </a:p>
          <a:p>
            <a:pPr marL="285750" indent="-285750">
              <a:spcAft>
                <a:spcPts val="800"/>
              </a:spcAft>
              <a:buSzPct val="120000"/>
              <a:buFont typeface="Wingdings" pitchFamily="2" charset="2"/>
              <a:buChar char="§"/>
            </a:pPr>
            <a:r>
              <a:rPr lang="en-US" sz="1800"/>
              <a:t>If you would like more information:</a:t>
            </a:r>
            <a:endParaRPr lang="en-US" sz="1800">
              <a:cs typeface="Arial"/>
            </a:endParaRPr>
          </a:p>
          <a:p>
            <a:pPr marL="628650" lvl="1" indent="-285750">
              <a:spcAft>
                <a:spcPts val="800"/>
              </a:spcAft>
              <a:buSzPct val="120000"/>
              <a:buFont typeface="Wingdings" pitchFamily="2" charset="2"/>
              <a:buChar char="§"/>
            </a:pPr>
            <a:r>
              <a:rPr lang="en-US"/>
              <a:t>Download a copy of this presentation by visiting mass.gov, searching for “Notice of PCA Public Listening Session” and opening the search result for December 2023.</a:t>
            </a:r>
            <a:endParaRPr lang="en-US">
              <a:cs typeface="Arial"/>
            </a:endParaRPr>
          </a:p>
          <a:p>
            <a:pPr marL="628650" lvl="1" indent="-285750">
              <a:spcAft>
                <a:spcPts val="800"/>
              </a:spcAft>
              <a:buSzPct val="120000"/>
              <a:buFont typeface="Wingdings" pitchFamily="2" charset="2"/>
              <a:buChar char="§"/>
            </a:pPr>
            <a:r>
              <a:rPr lang="en-US"/>
              <a:t>Visit </a:t>
            </a:r>
            <a:r>
              <a:rPr lang="en-US" u="sng">
                <a:hlinkClick r:id="rId7"/>
              </a:rPr>
              <a:t>tempusunlimited.org/EVV</a:t>
            </a:r>
            <a:r>
              <a:rPr lang="en-US"/>
              <a:t> to learn more about EVV</a:t>
            </a:r>
            <a:endParaRPr lang="en-US">
              <a:cs typeface="Arial"/>
            </a:endParaRPr>
          </a:p>
          <a:p>
            <a:pPr marL="628650" lvl="1" indent="-285750">
              <a:spcAft>
                <a:spcPts val="800"/>
              </a:spcAft>
              <a:buSzPct val="120000"/>
              <a:buFont typeface="Wingdings" pitchFamily="2" charset="2"/>
              <a:buChar char="§"/>
            </a:pPr>
            <a:r>
              <a:rPr lang="en-US"/>
              <a:t>Contact your PCM agency</a:t>
            </a:r>
            <a:endParaRPr lang="en-US">
              <a:cs typeface="Arial"/>
            </a:endParaRPr>
          </a:p>
          <a:p>
            <a:pPr marL="628650" lvl="1" indent="-285750">
              <a:spcAft>
                <a:spcPts val="800"/>
              </a:spcAft>
              <a:buSzPct val="120000"/>
              <a:buFont typeface="Wingdings" pitchFamily="2" charset="2"/>
              <a:buChar char="§"/>
            </a:pPr>
            <a:endParaRPr lang="en-US" sz="1800"/>
          </a:p>
        </p:txBody>
      </p:sp>
      <p:sp>
        <p:nvSpPr>
          <p:cNvPr id="4" name="Rectangle 3">
            <a:extLst>
              <a:ext uri="{FF2B5EF4-FFF2-40B4-BE49-F238E27FC236}">
                <a16:creationId xmlns:a16="http://schemas.microsoft.com/office/drawing/2014/main" id="{9A642A68-CC38-70DB-C372-16CC9E77CE9F}"/>
              </a:ext>
            </a:extLst>
          </p:cNvPr>
          <p:cNvSpPr/>
          <p:nvPr/>
        </p:nvSpPr>
        <p:spPr>
          <a:xfrm>
            <a:off x="20086" y="6561582"/>
            <a:ext cx="8363392" cy="246221"/>
          </a:xfrm>
          <a:prstGeom prst="rect">
            <a:avLst/>
          </a:prstGeom>
        </p:spPr>
        <p:txBody>
          <a:bodyPr wrap="square">
            <a:spAutoFit/>
          </a:bodyPr>
          <a:lstStyle/>
          <a:p>
            <a:pPr lvl="0"/>
            <a:r>
              <a:rPr lang="en-US" sz="1000" b="1">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8897651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a:t>Reminder: Here is an example of how the EVV system will work</a:t>
            </a:r>
          </a:p>
        </p:txBody>
      </p:sp>
      <p:graphicFrame>
        <p:nvGraphicFramePr>
          <p:cNvPr id="3" name="Table 5">
            <a:extLst>
              <a:ext uri="{FF2B5EF4-FFF2-40B4-BE49-F238E27FC236}">
                <a16:creationId xmlns:a16="http://schemas.microsoft.com/office/drawing/2014/main" id="{595CCB2C-8AFE-C125-1EA5-8E6C264857B7}"/>
              </a:ext>
            </a:extLst>
          </p:cNvPr>
          <p:cNvGraphicFramePr>
            <a:graphicFrameLocks noGrp="1"/>
          </p:cNvGraphicFramePr>
          <p:nvPr/>
        </p:nvGraphicFramePr>
        <p:xfrm>
          <a:off x="532660" y="1033907"/>
          <a:ext cx="8009872" cy="4027847"/>
        </p:xfrm>
        <a:graphic>
          <a:graphicData uri="http://schemas.openxmlformats.org/drawingml/2006/table">
            <a:tbl>
              <a:tblPr firstRow="1" bandRow="1">
                <a:tableStyleId>{5C22544A-7EE6-4342-B048-85BDC9FD1C3A}</a:tableStyleId>
              </a:tblPr>
              <a:tblGrid>
                <a:gridCol w="3906941">
                  <a:extLst>
                    <a:ext uri="{9D8B030D-6E8A-4147-A177-3AD203B41FA5}">
                      <a16:colId xmlns:a16="http://schemas.microsoft.com/office/drawing/2014/main" val="2915614370"/>
                    </a:ext>
                  </a:extLst>
                </a:gridCol>
                <a:gridCol w="208280">
                  <a:extLst>
                    <a:ext uri="{9D8B030D-6E8A-4147-A177-3AD203B41FA5}">
                      <a16:colId xmlns:a16="http://schemas.microsoft.com/office/drawing/2014/main" val="3651807039"/>
                    </a:ext>
                  </a:extLst>
                </a:gridCol>
                <a:gridCol w="3894651">
                  <a:extLst>
                    <a:ext uri="{9D8B030D-6E8A-4147-A177-3AD203B41FA5}">
                      <a16:colId xmlns:a16="http://schemas.microsoft.com/office/drawing/2014/main" val="1885591061"/>
                    </a:ext>
                  </a:extLst>
                </a:gridCol>
              </a:tblGrid>
              <a:tr h="901989">
                <a:tc gridSpan="3">
                  <a:txBody>
                    <a:bodyPr/>
                    <a:lstStyle/>
                    <a:p>
                      <a:pPr algn="ctr"/>
                      <a:r>
                        <a:rPr lang="en-US" sz="1800" b="1" u="sng">
                          <a:solidFill>
                            <a:schemeClr val="tx1"/>
                          </a:solidFill>
                          <a:latin typeface="Arial"/>
                          <a:cs typeface="Arial"/>
                        </a:rPr>
                        <a:t>Example</a:t>
                      </a:r>
                      <a:r>
                        <a:rPr lang="en-US" sz="1800" b="1">
                          <a:solidFill>
                            <a:schemeClr val="tx1"/>
                          </a:solidFill>
                          <a:latin typeface="Arial"/>
                          <a:cs typeface="Arial"/>
                        </a:rPr>
                        <a:t>: John is a Consumer. John schedules his PCA to work </a:t>
                      </a:r>
                    </a:p>
                    <a:p>
                      <a:pPr algn="ctr"/>
                      <a:r>
                        <a:rPr lang="en-US" sz="1800" b="1">
                          <a:solidFill>
                            <a:schemeClr val="tx1"/>
                          </a:solidFill>
                          <a:latin typeface="Arial"/>
                          <a:cs typeface="Arial"/>
                        </a:rPr>
                        <a:t>every Monday from 8:00am until 4:00pm.</a:t>
                      </a:r>
                    </a:p>
                    <a:p>
                      <a:pPr algn="ctr"/>
                      <a:endParaRPr lang="en-US" sz="1600">
                        <a:solidFill>
                          <a:schemeClr val="tx1"/>
                        </a:solidFill>
                      </a:endParaRPr>
                    </a:p>
                  </a:txBody>
                  <a:tcPr>
                    <a:lnB w="28575" cap="flat" cmpd="sng" algn="ctr">
                      <a:solidFill>
                        <a:schemeClr val="bg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24632691"/>
                  </a:ext>
                </a:extLst>
              </a:tr>
              <a:tr h="404340">
                <a:tc>
                  <a:txBody>
                    <a:bodyPr/>
                    <a:lstStyle/>
                    <a:p>
                      <a:pPr algn="ctr"/>
                      <a:r>
                        <a:rPr lang="en-US" sz="2000" b="1">
                          <a:solidFill>
                            <a:schemeClr val="bg1"/>
                          </a:solidFill>
                        </a:rPr>
                        <a:t>Today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1">
                        <a:lumMod val="25000"/>
                      </a:schemeClr>
                    </a:solidFill>
                  </a:tcPr>
                </a:tc>
                <a:tc>
                  <a:txBody>
                    <a:bodyPr/>
                    <a:lstStyle/>
                    <a:p>
                      <a:pPr algn="ctr"/>
                      <a:endParaRPr lang="en-US" sz="2000" b="1">
                        <a:solidFill>
                          <a:schemeClr val="bg1"/>
                        </a:solidFil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noFill/>
                  </a:tcPr>
                </a:tc>
                <a:tc>
                  <a:txBody>
                    <a:bodyPr/>
                    <a:lstStyle/>
                    <a:p>
                      <a:pPr algn="ctr"/>
                      <a:r>
                        <a:rPr lang="en-US" sz="2000" b="1">
                          <a:solidFill>
                            <a:schemeClr val="bg1"/>
                          </a:solidFill>
                        </a:rPr>
                        <a:t>After the EVV Start Date</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B00047"/>
                    </a:solidFill>
                  </a:tcPr>
                </a:tc>
                <a:extLst>
                  <a:ext uri="{0D108BD9-81ED-4DB2-BD59-A6C34878D82A}">
                    <a16:rowId xmlns:a16="http://schemas.microsoft.com/office/drawing/2014/main" val="1610773273"/>
                  </a:ext>
                </a:extLst>
              </a:tr>
              <a:tr h="2721518">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00" b="1">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a:latin typeface="Arial"/>
                          <a:ea typeface="+mn-lt"/>
                          <a:cs typeface="Arial"/>
                        </a:rPr>
                        <a:t>At the end of the pay period, John fills out a paper timesheet.</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a:latin typeface="Arial"/>
                          <a:ea typeface="+mn-lt"/>
                          <a:cs typeface="Arial"/>
                        </a:rPr>
                        <a:t>The paper timesheet shows John’s PCA working every Monday from 8am-4pm.</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a:latin typeface="+mn-lt"/>
                          <a:ea typeface="+mn-lt"/>
                          <a:cs typeface="Arial"/>
                        </a:rPr>
                        <a:t>John faxes the paper timesheet to Tempus FI.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chemeClr val="tx2">
                        <a:lumMod val="10000"/>
                        <a:lumOff val="9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i="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00" b="1">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a:latin typeface="Arial"/>
                          <a:cs typeface="Arial"/>
                        </a:rPr>
                        <a:t>Every Monday, John’s PCA uses the EVV App to clock in at 8:00am and clock out at 4:00pm.</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a:latin typeface="Arial"/>
                          <a:cs typeface="Arial"/>
                        </a:rPr>
                        <a:t>At the end of the pay period, John goes onto the EVV Portal to approve his PCA’s timesheet.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a:latin typeface="Arial"/>
                          <a:cs typeface="Arial"/>
                        </a:rPr>
                        <a:t>John submits the timesheet to Tempus FI through the EVV Portal.</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rgbClr val="FFE7F1"/>
                    </a:solidFill>
                  </a:tcPr>
                </a:tc>
                <a:extLst>
                  <a:ext uri="{0D108BD9-81ED-4DB2-BD59-A6C34878D82A}">
                    <a16:rowId xmlns:a16="http://schemas.microsoft.com/office/drawing/2014/main" val="4219339720"/>
                  </a:ext>
                </a:extLst>
              </a:tr>
            </a:tbl>
          </a:graphicData>
        </a:graphic>
      </p:graphicFrame>
      <p:sp>
        <p:nvSpPr>
          <p:cNvPr id="4" name="Text Placeholder 2">
            <a:extLst>
              <a:ext uri="{FF2B5EF4-FFF2-40B4-BE49-F238E27FC236}">
                <a16:creationId xmlns:a16="http://schemas.microsoft.com/office/drawing/2014/main" id="{CF1DE075-247F-D97B-B0B5-F1E5739AE09A}"/>
              </a:ext>
            </a:extLst>
          </p:cNvPr>
          <p:cNvSpPr txBox="1">
            <a:spLocks/>
          </p:cNvSpPr>
          <p:nvPr/>
        </p:nvSpPr>
        <p:spPr bwMode="auto">
          <a:xfrm>
            <a:off x="564898" y="5403864"/>
            <a:ext cx="8288912" cy="81560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Bef>
                <a:spcPts val="0"/>
              </a:spcBef>
              <a:spcAft>
                <a:spcPts val="0"/>
              </a:spcAft>
              <a:buFont typeface="Wingdings" pitchFamily="2" charset="2"/>
              <a:buChar char="§"/>
            </a:pPr>
            <a:r>
              <a:rPr lang="en-US" sz="1400" b="1">
                <a:cs typeface="Arial"/>
              </a:rPr>
              <a:t>Note</a:t>
            </a:r>
            <a:r>
              <a:rPr lang="en-US" sz="1400">
                <a:cs typeface="Arial"/>
              </a:rPr>
              <a:t>: The change to EVV did not change John’s PCA services or his PCA’s schedule. </a:t>
            </a:r>
          </a:p>
          <a:p>
            <a:pPr lvl="1" indent="-340995">
              <a:spcBef>
                <a:spcPts val="0"/>
              </a:spcBef>
              <a:spcAft>
                <a:spcPts val="0"/>
              </a:spcAft>
              <a:buFont typeface="Wingdings" pitchFamily="2" charset="2"/>
              <a:buChar char="§"/>
            </a:pPr>
            <a:endParaRPr lang="en-US" sz="1050">
              <a:cs typeface="Arial"/>
            </a:endParaRPr>
          </a:p>
          <a:p>
            <a:pPr lvl="1" indent="-340995">
              <a:spcBef>
                <a:spcPts val="0"/>
              </a:spcBef>
              <a:spcAft>
                <a:spcPts val="0"/>
              </a:spcAft>
              <a:buFont typeface="Wingdings" pitchFamily="2" charset="2"/>
              <a:buChar char="§"/>
            </a:pPr>
            <a:r>
              <a:rPr lang="en-US" sz="1400">
                <a:cs typeface="Arial"/>
              </a:rPr>
              <a:t>Also, John’s PCA did not need to check in/out for each ADL activity – he only needed to clock in </a:t>
            </a:r>
            <a:r>
              <a:rPr lang="en-US" sz="1400" u="sng">
                <a:cs typeface="Arial"/>
              </a:rPr>
              <a:t>once at the start of his shift</a:t>
            </a:r>
            <a:r>
              <a:rPr lang="en-US" sz="1400">
                <a:cs typeface="Arial"/>
              </a:rPr>
              <a:t> and clock out </a:t>
            </a:r>
            <a:r>
              <a:rPr lang="en-US" sz="1400" u="sng">
                <a:cs typeface="Arial"/>
              </a:rPr>
              <a:t>once at the end of his shift</a:t>
            </a:r>
            <a:r>
              <a:rPr lang="en-US" sz="1400">
                <a:cs typeface="Arial"/>
              </a:rPr>
              <a:t>.</a:t>
            </a:r>
          </a:p>
        </p:txBody>
      </p:sp>
      <p:sp>
        <p:nvSpPr>
          <p:cNvPr id="6" name="Rectangle 5">
            <a:extLst>
              <a:ext uri="{FF2B5EF4-FFF2-40B4-BE49-F238E27FC236}">
                <a16:creationId xmlns:a16="http://schemas.microsoft.com/office/drawing/2014/main" id="{29E91944-FA2F-0391-6A0C-6FF22BD2D0D4}"/>
              </a:ext>
            </a:extLst>
          </p:cNvPr>
          <p:cNvSpPr/>
          <p:nvPr/>
        </p:nvSpPr>
        <p:spPr>
          <a:xfrm>
            <a:off x="20086" y="6561582"/>
            <a:ext cx="8363392" cy="246221"/>
          </a:xfrm>
          <a:prstGeom prst="rect">
            <a:avLst/>
          </a:prstGeom>
        </p:spPr>
        <p:txBody>
          <a:bodyPr wrap="square">
            <a:spAutoFit/>
          </a:bodyPr>
          <a:lstStyle/>
          <a:p>
            <a:pPr lvl="0"/>
            <a:r>
              <a:rPr lang="en-US" sz="1000" b="1">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7498339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a:t>Public Feedback</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6906498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D6507-3586-D646-A42D-993DB5207F10}"/>
              </a:ext>
            </a:extLst>
          </p:cNvPr>
          <p:cNvSpPr>
            <a:spLocks noGrp="1"/>
          </p:cNvSpPr>
          <p:nvPr>
            <p:ph type="title"/>
          </p:nvPr>
        </p:nvSpPr>
        <p:spPr/>
        <p:txBody>
          <a:bodyPr/>
          <a:lstStyle/>
          <a:p>
            <a:r>
              <a:rPr lang="en-US"/>
              <a:t>MassHealth wants to hear from you!</a:t>
            </a:r>
          </a:p>
        </p:txBody>
      </p:sp>
      <p:sp>
        <p:nvSpPr>
          <p:cNvPr id="4" name="Text Placeholder 3">
            <a:extLst>
              <a:ext uri="{FF2B5EF4-FFF2-40B4-BE49-F238E27FC236}">
                <a16:creationId xmlns:a16="http://schemas.microsoft.com/office/drawing/2014/main" id="{EA01F29E-B6E2-F540-8710-54588EC15677}"/>
              </a:ext>
            </a:extLst>
          </p:cNvPr>
          <p:cNvSpPr>
            <a:spLocks noGrp="1"/>
          </p:cNvSpPr>
          <p:nvPr>
            <p:ph type="body" sz="quarter" idx="12"/>
          </p:nvPr>
        </p:nvSpPr>
        <p:spPr>
          <a:xfrm>
            <a:off x="381000" y="1981200"/>
            <a:ext cx="8307009" cy="4349909"/>
          </a:xfrm>
        </p:spPr>
        <p:txBody>
          <a:bodyPr/>
          <a:lstStyle/>
          <a:p>
            <a:pPr marL="0" lvl="1" indent="0" algn="ctr">
              <a:spcAft>
                <a:spcPts val="800"/>
              </a:spcAft>
              <a:buNone/>
            </a:pPr>
            <a:r>
              <a:rPr lang="en-US" sz="1800" b="1">
                <a:cs typeface="Calibri" pitchFamily="34" charset="0"/>
              </a:rPr>
              <a:t>Feedback Reminders</a:t>
            </a:r>
            <a:endParaRPr lang="en-US" b="1">
              <a:cs typeface="Calibri" pitchFamily="34" charset="0"/>
            </a:endParaRPr>
          </a:p>
          <a:p>
            <a:pPr lvl="1">
              <a:spcAft>
                <a:spcPts val="800"/>
              </a:spcAft>
            </a:pPr>
            <a:r>
              <a:rPr lang="en-US" sz="1800"/>
              <a:t>Feedback will be prioritized in the following order:</a:t>
            </a:r>
          </a:p>
          <a:p>
            <a:pPr marL="812418" lvl="2" indent="-342900">
              <a:buFont typeface="+mj-lt"/>
              <a:buAutoNum type="arabicPeriod"/>
            </a:pPr>
            <a:r>
              <a:rPr lang="en-US" sz="1600"/>
              <a:t>A MassHealth representative will read any comments submitted to the comments section.</a:t>
            </a:r>
          </a:p>
          <a:p>
            <a:pPr marL="812418" lvl="2" indent="-342900">
              <a:buFont typeface="+mj-lt"/>
              <a:buAutoNum type="arabicPeriod"/>
            </a:pPr>
            <a:r>
              <a:rPr lang="en-US" sz="1600"/>
              <a:t>A MassHealth representative will call on anyone using the “raise hand” feature.</a:t>
            </a:r>
          </a:p>
          <a:p>
            <a:pPr marL="812418" lvl="2" indent="-342900">
              <a:buFont typeface="+mj-lt"/>
              <a:buAutoNum type="arabicPeriod"/>
            </a:pPr>
            <a:r>
              <a:rPr lang="en-US" sz="1600"/>
              <a:t>Attendees will have the opportunity to unmute and provide feedback.</a:t>
            </a:r>
          </a:p>
          <a:p>
            <a:pPr lvl="1">
              <a:spcAft>
                <a:spcPts val="800"/>
              </a:spcAft>
            </a:pPr>
            <a:r>
              <a:rPr lang="en-US" sz="1800"/>
              <a:t>For this Public Listening Sessions, MassHealth </a:t>
            </a:r>
            <a:r>
              <a:rPr lang="en-US" sz="1800" b="1" u="sng"/>
              <a:t>will </a:t>
            </a:r>
            <a:r>
              <a:rPr lang="en-US" sz="1800"/>
              <a:t>respond to feedback. Please use the “raise hand” feature and wait for a MassHealth representative to call your name. Please identify your role as a stakeholder before sharing your comment or question.</a:t>
            </a:r>
          </a:p>
          <a:p>
            <a:pPr lvl="1">
              <a:spcAft>
                <a:spcPts val="800"/>
              </a:spcAft>
            </a:pPr>
            <a:r>
              <a:rPr lang="en-US" sz="1800">
                <a:cs typeface="Calibri" pitchFamily="34" charset="0"/>
              </a:rPr>
              <a:t>If we run out of time and do not get to your question, MassHealth accepts feedback at anytime at </a:t>
            </a:r>
            <a:r>
              <a:rPr lang="en-US" sz="1800">
                <a:cs typeface="Calibri" pitchFamily="34" charset="0"/>
                <a:hlinkClick r:id="rId3"/>
              </a:rPr>
              <a:t>PCAfeedback@mass.gov</a:t>
            </a:r>
            <a:endParaRPr lang="en-US" sz="1800">
              <a:cs typeface="Calibri" pitchFamily="34" charset="0"/>
            </a:endParaRPr>
          </a:p>
          <a:p>
            <a:pPr marL="1587" lvl="1" indent="0">
              <a:spcAft>
                <a:spcPts val="800"/>
              </a:spcAft>
              <a:buNone/>
            </a:pPr>
            <a:endParaRPr lang="en-US" sz="1800">
              <a:cs typeface="Calibri" pitchFamily="34" charset="0"/>
            </a:endParaRPr>
          </a:p>
        </p:txBody>
      </p:sp>
      <p:sp>
        <p:nvSpPr>
          <p:cNvPr id="5" name="Text Placeholder 2">
            <a:extLst>
              <a:ext uri="{FF2B5EF4-FFF2-40B4-BE49-F238E27FC236}">
                <a16:creationId xmlns:a16="http://schemas.microsoft.com/office/drawing/2014/main" id="{6B77E912-AFB0-5746-9FB6-083879F160BA}"/>
              </a:ext>
            </a:extLst>
          </p:cNvPr>
          <p:cNvSpPr txBox="1">
            <a:spLocks/>
          </p:cNvSpPr>
          <p:nvPr/>
        </p:nvSpPr>
        <p:spPr>
          <a:xfrm>
            <a:off x="315468" y="952395"/>
            <a:ext cx="8513064" cy="609600"/>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defPPr>
              <a:defRPr lang="en-US"/>
            </a:defPPr>
            <a:lvl1pPr indent="0" algn="ctr" defTabSz="913429" fontAlgn="base">
              <a:spcBef>
                <a:spcPct val="0"/>
              </a:spcBef>
              <a:spcAft>
                <a:spcPct val="0"/>
              </a:spcAft>
              <a:buClr>
                <a:schemeClr val="tx2"/>
              </a:buClr>
              <a:defRPr sz="1600" b="1" kern="0" baseline="0">
                <a:solidFill>
                  <a:schemeClr val="bg1"/>
                </a:solidFill>
                <a:latin typeface="Arial" panose="020B0604020202020204" pitchFamily="34" charset="0"/>
                <a:cs typeface="Arial" panose="020B0604020202020204" pitchFamily="34" charset="0"/>
              </a:defRPr>
            </a:lvl1pPr>
            <a:lvl2pPr marL="197586" indent="-195966" defTabSz="913429" fontAlgn="base">
              <a:spcBef>
                <a:spcPct val="0"/>
              </a:spcBef>
              <a:spcAft>
                <a:spcPct val="0"/>
              </a:spcAft>
              <a:buClr>
                <a:schemeClr val="tx2"/>
              </a:buClr>
              <a:buSzPct val="125000"/>
              <a:buFont typeface="Arial" charset="0"/>
              <a:buChar char="▪"/>
              <a:defRPr sz="1600" baseline="0"/>
            </a:lvl2pPr>
            <a:lvl3pPr marL="466431" indent="-267227" defTabSz="913429" fontAlgn="base">
              <a:spcBef>
                <a:spcPct val="0"/>
              </a:spcBef>
              <a:spcAft>
                <a:spcPct val="0"/>
              </a:spcAft>
              <a:buClr>
                <a:schemeClr val="tx2"/>
              </a:buClr>
              <a:buSzPct val="120000"/>
              <a:buFont typeface="Arial" charset="0"/>
              <a:buChar char="–"/>
              <a:defRPr sz="1600" baseline="0"/>
            </a:lvl3pPr>
            <a:lvl4pPr marL="626768" indent="-158716" defTabSz="913429" fontAlgn="base">
              <a:spcBef>
                <a:spcPct val="0"/>
              </a:spcBef>
              <a:spcAft>
                <a:spcPct val="0"/>
              </a:spcAft>
              <a:buClr>
                <a:schemeClr val="tx2"/>
              </a:buClr>
              <a:buSzPct val="120000"/>
              <a:buFont typeface="Arial" charset="0"/>
              <a:buChar char="▫"/>
              <a:defRPr sz="1600" baseline="0"/>
            </a:lvl4pPr>
            <a:lvl5pPr marL="764947" indent="-132804" defTabSz="913429" fontAlgn="base">
              <a:spcBef>
                <a:spcPct val="0"/>
              </a:spcBef>
              <a:spcAft>
                <a:spcPct val="0"/>
              </a:spcAft>
              <a:buClr>
                <a:schemeClr val="tx2"/>
              </a:buClr>
              <a:buSzPct val="89000"/>
              <a:buFont typeface="Arial" charset="0"/>
              <a:buChar char="-"/>
              <a:defRPr sz="1600" baseline="0"/>
            </a:lvl5pPr>
            <a:lvl6pPr marL="764947" indent="-132804" defTabSz="913429" fontAlgn="base">
              <a:spcBef>
                <a:spcPct val="0"/>
              </a:spcBef>
              <a:spcAft>
                <a:spcPct val="0"/>
              </a:spcAft>
              <a:buClr>
                <a:schemeClr val="tx2"/>
              </a:buClr>
              <a:buSzPct val="89000"/>
              <a:buFont typeface="Arial" charset="0"/>
              <a:buChar char="-"/>
              <a:defRPr sz="1600" baseline="0"/>
            </a:lvl6pPr>
            <a:lvl7pPr marL="764947" indent="-132804" defTabSz="913429" fontAlgn="base">
              <a:spcBef>
                <a:spcPct val="0"/>
              </a:spcBef>
              <a:spcAft>
                <a:spcPct val="0"/>
              </a:spcAft>
              <a:buClr>
                <a:schemeClr val="tx2"/>
              </a:buClr>
              <a:buSzPct val="89000"/>
              <a:buFont typeface="Arial" charset="0"/>
              <a:buChar char="-"/>
              <a:defRPr sz="1600" baseline="0"/>
            </a:lvl7pPr>
            <a:lvl8pPr marL="764947" indent="-132804" defTabSz="913429" fontAlgn="base">
              <a:spcBef>
                <a:spcPct val="0"/>
              </a:spcBef>
              <a:spcAft>
                <a:spcPct val="0"/>
              </a:spcAft>
              <a:buClr>
                <a:schemeClr val="tx2"/>
              </a:buClr>
              <a:buSzPct val="89000"/>
              <a:buFont typeface="Arial" charset="0"/>
              <a:buChar char="-"/>
              <a:defRPr sz="1600" baseline="0"/>
            </a:lvl8pPr>
            <a:lvl9pPr marL="764947" indent="-132804" defTabSz="913429" fontAlgn="base">
              <a:spcBef>
                <a:spcPct val="0"/>
              </a:spcBef>
              <a:spcAft>
                <a:spcPct val="0"/>
              </a:spcAft>
              <a:buClr>
                <a:schemeClr val="tx2"/>
              </a:buClr>
              <a:buSzPct val="89000"/>
              <a:buFont typeface="Arial" charset="0"/>
              <a:buChar char="-"/>
              <a:defRPr sz="1600" baseline="0"/>
            </a:lvl9pPr>
          </a:lstStyle>
          <a:p>
            <a:r>
              <a:rPr lang="en-US"/>
              <a:t>Do you have any comments or suggestions for MassHealth regarding EVV?</a:t>
            </a:r>
          </a:p>
        </p:txBody>
      </p:sp>
    </p:spTree>
    <p:extLst>
      <p:ext uri="{BB962C8B-B14F-4D97-AF65-F5344CB8AC3E}">
        <p14:creationId xmlns:p14="http://schemas.microsoft.com/office/powerpoint/2010/main" val="2364333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a:t>Muting and Unmuting Your Line</a:t>
            </a:r>
          </a:p>
        </p:txBody>
      </p:sp>
      <p:sp>
        <p:nvSpPr>
          <p:cNvPr id="2" name="Text Placeholder 1">
            <a:extLst>
              <a:ext uri="{FF2B5EF4-FFF2-40B4-BE49-F238E27FC236}">
                <a16:creationId xmlns:a16="http://schemas.microsoft.com/office/drawing/2014/main" id="{A4C3E19B-7970-1D4F-9DBA-5C525D84823C}"/>
              </a:ext>
            </a:extLst>
          </p:cNvPr>
          <p:cNvSpPr>
            <a:spLocks noGrp="1"/>
          </p:cNvSpPr>
          <p:nvPr>
            <p:ph type="body" sz="quarter" idx="12"/>
          </p:nvPr>
        </p:nvSpPr>
        <p:spPr>
          <a:xfrm>
            <a:off x="381000" y="914400"/>
            <a:ext cx="4273062" cy="5632311"/>
          </a:xfrm>
        </p:spPr>
        <p:txBody>
          <a:bodyPr/>
          <a:lstStyle/>
          <a:p>
            <a:pPr marL="288925" lvl="2" indent="-288925">
              <a:buFont typeface="Wingdings" panose="05000000000000000000" pitchFamily="2" charset="2"/>
              <a:buChar char="§"/>
            </a:pPr>
            <a:r>
              <a:rPr lang="en-US" sz="1500"/>
              <a:t>All attendees are in listen only mode for this presentation.</a:t>
            </a:r>
            <a:endParaRPr lang="en-US" sz="1000">
              <a:solidFill>
                <a:srgbClr val="FF0000"/>
              </a:solidFill>
            </a:endParaRPr>
          </a:p>
          <a:p>
            <a:pPr marL="288925" indent="-288925">
              <a:buSzPct val="120000"/>
              <a:buFont typeface="Wingdings" panose="05000000000000000000" pitchFamily="2" charset="2"/>
              <a:buChar char="§"/>
            </a:pPr>
            <a:r>
              <a:rPr lang="en-US" sz="1500"/>
              <a:t>If you need to unmute your line to ask a question, you can get MassHealth’s attention by ”raising your hand” by clicking the Reactions button and choosing Raise a Hand.</a:t>
            </a:r>
          </a:p>
          <a:p>
            <a:pPr marL="288925" indent="-288925">
              <a:buSzPct val="120000"/>
              <a:buFont typeface="Wingdings" panose="05000000000000000000" pitchFamily="2" charset="2"/>
              <a:buChar char="§"/>
            </a:pPr>
            <a:r>
              <a:rPr lang="en-US" sz="1500"/>
              <a:t>When you are called on to speak, you need to </a:t>
            </a:r>
            <a:r>
              <a:rPr lang="en-US" sz="1500" b="1" u="sng"/>
              <a:t>unmute</a:t>
            </a:r>
            <a:r>
              <a:rPr lang="en-US" sz="1500"/>
              <a:t> your line. You can do so by following these instructions:</a:t>
            </a:r>
          </a:p>
          <a:p>
            <a:pPr marL="515938" lvl="1" indent="-285750">
              <a:buFontTx/>
              <a:buChar char="-"/>
            </a:pPr>
            <a:r>
              <a:rPr lang="en-US" sz="1400"/>
              <a:t>If you are connected to audio </a:t>
            </a:r>
            <a:r>
              <a:rPr lang="en-US" sz="1400" b="1"/>
              <a:t>on your phone: </a:t>
            </a:r>
            <a:r>
              <a:rPr lang="en-US" sz="1400"/>
              <a:t> Press *6 on your phone.</a:t>
            </a:r>
            <a:endParaRPr lang="en-US" sz="1000"/>
          </a:p>
          <a:p>
            <a:pPr marL="515938" lvl="1" indent="-285750">
              <a:buFontTx/>
              <a:buChar char="-"/>
            </a:pPr>
            <a:r>
              <a:rPr lang="en-US" sz="1400"/>
              <a:t>If you are connected to audio </a:t>
            </a:r>
            <a:r>
              <a:rPr lang="en-US" sz="1400" b="1"/>
              <a:t>on your computer or via the Zoom app:</a:t>
            </a:r>
            <a:r>
              <a:rPr lang="en-US" sz="1400"/>
              <a:t> Click the Mute icon at the bottom of the screen.</a:t>
            </a:r>
          </a:p>
          <a:p>
            <a:pPr marL="288925" lvl="2" indent="-288925">
              <a:buFont typeface="Wingdings" panose="05000000000000000000" pitchFamily="2" charset="2"/>
              <a:buChar char="§"/>
            </a:pPr>
            <a:r>
              <a:rPr lang="en-US" sz="1500"/>
              <a:t>If we run out of time and you are unable to share your feedback, written responses will be accepted at any time at </a:t>
            </a:r>
            <a:r>
              <a:rPr lang="en-US" sz="1500">
                <a:hlinkClick r:id="rId7"/>
              </a:rPr>
              <a:t>PCAFeedback@mass.gov</a:t>
            </a:r>
            <a:endParaRPr lang="en-US" sz="1500"/>
          </a:p>
          <a:p>
            <a:pPr marL="0" lvl="2" indent="0">
              <a:buNone/>
            </a:pPr>
            <a:endParaRPr lang="en-US" sz="1500"/>
          </a:p>
          <a:p>
            <a:endParaRPr lang="en-US"/>
          </a:p>
        </p:txBody>
      </p:sp>
      <p:cxnSp>
        <p:nvCxnSpPr>
          <p:cNvPr id="12" name="Straight Arrow Connector 11">
            <a:extLst>
              <a:ext uri="{FF2B5EF4-FFF2-40B4-BE49-F238E27FC236}">
                <a16:creationId xmlns:a16="http://schemas.microsoft.com/office/drawing/2014/main" id="{571AF9B1-FB04-1043-8098-025E95D0C210}"/>
              </a:ext>
            </a:extLst>
          </p:cNvPr>
          <p:cNvCxnSpPr>
            <a:cxnSpLocks/>
          </p:cNvCxnSpPr>
          <p:nvPr/>
        </p:nvCxnSpPr>
        <p:spPr>
          <a:xfrm>
            <a:off x="4246234" y="2062716"/>
            <a:ext cx="489063" cy="166843"/>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224108F1-E81A-9749-80E5-91CCD4988DCD}"/>
              </a:ext>
            </a:extLst>
          </p:cNvPr>
          <p:cNvSpPr/>
          <p:nvPr/>
        </p:nvSpPr>
        <p:spPr>
          <a:xfrm>
            <a:off x="288454" y="6272662"/>
            <a:ext cx="8538104" cy="307777"/>
          </a:xfrm>
          <a:prstGeom prst="rect">
            <a:avLst/>
          </a:prstGeom>
        </p:spPr>
        <p:txBody>
          <a:bodyPr wrap="square">
            <a:spAutoFit/>
          </a:bodyPr>
          <a:lstStyle/>
          <a:p>
            <a:pPr lvl="0" algn="ctr"/>
            <a:r>
              <a:rPr lang="en-US" sz="1400" b="1">
                <a:solidFill>
                  <a:srgbClr val="000000"/>
                </a:solidFill>
              </a:rPr>
              <a:t>MassHealth asks that you please hold all comments until the end of the presentation.</a:t>
            </a:r>
          </a:p>
        </p:txBody>
      </p:sp>
      <p:pic>
        <p:nvPicPr>
          <p:cNvPr id="11" name="Picture 10">
            <a:extLst>
              <a:ext uri="{FF2B5EF4-FFF2-40B4-BE49-F238E27FC236}">
                <a16:creationId xmlns:a16="http://schemas.microsoft.com/office/drawing/2014/main" id="{F7A28054-90B6-4D59-8170-D9B7E07C1286}"/>
              </a:ext>
            </a:extLst>
          </p:cNvPr>
          <p:cNvPicPr>
            <a:picLocks noChangeAspect="1"/>
          </p:cNvPicPr>
          <p:nvPr/>
        </p:nvPicPr>
        <p:blipFill>
          <a:blip r:embed="rId8"/>
          <a:stretch>
            <a:fillRect/>
          </a:stretch>
        </p:blipFill>
        <p:spPr>
          <a:xfrm>
            <a:off x="4816533" y="3380666"/>
            <a:ext cx="4010025" cy="2495550"/>
          </a:xfrm>
          <a:prstGeom prst="rect">
            <a:avLst/>
          </a:prstGeom>
        </p:spPr>
      </p:pic>
      <p:pic>
        <p:nvPicPr>
          <p:cNvPr id="23" name="Picture 22">
            <a:extLst>
              <a:ext uri="{FF2B5EF4-FFF2-40B4-BE49-F238E27FC236}">
                <a16:creationId xmlns:a16="http://schemas.microsoft.com/office/drawing/2014/main" id="{8C139DA8-429D-4DD8-961C-54E134661E63}"/>
              </a:ext>
            </a:extLst>
          </p:cNvPr>
          <p:cNvPicPr>
            <a:picLocks noChangeAspect="1"/>
          </p:cNvPicPr>
          <p:nvPr/>
        </p:nvPicPr>
        <p:blipFill>
          <a:blip r:embed="rId9"/>
          <a:stretch>
            <a:fillRect/>
          </a:stretch>
        </p:blipFill>
        <p:spPr>
          <a:xfrm>
            <a:off x="4816532" y="686827"/>
            <a:ext cx="4010026" cy="2483196"/>
          </a:xfrm>
          <a:prstGeom prst="rect">
            <a:avLst/>
          </a:prstGeom>
        </p:spPr>
      </p:pic>
      <p:cxnSp>
        <p:nvCxnSpPr>
          <p:cNvPr id="14" name="Straight Arrow Connector 13">
            <a:extLst>
              <a:ext uri="{FF2B5EF4-FFF2-40B4-BE49-F238E27FC236}">
                <a16:creationId xmlns:a16="http://schemas.microsoft.com/office/drawing/2014/main" id="{41DD1DBD-CD55-444E-9E47-AC18B09418D8}"/>
              </a:ext>
            </a:extLst>
          </p:cNvPr>
          <p:cNvCxnSpPr>
            <a:cxnSpLocks/>
          </p:cNvCxnSpPr>
          <p:nvPr/>
        </p:nvCxnSpPr>
        <p:spPr>
          <a:xfrm>
            <a:off x="3703760" y="4628441"/>
            <a:ext cx="950302" cy="248986"/>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04600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txBox="1">
            <a:spLocks/>
          </p:cNvSpPr>
          <p:nvPr/>
        </p:nvSpPr>
        <p:spPr bwMode="auto">
          <a:xfrm>
            <a:off x="228600" y="194511"/>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r>
              <a:rPr lang="en-US"/>
              <a:t>Thank you!</a:t>
            </a:r>
            <a:endParaRPr lang="en-US" kern="0"/>
          </a:p>
        </p:txBody>
      </p:sp>
      <p:sp>
        <p:nvSpPr>
          <p:cNvPr id="2" name="Rectangle 1"/>
          <p:cNvSpPr/>
          <p:nvPr/>
        </p:nvSpPr>
        <p:spPr>
          <a:xfrm>
            <a:off x="1040462" y="907927"/>
            <a:ext cx="7063075" cy="1477328"/>
          </a:xfrm>
          <a:prstGeom prst="rect">
            <a:avLst/>
          </a:prstGeom>
        </p:spPr>
        <p:txBody>
          <a:bodyPr wrap="square" lIns="91440" tIns="45720" rIns="91440" bIns="45720" anchor="t">
            <a:spAutoFit/>
          </a:bodyPr>
          <a:lstStyle/>
          <a:p>
            <a:pPr marL="8255" algn="ctr"/>
            <a:endParaRPr lang="en-US" i="1">
              <a:cs typeface="Arial"/>
            </a:endParaRPr>
          </a:p>
          <a:p>
            <a:pPr marL="8255" algn="ctr"/>
            <a:r>
              <a:rPr lang="en-US"/>
              <a:t>Additional feedback can be submitted to MassHealth by emailing:</a:t>
            </a:r>
            <a:endParaRPr lang="en-US">
              <a:cs typeface="Arial"/>
            </a:endParaRPr>
          </a:p>
          <a:p>
            <a:pPr marL="8255" algn="ctr"/>
            <a:endParaRPr lang="en-US" i="1">
              <a:cs typeface="Arial"/>
            </a:endParaRPr>
          </a:p>
          <a:p>
            <a:pPr marL="8255" algn="ctr"/>
            <a:r>
              <a:rPr lang="en-US" b="1" i="1">
                <a:solidFill>
                  <a:schemeClr val="accent4"/>
                </a:solidFill>
                <a:hlinkClick r:id="rId3">
                  <a:extLst>
                    <a:ext uri="{A12FA001-AC4F-418D-AE19-62706E023703}">
                      <ahyp:hlinkClr xmlns:ahyp="http://schemas.microsoft.com/office/drawing/2018/hyperlinkcolor" val="tx"/>
                    </a:ext>
                  </a:extLst>
                </a:hlinkClick>
              </a:rPr>
              <a:t>PCAfeedback@mass.gov</a:t>
            </a:r>
            <a:endParaRPr lang="en-US" b="1" i="1">
              <a:solidFill>
                <a:schemeClr val="accent4"/>
              </a:solidFill>
            </a:endParaRPr>
          </a:p>
          <a:p>
            <a:pPr marL="8255" algn="ctr"/>
            <a:endParaRPr lang="en-US" b="1" i="1">
              <a:solidFill>
                <a:schemeClr val="accent4"/>
              </a:solidFill>
              <a:cs typeface="Arial"/>
            </a:endParaRPr>
          </a:p>
        </p:txBody>
      </p:sp>
      <p:sp>
        <p:nvSpPr>
          <p:cNvPr id="20" name="Text Placeholder 1"/>
          <p:cNvSpPr txBox="1">
            <a:spLocks/>
          </p:cNvSpPr>
          <p:nvPr/>
        </p:nvSpPr>
        <p:spPr>
          <a:xfrm>
            <a:off x="313182" y="831727"/>
            <a:ext cx="8517636" cy="1524000"/>
          </a:xfrm>
          <a:prstGeom prst="rect">
            <a:avLst/>
          </a:prstGeom>
          <a:ln>
            <a:solidFill>
              <a:schemeClr val="accent6">
                <a:lumMod val="60000"/>
                <a:lumOff val="40000"/>
              </a:schemeClr>
            </a:solidFill>
          </a:ln>
          <a:effectLst>
            <a:outerShdw blurRad="50800" dist="38100" dir="2700000" algn="tl" rotWithShape="0">
              <a:prstClr val="black">
                <a:alpha val="40000"/>
              </a:prstClr>
            </a:outerShdw>
          </a:effectLst>
        </p:spPr>
        <p:txBody>
          <a:bodyPr lIns="274320" rIns="274320"/>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r>
              <a:rPr lang="en-US" b="1">
                <a:solidFill>
                  <a:schemeClr val="tx2"/>
                </a:solidFill>
              </a:rPr>
              <a:t> </a:t>
            </a:r>
          </a:p>
        </p:txBody>
      </p:sp>
      <p:sp>
        <p:nvSpPr>
          <p:cNvPr id="4" name="Rectangle: Rounded Corners 3">
            <a:extLst>
              <a:ext uri="{FF2B5EF4-FFF2-40B4-BE49-F238E27FC236}">
                <a16:creationId xmlns:a16="http://schemas.microsoft.com/office/drawing/2014/main" id="{81522437-FFE0-A614-3663-349D3B317E50}"/>
              </a:ext>
            </a:extLst>
          </p:cNvPr>
          <p:cNvSpPr/>
          <p:nvPr/>
        </p:nvSpPr>
        <p:spPr bwMode="auto">
          <a:xfrm>
            <a:off x="1220437" y="3505200"/>
            <a:ext cx="6703125" cy="1362807"/>
          </a:xfrm>
          <a:prstGeom prst="roundRect">
            <a:avLst/>
          </a:prstGeom>
          <a:solidFill>
            <a:schemeClr val="accent2">
              <a:lumMod val="20000"/>
              <a:lumOff val="80000"/>
            </a:schemeClr>
          </a:solidFill>
          <a:ln w="76200">
            <a:solidFill>
              <a:schemeClr val="accent3">
                <a:lumMod val="75000"/>
              </a:schemeClr>
            </a:solidFill>
            <a:miter lim="800000"/>
            <a:headEnd/>
            <a:tailEnd/>
          </a:ln>
          <a:effectLst>
            <a:outerShdw blurRad="50800" dist="38100" dir="2700000" algn="tl" rotWithShape="0">
              <a:prstClr val="black">
                <a:alpha val="40000"/>
              </a:prstClr>
            </a:outerShdw>
          </a:effectLst>
        </p:spPr>
        <p:txBody>
          <a:bodyPr wrap="none" rtlCol="0" anchor="ctr"/>
          <a:lstStyle/>
          <a:p>
            <a:pPr marL="342900" lvl="1" algn="ctr">
              <a:spcAft>
                <a:spcPts val="800"/>
              </a:spcAft>
              <a:buSzPct val="120000"/>
            </a:pPr>
            <a:endParaRPr lang="en-US" sz="2400" u="sng"/>
          </a:p>
        </p:txBody>
      </p:sp>
      <p:sp>
        <p:nvSpPr>
          <p:cNvPr id="5" name="Text Placeholder 3">
            <a:extLst>
              <a:ext uri="{FF2B5EF4-FFF2-40B4-BE49-F238E27FC236}">
                <a16:creationId xmlns:a16="http://schemas.microsoft.com/office/drawing/2014/main" id="{D11D6751-62FD-6798-0BAE-2995A2559AA0}"/>
              </a:ext>
            </a:extLst>
          </p:cNvPr>
          <p:cNvSpPr txBox="1">
            <a:spLocks/>
          </p:cNvSpPr>
          <p:nvPr/>
        </p:nvSpPr>
        <p:spPr bwMode="auto">
          <a:xfrm>
            <a:off x="1441798" y="3689686"/>
            <a:ext cx="6260404" cy="102592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spcAft>
                <a:spcPts val="800"/>
              </a:spcAft>
              <a:buSzPct val="120000"/>
            </a:pPr>
            <a:r>
              <a:rPr lang="en-US" sz="3000" kern="0"/>
              <a:t>Visit </a:t>
            </a:r>
            <a:r>
              <a:rPr lang="en-US" sz="3000" b="1" u="sng" kern="0">
                <a:hlinkClick r:id="rId4">
                  <a:extLst>
                    <a:ext uri="{A12FA001-AC4F-418D-AE19-62706E023703}">
                      <ahyp:hlinkClr xmlns:ahyp="http://schemas.microsoft.com/office/drawing/2018/hyperlinkcolor" val="tx"/>
                    </a:ext>
                  </a:extLst>
                </a:hlinkClick>
              </a:rPr>
              <a:t>tempusunlimited.org/EVV</a:t>
            </a:r>
            <a:r>
              <a:rPr lang="en-US" sz="3000" kern="0"/>
              <a:t> </a:t>
            </a:r>
          </a:p>
          <a:p>
            <a:pPr algn="ctr">
              <a:spcAft>
                <a:spcPts val="800"/>
              </a:spcAft>
              <a:buSzPct val="120000"/>
            </a:pPr>
            <a:r>
              <a:rPr lang="en-US" sz="3000" kern="0"/>
              <a:t>to learn more about EVV</a:t>
            </a:r>
          </a:p>
        </p:txBody>
      </p:sp>
    </p:spTree>
    <p:extLst>
      <p:ext uri="{BB962C8B-B14F-4D97-AF65-F5344CB8AC3E}">
        <p14:creationId xmlns:p14="http://schemas.microsoft.com/office/powerpoint/2010/main" val="2261117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a:t>Providing Input</a:t>
            </a:r>
          </a:p>
        </p:txBody>
      </p:sp>
      <p:sp>
        <p:nvSpPr>
          <p:cNvPr id="2" name="Text Placeholder 1">
            <a:extLst>
              <a:ext uri="{FF2B5EF4-FFF2-40B4-BE49-F238E27FC236}">
                <a16:creationId xmlns:a16="http://schemas.microsoft.com/office/drawing/2014/main" id="{0F09FC13-A917-8B40-A942-47EC51B6828C}"/>
              </a:ext>
            </a:extLst>
          </p:cNvPr>
          <p:cNvSpPr>
            <a:spLocks noGrp="1"/>
          </p:cNvSpPr>
          <p:nvPr>
            <p:ph type="body" sz="quarter" idx="12"/>
          </p:nvPr>
        </p:nvSpPr>
        <p:spPr>
          <a:xfrm>
            <a:off x="381000" y="914400"/>
            <a:ext cx="8229600" cy="4955203"/>
          </a:xfrm>
        </p:spPr>
        <p:txBody>
          <a:bodyPr/>
          <a:lstStyle/>
          <a:p>
            <a:pPr marL="285750" indent="-285750">
              <a:buSzPct val="120000"/>
              <a:buFont typeface="Wingdings" pitchFamily="2" charset="2"/>
              <a:buChar char="§"/>
            </a:pPr>
            <a:r>
              <a:rPr lang="en-US" sz="1500"/>
              <a:t>This Public Listening Session will include a presentation by MassHealth followed by an opportunity for attendees to provide input. </a:t>
            </a:r>
            <a:r>
              <a:rPr lang="en-US" sz="1500" b="1"/>
              <a:t>Please hold all comments and questions until the end of MassHealth’s presentation</a:t>
            </a:r>
            <a:r>
              <a:rPr lang="en-US" sz="1500"/>
              <a:t>. </a:t>
            </a:r>
          </a:p>
          <a:p>
            <a:pPr marL="288925" lvl="2" indent="-288925">
              <a:buFont typeface="Wingdings" panose="05000000000000000000" pitchFamily="2" charset="2"/>
              <a:buChar char="§"/>
            </a:pPr>
            <a:r>
              <a:rPr lang="en-US" sz="1500"/>
              <a:t>Attendees can provide input by either typing their comment into the chat section of Zoom or by unmuting and verbally giving their comments.</a:t>
            </a:r>
          </a:p>
          <a:p>
            <a:pPr marL="521906" lvl="1" indent="-285750">
              <a:buFont typeface="System Font Regular"/>
              <a:buChar char="-"/>
            </a:pPr>
            <a:r>
              <a:rPr lang="en-US" sz="1400"/>
              <a:t>MassHealth asks that individuals providing comments indicate their role as a stakeholder.  For example, identify if you are a consumer, a PCA, a PCM employee, etc.</a:t>
            </a:r>
          </a:p>
          <a:p>
            <a:pPr marL="521906" lvl="1" indent="-285750">
              <a:buFont typeface="System Font Regular"/>
              <a:buChar char="-"/>
            </a:pPr>
            <a:r>
              <a:rPr lang="en-US" sz="1400"/>
              <a:t>Feedback will be prioritized in the following order:</a:t>
            </a:r>
          </a:p>
          <a:p>
            <a:pPr marL="812418" lvl="2" indent="-342900">
              <a:buSzPct val="100000"/>
              <a:buFont typeface="+mj-lt"/>
              <a:buAutoNum type="arabicPeriod"/>
            </a:pPr>
            <a:r>
              <a:rPr lang="en-US"/>
              <a:t>A MassHealth representative will read any comments submitted to the comments section.</a:t>
            </a:r>
          </a:p>
          <a:p>
            <a:pPr marL="812418" lvl="2" indent="-342900">
              <a:buSzPct val="100000"/>
              <a:buFont typeface="+mj-lt"/>
              <a:buAutoNum type="arabicPeriod"/>
            </a:pPr>
            <a:r>
              <a:rPr lang="en-US"/>
              <a:t>A MassHealth representative will call on anyone using the “raise hand” feature.</a:t>
            </a:r>
          </a:p>
          <a:p>
            <a:pPr marL="812418" lvl="2" indent="-342900">
              <a:buSzPct val="100000"/>
              <a:buFont typeface="+mj-lt"/>
              <a:buAutoNum type="arabicPeriod"/>
            </a:pPr>
            <a:r>
              <a:rPr lang="en-US"/>
              <a:t>Attendees will have the opportunity to unmute and provide feedback.</a:t>
            </a:r>
          </a:p>
          <a:p>
            <a:pPr marL="521906" lvl="1" indent="-285750">
              <a:buFont typeface="System Font Regular"/>
              <a:buChar char="-"/>
            </a:pPr>
            <a:r>
              <a:rPr lang="en-US" sz="1400"/>
              <a:t>MassHealth anticipates that many individuals will want to provide feedback.  We ask that you be as concise as possible to ensure that all attendees who want to provide input have time to do so.</a:t>
            </a:r>
            <a:endParaRPr lang="en-US" sz="1500"/>
          </a:p>
          <a:p>
            <a:pPr marL="288925" lvl="2" indent="-288925">
              <a:buFont typeface="Wingdings" panose="05000000000000000000" pitchFamily="2" charset="2"/>
              <a:buChar char="§"/>
            </a:pPr>
            <a:r>
              <a:rPr lang="en-US" sz="1500"/>
              <a:t>MassHealth will respond to questions at the end of this session. </a:t>
            </a:r>
          </a:p>
          <a:p>
            <a:pPr marL="288925" lvl="2" indent="-288925">
              <a:buFont typeface="Wingdings" panose="05000000000000000000" pitchFamily="2" charset="2"/>
              <a:buChar char="§"/>
            </a:pPr>
            <a:r>
              <a:rPr lang="en-US" sz="1500"/>
              <a:t>If we run out of time and you are unable to share your feedback, written responses will be accepted at any time at </a:t>
            </a:r>
            <a:r>
              <a:rPr lang="en-US" sz="1500">
                <a:hlinkClick r:id="rId7"/>
              </a:rPr>
              <a:t>PCAfeedback@mass.gov</a:t>
            </a:r>
            <a:endParaRPr lang="en-US" sz="1500"/>
          </a:p>
        </p:txBody>
      </p:sp>
    </p:spTree>
    <p:extLst>
      <p:ext uri="{BB962C8B-B14F-4D97-AF65-F5344CB8AC3E}">
        <p14:creationId xmlns:p14="http://schemas.microsoft.com/office/powerpoint/2010/main" val="280105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a:t>Why is MassHealth holding this Public Listening Session?</a:t>
            </a:r>
          </a:p>
        </p:txBody>
      </p:sp>
      <p:sp>
        <p:nvSpPr>
          <p:cNvPr id="3" name="Text Placeholder 2">
            <a:extLst>
              <a:ext uri="{FF2B5EF4-FFF2-40B4-BE49-F238E27FC236}">
                <a16:creationId xmlns:a16="http://schemas.microsoft.com/office/drawing/2014/main" id="{DCEB053B-288E-1A4F-9B3A-EE9997374394}"/>
              </a:ext>
            </a:extLst>
          </p:cNvPr>
          <p:cNvSpPr>
            <a:spLocks noGrp="1"/>
          </p:cNvSpPr>
          <p:nvPr>
            <p:ph type="body" sz="quarter" idx="12"/>
          </p:nvPr>
        </p:nvSpPr>
        <p:spPr>
          <a:xfrm>
            <a:off x="427544" y="1471012"/>
            <a:ext cx="8288912" cy="4308872"/>
          </a:xfrm>
        </p:spPr>
        <p:txBody>
          <a:bodyPr/>
          <a:lstStyle/>
          <a:p>
            <a:pPr marL="288925" indent="-288925">
              <a:buSzPct val="120000"/>
              <a:buFont typeface="Wingdings" pitchFamily="2" charset="2"/>
              <a:buChar char="§"/>
            </a:pPr>
            <a:r>
              <a:rPr lang="en-US"/>
              <a:t>MassHealth has been holding Public Listening Sessions to discuss Electronic Visit Verification (“EVV”) implementation in the MassHealth Personal Care Attendant (“PCA”) program.</a:t>
            </a:r>
          </a:p>
          <a:p>
            <a:pPr marL="288925" indent="-288925">
              <a:buSzPct val="120000"/>
              <a:buFont typeface="Wingdings" pitchFamily="2" charset="2"/>
              <a:buChar char="§"/>
            </a:pPr>
            <a:r>
              <a:rPr lang="en-US"/>
              <a:t>In this Public Listening Session, MassHealth will share policy updates about EVV implementation. Then, MassHealth will ask stakeholders, such as Consumers and PCAs, for their feedback about certain topics. </a:t>
            </a:r>
            <a:endParaRPr lang="en-US">
              <a:ea typeface="Calibri" panose="020F0502020204030204" pitchFamily="34" charset="0"/>
              <a:cs typeface="Times New Roman" panose="02020603050405020304" pitchFamily="18" charset="0"/>
            </a:endParaRPr>
          </a:p>
          <a:p>
            <a:pPr marL="288925" indent="-288925">
              <a:buSzPct val="120000"/>
              <a:buFont typeface="Wingdings" pitchFamily="2" charset="2"/>
              <a:buChar char="§"/>
            </a:pPr>
            <a:r>
              <a:rPr lang="en-US">
                <a:ea typeface="Calibri" panose="020F0502020204030204" pitchFamily="34" charset="0"/>
                <a:cs typeface="Times New Roman"/>
              </a:rPr>
              <a:t>This Public Listening Session is </a:t>
            </a:r>
            <a:r>
              <a:rPr lang="en-US" b="1" u="sng">
                <a:ea typeface="Calibri" panose="020F0502020204030204" pitchFamily="34" charset="0"/>
                <a:cs typeface="Times New Roman"/>
              </a:rPr>
              <a:t>not</a:t>
            </a:r>
            <a:r>
              <a:rPr lang="en-US">
                <a:ea typeface="Calibri" panose="020F0502020204030204" pitchFamily="34" charset="0"/>
                <a:cs typeface="Times New Roman"/>
              </a:rPr>
              <a:t> a training.</a:t>
            </a:r>
            <a:endParaRPr lang="en-US">
              <a:cs typeface="Times New Roman"/>
            </a:endParaRPr>
          </a:p>
          <a:p>
            <a:pPr marL="288925" indent="-288925">
              <a:buSzPct val="120000"/>
              <a:buFont typeface="Wingdings" pitchFamily="2" charset="2"/>
              <a:buChar char="§"/>
            </a:pPr>
            <a:r>
              <a:rPr lang="en-US"/>
              <a:t>For this Public Listening Session, MassHealth </a:t>
            </a:r>
            <a:r>
              <a:rPr lang="en-US" b="1" u="sng"/>
              <a:t>will</a:t>
            </a:r>
            <a:r>
              <a:rPr lang="en-US"/>
              <a:t> respond to feedback and answer questions at the end of the session. Please refrain from raising your hand until the end. The purpose of this session is for MassHealth to share updates and for stakeholders to provide feedback or ask questions that will help inform them of ongoing policy development.</a:t>
            </a:r>
            <a:endParaRPr lang="en-US">
              <a:cs typeface="Arial"/>
            </a:endParaRPr>
          </a:p>
          <a:p>
            <a:pPr marL="288925" indent="-288925">
              <a:buSzPct val="120000"/>
              <a:buFont typeface="Wingdings" pitchFamily="2" charset="2"/>
              <a:buChar char="§"/>
            </a:pPr>
            <a:r>
              <a:rPr lang="en-US"/>
              <a:t>This presentation will be available to download, after the Public Listening Session is over. To download a copy, visit mass.gov and search for “PCA Public Listening Session” in the search box. The presentation will also be available in Spanish.</a:t>
            </a:r>
            <a:endParaRPr lang="en-US">
              <a:cs typeface="Arial"/>
            </a:endParaRPr>
          </a:p>
        </p:txBody>
      </p:sp>
      <p:sp>
        <p:nvSpPr>
          <p:cNvPr id="6" name="Rectangle 5">
            <a:extLst>
              <a:ext uri="{FF2B5EF4-FFF2-40B4-BE49-F238E27FC236}">
                <a16:creationId xmlns:a16="http://schemas.microsoft.com/office/drawing/2014/main" id="{F2918368-E183-7C48-9E04-C7B4EAFFA17E}"/>
              </a:ext>
            </a:extLst>
          </p:cNvPr>
          <p:cNvSpPr/>
          <p:nvPr/>
        </p:nvSpPr>
        <p:spPr>
          <a:xfrm>
            <a:off x="427544" y="6154926"/>
            <a:ext cx="8288912" cy="323165"/>
          </a:xfrm>
          <a:prstGeom prst="rect">
            <a:avLst/>
          </a:prstGeom>
        </p:spPr>
        <p:txBody>
          <a:bodyPr wrap="square">
            <a:spAutoFit/>
          </a:bodyPr>
          <a:lstStyle/>
          <a:p>
            <a:pPr algn="ctr"/>
            <a:r>
              <a:rPr lang="en-US" sz="1500" b="1"/>
              <a:t>MassHealth asks that you please hold all comments until the end of the presentation.</a:t>
            </a:r>
            <a:endParaRPr lang="en-US" sz="1500"/>
          </a:p>
        </p:txBody>
      </p:sp>
      <p:sp>
        <p:nvSpPr>
          <p:cNvPr id="2" name="Rounded Rectangle 1">
            <a:extLst>
              <a:ext uri="{FF2B5EF4-FFF2-40B4-BE49-F238E27FC236}">
                <a16:creationId xmlns:a16="http://schemas.microsoft.com/office/drawing/2014/main" id="{D2C276BF-B81A-5F45-AD70-8219EE38E06C}"/>
              </a:ext>
            </a:extLst>
          </p:cNvPr>
          <p:cNvSpPr/>
          <p:nvPr/>
        </p:nvSpPr>
        <p:spPr bwMode="auto">
          <a:xfrm>
            <a:off x="427544" y="738202"/>
            <a:ext cx="8183056" cy="480998"/>
          </a:xfrm>
          <a:prstGeom prst="roundRect">
            <a:avLst/>
          </a:prstGeom>
          <a:solidFill>
            <a:schemeClr val="accent1"/>
          </a:solidFill>
          <a:ln w="9525">
            <a:solidFill>
              <a:srgbClr val="808080"/>
            </a:solidFill>
            <a:miter lim="800000"/>
            <a:headEnd/>
            <a:tailEnd/>
          </a:ln>
          <a:effectLst/>
        </p:spPr>
        <p:txBody>
          <a:bodyPr wrap="none" rtlCol="0" anchor="ctr"/>
          <a:lstStyle/>
          <a:p>
            <a:pPr lvl="0" algn="ctr"/>
            <a:r>
              <a:rPr lang="en-US">
                <a:solidFill>
                  <a:srgbClr val="000000"/>
                </a:solidFill>
              </a:rPr>
              <a:t>Public Listening Sessions are voluntary. PCAs are </a:t>
            </a:r>
            <a:r>
              <a:rPr lang="en-US" b="1" u="sng">
                <a:solidFill>
                  <a:srgbClr val="000000"/>
                </a:solidFill>
              </a:rPr>
              <a:t>NOT</a:t>
            </a:r>
            <a:r>
              <a:rPr lang="en-US">
                <a:solidFill>
                  <a:srgbClr val="000000"/>
                </a:solidFill>
              </a:rPr>
              <a:t> required to attend.</a:t>
            </a:r>
          </a:p>
        </p:txBody>
      </p:sp>
    </p:spTree>
    <p:extLst>
      <p:ext uri="{BB962C8B-B14F-4D97-AF65-F5344CB8AC3E}">
        <p14:creationId xmlns:p14="http://schemas.microsoft.com/office/powerpoint/2010/main" val="621965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a:t>EVV Implementation Timeline</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840372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a:t>How will I know when it’s my turn to use EVV?</a:t>
            </a:r>
          </a:p>
        </p:txBody>
      </p:sp>
      <p:sp>
        <p:nvSpPr>
          <p:cNvPr id="9" name="Rectangle 286">
            <a:extLst>
              <a:ext uri="{FF2B5EF4-FFF2-40B4-BE49-F238E27FC236}">
                <a16:creationId xmlns:a16="http://schemas.microsoft.com/office/drawing/2014/main" id="{A544F9BB-0135-1D4E-AA77-2366A9E8583F}"/>
              </a:ext>
            </a:extLst>
          </p:cNvPr>
          <p:cNvSpPr txBox="1">
            <a:spLocks noChangeArrowheads="1"/>
          </p:cNvSpPr>
          <p:nvPr/>
        </p:nvSpPr>
        <p:spPr bwMode="auto">
          <a:xfrm>
            <a:off x="174945" y="699162"/>
            <a:ext cx="8600646" cy="748638"/>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r>
              <a:rPr lang="en-US" sz="1800" b="1" kern="0">
                <a:solidFill>
                  <a:schemeClr val="bg1"/>
                </a:solidFill>
                <a:latin typeface="Arial" panose="020B0604020202020204" pitchFamily="34" charset="0"/>
                <a:cs typeface="Arial" panose="020B0604020202020204" pitchFamily="34" charset="0"/>
              </a:rPr>
              <a:t>About two months before you start using EVV, you will receive a packet from Tempus in the mail. This is called the </a:t>
            </a:r>
            <a:r>
              <a:rPr lang="en-US" sz="1800" b="1" u="sng" kern="0">
                <a:solidFill>
                  <a:schemeClr val="bg1"/>
                </a:solidFill>
                <a:latin typeface="Arial" panose="020B0604020202020204" pitchFamily="34" charset="0"/>
                <a:cs typeface="Arial" panose="020B0604020202020204" pitchFamily="34" charset="0"/>
              </a:rPr>
              <a:t>EVV Start Packet</a:t>
            </a:r>
            <a:r>
              <a:rPr lang="en-US" sz="1800" b="1" kern="0">
                <a:solidFill>
                  <a:schemeClr val="bg1"/>
                </a:solidFill>
                <a:latin typeface="Arial" panose="020B0604020202020204" pitchFamily="34" charset="0"/>
                <a:cs typeface="Arial" panose="020B0604020202020204" pitchFamily="34" charset="0"/>
              </a:rPr>
              <a:t>. </a:t>
            </a:r>
          </a:p>
        </p:txBody>
      </p:sp>
      <p:sp>
        <p:nvSpPr>
          <p:cNvPr id="13" name="Rectangle 12">
            <a:extLst>
              <a:ext uri="{FF2B5EF4-FFF2-40B4-BE49-F238E27FC236}">
                <a16:creationId xmlns:a16="http://schemas.microsoft.com/office/drawing/2014/main" id="{AF897A99-B3B3-044A-B663-8EB0F1CD33DB}"/>
              </a:ext>
            </a:extLst>
          </p:cNvPr>
          <p:cNvSpPr/>
          <p:nvPr/>
        </p:nvSpPr>
        <p:spPr>
          <a:xfrm>
            <a:off x="20086" y="6561582"/>
            <a:ext cx="8363392" cy="246221"/>
          </a:xfrm>
          <a:prstGeom prst="rect">
            <a:avLst/>
          </a:prstGeom>
        </p:spPr>
        <p:txBody>
          <a:bodyPr wrap="square">
            <a:spAutoFit/>
          </a:bodyPr>
          <a:lstStyle/>
          <a:p>
            <a:pPr lvl="0"/>
            <a:r>
              <a:rPr lang="en-US" sz="1000" b="1">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1606379"/>
            <a:ext cx="8144097" cy="4237057"/>
          </a:xfrm>
        </p:spPr>
        <p:txBody>
          <a:bodyPr/>
          <a:lstStyle/>
          <a:p>
            <a:pPr marL="285750" indent="-285750">
              <a:spcAft>
                <a:spcPts val="800"/>
              </a:spcAft>
              <a:buFont typeface="Wingdings" pitchFamily="2" charset="2"/>
              <a:buChar char="§"/>
            </a:pPr>
            <a:r>
              <a:rPr lang="en-US" sz="1800"/>
              <a:t>Your EVV Start Packet will include important information about EVV, such as:</a:t>
            </a:r>
          </a:p>
          <a:p>
            <a:pPr marL="628650" lvl="1" indent="-285750">
              <a:spcAft>
                <a:spcPts val="800"/>
              </a:spcAft>
              <a:buFont typeface="Wingdings" pitchFamily="2" charset="2"/>
              <a:buChar char="§"/>
            </a:pPr>
            <a:r>
              <a:rPr lang="en-US"/>
              <a:t>Your EVV start date</a:t>
            </a:r>
          </a:p>
          <a:p>
            <a:pPr marL="628650" lvl="1" indent="-285750">
              <a:spcAft>
                <a:spcPts val="800"/>
              </a:spcAft>
              <a:buFont typeface="Wingdings" pitchFamily="2" charset="2"/>
              <a:buChar char="§"/>
            </a:pPr>
            <a:r>
              <a:rPr lang="en-US"/>
              <a:t>How to attend EVV training</a:t>
            </a:r>
            <a:endParaRPr lang="en-US">
              <a:cs typeface="Arial"/>
            </a:endParaRPr>
          </a:p>
          <a:p>
            <a:pPr marL="628650" lvl="1" indent="-285750">
              <a:spcAft>
                <a:spcPts val="800"/>
              </a:spcAft>
              <a:buFont typeface="Wingdings" pitchFamily="2" charset="2"/>
              <a:buChar char="§"/>
            </a:pPr>
            <a:r>
              <a:rPr lang="en-US"/>
              <a:t>How to request an EVV exemption</a:t>
            </a:r>
          </a:p>
          <a:p>
            <a:pPr marL="628650" lvl="1" indent="-285750">
              <a:spcAft>
                <a:spcPts val="800"/>
              </a:spcAft>
              <a:buFont typeface="Wingdings" pitchFamily="2" charset="2"/>
              <a:buChar char="§"/>
            </a:pPr>
            <a:r>
              <a:rPr lang="en-US"/>
              <a:t>How to redeem a device voucher</a:t>
            </a:r>
          </a:p>
          <a:p>
            <a:pPr marL="285750" indent="-285750">
              <a:spcAft>
                <a:spcPts val="800"/>
              </a:spcAft>
              <a:buFont typeface="Wingdings" pitchFamily="2" charset="2"/>
              <a:buChar char="§"/>
            </a:pPr>
            <a:r>
              <a:rPr lang="en-US" sz="1800"/>
              <a:t>Please read your entire EVV Start Packet and follow the instructions.</a:t>
            </a:r>
          </a:p>
          <a:p>
            <a:pPr marL="285750" indent="-285750">
              <a:spcAft>
                <a:spcPts val="800"/>
              </a:spcAft>
              <a:buFont typeface="Wingdings" pitchFamily="2" charset="2"/>
              <a:buChar char="§"/>
            </a:pPr>
            <a:r>
              <a:rPr lang="en-US" sz="1800"/>
              <a:t>You will also receive several emails, automated telephone calls and text messages before you are required to start using EVV. </a:t>
            </a:r>
          </a:p>
          <a:p>
            <a:pPr marL="628650" lvl="1" indent="-285750">
              <a:spcAft>
                <a:spcPts val="800"/>
              </a:spcAft>
              <a:buFont typeface="Wingdings" pitchFamily="2" charset="2"/>
              <a:buChar char="§"/>
            </a:pPr>
            <a:r>
              <a:rPr lang="en-US"/>
              <a:t>Please do not ignore these messages. It is important that you read all messages from Tempus FI and follow Tempus’ instructions. </a:t>
            </a:r>
          </a:p>
          <a:p>
            <a:pPr marL="285750" indent="-285750">
              <a:spcAft>
                <a:spcPts val="800"/>
              </a:spcAft>
              <a:buFont typeface="Wingdings" pitchFamily="2" charset="2"/>
              <a:buChar char="§"/>
            </a:pPr>
            <a:r>
              <a:rPr lang="en-US" sz="1800" b="1"/>
              <a:t>Note</a:t>
            </a:r>
            <a:r>
              <a:rPr lang="en-US" sz="1800"/>
              <a:t>: You cannot request an exemption until you receive your EVV Start Packet. Please do not call Tempus FI to request an exemption until you have received your EVV Start Packet.</a:t>
            </a:r>
          </a:p>
        </p:txBody>
      </p:sp>
    </p:spTree>
    <p:extLst>
      <p:ext uri="{BB962C8B-B14F-4D97-AF65-F5344CB8AC3E}">
        <p14:creationId xmlns:p14="http://schemas.microsoft.com/office/powerpoint/2010/main" val="19035893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a:solidFill>
                  <a:srgbClr val="000000"/>
                </a:solidFill>
              </a:rPr>
              <a:t>MassHealth asks that you please hold all comments until the end of the presentation.</a:t>
            </a:r>
          </a:p>
        </p:txBody>
      </p:sp>
      <p:graphicFrame>
        <p:nvGraphicFramePr>
          <p:cNvPr id="4" name="Table 6">
            <a:extLst>
              <a:ext uri="{FF2B5EF4-FFF2-40B4-BE49-F238E27FC236}">
                <a16:creationId xmlns:a16="http://schemas.microsoft.com/office/drawing/2014/main" id="{84B5C12A-A1DE-B314-33BF-B0ADB6923F9F}"/>
              </a:ext>
            </a:extLst>
          </p:cNvPr>
          <p:cNvGraphicFramePr>
            <a:graphicFrameLocks noGrp="1"/>
          </p:cNvGraphicFramePr>
          <p:nvPr/>
        </p:nvGraphicFramePr>
        <p:xfrm>
          <a:off x="1104900" y="1066800"/>
          <a:ext cx="6934200" cy="3352800"/>
        </p:xfrm>
        <a:graphic>
          <a:graphicData uri="http://schemas.openxmlformats.org/drawingml/2006/table">
            <a:tbl>
              <a:tblPr firstRow="1" bandRow="1">
                <a:tableStyleId>{5C22544A-7EE6-4342-B048-85BDC9FD1C3A}</a:tableStyleId>
              </a:tblPr>
              <a:tblGrid>
                <a:gridCol w="6934200">
                  <a:extLst>
                    <a:ext uri="{9D8B030D-6E8A-4147-A177-3AD203B41FA5}">
                      <a16:colId xmlns:a16="http://schemas.microsoft.com/office/drawing/2014/main" val="2781679620"/>
                    </a:ext>
                  </a:extLst>
                </a:gridCol>
              </a:tblGrid>
              <a:tr h="264429">
                <a:tc>
                  <a:txBody>
                    <a:bodyPr/>
                    <a:lstStyle/>
                    <a:p>
                      <a:pPr algn="ctr"/>
                      <a:r>
                        <a:rPr lang="en-US" sz="2800" b="1"/>
                        <a:t>IMPORTANT</a:t>
                      </a:r>
                      <a:endParaRPr lang="en-US" b="1"/>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088693091"/>
                  </a:ext>
                </a:extLst>
              </a:tr>
              <a:tr h="1256039">
                <a:tc>
                  <a:txBody>
                    <a:bodyPr/>
                    <a:lstStyle/>
                    <a:p>
                      <a:pPr algn="ctr"/>
                      <a:r>
                        <a:rPr lang="en-US" b="0"/>
                        <a:t>Make sure that Tempus Fiscal Intermediary (FI) has your correct contact information on file. </a:t>
                      </a:r>
                    </a:p>
                    <a:p>
                      <a:pPr algn="ctr"/>
                      <a:endParaRPr lang="en-US" b="0"/>
                    </a:p>
                    <a:p>
                      <a:pPr algn="ctr"/>
                      <a:r>
                        <a:rPr lang="en-US" b="0"/>
                        <a:t>If Tempus does not have your correct address, phone number, or email address, you might not receive your EVV Start Packet.</a:t>
                      </a:r>
                    </a:p>
                    <a:p>
                      <a:pPr algn="ctr"/>
                      <a:endParaRPr lang="en-US"/>
                    </a:p>
                    <a:p>
                      <a:pPr algn="ctr"/>
                      <a:r>
                        <a:rPr lang="en-US" b="1"/>
                        <a:t>Please update your contact information with Tempus FI by visiting </a:t>
                      </a:r>
                      <a:r>
                        <a:rPr lang="en-US" b="1">
                          <a:hlinkClick r:id="rId6"/>
                        </a:rPr>
                        <a:t>evvweb.tempusunlimited.org</a:t>
                      </a:r>
                      <a:r>
                        <a:rPr lang="en-US" b="1"/>
                        <a:t> and following the instructions on the page.</a:t>
                      </a:r>
                    </a:p>
                    <a:p>
                      <a:pPr algn="ctr"/>
                      <a:endParaRPr lang="en-US"/>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FEF"/>
                    </a:solidFill>
                  </a:tcPr>
                </a:tc>
                <a:extLst>
                  <a:ext uri="{0D108BD9-81ED-4DB2-BD59-A6C34878D82A}">
                    <a16:rowId xmlns:a16="http://schemas.microsoft.com/office/drawing/2014/main" val="204715382"/>
                  </a:ext>
                </a:extLst>
              </a:tr>
            </a:tbl>
          </a:graphicData>
        </a:graphic>
      </p:graphicFrame>
      <p:sp>
        <p:nvSpPr>
          <p:cNvPr id="8" name="Title 1">
            <a:extLst>
              <a:ext uri="{FF2B5EF4-FFF2-40B4-BE49-F238E27FC236}">
                <a16:creationId xmlns:a16="http://schemas.microsoft.com/office/drawing/2014/main" id="{36AEF491-769A-1ACE-7B18-C3BDD9284B57}"/>
              </a:ext>
            </a:extLst>
          </p:cNvPr>
          <p:cNvSpPr>
            <a:spLocks noGrp="1"/>
          </p:cNvSpPr>
          <p:nvPr>
            <p:ph type="title"/>
          </p:nvPr>
        </p:nvSpPr>
        <p:spPr>
          <a:xfrm>
            <a:off x="174945" y="234863"/>
            <a:ext cx="8053675" cy="298327"/>
          </a:xfrm>
        </p:spPr>
        <p:txBody>
          <a:bodyPr/>
          <a:lstStyle/>
          <a:p>
            <a:r>
              <a:rPr lang="en-US"/>
              <a:t>Important note about the EVV Start Packet</a:t>
            </a:r>
          </a:p>
        </p:txBody>
      </p:sp>
    </p:spTree>
    <p:extLst>
      <p:ext uri="{BB962C8B-B14F-4D97-AF65-F5344CB8AC3E}">
        <p14:creationId xmlns:p14="http://schemas.microsoft.com/office/powerpoint/2010/main" val="24309646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3045&quot;&gt;&lt;version val=&quot;25146&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m_eweekdayFirstOfWeek val=&quot;1&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1.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heme/theme1.xml><?xml version="1.0" encoding="utf-8"?>
<a:theme xmlns:a="http://schemas.openxmlformats.org/drawingml/2006/main" name="SRM_CF_DG1140">
  <a:themeElements>
    <a:clrScheme name="Strategy Team">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anchor="ctr"/>
      <a:lstStyle>
        <a:defPPr defTabSz="914400" fontAlgn="base">
          <a:spcBef>
            <a:spcPct val="0"/>
          </a:spcBef>
          <a:spcAft>
            <a:spcPct val="0"/>
          </a:spcAft>
          <a:defRPr sz="1200" dirty="0">
            <a:solidFill>
              <a:srgbClr val="000000"/>
            </a:solidFill>
            <a:latin typeface="Arial"/>
          </a:defRPr>
        </a:defPPr>
      </a:lst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642FC5B8B920D4BB6C445E99411392A" ma:contentTypeVersion="13" ma:contentTypeDescription="Create a new document." ma:contentTypeScope="" ma:versionID="b49d197f5cdf79c428b741860ed19207">
  <xsd:schema xmlns:xsd="http://www.w3.org/2001/XMLSchema" xmlns:xs="http://www.w3.org/2001/XMLSchema" xmlns:p="http://schemas.microsoft.com/office/2006/metadata/properties" xmlns:ns2="6f41c3f9-0ddd-4792-9cc5-2aa494f8de60" xmlns:ns3="3efdb8b0-c47e-4c3c-846a-2bf99d413b35" targetNamespace="http://schemas.microsoft.com/office/2006/metadata/properties" ma:root="true" ma:fieldsID="16e0015cd71741903178969196129941" ns2:_="" ns3:_="">
    <xsd:import namespace="6f41c3f9-0ddd-4792-9cc5-2aa494f8de60"/>
    <xsd:import namespace="3efdb8b0-c47e-4c3c-846a-2bf99d413b3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1c3f9-0ddd-4792-9cc5-2aa494f8de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efdb8b0-c47e-4c3c-846a-2bf99d413b35"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2a62101f-b0dc-4e6f-8827-e535ec8bdbfb}" ma:internalName="TaxCatchAll" ma:showField="CatchAllData" ma:web="3efdb8b0-c47e-4c3c-846a-2bf99d413b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f41c3f9-0ddd-4792-9cc5-2aa494f8de60">
      <Terms xmlns="http://schemas.microsoft.com/office/infopath/2007/PartnerControls"/>
    </lcf76f155ced4ddcb4097134ff3c332f>
    <TaxCatchAll xmlns="3efdb8b0-c47e-4c3c-846a-2bf99d413b35" xsi:nil="true"/>
    <SharedWithUsers xmlns="3efdb8b0-c47e-4c3c-846a-2bf99d413b35">
      <UserInfo>
        <DisplayName>Hannigan, Sherri (EHS)</DisplayName>
        <AccountId>13</AccountId>
        <AccountType/>
      </UserInfo>
      <UserInfo>
        <DisplayName>Palakanis, Jared M (EHS)</DisplayName>
        <AccountId>202</AccountId>
        <AccountType/>
      </UserInfo>
      <UserInfo>
        <DisplayName>O'Brien, James F (EHS)</DisplayName>
        <AccountId>130</AccountId>
        <AccountType/>
      </UserInfo>
      <UserInfo>
        <DisplayName>Caryn Swartz</DisplayName>
        <AccountId>63</AccountId>
        <AccountType/>
      </UserInfo>
      <UserInfo>
        <DisplayName>Kacher, Eleni (EHS)</DisplayName>
        <AccountId>81</AccountId>
        <AccountType/>
      </UserInfo>
      <UserInfo>
        <DisplayName>Darcy, Leslie (EHS)</DisplayName>
        <AccountId>80</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C93EDB8-CC25-4BDF-B9D4-66756E08FC60}">
  <ds:schemaRefs>
    <ds:schemaRef ds:uri="3efdb8b0-c47e-4c3c-846a-2bf99d413b35"/>
    <ds:schemaRef ds:uri="6f41c3f9-0ddd-4792-9cc5-2aa494f8de6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8A755968-79A2-4536-BEF7-2457A451FF26}">
  <ds:schemaRefs>
    <ds:schemaRef ds:uri="3efdb8b0-c47e-4c3c-846a-2bf99d413b35"/>
    <ds:schemaRef ds:uri="6f41c3f9-0ddd-4792-9cc5-2aa494f8de6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E0A6B5F0-49F4-40AA-A24F-94C2F889773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TotalTime>
  <Words>4705</Words>
  <Application>Microsoft Office PowerPoint</Application>
  <PresentationFormat>On-screen Show (4:3)</PresentationFormat>
  <Paragraphs>363</Paragraphs>
  <Slides>40</Slides>
  <Notes>8</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40</vt:i4>
      </vt:variant>
    </vt:vector>
  </HeadingPairs>
  <TitlesOfParts>
    <vt:vector size="47" baseType="lpstr">
      <vt:lpstr>Arial</vt:lpstr>
      <vt:lpstr>Calibri</vt:lpstr>
      <vt:lpstr>Courier New</vt:lpstr>
      <vt:lpstr>System Font Regular</vt:lpstr>
      <vt:lpstr>Wingdings</vt:lpstr>
      <vt:lpstr>SRM_CF_DG1140</vt:lpstr>
      <vt:lpstr>think-cell Slide</vt:lpstr>
      <vt:lpstr>Public Listening Session: EVV Implementation in the MassHealth PCA Program</vt:lpstr>
      <vt:lpstr>Joining from a Mobile Device</vt:lpstr>
      <vt:lpstr>Closed Captioning &amp; Spanish Interpretation</vt:lpstr>
      <vt:lpstr>Muting and Unmuting Your Line</vt:lpstr>
      <vt:lpstr>Providing Input</vt:lpstr>
      <vt:lpstr>Why is MassHealth holding this Public Listening Session?</vt:lpstr>
      <vt:lpstr>EVV Implementation Timeline</vt:lpstr>
      <vt:lpstr>How will I know when it’s my turn to use EVV?</vt:lpstr>
      <vt:lpstr>Important note about the EVV Start Packet</vt:lpstr>
      <vt:lpstr>When will I start using EVV?</vt:lpstr>
      <vt:lpstr>EVV implementation timeline</vt:lpstr>
      <vt:lpstr>About the EVV System</vt:lpstr>
      <vt:lpstr>What is EVV?</vt:lpstr>
      <vt:lpstr>What will EVV change?</vt:lpstr>
      <vt:lpstr>How will the EVV system work?</vt:lpstr>
      <vt:lpstr>Here is an example of how the EVV system will work:</vt:lpstr>
      <vt:lpstr>What information does the EVV system verify?</vt:lpstr>
      <vt:lpstr>What information does the EVV system verify? (Continued)</vt:lpstr>
      <vt:lpstr>EVV Exemptions</vt:lpstr>
      <vt:lpstr>Will I be required to use EVV?</vt:lpstr>
      <vt:lpstr>EVV Devices</vt:lpstr>
      <vt:lpstr>What if I do not have a smart device or computer to use EVV?</vt:lpstr>
      <vt:lpstr>What if I do not have internet access?</vt:lpstr>
      <vt:lpstr>EVV Training</vt:lpstr>
      <vt:lpstr>Will I be trained on how to use EVV?</vt:lpstr>
      <vt:lpstr>Compliance</vt:lpstr>
      <vt:lpstr>PowerPoint Presentation</vt:lpstr>
      <vt:lpstr>PowerPoint Presentation</vt:lpstr>
      <vt:lpstr>What is an EVV Use Agreement?</vt:lpstr>
      <vt:lpstr>Roles and Responsibilities</vt:lpstr>
      <vt:lpstr>Roles and Responsibilities (continued)</vt:lpstr>
      <vt:lpstr>Next Steps</vt:lpstr>
      <vt:lpstr>Is there anything I should do right now?</vt:lpstr>
      <vt:lpstr>How can I learn more?</vt:lpstr>
      <vt:lpstr>Quick Summary</vt:lpstr>
      <vt:lpstr>Quick Summary</vt:lpstr>
      <vt:lpstr>Reminder: Here is an example of how the EVV system will work</vt:lpstr>
      <vt:lpstr>Public Feedback</vt:lpstr>
      <vt:lpstr>MassHealth wants to hear from you!</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Dashboard Alignment Meeting 6/21: Agenda</dc:title>
  <dc:creator>EHS</dc:creator>
  <cp:lastModifiedBy>Palakanis, Jared M (EHS)</cp:lastModifiedBy>
  <cp:revision>2</cp:revision>
  <cp:lastPrinted>2018-12-12T21:15:39Z</cp:lastPrinted>
  <dcterms:created xsi:type="dcterms:W3CDTF">2017-06-21T16:47:06Z</dcterms:created>
  <dcterms:modified xsi:type="dcterms:W3CDTF">2023-12-12T19:55:19Z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0x010100B642FC5B8B920D4BB6C445E99411392A</vt:lpwstr>
  </property>
  <property fmtid="{D5CDD505-2E9C-101B-9397-08002B2CF9AE}" pid="3" name="MediaServiceImageTags">
    <vt:lpwstr/>
  </property>
</Properties>
</file>