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63" r:id="rId6"/>
    <p:sldId id="314" r:id="rId7"/>
    <p:sldId id="315" r:id="rId8"/>
    <p:sldId id="317" r:id="rId9"/>
    <p:sldId id="329" r:id="rId10"/>
    <p:sldId id="318" r:id="rId11"/>
    <p:sldId id="319" r:id="rId12"/>
    <p:sldId id="320" r:id="rId13"/>
    <p:sldId id="321" r:id="rId14"/>
    <p:sldId id="322" r:id="rId15"/>
    <p:sldId id="323" r:id="rId16"/>
    <p:sldId id="324" r:id="rId17"/>
    <p:sldId id="294" r:id="rId18"/>
    <p:sldId id="325" r:id="rId19"/>
    <p:sldId id="326" r:id="rId20"/>
    <p:sldId id="327" r:id="rId21"/>
    <p:sldId id="312" r:id="rId22"/>
    <p:sldId id="295"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6C4F27-B737-2A6B-9202-DC344D2B3530}" name="Bell, McKenzie (EOHLC)" initials="BM" userId="S::mckenzie.bell@mass.gov::21031653-2fcb-4966-87fa-863f66c5f0c3" providerId="AD"/>
  <p188:author id="{5BD31E40-FB79-2EFE-E104-927707A0C9B6}" name="Reardon, Timothy (EOHLC)" initials="TR" userId="S::Timothy.Reardon2@mass.gov::31339d56-df5e-429b-974c-d8934eead266" providerId="AD"/>
  <p188:author id="{18CC7F4C-439E-CFA7-BD51-C4E901705248}" name="Dearing, Philip (EOHLC)" initials="DP" userId="S::philip.dearing@mass.gov::ce333ee0-ab1a-4fe1-9c34-5cddae6d31b6" providerId="AD"/>
  <p188:author id="{B6552A53-3A94-4486-38B1-3F74EAC993C5}" name="Dearing, Philip (EOHLC)" initials="PD" userId="S::Philip.Dearing@mass.gov::ce333ee0-ab1a-4fe1-9c34-5cddae6d31b6" providerId="AD"/>
  <p188:author id="{A531355E-2B15-76AA-81D6-FA6682EA9573}" name="Walsh, Matthew (EOHLC)" initials="WM" userId="S::matthew.walsh@mass.gov::6b9d2727-13b7-4fba-bda7-e67533322e9c" providerId="AD"/>
  <p188:author id="{2EFB27D2-5561-7D95-F0B4-D9E809F4A868}" name="Shupin, Eric (EOHLC)" initials="ES" userId="S::eric.shupin@mass.gov::c0128860-9151-4cc9-aba2-fd00b56a7c9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D0D0D"/>
    <a:srgbClr val="DD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50" autoAdjust="0"/>
  </p:normalViewPr>
  <p:slideViewPr>
    <p:cSldViewPr snapToGrid="0">
      <p:cViewPr varScale="1">
        <p:scale>
          <a:sx n="87" d="100"/>
          <a:sy n="87" d="100"/>
        </p:scale>
        <p:origin x="14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490F831-B739-41DE-9B41-FF7413CE518D}" type="datetimeFigureOut">
              <a:rPr lang="en-US" smtClean="0"/>
              <a:t>11/18/2025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B36B19-5F50-4E63-BE48-78AEEF2E5D5B}" type="slidenum">
              <a:rPr lang="en-US" smtClean="0"/>
              <a:t>‹#›</a:t>
            </a:fld>
            <a:endParaRPr lang="en-US"/>
          </a:p>
        </p:txBody>
      </p:sp>
    </p:spTree>
    <p:extLst>
      <p:ext uri="{BB962C8B-B14F-4D97-AF65-F5344CB8AC3E}">
        <p14:creationId xmlns:p14="http://schemas.microsoft.com/office/powerpoint/2010/main" val="212383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1</a:t>
            </a:fld>
            <a:endParaRPr lang="en-US"/>
          </a:p>
        </p:txBody>
      </p:sp>
    </p:spTree>
    <p:extLst>
      <p:ext uri="{BB962C8B-B14F-4D97-AF65-F5344CB8AC3E}">
        <p14:creationId xmlns:p14="http://schemas.microsoft.com/office/powerpoint/2010/main" val="249589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5B36B19-5F50-4E63-BE48-78AEEF2E5D5B}" type="slidenum">
              <a:rPr lang="en-US" smtClean="0"/>
              <a:t>14</a:t>
            </a:fld>
            <a:endParaRPr lang="en-US"/>
          </a:p>
        </p:txBody>
      </p:sp>
    </p:spTree>
    <p:extLst>
      <p:ext uri="{BB962C8B-B14F-4D97-AF65-F5344CB8AC3E}">
        <p14:creationId xmlns:p14="http://schemas.microsoft.com/office/powerpoint/2010/main" val="360370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16</a:t>
            </a:fld>
            <a:endParaRPr lang="en-US"/>
          </a:p>
        </p:txBody>
      </p:sp>
    </p:spTree>
    <p:extLst>
      <p:ext uri="{BB962C8B-B14F-4D97-AF65-F5344CB8AC3E}">
        <p14:creationId xmlns:p14="http://schemas.microsoft.com/office/powerpoint/2010/main" val="348139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17</a:t>
            </a:fld>
            <a:endParaRPr lang="en-US"/>
          </a:p>
        </p:txBody>
      </p:sp>
    </p:spTree>
    <p:extLst>
      <p:ext uri="{BB962C8B-B14F-4D97-AF65-F5344CB8AC3E}">
        <p14:creationId xmlns:p14="http://schemas.microsoft.com/office/powerpoint/2010/main" val="853356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5B36B19-5F50-4E63-BE48-78AEEF2E5D5B}" type="slidenum">
              <a:rPr lang="en-US" smtClean="0"/>
              <a:t>18</a:t>
            </a:fld>
            <a:endParaRPr lang="en-US"/>
          </a:p>
        </p:txBody>
      </p:sp>
    </p:spTree>
    <p:extLst>
      <p:ext uri="{BB962C8B-B14F-4D97-AF65-F5344CB8AC3E}">
        <p14:creationId xmlns:p14="http://schemas.microsoft.com/office/powerpoint/2010/main" val="743444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alibri"/>
            </a:pPr>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fld id="{75B36B19-5F50-4E63-BE48-78AEEF2E5D5B}" type="slidenum">
              <a:rPr lang="en-US" smtClean="0"/>
              <a:t>19</a:t>
            </a:fld>
            <a:endParaRPr lang="en-US"/>
          </a:p>
        </p:txBody>
      </p:sp>
    </p:spTree>
    <p:extLst>
      <p:ext uri="{BB962C8B-B14F-4D97-AF65-F5344CB8AC3E}">
        <p14:creationId xmlns:p14="http://schemas.microsoft.com/office/powerpoint/2010/main" val="177695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2</a:t>
            </a:fld>
            <a:endParaRPr lang="en-US"/>
          </a:p>
        </p:txBody>
      </p:sp>
    </p:spTree>
    <p:extLst>
      <p:ext uri="{BB962C8B-B14F-4D97-AF65-F5344CB8AC3E}">
        <p14:creationId xmlns:p14="http://schemas.microsoft.com/office/powerpoint/2010/main" val="188314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75B36B19-5F50-4E63-BE48-78AEEF2E5D5B}" type="slidenum">
              <a:rPr lang="en-US" smtClean="0"/>
              <a:t>3</a:t>
            </a:fld>
            <a:endParaRPr lang="en-US"/>
          </a:p>
        </p:txBody>
      </p:sp>
    </p:spTree>
    <p:extLst>
      <p:ext uri="{BB962C8B-B14F-4D97-AF65-F5344CB8AC3E}">
        <p14:creationId xmlns:p14="http://schemas.microsoft.com/office/powerpoint/2010/main" val="1366272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DB982-AAA9-01DF-E866-2389A5F6F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51CDD-123E-4AFF-6192-C7ED47D11D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B0198-0572-9DD7-D791-2D1F43AF93EA}"/>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29393457-1F49-F4FE-1132-E9F319381571}"/>
              </a:ext>
            </a:extLst>
          </p:cNvPr>
          <p:cNvSpPr>
            <a:spLocks noGrp="1"/>
          </p:cNvSpPr>
          <p:nvPr>
            <p:ph type="sldNum" sz="quarter" idx="5"/>
          </p:nvPr>
        </p:nvSpPr>
        <p:spPr/>
        <p:txBody>
          <a:bodyPr/>
          <a:lstStyle/>
          <a:p>
            <a:fld id="{75B36B19-5F50-4E63-BE48-78AEEF2E5D5B}" type="slidenum">
              <a:rPr lang="en-US" smtClean="0"/>
              <a:t>7</a:t>
            </a:fld>
            <a:endParaRPr lang="en-US"/>
          </a:p>
        </p:txBody>
      </p:sp>
    </p:spTree>
    <p:extLst>
      <p:ext uri="{BB962C8B-B14F-4D97-AF65-F5344CB8AC3E}">
        <p14:creationId xmlns:p14="http://schemas.microsoft.com/office/powerpoint/2010/main" val="341510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8</a:t>
            </a:fld>
            <a:endParaRPr lang="en-US"/>
          </a:p>
        </p:txBody>
      </p:sp>
    </p:spTree>
    <p:extLst>
      <p:ext uri="{BB962C8B-B14F-4D97-AF65-F5344CB8AC3E}">
        <p14:creationId xmlns:p14="http://schemas.microsoft.com/office/powerpoint/2010/main" val="2046048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5B36B19-5F50-4E63-BE48-78AEEF2E5D5B}" type="slidenum">
              <a:rPr lang="en-US" smtClean="0"/>
              <a:t>9</a:t>
            </a:fld>
            <a:endParaRPr lang="en-US"/>
          </a:p>
        </p:txBody>
      </p:sp>
    </p:spTree>
    <p:extLst>
      <p:ext uri="{BB962C8B-B14F-4D97-AF65-F5344CB8AC3E}">
        <p14:creationId xmlns:p14="http://schemas.microsoft.com/office/powerpoint/2010/main" val="3707175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7D48B-4C84-6A81-2715-73CE535E7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A1759-9B60-8F62-D187-25782F926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10E70-0642-888C-4346-0C84B45AC090}"/>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EF0A476B-AE85-2DB5-3827-3C60E99A92DA}"/>
              </a:ext>
            </a:extLst>
          </p:cNvPr>
          <p:cNvSpPr>
            <a:spLocks noGrp="1"/>
          </p:cNvSpPr>
          <p:nvPr>
            <p:ph type="sldNum" sz="quarter" idx="5"/>
          </p:nvPr>
        </p:nvSpPr>
        <p:spPr/>
        <p:txBody>
          <a:bodyPr/>
          <a:lstStyle/>
          <a:p>
            <a:fld id="{75B36B19-5F50-4E63-BE48-78AEEF2E5D5B}" type="slidenum">
              <a:rPr lang="en-US" smtClean="0"/>
              <a:t>10</a:t>
            </a:fld>
            <a:endParaRPr lang="en-US"/>
          </a:p>
        </p:txBody>
      </p:sp>
    </p:spTree>
    <p:extLst>
      <p:ext uri="{BB962C8B-B14F-4D97-AF65-F5344CB8AC3E}">
        <p14:creationId xmlns:p14="http://schemas.microsoft.com/office/powerpoint/2010/main" val="247765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11</a:t>
            </a:fld>
            <a:endParaRPr lang="en-US"/>
          </a:p>
        </p:txBody>
      </p:sp>
    </p:spTree>
    <p:extLst>
      <p:ext uri="{BB962C8B-B14F-4D97-AF65-F5344CB8AC3E}">
        <p14:creationId xmlns:p14="http://schemas.microsoft.com/office/powerpoint/2010/main" val="2084346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5B36B19-5F50-4E63-BE48-78AEEF2E5D5B}" type="slidenum">
              <a:rPr lang="en-US" smtClean="0"/>
              <a:t>13</a:t>
            </a:fld>
            <a:endParaRPr lang="en-US"/>
          </a:p>
        </p:txBody>
      </p:sp>
    </p:spTree>
    <p:extLst>
      <p:ext uri="{BB962C8B-B14F-4D97-AF65-F5344CB8AC3E}">
        <p14:creationId xmlns:p14="http://schemas.microsoft.com/office/powerpoint/2010/main" val="2956366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8E232D-AA22-71B4-0F94-E7FEF6F1FEC1}"/>
              </a:ext>
            </a:extLst>
          </p:cNvPr>
          <p:cNvPicPr>
            <a:picLocks noChangeAspect="1"/>
          </p:cNvPicPr>
          <p:nvPr userDrawn="1"/>
        </p:nvPicPr>
        <p:blipFill>
          <a:blip r:embed="rId2">
            <a:alphaModFix amt="80000"/>
          </a:blip>
          <a:stretch>
            <a:fillRect/>
          </a:stretch>
        </p:blipFill>
        <p:spPr>
          <a:xfrm>
            <a:off x="7278624" y="0"/>
            <a:ext cx="4913376" cy="6858000"/>
          </a:xfrm>
          <a:prstGeom prst="rect">
            <a:avLst/>
          </a:prstGeom>
        </p:spPr>
      </p:pic>
      <p:sp>
        <p:nvSpPr>
          <p:cNvPr id="2" name="Title 1">
            <a:extLst>
              <a:ext uri="{FF2B5EF4-FFF2-40B4-BE49-F238E27FC236}">
                <a16:creationId xmlns:a16="http://schemas.microsoft.com/office/drawing/2014/main" id="{22D8CC1A-9633-746E-A76B-A99472A01C70}"/>
              </a:ext>
            </a:extLst>
          </p:cNvPr>
          <p:cNvSpPr>
            <a:spLocks noGrp="1"/>
          </p:cNvSpPr>
          <p:nvPr>
            <p:ph type="ctrTitle"/>
          </p:nvPr>
        </p:nvSpPr>
        <p:spPr>
          <a:xfrm>
            <a:off x="504828" y="2245117"/>
            <a:ext cx="6257916" cy="1843088"/>
          </a:xfrm>
        </p:spPr>
        <p:txBody>
          <a:bodyPr anchor="b">
            <a:normAutofit/>
          </a:bodyPr>
          <a:lstStyle>
            <a:lvl1pPr algn="ctr">
              <a:defRPr sz="48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5FF7AA25-BC3F-492D-F29C-116D41E44F51}"/>
              </a:ext>
            </a:extLst>
          </p:cNvPr>
          <p:cNvSpPr>
            <a:spLocks noGrp="1"/>
          </p:cNvSpPr>
          <p:nvPr>
            <p:ph type="subTitle" idx="1"/>
          </p:nvPr>
        </p:nvSpPr>
        <p:spPr>
          <a:xfrm>
            <a:off x="504827" y="4243383"/>
            <a:ext cx="6257916" cy="436562"/>
          </a:xfrm>
        </p:spPr>
        <p:txBody>
          <a:bodyPr>
            <a:noAutofit/>
          </a:bodyPr>
          <a:lstStyle>
            <a:lvl1pPr marL="0" indent="0" algn="ct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67D15EA0-CBD1-557A-62DA-77A0EEB5BAFE}"/>
              </a:ext>
            </a:extLst>
          </p:cNvPr>
          <p:cNvSpPr>
            <a:spLocks noGrp="1"/>
          </p:cNvSpPr>
          <p:nvPr>
            <p:ph type="ftr" sz="quarter" idx="11"/>
          </p:nvPr>
        </p:nvSpPr>
        <p:spPr>
          <a:xfrm>
            <a:off x="504825" y="6327777"/>
            <a:ext cx="6257916" cy="365125"/>
          </a:xfrm>
        </p:spPr>
        <p:txBody>
          <a:bodyPr/>
          <a:lstStyle/>
          <a:p>
            <a:r>
              <a:rPr lang="en-US"/>
              <a:t>Confidential: For Policy Development</a:t>
            </a:r>
          </a:p>
        </p:txBody>
      </p:sp>
      <p:pic>
        <p:nvPicPr>
          <p:cNvPr id="10" name="Picture 9" descr="Logo&#10;&#10;AI-generated content may be incorrect.">
            <a:extLst>
              <a:ext uri="{FF2B5EF4-FFF2-40B4-BE49-F238E27FC236}">
                <a16:creationId xmlns:a16="http://schemas.microsoft.com/office/drawing/2014/main" id="{38E7D09F-F625-9CC2-1E1D-22D72928B2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825" y="342103"/>
            <a:ext cx="1371600" cy="1371600"/>
          </a:xfrm>
          <a:prstGeom prst="rect">
            <a:avLst/>
          </a:prstGeom>
        </p:spPr>
      </p:pic>
      <p:cxnSp>
        <p:nvCxnSpPr>
          <p:cNvPr id="11" name="Straight Connector 10">
            <a:extLst>
              <a:ext uri="{FF2B5EF4-FFF2-40B4-BE49-F238E27FC236}">
                <a16:creationId xmlns:a16="http://schemas.microsoft.com/office/drawing/2014/main" id="{9ED8353D-D84E-1C36-FEC2-CAC689A0DD6D}"/>
              </a:ext>
            </a:extLst>
          </p:cNvPr>
          <p:cNvCxnSpPr>
            <a:cxnSpLocks/>
          </p:cNvCxnSpPr>
          <p:nvPr userDrawn="1"/>
        </p:nvCxnSpPr>
        <p:spPr>
          <a:xfrm>
            <a:off x="2087528" y="342103"/>
            <a:ext cx="0" cy="1371600"/>
          </a:xfrm>
          <a:prstGeom prst="line">
            <a:avLst/>
          </a:prstGeom>
          <a:ln w="254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Subtitle 2">
            <a:extLst>
              <a:ext uri="{FF2B5EF4-FFF2-40B4-BE49-F238E27FC236}">
                <a16:creationId xmlns:a16="http://schemas.microsoft.com/office/drawing/2014/main" id="{A80CDF97-F131-2D7B-5642-2920E2019B96}"/>
              </a:ext>
            </a:extLst>
          </p:cNvPr>
          <p:cNvSpPr txBox="1">
            <a:spLocks/>
          </p:cNvSpPr>
          <p:nvPr userDrawn="1"/>
        </p:nvSpPr>
        <p:spPr>
          <a:xfrm>
            <a:off x="2239919" y="342102"/>
            <a:ext cx="4464107" cy="137159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Courier New" panose="02070309020205020404" pitchFamily="49"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accent1"/>
                </a:solidFill>
              </a:rPr>
              <a:t>Executive Office of </a:t>
            </a:r>
            <a:br>
              <a:rPr lang="en-US" sz="1800">
                <a:solidFill>
                  <a:schemeClr val="accent1"/>
                </a:solidFill>
              </a:rPr>
            </a:br>
            <a:r>
              <a:rPr lang="en-US" sz="1800">
                <a:solidFill>
                  <a:schemeClr val="accent1"/>
                </a:solidFill>
              </a:rPr>
              <a:t>Housing &amp; Livable Communities</a:t>
            </a:r>
          </a:p>
        </p:txBody>
      </p:sp>
      <p:sp>
        <p:nvSpPr>
          <p:cNvPr id="19" name="Text Placeholder 18">
            <a:extLst>
              <a:ext uri="{FF2B5EF4-FFF2-40B4-BE49-F238E27FC236}">
                <a16:creationId xmlns:a16="http://schemas.microsoft.com/office/drawing/2014/main" id="{4BE2C87B-9AAA-2318-D361-E4715D6EFCED}"/>
              </a:ext>
            </a:extLst>
          </p:cNvPr>
          <p:cNvSpPr>
            <a:spLocks noGrp="1"/>
          </p:cNvSpPr>
          <p:nvPr>
            <p:ph type="body" sz="quarter" idx="12"/>
          </p:nvPr>
        </p:nvSpPr>
        <p:spPr>
          <a:xfrm>
            <a:off x="504825" y="4881958"/>
            <a:ext cx="6257916" cy="914400"/>
          </a:xfrm>
        </p:spPr>
        <p:txBody>
          <a:bodyPr>
            <a:normAutofit/>
          </a:bodyPr>
          <a:lstStyle>
            <a:lvl1pPr marL="0" indent="0" algn="ctr">
              <a:buNone/>
              <a:defRPr sz="2400">
                <a:solidFill>
                  <a:schemeClr val="accent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15445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Title Slide">
    <p:bg>
      <p:bgPr>
        <a:solidFill>
          <a:srgbClr val="DDE2E8"/>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6E5A0B3-8600-EA30-7DBF-BCB73F833625}"/>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4BD0DE52-9DC0-0A84-2F7B-1673AF94400F}"/>
              </a:ext>
            </a:extLst>
          </p:cNvPr>
          <p:cNvSpPr>
            <a:spLocks noGrp="1"/>
          </p:cNvSpPr>
          <p:nvPr>
            <p:ph type="sldNum" sz="quarter" idx="11"/>
          </p:nvPr>
        </p:nvSpPr>
        <p:spPr/>
        <p:txBody>
          <a:bodyPr/>
          <a:lstStyle/>
          <a:p>
            <a:fld id="{871568D6-CB9E-45EC-95EC-971FF1168ED4}" type="slidenum">
              <a:rPr lang="en-US" smtClean="0"/>
              <a:pPr/>
              <a:t>‹#›</a:t>
            </a:fld>
            <a:endParaRPr lang="en-US"/>
          </a:p>
        </p:txBody>
      </p:sp>
      <p:pic>
        <p:nvPicPr>
          <p:cNvPr id="5" name="image4.jpeg">
            <a:extLst>
              <a:ext uri="{FF2B5EF4-FFF2-40B4-BE49-F238E27FC236}">
                <a16:creationId xmlns:a16="http://schemas.microsoft.com/office/drawing/2014/main" id="{6A9E92E1-39D5-13DE-3391-D35CAC4668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51" t="3084" r="3943"/>
          <a:stretch/>
        </p:blipFill>
        <p:spPr>
          <a:xfrm>
            <a:off x="1782724" y="-1170"/>
            <a:ext cx="10409276" cy="5855216"/>
          </a:xfrm>
          <a:prstGeom prst="rect">
            <a:avLst/>
          </a:prstGeom>
          <a:ln w="12700">
            <a:miter lim="400000"/>
          </a:ln>
        </p:spPr>
      </p:pic>
      <p:sp>
        <p:nvSpPr>
          <p:cNvPr id="6" name="Rectangle 5">
            <a:extLst>
              <a:ext uri="{FF2B5EF4-FFF2-40B4-BE49-F238E27FC236}">
                <a16:creationId xmlns:a16="http://schemas.microsoft.com/office/drawing/2014/main" id="{5FEB1A45-06B5-282C-15A8-7C6EDBBA0A5A}"/>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7" name="Picture 6" descr="Logo&#10;&#10;AI-generated content may be incorrect.">
            <a:extLst>
              <a:ext uri="{FF2B5EF4-FFF2-40B4-BE49-F238E27FC236}">
                <a16:creationId xmlns:a16="http://schemas.microsoft.com/office/drawing/2014/main" id="{09C90FBD-4510-664E-3E9A-28F90AFB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
        <p:nvSpPr>
          <p:cNvPr id="2" name="Title 1">
            <a:extLst>
              <a:ext uri="{FF2B5EF4-FFF2-40B4-BE49-F238E27FC236}">
                <a16:creationId xmlns:a16="http://schemas.microsoft.com/office/drawing/2014/main" id="{EC255E8F-809B-5F7A-77C5-C28D496396BD}"/>
              </a:ext>
            </a:extLst>
          </p:cNvPr>
          <p:cNvSpPr>
            <a:spLocks noGrp="1"/>
          </p:cNvSpPr>
          <p:nvPr>
            <p:ph type="title"/>
          </p:nvPr>
        </p:nvSpPr>
        <p:spPr>
          <a:xfrm>
            <a:off x="838200" y="1974825"/>
            <a:ext cx="4974154" cy="1903227"/>
          </a:xfrm>
        </p:spPr>
        <p:txBody>
          <a:bodyPr/>
          <a:lstStyle>
            <a:lvl1pPr algn="ctr">
              <a:defRPr>
                <a:solidFill>
                  <a:schemeClr val="tx1"/>
                </a:solidFill>
              </a:defRPr>
            </a:lvl1pPr>
          </a:lstStyle>
          <a:p>
            <a:r>
              <a:rPr lang="en-US"/>
              <a:t>Click to edit Master title style</a:t>
            </a:r>
          </a:p>
        </p:txBody>
      </p:sp>
      <p:sp>
        <p:nvSpPr>
          <p:cNvPr id="8" name="Subtitle 2">
            <a:extLst>
              <a:ext uri="{FF2B5EF4-FFF2-40B4-BE49-F238E27FC236}">
                <a16:creationId xmlns:a16="http://schemas.microsoft.com/office/drawing/2014/main" id="{C35029E4-2834-DA2B-0D30-562D26811B56}"/>
              </a:ext>
            </a:extLst>
          </p:cNvPr>
          <p:cNvSpPr>
            <a:spLocks noGrp="1"/>
          </p:cNvSpPr>
          <p:nvPr>
            <p:ph type="subTitle" idx="1"/>
          </p:nvPr>
        </p:nvSpPr>
        <p:spPr>
          <a:xfrm>
            <a:off x="838200" y="4115791"/>
            <a:ext cx="4974155" cy="828347"/>
          </a:xfrm>
        </p:spPr>
        <p:txBody>
          <a:bodyPr>
            <a:no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4098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ansition Slide State House">
    <p:bg>
      <p:bgPr>
        <a:solidFill>
          <a:schemeClr val="bg1">
            <a:alpha val="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32F52A-6E7E-CC2A-B3B6-A2BBE9F18780}"/>
              </a:ext>
            </a:extLst>
          </p:cNvPr>
          <p:cNvPicPr>
            <a:picLocks noChangeAspect="1"/>
          </p:cNvPicPr>
          <p:nvPr userDrawn="1"/>
        </p:nvPicPr>
        <p:blipFill>
          <a:blip r:embed="rId2">
            <a:alphaModFix amt="95000"/>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837F9D83-F773-E958-196D-28276FA76AAB}"/>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0BD687A3-3863-BEF3-572B-1C58596389E3}"/>
              </a:ext>
            </a:extLst>
          </p:cNvPr>
          <p:cNvSpPr>
            <a:spLocks noGrp="1"/>
          </p:cNvSpPr>
          <p:nvPr>
            <p:ph type="sldNum" sz="quarter" idx="11"/>
          </p:nvPr>
        </p:nvSpPr>
        <p:spPr/>
        <p:txBody>
          <a:bodyPr/>
          <a:lstStyle/>
          <a:p>
            <a:fld id="{871568D6-CB9E-45EC-95EC-971FF1168ED4}" type="slidenum">
              <a:rPr lang="en-US" smtClean="0"/>
              <a:pPr/>
              <a:t>‹#›</a:t>
            </a:fld>
            <a:endParaRPr lang="en-US"/>
          </a:p>
        </p:txBody>
      </p:sp>
      <p:sp>
        <p:nvSpPr>
          <p:cNvPr id="9" name="Rectangle 8">
            <a:extLst>
              <a:ext uri="{FF2B5EF4-FFF2-40B4-BE49-F238E27FC236}">
                <a16:creationId xmlns:a16="http://schemas.microsoft.com/office/drawing/2014/main" id="{F11B0BC8-0B03-A4B0-F9BE-FC190D5E67B9}"/>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0" name="Picture 9" descr="Logo&#10;&#10;AI-generated content may be incorrect.">
            <a:extLst>
              <a:ext uri="{FF2B5EF4-FFF2-40B4-BE49-F238E27FC236}">
                <a16:creationId xmlns:a16="http://schemas.microsoft.com/office/drawing/2014/main" id="{CF371CFD-EF98-EE8D-9D44-5ED3191D2B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
        <p:nvSpPr>
          <p:cNvPr id="13" name="Content Placeholder 12">
            <a:extLst>
              <a:ext uri="{FF2B5EF4-FFF2-40B4-BE49-F238E27FC236}">
                <a16:creationId xmlns:a16="http://schemas.microsoft.com/office/drawing/2014/main" id="{B19771E7-2154-8888-16C2-98D144EBCA46}"/>
              </a:ext>
            </a:extLst>
          </p:cNvPr>
          <p:cNvSpPr>
            <a:spLocks noGrp="1"/>
          </p:cNvSpPr>
          <p:nvPr>
            <p:ph sz="quarter" idx="12"/>
          </p:nvPr>
        </p:nvSpPr>
        <p:spPr>
          <a:xfrm>
            <a:off x="2235200" y="5945188"/>
            <a:ext cx="9118600" cy="776287"/>
          </a:xfrm>
        </p:spPr>
        <p:txBody>
          <a:bodyPr anchor="ctr">
            <a:normAutofit/>
          </a:bodyPr>
          <a:lstStyle>
            <a:lvl1pPr marL="0" indent="0">
              <a:buNone/>
              <a:defRPr sz="4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2265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MA Seal Dome">
    <p:bg>
      <p:bgPr>
        <a:solidFill>
          <a:schemeClr val="bg1">
            <a:alpha val="70000"/>
          </a:schemeClr>
        </a:solidFill>
        <a:effectLst/>
      </p:bgPr>
    </p:bg>
    <p:spTree>
      <p:nvGrpSpPr>
        <p:cNvPr id="1" name=""/>
        <p:cNvGrpSpPr/>
        <p:nvPr/>
      </p:nvGrpSpPr>
      <p:grpSpPr>
        <a:xfrm>
          <a:off x="0" y="0"/>
          <a:ext cx="0" cy="0"/>
          <a:chOff x="0" y="0"/>
          <a:chExt cx="0" cy="0"/>
        </a:xfrm>
      </p:grpSpPr>
      <p:pic>
        <p:nvPicPr>
          <p:cNvPr id="6" name="image4.jpeg">
            <a:extLst>
              <a:ext uri="{FF2B5EF4-FFF2-40B4-BE49-F238E27FC236}">
                <a16:creationId xmlns:a16="http://schemas.microsoft.com/office/drawing/2014/main" id="{ECA756BE-8186-2875-42A8-35DF8CF00FC4}"/>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2716" r="8386" b="13456"/>
          <a:stretch/>
        </p:blipFill>
        <p:spPr>
          <a:xfrm>
            <a:off x="0" y="0"/>
            <a:ext cx="12192000" cy="5854045"/>
          </a:xfrm>
          <a:prstGeom prst="rect">
            <a:avLst/>
          </a:prstGeom>
          <a:ln w="12700">
            <a:miter lim="400000"/>
          </a:ln>
        </p:spPr>
      </p:pic>
      <p:sp>
        <p:nvSpPr>
          <p:cNvPr id="10" name="Shape 99">
            <a:extLst>
              <a:ext uri="{FF2B5EF4-FFF2-40B4-BE49-F238E27FC236}">
                <a16:creationId xmlns:a16="http://schemas.microsoft.com/office/drawing/2014/main" id="{F50188A3-A472-9AE2-E61C-B29FEF2958FE}"/>
              </a:ext>
            </a:extLst>
          </p:cNvPr>
          <p:cNvSpPr/>
          <p:nvPr userDrawn="1"/>
        </p:nvSpPr>
        <p:spPr>
          <a:xfrm>
            <a:off x="0" y="-2"/>
            <a:ext cx="12192000" cy="5854045"/>
          </a:xfrm>
          <a:prstGeom prst="rect">
            <a:avLst/>
          </a:prstGeom>
          <a:solidFill>
            <a:srgbClr val="000000">
              <a:alpha val="57000"/>
            </a:srgbClr>
          </a:solidFill>
          <a:ln w="12700">
            <a:miter lim="400000"/>
          </a:ln>
        </p:spPr>
        <p:txBody>
          <a:bodyPr lIns="45718" tIns="45718" rIns="45718" bIns="45718" anchor="ctr"/>
          <a:lstStyle/>
          <a:p>
            <a:pPr>
              <a:defRPr>
                <a:latin typeface="Verdana"/>
                <a:ea typeface="Verdana"/>
                <a:cs typeface="Verdana"/>
                <a:sym typeface="Verdana"/>
              </a:defRPr>
            </a:pPr>
            <a:endParaRPr/>
          </a:p>
        </p:txBody>
      </p:sp>
      <p:sp>
        <p:nvSpPr>
          <p:cNvPr id="3" name="Footer Placeholder 2">
            <a:extLst>
              <a:ext uri="{FF2B5EF4-FFF2-40B4-BE49-F238E27FC236}">
                <a16:creationId xmlns:a16="http://schemas.microsoft.com/office/drawing/2014/main" id="{837F9D83-F773-E958-196D-28276FA76AAB}"/>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0BD687A3-3863-BEF3-572B-1C58596389E3}"/>
              </a:ext>
            </a:extLst>
          </p:cNvPr>
          <p:cNvSpPr>
            <a:spLocks noGrp="1"/>
          </p:cNvSpPr>
          <p:nvPr>
            <p:ph type="sldNum" sz="quarter" idx="11"/>
          </p:nvPr>
        </p:nvSpPr>
        <p:spPr/>
        <p:txBody>
          <a:bodyPr/>
          <a:lstStyle/>
          <a:p>
            <a:fld id="{871568D6-CB9E-45EC-95EC-971FF1168ED4}" type="slidenum">
              <a:rPr lang="en-US" smtClean="0"/>
              <a:pPr/>
              <a:t>‹#›</a:t>
            </a:fld>
            <a:endParaRPr lang="en-US"/>
          </a:p>
        </p:txBody>
      </p:sp>
      <p:sp>
        <p:nvSpPr>
          <p:cNvPr id="7" name="Rectangle 6">
            <a:extLst>
              <a:ext uri="{FF2B5EF4-FFF2-40B4-BE49-F238E27FC236}">
                <a16:creationId xmlns:a16="http://schemas.microsoft.com/office/drawing/2014/main" id="{42EFDF8B-24FB-7719-6DE4-63E1B860E2A0}"/>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7" descr="Logo&#10;&#10;AI-generated content may be incorrect.">
            <a:extLst>
              <a:ext uri="{FF2B5EF4-FFF2-40B4-BE49-F238E27FC236}">
                <a16:creationId xmlns:a16="http://schemas.microsoft.com/office/drawing/2014/main" id="{8F50EFF8-FA32-EE29-0B14-D784B0177A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Tree>
    <p:extLst>
      <p:ext uri="{BB962C8B-B14F-4D97-AF65-F5344CB8AC3E}">
        <p14:creationId xmlns:p14="http://schemas.microsoft.com/office/powerpoint/2010/main" val="30509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Bost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DE89BC-561F-F2C7-909E-8B3E605AE9F6}"/>
              </a:ext>
            </a:extLst>
          </p:cNvPr>
          <p:cNvPicPr>
            <a:picLocks noChangeAspect="1"/>
          </p:cNvPicPr>
          <p:nvPr userDrawn="1"/>
        </p:nvPicPr>
        <p:blipFill rotWithShape="1">
          <a:blip r:embed="rId2">
            <a:alphaModFix amt="70000"/>
            <a:duotone>
              <a:prstClr val="black"/>
              <a:schemeClr val="tx2">
                <a:tint val="45000"/>
                <a:satMod val="400000"/>
              </a:schemeClr>
            </a:duotone>
          </a:blip>
          <a:srcRect l="15359" r="4027" b="519"/>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33AAB9E-A588-D5C2-8D69-5B532EC57F10}"/>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4" name="Picture 3" descr="Logo&#10;&#10;AI-generated content may be incorrect.">
            <a:extLst>
              <a:ext uri="{FF2B5EF4-FFF2-40B4-BE49-F238E27FC236}">
                <a16:creationId xmlns:a16="http://schemas.microsoft.com/office/drawing/2014/main" id="{4E17247C-3BCE-2AEF-EFF8-1831505100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
        <p:nvSpPr>
          <p:cNvPr id="5" name="Title 1">
            <a:extLst>
              <a:ext uri="{FF2B5EF4-FFF2-40B4-BE49-F238E27FC236}">
                <a16:creationId xmlns:a16="http://schemas.microsoft.com/office/drawing/2014/main" id="{354ACE2F-995B-3FA1-2AFB-5603ADAE2651}"/>
              </a:ext>
            </a:extLst>
          </p:cNvPr>
          <p:cNvSpPr>
            <a:spLocks noGrp="1"/>
          </p:cNvSpPr>
          <p:nvPr>
            <p:ph type="title"/>
          </p:nvPr>
        </p:nvSpPr>
        <p:spPr>
          <a:xfrm>
            <a:off x="1926899" y="5945022"/>
            <a:ext cx="9426901" cy="838200"/>
          </a:xfrm>
        </p:spPr>
        <p:txBody>
          <a:bodyPr/>
          <a:lstStyle/>
          <a:p>
            <a:r>
              <a:rPr lang="en-US"/>
              <a:t>Click to edit Master title style</a:t>
            </a:r>
          </a:p>
        </p:txBody>
      </p:sp>
    </p:spTree>
    <p:extLst>
      <p:ext uri="{BB962C8B-B14F-4D97-AF65-F5344CB8AC3E}">
        <p14:creationId xmlns:p14="http://schemas.microsoft.com/office/powerpoint/2010/main" val="68217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89AA-7BB8-3260-009A-642D09D620CC}"/>
              </a:ext>
            </a:extLst>
          </p:cNvPr>
          <p:cNvSpPr>
            <a:spLocks noGrp="1"/>
          </p:cNvSpPr>
          <p:nvPr>
            <p:ph type="title"/>
          </p:nvPr>
        </p:nvSpPr>
        <p:spPr>
          <a:xfrm>
            <a:off x="2632009" y="2767151"/>
            <a:ext cx="8721791" cy="1003952"/>
          </a:xfrm>
        </p:spPr>
        <p:txBody>
          <a:bodyPr/>
          <a:lstStyle>
            <a:lvl1pPr>
              <a:defRPr>
                <a:solidFill>
                  <a:schemeClr val="accent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30BD6D0F-CF8A-C72F-DFE4-16DF1645A99B}"/>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DF7AAC53-19EE-EA03-F9BE-BD50F3843EAE}"/>
              </a:ext>
            </a:extLst>
          </p:cNvPr>
          <p:cNvSpPr>
            <a:spLocks noGrp="1"/>
          </p:cNvSpPr>
          <p:nvPr>
            <p:ph type="sldNum" sz="quarter" idx="11"/>
          </p:nvPr>
        </p:nvSpPr>
        <p:spPr/>
        <p:txBody>
          <a:bodyPr/>
          <a:lstStyle/>
          <a:p>
            <a:fld id="{871568D6-CB9E-45EC-95EC-971FF1168ED4}" type="slidenum">
              <a:rPr lang="en-US" smtClean="0"/>
              <a:pPr/>
              <a:t>‹#›</a:t>
            </a:fld>
            <a:endParaRPr lang="en-US"/>
          </a:p>
        </p:txBody>
      </p:sp>
      <p:pic>
        <p:nvPicPr>
          <p:cNvPr id="5" name="Picture 4" descr="Logo&#10;&#10;AI-generated content may be incorrect.">
            <a:extLst>
              <a:ext uri="{FF2B5EF4-FFF2-40B4-BE49-F238E27FC236}">
                <a16:creationId xmlns:a16="http://schemas.microsoft.com/office/drawing/2014/main" id="{1873EFA6-C3CF-9008-EA4E-25B4810F92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2583327"/>
            <a:ext cx="1371600" cy="1371600"/>
          </a:xfrm>
          <a:prstGeom prst="rect">
            <a:avLst/>
          </a:prstGeom>
        </p:spPr>
      </p:pic>
      <p:cxnSp>
        <p:nvCxnSpPr>
          <p:cNvPr id="6" name="Straight Connector 5">
            <a:extLst>
              <a:ext uri="{FF2B5EF4-FFF2-40B4-BE49-F238E27FC236}">
                <a16:creationId xmlns:a16="http://schemas.microsoft.com/office/drawing/2014/main" id="{2A62E322-5374-C9CB-8B35-0BEFB1619D8E}"/>
              </a:ext>
            </a:extLst>
          </p:cNvPr>
          <p:cNvCxnSpPr>
            <a:cxnSpLocks/>
          </p:cNvCxnSpPr>
          <p:nvPr userDrawn="1"/>
        </p:nvCxnSpPr>
        <p:spPr>
          <a:xfrm>
            <a:off x="2430428" y="2583327"/>
            <a:ext cx="0" cy="1371600"/>
          </a:xfrm>
          <a:prstGeom prst="line">
            <a:avLst/>
          </a:prstGeom>
          <a:ln w="254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5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5345-FFA9-31CC-2E00-9120A6347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34C3A-9DFC-D235-1BEC-619E258F79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3C76CA6-BBCE-5A5E-65D4-6D6F4377BB1D}"/>
              </a:ext>
            </a:extLst>
          </p:cNvPr>
          <p:cNvSpPr>
            <a:spLocks noGrp="1"/>
          </p:cNvSpPr>
          <p:nvPr>
            <p:ph type="ftr" sz="quarter" idx="11"/>
          </p:nvPr>
        </p:nvSpPr>
        <p:spPr/>
        <p:txBody>
          <a:bodyPr/>
          <a:lstStyle/>
          <a:p>
            <a:r>
              <a:rPr lang="en-US"/>
              <a:t>Confidential: For Policy Development</a:t>
            </a:r>
          </a:p>
        </p:txBody>
      </p:sp>
      <p:sp>
        <p:nvSpPr>
          <p:cNvPr id="6" name="Slide Number Placeholder 5">
            <a:extLst>
              <a:ext uri="{FF2B5EF4-FFF2-40B4-BE49-F238E27FC236}">
                <a16:creationId xmlns:a16="http://schemas.microsoft.com/office/drawing/2014/main" id="{343E21D8-9A91-68FE-FEC9-DB68D10D5C6E}"/>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Tree>
    <p:extLst>
      <p:ext uri="{BB962C8B-B14F-4D97-AF65-F5344CB8AC3E}">
        <p14:creationId xmlns:p14="http://schemas.microsoft.com/office/powerpoint/2010/main" val="238659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Content w/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5345-FFA9-31CC-2E00-9120A6347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34C3A-9DFC-D235-1BEC-619E258F79E4}"/>
              </a:ext>
            </a:extLst>
          </p:cNvPr>
          <p:cNvSpPr>
            <a:spLocks noGrp="1"/>
          </p:cNvSpPr>
          <p:nvPr>
            <p:ph idx="1"/>
          </p:nvPr>
        </p:nvSpPr>
        <p:spPr>
          <a:xfrm>
            <a:off x="838200" y="2134534"/>
            <a:ext cx="10515600" cy="3975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3C76CA6-BBCE-5A5E-65D4-6D6F4377BB1D}"/>
              </a:ext>
            </a:extLst>
          </p:cNvPr>
          <p:cNvSpPr>
            <a:spLocks noGrp="1"/>
          </p:cNvSpPr>
          <p:nvPr>
            <p:ph type="ftr" sz="quarter" idx="11"/>
          </p:nvPr>
        </p:nvSpPr>
        <p:spPr/>
        <p:txBody>
          <a:bodyPr/>
          <a:lstStyle/>
          <a:p>
            <a:r>
              <a:rPr lang="en-US"/>
              <a:t>Confidential: For Policy Development</a:t>
            </a:r>
          </a:p>
        </p:txBody>
      </p:sp>
      <p:sp>
        <p:nvSpPr>
          <p:cNvPr id="6" name="Slide Number Placeholder 5">
            <a:extLst>
              <a:ext uri="{FF2B5EF4-FFF2-40B4-BE49-F238E27FC236}">
                <a16:creationId xmlns:a16="http://schemas.microsoft.com/office/drawing/2014/main" id="{343E21D8-9A91-68FE-FEC9-DB68D10D5C6E}"/>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
        <p:nvSpPr>
          <p:cNvPr id="4" name="Text Placeholder 2">
            <a:extLst>
              <a:ext uri="{FF2B5EF4-FFF2-40B4-BE49-F238E27FC236}">
                <a16:creationId xmlns:a16="http://schemas.microsoft.com/office/drawing/2014/main" id="{408BF755-D678-C780-6AD0-7EF160EA9DA7}"/>
              </a:ext>
            </a:extLst>
          </p:cNvPr>
          <p:cNvSpPr>
            <a:spLocks noGrp="1"/>
          </p:cNvSpPr>
          <p:nvPr>
            <p:ph type="body" idx="13"/>
          </p:nvPr>
        </p:nvSpPr>
        <p:spPr>
          <a:xfrm>
            <a:off x="862014" y="1157288"/>
            <a:ext cx="1049178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5557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985C-4911-D6ED-A429-074A9842FF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44A97-F623-2D2D-06F7-2CE26DB84387}"/>
              </a:ext>
            </a:extLst>
          </p:cNvPr>
          <p:cNvSpPr>
            <a:spLocks noGrp="1"/>
          </p:cNvSpPr>
          <p:nvPr>
            <p:ph sz="half" idx="1"/>
          </p:nvPr>
        </p:nvSpPr>
        <p:spPr>
          <a:xfrm>
            <a:off x="838200" y="1183340"/>
            <a:ext cx="5181600" cy="4993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685A8-00AC-534A-D46F-F38A5E825514}"/>
              </a:ext>
            </a:extLst>
          </p:cNvPr>
          <p:cNvSpPr>
            <a:spLocks noGrp="1"/>
          </p:cNvSpPr>
          <p:nvPr>
            <p:ph sz="half" idx="2"/>
          </p:nvPr>
        </p:nvSpPr>
        <p:spPr>
          <a:xfrm>
            <a:off x="6172200" y="1183340"/>
            <a:ext cx="5181600" cy="4993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656B77E-8DFE-1E4E-028B-70A462884095}"/>
              </a:ext>
            </a:extLst>
          </p:cNvPr>
          <p:cNvSpPr>
            <a:spLocks noGrp="1"/>
          </p:cNvSpPr>
          <p:nvPr>
            <p:ph type="ftr" sz="quarter" idx="11"/>
          </p:nvPr>
        </p:nvSpPr>
        <p:spPr/>
        <p:txBody>
          <a:bodyPr/>
          <a:lstStyle/>
          <a:p>
            <a:r>
              <a:rPr lang="en-US"/>
              <a:t>Confidential: For Policy Development</a:t>
            </a:r>
          </a:p>
        </p:txBody>
      </p:sp>
      <p:sp>
        <p:nvSpPr>
          <p:cNvPr id="7" name="Slide Number Placeholder 6">
            <a:extLst>
              <a:ext uri="{FF2B5EF4-FFF2-40B4-BE49-F238E27FC236}">
                <a16:creationId xmlns:a16="http://schemas.microsoft.com/office/drawing/2014/main" id="{EB4EF84F-8323-D3DE-D03A-8C9E8B8069FF}"/>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Tree>
    <p:extLst>
      <p:ext uri="{BB962C8B-B14F-4D97-AF65-F5344CB8AC3E}">
        <p14:creationId xmlns:p14="http://schemas.microsoft.com/office/powerpoint/2010/main" val="265001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C709-8D1E-BB28-AF1B-BC6185E9A98C}"/>
              </a:ext>
            </a:extLst>
          </p:cNvPr>
          <p:cNvSpPr>
            <a:spLocks noGrp="1"/>
          </p:cNvSpPr>
          <p:nvPr>
            <p:ph type="title"/>
          </p:nvPr>
        </p:nvSpPr>
        <p:spPr>
          <a:xfrm>
            <a:off x="839788" y="1"/>
            <a:ext cx="10515600" cy="990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B1341A-C4F3-B022-F722-4D416EFB7CB1}"/>
              </a:ext>
            </a:extLst>
          </p:cNvPr>
          <p:cNvSpPr>
            <a:spLocks noGrp="1"/>
          </p:cNvSpPr>
          <p:nvPr>
            <p:ph type="body" idx="1"/>
          </p:nvPr>
        </p:nvSpPr>
        <p:spPr>
          <a:xfrm>
            <a:off x="862014" y="11572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F067ED-EFF8-C20F-1ED4-F0BB88F669F2}"/>
              </a:ext>
            </a:extLst>
          </p:cNvPr>
          <p:cNvSpPr>
            <a:spLocks noGrp="1"/>
          </p:cNvSpPr>
          <p:nvPr>
            <p:ph sz="half" idx="2"/>
          </p:nvPr>
        </p:nvSpPr>
        <p:spPr>
          <a:xfrm>
            <a:off x="839788" y="2138365"/>
            <a:ext cx="5157787" cy="4051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1F98D-CFC6-8AE0-D7E6-65FD92EDCE48}"/>
              </a:ext>
            </a:extLst>
          </p:cNvPr>
          <p:cNvSpPr>
            <a:spLocks noGrp="1"/>
          </p:cNvSpPr>
          <p:nvPr>
            <p:ph type="body" sz="quarter" idx="3"/>
          </p:nvPr>
        </p:nvSpPr>
        <p:spPr>
          <a:xfrm>
            <a:off x="6172200" y="115252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7A16B1-B487-3C0D-9BEA-BB3F2E8B005C}"/>
              </a:ext>
            </a:extLst>
          </p:cNvPr>
          <p:cNvSpPr>
            <a:spLocks noGrp="1"/>
          </p:cNvSpPr>
          <p:nvPr>
            <p:ph sz="quarter" idx="4"/>
          </p:nvPr>
        </p:nvSpPr>
        <p:spPr>
          <a:xfrm>
            <a:off x="6172200" y="2138365"/>
            <a:ext cx="5183188" cy="4051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60336C6-9F6F-95E4-5837-C1B723AEDB1B}"/>
              </a:ext>
            </a:extLst>
          </p:cNvPr>
          <p:cNvSpPr>
            <a:spLocks noGrp="1"/>
          </p:cNvSpPr>
          <p:nvPr>
            <p:ph type="ftr" sz="quarter" idx="11"/>
          </p:nvPr>
        </p:nvSpPr>
        <p:spPr/>
        <p:txBody>
          <a:bodyPr/>
          <a:lstStyle/>
          <a:p>
            <a:r>
              <a:rPr lang="en-US"/>
              <a:t>Confidential: For Policy Development</a:t>
            </a:r>
          </a:p>
        </p:txBody>
      </p:sp>
      <p:sp>
        <p:nvSpPr>
          <p:cNvPr id="9" name="Slide Number Placeholder 8">
            <a:extLst>
              <a:ext uri="{FF2B5EF4-FFF2-40B4-BE49-F238E27FC236}">
                <a16:creationId xmlns:a16="http://schemas.microsoft.com/office/drawing/2014/main" id="{0E5431F1-B53F-7BE6-F435-DDA25B238692}"/>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Tree>
    <p:extLst>
      <p:ext uri="{BB962C8B-B14F-4D97-AF65-F5344CB8AC3E}">
        <p14:creationId xmlns:p14="http://schemas.microsoft.com/office/powerpoint/2010/main" val="49768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7E85-37AE-8676-E8D4-C5BAEAC23B9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8FB4B0E-29F0-6C0C-AB77-C796401B8AC0}"/>
              </a:ext>
            </a:extLst>
          </p:cNvPr>
          <p:cNvSpPr>
            <a:spLocks noGrp="1"/>
          </p:cNvSpPr>
          <p:nvPr>
            <p:ph type="ftr" sz="quarter" idx="11"/>
          </p:nvPr>
        </p:nvSpPr>
        <p:spPr/>
        <p:txBody>
          <a:bodyPr/>
          <a:lstStyle/>
          <a:p>
            <a:r>
              <a:rPr lang="en-US"/>
              <a:t>Confidential: For Policy Development</a:t>
            </a:r>
          </a:p>
        </p:txBody>
      </p:sp>
      <p:sp>
        <p:nvSpPr>
          <p:cNvPr id="5" name="Slide Number Placeholder 4">
            <a:extLst>
              <a:ext uri="{FF2B5EF4-FFF2-40B4-BE49-F238E27FC236}">
                <a16:creationId xmlns:a16="http://schemas.microsoft.com/office/drawing/2014/main" id="{D74A5F6E-1DC1-CFE3-447F-72873EBC38D8}"/>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
        <p:nvSpPr>
          <p:cNvPr id="7" name="Text Placeholder 6">
            <a:extLst>
              <a:ext uri="{FF2B5EF4-FFF2-40B4-BE49-F238E27FC236}">
                <a16:creationId xmlns:a16="http://schemas.microsoft.com/office/drawing/2014/main" id="{1072FDF9-424C-93B8-5CFD-E3A45B46A574}"/>
              </a:ext>
            </a:extLst>
          </p:cNvPr>
          <p:cNvSpPr>
            <a:spLocks noGrp="1"/>
          </p:cNvSpPr>
          <p:nvPr>
            <p:ph type="body" sz="quarter" idx="13"/>
          </p:nvPr>
        </p:nvSpPr>
        <p:spPr>
          <a:xfrm>
            <a:off x="838200" y="1319213"/>
            <a:ext cx="5084135" cy="231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9DCCE5A4-9FEF-5602-F03E-67AC6F59344C}"/>
              </a:ext>
            </a:extLst>
          </p:cNvPr>
          <p:cNvSpPr>
            <a:spLocks noGrp="1"/>
          </p:cNvSpPr>
          <p:nvPr>
            <p:ph type="body" sz="quarter" idx="14"/>
          </p:nvPr>
        </p:nvSpPr>
        <p:spPr>
          <a:xfrm>
            <a:off x="838200" y="3789363"/>
            <a:ext cx="5084135" cy="231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91012A24-8370-31C6-EBBE-2BF1B11EF255}"/>
              </a:ext>
            </a:extLst>
          </p:cNvPr>
          <p:cNvSpPr>
            <a:spLocks noGrp="1"/>
          </p:cNvSpPr>
          <p:nvPr>
            <p:ph type="body" sz="quarter" idx="15"/>
          </p:nvPr>
        </p:nvSpPr>
        <p:spPr>
          <a:xfrm>
            <a:off x="6096000" y="1319213"/>
            <a:ext cx="5257800" cy="478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82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282C-51F1-7E13-3866-0CD93047AAD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75F0064-EE5C-E33A-BDBC-82ADC94C8006}"/>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58A08D05-3429-931F-6B2C-6D9AF98AC5FC}"/>
              </a:ext>
            </a:extLst>
          </p:cNvPr>
          <p:cNvSpPr>
            <a:spLocks noGrp="1"/>
          </p:cNvSpPr>
          <p:nvPr>
            <p:ph type="sldNum" sz="quarter" idx="11"/>
          </p:nvPr>
        </p:nvSpPr>
        <p:spPr/>
        <p:txBody>
          <a:bodyPr/>
          <a:lstStyle/>
          <a:p>
            <a:fld id="{871568D6-CB9E-45EC-95EC-971FF1168ED4}" type="slidenum">
              <a:rPr lang="en-US" smtClean="0"/>
              <a:pPr/>
              <a:t>‹#›</a:t>
            </a:fld>
            <a:endParaRPr lang="en-US"/>
          </a:p>
        </p:txBody>
      </p:sp>
      <p:sp>
        <p:nvSpPr>
          <p:cNvPr id="18" name="Table Placeholder 17">
            <a:extLst>
              <a:ext uri="{FF2B5EF4-FFF2-40B4-BE49-F238E27FC236}">
                <a16:creationId xmlns:a16="http://schemas.microsoft.com/office/drawing/2014/main" id="{EF92E540-E73C-5356-0426-44C6FF948DAF}"/>
              </a:ext>
            </a:extLst>
          </p:cNvPr>
          <p:cNvSpPr>
            <a:spLocks noGrp="1"/>
          </p:cNvSpPr>
          <p:nvPr>
            <p:ph type="tbl" sz="quarter" idx="12"/>
          </p:nvPr>
        </p:nvSpPr>
        <p:spPr>
          <a:xfrm>
            <a:off x="838200" y="1254125"/>
            <a:ext cx="10515600" cy="4827698"/>
          </a:xfrm>
        </p:spPr>
        <p:txBody>
          <a:bodyPr/>
          <a:lstStyle/>
          <a:p>
            <a:endParaRPr lang="en-US"/>
          </a:p>
        </p:txBody>
      </p:sp>
    </p:spTree>
    <p:extLst>
      <p:ext uri="{BB962C8B-B14F-4D97-AF65-F5344CB8AC3E}">
        <p14:creationId xmlns:p14="http://schemas.microsoft.com/office/powerpoint/2010/main" val="234255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7E85-37AE-8676-E8D4-C5BAEAC23B9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8FB4B0E-29F0-6C0C-AB77-C796401B8AC0}"/>
              </a:ext>
            </a:extLst>
          </p:cNvPr>
          <p:cNvSpPr>
            <a:spLocks noGrp="1"/>
          </p:cNvSpPr>
          <p:nvPr>
            <p:ph type="ftr" sz="quarter" idx="11"/>
          </p:nvPr>
        </p:nvSpPr>
        <p:spPr/>
        <p:txBody>
          <a:bodyPr/>
          <a:lstStyle/>
          <a:p>
            <a:r>
              <a:rPr lang="en-US"/>
              <a:t>Confidential: For Policy Development</a:t>
            </a:r>
          </a:p>
        </p:txBody>
      </p:sp>
      <p:sp>
        <p:nvSpPr>
          <p:cNvPr id="5" name="Slide Number Placeholder 4">
            <a:extLst>
              <a:ext uri="{FF2B5EF4-FFF2-40B4-BE49-F238E27FC236}">
                <a16:creationId xmlns:a16="http://schemas.microsoft.com/office/drawing/2014/main" id="{D74A5F6E-1DC1-CFE3-447F-72873EBC38D8}"/>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
        <p:nvSpPr>
          <p:cNvPr id="7" name="Text Placeholder 6">
            <a:extLst>
              <a:ext uri="{FF2B5EF4-FFF2-40B4-BE49-F238E27FC236}">
                <a16:creationId xmlns:a16="http://schemas.microsoft.com/office/drawing/2014/main" id="{1072FDF9-424C-93B8-5CFD-E3A45B46A574}"/>
              </a:ext>
            </a:extLst>
          </p:cNvPr>
          <p:cNvSpPr>
            <a:spLocks noGrp="1"/>
          </p:cNvSpPr>
          <p:nvPr>
            <p:ph type="body" sz="quarter" idx="13"/>
          </p:nvPr>
        </p:nvSpPr>
        <p:spPr>
          <a:xfrm>
            <a:off x="838200" y="1319213"/>
            <a:ext cx="10515600" cy="231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9DCCE5A4-9FEF-5602-F03E-67AC6F59344C}"/>
              </a:ext>
            </a:extLst>
          </p:cNvPr>
          <p:cNvSpPr>
            <a:spLocks noGrp="1"/>
          </p:cNvSpPr>
          <p:nvPr>
            <p:ph type="body" sz="quarter" idx="14"/>
          </p:nvPr>
        </p:nvSpPr>
        <p:spPr>
          <a:xfrm>
            <a:off x="838200" y="3952223"/>
            <a:ext cx="10515600" cy="2154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726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D50240-01E0-7562-240F-4B82BDE06CB5}"/>
              </a:ext>
            </a:extLst>
          </p:cNvPr>
          <p:cNvSpPr>
            <a:spLocks noGrp="1"/>
          </p:cNvSpPr>
          <p:nvPr>
            <p:ph type="body" idx="1"/>
          </p:nvPr>
        </p:nvSpPr>
        <p:spPr>
          <a:xfrm>
            <a:off x="838200" y="1200150"/>
            <a:ext cx="10515600" cy="49768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162AB4D-34EA-1CB0-0AE6-A916F54E1FAC}"/>
              </a:ext>
            </a:extLst>
          </p:cNvPr>
          <p:cNvSpPr>
            <a:spLocks noGrp="1"/>
          </p:cNvSpPr>
          <p:nvPr>
            <p:ph type="ftr" sz="quarter" idx="3"/>
          </p:nvPr>
        </p:nvSpPr>
        <p:spPr>
          <a:xfrm>
            <a:off x="3705225" y="6356350"/>
            <a:ext cx="4448175" cy="365125"/>
          </a:xfrm>
          <a:prstGeom prst="rect">
            <a:avLst/>
          </a:prstGeom>
        </p:spPr>
        <p:txBody>
          <a:bodyPr vert="horz" lIns="91440" tIns="45720" rIns="91440" bIns="45720" rtlCol="0" anchor="ctr"/>
          <a:lstStyle>
            <a:lvl1pPr algn="ctr">
              <a:defRPr sz="1200" cap="all" baseline="0">
                <a:solidFill>
                  <a:schemeClr val="tx2"/>
                </a:solidFill>
              </a:defRPr>
            </a:lvl1pPr>
          </a:lstStyle>
          <a:p>
            <a:r>
              <a:rPr lang="en-US"/>
              <a:t>Confidential: For Policy Development Purposes</a:t>
            </a:r>
          </a:p>
        </p:txBody>
      </p:sp>
      <p:sp>
        <p:nvSpPr>
          <p:cNvPr id="7" name="Slide Number Placeholder 6">
            <a:extLst>
              <a:ext uri="{FF2B5EF4-FFF2-40B4-BE49-F238E27FC236}">
                <a16:creationId xmlns:a16="http://schemas.microsoft.com/office/drawing/2014/main" id="{9818EBD1-0B4D-CF2E-23EE-22A3DF562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71568D6-CB9E-45EC-95EC-971FF1168ED4}" type="slidenum">
              <a:rPr lang="en-US" smtClean="0"/>
              <a:pPr/>
              <a:t>‹#›</a:t>
            </a:fld>
            <a:endParaRPr lang="en-US"/>
          </a:p>
        </p:txBody>
      </p:sp>
      <p:sp>
        <p:nvSpPr>
          <p:cNvPr id="8" name="Rectangle 7">
            <a:extLst>
              <a:ext uri="{FF2B5EF4-FFF2-40B4-BE49-F238E27FC236}">
                <a16:creationId xmlns:a16="http://schemas.microsoft.com/office/drawing/2014/main" id="{90CC180C-85A2-9ACC-441D-1EB0F67C5087}"/>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Placeholder 1">
            <a:extLst>
              <a:ext uri="{FF2B5EF4-FFF2-40B4-BE49-F238E27FC236}">
                <a16:creationId xmlns:a16="http://schemas.microsoft.com/office/drawing/2014/main" id="{D612C1F5-ED0E-DA4D-FB80-6B34E5479AF8}"/>
              </a:ext>
            </a:extLst>
          </p:cNvPr>
          <p:cNvSpPr>
            <a:spLocks noGrp="1"/>
          </p:cNvSpPr>
          <p:nvPr>
            <p:ph type="title"/>
          </p:nvPr>
        </p:nvSpPr>
        <p:spPr>
          <a:xfrm>
            <a:off x="838200" y="1"/>
            <a:ext cx="10515600" cy="1003952"/>
          </a:xfrm>
          <a:prstGeom prst="rect">
            <a:avLst/>
          </a:prstGeom>
        </p:spPr>
        <p:txBody>
          <a:bodyPr vert="horz" lIns="91440" tIns="45720" rIns="91440" bIns="45720" rtlCol="0" anchor="ctr">
            <a:normAutofit/>
          </a:bodyPr>
          <a:lstStyle/>
          <a:p>
            <a:r>
              <a:rPr lang="en-US"/>
              <a:t>Click to edit Master title style</a:t>
            </a:r>
          </a:p>
        </p:txBody>
      </p:sp>
      <p:pic>
        <p:nvPicPr>
          <p:cNvPr id="9" name="Picture 8" descr="Logo&#10;&#10;AI-generated content may be incorrect.">
            <a:extLst>
              <a:ext uri="{FF2B5EF4-FFF2-40B4-BE49-F238E27FC236}">
                <a16:creationId xmlns:a16="http://schemas.microsoft.com/office/drawing/2014/main" id="{26184C52-3CC7-AFE5-8BAE-8759E097D64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31801" y="90976"/>
            <a:ext cx="821999" cy="821999"/>
          </a:xfrm>
          <a:prstGeom prst="rect">
            <a:avLst/>
          </a:prstGeom>
        </p:spPr>
      </p:pic>
      <p:sp>
        <p:nvSpPr>
          <p:cNvPr id="10" name="Shape 2">
            <a:extLst>
              <a:ext uri="{FF2B5EF4-FFF2-40B4-BE49-F238E27FC236}">
                <a16:creationId xmlns:a16="http://schemas.microsoft.com/office/drawing/2014/main" id="{B7F89903-78E7-AD58-C681-B32784ED91A9}"/>
              </a:ext>
            </a:extLst>
          </p:cNvPr>
          <p:cNvSpPr/>
          <p:nvPr userDrawn="1"/>
        </p:nvSpPr>
        <p:spPr>
          <a:xfrm>
            <a:off x="0" y="993331"/>
            <a:ext cx="12192000" cy="45719"/>
          </a:xfrm>
          <a:prstGeom prst="rect">
            <a:avLst/>
          </a:prstGeom>
          <a:solidFill>
            <a:srgbClr val="F9CE20"/>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a:p>
        </p:txBody>
      </p:sp>
    </p:spTree>
    <p:extLst>
      <p:ext uri="{BB962C8B-B14F-4D97-AF65-F5344CB8AC3E}">
        <p14:creationId xmlns:p14="http://schemas.microsoft.com/office/powerpoint/2010/main" val="111551886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8" r:id="rId4"/>
    <p:sldLayoutId id="2147483652" r:id="rId5"/>
    <p:sldLayoutId id="2147483653" r:id="rId6"/>
    <p:sldLayoutId id="2147483654" r:id="rId7"/>
    <p:sldLayoutId id="2147483661" r:id="rId8"/>
    <p:sldLayoutId id="2147483664" r:id="rId9"/>
    <p:sldLayoutId id="2147483663" r:id="rId10"/>
    <p:sldLayoutId id="2147483665" r:id="rId11"/>
    <p:sldLayoutId id="2147483662" r:id="rId12"/>
    <p:sldLayoutId id="2147483660" r:id="rId13"/>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46BA0C-2716-9B2A-E109-CF00F8D0D229}"/>
              </a:ext>
            </a:extLst>
          </p:cNvPr>
          <p:cNvSpPr>
            <a:spLocks noGrp="1"/>
          </p:cNvSpPr>
          <p:nvPr>
            <p:ph type="ctrTitle"/>
          </p:nvPr>
        </p:nvSpPr>
        <p:spPr>
          <a:xfrm>
            <a:off x="504825" y="2725207"/>
            <a:ext cx="6257916" cy="1843088"/>
          </a:xfrm>
        </p:spPr>
        <p:txBody>
          <a:bodyPr anchor="ctr">
            <a:normAutofit fontScale="90000"/>
          </a:bodyPr>
          <a:lstStyle/>
          <a:p>
            <a:r>
              <a:rPr lang="en-US" sz="4400" b="1">
                <a:solidFill>
                  <a:srgbClr val="002060"/>
                </a:solidFill>
                <a:latin typeface="Arial"/>
                <a:cs typeface="Arial"/>
              </a:rPr>
              <a:t>Seasonal Communities Advisory Council</a:t>
            </a:r>
            <a:endParaRPr lang="en-US" b="1">
              <a:solidFill>
                <a:srgbClr val="002060"/>
              </a:solidFill>
              <a:latin typeface="Arial"/>
              <a:cs typeface="Arial"/>
            </a:endParaRPr>
          </a:p>
        </p:txBody>
      </p:sp>
      <p:sp>
        <p:nvSpPr>
          <p:cNvPr id="12" name="Text Placeholder 11">
            <a:extLst>
              <a:ext uri="{FF2B5EF4-FFF2-40B4-BE49-F238E27FC236}">
                <a16:creationId xmlns:a16="http://schemas.microsoft.com/office/drawing/2014/main" id="{63C8326D-5A8D-F700-93B0-1BFFAD6DAD90}"/>
              </a:ext>
            </a:extLst>
          </p:cNvPr>
          <p:cNvSpPr>
            <a:spLocks noGrp="1"/>
          </p:cNvSpPr>
          <p:nvPr>
            <p:ph type="body" sz="quarter" idx="12"/>
          </p:nvPr>
        </p:nvSpPr>
        <p:spPr>
          <a:xfrm>
            <a:off x="504825" y="4577820"/>
            <a:ext cx="6257916" cy="525463"/>
          </a:xfrm>
        </p:spPr>
        <p:txBody>
          <a:bodyPr vert="horz" lIns="91440" tIns="45720" rIns="91440" bIns="45720" rtlCol="0" anchor="t">
            <a:noAutofit/>
          </a:bodyPr>
          <a:lstStyle/>
          <a:p>
            <a:r>
              <a:rPr lang="en-US" sz="2000" b="1">
                <a:latin typeface="Arial"/>
                <a:cs typeface="Arial"/>
              </a:rPr>
              <a:t>November 19, 2025</a:t>
            </a:r>
          </a:p>
        </p:txBody>
      </p:sp>
      <p:sp>
        <p:nvSpPr>
          <p:cNvPr id="5" name="Slide Number Placeholder 4">
            <a:extLst>
              <a:ext uri="{FF2B5EF4-FFF2-40B4-BE49-F238E27FC236}">
                <a16:creationId xmlns:a16="http://schemas.microsoft.com/office/drawing/2014/main" id="{CDC9EC12-9A44-079B-464A-341A3891A3DC}"/>
              </a:ext>
            </a:extLst>
          </p:cNvPr>
          <p:cNvSpPr>
            <a:spLocks noGrp="1"/>
          </p:cNvSpPr>
          <p:nvPr>
            <p:ph type="sldNum" sz="quarter" idx="4294967295"/>
          </p:nvPr>
        </p:nvSpPr>
        <p:spPr>
          <a:xfrm>
            <a:off x="9448800" y="6356350"/>
            <a:ext cx="2743200" cy="365125"/>
          </a:xfrm>
        </p:spPr>
        <p:txBody>
          <a:bodyPr/>
          <a:lstStyle/>
          <a:p>
            <a:fld id="{E0E267CC-2087-4FC7-8FDE-A41ECB95C19E}" type="slidenum">
              <a:rPr lang="en-US" smtClean="0"/>
              <a:t>1</a:t>
            </a:fld>
            <a:endParaRPr lang="en-US"/>
          </a:p>
        </p:txBody>
      </p:sp>
    </p:spTree>
    <p:extLst>
      <p:ext uri="{BB962C8B-B14F-4D97-AF65-F5344CB8AC3E}">
        <p14:creationId xmlns:p14="http://schemas.microsoft.com/office/powerpoint/2010/main" val="156444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EED62-1052-FB5C-F12B-774F639E9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255E4-A369-6375-539E-9F1C22CEB2B8}"/>
              </a:ext>
            </a:extLst>
          </p:cNvPr>
          <p:cNvSpPr>
            <a:spLocks noGrp="1"/>
          </p:cNvSpPr>
          <p:nvPr>
            <p:ph type="title"/>
          </p:nvPr>
        </p:nvSpPr>
        <p:spPr>
          <a:xfrm>
            <a:off x="2632009" y="2817283"/>
            <a:ext cx="8721791" cy="1003952"/>
          </a:xfrm>
        </p:spPr>
        <p:txBody>
          <a:bodyPr>
            <a:normAutofit fontScale="90000"/>
          </a:bodyPr>
          <a:lstStyle/>
          <a:p>
            <a:r>
              <a:rPr lang="en-US" b="1"/>
              <a:t>Seasonal Communities Annual Report Recommendations</a:t>
            </a:r>
            <a:endParaRPr lang="en-US" b="1">
              <a:cs typeface="Arial"/>
            </a:endParaRPr>
          </a:p>
        </p:txBody>
      </p:sp>
      <p:sp>
        <p:nvSpPr>
          <p:cNvPr id="4" name="Slide Number Placeholder 3">
            <a:extLst>
              <a:ext uri="{FF2B5EF4-FFF2-40B4-BE49-F238E27FC236}">
                <a16:creationId xmlns:a16="http://schemas.microsoft.com/office/drawing/2014/main" id="{DF236B9D-C9B7-83AD-E52D-AD9239BC2DFB}"/>
              </a:ext>
            </a:extLst>
          </p:cNvPr>
          <p:cNvSpPr>
            <a:spLocks noGrp="1"/>
          </p:cNvSpPr>
          <p:nvPr>
            <p:ph type="sldNum" sz="quarter" idx="11"/>
          </p:nvPr>
        </p:nvSpPr>
        <p:spPr/>
        <p:txBody>
          <a:bodyPr/>
          <a:lstStyle/>
          <a:p>
            <a:fld id="{871568D6-CB9E-45EC-95EC-971FF1168ED4}" type="slidenum">
              <a:rPr lang="en-US" smtClean="0"/>
              <a:pPr/>
              <a:t>10</a:t>
            </a:fld>
            <a:endParaRPr lang="en-US"/>
          </a:p>
        </p:txBody>
      </p:sp>
    </p:spTree>
    <p:extLst>
      <p:ext uri="{BB962C8B-B14F-4D97-AF65-F5344CB8AC3E}">
        <p14:creationId xmlns:p14="http://schemas.microsoft.com/office/powerpoint/2010/main" val="233113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F6D7-A142-B994-2DFB-8F2E31FD2D23}"/>
              </a:ext>
            </a:extLst>
          </p:cNvPr>
          <p:cNvSpPr>
            <a:spLocks noGrp="1"/>
          </p:cNvSpPr>
          <p:nvPr>
            <p:ph type="title"/>
          </p:nvPr>
        </p:nvSpPr>
        <p:spPr/>
        <p:txBody>
          <a:bodyPr>
            <a:normAutofit/>
          </a:bodyPr>
          <a:lstStyle/>
          <a:p>
            <a:r>
              <a:rPr lang="en-US">
                <a:cs typeface="Arial"/>
              </a:rPr>
              <a:t>Seasonal Communities Report</a:t>
            </a:r>
            <a:br>
              <a:rPr lang="en-US">
                <a:cs typeface="Arial"/>
              </a:rPr>
            </a:br>
            <a:r>
              <a:rPr lang="en-US" sz="2000">
                <a:cs typeface="Arial"/>
              </a:rPr>
              <a:t>Technical Fixes</a:t>
            </a:r>
          </a:p>
        </p:txBody>
      </p:sp>
      <p:sp>
        <p:nvSpPr>
          <p:cNvPr id="5" name="Content Placeholder 4">
            <a:extLst>
              <a:ext uri="{FF2B5EF4-FFF2-40B4-BE49-F238E27FC236}">
                <a16:creationId xmlns:a16="http://schemas.microsoft.com/office/drawing/2014/main" id="{3002742D-2F10-C9F1-CD25-C998F497E687}"/>
              </a:ext>
            </a:extLst>
          </p:cNvPr>
          <p:cNvSpPr>
            <a:spLocks noGrp="1"/>
          </p:cNvSpPr>
          <p:nvPr>
            <p:ph idx="1"/>
          </p:nvPr>
        </p:nvSpPr>
        <p:spPr/>
        <p:txBody>
          <a:bodyPr vert="horz" lIns="91440" tIns="45720" rIns="91440" bIns="45720" rtlCol="0" anchor="t">
            <a:normAutofit lnSpcReduction="10000"/>
          </a:bodyPr>
          <a:lstStyle/>
          <a:p>
            <a:r>
              <a:rPr lang="en-US" sz="2200" b="1" dirty="0">
                <a:cs typeface="Arial"/>
              </a:rPr>
              <a:t>Exempt year-round housing trusts from 30B for intra-municipal transfers, and from taxation. </a:t>
            </a:r>
            <a:r>
              <a:rPr lang="en-US" sz="2200" dirty="0">
                <a:cs typeface="Arial"/>
              </a:rPr>
              <a:t>The statute needs to directly address 30B so that year-round housing trusts have the flexibility to use properties with more discretion for housing production and preservation purposes. </a:t>
            </a:r>
          </a:p>
          <a:p>
            <a:r>
              <a:rPr lang="en-US" sz="2200" b="1" dirty="0">
                <a:cs typeface="Arial"/>
              </a:rPr>
              <a:t>Extend year-round housing occupancy restrictions for a longer term. </a:t>
            </a:r>
            <a:r>
              <a:rPr lang="en-US" sz="2200" dirty="0">
                <a:cs typeface="Arial"/>
              </a:rPr>
              <a:t>Currently, year-round housing occupancy restrictions cannot be held in perpetuity, because the new law did not address M.G.L. c. 184, § 31, which describes that only affordable, agricultural, watershed, or conservation restrictions can be held in perpetuity. </a:t>
            </a:r>
          </a:p>
          <a:p>
            <a:r>
              <a:rPr lang="en-US" sz="2200" b="1" dirty="0">
                <a:cs typeface="Arial"/>
              </a:rPr>
              <a:t>Specify the acceptance and denial provision. </a:t>
            </a:r>
            <a:r>
              <a:rPr lang="en-US" sz="2200" dirty="0">
                <a:cs typeface="Arial"/>
              </a:rPr>
              <a:t>Because seasonal communities have the power to access state funding and enter regional year-round housing trusts with other municipalities, stability is critical to the success of the program. As a result, a statute change would enable towns to accept their designation with a majority vote of their legislative body, but require a two-thirds majority to withdraw from it, mirroring how the Cape Cod and Islands Water Protection Fund is structured.</a:t>
            </a:r>
            <a:endParaRPr lang="en-US" sz="1800"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0725035B-DA2E-9639-AE7B-44D6D513F3DF}"/>
              </a:ext>
            </a:extLst>
          </p:cNvPr>
          <p:cNvSpPr>
            <a:spLocks noGrp="1"/>
          </p:cNvSpPr>
          <p:nvPr>
            <p:ph type="sldNum" sz="quarter" idx="12"/>
          </p:nvPr>
        </p:nvSpPr>
        <p:spPr/>
        <p:txBody>
          <a:bodyPr/>
          <a:lstStyle/>
          <a:p>
            <a:fld id="{871568D6-CB9E-45EC-95EC-971FF1168ED4}" type="slidenum">
              <a:rPr lang="en-US" smtClean="0"/>
              <a:pPr/>
              <a:t>11</a:t>
            </a:fld>
            <a:endParaRPr lang="en-US"/>
          </a:p>
        </p:txBody>
      </p:sp>
    </p:spTree>
    <p:extLst>
      <p:ext uri="{BB962C8B-B14F-4D97-AF65-F5344CB8AC3E}">
        <p14:creationId xmlns:p14="http://schemas.microsoft.com/office/powerpoint/2010/main" val="1210846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77D3F-FCDD-77AE-C0F1-A327B867E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92C30-9B62-0801-7692-6AE35B0838EA}"/>
              </a:ext>
            </a:extLst>
          </p:cNvPr>
          <p:cNvSpPr>
            <a:spLocks noGrp="1"/>
          </p:cNvSpPr>
          <p:nvPr>
            <p:ph type="title"/>
          </p:nvPr>
        </p:nvSpPr>
        <p:spPr/>
        <p:txBody>
          <a:bodyPr>
            <a:normAutofit/>
          </a:bodyPr>
          <a:lstStyle/>
          <a:p>
            <a:r>
              <a:rPr lang="en-US">
                <a:cs typeface="Arial"/>
              </a:rPr>
              <a:t>Seasonal Communities Report</a:t>
            </a:r>
            <a:br>
              <a:rPr lang="en-US">
                <a:cs typeface="Arial"/>
              </a:rPr>
            </a:br>
            <a:r>
              <a:rPr lang="en-US" sz="2000">
                <a:cs typeface="Arial"/>
              </a:rPr>
              <a:t>Additional Legislation</a:t>
            </a:r>
          </a:p>
        </p:txBody>
      </p:sp>
      <p:sp>
        <p:nvSpPr>
          <p:cNvPr id="5" name="Content Placeholder 4">
            <a:extLst>
              <a:ext uri="{FF2B5EF4-FFF2-40B4-BE49-F238E27FC236}">
                <a16:creationId xmlns:a16="http://schemas.microsoft.com/office/drawing/2014/main" id="{E2CD95A2-C126-7BE6-8CDF-86783DED6A91}"/>
              </a:ext>
            </a:extLst>
          </p:cNvPr>
          <p:cNvSpPr>
            <a:spLocks noGrp="1"/>
          </p:cNvSpPr>
          <p:nvPr>
            <p:ph idx="1"/>
          </p:nvPr>
        </p:nvSpPr>
        <p:spPr/>
        <p:txBody>
          <a:bodyPr vert="horz" lIns="91440" tIns="45720" rIns="91440" bIns="45720" rtlCol="0" anchor="t">
            <a:normAutofit/>
          </a:bodyPr>
          <a:lstStyle/>
          <a:p>
            <a:r>
              <a:rPr lang="en-US" sz="2200" b="1" dirty="0">
                <a:cs typeface="Arial"/>
              </a:rPr>
              <a:t>Consider expanding employment specific housing eligibility. </a:t>
            </a:r>
            <a:r>
              <a:rPr lang="en-US" sz="2200" dirty="0">
                <a:cs typeface="Arial"/>
              </a:rPr>
              <a:t>The current statute enables towns to prioritize housing for public employees and local artists in certain circumstances. Many communities have expressed an interest in also protecting other vulnerable communities such as childcare workers, nonprofit employees, local fishermen, and other critical community members at risk of displacement. This expansion could be codified through legislative action.</a:t>
            </a:r>
          </a:p>
          <a:p>
            <a:r>
              <a:rPr lang="en-US" sz="2200" b="1" dirty="0">
                <a:cs typeface="Arial"/>
              </a:rPr>
              <a:t>Enable communities to enact transfer fees or similar revenue sources. </a:t>
            </a:r>
            <a:r>
              <a:rPr lang="en-US" sz="2200" dirty="0">
                <a:cs typeface="Arial"/>
              </a:rPr>
              <a:t>With a tight fiscal picture at the state level, most communities will need to rely on locally raised revenue to fund affordable and attainable housing for residents in their communities. At least 10 Seasonal Communities have filed Home Rule Petitions requesting the ability to enact transfer fees of 0.5%-2.0% on the value of transactions over $1M. The Advisory Council urges the Legislature to allow communities to enact these policies locally within reasonable constraints. </a:t>
            </a:r>
          </a:p>
        </p:txBody>
      </p:sp>
      <p:sp>
        <p:nvSpPr>
          <p:cNvPr id="4" name="Slide Number Placeholder 3">
            <a:extLst>
              <a:ext uri="{FF2B5EF4-FFF2-40B4-BE49-F238E27FC236}">
                <a16:creationId xmlns:a16="http://schemas.microsoft.com/office/drawing/2014/main" id="{C9A3541A-EE4F-E659-159B-C4FE16482E4A}"/>
              </a:ext>
            </a:extLst>
          </p:cNvPr>
          <p:cNvSpPr>
            <a:spLocks noGrp="1"/>
          </p:cNvSpPr>
          <p:nvPr>
            <p:ph type="sldNum" sz="quarter" idx="12"/>
          </p:nvPr>
        </p:nvSpPr>
        <p:spPr/>
        <p:txBody>
          <a:bodyPr/>
          <a:lstStyle/>
          <a:p>
            <a:fld id="{871568D6-CB9E-45EC-95EC-971FF1168ED4}" type="slidenum">
              <a:rPr lang="en-US" smtClean="0"/>
              <a:pPr/>
              <a:t>12</a:t>
            </a:fld>
            <a:endParaRPr lang="en-US"/>
          </a:p>
        </p:txBody>
      </p:sp>
    </p:spTree>
    <p:extLst>
      <p:ext uri="{BB962C8B-B14F-4D97-AF65-F5344CB8AC3E}">
        <p14:creationId xmlns:p14="http://schemas.microsoft.com/office/powerpoint/2010/main" val="222118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AEE65-963B-7C74-6E23-93ECD1B41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8109A-A83F-C20A-F3FB-AE5615EA539A}"/>
              </a:ext>
            </a:extLst>
          </p:cNvPr>
          <p:cNvSpPr>
            <a:spLocks noGrp="1"/>
          </p:cNvSpPr>
          <p:nvPr>
            <p:ph type="title"/>
          </p:nvPr>
        </p:nvSpPr>
        <p:spPr/>
        <p:txBody>
          <a:bodyPr>
            <a:normAutofit/>
          </a:bodyPr>
          <a:lstStyle/>
          <a:p>
            <a:r>
              <a:rPr lang="en-US">
                <a:cs typeface="Arial"/>
              </a:rPr>
              <a:t>Seasonal Communities Report</a:t>
            </a:r>
            <a:br>
              <a:rPr lang="en-US">
                <a:cs typeface="Arial"/>
              </a:rPr>
            </a:br>
            <a:r>
              <a:rPr lang="en-US" sz="2000">
                <a:cs typeface="Arial"/>
              </a:rPr>
              <a:t>Administrative Action</a:t>
            </a:r>
          </a:p>
        </p:txBody>
      </p:sp>
      <p:sp>
        <p:nvSpPr>
          <p:cNvPr id="5" name="Content Placeholder 4">
            <a:extLst>
              <a:ext uri="{FF2B5EF4-FFF2-40B4-BE49-F238E27FC236}">
                <a16:creationId xmlns:a16="http://schemas.microsoft.com/office/drawing/2014/main" id="{FB89123B-C313-2A13-2CFF-8A5045DB727A}"/>
              </a:ext>
            </a:extLst>
          </p:cNvPr>
          <p:cNvSpPr>
            <a:spLocks noGrp="1"/>
          </p:cNvSpPr>
          <p:nvPr>
            <p:ph idx="1"/>
          </p:nvPr>
        </p:nvSpPr>
        <p:spPr/>
        <p:txBody>
          <a:bodyPr vert="horz" lIns="91440" tIns="45720" rIns="91440" bIns="45720" rtlCol="0" anchor="t">
            <a:normAutofit/>
          </a:bodyPr>
          <a:lstStyle/>
          <a:p>
            <a:r>
              <a:rPr lang="en-US" sz="2200" b="1">
                <a:cs typeface="Arial"/>
              </a:rPr>
              <a:t>Build model by-laws. </a:t>
            </a:r>
            <a:r>
              <a:rPr lang="en-US" sz="2200">
                <a:cs typeface="Arial"/>
              </a:rPr>
              <a:t>Many communities have expressed a need for additional support in translating the draft regulations on undersized lots and tiny houses into actionable zoning updates. The Advisory Council asks EOHLC to work with regional planning agencies on the Cape, Islands, and Berkshires to develop model by-laws that could be adopted by the communities more easily.</a:t>
            </a:r>
          </a:p>
          <a:p>
            <a:r>
              <a:rPr lang="en-US" sz="2200" b="1">
                <a:cs typeface="Arial"/>
              </a:rPr>
              <a:t>Develop model deed restrictions. </a:t>
            </a:r>
            <a:r>
              <a:rPr lang="en-US" sz="2200">
                <a:cs typeface="Arial"/>
              </a:rPr>
              <a:t>Many communities also would like support on implementing the deed restrictions for essential public employees and year-round housing. The Advisory Council asks EOHLC to work with regional planning agencies on the Cape, Islands, and Berkshires to develop model deed restrictions for communities to implement. </a:t>
            </a:r>
          </a:p>
          <a:p>
            <a:endParaRPr lang="en-US" sz="2200">
              <a:cs typeface="Arial"/>
            </a:endParaRPr>
          </a:p>
        </p:txBody>
      </p:sp>
      <p:sp>
        <p:nvSpPr>
          <p:cNvPr id="4" name="Slide Number Placeholder 3">
            <a:extLst>
              <a:ext uri="{FF2B5EF4-FFF2-40B4-BE49-F238E27FC236}">
                <a16:creationId xmlns:a16="http://schemas.microsoft.com/office/drawing/2014/main" id="{BD6156F9-8B92-993B-1CE9-C2B048ABCFC0}"/>
              </a:ext>
            </a:extLst>
          </p:cNvPr>
          <p:cNvSpPr>
            <a:spLocks noGrp="1"/>
          </p:cNvSpPr>
          <p:nvPr>
            <p:ph type="sldNum" sz="quarter" idx="12"/>
          </p:nvPr>
        </p:nvSpPr>
        <p:spPr/>
        <p:txBody>
          <a:bodyPr/>
          <a:lstStyle/>
          <a:p>
            <a:fld id="{871568D6-CB9E-45EC-95EC-971FF1168ED4}" type="slidenum">
              <a:rPr lang="en-US" smtClean="0"/>
              <a:pPr/>
              <a:t>13</a:t>
            </a:fld>
            <a:endParaRPr lang="en-US"/>
          </a:p>
        </p:txBody>
      </p:sp>
    </p:spTree>
    <p:extLst>
      <p:ext uri="{BB962C8B-B14F-4D97-AF65-F5344CB8AC3E}">
        <p14:creationId xmlns:p14="http://schemas.microsoft.com/office/powerpoint/2010/main" val="3603129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13A5B-6650-C597-02F8-979721B52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EDA37-7CCE-A164-3B49-0B1180A9DFCE}"/>
              </a:ext>
            </a:extLst>
          </p:cNvPr>
          <p:cNvSpPr>
            <a:spLocks noGrp="1"/>
          </p:cNvSpPr>
          <p:nvPr>
            <p:ph type="title"/>
          </p:nvPr>
        </p:nvSpPr>
        <p:spPr>
          <a:xfrm>
            <a:off x="2632009" y="2817283"/>
            <a:ext cx="8721791" cy="1003952"/>
          </a:xfrm>
        </p:spPr>
        <p:txBody>
          <a:bodyPr>
            <a:normAutofit fontScale="90000"/>
          </a:bodyPr>
          <a:lstStyle/>
          <a:p>
            <a:r>
              <a:rPr lang="en-US" b="1"/>
              <a:t>Seasonal Communities Funding Discussion</a:t>
            </a:r>
          </a:p>
        </p:txBody>
      </p:sp>
      <p:sp>
        <p:nvSpPr>
          <p:cNvPr id="4" name="Slide Number Placeholder 3">
            <a:extLst>
              <a:ext uri="{FF2B5EF4-FFF2-40B4-BE49-F238E27FC236}">
                <a16:creationId xmlns:a16="http://schemas.microsoft.com/office/drawing/2014/main" id="{9EB98608-D419-C73F-3F34-79D2EA4F0B41}"/>
              </a:ext>
            </a:extLst>
          </p:cNvPr>
          <p:cNvSpPr>
            <a:spLocks noGrp="1"/>
          </p:cNvSpPr>
          <p:nvPr>
            <p:ph type="sldNum" sz="quarter" idx="11"/>
          </p:nvPr>
        </p:nvSpPr>
        <p:spPr/>
        <p:txBody>
          <a:bodyPr/>
          <a:lstStyle/>
          <a:p>
            <a:fld id="{871568D6-CB9E-45EC-95EC-971FF1168ED4}" type="slidenum">
              <a:rPr lang="en-US" smtClean="0"/>
              <a:pPr/>
              <a:t>14</a:t>
            </a:fld>
            <a:endParaRPr lang="en-US"/>
          </a:p>
        </p:txBody>
      </p:sp>
    </p:spTree>
    <p:extLst>
      <p:ext uri="{BB962C8B-B14F-4D97-AF65-F5344CB8AC3E}">
        <p14:creationId xmlns:p14="http://schemas.microsoft.com/office/powerpoint/2010/main" val="193151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760B-6B25-AE3A-A907-1040A6085023}"/>
              </a:ext>
            </a:extLst>
          </p:cNvPr>
          <p:cNvSpPr>
            <a:spLocks noGrp="1"/>
          </p:cNvSpPr>
          <p:nvPr>
            <p:ph type="title"/>
          </p:nvPr>
        </p:nvSpPr>
        <p:spPr/>
        <p:txBody>
          <a:bodyPr/>
          <a:lstStyle/>
          <a:p>
            <a:r>
              <a:rPr lang="en-US" dirty="0">
                <a:cs typeface="Arial"/>
              </a:rPr>
              <a:t>NOFA to be Posted Soon</a:t>
            </a:r>
            <a:endParaRPr lang="en-US" dirty="0"/>
          </a:p>
        </p:txBody>
      </p:sp>
      <p:sp>
        <p:nvSpPr>
          <p:cNvPr id="5" name="Content Placeholder 4">
            <a:extLst>
              <a:ext uri="{FF2B5EF4-FFF2-40B4-BE49-F238E27FC236}">
                <a16:creationId xmlns:a16="http://schemas.microsoft.com/office/drawing/2014/main" id="{033D5EBC-B27B-7490-5C4F-2CD15134E933}"/>
              </a:ext>
            </a:extLst>
          </p:cNvPr>
          <p:cNvSpPr>
            <a:spLocks noGrp="1"/>
          </p:cNvSpPr>
          <p:nvPr>
            <p:ph idx="1"/>
          </p:nvPr>
        </p:nvSpPr>
        <p:spPr/>
        <p:txBody>
          <a:bodyPr vert="horz" lIns="91440" tIns="45720" rIns="91440" bIns="45720" rtlCol="0" anchor="t">
            <a:normAutofit/>
          </a:bodyPr>
          <a:lstStyle/>
          <a:p>
            <a:r>
              <a:rPr lang="en-US" sz="2000" dirty="0">
                <a:cs typeface="Arial"/>
              </a:rPr>
              <a:t>The Capital Investment Plan makes up to $4 million available in FY26 and FY27 to support Seasonal Communities</a:t>
            </a:r>
          </a:p>
          <a:p>
            <a:r>
              <a:rPr lang="en-US" sz="2000" dirty="0">
                <a:cs typeface="Arial"/>
              </a:rPr>
              <a:t>It is anticipated that all eligible communities that </a:t>
            </a:r>
            <a:r>
              <a:rPr lang="en-US" sz="2000" b="1" dirty="0">
                <a:cs typeface="Arial"/>
              </a:rPr>
              <a:t>have accepted the designation </a:t>
            </a:r>
            <a:r>
              <a:rPr lang="en-US" sz="2000" dirty="0">
                <a:cs typeface="Arial"/>
              </a:rPr>
              <a:t>will receive a minimum grant of approximately $50,000.</a:t>
            </a:r>
          </a:p>
          <a:p>
            <a:r>
              <a:rPr lang="en-US" sz="2000" dirty="0">
                <a:cs typeface="Arial"/>
              </a:rPr>
              <a:t>Remaining funds will be equally allocated to eligible communities that have accepted the designation based on the number of people in each community per the 2020 U.S. Census numbers.</a:t>
            </a:r>
          </a:p>
          <a:p>
            <a:r>
              <a:rPr lang="en-US" sz="2000" dirty="0">
                <a:cs typeface="Arial"/>
              </a:rPr>
              <a:t>It is anticipated that all eligible communities that have accepted the designation will receive a maximum grant of approximately $175,000.</a:t>
            </a:r>
          </a:p>
          <a:p>
            <a:r>
              <a:rPr lang="en-US" sz="2000" dirty="0">
                <a:cs typeface="Arial"/>
              </a:rPr>
              <a:t>Any unallocated funds will be reapportioned to other communities receiving less than approximately $175,000, based on 2020 Census numbers, until the available funds are fully allocated to all eligible communities that have accepted the designation.</a:t>
            </a:r>
          </a:p>
        </p:txBody>
      </p:sp>
      <p:sp>
        <p:nvSpPr>
          <p:cNvPr id="4" name="Slide Number Placeholder 3">
            <a:extLst>
              <a:ext uri="{FF2B5EF4-FFF2-40B4-BE49-F238E27FC236}">
                <a16:creationId xmlns:a16="http://schemas.microsoft.com/office/drawing/2014/main" id="{29B8E804-A36A-7069-8A30-8E0EE67ECFF1}"/>
              </a:ext>
            </a:extLst>
          </p:cNvPr>
          <p:cNvSpPr>
            <a:spLocks noGrp="1"/>
          </p:cNvSpPr>
          <p:nvPr>
            <p:ph type="sldNum" sz="quarter" idx="12"/>
          </p:nvPr>
        </p:nvSpPr>
        <p:spPr/>
        <p:txBody>
          <a:bodyPr/>
          <a:lstStyle/>
          <a:p>
            <a:fld id="{871568D6-CB9E-45EC-95EC-971FF1168ED4}" type="slidenum">
              <a:rPr lang="en-US" smtClean="0"/>
              <a:pPr/>
              <a:t>15</a:t>
            </a:fld>
            <a:endParaRPr lang="en-US"/>
          </a:p>
        </p:txBody>
      </p:sp>
    </p:spTree>
    <p:extLst>
      <p:ext uri="{BB962C8B-B14F-4D97-AF65-F5344CB8AC3E}">
        <p14:creationId xmlns:p14="http://schemas.microsoft.com/office/powerpoint/2010/main" val="3069452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8262-36BA-28E0-267C-122C5137C4A9}"/>
              </a:ext>
            </a:extLst>
          </p:cNvPr>
          <p:cNvSpPr>
            <a:spLocks noGrp="1"/>
          </p:cNvSpPr>
          <p:nvPr>
            <p:ph type="title"/>
          </p:nvPr>
        </p:nvSpPr>
        <p:spPr/>
        <p:txBody>
          <a:bodyPr/>
          <a:lstStyle/>
          <a:p>
            <a:r>
              <a:rPr lang="en-US" dirty="0">
                <a:cs typeface="Arial"/>
              </a:rPr>
              <a:t>FY26 Preliminary Funding Amounts</a:t>
            </a:r>
            <a:endParaRPr lang="en-US" dirty="0"/>
          </a:p>
        </p:txBody>
      </p:sp>
      <p:sp>
        <p:nvSpPr>
          <p:cNvPr id="5" name="Slide Number Placeholder 4">
            <a:extLst>
              <a:ext uri="{FF2B5EF4-FFF2-40B4-BE49-F238E27FC236}">
                <a16:creationId xmlns:a16="http://schemas.microsoft.com/office/drawing/2014/main" id="{8AF9874F-E3DC-01F3-4D79-4A4AA938996B}"/>
              </a:ext>
            </a:extLst>
          </p:cNvPr>
          <p:cNvSpPr>
            <a:spLocks noGrp="1"/>
          </p:cNvSpPr>
          <p:nvPr>
            <p:ph type="sldNum" sz="quarter" idx="12"/>
          </p:nvPr>
        </p:nvSpPr>
        <p:spPr/>
        <p:txBody>
          <a:bodyPr/>
          <a:lstStyle/>
          <a:p>
            <a:fld id="{E0E267CC-2087-4FC7-8FDE-A41ECB95C19E}" type="slidenum">
              <a:rPr lang="en-US" smtClean="0"/>
              <a:t>16</a:t>
            </a:fld>
            <a:endParaRPr lang="en-US"/>
          </a:p>
        </p:txBody>
      </p:sp>
      <p:graphicFrame>
        <p:nvGraphicFramePr>
          <p:cNvPr id="7" name="Table 6">
            <a:extLst>
              <a:ext uri="{FF2B5EF4-FFF2-40B4-BE49-F238E27FC236}">
                <a16:creationId xmlns:a16="http://schemas.microsoft.com/office/drawing/2014/main" id="{01FB843E-5FD8-AC4D-3998-E8E19889A91E}"/>
              </a:ext>
            </a:extLst>
          </p:cNvPr>
          <p:cNvGraphicFramePr>
            <a:graphicFrameLocks noGrp="1"/>
          </p:cNvGraphicFramePr>
          <p:nvPr>
            <p:extLst>
              <p:ext uri="{D42A27DB-BD31-4B8C-83A1-F6EECF244321}">
                <p14:modId xmlns:p14="http://schemas.microsoft.com/office/powerpoint/2010/main" val="1446090693"/>
              </p:ext>
            </p:extLst>
          </p:nvPr>
        </p:nvGraphicFramePr>
        <p:xfrm>
          <a:off x="978408" y="1186180"/>
          <a:ext cx="10259569" cy="4140835"/>
        </p:xfrm>
        <a:graphic>
          <a:graphicData uri="http://schemas.openxmlformats.org/drawingml/2006/table">
            <a:tbl>
              <a:tblPr bandRow="1">
                <a:tableStyleId>{5C22544A-7EE6-4342-B048-85BDC9FD1C3A}</a:tableStyleId>
              </a:tblPr>
              <a:tblGrid>
                <a:gridCol w="2616813">
                  <a:extLst>
                    <a:ext uri="{9D8B030D-6E8A-4147-A177-3AD203B41FA5}">
                      <a16:colId xmlns:a16="http://schemas.microsoft.com/office/drawing/2014/main" val="302624500"/>
                    </a:ext>
                  </a:extLst>
                </a:gridCol>
                <a:gridCol w="2575277">
                  <a:extLst>
                    <a:ext uri="{9D8B030D-6E8A-4147-A177-3AD203B41FA5}">
                      <a16:colId xmlns:a16="http://schemas.microsoft.com/office/drawing/2014/main" val="3973944532"/>
                    </a:ext>
                  </a:extLst>
                </a:gridCol>
                <a:gridCol w="2575276">
                  <a:extLst>
                    <a:ext uri="{9D8B030D-6E8A-4147-A177-3AD203B41FA5}">
                      <a16:colId xmlns:a16="http://schemas.microsoft.com/office/drawing/2014/main" val="2273210598"/>
                    </a:ext>
                  </a:extLst>
                </a:gridCol>
                <a:gridCol w="2492203">
                  <a:extLst>
                    <a:ext uri="{9D8B030D-6E8A-4147-A177-3AD203B41FA5}">
                      <a16:colId xmlns:a16="http://schemas.microsoft.com/office/drawing/2014/main" val="190884521"/>
                    </a:ext>
                  </a:extLst>
                </a:gridCol>
              </a:tblGrid>
              <a:tr h="371475">
                <a:tc>
                  <a:txBody>
                    <a:bodyPr/>
                    <a:lstStyle/>
                    <a:p>
                      <a:pPr algn="ctr" rtl="0" fontAlgn="base">
                        <a:lnSpc>
                          <a:spcPts val="1350"/>
                        </a:lnSpc>
                        <a:buNone/>
                      </a:pPr>
                      <a:r>
                        <a:rPr lang="en-US" sz="1200" b="1">
                          <a:solidFill>
                            <a:srgbClr val="FFFFFF"/>
                          </a:solidFill>
                          <a:effectLst/>
                          <a:latin typeface="+mj-lt"/>
                        </a:rPr>
                        <a:t>Seasonal Community</a:t>
                      </a:r>
                      <a:r>
                        <a:rPr lang="en-US" sz="1200">
                          <a:effectLst/>
                          <a:latin typeface="+mj-lt"/>
                        </a:rPr>
                        <a:t>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base">
                        <a:lnSpc>
                          <a:spcPts val="1350"/>
                        </a:lnSpc>
                        <a:buNone/>
                      </a:pPr>
                      <a:r>
                        <a:rPr lang="en-US" sz="1200" b="1">
                          <a:solidFill>
                            <a:srgbClr val="FFFFFF"/>
                          </a:solidFill>
                          <a:effectLst/>
                          <a:latin typeface="+mj-lt"/>
                        </a:rPr>
                        <a:t>Designation Status</a:t>
                      </a:r>
                      <a:r>
                        <a:rPr lang="en-US" sz="1200">
                          <a:effectLst/>
                          <a:latin typeface="+mj-lt"/>
                        </a:rPr>
                        <a:t>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base">
                        <a:lnSpc>
                          <a:spcPts val="1350"/>
                        </a:lnSpc>
                        <a:buNone/>
                      </a:pPr>
                      <a:r>
                        <a:rPr lang="en-US" sz="1200" b="1">
                          <a:solidFill>
                            <a:srgbClr val="FFFFFF"/>
                          </a:solidFill>
                          <a:effectLst/>
                          <a:latin typeface="+mj-lt"/>
                        </a:rPr>
                        <a:t>2020 Census Population</a:t>
                      </a:r>
                      <a:r>
                        <a:rPr lang="en-US" sz="1200">
                          <a:effectLst/>
                          <a:latin typeface="+mj-lt"/>
                        </a:rPr>
                        <a:t>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base">
                        <a:lnSpc>
                          <a:spcPts val="1350"/>
                        </a:lnSpc>
                        <a:buNone/>
                      </a:pPr>
                      <a:r>
                        <a:rPr lang="en-US" sz="1200" b="1">
                          <a:solidFill>
                            <a:srgbClr val="FFFFFF"/>
                          </a:solidFill>
                          <a:effectLst/>
                          <a:latin typeface="+mj-lt"/>
                        </a:rPr>
                        <a:t>Eligible Award*</a:t>
                      </a:r>
                      <a:r>
                        <a:rPr lang="en-US" sz="1200">
                          <a:effectLst/>
                          <a:latin typeface="+mj-lt"/>
                        </a:rPr>
                        <a:t>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642843490"/>
                  </a:ext>
                </a:extLst>
              </a:tr>
              <a:tr h="190500">
                <a:tc>
                  <a:txBody>
                    <a:bodyPr/>
                    <a:lstStyle/>
                    <a:p>
                      <a:pPr algn="just" rtl="0" fontAlgn="base">
                        <a:lnSpc>
                          <a:spcPts val="1350"/>
                        </a:lnSpc>
                        <a:buNone/>
                      </a:pPr>
                      <a:r>
                        <a:rPr lang="en-US" sz="1200">
                          <a:effectLst/>
                          <a:latin typeface="+mj-lt"/>
                        </a:rPr>
                        <a:t>Aquinnah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lnSpc>
                          <a:spcPts val="1350"/>
                        </a:lnSpc>
                        <a:buNone/>
                      </a:pPr>
                      <a:r>
                        <a:rPr lang="en-US" sz="1200">
                          <a:effectLst/>
                          <a:latin typeface="+mj-lt"/>
                        </a:rPr>
                        <a:t>Accepted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350"/>
                        </a:lnSpc>
                        <a:buNone/>
                      </a:pPr>
                      <a:r>
                        <a:rPr lang="en-US" sz="1200">
                          <a:effectLst/>
                          <a:latin typeface="+mj-lt"/>
                        </a:rPr>
                        <a:t>439 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lnSpc>
                          <a:spcPts val="1350"/>
                        </a:lnSpc>
                        <a:buNone/>
                      </a:pPr>
                      <a:r>
                        <a:rPr lang="en-US" sz="1200">
                          <a:effectLst/>
                          <a:latin typeface="+mj-lt"/>
                        </a:rPr>
                        <a:t>$60,147.00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8669039"/>
                  </a:ext>
                </a:extLst>
              </a:tr>
              <a:tr h="190500">
                <a:tc>
                  <a:txBody>
                    <a:bodyPr/>
                    <a:lstStyle/>
                    <a:p>
                      <a:pPr algn="just" rtl="0" fontAlgn="base">
                        <a:lnSpc>
                          <a:spcPts val="1350"/>
                        </a:lnSpc>
                        <a:buNone/>
                      </a:pPr>
                      <a:r>
                        <a:rPr lang="en-US" sz="1200">
                          <a:effectLst/>
                          <a:latin typeface="+mj-lt"/>
                        </a:rPr>
                        <a:t>Chatham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lnSpc>
                          <a:spcPts val="1350"/>
                        </a:lnSpc>
                        <a:buNone/>
                      </a:pPr>
                      <a:r>
                        <a:rPr lang="en-US" sz="1200">
                          <a:effectLst/>
                          <a:latin typeface="+mj-lt"/>
                        </a:rPr>
                        <a:t>Accepted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350"/>
                        </a:lnSpc>
                        <a:buNone/>
                      </a:pPr>
                      <a:r>
                        <a:rPr lang="en-US" sz="1200">
                          <a:effectLst/>
                          <a:latin typeface="+mj-lt"/>
                        </a:rPr>
                        <a:t>6,594 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lnSpc>
                          <a:spcPts val="1350"/>
                        </a:lnSpc>
                        <a:buNone/>
                      </a:pPr>
                      <a:r>
                        <a:rPr lang="en-US" sz="1200">
                          <a:effectLst/>
                          <a:latin typeface="+mj-lt"/>
                        </a:rPr>
                        <a:t>$175,000.00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9264389"/>
                  </a:ext>
                </a:extLst>
              </a:tr>
              <a:tr h="190500">
                <a:tc>
                  <a:txBody>
                    <a:bodyPr/>
                    <a:lstStyle/>
                    <a:p>
                      <a:pPr algn="just" rtl="0" fontAlgn="base">
                        <a:lnSpc>
                          <a:spcPts val="1350"/>
                        </a:lnSpc>
                        <a:buNone/>
                      </a:pPr>
                      <a:r>
                        <a:rPr lang="en-US" sz="1200">
                          <a:effectLst/>
                          <a:latin typeface="+mj-lt"/>
                        </a:rPr>
                        <a:t>Chilmark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lnSpc>
                          <a:spcPts val="1350"/>
                        </a:lnSpc>
                        <a:buNone/>
                      </a:pPr>
                      <a:r>
                        <a:rPr lang="en-US" sz="1200">
                          <a:effectLst/>
                          <a:latin typeface="+mj-lt"/>
                        </a:rPr>
                        <a:t>Accepted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350"/>
                        </a:lnSpc>
                        <a:buNone/>
                      </a:pPr>
                      <a:r>
                        <a:rPr lang="en-US" sz="1200">
                          <a:effectLst/>
                          <a:latin typeface="+mj-lt"/>
                        </a:rPr>
                        <a:t>1,212 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lnSpc>
                          <a:spcPts val="1350"/>
                        </a:lnSpc>
                        <a:buNone/>
                      </a:pPr>
                      <a:r>
                        <a:rPr lang="en-US" sz="1200">
                          <a:effectLst/>
                          <a:latin typeface="+mj-lt"/>
                        </a:rPr>
                        <a:t>$78,015.00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2431810"/>
                  </a:ext>
                </a:extLst>
              </a:tr>
              <a:tr h="190500">
                <a:tc>
                  <a:txBody>
                    <a:bodyPr/>
                    <a:lstStyle/>
                    <a:p>
                      <a:pPr algn="just" rtl="0" fontAlgn="base">
                        <a:lnSpc>
                          <a:spcPts val="1350"/>
                        </a:lnSpc>
                        <a:buNone/>
                      </a:pPr>
                      <a:r>
                        <a:rPr lang="en-US" sz="1200">
                          <a:effectLst/>
                          <a:latin typeface="+mj-lt"/>
                        </a:rPr>
                        <a:t>Eastham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lnSpc>
                          <a:spcPts val="1350"/>
                        </a:lnSpc>
                        <a:buNone/>
                      </a:pPr>
                      <a:r>
                        <a:rPr lang="en-US" sz="1200">
                          <a:effectLst/>
                          <a:latin typeface="+mj-lt"/>
                        </a:rPr>
                        <a:t>Accepted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350"/>
                        </a:lnSpc>
                        <a:buNone/>
                      </a:pPr>
                      <a:r>
                        <a:rPr lang="en-US" sz="1200">
                          <a:effectLst/>
                          <a:latin typeface="+mj-lt"/>
                        </a:rPr>
                        <a:t>5,752 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lnSpc>
                          <a:spcPts val="1350"/>
                        </a:lnSpc>
                        <a:buNone/>
                      </a:pPr>
                      <a:r>
                        <a:rPr lang="en-US" sz="1200">
                          <a:effectLst/>
                          <a:latin typeface="+mj-lt"/>
                        </a:rPr>
                        <a:t>$175,000.00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4480057"/>
                  </a:ext>
                </a:extLst>
              </a:tr>
              <a:tr h="190500">
                <a:tc>
                  <a:txBody>
                    <a:bodyPr/>
                    <a:lstStyle/>
                    <a:p>
                      <a:pPr algn="just" rtl="0" fontAlgn="base">
                        <a:lnSpc>
                          <a:spcPts val="1350"/>
                        </a:lnSpc>
                        <a:buNone/>
                      </a:pPr>
                      <a:r>
                        <a:rPr lang="en-US" sz="1200">
                          <a:effectLst/>
                          <a:latin typeface="+mj-lt"/>
                        </a:rPr>
                        <a:t>Edgartown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lnSpc>
                          <a:spcPts val="1350"/>
                        </a:lnSpc>
                        <a:buNone/>
                      </a:pPr>
                      <a:r>
                        <a:rPr lang="en-US" sz="1200">
                          <a:effectLst/>
                          <a:latin typeface="+mj-lt"/>
                        </a:rPr>
                        <a:t>Accepted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350"/>
                        </a:lnSpc>
                        <a:buNone/>
                      </a:pPr>
                      <a:r>
                        <a:rPr lang="en-US" sz="1200">
                          <a:effectLst/>
                          <a:latin typeface="+mj-lt"/>
                        </a:rPr>
                        <a:t>5,168 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lnSpc>
                          <a:spcPts val="1350"/>
                        </a:lnSpc>
                        <a:buNone/>
                      </a:pPr>
                      <a:r>
                        <a:rPr lang="en-US" sz="1200">
                          <a:effectLst/>
                          <a:latin typeface="+mj-lt"/>
                        </a:rPr>
                        <a:t>$169,456.00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2688497"/>
                  </a:ext>
                </a:extLst>
              </a:tr>
              <a:tr h="190500">
                <a:tc>
                  <a:txBody>
                    <a:bodyPr/>
                    <a:lstStyle/>
                    <a:p>
                      <a:pPr algn="just" rtl="0" fontAlgn="base">
                        <a:lnSpc>
                          <a:spcPts val="1350"/>
                        </a:lnSpc>
                        <a:buNone/>
                      </a:pPr>
                      <a:r>
                        <a:rPr lang="en-US" sz="1200">
                          <a:effectLst/>
                          <a:latin typeface="+mj-lt"/>
                        </a:rPr>
                        <a:t>Gosnold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lnSpc>
                          <a:spcPts val="1350"/>
                        </a:lnSpc>
                        <a:buNone/>
                      </a:pPr>
                      <a:r>
                        <a:rPr lang="en-US" sz="1200">
                          <a:effectLst/>
                          <a:latin typeface="+mj-lt"/>
                        </a:rPr>
                        <a:t>Accepted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350"/>
                        </a:lnSpc>
                        <a:buNone/>
                      </a:pPr>
                      <a:r>
                        <a:rPr lang="en-US" sz="1200">
                          <a:effectLst/>
                          <a:latin typeface="+mj-lt"/>
                        </a:rPr>
                        <a:t>70 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lnSpc>
                          <a:spcPts val="1350"/>
                        </a:lnSpc>
                        <a:buNone/>
                      </a:pPr>
                      <a:r>
                        <a:rPr lang="en-US" sz="1200">
                          <a:effectLst/>
                          <a:latin typeface="+mj-lt"/>
                        </a:rPr>
                        <a:t>$51,618.00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713317"/>
                  </a:ext>
                </a:extLst>
              </a:tr>
              <a:tr h="190500">
                <a:tc>
                  <a:txBody>
                    <a:bodyPr/>
                    <a:lstStyle/>
                    <a:p>
                      <a:pPr algn="just" rtl="0" fontAlgn="base">
                        <a:lnSpc>
                          <a:spcPts val="1350"/>
                        </a:lnSpc>
                        <a:buNone/>
                      </a:pPr>
                      <a:r>
                        <a:rPr lang="en-US" sz="1200">
                          <a:effectLst/>
                          <a:latin typeface="+mj-lt"/>
                        </a:rPr>
                        <a:t>Nantucket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lnSpc>
                          <a:spcPts val="1350"/>
                        </a:lnSpc>
                        <a:buNone/>
                      </a:pPr>
                      <a:r>
                        <a:rPr lang="en-US" sz="1200">
                          <a:effectLst/>
                          <a:latin typeface="+mj-lt"/>
                        </a:rPr>
                        <a:t>Accepted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350"/>
                        </a:lnSpc>
                        <a:buNone/>
                      </a:pPr>
                      <a:r>
                        <a:rPr lang="en-US" sz="1200">
                          <a:effectLst/>
                          <a:latin typeface="+mj-lt"/>
                        </a:rPr>
                        <a:t>14,255 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lnSpc>
                          <a:spcPts val="1350"/>
                        </a:lnSpc>
                        <a:buNone/>
                      </a:pPr>
                      <a:r>
                        <a:rPr lang="en-US" sz="1200">
                          <a:effectLst/>
                          <a:latin typeface="+mj-lt"/>
                        </a:rPr>
                        <a:t>$175,000.00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9663935"/>
                  </a:ext>
                </a:extLst>
              </a:tr>
              <a:tr h="190500">
                <a:tc>
                  <a:txBody>
                    <a:bodyPr/>
                    <a:lstStyle/>
                    <a:p>
                      <a:pPr algn="just" rtl="0" fontAlgn="base">
                        <a:lnSpc>
                          <a:spcPts val="1350"/>
                        </a:lnSpc>
                        <a:buNone/>
                      </a:pPr>
                      <a:r>
                        <a:rPr lang="en-US" sz="1200">
                          <a:effectLst/>
                          <a:latin typeface="+mj-lt"/>
                        </a:rPr>
                        <a:t>Oak Bluffs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lnSpc>
                          <a:spcPts val="1350"/>
                        </a:lnSpc>
                        <a:buNone/>
                      </a:pPr>
                      <a:r>
                        <a:rPr lang="en-US" sz="1200">
                          <a:effectLst/>
                          <a:latin typeface="+mj-lt"/>
                        </a:rPr>
                        <a:t>Accepted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350"/>
                        </a:lnSpc>
                        <a:buNone/>
                      </a:pPr>
                      <a:r>
                        <a:rPr lang="en-US" sz="1200">
                          <a:effectLst/>
                          <a:latin typeface="+mj-lt"/>
                        </a:rPr>
                        <a:t>5,341 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lnSpc>
                          <a:spcPts val="1350"/>
                        </a:lnSpc>
                        <a:buNone/>
                      </a:pPr>
                      <a:r>
                        <a:rPr lang="en-US" sz="1200">
                          <a:effectLst/>
                          <a:latin typeface="+mj-lt"/>
                        </a:rPr>
                        <a:t>$173,455.00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9342452"/>
                  </a:ext>
                </a:extLst>
              </a:tr>
              <a:tr h="190500">
                <a:tc>
                  <a:txBody>
                    <a:bodyPr/>
                    <a:lstStyle/>
                    <a:p>
                      <a:pPr algn="just" rtl="0" fontAlgn="base">
                        <a:lnSpc>
                          <a:spcPts val="1350"/>
                        </a:lnSpc>
                        <a:buNone/>
                      </a:pPr>
                      <a:r>
                        <a:rPr lang="en-US" sz="1200">
                          <a:effectLst/>
                          <a:latin typeface="+mj-lt"/>
                        </a:rPr>
                        <a:t>Orleans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lnSpc>
                          <a:spcPts val="1350"/>
                        </a:lnSpc>
                        <a:buNone/>
                      </a:pPr>
                      <a:r>
                        <a:rPr lang="en-US" sz="1200">
                          <a:effectLst/>
                          <a:latin typeface="+mj-lt"/>
                        </a:rPr>
                        <a:t>Accepted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350"/>
                        </a:lnSpc>
                        <a:buNone/>
                      </a:pPr>
                      <a:r>
                        <a:rPr lang="en-US" sz="1200">
                          <a:effectLst/>
                          <a:latin typeface="+mj-lt"/>
                        </a:rPr>
                        <a:t>6,307 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lnSpc>
                          <a:spcPts val="1350"/>
                        </a:lnSpc>
                        <a:buNone/>
                      </a:pPr>
                      <a:r>
                        <a:rPr lang="en-US" sz="1200">
                          <a:effectLst/>
                          <a:latin typeface="+mj-lt"/>
                        </a:rPr>
                        <a:t>$175,000.00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280851"/>
                  </a:ext>
                </a:extLst>
              </a:tr>
              <a:tr h="190500">
                <a:tc>
                  <a:txBody>
                    <a:bodyPr/>
                    <a:lstStyle/>
                    <a:p>
                      <a:pPr algn="just" rtl="0" fontAlgn="base">
                        <a:lnSpc>
                          <a:spcPts val="1350"/>
                        </a:lnSpc>
                        <a:buNone/>
                      </a:pPr>
                      <a:r>
                        <a:rPr lang="en-US" sz="1200">
                          <a:effectLst/>
                          <a:latin typeface="+mj-lt"/>
                        </a:rPr>
                        <a:t>Provincetown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lnSpc>
                          <a:spcPts val="1350"/>
                        </a:lnSpc>
                        <a:buNone/>
                      </a:pPr>
                      <a:r>
                        <a:rPr lang="en-US" sz="1200">
                          <a:effectLst/>
                          <a:latin typeface="+mj-lt"/>
                        </a:rPr>
                        <a:t>Accepted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350"/>
                        </a:lnSpc>
                        <a:buNone/>
                      </a:pPr>
                      <a:r>
                        <a:rPr lang="en-US" sz="1200">
                          <a:effectLst/>
                          <a:latin typeface="+mj-lt"/>
                        </a:rPr>
                        <a:t>3,664 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lnSpc>
                          <a:spcPts val="1350"/>
                        </a:lnSpc>
                        <a:buNone/>
                      </a:pPr>
                      <a:r>
                        <a:rPr lang="en-US" sz="1200">
                          <a:effectLst/>
                          <a:latin typeface="+mj-lt"/>
                        </a:rPr>
                        <a:t>$134,692.00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605169"/>
                  </a:ext>
                </a:extLst>
              </a:tr>
              <a:tr h="190500">
                <a:tc>
                  <a:txBody>
                    <a:bodyPr/>
                    <a:lstStyle/>
                    <a:p>
                      <a:pPr algn="just" rtl="0" fontAlgn="base">
                        <a:lnSpc>
                          <a:spcPts val="1350"/>
                        </a:lnSpc>
                        <a:buNone/>
                      </a:pPr>
                      <a:r>
                        <a:rPr lang="en-US" sz="1200">
                          <a:effectLst/>
                          <a:latin typeface="+mj-lt"/>
                        </a:rPr>
                        <a:t>Tisbury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lnSpc>
                          <a:spcPts val="1350"/>
                        </a:lnSpc>
                        <a:buNone/>
                      </a:pPr>
                      <a:r>
                        <a:rPr lang="en-US" sz="1200">
                          <a:effectLst/>
                          <a:latin typeface="+mj-lt"/>
                        </a:rPr>
                        <a:t>Accepted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350"/>
                        </a:lnSpc>
                        <a:buNone/>
                      </a:pPr>
                      <a:r>
                        <a:rPr lang="en-US" sz="1200">
                          <a:effectLst/>
                          <a:latin typeface="+mj-lt"/>
                        </a:rPr>
                        <a:t>4,815 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lnSpc>
                          <a:spcPts val="1350"/>
                        </a:lnSpc>
                        <a:buNone/>
                      </a:pPr>
                      <a:r>
                        <a:rPr lang="en-US" sz="1200">
                          <a:effectLst/>
                          <a:latin typeface="+mj-lt"/>
                        </a:rPr>
                        <a:t>$161,296.00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25845"/>
                  </a:ext>
                </a:extLst>
              </a:tr>
              <a:tr h="190500">
                <a:tc>
                  <a:txBody>
                    <a:bodyPr/>
                    <a:lstStyle/>
                    <a:p>
                      <a:pPr algn="just" rtl="0" fontAlgn="base">
                        <a:lnSpc>
                          <a:spcPts val="1350"/>
                        </a:lnSpc>
                        <a:buNone/>
                      </a:pPr>
                      <a:r>
                        <a:rPr lang="en-US" sz="1200">
                          <a:effectLst/>
                          <a:latin typeface="+mj-lt"/>
                        </a:rPr>
                        <a:t>Truro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lnSpc>
                          <a:spcPts val="1350"/>
                        </a:lnSpc>
                        <a:buNone/>
                      </a:pPr>
                      <a:r>
                        <a:rPr lang="en-US" sz="1200">
                          <a:effectLst/>
                          <a:latin typeface="+mj-lt"/>
                        </a:rPr>
                        <a:t>Accepted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350"/>
                        </a:lnSpc>
                        <a:buNone/>
                      </a:pPr>
                      <a:r>
                        <a:rPr lang="en-US" sz="1200">
                          <a:effectLst/>
                          <a:latin typeface="+mj-lt"/>
                        </a:rPr>
                        <a:t>2,454 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lnSpc>
                          <a:spcPts val="1350"/>
                        </a:lnSpc>
                        <a:buNone/>
                      </a:pPr>
                      <a:r>
                        <a:rPr lang="en-US" sz="1200">
                          <a:effectLst/>
                          <a:latin typeface="+mj-lt"/>
                        </a:rPr>
                        <a:t>$106,723.00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605839"/>
                  </a:ext>
                </a:extLst>
              </a:tr>
              <a:tr h="190500">
                <a:tc>
                  <a:txBody>
                    <a:bodyPr/>
                    <a:lstStyle/>
                    <a:p>
                      <a:pPr algn="just" rtl="0" fontAlgn="base">
                        <a:lnSpc>
                          <a:spcPts val="1350"/>
                        </a:lnSpc>
                        <a:buNone/>
                      </a:pPr>
                      <a:r>
                        <a:rPr lang="en-US" sz="1200">
                          <a:effectLst/>
                          <a:latin typeface="+mj-lt"/>
                        </a:rPr>
                        <a:t>Wellfleet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lnSpc>
                          <a:spcPts val="1350"/>
                        </a:lnSpc>
                        <a:buNone/>
                      </a:pPr>
                      <a:r>
                        <a:rPr lang="en-US" sz="1200">
                          <a:effectLst/>
                          <a:latin typeface="+mj-lt"/>
                        </a:rPr>
                        <a:t>Accepted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350"/>
                        </a:lnSpc>
                        <a:buNone/>
                      </a:pPr>
                      <a:r>
                        <a:rPr lang="en-US" sz="1200">
                          <a:effectLst/>
                          <a:latin typeface="+mj-lt"/>
                        </a:rPr>
                        <a:t>3,566 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lnSpc>
                          <a:spcPts val="1350"/>
                        </a:lnSpc>
                        <a:buNone/>
                      </a:pPr>
                      <a:r>
                        <a:rPr lang="en-US" sz="1200">
                          <a:effectLst/>
                          <a:latin typeface="+mj-lt"/>
                        </a:rPr>
                        <a:t>$132,426.00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357048"/>
                  </a:ext>
                </a:extLst>
              </a:tr>
              <a:tr h="190500">
                <a:tc>
                  <a:txBody>
                    <a:bodyPr/>
                    <a:lstStyle/>
                    <a:p>
                      <a:pPr algn="just" rtl="0" fontAlgn="base">
                        <a:lnSpc>
                          <a:spcPts val="1350"/>
                        </a:lnSpc>
                        <a:buNone/>
                      </a:pPr>
                      <a:r>
                        <a:rPr lang="en-US" sz="1200">
                          <a:effectLst/>
                          <a:latin typeface="+mj-lt"/>
                        </a:rPr>
                        <a:t>West Tisbury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lnSpc>
                          <a:spcPts val="1350"/>
                        </a:lnSpc>
                        <a:buNone/>
                      </a:pPr>
                      <a:r>
                        <a:rPr lang="en-US" sz="1200">
                          <a:effectLst/>
                          <a:latin typeface="+mj-lt"/>
                        </a:rPr>
                        <a:t>Accepted </a:t>
                      </a:r>
                      <a:endParaRPr lang="en-US">
                        <a:effectLst/>
                        <a:latin typeface="+mj-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350"/>
                        </a:lnSpc>
                        <a:buNone/>
                      </a:pPr>
                      <a:r>
                        <a:rPr lang="en-US" sz="1200">
                          <a:effectLst/>
                          <a:latin typeface="+mj-lt"/>
                        </a:rPr>
                        <a:t>3,555 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ase">
                        <a:lnSpc>
                          <a:spcPts val="1350"/>
                        </a:lnSpc>
                        <a:buNone/>
                      </a:pPr>
                      <a:r>
                        <a:rPr lang="en-US" sz="1200">
                          <a:effectLst/>
                          <a:latin typeface="+mj-lt"/>
                        </a:rPr>
                        <a:t>$132,172.00 </a:t>
                      </a:r>
                      <a:endParaRPr lang="en-US">
                        <a:effectLst/>
                        <a:latin typeface="+mj-lt"/>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1348155"/>
                  </a:ext>
                </a:extLst>
              </a:tr>
            </a:tbl>
          </a:graphicData>
        </a:graphic>
      </p:graphicFrame>
      <p:sp>
        <p:nvSpPr>
          <p:cNvPr id="6" name="TextBox 5">
            <a:extLst>
              <a:ext uri="{FF2B5EF4-FFF2-40B4-BE49-F238E27FC236}">
                <a16:creationId xmlns:a16="http://schemas.microsoft.com/office/drawing/2014/main" id="{BC9A3060-E1F1-BA75-7478-EFC1643A2C0A}"/>
              </a:ext>
            </a:extLst>
          </p:cNvPr>
          <p:cNvSpPr txBox="1"/>
          <p:nvPr/>
        </p:nvSpPr>
        <p:spPr>
          <a:xfrm>
            <a:off x="885824" y="5380017"/>
            <a:ext cx="10259569" cy="646331"/>
          </a:xfrm>
          <a:prstGeom prst="rect">
            <a:avLst/>
          </a:prstGeom>
          <a:noFill/>
        </p:spPr>
        <p:txBody>
          <a:bodyPr wrap="square">
            <a:spAutoFit/>
          </a:bodyPr>
          <a:lstStyle/>
          <a:p>
            <a:r>
              <a:rPr lang="en-US" b="0" i="0">
                <a:solidFill>
                  <a:srgbClr val="000000"/>
                </a:solidFill>
                <a:effectLst/>
              </a:rPr>
              <a:t>*This table may be updated if any additional communities accept their designation by the close of the application period</a:t>
            </a:r>
            <a:endParaRPr lang="en-US"/>
          </a:p>
        </p:txBody>
      </p:sp>
    </p:spTree>
    <p:extLst>
      <p:ext uri="{BB962C8B-B14F-4D97-AF65-F5344CB8AC3E}">
        <p14:creationId xmlns:p14="http://schemas.microsoft.com/office/powerpoint/2010/main" val="543680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BF4B5-D223-BD2C-D47B-F6CDC3D367BE}"/>
              </a:ext>
            </a:extLst>
          </p:cNvPr>
          <p:cNvSpPr>
            <a:spLocks noGrp="1"/>
          </p:cNvSpPr>
          <p:nvPr>
            <p:ph type="title"/>
          </p:nvPr>
        </p:nvSpPr>
        <p:spPr/>
        <p:txBody>
          <a:bodyPr/>
          <a:lstStyle/>
          <a:p>
            <a:r>
              <a:rPr lang="en-US" dirty="0"/>
              <a:t>Anticipated Permissible Activities</a:t>
            </a:r>
          </a:p>
        </p:txBody>
      </p:sp>
      <p:sp>
        <p:nvSpPr>
          <p:cNvPr id="3" name="Content Placeholder 2">
            <a:extLst>
              <a:ext uri="{FF2B5EF4-FFF2-40B4-BE49-F238E27FC236}">
                <a16:creationId xmlns:a16="http://schemas.microsoft.com/office/drawing/2014/main" id="{84D583F1-27A3-6354-3F5A-29FF40FCF288}"/>
              </a:ext>
            </a:extLst>
          </p:cNvPr>
          <p:cNvSpPr>
            <a:spLocks noGrp="1"/>
          </p:cNvSpPr>
          <p:nvPr>
            <p:ph idx="1"/>
          </p:nvPr>
        </p:nvSpPr>
        <p:spPr>
          <a:xfrm>
            <a:off x="838200" y="1099567"/>
            <a:ext cx="10515600" cy="4414266"/>
          </a:xfrm>
        </p:spPr>
        <p:txBody>
          <a:bodyPr vert="horz" lIns="91440" tIns="45720" rIns="91440" bIns="45720" rtlCol="0" anchor="t">
            <a:noAutofit/>
          </a:bodyPr>
          <a:lstStyle/>
          <a:p>
            <a:pPr>
              <a:lnSpc>
                <a:spcPct val="120000"/>
              </a:lnSpc>
            </a:pPr>
            <a:r>
              <a:rPr lang="en-US" sz="1800" b="1" dirty="0"/>
              <a:t>Planning and zoning activities, including, but not limited to: </a:t>
            </a:r>
            <a:endParaRPr lang="en-US" sz="1800" b="1" dirty="0">
              <a:cs typeface="Arial"/>
            </a:endParaRPr>
          </a:p>
          <a:p>
            <a:pPr lvl="1">
              <a:lnSpc>
                <a:spcPct val="120000"/>
              </a:lnSpc>
            </a:pPr>
            <a:r>
              <a:rPr lang="en-US" sz="1400" dirty="0"/>
              <a:t>Planning activities related to housing needs assessments. </a:t>
            </a:r>
            <a:endParaRPr lang="en-US" sz="1400" dirty="0">
              <a:cs typeface="Arial"/>
            </a:endParaRPr>
          </a:p>
          <a:p>
            <a:pPr lvl="1">
              <a:lnSpc>
                <a:spcPct val="120000"/>
              </a:lnSpc>
            </a:pPr>
            <a:r>
              <a:rPr lang="en-US" sz="1400" dirty="0"/>
              <a:t>Zoning and/or bylaw revisions to implement Seasonal Communities policies. </a:t>
            </a:r>
            <a:endParaRPr lang="en-US" sz="1400" dirty="0">
              <a:cs typeface="Arial"/>
            </a:endParaRPr>
          </a:p>
          <a:p>
            <a:pPr lvl="1">
              <a:lnSpc>
                <a:spcPct val="120000"/>
              </a:lnSpc>
            </a:pPr>
            <a:r>
              <a:rPr lang="en-US" sz="1400" dirty="0"/>
              <a:t>Planning for housing development. </a:t>
            </a:r>
            <a:endParaRPr lang="en-US" sz="1400" dirty="0">
              <a:cs typeface="Arial"/>
            </a:endParaRPr>
          </a:p>
          <a:p>
            <a:pPr>
              <a:lnSpc>
                <a:spcPct val="120000"/>
              </a:lnSpc>
            </a:pPr>
            <a:r>
              <a:rPr lang="en-US" sz="1800" b="1" dirty="0"/>
              <a:t>Local actions for housing development, including but not limited to: </a:t>
            </a:r>
            <a:endParaRPr lang="en-US" sz="1800" b="1" dirty="0">
              <a:cs typeface="Arial"/>
            </a:endParaRPr>
          </a:p>
          <a:p>
            <a:pPr lvl="1">
              <a:lnSpc>
                <a:spcPct val="120000"/>
              </a:lnSpc>
            </a:pPr>
            <a:r>
              <a:rPr lang="en-US" sz="1400" dirty="0"/>
              <a:t>Funding for housing development projects. </a:t>
            </a:r>
            <a:endParaRPr lang="en-US" sz="1400" dirty="0">
              <a:cs typeface="Arial"/>
            </a:endParaRPr>
          </a:p>
          <a:p>
            <a:pPr lvl="1">
              <a:lnSpc>
                <a:spcPct val="120000"/>
              </a:lnSpc>
            </a:pPr>
            <a:r>
              <a:rPr lang="en-US" sz="1400" dirty="0"/>
              <a:t>Technical Assistance to establish a Year-Round Housing Trust Fund. </a:t>
            </a:r>
            <a:endParaRPr lang="en-US" sz="1400" dirty="0">
              <a:cs typeface="Arial"/>
            </a:endParaRPr>
          </a:p>
          <a:p>
            <a:pPr lvl="1">
              <a:lnSpc>
                <a:spcPct val="120000"/>
              </a:lnSpc>
            </a:pPr>
            <a:r>
              <a:rPr lang="en-US" sz="1400" dirty="0"/>
              <a:t>Seed funding for Year-Round Housing Trust to support housing development. </a:t>
            </a:r>
            <a:endParaRPr lang="en-US" sz="1400" dirty="0">
              <a:cs typeface="Arial"/>
            </a:endParaRPr>
          </a:p>
          <a:p>
            <a:pPr>
              <a:lnSpc>
                <a:spcPct val="120000"/>
              </a:lnSpc>
            </a:pPr>
            <a:r>
              <a:rPr lang="en-US" sz="1800" b="1" dirty="0"/>
              <a:t>Public horizontal infrastructure projects to leverage housing development, including pre-construction (design/engineering documents) and/or construction related to: </a:t>
            </a:r>
            <a:endParaRPr lang="en-US" sz="1800" b="1" dirty="0">
              <a:cs typeface="Arial"/>
            </a:endParaRPr>
          </a:p>
          <a:p>
            <a:pPr lvl="1">
              <a:lnSpc>
                <a:spcPct val="120000"/>
              </a:lnSpc>
            </a:pPr>
            <a:r>
              <a:rPr lang="en-US" sz="1400" dirty="0"/>
              <a:t>Sewer lines, septic systems, and other sanitary waste disposal systems, water lines, wells, and water treatment systems; </a:t>
            </a:r>
            <a:endParaRPr lang="en-US" sz="1400" dirty="0">
              <a:cs typeface="Arial"/>
            </a:endParaRPr>
          </a:p>
          <a:p>
            <a:pPr lvl="1">
              <a:lnSpc>
                <a:spcPct val="120000"/>
              </a:lnSpc>
            </a:pPr>
            <a:r>
              <a:rPr lang="en-US" sz="1400" dirty="0"/>
              <a:t>Utility extensions; </a:t>
            </a:r>
            <a:endParaRPr lang="en-US" sz="1400" dirty="0">
              <a:cs typeface="Arial"/>
            </a:endParaRPr>
          </a:p>
          <a:p>
            <a:pPr lvl="1">
              <a:lnSpc>
                <a:spcPct val="120000"/>
              </a:lnSpc>
            </a:pPr>
            <a:r>
              <a:rPr lang="en-US" sz="1400" dirty="0"/>
              <a:t>Streets, roads, curb cuts, and other transit improvements such as crosswalks and pedestrian and bicycle ways; and </a:t>
            </a:r>
            <a:endParaRPr lang="en-US" sz="1400" dirty="0">
              <a:cs typeface="Arial"/>
            </a:endParaRPr>
          </a:p>
          <a:p>
            <a:pPr lvl="1">
              <a:lnSpc>
                <a:spcPct val="120000"/>
              </a:lnSpc>
            </a:pPr>
            <a:r>
              <a:rPr lang="en-US" sz="1400" dirty="0"/>
              <a:t>Other related horizontal infrastructure work adjacent to planned or imminent housing improvements. </a:t>
            </a:r>
            <a:endParaRPr lang="en-US" sz="1400" dirty="0">
              <a:cs typeface="Arial"/>
            </a:endParaRPr>
          </a:p>
        </p:txBody>
      </p:sp>
      <p:sp>
        <p:nvSpPr>
          <p:cNvPr id="5" name="Slide Number Placeholder 4">
            <a:extLst>
              <a:ext uri="{FF2B5EF4-FFF2-40B4-BE49-F238E27FC236}">
                <a16:creationId xmlns:a16="http://schemas.microsoft.com/office/drawing/2014/main" id="{B1D93B03-E6CD-347A-CE51-C66C38D194A2}"/>
              </a:ext>
            </a:extLst>
          </p:cNvPr>
          <p:cNvSpPr>
            <a:spLocks noGrp="1"/>
          </p:cNvSpPr>
          <p:nvPr>
            <p:ph type="sldNum" sz="quarter" idx="12"/>
          </p:nvPr>
        </p:nvSpPr>
        <p:spPr/>
        <p:txBody>
          <a:bodyPr/>
          <a:lstStyle/>
          <a:p>
            <a:fld id="{E0E267CC-2087-4FC7-8FDE-A41ECB95C19E}" type="slidenum">
              <a:rPr lang="en-US" smtClean="0"/>
              <a:t>17</a:t>
            </a:fld>
            <a:endParaRPr lang="en-US"/>
          </a:p>
        </p:txBody>
      </p:sp>
    </p:spTree>
    <p:extLst>
      <p:ext uri="{BB962C8B-B14F-4D97-AF65-F5344CB8AC3E}">
        <p14:creationId xmlns:p14="http://schemas.microsoft.com/office/powerpoint/2010/main" val="157884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09828-28A8-12F9-5DE8-47673BD8B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41F88-06A9-703D-775F-1003C680875C}"/>
              </a:ext>
            </a:extLst>
          </p:cNvPr>
          <p:cNvSpPr>
            <a:spLocks noGrp="1"/>
          </p:cNvSpPr>
          <p:nvPr>
            <p:ph type="title"/>
          </p:nvPr>
        </p:nvSpPr>
        <p:spPr/>
        <p:txBody>
          <a:bodyPr>
            <a:normAutofit/>
          </a:bodyPr>
          <a:lstStyle/>
          <a:p>
            <a:r>
              <a:rPr lang="en-US" b="1"/>
              <a:t>Next Steps</a:t>
            </a:r>
            <a:endParaRPr lang="en-US" b="1">
              <a:cs typeface="Arial"/>
            </a:endParaRPr>
          </a:p>
        </p:txBody>
      </p:sp>
      <p:sp>
        <p:nvSpPr>
          <p:cNvPr id="4" name="Slide Number Placeholder 3">
            <a:extLst>
              <a:ext uri="{FF2B5EF4-FFF2-40B4-BE49-F238E27FC236}">
                <a16:creationId xmlns:a16="http://schemas.microsoft.com/office/drawing/2014/main" id="{98ED12C8-FA75-FE6F-7936-764139F23B6C}"/>
              </a:ext>
            </a:extLst>
          </p:cNvPr>
          <p:cNvSpPr>
            <a:spLocks noGrp="1"/>
          </p:cNvSpPr>
          <p:nvPr>
            <p:ph type="sldNum" sz="quarter" idx="11"/>
          </p:nvPr>
        </p:nvSpPr>
        <p:spPr/>
        <p:txBody>
          <a:bodyPr/>
          <a:lstStyle/>
          <a:p>
            <a:fld id="{871568D6-CB9E-45EC-95EC-971FF1168ED4}" type="slidenum">
              <a:rPr lang="en-US" smtClean="0"/>
              <a:pPr/>
              <a:t>18</a:t>
            </a:fld>
            <a:endParaRPr lang="en-US"/>
          </a:p>
        </p:txBody>
      </p:sp>
    </p:spTree>
    <p:extLst>
      <p:ext uri="{BB962C8B-B14F-4D97-AF65-F5344CB8AC3E}">
        <p14:creationId xmlns:p14="http://schemas.microsoft.com/office/powerpoint/2010/main" val="3937143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77BD-A30D-7B4A-7586-2C64F6E24E7B}"/>
              </a:ext>
            </a:extLst>
          </p:cNvPr>
          <p:cNvSpPr>
            <a:spLocks noGrp="1"/>
          </p:cNvSpPr>
          <p:nvPr>
            <p:ph type="title"/>
          </p:nvPr>
        </p:nvSpPr>
        <p:spPr>
          <a:xfrm>
            <a:off x="216568" y="1"/>
            <a:ext cx="10515600" cy="1003952"/>
          </a:xfrm>
        </p:spPr>
        <p:txBody>
          <a:bodyPr/>
          <a:lstStyle/>
          <a:p>
            <a:r>
              <a:rPr lang="en-US" b="1"/>
              <a:t>Next Steps</a:t>
            </a:r>
            <a:endParaRPr lang="en-US" b="1">
              <a:cs typeface="Arial"/>
            </a:endParaRPr>
          </a:p>
        </p:txBody>
      </p:sp>
      <p:sp>
        <p:nvSpPr>
          <p:cNvPr id="3" name="Content Placeholder 2">
            <a:extLst>
              <a:ext uri="{FF2B5EF4-FFF2-40B4-BE49-F238E27FC236}">
                <a16:creationId xmlns:a16="http://schemas.microsoft.com/office/drawing/2014/main" id="{6AAD8212-1AAB-9442-51F0-70427F4DBBD2}"/>
              </a:ext>
            </a:extLst>
          </p:cNvPr>
          <p:cNvSpPr>
            <a:spLocks noGrp="1"/>
          </p:cNvSpPr>
          <p:nvPr>
            <p:ph idx="1"/>
          </p:nvPr>
        </p:nvSpPr>
        <p:spPr>
          <a:xfrm>
            <a:off x="216568" y="1200150"/>
            <a:ext cx="11738810" cy="5157286"/>
          </a:xfrm>
        </p:spPr>
        <p:txBody>
          <a:bodyPr vert="horz" lIns="91440" tIns="45720" rIns="91440" bIns="45720" rtlCol="0" anchor="t">
            <a:normAutofit/>
          </a:bodyPr>
          <a:lstStyle/>
          <a:p>
            <a:pPr marL="0" indent="0">
              <a:spcBef>
                <a:spcPts val="1200"/>
              </a:spcBef>
              <a:spcAft>
                <a:spcPts val="1200"/>
              </a:spcAft>
              <a:buNone/>
            </a:pPr>
            <a:r>
              <a:rPr lang="en-US" sz="2300" b="1" dirty="0">
                <a:solidFill>
                  <a:schemeClr val="accent1"/>
                </a:solidFill>
                <a:cs typeface="Arial"/>
              </a:rPr>
              <a:t>Advisory Council Next Steps</a:t>
            </a:r>
          </a:p>
          <a:p>
            <a:pPr>
              <a:spcBef>
                <a:spcPts val="1200"/>
              </a:spcBef>
              <a:spcAft>
                <a:spcPts val="1200"/>
              </a:spcAft>
            </a:pPr>
            <a:r>
              <a:rPr lang="en-US" sz="2200" dirty="0">
                <a:cs typeface="Arial"/>
              </a:rPr>
              <a:t>Provide feedback and ideas for year-end report recommendations</a:t>
            </a:r>
          </a:p>
          <a:p>
            <a:pPr>
              <a:spcBef>
                <a:spcPts val="1200"/>
              </a:spcBef>
              <a:spcAft>
                <a:spcPts val="1200"/>
              </a:spcAft>
            </a:pPr>
            <a:r>
              <a:rPr lang="en-US" sz="2200" dirty="0">
                <a:cs typeface="Arial"/>
              </a:rPr>
              <a:t>Stay tuned for notice of funding availability</a:t>
            </a:r>
          </a:p>
          <a:p>
            <a:pPr>
              <a:spcBef>
                <a:spcPts val="1200"/>
              </a:spcBef>
              <a:spcAft>
                <a:spcPts val="1200"/>
              </a:spcAft>
            </a:pPr>
            <a:r>
              <a:rPr lang="en-US" sz="2200" dirty="0">
                <a:cs typeface="Arial"/>
              </a:rPr>
              <a:t>Final regulations to be posted as soon as possible</a:t>
            </a:r>
          </a:p>
          <a:p>
            <a:pPr>
              <a:spcBef>
                <a:spcPts val="1200"/>
              </a:spcBef>
              <a:spcAft>
                <a:spcPts val="1200"/>
              </a:spcAft>
            </a:pPr>
            <a:r>
              <a:rPr lang="en-US" sz="2200" dirty="0">
                <a:cs typeface="Arial"/>
              </a:rPr>
              <a:t>Advisory council reconvening in early 2026</a:t>
            </a:r>
          </a:p>
        </p:txBody>
      </p:sp>
      <p:sp>
        <p:nvSpPr>
          <p:cNvPr id="5" name="Slide Number Placeholder 4">
            <a:extLst>
              <a:ext uri="{FF2B5EF4-FFF2-40B4-BE49-F238E27FC236}">
                <a16:creationId xmlns:a16="http://schemas.microsoft.com/office/drawing/2014/main" id="{37832A4C-2355-12FB-6898-A4F832317B1A}"/>
              </a:ext>
            </a:extLst>
          </p:cNvPr>
          <p:cNvSpPr>
            <a:spLocks noGrp="1"/>
          </p:cNvSpPr>
          <p:nvPr>
            <p:ph type="sldNum" sz="quarter" idx="12"/>
          </p:nvPr>
        </p:nvSpPr>
        <p:spPr/>
        <p:txBody>
          <a:bodyPr/>
          <a:lstStyle/>
          <a:p>
            <a:fld id="{E0E267CC-2087-4FC7-8FDE-A41ECB95C19E}" type="slidenum">
              <a:rPr lang="en-US" smtClean="0"/>
              <a:t>19</a:t>
            </a:fld>
            <a:endParaRPr lang="en-US"/>
          </a:p>
        </p:txBody>
      </p:sp>
    </p:spTree>
    <p:extLst>
      <p:ext uri="{BB962C8B-B14F-4D97-AF65-F5344CB8AC3E}">
        <p14:creationId xmlns:p14="http://schemas.microsoft.com/office/powerpoint/2010/main" val="241586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F506-CAE8-F3C5-48B6-D4ACEF4F31E6}"/>
              </a:ext>
            </a:extLst>
          </p:cNvPr>
          <p:cNvSpPr>
            <a:spLocks noGrp="1"/>
          </p:cNvSpPr>
          <p:nvPr>
            <p:ph type="title"/>
          </p:nvPr>
        </p:nvSpPr>
        <p:spPr>
          <a:xfrm>
            <a:off x="330200" y="100264"/>
            <a:ext cx="10515600" cy="1003952"/>
          </a:xfrm>
        </p:spPr>
        <p:txBody>
          <a:bodyPr/>
          <a:lstStyle/>
          <a:p>
            <a:r>
              <a:rPr lang="en-US" b="1"/>
              <a:t>Contents</a:t>
            </a:r>
          </a:p>
        </p:txBody>
      </p:sp>
      <p:sp>
        <p:nvSpPr>
          <p:cNvPr id="5" name="Slide Number Placeholder 4">
            <a:extLst>
              <a:ext uri="{FF2B5EF4-FFF2-40B4-BE49-F238E27FC236}">
                <a16:creationId xmlns:a16="http://schemas.microsoft.com/office/drawing/2014/main" id="{7B74E84C-22E1-89B2-7AE8-245473C49F5A}"/>
              </a:ext>
            </a:extLst>
          </p:cNvPr>
          <p:cNvSpPr>
            <a:spLocks noGrp="1"/>
          </p:cNvSpPr>
          <p:nvPr>
            <p:ph type="sldNum" sz="quarter" idx="12"/>
          </p:nvPr>
        </p:nvSpPr>
        <p:spPr>
          <a:xfrm>
            <a:off x="9452811" y="6496718"/>
            <a:ext cx="2743200" cy="365125"/>
          </a:xfrm>
        </p:spPr>
        <p:txBody>
          <a:bodyPr/>
          <a:lstStyle/>
          <a:p>
            <a:fld id="{E0E267CC-2087-4FC7-8FDE-A41ECB95C19E}" type="slidenum">
              <a:rPr lang="en-US" smtClean="0"/>
              <a:t>2</a:t>
            </a:fld>
            <a:endParaRPr lang="en-US"/>
          </a:p>
        </p:txBody>
      </p:sp>
      <p:graphicFrame>
        <p:nvGraphicFramePr>
          <p:cNvPr id="6" name="Content Placeholder 6">
            <a:extLst>
              <a:ext uri="{FF2B5EF4-FFF2-40B4-BE49-F238E27FC236}">
                <a16:creationId xmlns:a16="http://schemas.microsoft.com/office/drawing/2014/main" id="{F1AC0C36-D4AF-772F-59A5-B6C9A8577A8B}"/>
              </a:ext>
            </a:extLst>
          </p:cNvPr>
          <p:cNvGraphicFramePr>
            <a:graphicFrameLocks noGrp="1"/>
          </p:cNvGraphicFramePr>
          <p:nvPr>
            <p:ph idx="1"/>
            <p:extLst>
              <p:ext uri="{D42A27DB-BD31-4B8C-83A1-F6EECF244321}">
                <p14:modId xmlns:p14="http://schemas.microsoft.com/office/powerpoint/2010/main" val="1480941590"/>
              </p:ext>
            </p:extLst>
          </p:nvPr>
        </p:nvGraphicFramePr>
        <p:xfrm>
          <a:off x="330868" y="1102894"/>
          <a:ext cx="11662624" cy="2194560"/>
        </p:xfrm>
        <a:graphic>
          <a:graphicData uri="http://schemas.openxmlformats.org/drawingml/2006/table">
            <a:tbl>
              <a:tblPr firstRow="1" bandRow="1">
                <a:tableStyleId>{2D5ABB26-0587-4C30-8999-92F81FD0307C}</a:tableStyleId>
              </a:tblPr>
              <a:tblGrid>
                <a:gridCol w="10010015">
                  <a:extLst>
                    <a:ext uri="{9D8B030D-6E8A-4147-A177-3AD203B41FA5}">
                      <a16:colId xmlns:a16="http://schemas.microsoft.com/office/drawing/2014/main" val="20001"/>
                    </a:ext>
                  </a:extLst>
                </a:gridCol>
                <a:gridCol w="1652609">
                  <a:extLst>
                    <a:ext uri="{9D8B030D-6E8A-4147-A177-3AD203B41FA5}">
                      <a16:colId xmlns:a16="http://schemas.microsoft.com/office/drawing/2014/main" val="20002"/>
                    </a:ext>
                  </a:extLst>
                </a:gridCol>
              </a:tblGrid>
              <a:tr h="350639">
                <a:tc>
                  <a:txBody>
                    <a:bodyPr/>
                    <a:lstStyle/>
                    <a:p>
                      <a:pPr marL="0" lvl="0" indent="0" algn="l">
                        <a:lnSpc>
                          <a:spcPct val="100000"/>
                        </a:lnSpc>
                        <a:spcBef>
                          <a:spcPts val="0"/>
                        </a:spcBef>
                        <a:spcAft>
                          <a:spcPts val="0"/>
                        </a:spcAft>
                        <a:buNone/>
                      </a:pPr>
                      <a:r>
                        <a:rPr lang="en-US" sz="1800" b="1" baseline="0"/>
                        <a:t>Call to Order</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600" b="1"/>
                        <a:t>N/A</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167002"/>
                  </a:ext>
                </a:extLst>
              </a:tr>
              <a:tr h="350639">
                <a:tc>
                  <a:txBody>
                    <a:bodyPr/>
                    <a:lstStyle/>
                    <a:p>
                      <a:pPr marL="0" lvl="0" indent="0" algn="l">
                        <a:lnSpc>
                          <a:spcPct val="100000"/>
                        </a:lnSpc>
                        <a:spcBef>
                          <a:spcPts val="0"/>
                        </a:spcBef>
                        <a:spcAft>
                          <a:spcPts val="0"/>
                        </a:spcAft>
                        <a:buNone/>
                      </a:pPr>
                      <a:r>
                        <a:rPr lang="en-US" sz="1800" b="1" baseline="0"/>
                        <a:t>Draft Regulations Update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600" b="1"/>
                        <a:t>4-6</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809650"/>
                  </a:ext>
                </a:extLst>
              </a:tr>
              <a:tr h="350639">
                <a:tc>
                  <a:txBody>
                    <a:bodyPr/>
                    <a:lstStyle/>
                    <a:p>
                      <a:pPr marL="0" lvl="0" indent="0" algn="l">
                        <a:lnSpc>
                          <a:spcPct val="100000"/>
                        </a:lnSpc>
                        <a:spcBef>
                          <a:spcPts val="0"/>
                        </a:spcBef>
                        <a:spcAft>
                          <a:spcPts val="0"/>
                        </a:spcAft>
                        <a:buNone/>
                      </a:pPr>
                      <a:r>
                        <a:rPr lang="en-US" sz="1800" b="1" baseline="0"/>
                        <a:t>Additional Designation Update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600" b="1"/>
                        <a:t>7-9</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2023089"/>
                  </a:ext>
                </a:extLst>
              </a:tr>
              <a:tr h="350639">
                <a:tc>
                  <a:txBody>
                    <a:bodyPr/>
                    <a:lstStyle/>
                    <a:p>
                      <a:pPr marL="0" lvl="0" indent="0" algn="l">
                        <a:lnSpc>
                          <a:spcPct val="100000"/>
                        </a:lnSpc>
                        <a:spcBef>
                          <a:spcPts val="0"/>
                        </a:spcBef>
                        <a:spcAft>
                          <a:spcPts val="0"/>
                        </a:spcAft>
                        <a:buNone/>
                      </a:pPr>
                      <a:r>
                        <a:rPr lang="en-US" sz="1800" b="1" baseline="0"/>
                        <a:t>Annual Report Discussion</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600" b="1"/>
                        <a:t>10-13</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7846300"/>
                  </a:ext>
                </a:extLst>
              </a:tr>
              <a:tr h="350639">
                <a:tc>
                  <a:txBody>
                    <a:bodyPr/>
                    <a:lstStyle/>
                    <a:p>
                      <a:pPr marL="0" lvl="0" indent="0">
                        <a:buNone/>
                      </a:pPr>
                      <a:r>
                        <a:rPr lang="en-US" sz="1800" b="1"/>
                        <a:t>Funding Update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600" b="1" dirty="0"/>
                        <a:t>14-17</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0989091"/>
                  </a:ext>
                </a:extLst>
              </a:tr>
              <a:tr h="350639">
                <a:tc>
                  <a:txBody>
                    <a:bodyPr/>
                    <a:lstStyle/>
                    <a:p>
                      <a:r>
                        <a:rPr lang="en-US" sz="1800" b="1"/>
                        <a:t>Next Steps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600" b="1"/>
                        <a:t>18-19</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80959822"/>
                  </a:ext>
                </a:extLst>
              </a:tr>
            </a:tbl>
          </a:graphicData>
        </a:graphic>
      </p:graphicFrame>
    </p:spTree>
    <p:extLst>
      <p:ext uri="{BB962C8B-B14F-4D97-AF65-F5344CB8AC3E}">
        <p14:creationId xmlns:p14="http://schemas.microsoft.com/office/powerpoint/2010/main" val="53216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89171-B035-FD92-262E-53414C0FCA92}"/>
              </a:ext>
            </a:extLst>
          </p:cNvPr>
          <p:cNvSpPr>
            <a:spLocks noGrp="1"/>
          </p:cNvSpPr>
          <p:nvPr>
            <p:ph type="title"/>
          </p:nvPr>
        </p:nvSpPr>
        <p:spPr/>
        <p:txBody>
          <a:bodyPr>
            <a:normAutofit/>
          </a:bodyPr>
          <a:lstStyle/>
          <a:p>
            <a:r>
              <a:rPr lang="en-US" b="1">
                <a:cs typeface="Arial"/>
              </a:rPr>
              <a:t>Draft Regulation Update</a:t>
            </a:r>
          </a:p>
        </p:txBody>
      </p:sp>
      <p:sp>
        <p:nvSpPr>
          <p:cNvPr id="3" name="Footer Placeholder 2">
            <a:extLst>
              <a:ext uri="{FF2B5EF4-FFF2-40B4-BE49-F238E27FC236}">
                <a16:creationId xmlns:a16="http://schemas.microsoft.com/office/drawing/2014/main" id="{F58A0106-F313-663B-75E4-5ACB198BB34A}"/>
              </a:ext>
            </a:extLst>
          </p:cNvPr>
          <p:cNvSpPr>
            <a:spLocks noGrp="1"/>
          </p:cNvSpPr>
          <p:nvPr>
            <p:ph type="ftr" sz="quarter" idx="10"/>
          </p:nvPr>
        </p:nvSpPr>
        <p:spPr>
          <a:xfrm>
            <a:off x="9867" y="5847468"/>
            <a:ext cx="12198515" cy="1005106"/>
          </a:xfrm>
        </p:spPr>
        <p:txBody>
          <a:bodyPr/>
          <a:lstStyle/>
          <a:p>
            <a:r>
              <a:rPr lang="en-US">
                <a:solidFill>
                  <a:srgbClr val="C00000"/>
                </a:solidFill>
              </a:rPr>
              <a:t>NOTE: THIS PRESENTATION OFFERs a PLAIN LANGUAGE overview of the current status of draft REGULATIONS. The Summaries provided are not complete restatements of current draft regulations and Adjustments may be made before final regulations are promulgated.</a:t>
            </a:r>
            <a:endParaRPr lang="en-US">
              <a:solidFill>
                <a:srgbClr val="C00000"/>
              </a:solidFill>
              <a:cs typeface="Arial"/>
            </a:endParaRPr>
          </a:p>
        </p:txBody>
      </p:sp>
      <p:sp>
        <p:nvSpPr>
          <p:cNvPr id="4" name="Slide Number Placeholder 3">
            <a:extLst>
              <a:ext uri="{FF2B5EF4-FFF2-40B4-BE49-F238E27FC236}">
                <a16:creationId xmlns:a16="http://schemas.microsoft.com/office/drawing/2014/main" id="{33AD340A-C2E9-A9C9-2DB0-C91D4D9E5621}"/>
              </a:ext>
            </a:extLst>
          </p:cNvPr>
          <p:cNvSpPr>
            <a:spLocks noGrp="1"/>
          </p:cNvSpPr>
          <p:nvPr>
            <p:ph type="sldNum" sz="quarter" idx="11"/>
          </p:nvPr>
        </p:nvSpPr>
        <p:spPr>
          <a:xfrm>
            <a:off x="9452811" y="6496718"/>
            <a:ext cx="2743200" cy="365125"/>
          </a:xfrm>
        </p:spPr>
        <p:txBody>
          <a:bodyPr/>
          <a:lstStyle/>
          <a:p>
            <a:fld id="{871568D6-CB9E-45EC-95EC-971FF1168ED4}" type="slidenum">
              <a:rPr lang="en-US" smtClean="0"/>
              <a:pPr/>
              <a:t>3</a:t>
            </a:fld>
            <a:endParaRPr lang="en-US"/>
          </a:p>
        </p:txBody>
      </p:sp>
    </p:spTree>
    <p:extLst>
      <p:ext uri="{BB962C8B-B14F-4D97-AF65-F5344CB8AC3E}">
        <p14:creationId xmlns:p14="http://schemas.microsoft.com/office/powerpoint/2010/main" val="356000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C94C-992F-5C63-7166-B129132552BF}"/>
              </a:ext>
            </a:extLst>
          </p:cNvPr>
          <p:cNvSpPr>
            <a:spLocks noGrp="1"/>
          </p:cNvSpPr>
          <p:nvPr>
            <p:ph type="title"/>
          </p:nvPr>
        </p:nvSpPr>
        <p:spPr/>
        <p:txBody>
          <a:bodyPr/>
          <a:lstStyle/>
          <a:p>
            <a:r>
              <a:rPr lang="en-US">
                <a:cs typeface="Arial"/>
              </a:rPr>
              <a:t>Public Comment Updates</a:t>
            </a:r>
            <a:endParaRPr lang="en-US"/>
          </a:p>
        </p:txBody>
      </p:sp>
      <p:sp>
        <p:nvSpPr>
          <p:cNvPr id="5" name="Content Placeholder 4">
            <a:extLst>
              <a:ext uri="{FF2B5EF4-FFF2-40B4-BE49-F238E27FC236}">
                <a16:creationId xmlns:a16="http://schemas.microsoft.com/office/drawing/2014/main" id="{7D5BD048-3EEA-A092-A14E-2D91CB0C9557}"/>
              </a:ext>
            </a:extLst>
          </p:cNvPr>
          <p:cNvSpPr>
            <a:spLocks noGrp="1"/>
          </p:cNvSpPr>
          <p:nvPr>
            <p:ph sz="half" idx="1"/>
          </p:nvPr>
        </p:nvSpPr>
        <p:spPr/>
        <p:txBody>
          <a:bodyPr vert="horz" lIns="91440" tIns="45720" rIns="91440" bIns="45720" rtlCol="0" anchor="t">
            <a:normAutofit lnSpcReduction="10000"/>
          </a:bodyPr>
          <a:lstStyle/>
          <a:p>
            <a:r>
              <a:rPr lang="en-US">
                <a:latin typeface="Arial"/>
                <a:cs typeface="Arial"/>
              </a:rPr>
              <a:t>There were over 50 substantive individual comments </a:t>
            </a:r>
          </a:p>
          <a:p>
            <a:r>
              <a:rPr lang="en-US">
                <a:latin typeface="Arial"/>
                <a:cs typeface="Arial"/>
              </a:rPr>
              <a:t>Comments from: </a:t>
            </a:r>
          </a:p>
          <a:p>
            <a:pPr lvl="1"/>
            <a:r>
              <a:rPr lang="en-US">
                <a:latin typeface="Arial"/>
                <a:cs typeface="Arial"/>
              </a:rPr>
              <a:t>9 seasonal communities</a:t>
            </a:r>
          </a:p>
          <a:p>
            <a:pPr lvl="1"/>
            <a:r>
              <a:rPr lang="en-US">
                <a:latin typeface="Arial"/>
                <a:cs typeface="Arial"/>
              </a:rPr>
              <a:t>10 nonprofit, advocacy organizations, and regional planning agencies</a:t>
            </a:r>
          </a:p>
          <a:p>
            <a:pPr lvl="1"/>
            <a:r>
              <a:rPr lang="en-US">
                <a:latin typeface="Arial"/>
                <a:cs typeface="Arial"/>
              </a:rPr>
              <a:t>30 individual residents</a:t>
            </a:r>
            <a:endParaRPr lang="en-US">
              <a:cs typeface="Arial"/>
            </a:endParaRPr>
          </a:p>
          <a:p>
            <a:r>
              <a:rPr lang="en-US">
                <a:latin typeface="Arial"/>
                <a:cs typeface="Arial"/>
              </a:rPr>
              <a:t>Comments ranged from high-level perspectives, to specific technical tweaks and wording changes</a:t>
            </a:r>
          </a:p>
        </p:txBody>
      </p:sp>
      <p:sp>
        <p:nvSpPr>
          <p:cNvPr id="6" name="Content Placeholder 5">
            <a:extLst>
              <a:ext uri="{FF2B5EF4-FFF2-40B4-BE49-F238E27FC236}">
                <a16:creationId xmlns:a16="http://schemas.microsoft.com/office/drawing/2014/main" id="{DC02B2CE-0545-1D4A-87D9-C691C37E0815}"/>
              </a:ext>
            </a:extLst>
          </p:cNvPr>
          <p:cNvSpPr>
            <a:spLocks noGrp="1"/>
          </p:cNvSpPr>
          <p:nvPr>
            <p:ph sz="half" idx="2"/>
          </p:nvPr>
        </p:nvSpPr>
        <p:spPr/>
        <p:txBody>
          <a:bodyPr vert="horz" lIns="91440" tIns="45720" rIns="91440" bIns="45720" rtlCol="0" anchor="t">
            <a:normAutofit lnSpcReduction="10000"/>
          </a:bodyPr>
          <a:lstStyle/>
          <a:p>
            <a:r>
              <a:rPr lang="en-US">
                <a:cs typeface="Arial"/>
              </a:rPr>
              <a:t>EOHLC legal and policy teams categorized each of the comments and is considering each one that is submitted</a:t>
            </a:r>
          </a:p>
          <a:p>
            <a:r>
              <a:rPr lang="en-US">
                <a:cs typeface="Arial"/>
              </a:rPr>
              <a:t>Many of the comments address elements where EOHLC is constrained by AHA statute or other MGL statute</a:t>
            </a:r>
          </a:p>
        </p:txBody>
      </p:sp>
      <p:sp>
        <p:nvSpPr>
          <p:cNvPr id="4" name="Slide Number Placeholder 3">
            <a:extLst>
              <a:ext uri="{FF2B5EF4-FFF2-40B4-BE49-F238E27FC236}">
                <a16:creationId xmlns:a16="http://schemas.microsoft.com/office/drawing/2014/main" id="{15DBF417-48D1-17C1-A6E8-6EE05319F1AE}"/>
              </a:ext>
            </a:extLst>
          </p:cNvPr>
          <p:cNvSpPr>
            <a:spLocks noGrp="1"/>
          </p:cNvSpPr>
          <p:nvPr>
            <p:ph type="sldNum" sz="quarter" idx="12"/>
          </p:nvPr>
        </p:nvSpPr>
        <p:spPr/>
        <p:txBody>
          <a:bodyPr/>
          <a:lstStyle/>
          <a:p>
            <a:fld id="{871568D6-CB9E-45EC-95EC-971FF1168ED4}" type="slidenum">
              <a:rPr lang="en-US" smtClean="0"/>
              <a:pPr/>
              <a:t>4</a:t>
            </a:fld>
            <a:endParaRPr lang="en-US"/>
          </a:p>
        </p:txBody>
      </p:sp>
    </p:spTree>
    <p:extLst>
      <p:ext uri="{BB962C8B-B14F-4D97-AF65-F5344CB8AC3E}">
        <p14:creationId xmlns:p14="http://schemas.microsoft.com/office/powerpoint/2010/main" val="250753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6D784-2D5C-783D-3E1D-884B0A632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41C97-71B9-1866-9C2D-ABDEE08A3B5A}"/>
              </a:ext>
            </a:extLst>
          </p:cNvPr>
          <p:cNvSpPr>
            <a:spLocks noGrp="1"/>
          </p:cNvSpPr>
          <p:nvPr>
            <p:ph type="title"/>
          </p:nvPr>
        </p:nvSpPr>
        <p:spPr/>
        <p:txBody>
          <a:bodyPr/>
          <a:lstStyle/>
          <a:p>
            <a:r>
              <a:rPr lang="en-US">
                <a:cs typeface="Arial"/>
              </a:rPr>
              <a:t>Substantive Comments Addressed</a:t>
            </a:r>
            <a:endParaRPr lang="en-US"/>
          </a:p>
        </p:txBody>
      </p:sp>
      <p:sp>
        <p:nvSpPr>
          <p:cNvPr id="6" name="Slide Number Placeholder 5">
            <a:extLst>
              <a:ext uri="{FF2B5EF4-FFF2-40B4-BE49-F238E27FC236}">
                <a16:creationId xmlns:a16="http://schemas.microsoft.com/office/drawing/2014/main" id="{5FD34965-5115-0A87-96EB-478786D1EFA7}"/>
              </a:ext>
            </a:extLst>
          </p:cNvPr>
          <p:cNvSpPr>
            <a:spLocks noGrp="1"/>
          </p:cNvSpPr>
          <p:nvPr>
            <p:ph type="sldNum" sz="quarter" idx="12"/>
          </p:nvPr>
        </p:nvSpPr>
        <p:spPr/>
        <p:txBody>
          <a:bodyPr/>
          <a:lstStyle/>
          <a:p>
            <a:fld id="{E0E267CC-2087-4FC7-8FDE-A41ECB95C19E}" type="slidenum">
              <a:rPr lang="en-US" smtClean="0"/>
              <a:t>5</a:t>
            </a:fld>
            <a:endParaRPr lang="en-US"/>
          </a:p>
        </p:txBody>
      </p:sp>
      <p:graphicFrame>
        <p:nvGraphicFramePr>
          <p:cNvPr id="8" name="Table 7">
            <a:extLst>
              <a:ext uri="{FF2B5EF4-FFF2-40B4-BE49-F238E27FC236}">
                <a16:creationId xmlns:a16="http://schemas.microsoft.com/office/drawing/2014/main" id="{5BF27157-EAFC-5322-4724-D0A7E9474C52}"/>
              </a:ext>
            </a:extLst>
          </p:cNvPr>
          <p:cNvGraphicFramePr>
            <a:graphicFrameLocks noGrp="1"/>
          </p:cNvGraphicFramePr>
          <p:nvPr>
            <p:extLst>
              <p:ext uri="{D42A27DB-BD31-4B8C-83A1-F6EECF244321}">
                <p14:modId xmlns:p14="http://schemas.microsoft.com/office/powerpoint/2010/main" val="1543341923"/>
              </p:ext>
            </p:extLst>
          </p:nvPr>
        </p:nvGraphicFramePr>
        <p:xfrm>
          <a:off x="947057" y="1382487"/>
          <a:ext cx="10454710" cy="4739957"/>
        </p:xfrm>
        <a:graphic>
          <a:graphicData uri="http://schemas.openxmlformats.org/drawingml/2006/table">
            <a:tbl>
              <a:tblPr firstRow="1" bandRow="1">
                <a:tableStyleId>{5C22544A-7EE6-4342-B048-85BDC9FD1C3A}</a:tableStyleId>
              </a:tblPr>
              <a:tblGrid>
                <a:gridCol w="5227355">
                  <a:extLst>
                    <a:ext uri="{9D8B030D-6E8A-4147-A177-3AD203B41FA5}">
                      <a16:colId xmlns:a16="http://schemas.microsoft.com/office/drawing/2014/main" val="938159361"/>
                    </a:ext>
                  </a:extLst>
                </a:gridCol>
                <a:gridCol w="5227355">
                  <a:extLst>
                    <a:ext uri="{9D8B030D-6E8A-4147-A177-3AD203B41FA5}">
                      <a16:colId xmlns:a16="http://schemas.microsoft.com/office/drawing/2014/main" val="3012890429"/>
                    </a:ext>
                  </a:extLst>
                </a:gridCol>
              </a:tblGrid>
              <a:tr h="533717">
                <a:tc>
                  <a:txBody>
                    <a:bodyPr/>
                    <a:lstStyle/>
                    <a:p>
                      <a:r>
                        <a:rPr lang="en-US" sz="1800"/>
                        <a:t>Comments</a:t>
                      </a:r>
                    </a:p>
                  </a:txBody>
                  <a:tcPr/>
                </a:tc>
                <a:tc>
                  <a:txBody>
                    <a:bodyPr/>
                    <a:lstStyle/>
                    <a:p>
                      <a:r>
                        <a:rPr lang="en-US" sz="1800"/>
                        <a:t>EOHLC Approach</a:t>
                      </a:r>
                    </a:p>
                  </a:txBody>
                  <a:tcPr/>
                </a:tc>
                <a:extLst>
                  <a:ext uri="{0D108BD9-81ED-4DB2-BD59-A6C34878D82A}">
                    <a16:rowId xmlns:a16="http://schemas.microsoft.com/office/drawing/2014/main" val="3579888486"/>
                  </a:ext>
                </a:extLst>
              </a:tr>
              <a:tr h="1057398">
                <a:tc>
                  <a:txBody>
                    <a:bodyPr/>
                    <a:lstStyle/>
                    <a:p>
                      <a:pPr lvl="0">
                        <a:buNone/>
                      </a:pPr>
                      <a:r>
                        <a:rPr lang="en-US" sz="1800" b="0" i="0" u="none" strike="noStrike" noProof="0" dirty="0">
                          <a:solidFill>
                            <a:srgbClr val="000000"/>
                          </a:solidFill>
                          <a:latin typeface="Arial"/>
                        </a:rPr>
                        <a:t>There are a variety of tools such as deed restrictions or leases from community land trusts that can be used to restrict attainable housing units. </a:t>
                      </a:r>
                      <a:endParaRPr lang="en-US" sz="1800" dirty="0"/>
                    </a:p>
                  </a:txBody>
                  <a:tcPr/>
                </a:tc>
                <a:tc>
                  <a:txBody>
                    <a:bodyPr/>
                    <a:lstStyle/>
                    <a:p>
                      <a:pPr lvl="0">
                        <a:buNone/>
                      </a:pPr>
                      <a:r>
                        <a:rPr lang="en-US" sz="1800" b="0" i="0" u="none" strike="noStrike" noProof="0">
                          <a:solidFill>
                            <a:srgbClr val="000000"/>
                          </a:solidFill>
                          <a:latin typeface="Arial"/>
                        </a:rPr>
                        <a:t>EOHLC is working to broaden the regulatory language to allow other tools to be used</a:t>
                      </a:r>
                      <a:endParaRPr lang="en-US" sz="1800"/>
                    </a:p>
                  </a:txBody>
                  <a:tcPr/>
                </a:tc>
                <a:extLst>
                  <a:ext uri="{0D108BD9-81ED-4DB2-BD59-A6C34878D82A}">
                    <a16:rowId xmlns:a16="http://schemas.microsoft.com/office/drawing/2014/main" val="2171004506"/>
                  </a:ext>
                </a:extLst>
              </a:tr>
              <a:tr h="813383">
                <a:tc>
                  <a:txBody>
                    <a:bodyPr/>
                    <a:lstStyle/>
                    <a:p>
                      <a:r>
                        <a:rPr lang="en-US" sz="1800"/>
                        <a:t>Expressed confusion over the overlap between Tiny Houses and ADU regulations.</a:t>
                      </a:r>
                    </a:p>
                  </a:txBody>
                  <a:tcPr/>
                </a:tc>
                <a:tc>
                  <a:txBody>
                    <a:bodyPr/>
                    <a:lstStyle/>
                    <a:p>
                      <a:r>
                        <a:rPr lang="en-US" sz="1800"/>
                        <a:t>EOHLC may specify that a tiny house is the principal dwelling on a lot to minimize overlap with ADU rules</a:t>
                      </a:r>
                    </a:p>
                  </a:txBody>
                  <a:tcPr/>
                </a:tc>
                <a:extLst>
                  <a:ext uri="{0D108BD9-81ED-4DB2-BD59-A6C34878D82A}">
                    <a16:rowId xmlns:a16="http://schemas.microsoft.com/office/drawing/2014/main" val="2315766472"/>
                  </a:ext>
                </a:extLst>
              </a:tr>
              <a:tr h="1057398">
                <a:tc>
                  <a:txBody>
                    <a:bodyPr/>
                    <a:lstStyle/>
                    <a:p>
                      <a:pPr lvl="0">
                        <a:buNone/>
                      </a:pPr>
                      <a:r>
                        <a:rPr lang="en-US" sz="1800"/>
                        <a:t>There were detailed questions for specific communities about existing AMI programs, SHI eligibility, employee restriction timing, etc.</a:t>
                      </a:r>
                    </a:p>
                  </a:txBody>
                  <a:tcPr/>
                </a:tc>
                <a:tc>
                  <a:txBody>
                    <a:bodyPr/>
                    <a:lstStyle/>
                    <a:p>
                      <a:pPr lvl="0">
                        <a:buNone/>
                      </a:pPr>
                      <a:r>
                        <a:rPr lang="en-US" sz="1800" dirty="0"/>
                        <a:t>EOHLC will add some additional detail in regulations, but also plans to send on additional guidance via an FAQ document or other TA support to help with nuanced questions</a:t>
                      </a:r>
                    </a:p>
                  </a:txBody>
                  <a:tcPr/>
                </a:tc>
                <a:extLst>
                  <a:ext uri="{0D108BD9-81ED-4DB2-BD59-A6C34878D82A}">
                    <a16:rowId xmlns:a16="http://schemas.microsoft.com/office/drawing/2014/main" val="924114704"/>
                  </a:ext>
                </a:extLst>
              </a:tr>
              <a:tr h="813383">
                <a:tc>
                  <a:txBody>
                    <a:bodyPr/>
                    <a:lstStyle/>
                    <a:p>
                      <a:pPr lvl="0">
                        <a:buNone/>
                      </a:pPr>
                      <a:r>
                        <a:rPr lang="en-US" sz="1800" b="0" i="0" u="none" strike="noStrike" noProof="0" dirty="0">
                          <a:solidFill>
                            <a:srgbClr val="000000"/>
                          </a:solidFill>
                          <a:latin typeface="Arial"/>
                        </a:rPr>
                        <a:t>Requested additional detail and parameters for the undersized lot zoning requirement</a:t>
                      </a:r>
                      <a:endParaRPr lang="en-US" sz="1800" dirty="0"/>
                    </a:p>
                  </a:txBody>
                  <a:tcPr/>
                </a:tc>
                <a:tc>
                  <a:txBody>
                    <a:bodyPr/>
                    <a:lstStyle/>
                    <a:p>
                      <a:pPr lvl="0">
                        <a:buNone/>
                      </a:pPr>
                      <a:r>
                        <a:rPr lang="en-US" sz="1800" b="0" i="0" u="none" strike="noStrike" noProof="0" dirty="0">
                          <a:solidFill>
                            <a:srgbClr val="000000"/>
                          </a:solidFill>
                          <a:latin typeface="Arial"/>
                        </a:rPr>
                        <a:t>EOHLC is working to narrow that description and provide flexibility for communities to apply it (see next slide)</a:t>
                      </a:r>
                      <a:endParaRPr lang="en-US" sz="1800" dirty="0"/>
                    </a:p>
                  </a:txBody>
                  <a:tcPr/>
                </a:tc>
                <a:extLst>
                  <a:ext uri="{0D108BD9-81ED-4DB2-BD59-A6C34878D82A}">
                    <a16:rowId xmlns:a16="http://schemas.microsoft.com/office/drawing/2014/main" val="3203775574"/>
                  </a:ext>
                </a:extLst>
              </a:tr>
            </a:tbl>
          </a:graphicData>
        </a:graphic>
      </p:graphicFrame>
    </p:spTree>
    <p:extLst>
      <p:ext uri="{BB962C8B-B14F-4D97-AF65-F5344CB8AC3E}">
        <p14:creationId xmlns:p14="http://schemas.microsoft.com/office/powerpoint/2010/main" val="1436712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FD22-E4FA-AD5C-B9E0-A9C66F357AEC}"/>
              </a:ext>
            </a:extLst>
          </p:cNvPr>
          <p:cNvSpPr>
            <a:spLocks noGrp="1"/>
          </p:cNvSpPr>
          <p:nvPr>
            <p:ph type="title"/>
          </p:nvPr>
        </p:nvSpPr>
        <p:spPr/>
        <p:txBody>
          <a:bodyPr/>
          <a:lstStyle/>
          <a:p>
            <a:r>
              <a:rPr lang="en-US" dirty="0">
                <a:cs typeface="Arial"/>
              </a:rPr>
              <a:t>Input on Approach for Undersized Lots</a:t>
            </a:r>
            <a:endParaRPr lang="en-US" dirty="0"/>
          </a:p>
        </p:txBody>
      </p:sp>
      <p:sp>
        <p:nvSpPr>
          <p:cNvPr id="3" name="Content Placeholder 2">
            <a:extLst>
              <a:ext uri="{FF2B5EF4-FFF2-40B4-BE49-F238E27FC236}">
                <a16:creationId xmlns:a16="http://schemas.microsoft.com/office/drawing/2014/main" id="{3CB61094-FDB8-CEB3-1B09-F36D59F6B24A}"/>
              </a:ext>
            </a:extLst>
          </p:cNvPr>
          <p:cNvSpPr>
            <a:spLocks noGrp="1"/>
          </p:cNvSpPr>
          <p:nvPr>
            <p:ph sz="half" idx="1"/>
          </p:nvPr>
        </p:nvSpPr>
        <p:spPr>
          <a:xfrm>
            <a:off x="955040" y="1183340"/>
            <a:ext cx="10644149" cy="4993623"/>
          </a:xfrm>
        </p:spPr>
        <p:txBody>
          <a:bodyPr vert="horz" lIns="91440" tIns="45720" rIns="91440" bIns="45720" rtlCol="0" anchor="t">
            <a:normAutofit/>
          </a:bodyPr>
          <a:lstStyle/>
          <a:p>
            <a:r>
              <a:rPr lang="en-US" sz="2000" dirty="0">
                <a:cs typeface="Arial"/>
              </a:rPr>
              <a:t>New vs existing lots</a:t>
            </a:r>
          </a:p>
          <a:p>
            <a:pPr lvl="1"/>
            <a:r>
              <a:rPr lang="en-US" sz="1800" dirty="0">
                <a:cs typeface="Arial"/>
              </a:rPr>
              <a:t>Potential approach requires attainable housing to be allowed as-of-right for existing lots and to be considered via a special permit for new lots. Communities can allow attainable housing on new lots by-right if they choose.</a:t>
            </a:r>
          </a:p>
          <a:p>
            <a:r>
              <a:rPr lang="en-US" sz="2000" dirty="0">
                <a:latin typeface="Arial"/>
                <a:cs typeface="Arial"/>
              </a:rPr>
              <a:t>Lot size</a:t>
            </a:r>
          </a:p>
          <a:p>
            <a:pPr lvl="1"/>
            <a:r>
              <a:rPr lang="en-US" sz="1800" dirty="0">
                <a:latin typeface="Arial"/>
                <a:cs typeface="Arial"/>
              </a:rPr>
              <a:t>Potential approach </a:t>
            </a:r>
            <a:r>
              <a:rPr lang="en-US" sz="1800" dirty="0">
                <a:ea typeface="+mn-lt"/>
                <a:cs typeface="+mn-lt"/>
              </a:rPr>
              <a:t>specifies that municipalities must allow attainable housing as-of-right on undersized lots are at least 10,000 sq ft in size or 25% of the district’s minimum lot size, whichever is larger. Municipalities may choose to set lower thresholds if they choose. </a:t>
            </a:r>
            <a:r>
              <a:rPr lang="en-US" sz="1800" dirty="0">
                <a:latin typeface="Arial"/>
                <a:ea typeface="+mn-lt"/>
                <a:cs typeface="Arial"/>
              </a:rPr>
              <a:t>Would r</a:t>
            </a:r>
            <a:r>
              <a:rPr lang="en-US" sz="1800" dirty="0">
                <a:latin typeface="Arial"/>
                <a:cs typeface="Arial"/>
              </a:rPr>
              <a:t>equire a special permit be offered for lot sizes below this minimum.</a:t>
            </a:r>
            <a:endParaRPr lang="en-US" sz="2000" dirty="0">
              <a:latin typeface="Arial"/>
              <a:cs typeface="Arial"/>
            </a:endParaRPr>
          </a:p>
          <a:p>
            <a:r>
              <a:rPr lang="en-US" sz="2000" dirty="0">
                <a:latin typeface="Arial"/>
                <a:cs typeface="Arial"/>
              </a:rPr>
              <a:t>Setbacks</a:t>
            </a:r>
          </a:p>
          <a:p>
            <a:pPr lvl="1"/>
            <a:r>
              <a:rPr lang="en-US" sz="1800" dirty="0">
                <a:ea typeface="+mn-lt"/>
                <a:cs typeface="+mn-lt"/>
              </a:rPr>
              <a:t>Potential approach specifies that undersized lot developments must have at least 1 foot of setbacks for every 1,000 sq feet of lot size unless the municipality grants a waiver. However, the setback requirements can't exceed 15 feet of setbacks and 20 feet of frontage, no matter the lot size.</a:t>
            </a:r>
            <a:endParaRPr lang="en-US" dirty="0"/>
          </a:p>
          <a:p>
            <a:pPr lvl="1"/>
            <a:endParaRPr lang="en-US" sz="1800" dirty="0">
              <a:latin typeface="Arial"/>
              <a:cs typeface="Arial"/>
            </a:endParaRPr>
          </a:p>
          <a:p>
            <a:pPr lvl="1"/>
            <a:endParaRPr lang="en-US" sz="1800" dirty="0">
              <a:latin typeface="Arial"/>
              <a:cs typeface="Arial"/>
            </a:endParaRPr>
          </a:p>
        </p:txBody>
      </p:sp>
      <p:sp>
        <p:nvSpPr>
          <p:cNvPr id="6" name="Slide Number Placeholder 5">
            <a:extLst>
              <a:ext uri="{FF2B5EF4-FFF2-40B4-BE49-F238E27FC236}">
                <a16:creationId xmlns:a16="http://schemas.microsoft.com/office/drawing/2014/main" id="{2DB5201B-EA12-D8AC-ADE9-7540017126EC}"/>
              </a:ext>
            </a:extLst>
          </p:cNvPr>
          <p:cNvSpPr>
            <a:spLocks noGrp="1"/>
          </p:cNvSpPr>
          <p:nvPr>
            <p:ph type="sldNum" sz="quarter" idx="12"/>
          </p:nvPr>
        </p:nvSpPr>
        <p:spPr/>
        <p:txBody>
          <a:bodyPr/>
          <a:lstStyle/>
          <a:p>
            <a:fld id="{E0E267CC-2087-4FC7-8FDE-A41ECB95C19E}" type="slidenum">
              <a:rPr lang="en-US" smtClean="0"/>
              <a:t>6</a:t>
            </a:fld>
            <a:endParaRPr lang="en-US"/>
          </a:p>
        </p:txBody>
      </p:sp>
    </p:spTree>
    <p:extLst>
      <p:ext uri="{BB962C8B-B14F-4D97-AF65-F5344CB8AC3E}">
        <p14:creationId xmlns:p14="http://schemas.microsoft.com/office/powerpoint/2010/main" val="337587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4334A-944E-8330-4C96-CE495DAC6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85765-0B55-8468-E74D-FEC36CAC1563}"/>
              </a:ext>
            </a:extLst>
          </p:cNvPr>
          <p:cNvSpPr>
            <a:spLocks noGrp="1"/>
          </p:cNvSpPr>
          <p:nvPr>
            <p:ph type="title"/>
          </p:nvPr>
        </p:nvSpPr>
        <p:spPr>
          <a:xfrm>
            <a:off x="2632009" y="2817283"/>
            <a:ext cx="8721791" cy="1003952"/>
          </a:xfrm>
        </p:spPr>
        <p:txBody>
          <a:bodyPr>
            <a:normAutofit fontScale="90000"/>
          </a:bodyPr>
          <a:lstStyle/>
          <a:p>
            <a:r>
              <a:rPr lang="en-US" b="1"/>
              <a:t>Seasonal Communities Additional Designation</a:t>
            </a:r>
            <a:endParaRPr lang="en-US" b="1">
              <a:cs typeface="Arial"/>
            </a:endParaRPr>
          </a:p>
        </p:txBody>
      </p:sp>
      <p:sp>
        <p:nvSpPr>
          <p:cNvPr id="4" name="Slide Number Placeholder 3">
            <a:extLst>
              <a:ext uri="{FF2B5EF4-FFF2-40B4-BE49-F238E27FC236}">
                <a16:creationId xmlns:a16="http://schemas.microsoft.com/office/drawing/2014/main" id="{58F685A7-6BA2-DA04-5C6F-C424530A7A7C}"/>
              </a:ext>
            </a:extLst>
          </p:cNvPr>
          <p:cNvSpPr>
            <a:spLocks noGrp="1"/>
          </p:cNvSpPr>
          <p:nvPr>
            <p:ph type="sldNum" sz="quarter" idx="11"/>
          </p:nvPr>
        </p:nvSpPr>
        <p:spPr/>
        <p:txBody>
          <a:bodyPr/>
          <a:lstStyle/>
          <a:p>
            <a:fld id="{871568D6-CB9E-45EC-95EC-971FF1168ED4}" type="slidenum">
              <a:rPr lang="en-US" smtClean="0"/>
              <a:pPr/>
              <a:t>7</a:t>
            </a:fld>
            <a:endParaRPr lang="en-US"/>
          </a:p>
        </p:txBody>
      </p:sp>
    </p:spTree>
    <p:extLst>
      <p:ext uri="{BB962C8B-B14F-4D97-AF65-F5344CB8AC3E}">
        <p14:creationId xmlns:p14="http://schemas.microsoft.com/office/powerpoint/2010/main" val="300628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8836-8853-D938-25F0-997936481C78}"/>
              </a:ext>
            </a:extLst>
          </p:cNvPr>
          <p:cNvSpPr>
            <a:spLocks noGrp="1"/>
          </p:cNvSpPr>
          <p:nvPr>
            <p:ph type="title"/>
          </p:nvPr>
        </p:nvSpPr>
        <p:spPr/>
        <p:txBody>
          <a:bodyPr/>
          <a:lstStyle/>
          <a:p>
            <a:r>
              <a:rPr lang="en-US">
                <a:cs typeface="Arial"/>
              </a:rPr>
              <a:t>Additional Designation Approach</a:t>
            </a:r>
            <a:endParaRPr lang="en-US"/>
          </a:p>
        </p:txBody>
      </p:sp>
      <p:sp>
        <p:nvSpPr>
          <p:cNvPr id="4" name="Slide Number Placeholder 3">
            <a:extLst>
              <a:ext uri="{FF2B5EF4-FFF2-40B4-BE49-F238E27FC236}">
                <a16:creationId xmlns:a16="http://schemas.microsoft.com/office/drawing/2014/main" id="{8F0C3968-04EE-A327-418D-90C7F179258D}"/>
              </a:ext>
            </a:extLst>
          </p:cNvPr>
          <p:cNvSpPr>
            <a:spLocks noGrp="1"/>
          </p:cNvSpPr>
          <p:nvPr>
            <p:ph type="sldNum" sz="quarter" idx="12"/>
          </p:nvPr>
        </p:nvSpPr>
        <p:spPr/>
        <p:txBody>
          <a:bodyPr/>
          <a:lstStyle/>
          <a:p>
            <a:fld id="{871568D6-CB9E-45EC-95EC-971FF1168ED4}" type="slidenum">
              <a:rPr lang="en-US" smtClean="0"/>
              <a:pPr/>
              <a:t>8</a:t>
            </a:fld>
            <a:endParaRPr lang="en-US"/>
          </a:p>
        </p:txBody>
      </p:sp>
      <p:sp>
        <p:nvSpPr>
          <p:cNvPr id="7" name="TextBox 6">
            <a:extLst>
              <a:ext uri="{FF2B5EF4-FFF2-40B4-BE49-F238E27FC236}">
                <a16:creationId xmlns:a16="http://schemas.microsoft.com/office/drawing/2014/main" id="{50CA5616-74D8-615E-F0C1-11A75138CDC0}"/>
              </a:ext>
            </a:extLst>
          </p:cNvPr>
          <p:cNvSpPr txBox="1"/>
          <p:nvPr/>
        </p:nvSpPr>
        <p:spPr>
          <a:xfrm>
            <a:off x="228598" y="1186543"/>
            <a:ext cx="11125202"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sz="2000" dirty="0"/>
              <a:t>After auditing the availability of reliable data and considering the nexus between each of the variables and the seasonal housing demand contemplated by the law, EOHLC has used two of the metrics from the statute to develop a list of additional municipalities to be designated as “presumptively seasonal.” These metrics are: </a:t>
            </a:r>
          </a:p>
          <a:p>
            <a:pPr marL="285750" indent="-285750" fontAlgn="base">
              <a:buFont typeface="Arial" panose="020B0604020202020204" pitchFamily="34" charset="0"/>
              <a:buChar char="•"/>
            </a:pPr>
            <a:r>
              <a:rPr lang="en-US" sz="2000" dirty="0"/>
              <a:t>“A high rate of short-term rentals in relation to the overall housing inventory.” EOHLC has defined a “high rate” to be 3.25% of the municipality’s housing stock or more. </a:t>
            </a:r>
          </a:p>
          <a:p>
            <a:pPr marL="285750" indent="-285750" fontAlgn="base">
              <a:buFont typeface="Arial" panose="020B0604020202020204" pitchFamily="34" charset="0"/>
              <a:buChar char="•"/>
            </a:pPr>
            <a:r>
              <a:rPr lang="en-US" sz="2000" dirty="0"/>
              <a:t>“The percentage of housing stock that is used for seasonal, occasional or recreational use or is otherwise not used as a primary residence by the property’s owner.” EOHLC has set the threshold for this variable at 12.5% of housing stock. </a:t>
            </a:r>
          </a:p>
          <a:p>
            <a:pPr algn="l"/>
            <a:endParaRPr lang="en-US" sz="3200" dirty="0">
              <a:latin typeface="+mj-lt"/>
              <a:cs typeface="Arial"/>
            </a:endParaRPr>
          </a:p>
        </p:txBody>
      </p:sp>
    </p:spTree>
    <p:extLst>
      <p:ext uri="{BB962C8B-B14F-4D97-AF65-F5344CB8AC3E}">
        <p14:creationId xmlns:p14="http://schemas.microsoft.com/office/powerpoint/2010/main" val="15338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A0864-381D-8D85-3B9C-5993E9F4D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107A7-ECCF-09A3-1357-138CF97CCD70}"/>
              </a:ext>
            </a:extLst>
          </p:cNvPr>
          <p:cNvSpPr>
            <a:spLocks noGrp="1"/>
          </p:cNvSpPr>
          <p:nvPr>
            <p:ph type="title"/>
          </p:nvPr>
        </p:nvSpPr>
        <p:spPr/>
        <p:txBody>
          <a:bodyPr/>
          <a:lstStyle/>
          <a:p>
            <a:r>
              <a:rPr lang="en-US">
                <a:cs typeface="Arial"/>
              </a:rPr>
              <a:t>Additional Designation Approach</a:t>
            </a:r>
            <a:endParaRPr lang="en-US"/>
          </a:p>
        </p:txBody>
      </p:sp>
      <p:sp>
        <p:nvSpPr>
          <p:cNvPr id="4" name="Slide Number Placeholder 3">
            <a:extLst>
              <a:ext uri="{FF2B5EF4-FFF2-40B4-BE49-F238E27FC236}">
                <a16:creationId xmlns:a16="http://schemas.microsoft.com/office/drawing/2014/main" id="{424AD372-9FB7-9673-31B1-DBDA802C8A68}"/>
              </a:ext>
            </a:extLst>
          </p:cNvPr>
          <p:cNvSpPr>
            <a:spLocks noGrp="1"/>
          </p:cNvSpPr>
          <p:nvPr>
            <p:ph type="sldNum" sz="quarter" idx="12"/>
          </p:nvPr>
        </p:nvSpPr>
        <p:spPr/>
        <p:txBody>
          <a:bodyPr/>
          <a:lstStyle/>
          <a:p>
            <a:fld id="{871568D6-CB9E-45EC-95EC-971FF1168ED4}" type="slidenum">
              <a:rPr lang="en-US" smtClean="0"/>
              <a:pPr/>
              <a:t>9</a:t>
            </a:fld>
            <a:endParaRPr lang="en-US"/>
          </a:p>
        </p:txBody>
      </p:sp>
      <p:sp>
        <p:nvSpPr>
          <p:cNvPr id="7" name="TextBox 6">
            <a:extLst>
              <a:ext uri="{FF2B5EF4-FFF2-40B4-BE49-F238E27FC236}">
                <a16:creationId xmlns:a16="http://schemas.microsoft.com/office/drawing/2014/main" id="{2CD8DA57-80F9-27B9-A7C3-C048026E85E1}"/>
              </a:ext>
            </a:extLst>
          </p:cNvPr>
          <p:cNvSpPr txBox="1"/>
          <p:nvPr/>
        </p:nvSpPr>
        <p:spPr>
          <a:xfrm>
            <a:off x="228599" y="1186543"/>
            <a:ext cx="482237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latin typeface="+mj-lt"/>
              </a:rPr>
              <a:t>Using this approach, EOHLC could offer the following municipalities designation:</a:t>
            </a:r>
            <a:endParaRPr lang="en-US" b="1" u="sng" dirty="0">
              <a:latin typeface="+mj-lt"/>
              <a:cs typeface="Arial"/>
            </a:endParaRPr>
          </a:p>
          <a:p>
            <a:pPr marL="285750" indent="-285750" fontAlgn="base">
              <a:buFont typeface="Arial" panose="020B0604020202020204" pitchFamily="34" charset="0"/>
              <a:buChar char="•"/>
            </a:pPr>
            <a:r>
              <a:rPr lang="en-US" b="1" dirty="0"/>
              <a:t>The remaining six municipalities in Barnstable County: </a:t>
            </a:r>
            <a:r>
              <a:rPr lang="en-US" dirty="0"/>
              <a:t>Barnstable, Bourne, Falmouth, Mashpee, Sandwich, and Yarmouth. </a:t>
            </a:r>
          </a:p>
          <a:p>
            <a:pPr marL="285750" indent="-285750" fontAlgn="base">
              <a:buFont typeface="Arial" panose="020B0604020202020204" pitchFamily="34" charset="0"/>
              <a:buChar char="•"/>
            </a:pPr>
            <a:r>
              <a:rPr lang="en-US" b="1" dirty="0"/>
              <a:t>An additional ten municipalities in Berkshire County: </a:t>
            </a:r>
            <a:r>
              <a:rPr lang="en-US" dirty="0"/>
              <a:t>Egremont, Great Barrington, Lee, Lenox, New Marlborough, Richmond, Sandisfield, Sheffield, West Stockbridge, and Williamstown. </a:t>
            </a:r>
          </a:p>
          <a:p>
            <a:pPr marL="285750" indent="-285750" fontAlgn="base">
              <a:buFont typeface="Arial" panose="020B0604020202020204" pitchFamily="34" charset="0"/>
              <a:buChar char="•"/>
            </a:pPr>
            <a:r>
              <a:rPr lang="en-US" b="1" dirty="0"/>
              <a:t>Two municipalities in Franklin County: </a:t>
            </a:r>
            <a:r>
              <a:rPr lang="en-US" dirty="0"/>
              <a:t>Hawley and Monroe. </a:t>
            </a:r>
          </a:p>
          <a:p>
            <a:endParaRPr lang="en-US" dirty="0">
              <a:latin typeface="+mj-lt"/>
              <a:cs typeface="Arial"/>
            </a:endParaRPr>
          </a:p>
          <a:p>
            <a:endParaRPr lang="en-US" sz="2800" dirty="0">
              <a:latin typeface="+mj-lt"/>
              <a:cs typeface="Arial"/>
            </a:endParaRPr>
          </a:p>
        </p:txBody>
      </p:sp>
      <p:sp>
        <p:nvSpPr>
          <p:cNvPr id="5" name="TextBox 4">
            <a:extLst>
              <a:ext uri="{FF2B5EF4-FFF2-40B4-BE49-F238E27FC236}">
                <a16:creationId xmlns:a16="http://schemas.microsoft.com/office/drawing/2014/main" id="{CDD9C090-349A-F7FA-AF58-89735D874989}"/>
              </a:ext>
            </a:extLst>
          </p:cNvPr>
          <p:cNvSpPr txBox="1"/>
          <p:nvPr/>
        </p:nvSpPr>
        <p:spPr>
          <a:xfrm>
            <a:off x="6095999" y="1186543"/>
            <a:ext cx="4822370"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t>However we know the score doesn't encompass all of the dimensions of seasonality:</a:t>
            </a:r>
            <a:endParaRPr lang="en-US" b="1" u="sng" dirty="0">
              <a:cs typeface="Arial"/>
            </a:endParaRPr>
          </a:p>
          <a:p>
            <a:endParaRPr lang="en-US" dirty="0">
              <a:cs typeface="Arial"/>
            </a:endParaRPr>
          </a:p>
          <a:p>
            <a:r>
              <a:rPr lang="en-US" dirty="0">
                <a:cs typeface="Arial"/>
              </a:rPr>
              <a:t>EOHLC is going to open up an application process in the coming weeks where communities not yet designated can request designation from the Secretary. </a:t>
            </a:r>
          </a:p>
          <a:p>
            <a:endParaRPr lang="en-US" dirty="0">
              <a:cs typeface="Arial"/>
            </a:endParaRPr>
          </a:p>
          <a:p>
            <a:r>
              <a:rPr lang="en-US" dirty="0">
                <a:cs typeface="Arial"/>
              </a:rPr>
              <a:t>Using this approach, EOHLC can consider factors not listed in statute such as regional interconnectedness.</a:t>
            </a:r>
          </a:p>
          <a:p>
            <a:endParaRPr lang="en-US" dirty="0">
              <a:cs typeface="Arial"/>
            </a:endParaRPr>
          </a:p>
          <a:p>
            <a:r>
              <a:rPr lang="en-US" dirty="0">
                <a:cs typeface="Arial"/>
              </a:rPr>
              <a:t>We hope to process quick turnarounds so that interested communities can bring their designation to a vote ahead of 2026 town meeting season </a:t>
            </a:r>
            <a:endParaRPr lang="en-US" dirty="0"/>
          </a:p>
          <a:p>
            <a:endParaRPr lang="en-US" sz="2800" dirty="0">
              <a:cs typeface="Arial"/>
            </a:endParaRPr>
          </a:p>
        </p:txBody>
      </p:sp>
    </p:spTree>
    <p:extLst>
      <p:ext uri="{BB962C8B-B14F-4D97-AF65-F5344CB8AC3E}">
        <p14:creationId xmlns:p14="http://schemas.microsoft.com/office/powerpoint/2010/main" val="3452417059"/>
      </p:ext>
    </p:extLst>
  </p:cSld>
  <p:clrMapOvr>
    <a:masterClrMapping/>
  </p:clrMapOvr>
</p:sld>
</file>

<file path=ppt/theme/theme1.xml><?xml version="1.0" encoding="utf-8"?>
<a:theme xmlns:a="http://schemas.openxmlformats.org/drawingml/2006/main" name="Office Theme">
  <a:themeElements>
    <a:clrScheme name="MA Brand Colors">
      <a:dk1>
        <a:srgbClr val="000000"/>
      </a:dk1>
      <a:lt1>
        <a:srgbClr val="FFFFFF"/>
      </a:lt1>
      <a:dk2>
        <a:srgbClr val="535353"/>
      </a:dk2>
      <a:lt2>
        <a:srgbClr val="DCDCDC"/>
      </a:lt2>
      <a:accent1>
        <a:srgbClr val="14558F"/>
      </a:accent1>
      <a:accent2>
        <a:srgbClr val="388557"/>
      </a:accent2>
      <a:accent3>
        <a:srgbClr val="F6C51B"/>
      </a:accent3>
      <a:accent4>
        <a:srgbClr val="535353"/>
      </a:accent4>
      <a:accent5>
        <a:srgbClr val="680A1D"/>
      </a:accent5>
      <a:accent6>
        <a:srgbClr val="8AAAC7"/>
      </a:accent6>
      <a:hlink>
        <a:srgbClr val="0000FF"/>
      </a:hlink>
      <a:folHlink>
        <a:srgbClr val="800080"/>
      </a:folHlink>
    </a:clrScheme>
    <a:fontScheme name="MA Brand Typograph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180e6be813a64d74e96de618bb0e3e5b">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745458e9a07cac69867ca6f15cf61ba5"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f635cb-58c7-4c7c-a2be-5f3d12299da6">
      <Terms xmlns="http://schemas.microsoft.com/office/infopath/2007/PartnerControls"/>
    </lcf76f155ced4ddcb4097134ff3c332f>
    <TaxCatchAll xmlns="dc119905-464d-4721-bcb1-84ed6b26f144" xsi:nil="true"/>
  </documentManagement>
</p:properties>
</file>

<file path=customXml/itemProps1.xml><?xml version="1.0" encoding="utf-8"?>
<ds:datastoreItem xmlns:ds="http://schemas.openxmlformats.org/officeDocument/2006/customXml" ds:itemID="{4A7B2CC7-0BF9-429A-9491-F12BB803CFA4}">
  <ds:schemaRefs>
    <ds:schemaRef ds:uri="http://schemas.microsoft.com/sharepoint/v3/contenttype/forms"/>
  </ds:schemaRefs>
</ds:datastoreItem>
</file>

<file path=customXml/itemProps2.xml><?xml version="1.0" encoding="utf-8"?>
<ds:datastoreItem xmlns:ds="http://schemas.openxmlformats.org/officeDocument/2006/customXml" ds:itemID="{27C8B675-B93E-404D-88A1-0370C36A228C}">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D7E6CB2-C5EB-42A1-8F9B-8DD37B83724A}">
  <ds:schemaRefs>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dc119905-464d-4721-bcb1-84ed6b26f144"/>
    <ds:schemaRef ds:uri="00f635cb-58c7-4c7c-a2be-5f3d12299da6"/>
    <ds:schemaRef ds:uri="http://purl.org/dc/dcmityp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123</TotalTime>
  <Words>1742</Words>
  <Application>Microsoft Office PowerPoint</Application>
  <PresentationFormat>Widescreen</PresentationFormat>
  <Paragraphs>195</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Verdana</vt:lpstr>
      <vt:lpstr>Office Theme</vt:lpstr>
      <vt:lpstr>Seasonal Communities Advisory Council</vt:lpstr>
      <vt:lpstr>Contents</vt:lpstr>
      <vt:lpstr>Draft Regulation Update</vt:lpstr>
      <vt:lpstr>Public Comment Updates</vt:lpstr>
      <vt:lpstr>Substantive Comments Addressed</vt:lpstr>
      <vt:lpstr>Input on Approach for Undersized Lots</vt:lpstr>
      <vt:lpstr>Seasonal Communities Additional Designation</vt:lpstr>
      <vt:lpstr>Additional Designation Approach</vt:lpstr>
      <vt:lpstr>Additional Designation Approach</vt:lpstr>
      <vt:lpstr>Seasonal Communities Annual Report Recommendations</vt:lpstr>
      <vt:lpstr>Seasonal Communities Report Technical Fixes</vt:lpstr>
      <vt:lpstr>Seasonal Communities Report Additional Legislation</vt:lpstr>
      <vt:lpstr>Seasonal Communities Report Administrative Action</vt:lpstr>
      <vt:lpstr>Seasonal Communities Funding Discussion</vt:lpstr>
      <vt:lpstr>NOFA to be Posted Soon</vt:lpstr>
      <vt:lpstr>FY26 Preliminary Funding Amounts</vt:lpstr>
      <vt:lpstr>Anticipated Permissible Activities</vt:lpstr>
      <vt:lpstr>Next Steps</vt:lpstr>
      <vt:lpstr>Next Steps</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Shupin, Eric (EOHLC)</dc:creator>
  <cp:lastModifiedBy>Dearing, Philip (EOHLC)</cp:lastModifiedBy>
  <cp:revision>3</cp:revision>
  <cp:lastPrinted>2025-11-18T17:58:12Z</cp:lastPrinted>
  <dcterms:created xsi:type="dcterms:W3CDTF">2025-09-01T15:07:09Z</dcterms:created>
  <dcterms:modified xsi:type="dcterms:W3CDTF">2025-11-18T19:47:39Z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0x0101001517B14D604B3B48B5D202D444E0E01D</vt:lpwstr>
  </property>
  <property fmtid="{D5CDD505-2E9C-101B-9397-08002B2CF9AE}" pid="3" name="MediaServiceImageTags">
    <vt:lpwstr/>
  </property>
</Properties>
</file>