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69" r:id="rId5"/>
    <p:sldMasterId id="2147483677" r:id="rId6"/>
  </p:sldMasterIdLst>
  <p:notesMasterIdLst>
    <p:notesMasterId r:id="rId20"/>
  </p:notesMasterIdLst>
  <p:sldIdLst>
    <p:sldId id="2146848110" r:id="rId7"/>
    <p:sldId id="2146848111" r:id="rId8"/>
    <p:sldId id="2145705641" r:id="rId9"/>
    <p:sldId id="2146848106" r:id="rId10"/>
    <p:sldId id="2146848098" r:id="rId11"/>
    <p:sldId id="260" r:id="rId12"/>
    <p:sldId id="2146848118" r:id="rId13"/>
    <p:sldId id="2146848123" r:id="rId14"/>
    <p:sldId id="2146848119" r:id="rId15"/>
    <p:sldId id="2146848125" r:id="rId16"/>
    <p:sldId id="2146848100" r:id="rId17"/>
    <p:sldId id="2146848117" r:id="rId18"/>
    <p:sldId id="214570574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65B33-ECC5-5A3A-7BDD-640D2871ACCD}" name="MacArthur, William (EOHLC)" initials="MW" userId="S::william.macarthur@mass.gov::1340b185-fa10-4516-b0d8-7c54c47e4ff7" providerId="AD"/>
  <p188:author id="{18CC7F4C-439E-CFA7-BD51-C4E901705248}" name="Dearing, Philip (EOHLC)" initials="DP" userId="S::philip.dearing@mass.gov::ce333ee0-ab1a-4fe1-9c34-5cddae6d31b6" providerId="AD"/>
  <p188:author id="{B6552A53-3A94-4486-38B1-3F74EAC993C5}" name="Dearing, Philip (EOHLC)" initials="PD" userId="S::Philip.Dearing@mass.gov::ce333ee0-ab1a-4fe1-9c34-5cddae6d31b6" providerId="AD"/>
  <p188:author id="{36AB639B-E166-9380-9F55-3ED993DE57A1}" name="Barrese, Sarah (EOHLC)" initials="SB" userId="S::Sarah.Barrese2@mass.gov::60d0b564-cec7-47ef-b244-e30e0cfbf4b7" providerId="AD"/>
  <p188:author id="{C752CCA5-7AF5-D364-3402-6DA15FFE710B}" name="Cuddy, Joshua (EOHLC)" initials="JC" userId="S::Joshua.Cuddy@mass.gov::fe00c576-5af3-4d2a-ade8-c0f21299973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33" autoAdjust="0"/>
  </p:normalViewPr>
  <p:slideViewPr>
    <p:cSldViewPr snapToGrid="0">
      <p:cViewPr varScale="1">
        <p:scale>
          <a:sx n="112" d="100"/>
          <a:sy n="112" d="100"/>
        </p:scale>
        <p:origin x="3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C19855-2798-4EEF-8BBD-154CE84415B1}" type="datetimeFigureOut">
              <a:rPr lang="en-US" smtClean="0"/>
              <a:t>12/18/2025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865DC4-017D-4742-8CED-B230D8B9DF1F}" type="slidenum">
              <a:rPr lang="en-US" smtClean="0"/>
              <a:t>‹#›</a:t>
            </a:fld>
            <a:endParaRPr lang="en-US"/>
          </a:p>
        </p:txBody>
      </p:sp>
    </p:spTree>
    <p:extLst>
      <p:ext uri="{BB962C8B-B14F-4D97-AF65-F5344CB8AC3E}">
        <p14:creationId xmlns:p14="http://schemas.microsoft.com/office/powerpoint/2010/main" val="319420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C91C6-6C86-D2D6-7F4F-3B9B9D7A6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9018D-BA94-321D-9BF8-336D521F3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274BA-2732-853E-B1FF-FE16A0D49C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F50C47-DB5D-5A12-3F32-A911AAC4FA33}"/>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10</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87995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A5114-9D0C-FD87-F08E-E9A9FD5D5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AC4C0-9172-4430-A76C-FEFCCDA0B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56DA9-864A-B6D9-E58D-3116BCE1B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0E67F1-11F6-AF93-1849-114290C6F5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29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3371-1FD6-0341-9E0A-724AE4C56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2CD1D-D0FB-8FD6-4E27-2F6E572C6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98AB1-21EE-AAD2-B7A9-74AC093DF799}"/>
              </a:ext>
            </a:extLst>
          </p:cNvPr>
          <p:cNvSpPr>
            <a:spLocks noGrp="1"/>
          </p:cNvSpPr>
          <p:nvPr>
            <p:ph type="body" idx="1"/>
          </p:nvPr>
        </p:nvSpPr>
        <p:spPr/>
        <p:txBody>
          <a:bodyPr/>
          <a:lstStyle/>
          <a:p>
            <a:pPr marL="0" indent="0">
              <a:buFont typeface="Arial"/>
              <a:buNone/>
            </a:pPr>
            <a:r>
              <a:rPr lang="en-US" dirty="0"/>
              <a:t> </a:t>
            </a:r>
            <a:endParaRPr lang="en-US" b="1" u="sng" dirty="0">
              <a:ea typeface="Calibri"/>
              <a:cs typeface="Calibri"/>
            </a:endParaRPr>
          </a:p>
          <a:p>
            <a:endParaRPr lang="en-US" b="1" u="sng" dirty="0">
              <a:ea typeface="Calibri"/>
              <a:cs typeface="Calibri"/>
            </a:endParaRPr>
          </a:p>
        </p:txBody>
      </p:sp>
      <p:sp>
        <p:nvSpPr>
          <p:cNvPr id="4" name="Slide Number Placeholder 3">
            <a:extLst>
              <a:ext uri="{FF2B5EF4-FFF2-40B4-BE49-F238E27FC236}">
                <a16:creationId xmlns:a16="http://schemas.microsoft.com/office/drawing/2014/main" id="{D2100B5E-8EDE-1705-8769-4326177FED1A}"/>
              </a:ext>
            </a:extLst>
          </p:cNvPr>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265624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r>
              <a:rPr lang="en-US" dirty="0">
                <a:ea typeface="Calibri"/>
                <a:cs typeface="Calibri"/>
              </a:rPr>
              <a:t>.</a:t>
            </a: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A122-E325-ABCA-9E08-02EB8D83F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F7A87-3B12-D037-8C81-F03317A27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6B679-4FCB-7CD9-29CF-A3D3BD9A4D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5C46FF-2ACE-E158-2758-0A2E6607E9B4}"/>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4</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2198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39AC-FF7C-B360-79BC-30C44E83D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02E04-6DEF-6C5F-2D07-0F98CE4B6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9E713-F1A9-1EFB-A55D-E770407501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B4D2B-1F17-C850-8B8E-060AC2F597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9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68dd36602c_2_124:notes"/>
          <p:cNvSpPr txBox="1">
            <a:spLocks noGrp="1"/>
          </p:cNvSpPr>
          <p:nvPr>
            <p:ph type="body" idx="1"/>
          </p:nvPr>
        </p:nvSpPr>
        <p:spPr>
          <a:xfrm>
            <a:off x="685800" y="4400550"/>
            <a:ext cx="5486400" cy="3600450"/>
          </a:xfrm>
          <a:prstGeom prst="rect">
            <a:avLst/>
          </a:prstGeom>
        </p:spPr>
        <p:txBody>
          <a:bodyPr spcFirstLastPara="1" wrap="square" lIns="89450" tIns="89450" rIns="89450" bIns="89450" anchor="t" anchorCtr="0">
            <a:noAutofit/>
          </a:bodyPr>
          <a:lstStyle/>
          <a:p>
            <a:pPr marL="0" lvl="0" indent="0" algn="l" rtl="0">
              <a:spcBef>
                <a:spcPts val="0"/>
              </a:spcBef>
              <a:spcAft>
                <a:spcPts val="0"/>
              </a:spcAft>
              <a:buNone/>
            </a:pPr>
            <a:endParaRPr/>
          </a:p>
        </p:txBody>
      </p:sp>
      <p:sp>
        <p:nvSpPr>
          <p:cNvPr id="221" name="Google Shape;221;g368dd36602c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A678-513D-6A84-DF40-598F81A11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15DEC-8AD9-A660-E559-FA3767AAE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F0CC7-3C69-4AEE-F67A-141217F21B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28A293-4270-82CE-05C4-9133551E2FB6}"/>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7</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19726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F1933-D866-77B4-7277-0E7D2534A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92B0A-3089-DED4-3B20-299CB4F45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62D6B-1D24-8205-2A02-DFD123773B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E3F9E-EDF8-AA3C-23E7-A47E6EBEA3B5}"/>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8</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43541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A73D-4717-73AD-DF22-9A5FC9A89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6E293-2673-ED75-ED05-83553295D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F3094-6462-9AB9-C654-AC2E4A35E3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9BAB33-6F81-ABCF-721B-BD7C84DAD9E4}"/>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9</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7109448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oleObject" Target="../embeddings/oleObject2.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3.xml"/><Relationship Id="rId5" Type="http://schemas.openxmlformats.org/officeDocument/2006/relationships/tags" Target="../tags/tag120.xml"/><Relationship Id="rId10" Type="http://schemas.openxmlformats.org/officeDocument/2006/relationships/image" Target="../media/image5.png"/><Relationship Id="rId4" Type="http://schemas.openxmlformats.org/officeDocument/2006/relationships/tags" Target="../tags/tag119.xml"/><Relationship Id="rId9"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oleObject" Target="../embeddings/oleObject2.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3.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4454619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1044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009813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810976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9970519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774312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5626731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428004175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6489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18649637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6680228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5213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7923497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01383983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9308365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75050-BC18-44AD-994D-DC41F1AB2295}" type="datetime1">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AB21-C532-4024-9EF4-BE4C138D266F}" type="slidenum">
              <a:rPr lang="en-US" smtClean="0"/>
              <a:t>‹#›</a:t>
            </a:fld>
            <a:endParaRPr lang="en-US"/>
          </a:p>
        </p:txBody>
      </p:sp>
    </p:spTree>
    <p:extLst>
      <p:ext uri="{BB962C8B-B14F-4D97-AF65-F5344CB8AC3E}">
        <p14:creationId xmlns:p14="http://schemas.microsoft.com/office/powerpoint/2010/main" val="410723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22241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7776977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5169298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0962913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953159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9342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36998047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tags" Target="../tags/tag113.xml"/><Relationship Id="rId3" Type="http://schemas.openxmlformats.org/officeDocument/2006/relationships/slideLayout" Target="../slideLayouts/slideLayout18.xml"/><Relationship Id="rId21" Type="http://schemas.openxmlformats.org/officeDocument/2006/relationships/tags" Target="../tags/tag108.xml"/><Relationship Id="rId7" Type="http://schemas.openxmlformats.org/officeDocument/2006/relationships/slideLayout" Target="../slideLayouts/slideLayout22.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2" Type="http://schemas.openxmlformats.org/officeDocument/2006/relationships/slideLayout" Target="../slideLayouts/slideLayout17.xml"/><Relationship Id="rId16" Type="http://schemas.openxmlformats.org/officeDocument/2006/relationships/tags" Target="../tags/tag103.xml"/><Relationship Id="rId20" Type="http://schemas.openxmlformats.org/officeDocument/2006/relationships/tags" Target="../tags/tag107.xml"/><Relationship Id="rId29" Type="http://schemas.openxmlformats.org/officeDocument/2006/relationships/oleObject" Target="../embeddings/oleObject1.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8.xml"/><Relationship Id="rId24" Type="http://schemas.openxmlformats.org/officeDocument/2006/relationships/tags" Target="../tags/tag111.xml"/><Relationship Id="rId5" Type="http://schemas.openxmlformats.org/officeDocument/2006/relationships/slideLayout" Target="../slideLayouts/slideLayout20.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tags" Target="../tags/tag115.xml"/><Relationship Id="rId10" Type="http://schemas.openxmlformats.org/officeDocument/2006/relationships/tags" Target="../tags/tag97.xml"/><Relationship Id="rId19" Type="http://schemas.openxmlformats.org/officeDocument/2006/relationships/tags" Target="../tags/tag106.xml"/><Relationship Id="rId31"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theme" Target="../theme/theme3.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465412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3578826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0162412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dirty="0">
                <a:cs typeface="Arial"/>
              </a:rPr>
              <a:t>November 12, 2025</a:t>
            </a:r>
            <a:endParaRPr lang="en-US" dirty="0"/>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4533" y="3722560"/>
            <a:ext cx="5688792" cy="1538883"/>
          </a:xfrm>
        </p:spPr>
        <p:txBody>
          <a:bodyPr/>
          <a:lstStyle/>
          <a:p>
            <a:pPr>
              <a:spcBef>
                <a:spcPts val="0"/>
              </a:spcBef>
              <a:spcAft>
                <a:spcPts val="1400"/>
              </a:spcAft>
            </a:pPr>
            <a:r>
              <a:rPr lang="en-US" sz="3800" dirty="0"/>
              <a:t>Senior Housing </a:t>
            </a:r>
            <a:br>
              <a:rPr lang="en-US" sz="3800" dirty="0"/>
            </a:br>
            <a:r>
              <a:rPr lang="en-US" sz="3800" dirty="0"/>
              <a:t>Commission:</a:t>
            </a:r>
            <a:br>
              <a:rPr lang="en-US" sz="3600" dirty="0"/>
            </a:br>
            <a:r>
              <a:rPr lang="en-US" sz="2400" dirty="0">
                <a:cs typeface="Arial"/>
              </a:rPr>
              <a:t> </a:t>
            </a:r>
            <a:r>
              <a:rPr lang="en-US" sz="2100" dirty="0">
                <a:cs typeface="Arial"/>
              </a:rPr>
              <a:t>Review of Draft Recommendations (Final)</a:t>
            </a:r>
            <a:endParaRPr lang="en-US" dirty="0"/>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A02F0-F166-90E1-CEFB-45E4674CB89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A70D0AB-1D5E-7AC2-307B-51DA64EE5FED}"/>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dirty="0">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a:p>
            <a:pPr>
              <a:defRPr/>
            </a:pPr>
            <a:r>
              <a:rPr lang="en-US" sz="1700" dirty="0">
                <a:solidFill>
                  <a:srgbClr val="F2F2F2"/>
                </a:solidFill>
                <a:latin typeface="Arial" panose="020B0604020202020204"/>
                <a:cs typeface="Arial" panose="020B0604020202020204"/>
              </a:rPr>
              <a:t>1) Production and Summary </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r>
              <a:rPr lang="en-US" sz="1700" dirty="0">
                <a:solidFill>
                  <a:srgbClr val="F2F2F2"/>
                </a:solidFill>
                <a:latin typeface="Arial" panose="020B0604020202020204"/>
                <a:cs typeface="Arial" panose="020B0604020202020204"/>
              </a:rPr>
              <a:t>Recommendations Summary</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CC034768-EAE4-2928-09BB-093A70644F2E}"/>
              </a:ext>
            </a:extLst>
          </p:cNvPr>
          <p:cNvSpPr txBox="1"/>
          <p:nvPr/>
        </p:nvSpPr>
        <p:spPr>
          <a:xfrm>
            <a:off x="557770" y="6673334"/>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dirty="0">
                <a:ln>
                  <a:noFill/>
                </a:ln>
                <a:solidFill>
                  <a:srgbClr val="FF0000"/>
                </a:solidFill>
                <a:effectLst/>
                <a:uLnTx/>
                <a:uFillTx/>
                <a:latin typeface="Aptos"/>
                <a:ea typeface="+mn-ea"/>
                <a:cs typeface="+mn-cs"/>
              </a:rPr>
              <a:t>Note:</a:t>
            </a:r>
            <a:r>
              <a:rPr kumimoji="0" lang="en-US" sz="1200" b="0" i="0" u="none" strike="noStrike" kern="1200" cap="none" spc="0" normalizeH="0" baseline="0" noProof="0" dirty="0">
                <a:ln>
                  <a:noFill/>
                </a:ln>
                <a:solidFill>
                  <a:srgbClr val="FF0000"/>
                </a:solidFill>
                <a:effectLst/>
                <a:uLnTx/>
                <a:uFillTx/>
                <a:latin typeface="Aptos"/>
                <a:ea typeface="+mn-ea"/>
                <a:cs typeface="+mn-cs"/>
              </a:rPr>
              <a:t> The </a:t>
            </a:r>
            <a:r>
              <a:rPr lang="en-US" sz="1200" dirty="0">
                <a:solidFill>
                  <a:srgbClr val="FF0000"/>
                </a:solidFill>
                <a:latin typeface="Aptos"/>
              </a:rPr>
              <a:t>recommendations noted above are draft recommendations still in development.</a:t>
            </a:r>
            <a:endParaRPr lang="en-US" sz="1200" b="0" i="0" u="none" strike="noStrike" kern="1200" cap="none" spc="0" normalizeH="0" baseline="0" noProof="0" dirty="0">
              <a:ln>
                <a:noFill/>
              </a:ln>
              <a:solidFill>
                <a:srgbClr val="FF0000"/>
              </a:solidFill>
              <a:effectLst/>
              <a:uLnTx/>
              <a:uFillTx/>
              <a:latin typeface="Aptos"/>
            </a:endParaRPr>
          </a:p>
        </p:txBody>
      </p:sp>
      <p:sp>
        <p:nvSpPr>
          <p:cNvPr id="4" name="TextBox 8">
            <a:extLst>
              <a:ext uri="{FF2B5EF4-FFF2-40B4-BE49-F238E27FC236}">
                <a16:creationId xmlns:a16="http://schemas.microsoft.com/office/drawing/2014/main" id="{B5426339-AF16-EEAF-E8B3-BBEA72D43F6B}"/>
              </a:ext>
            </a:extLst>
          </p:cNvPr>
          <p:cNvSpPr txBox="1"/>
          <p:nvPr/>
        </p:nvSpPr>
        <p:spPr>
          <a:xfrm>
            <a:off x="-308618" y="1097284"/>
            <a:ext cx="12192000" cy="412420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b="1" u="sng" dirty="0">
                <a:solidFill>
                  <a:schemeClr val="accent1"/>
                </a:solidFill>
              </a:rPr>
              <a:t>1. Streamlining and Update Current Senior Design Standards in QAP</a:t>
            </a:r>
          </a:p>
          <a:p>
            <a:pPr lvl="1"/>
            <a:r>
              <a:rPr lang="en-US" i="1" u="sng" dirty="0">
                <a:latin typeface="Aptos" panose="020B0004020202020204" pitchFamily="34" charset="0"/>
                <a:cs typeface="Arial"/>
              </a:rPr>
              <a:t>Recommended Action Goal: </a:t>
            </a:r>
            <a:r>
              <a:rPr lang="en-US" dirty="0">
                <a:latin typeface="Aptos" panose="020B0004020202020204" pitchFamily="34" charset="0"/>
                <a:cs typeface="Arial"/>
              </a:rPr>
              <a:t>Create standardized designs to streamline the development and  </a:t>
            </a:r>
          </a:p>
          <a:p>
            <a:pPr lvl="1"/>
            <a:r>
              <a:rPr lang="en-US" dirty="0">
                <a:latin typeface="Aptos" panose="020B0004020202020204" pitchFamily="34" charset="0"/>
                <a:cs typeface="Arial"/>
              </a:rPr>
              <a:t>reduce costs for senior supportive housing projects.</a:t>
            </a:r>
          </a:p>
          <a:p>
            <a:pPr lvl="1"/>
            <a:endParaRPr lang="en-US" sz="2000" dirty="0">
              <a:solidFill>
                <a:srgbClr val="14558F"/>
              </a:solidFill>
              <a:latin typeface="Aptos" panose="020B0004020202020204" pitchFamily="34" charset="0"/>
              <a:cs typeface="Arial"/>
            </a:endParaRPr>
          </a:p>
          <a:p>
            <a:pPr lvl="1"/>
            <a:r>
              <a:rPr lang="en-US" b="1" u="sng" dirty="0">
                <a:solidFill>
                  <a:schemeClr val="accent1"/>
                </a:solidFill>
              </a:rPr>
              <a:t>2. Align Affordable Senior Housing with Seniors’ Economics</a:t>
            </a:r>
            <a:endParaRPr lang="en-US" u="sng" dirty="0">
              <a:solidFill>
                <a:schemeClr val="accent1"/>
              </a:solidFill>
            </a:endParaRPr>
          </a:p>
          <a:p>
            <a:pPr lvl="1"/>
            <a:r>
              <a:rPr lang="en-US" i="1" u="sng" dirty="0">
                <a:latin typeface="Aptos" panose="020B0004020202020204" pitchFamily="34" charset="0"/>
                <a:cs typeface="Arial"/>
              </a:rPr>
              <a:t>Recommended Action Goal: </a:t>
            </a:r>
            <a:r>
              <a:rPr lang="en-US" dirty="0">
                <a:latin typeface="Aptos" panose="020B0004020202020204" pitchFamily="34" charset="0"/>
                <a:cs typeface="Arial"/>
              </a:rPr>
              <a:t>The allocation of project-based vouchers (PBVs) should mirror the</a:t>
            </a:r>
          </a:p>
          <a:p>
            <a:pPr lvl="1"/>
            <a:r>
              <a:rPr lang="en-US" dirty="0">
                <a:latin typeface="Aptos" panose="020B0004020202020204" pitchFamily="34" charset="0"/>
                <a:cs typeface="Arial"/>
              </a:rPr>
              <a:t>percentage of ELI/VLI in that community. LIHTC rents should be underwritten at well below the</a:t>
            </a:r>
          </a:p>
          <a:p>
            <a:pPr lvl="1"/>
            <a:r>
              <a:rPr lang="en-US" dirty="0">
                <a:latin typeface="Aptos" panose="020B0004020202020204" pitchFamily="34" charset="0"/>
                <a:cs typeface="Arial"/>
              </a:rPr>
              <a:t>maximum rents (target: to match that community’s population).</a:t>
            </a:r>
          </a:p>
          <a:p>
            <a:pPr lvl="1"/>
            <a:r>
              <a:rPr lang="en-US" i="1" u="sng" dirty="0">
                <a:latin typeface="Aptos" panose="020B0004020202020204" pitchFamily="34" charset="0"/>
                <a:cs typeface="Arial"/>
              </a:rPr>
              <a:t>Next Steps</a:t>
            </a:r>
            <a:r>
              <a:rPr lang="en-US" dirty="0">
                <a:latin typeface="Aptos" panose="020B0004020202020204" pitchFamily="34" charset="0"/>
                <a:cs typeface="Arial"/>
              </a:rPr>
              <a:t>: </a:t>
            </a:r>
          </a:p>
          <a:p>
            <a:pPr lvl="1"/>
            <a:r>
              <a:rPr lang="en-US" sz="1200" dirty="0">
                <a:latin typeface="Aptos" panose="020B0004020202020204" pitchFamily="34" charset="0"/>
                <a:cs typeface="Arial"/>
              </a:rPr>
              <a:t>●	Document challenges in renting up and maintaining long tenures for LIHTC-only senior units.  Analyze, by region, the income distribution among senior households.</a:t>
            </a:r>
          </a:p>
          <a:p>
            <a:pPr lvl="1"/>
            <a:r>
              <a:rPr lang="en-US" sz="1200" dirty="0">
                <a:latin typeface="Aptos" panose="020B0004020202020204" pitchFamily="34" charset="0"/>
                <a:cs typeface="Arial"/>
              </a:rPr>
              <a:t>●	Evaluate options to ensure that very low and low-income seniors are able to remain housed including providing 100% project-based vouchers for all senior supportive housing and capping  LIHTC rents to reflect incomes for seniors in that community. </a:t>
            </a:r>
          </a:p>
          <a:p>
            <a:pPr lvl="1"/>
            <a:r>
              <a:rPr lang="en-US" sz="1200" dirty="0">
                <a:latin typeface="Aptos" panose="020B0004020202020204" pitchFamily="34" charset="0"/>
                <a:cs typeface="Arial"/>
              </a:rPr>
              <a:t>●	Design outreach and education programs to share the advantages of aging in community to attract more moderate-income older adults who can afford LIHTC-only units</a:t>
            </a:r>
          </a:p>
          <a:p>
            <a:endParaRPr lang="en-US" sz="2000" b="1" dirty="0">
              <a:solidFill>
                <a:srgbClr val="14558F"/>
              </a:solidFill>
              <a:latin typeface="Aptos" panose="020B0004020202020204" pitchFamily="34" charset="0"/>
              <a:cs typeface="Arial"/>
            </a:endParaRPr>
          </a:p>
          <a:p>
            <a:r>
              <a:rPr lang="en-US" b="1" dirty="0">
                <a:solidFill>
                  <a:schemeClr val="accent1"/>
                </a:solidFill>
              </a:rPr>
              <a:t>       </a:t>
            </a:r>
            <a:r>
              <a:rPr lang="en-US" b="1" u="sng" dirty="0">
                <a:solidFill>
                  <a:schemeClr val="accent1"/>
                </a:solidFill>
              </a:rPr>
              <a:t>3. Create a program for older adults earning between 60-120% AMI, the “missing middle” who currently are    </a:t>
            </a:r>
            <a:r>
              <a:rPr lang="en-US" b="1" dirty="0">
                <a:solidFill>
                  <a:schemeClr val="accent1"/>
                </a:solidFill>
              </a:rPr>
              <a:t>	</a:t>
            </a:r>
            <a:r>
              <a:rPr lang="en-US" b="1" u="sng" dirty="0">
                <a:solidFill>
                  <a:schemeClr val="accent1"/>
                </a:solidFill>
              </a:rPr>
              <a:t>unable to take advantage of LIHTC housing</a:t>
            </a:r>
          </a:p>
        </p:txBody>
      </p:sp>
      <p:sp>
        <p:nvSpPr>
          <p:cNvPr id="3" name="TextBox 2">
            <a:extLst>
              <a:ext uri="{FF2B5EF4-FFF2-40B4-BE49-F238E27FC236}">
                <a16:creationId xmlns:a16="http://schemas.microsoft.com/office/drawing/2014/main" id="{5822E556-9D1B-A84B-9CAA-FD5E15F3EA1A}"/>
              </a:ext>
            </a:extLst>
          </p:cNvPr>
          <p:cNvSpPr txBox="1"/>
          <p:nvPr/>
        </p:nvSpPr>
        <p:spPr>
          <a:xfrm>
            <a:off x="0" y="1097284"/>
            <a:ext cx="1423133" cy="358056"/>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2400" b="1" dirty="0">
              <a:solidFill>
                <a:schemeClr val="accent1"/>
              </a:solidFill>
              <a:latin typeface="Aptos" panose="020B0004020202020204" pitchFamily="34" charset="0"/>
            </a:endParaRPr>
          </a:p>
        </p:txBody>
      </p:sp>
    </p:spTree>
    <p:extLst>
      <p:ext uri="{BB962C8B-B14F-4D97-AF65-F5344CB8AC3E}">
        <p14:creationId xmlns:p14="http://schemas.microsoft.com/office/powerpoint/2010/main" val="21664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ADFBD-0B19-457C-936D-0B4CFA47082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C70311-4FFA-FE62-2622-20E03A251A31}"/>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dirty="0">
                <a:solidFill>
                  <a:srgbClr val="F2F2F2"/>
                </a:solidFill>
                <a:latin typeface="Arial" panose="020B0604020202020204"/>
                <a:cs typeface="Arial" panose="020B0604020202020204"/>
              </a:rPr>
              <a:t>1)  </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Housing Lifecycle Management &amp; Search (Report Recommendations)</a:t>
            </a:r>
          </a:p>
        </p:txBody>
      </p:sp>
      <p:sp>
        <p:nvSpPr>
          <p:cNvPr id="3" name="TextBox 2">
            <a:extLst>
              <a:ext uri="{FF2B5EF4-FFF2-40B4-BE49-F238E27FC236}">
                <a16:creationId xmlns:a16="http://schemas.microsoft.com/office/drawing/2014/main" id="{E14CE5BA-38BC-689F-A555-CD28F02C59AF}"/>
              </a:ext>
            </a:extLst>
          </p:cNvPr>
          <p:cNvSpPr txBox="1"/>
          <p:nvPr/>
        </p:nvSpPr>
        <p:spPr>
          <a:xfrm>
            <a:off x="136358" y="1054100"/>
            <a:ext cx="11919283" cy="590931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14558F"/>
                </a:solidFill>
                <a:effectLst/>
                <a:uLnTx/>
                <a:uFillTx/>
                <a:latin typeface="Aptos"/>
                <a:ea typeface="+mn-lt"/>
                <a:cs typeface="Arial" panose="020B0604020202020204"/>
              </a:rPr>
              <a:t>Creating an “Age-Friendly” Massachusetts that empowers older adults to meet their housing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u="sng" dirty="0">
                <a:latin typeface="Aptos"/>
                <a:ea typeface="+mn-lt"/>
                <a:cs typeface="Arial" panose="020B0604020202020204"/>
              </a:rPr>
              <a:t>Recommendations</a:t>
            </a:r>
            <a:endParaRPr kumimoji="0" lang="en-US" sz="1600" i="1" u="none" strike="noStrike" kern="1200" cap="none" spc="0" normalizeH="0" baseline="0" noProof="0" dirty="0">
              <a:ln>
                <a:noFill/>
              </a:ln>
              <a:effectLst/>
              <a:uLnTx/>
              <a:uFillTx/>
              <a:latin typeface="Aptos"/>
              <a:ea typeface="+mn-lt"/>
              <a:cs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Implementations of </a:t>
            </a:r>
            <a:r>
              <a:rPr lang="en-US" sz="1600" b="1" dirty="0">
                <a:solidFill>
                  <a:srgbClr val="000000"/>
                </a:solidFill>
                <a:latin typeface="Aptos"/>
                <a:ea typeface="+mn-lt"/>
                <a:cs typeface="Arial" panose="020B0604020202020204"/>
              </a:rPr>
              <a:t>Executive Order #642 on “Instituting Age-Friendly Practices.” and expansion of these efforts to municipal government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dirty="0">
                <a:solidFill>
                  <a:srgbClr val="000000"/>
                </a:solidFill>
                <a:latin typeface="Aptos"/>
                <a:ea typeface="+mn-lt"/>
                <a:cs typeface="Arial" panose="020B0604020202020204"/>
              </a:rPr>
              <a:t>Establishing a curriculum to support financial literacy amongst older adults (e.g. HB. 777)</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dirty="0">
                <a:solidFill>
                  <a:srgbClr val="000000"/>
                </a:solidFill>
                <a:latin typeface="Aptos"/>
                <a:ea typeface="+mn-lt"/>
                <a:cs typeface="Arial" panose="020B0604020202020204"/>
              </a:rPr>
              <a:t>Creation of a </a:t>
            </a:r>
            <a:r>
              <a:rPr lang="en-US" sz="1600" b="1" dirty="0" err="1">
                <a:solidFill>
                  <a:srgbClr val="000000"/>
                </a:solidFill>
                <a:latin typeface="Aptos"/>
                <a:ea typeface="+mn-lt"/>
                <a:cs typeface="Arial" panose="020B0604020202020204"/>
              </a:rPr>
              <a:t>HomeShare</a:t>
            </a:r>
            <a:r>
              <a:rPr lang="en-US" sz="1600" b="1" dirty="0">
                <a:solidFill>
                  <a:srgbClr val="000000"/>
                </a:solidFill>
                <a:latin typeface="Aptos"/>
                <a:ea typeface="+mn-lt"/>
                <a:cs typeface="Arial" panose="020B0604020202020204"/>
              </a:rPr>
              <a:t> program that is intergenerational and between older adults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dirty="0">
                <a:solidFill>
                  <a:srgbClr val="000000"/>
                </a:solidFill>
                <a:latin typeface="Aptos"/>
                <a:ea typeface="+mn-lt"/>
                <a:cs typeface="Arial" panose="020B0604020202020204"/>
              </a:rPr>
              <a:t>Create funding support for ADU development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dirty="0">
                <a:solidFill>
                  <a:srgbClr val="000000"/>
                </a:solidFill>
                <a:latin typeface="Aptos"/>
                <a:ea typeface="+mn-lt"/>
                <a:cs typeface="Arial" panose="020B0604020202020204"/>
              </a:rPr>
              <a:t>Creation of a of a steering committee under EOHLC to explore the expansion of a bridge-subsidy program for Older Adults inspired by current bridge subsidy pilot program in Somerville </a:t>
            </a:r>
          </a:p>
          <a:p>
            <a:pPr marL="342900" indent="-342900">
              <a:buFontTx/>
              <a:buAutoNum type="arabicPeriod"/>
              <a:defRPr/>
            </a:pPr>
            <a:r>
              <a:rPr lang="en-US" sz="1600" b="1" dirty="0"/>
              <a:t>Create centralized resource on the EOHLC website that provides “one-stop shopping” for individuals seeking information about all aspects of housing search, tenant selection, retaining existing housing eligibility/recertification, obtaining reasonable modifications and accommodations, and other civil rights issues.  Allow for application to be submitted from the website. </a:t>
            </a:r>
          </a:p>
          <a:p>
            <a:pPr marL="342900" indent="-342900">
              <a:buFontTx/>
              <a:buAutoNum type="arabicPeriod"/>
              <a:defRPr/>
            </a:pPr>
            <a:r>
              <a:rPr lang="en-US" sz="1600" b="1" dirty="0"/>
              <a:t>Providing facilitation and support to access transportation services</a:t>
            </a:r>
          </a:p>
          <a:p>
            <a:pPr marL="800100" lvl="1" indent="-342900">
              <a:buFont typeface="Courier New" panose="02070309020205020404" pitchFamily="49" charset="0"/>
              <a:buChar char="o"/>
              <a:defRPr/>
            </a:pPr>
            <a:r>
              <a:rPr lang="en-US" sz="1600" b="1" dirty="0"/>
              <a:t>Accessing transportation options using Ride Match https://massridematch.org/ (statewide database of transportation options).</a:t>
            </a:r>
          </a:p>
          <a:p>
            <a:pPr marL="800100" lvl="1" indent="-342900">
              <a:buFont typeface="Courier New" panose="02070309020205020404" pitchFamily="49" charset="0"/>
              <a:buChar char="o"/>
              <a:defRPr/>
            </a:pPr>
            <a:r>
              <a:rPr lang="en-US" sz="1600" b="1" dirty="0"/>
              <a:t> Partner with community, nonprofit, and private providers to facilitate access to shared transportation services like bike share and car share on site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2400" b="1" dirty="0">
              <a:solidFill>
                <a:srgbClr val="000000"/>
              </a:solidFill>
              <a:latin typeface="Aptos"/>
              <a:ea typeface="+mn-lt"/>
              <a:cs typeface="Arial" panose="020B0604020202020204"/>
            </a:endParaRPr>
          </a:p>
        </p:txBody>
      </p:sp>
    </p:spTree>
    <p:extLst>
      <p:ext uri="{BB962C8B-B14F-4D97-AF65-F5344CB8AC3E}">
        <p14:creationId xmlns:p14="http://schemas.microsoft.com/office/powerpoint/2010/main" val="37056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F05B-65CE-8CA0-F174-EF12DF1445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0EA50D-7B2F-B065-6EDB-4766B4B4EE44}"/>
              </a:ext>
            </a:extLst>
          </p:cNvPr>
          <p:cNvSpPr>
            <a:spLocks noGrp="1"/>
          </p:cNvSpPr>
          <p:nvPr>
            <p:ph type="title"/>
          </p:nvPr>
        </p:nvSpPr>
        <p:spPr>
          <a:xfrm>
            <a:off x="2821671" y="2907232"/>
            <a:ext cx="8181508" cy="553998"/>
          </a:xfrm>
        </p:spPr>
        <p:txBody>
          <a:bodyPr/>
          <a:lstStyle/>
          <a:p>
            <a:pPr algn="l"/>
            <a:r>
              <a:rPr lang="en-US" sz="3600">
                <a:cs typeface="Arial"/>
              </a:rPr>
              <a:t>Next Steps</a:t>
            </a:r>
            <a:endParaRPr lang="en-US"/>
          </a:p>
        </p:txBody>
      </p:sp>
    </p:spTree>
    <p:extLst>
      <p:ext uri="{BB962C8B-B14F-4D97-AF65-F5344CB8AC3E}">
        <p14:creationId xmlns:p14="http://schemas.microsoft.com/office/powerpoint/2010/main" val="1885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1268157103"/>
              </p:ext>
            </p:extLst>
          </p:nvPr>
        </p:nvGraphicFramePr>
        <p:xfrm>
          <a:off x="263178" y="1102338"/>
          <a:ext cx="11668942" cy="2550754"/>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1489165">
                <a:tc>
                  <a:txBody>
                    <a:bodyPr/>
                    <a:lstStyle/>
                    <a:p>
                      <a:pPr marL="229870" lvl="0" indent="0" algn="l">
                        <a:lnSpc>
                          <a:spcPct val="100000"/>
                        </a:lnSpc>
                        <a:spcBef>
                          <a:spcPts val="0"/>
                        </a:spcBef>
                        <a:spcAft>
                          <a:spcPts val="500"/>
                        </a:spcAft>
                        <a:buNone/>
                      </a:pPr>
                      <a:r>
                        <a:rPr lang="en-US" sz="2400" b="1" i="0" u="none" strike="noStrike" noProof="0" dirty="0">
                          <a:solidFill>
                            <a:schemeClr val="tx1"/>
                          </a:solidFill>
                          <a:latin typeface="Aptos"/>
                        </a:rPr>
                        <a:t>December: </a:t>
                      </a:r>
                      <a:r>
                        <a:rPr lang="en-US" sz="2400" b="0" i="0" u="none" strike="noStrike" noProof="0" dirty="0">
                          <a:solidFill>
                            <a:schemeClr val="tx1"/>
                          </a:solidFill>
                          <a:latin typeface="Aptos"/>
                        </a:rPr>
                        <a:t>Planned for December 9</a:t>
                      </a:r>
                      <a:r>
                        <a:rPr lang="en-US" sz="2400" b="0" i="0" u="none" strike="noStrike" baseline="30000" noProof="0" dirty="0">
                          <a:solidFill>
                            <a:schemeClr val="tx1"/>
                          </a:solidFill>
                          <a:latin typeface="Aptos"/>
                        </a:rPr>
                        <a:t>th</a:t>
                      </a:r>
                      <a:r>
                        <a:rPr lang="en-US" sz="2400" b="0" i="0" u="none" strike="noStrike" noProof="0" dirty="0">
                          <a:solidFill>
                            <a:schemeClr val="tx1"/>
                          </a:solidFill>
                          <a:latin typeface="Aptos"/>
                        </a:rPr>
                        <a:t> at 10AM</a:t>
                      </a:r>
                    </a:p>
                    <a:p>
                      <a:pPr marL="572770" lvl="0" indent="-342900" algn="l">
                        <a:lnSpc>
                          <a:spcPct val="100000"/>
                        </a:lnSpc>
                        <a:spcBef>
                          <a:spcPts val="0"/>
                        </a:spcBef>
                        <a:spcAft>
                          <a:spcPts val="1000"/>
                        </a:spcAft>
                        <a:buFont typeface="Arial"/>
                        <a:buChar char="•"/>
                      </a:pPr>
                      <a:r>
                        <a:rPr lang="en-US" sz="2000" b="0" i="0" u="sng" strike="noStrike" noProof="0" dirty="0">
                          <a:solidFill>
                            <a:schemeClr val="tx1"/>
                          </a:solidFill>
                          <a:latin typeface="Aptos"/>
                        </a:rPr>
                        <a:t>Target:</a:t>
                      </a:r>
                      <a:r>
                        <a:rPr lang="en-US" sz="2000" b="0" i="0" u="none" strike="noStrike" noProof="0" dirty="0">
                          <a:solidFill>
                            <a:schemeClr val="tx1"/>
                          </a:solidFill>
                          <a:latin typeface="Aptos"/>
                        </a:rPr>
                        <a:t> Review final draft report (with additions, adjustments)</a:t>
                      </a:r>
                    </a:p>
                    <a:p>
                      <a:pPr marL="572770" lvl="0" indent="-342900" algn="l">
                        <a:lnSpc>
                          <a:spcPct val="100000"/>
                        </a:lnSpc>
                        <a:spcBef>
                          <a:spcPts val="0"/>
                        </a:spcBef>
                        <a:spcAft>
                          <a:spcPts val="2000"/>
                        </a:spcAft>
                        <a:buFont typeface="Arial"/>
                        <a:buChar char="•"/>
                      </a:pPr>
                      <a:r>
                        <a:rPr lang="en-US" sz="2000" b="0" i="0" u="sng" strike="noStrike" noProof="0" dirty="0">
                          <a:solidFill>
                            <a:schemeClr val="tx1"/>
                          </a:solidFill>
                          <a:latin typeface="Aptos"/>
                        </a:rPr>
                        <a:t>Mid-to-Late December:</a:t>
                      </a:r>
                      <a:r>
                        <a:rPr lang="en-US" sz="2000" b="0" i="0" u="none" strike="noStrike" noProof="0" dirty="0">
                          <a:solidFill>
                            <a:schemeClr val="tx1"/>
                          </a:solidFill>
                          <a:latin typeface="Aptos"/>
                        </a:rPr>
                        <a:t> EOHLC sends report to Legislature, Governor</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r h="1061589">
                <a:tc>
                  <a:txBody>
                    <a:bodyPr/>
                    <a:lstStyle/>
                    <a:p>
                      <a:pPr marL="229870" lvl="0" indent="0" algn="l">
                        <a:lnSpc>
                          <a:spcPct val="100000"/>
                        </a:lnSpc>
                        <a:spcBef>
                          <a:spcPts val="0"/>
                        </a:spcBef>
                        <a:spcAft>
                          <a:spcPts val="2000"/>
                        </a:spcAft>
                        <a:buFont typeface="Arial"/>
                        <a:buNone/>
                      </a:pPr>
                      <a:r>
                        <a:rPr lang="en-US" sz="2000" b="1" i="0" u="none" strike="noStrike" noProof="0" dirty="0">
                          <a:solidFill>
                            <a:schemeClr val="tx1"/>
                          </a:solidFill>
                          <a:latin typeface="Aptos"/>
                        </a:rPr>
                        <a:t>Early 2026: </a:t>
                      </a:r>
                      <a:r>
                        <a:rPr lang="en-US" sz="2000" b="0" i="0" u="none" strike="noStrike" noProof="0" dirty="0">
                          <a:solidFill>
                            <a:schemeClr val="tx1"/>
                          </a:solidFill>
                          <a:latin typeface="Aptos"/>
                        </a:rPr>
                        <a:t>Tentative celebration, broader roll-out of report</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324597"/>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4101845423"/>
              </p:ext>
            </p:extLst>
          </p:nvPr>
        </p:nvGraphicFramePr>
        <p:xfrm>
          <a:off x="616856" y="1360714"/>
          <a:ext cx="10975979" cy="2811912"/>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937304">
                <a:tc>
                  <a:txBody>
                    <a:bodyPr/>
                    <a:lstStyle/>
                    <a:p>
                      <a:pPr lvl="0">
                        <a:buNone/>
                      </a:pPr>
                      <a:r>
                        <a:rPr lang="en-US" sz="2000" b="1" strike="noStrike">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937304">
                <a:tc>
                  <a:txBody>
                    <a:bodyPr/>
                    <a:lstStyle/>
                    <a:p>
                      <a:pPr marL="0" lvl="0" indent="0">
                        <a:buNone/>
                      </a:pPr>
                      <a:r>
                        <a:rPr lang="en-US" sz="2000" b="1" strike="noStrike" dirty="0">
                          <a:solidFill>
                            <a:schemeClr val="tx1"/>
                          </a:solidFill>
                        </a:rPr>
                        <a:t>Draft Report Recommendation Review</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3 – 12</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937304">
                <a:tc>
                  <a:txBody>
                    <a:bodyPr/>
                    <a:lstStyle/>
                    <a:p>
                      <a:r>
                        <a:rPr lang="en-US" sz="2000" b="1" strike="noStrike" dirty="0">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kumimoji="0" lang="en-US" sz="1700" b="0" i="0" u="none" strike="noStrike" kern="1200" cap="none" spc="0" normalizeH="0" baseline="0" noProof="0" dirty="0">
                          <a:ln>
                            <a:noFill/>
                          </a:ln>
                          <a:solidFill>
                            <a:srgbClr val="000000"/>
                          </a:solidFill>
                          <a:effectLst/>
                          <a:uLnTx/>
                          <a:uFillTx/>
                          <a:latin typeface="Arial"/>
                        </a:rPr>
                        <a:t>13 – 14 </a:t>
                      </a:r>
                      <a:endParaRPr kumimoji="0" lang="en-US" dirty="0"/>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41209" y="2626772"/>
            <a:ext cx="8181508" cy="1107996"/>
          </a:xfrm>
        </p:spPr>
        <p:txBody>
          <a:bodyPr/>
          <a:lstStyle/>
          <a:p>
            <a:pPr algn="l"/>
            <a:r>
              <a:rPr lang="en-US" sz="3600">
                <a:cs typeface="Arial"/>
              </a:rPr>
              <a:t>Draft Recommendation Review:</a:t>
            </a:r>
            <a:br>
              <a:rPr lang="en-US" sz="3600">
                <a:cs typeface="Arial"/>
              </a:rPr>
            </a:br>
            <a:r>
              <a:rPr lang="en-US" sz="3600">
                <a:cs typeface="Arial"/>
              </a:rPr>
              <a:t>Draft Report Summary</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5E02-C729-86D9-9F55-A94AB2A2D55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B7F4DB1-CC49-C6B1-61C1-84865B384970}"/>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dirty="0">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dirty="0">
                <a:solidFill>
                  <a:srgbClr val="F2F2F2"/>
                </a:solidFill>
                <a:latin typeface="Arial" panose="020B0604020202020204"/>
                <a:cs typeface="Arial" panose="020B0604020202020204"/>
              </a:rPr>
              <a:t>1) Accessibility, Maintenance &amp; Modification</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 (Process </a:t>
            </a:r>
            <a:r>
              <a:rPr lang="en-US" sz="1700" dirty="0">
                <a:solidFill>
                  <a:srgbClr val="F2F2F2"/>
                </a:solidFill>
                <a:latin typeface="Arial" panose="020B0604020202020204"/>
                <a:cs typeface="Arial" panose="020B0604020202020204"/>
              </a:rPr>
              <a:t>Overview</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86754687-3C9F-29DE-7405-C6DCE311196E}"/>
              </a:ext>
            </a:extLst>
          </p:cNvPr>
          <p:cNvSpPr txBox="1"/>
          <p:nvPr/>
        </p:nvSpPr>
        <p:spPr>
          <a:xfrm>
            <a:off x="668144" y="6324392"/>
            <a:ext cx="10855712" cy="63094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dirty="0">
                <a:ln>
                  <a:noFill/>
                </a:ln>
                <a:solidFill>
                  <a:srgbClr val="FF0000"/>
                </a:solidFill>
                <a:effectLst/>
                <a:uLnTx/>
                <a:uFillTx/>
                <a:latin typeface="Aptos"/>
                <a:ea typeface="+mn-ea"/>
                <a:cs typeface="+mn-cs"/>
              </a:rPr>
              <a:t>Note:</a:t>
            </a:r>
            <a:r>
              <a:rPr kumimoji="0" lang="en-US" sz="1200" b="0" i="0" u="none" strike="noStrike" kern="1200" cap="none" spc="0" normalizeH="0" baseline="0" noProof="0" dirty="0">
                <a:ln>
                  <a:noFill/>
                </a:ln>
                <a:solidFill>
                  <a:srgbClr val="FF0000"/>
                </a:solidFill>
                <a:effectLst/>
                <a:uLnTx/>
                <a:uFillTx/>
                <a:latin typeface="Aptos"/>
                <a:ea typeface="+mn-ea"/>
                <a:cs typeface="+mn-cs"/>
              </a:rPr>
              <a:t> Note: Both the sections and solutions identified above are based on Commissioners' survey responses. These summaries are not exhaustive, and do not reflect the final sections or recommendations of the Commission's report. A more holistic, but still not exhaustive, summary of responses can be found in the appendix.</a:t>
            </a:r>
          </a:p>
          <a:p>
            <a:pPr algn="ctr">
              <a:spcBef>
                <a:spcPts val="300"/>
              </a:spcBef>
              <a:spcAft>
                <a:spcPts val="300"/>
              </a:spcAft>
              <a:defRPr/>
            </a:pPr>
            <a:endParaRPr lang="en-US" sz="1200" b="0" i="0" u="none" strike="noStrike" kern="1200" cap="none" spc="0" normalizeH="0" baseline="0" noProof="0" dirty="0">
              <a:ln>
                <a:noFill/>
              </a:ln>
              <a:solidFill>
                <a:srgbClr val="FF0000"/>
              </a:solidFill>
              <a:effectLst/>
              <a:uLnTx/>
              <a:uFillTx/>
              <a:latin typeface="Aptos"/>
            </a:endParaRPr>
          </a:p>
        </p:txBody>
      </p:sp>
      <p:graphicFrame>
        <p:nvGraphicFramePr>
          <p:cNvPr id="3" name="Table 2">
            <a:extLst>
              <a:ext uri="{FF2B5EF4-FFF2-40B4-BE49-F238E27FC236}">
                <a16:creationId xmlns:a16="http://schemas.microsoft.com/office/drawing/2014/main" id="{AAFDFE2E-B5D6-EDF9-3021-2067653254F8}"/>
              </a:ext>
            </a:extLst>
          </p:cNvPr>
          <p:cNvGraphicFramePr>
            <a:graphicFrameLocks noGrp="1"/>
          </p:cNvGraphicFramePr>
          <p:nvPr>
            <p:extLst>
              <p:ext uri="{D42A27DB-BD31-4B8C-83A1-F6EECF244321}">
                <p14:modId xmlns:p14="http://schemas.microsoft.com/office/powerpoint/2010/main" val="1098879598"/>
              </p:ext>
            </p:extLst>
          </p:nvPr>
        </p:nvGraphicFramePr>
        <p:xfrm>
          <a:off x="275350" y="1540294"/>
          <a:ext cx="11641300" cy="4600609"/>
        </p:xfrm>
        <a:graphic>
          <a:graphicData uri="http://schemas.openxmlformats.org/drawingml/2006/table">
            <a:tbl>
              <a:tblPr firstRow="1" firstCol="1" bandRow="1"/>
              <a:tblGrid>
                <a:gridCol w="2473048">
                  <a:extLst>
                    <a:ext uri="{9D8B030D-6E8A-4147-A177-3AD203B41FA5}">
                      <a16:colId xmlns:a16="http://schemas.microsoft.com/office/drawing/2014/main" val="2329089500"/>
                    </a:ext>
                  </a:extLst>
                </a:gridCol>
                <a:gridCol w="2924481">
                  <a:extLst>
                    <a:ext uri="{9D8B030D-6E8A-4147-A177-3AD203B41FA5}">
                      <a16:colId xmlns:a16="http://schemas.microsoft.com/office/drawing/2014/main" val="1496072710"/>
                    </a:ext>
                  </a:extLst>
                </a:gridCol>
                <a:gridCol w="3083764">
                  <a:extLst>
                    <a:ext uri="{9D8B030D-6E8A-4147-A177-3AD203B41FA5}">
                      <a16:colId xmlns:a16="http://schemas.microsoft.com/office/drawing/2014/main" val="2141464057"/>
                    </a:ext>
                  </a:extLst>
                </a:gridCol>
                <a:gridCol w="3160007">
                  <a:extLst>
                    <a:ext uri="{9D8B030D-6E8A-4147-A177-3AD203B41FA5}">
                      <a16:colId xmlns:a16="http://schemas.microsoft.com/office/drawing/2014/main" val="2092993387"/>
                    </a:ext>
                  </a:extLst>
                </a:gridCol>
              </a:tblGrid>
              <a:tr h="731130">
                <a:tc>
                  <a:txBody>
                    <a:bodyPr/>
                    <a:lstStyle/>
                    <a:p>
                      <a:pPr marL="0" marR="0" lvl="0" algn="ctr">
                        <a:buNone/>
                      </a:pPr>
                      <a:r>
                        <a:rPr lang="en-US" sz="1600" b="1" kern="100" dirty="0">
                          <a:solidFill>
                            <a:srgbClr val="FFFFFF"/>
                          </a:solidFill>
                          <a:effectLst/>
                          <a:latin typeface="Aptos"/>
                          <a:cs typeface="Arial"/>
                        </a:rPr>
                        <a:t>Accessible Development &amp; Market Dynamics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9ED5"/>
                    </a:solidFill>
                  </a:tcPr>
                </a:tc>
                <a:tc>
                  <a:txBody>
                    <a:bodyPr/>
                    <a:lstStyle/>
                    <a:p>
                      <a:pPr marL="0" marR="0" lvl="0" algn="ctr">
                        <a:buNone/>
                      </a:pPr>
                      <a:r>
                        <a:rPr lang="en-US" sz="1600" b="1" kern="100" dirty="0">
                          <a:solidFill>
                            <a:srgbClr val="FFFFFF"/>
                          </a:solidFill>
                          <a:effectLst/>
                          <a:latin typeface="Aptos"/>
                          <a:ea typeface="Aptos" panose="020B0004020202020204" pitchFamily="34" charset="0"/>
                          <a:cs typeface="Arial"/>
                        </a:rPr>
                        <a:t>Improvements &amp; Supports in Existing Buildings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2B93"/>
                    </a:solidFill>
                  </a:tcPr>
                </a:tc>
                <a:tc>
                  <a:txBody>
                    <a:bodyPr/>
                    <a:lstStyle/>
                    <a:p>
                      <a:pPr marL="0" marR="0" lvl="0" algn="ctr">
                        <a:buNone/>
                      </a:pPr>
                      <a:r>
                        <a:rPr lang="en-US" sz="1600" b="1" kern="100" dirty="0">
                          <a:solidFill>
                            <a:srgbClr val="FFFFFF"/>
                          </a:solidFill>
                          <a:effectLst/>
                          <a:latin typeface="Aptos"/>
                          <a:cs typeface="Arial"/>
                        </a:rPr>
                        <a:t>Housing Search &amp; Tenant Selection</a:t>
                      </a:r>
                      <a:endParaRPr lang="en-US" dirty="0"/>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tc>
                  <a:txBody>
                    <a:bodyPr/>
                    <a:lstStyle/>
                    <a:p>
                      <a:pPr marL="0" marR="0" lvl="0" algn="ctr">
                        <a:buNone/>
                      </a:pPr>
                      <a:r>
                        <a:rPr lang="en-US" sz="1600" b="1" kern="100" dirty="0">
                          <a:solidFill>
                            <a:srgbClr val="FFFFFF"/>
                          </a:solidFill>
                          <a:effectLst/>
                          <a:latin typeface="Aptos"/>
                          <a:cs typeface="Arial"/>
                        </a:rPr>
                        <a:t>Discrimination</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1572949820"/>
                  </a:ext>
                </a:extLst>
              </a:tr>
              <a:tr h="641969">
                <a:tc>
                  <a:txBody>
                    <a:bodyPr/>
                    <a:lstStyle/>
                    <a:p>
                      <a:pPr marL="0" marR="0" algn="ctr"/>
                      <a:r>
                        <a:rPr lang="en-US" sz="1300" kern="100" dirty="0">
                          <a:solidFill>
                            <a:srgbClr val="000000"/>
                          </a:solidFill>
                          <a:effectLst/>
                          <a:latin typeface="Aptos"/>
                          <a:ea typeface="Aptos" panose="020B0004020202020204" pitchFamily="34" charset="0"/>
                          <a:cs typeface="Arial"/>
                        </a:rPr>
                        <a:t>Enhance prioritization of projects above the  legal minimum for accessible units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solidFill>
                            <a:srgbClr val="000000"/>
                          </a:solidFill>
                          <a:effectLst/>
                          <a:latin typeface="Aptos"/>
                          <a:ea typeface="Aptos" panose="020B0004020202020204" pitchFamily="34" charset="0"/>
                          <a:cs typeface="Arial"/>
                        </a:rPr>
                        <a:t>Provide increased funding for property owners to make reasonable accommodations for tenants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dirty="0">
                          <a:effectLst/>
                          <a:latin typeface="Aptos"/>
                          <a:ea typeface="Aptos" panose="020B0004020202020204" pitchFamily="34" charset="0"/>
                          <a:cs typeface="Arial"/>
                        </a:rPr>
                        <a:t>Inventory whether tenants need accessibility features in units, better match tenants with needed features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dirty="0">
                          <a:effectLst/>
                          <a:latin typeface="Aptos"/>
                          <a:ea typeface="Aptos" panose="020B0004020202020204" pitchFamily="34" charset="0"/>
                          <a:cs typeface="Arial"/>
                        </a:rPr>
                        <a:t>Provide increased funding for investigation and enforcement of housing discrimination against people with disabilities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438920830"/>
                  </a:ext>
                </a:extLst>
              </a:tr>
              <a:tr h="641969">
                <a:tc>
                  <a:txBody>
                    <a:bodyPr/>
                    <a:lstStyle/>
                    <a:p>
                      <a:pPr marL="0" marR="0" algn="ctr"/>
                      <a:r>
                        <a:rPr lang="en-US" sz="1300" kern="100" dirty="0">
                          <a:effectLst/>
                          <a:latin typeface="Aptos"/>
                          <a:ea typeface="Aptos" panose="020B0004020202020204" pitchFamily="34" charset="0"/>
                          <a:cs typeface="Arial"/>
                        </a:rPr>
                        <a:t>Provide enhanced tax or funding incentives for accessible development</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effectLst/>
                          <a:latin typeface="Aptos"/>
                          <a:ea typeface="Aptos" panose="020B0004020202020204" pitchFamily="34" charset="0"/>
                          <a:cs typeface="Arial"/>
                        </a:rPr>
                        <a:t>Continue strong funding for public housing modernization</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dirty="0">
                          <a:effectLst/>
                          <a:latin typeface="Aptos"/>
                          <a:cs typeface="Arial"/>
                        </a:rPr>
                        <a:t>Require property management companies to maintain waiting lists for accessible units in their portfolio</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dirty="0">
                          <a:effectLst/>
                          <a:latin typeface="Aptos"/>
                          <a:ea typeface="Aptos" panose="020B0004020202020204" pitchFamily="34" charset="0"/>
                          <a:cs typeface="Arial"/>
                        </a:rPr>
                        <a:t>Enhance enforcement capabilities of the AGO and MCAD</a:t>
                      </a:r>
                      <a:endParaRPr lang="en-US" sz="1300" kern="100" dirty="0" err="1">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1247012756"/>
                  </a:ext>
                </a:extLst>
              </a:tr>
              <a:tr h="784628">
                <a:tc>
                  <a:txBody>
                    <a:bodyPr/>
                    <a:lstStyle/>
                    <a:p>
                      <a:pPr marL="0" marR="0" algn="ctr"/>
                      <a:r>
                        <a:rPr lang="en-US" sz="1300" kern="100" dirty="0">
                          <a:effectLst/>
                          <a:latin typeface="Aptos"/>
                          <a:ea typeface="Aptos" panose="020B0004020202020204" pitchFamily="34" charset="0"/>
                          <a:cs typeface="Arial"/>
                        </a:rPr>
                        <a:t>Disincentivize non-transitional vacancies through policies like a vacancy tax</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effectLst/>
                          <a:latin typeface="Aptos"/>
                          <a:ea typeface="Aptos" panose="020B0004020202020204" pitchFamily="34" charset="0"/>
                          <a:cs typeface="Arial"/>
                        </a:rPr>
                        <a:t>Expand the redevelopment of housing authority properties, particularly through RAD-like programs which unlock private capital</a:t>
                      </a:r>
                      <a:endParaRPr lang="en-US" sz="1300" kern="100" dirty="0" err="1">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dirty="0">
                          <a:solidFill>
                            <a:srgbClr val="000000"/>
                          </a:solidFill>
                          <a:effectLst/>
                          <a:latin typeface="Aptos"/>
                        </a:rPr>
                        <a:t>Use CHAMP system to assist people with disabilities in finding and applying for affordable, accessible units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endParaRPr lang="en-US" sz="13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656593467"/>
                  </a:ext>
                </a:extLst>
              </a:tr>
              <a:tr h="898071">
                <a:tc>
                  <a:txBody>
                    <a:bodyPr/>
                    <a:lstStyle/>
                    <a:p>
                      <a:pPr lvl="0" algn="ctr">
                        <a:lnSpc>
                          <a:spcPct val="100000"/>
                        </a:lnSpc>
                        <a:spcBef>
                          <a:spcPts val="0"/>
                        </a:spcBef>
                        <a:spcAft>
                          <a:spcPts val="0"/>
                        </a:spcAft>
                        <a:buNone/>
                      </a:pPr>
                      <a:r>
                        <a:rPr lang="en-US" sz="1300" b="0" i="0" u="none" strike="noStrike" kern="100" noProof="0" dirty="0">
                          <a:solidFill>
                            <a:srgbClr val="000000"/>
                          </a:solidFill>
                          <a:effectLst/>
                          <a:latin typeface="Aptos"/>
                        </a:rPr>
                        <a:t>Provide increased support for development types which enabled multigenerational living, such as ADUs, duplex, and triplexes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lvl="0" algn="ctr">
                        <a:buNone/>
                      </a:pPr>
                      <a:r>
                        <a:rPr lang="en-US" sz="1300" kern="100" dirty="0">
                          <a:effectLst/>
                          <a:latin typeface="Aptos"/>
                          <a:ea typeface="Aptos" panose="020B0004020202020204" pitchFamily="34" charset="0"/>
                          <a:cs typeface="Arial"/>
                        </a:rPr>
                        <a:t>Create or enhance on-site support services, particularly for tenants with autism or intellectual disabilities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lvl="0" algn="ctr">
                        <a:buNone/>
                      </a:pPr>
                      <a:r>
                        <a:rPr lang="en-US" sz="1300" b="0" i="0" u="none" strike="noStrike" kern="100" noProof="0" dirty="0">
                          <a:solidFill>
                            <a:srgbClr val="000000"/>
                          </a:solidFill>
                          <a:effectLst/>
                          <a:latin typeface="Aptos"/>
                        </a:rPr>
                        <a:t>Increase awareness of reasonable accommodation rights among people with disabilities, particularly those with autism</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lvl="0" algn="ctr">
                        <a:buNone/>
                      </a:pPr>
                      <a:endParaRPr lang="en-US" sz="1300" b="0" kern="100">
                        <a:solidFill>
                          <a:srgbClr val="FF0000"/>
                        </a:solidFill>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26101424"/>
                  </a:ext>
                </a:extLst>
              </a:tr>
              <a:tr h="802461">
                <a:tc>
                  <a:txBody>
                    <a:bodyPr/>
                    <a:lstStyle/>
                    <a:p>
                      <a:pPr marL="0" marR="0" algn="ctr"/>
                      <a:r>
                        <a:rPr lang="en-US" sz="1300" kern="100" dirty="0">
                          <a:effectLst/>
                          <a:latin typeface="Aptos"/>
                          <a:ea typeface="Aptos" panose="020B0004020202020204" pitchFamily="34" charset="0"/>
                          <a:cs typeface="Arial"/>
                        </a:rPr>
                        <a:t>Provide additional points in award processes for projects using design standards which suit the needs of people with autism</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300" b="0" i="0" u="none" strike="noStrike" kern="100" cap="none" spc="0" normalizeH="0" baseline="0" noProof="0" dirty="0">
                          <a:ln>
                            <a:noFill/>
                          </a:ln>
                          <a:solidFill>
                            <a:srgbClr val="000000"/>
                          </a:solidFill>
                          <a:effectLst/>
                          <a:uLnTx/>
                          <a:uFillTx/>
                          <a:latin typeface="Aptos"/>
                          <a:ea typeface="Aptos" panose="020B0004020202020204" pitchFamily="34" charset="0"/>
                          <a:cs typeface="Arial"/>
                        </a:rPr>
                        <a:t>Expand the PCA program to cover drop-in services for people with autism</a:t>
                      </a:r>
                      <a:endParaRPr kumimoji="0" lang="en-US" sz="1300" b="0" i="0" u="none" strike="noStrike" kern="100" cap="none" spc="0" normalizeH="0" baseline="0" noProof="0" dirty="0">
                        <a:ln>
                          <a:noFill/>
                        </a:ln>
                        <a:solidFill>
                          <a:srgbClr val="000000"/>
                        </a:solidFill>
                        <a:effectLst/>
                        <a:uLnTx/>
                        <a:uFillTx/>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dirty="0">
                          <a:solidFill>
                            <a:srgbClr val="000000"/>
                          </a:solidFill>
                          <a:effectLst/>
                          <a:latin typeface="Aptos"/>
                        </a:rPr>
                        <a:t>Provide those with autism or intellectual disabilities with support in completing the necessary forms to obtain and maintain affordable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endParaRPr lang="en-US" sz="1300" kern="100" dirty="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942837628"/>
                  </a:ext>
                </a:extLst>
              </a:tr>
            </a:tbl>
          </a:graphicData>
        </a:graphic>
      </p:graphicFrame>
    </p:spTree>
    <p:extLst>
      <p:ext uri="{BB962C8B-B14F-4D97-AF65-F5344CB8AC3E}">
        <p14:creationId xmlns:p14="http://schemas.microsoft.com/office/powerpoint/2010/main" val="253919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A6C2-27E3-CA13-C0DA-B228B4E8F4B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0539C92-96F8-6EC4-D599-C8B82422369A}"/>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Draft Report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2)  Accessibility, Maintenance &amp; Modification (Page 1 of 1)</a:t>
            </a:r>
          </a:p>
        </p:txBody>
      </p:sp>
      <p:sp>
        <p:nvSpPr>
          <p:cNvPr id="3" name="TextBox 2">
            <a:extLst>
              <a:ext uri="{FF2B5EF4-FFF2-40B4-BE49-F238E27FC236}">
                <a16:creationId xmlns:a16="http://schemas.microsoft.com/office/drawing/2014/main" id="{DD478BFC-EA3E-F885-3BD1-A7975FC68D47}"/>
              </a:ext>
            </a:extLst>
          </p:cNvPr>
          <p:cNvSpPr txBox="1"/>
          <p:nvPr/>
        </p:nvSpPr>
        <p:spPr>
          <a:xfrm>
            <a:off x="136358" y="1054100"/>
            <a:ext cx="11919283" cy="577850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4558F"/>
                </a:solidFill>
                <a:effectLst/>
                <a:uLnTx/>
                <a:uFillTx/>
                <a:latin typeface="Aptos"/>
                <a:ea typeface="+mn-lt"/>
                <a:cs typeface="Arial" panose="020B0604020202020204"/>
              </a:rPr>
              <a:t>Require 100% of new senior housing development be adaptable and 10% of all units to be fully ADA accessible when leveraging any public funding stream in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Level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Legislative, Administrative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Funding, New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1" i="0" u="sng" strike="noStrike" kern="1200" cap="none" spc="0" normalizeH="0" baseline="0" noProof="0" dirty="0">
                <a:ln>
                  <a:noFill/>
                </a:ln>
                <a:solidFill>
                  <a:srgbClr val="14558F"/>
                </a:solidFill>
                <a:effectLst/>
                <a:uLnTx/>
                <a:uFillTx/>
                <a:latin typeface="Aptos"/>
                <a:ea typeface="+mn-lt"/>
                <a:cs typeface="Arial" panose="020B0604020202020204"/>
              </a:rPr>
              <a:t>Ensuring </a:t>
            </a:r>
            <a:r>
              <a:rPr lang="en-US" sz="2000" b="1" u="sng" dirty="0">
                <a:solidFill>
                  <a:srgbClr val="14558F"/>
                </a:solidFill>
                <a:latin typeface="Aptos"/>
                <a:ea typeface="+mn-lt"/>
                <a:cs typeface="Arial" panose="020B0604020202020204"/>
              </a:rPr>
              <a:t>access to capital repair funding to improve accessibility in existing housing for older adults</a:t>
            </a:r>
            <a:endParaRPr kumimoji="0" lang="en-US" sz="2000" b="1" i="0" u="sng" strike="noStrike" kern="1200" cap="none" spc="0" normalizeH="0" baseline="0" noProof="0" dirty="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Level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Administrative, Legislative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Funding,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ptos"/>
                <a:ea typeface="+mn-lt"/>
                <a:cs typeface="Arial" panose="020B0604020202020204"/>
              </a:rPr>
              <a:t>Actions: </a:t>
            </a:r>
            <a:endPar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latin typeface="Aptos"/>
                <a:ea typeface="+mn-lt"/>
                <a:cs typeface="Arial" panose="020B0604020202020204"/>
              </a:rPr>
              <a:t>Explore exemptions from part of the construction procurement 149 – to decrease cost of ADA unit production.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Ensure the public housing accessibility Capital Investment Plan (pp38-39) is fully utilized at the legislatively authorized $2 billion.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Ensure all public housing authorities know about the public housing capital fund – compliance reserve (reasonable accommodation, code/law compliance) and the Regional Capital Assistance Team to leverage funding throughout the year that may not rise to the CIP level but are over operating budgets to meet new accessibility needs.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Help public housing to identify and connect residents with health plan payors who may be able to pay for modifications when outside of grant cycles when individual needs arise.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Increase funding for the Home Modification Loan Program under the state’s Capital Investment Plan. Item 7004-0069 under the Affordable Homes Act Session Law - Acts of 2024 Chapter 150 authorized $60 million over 5 years, to ensure the full authorized amount is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14558F"/>
              </a:solidFill>
              <a:effectLst/>
              <a:uLnTx/>
              <a:uFillTx/>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15667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36"/>
          <p:cNvSpPr/>
          <p:nvPr/>
        </p:nvSpPr>
        <p:spPr>
          <a:xfrm>
            <a:off x="0" y="0"/>
            <a:ext cx="12192000" cy="457200"/>
          </a:xfrm>
          <a:prstGeom prst="rect">
            <a:avLst/>
          </a:prstGeom>
          <a:noFill/>
          <a:ln>
            <a:noFill/>
          </a:ln>
        </p:spPr>
        <p:txBody>
          <a:bodyPr spcFirstLastPara="1" wrap="square" lIns="91433" tIns="45700" rIns="91433" bIns="45700" anchor="ctr" anchorCtr="0">
            <a:noAutofit/>
          </a:bodyPr>
          <a:lstStyle/>
          <a:p>
            <a:endParaRPr sz="1867">
              <a:solidFill>
                <a:schemeClr val="dk1"/>
              </a:solidFill>
              <a:latin typeface="Calibri"/>
              <a:ea typeface="Calibri"/>
              <a:cs typeface="Calibri"/>
              <a:sym typeface="Calibri"/>
            </a:endParaRPr>
          </a:p>
        </p:txBody>
      </p:sp>
      <p:cxnSp>
        <p:nvCxnSpPr>
          <p:cNvPr id="225" name="Google Shape;225;p36"/>
          <p:cNvCxnSpPr/>
          <p:nvPr/>
        </p:nvCxnSpPr>
        <p:spPr>
          <a:xfrm>
            <a:off x="2760583" y="3000514"/>
            <a:ext cx="9282419" cy="0"/>
          </a:xfrm>
          <a:prstGeom prst="straightConnector1">
            <a:avLst/>
          </a:prstGeom>
          <a:noFill/>
          <a:ln w="76200" cap="flat" cmpd="sng">
            <a:solidFill>
              <a:schemeClr val="accent1"/>
            </a:solidFill>
            <a:prstDash val="solid"/>
            <a:round/>
            <a:headEnd type="none" w="sm" len="sm"/>
            <a:tailEnd type="triangle" w="med" len="med"/>
          </a:ln>
        </p:spPr>
      </p:cxnSp>
      <p:sp>
        <p:nvSpPr>
          <p:cNvPr id="227" name="Google Shape;227;p36"/>
          <p:cNvSpPr txBox="1"/>
          <p:nvPr/>
        </p:nvSpPr>
        <p:spPr>
          <a:xfrm>
            <a:off x="4658593" y="2551484"/>
            <a:ext cx="2743200" cy="914400"/>
          </a:xfrm>
          <a:prstGeom prst="rect">
            <a:avLst/>
          </a:prstGeom>
          <a:solidFill>
            <a:schemeClr val="accent1"/>
          </a:solidFill>
          <a:ln>
            <a:noFill/>
          </a:ln>
        </p:spPr>
        <p:txBody>
          <a:bodyPr spcFirstLastPara="1" wrap="square" lIns="91433" tIns="45700" rIns="91433" bIns="45700" anchor="ctr" anchorCtr="0">
            <a:noAutofit/>
          </a:bodyPr>
          <a:lstStyle/>
          <a:p>
            <a:pPr algn="ctr"/>
            <a:r>
              <a:rPr lang="en" sz="1867" b="1" dirty="0">
                <a:solidFill>
                  <a:schemeClr val="lt1"/>
                </a:solidFill>
                <a:latin typeface="Calibri"/>
                <a:ea typeface="Calibri"/>
                <a:cs typeface="Calibri"/>
                <a:sym typeface="Calibri"/>
              </a:rPr>
              <a:t>Landscape Analysis</a:t>
            </a:r>
            <a:endParaRPr sz="1467" dirty="0"/>
          </a:p>
        </p:txBody>
      </p:sp>
      <p:sp>
        <p:nvSpPr>
          <p:cNvPr id="228" name="Google Shape;228;p36"/>
          <p:cNvSpPr txBox="1"/>
          <p:nvPr/>
        </p:nvSpPr>
        <p:spPr>
          <a:xfrm>
            <a:off x="8844406" y="2551484"/>
            <a:ext cx="2743200" cy="914400"/>
          </a:xfrm>
          <a:prstGeom prst="rect">
            <a:avLst/>
          </a:prstGeom>
          <a:solidFill>
            <a:schemeClr val="accent1"/>
          </a:solidFill>
          <a:ln w="12700"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r>
              <a:rPr lang="en" sz="1867" b="1" dirty="0">
                <a:solidFill>
                  <a:schemeClr val="lt1"/>
                </a:solidFill>
                <a:latin typeface="Calibri"/>
                <a:ea typeface="Calibri"/>
                <a:cs typeface="Calibri"/>
                <a:sym typeface="Calibri"/>
              </a:rPr>
              <a:t>Final Comprehensive Recommendation</a:t>
            </a:r>
            <a:endParaRPr sz="1467" dirty="0"/>
          </a:p>
        </p:txBody>
      </p:sp>
      <p:sp>
        <p:nvSpPr>
          <p:cNvPr id="229" name="Google Shape;229;p36"/>
          <p:cNvSpPr/>
          <p:nvPr/>
        </p:nvSpPr>
        <p:spPr>
          <a:xfrm>
            <a:off x="471162" y="6129937"/>
            <a:ext cx="11369917" cy="672525"/>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33" tIns="45700" rIns="91433" bIns="45700" anchor="t" anchorCtr="0">
            <a:noAutofit/>
          </a:bodyPr>
          <a:lstStyle/>
          <a:p>
            <a:pPr algn="ctr"/>
            <a:r>
              <a:rPr lang="en" sz="1600" b="1">
                <a:solidFill>
                  <a:schemeClr val="lt1"/>
                </a:solidFill>
                <a:latin typeface="Calibri"/>
                <a:ea typeface="Calibri"/>
                <a:cs typeface="Calibri"/>
                <a:sym typeface="Calibri"/>
              </a:rPr>
              <a:t>Additional / Ongoing Proof of Concept (Value of Place-Based Services)</a:t>
            </a:r>
            <a:endParaRPr sz="1467"/>
          </a:p>
        </p:txBody>
      </p:sp>
      <p:sp>
        <p:nvSpPr>
          <p:cNvPr id="230" name="Google Shape;230;p36"/>
          <p:cNvSpPr txBox="1"/>
          <p:nvPr/>
        </p:nvSpPr>
        <p:spPr>
          <a:xfrm>
            <a:off x="3408212" y="3724656"/>
            <a:ext cx="2377440" cy="369332"/>
          </a:xfrm>
          <a:prstGeom prst="rect">
            <a:avLst/>
          </a:prstGeom>
          <a:solidFill>
            <a:schemeClr val="accent1"/>
          </a:solidFill>
          <a:ln w="12700" cap="flat" cmpd="sng">
            <a:solidFill>
              <a:schemeClr val="accent2"/>
            </a:solidFill>
            <a:prstDash val="solid"/>
            <a:round/>
            <a:headEnd type="none" w="sm" len="sm"/>
            <a:tailEnd type="none" w="sm" len="sm"/>
          </a:ln>
        </p:spPr>
        <p:txBody>
          <a:bodyPr spcFirstLastPara="1" wrap="square" lIns="91433" tIns="45700" rIns="91433" bIns="45700" anchor="t" anchorCtr="0">
            <a:noAutofit/>
          </a:bodyPr>
          <a:lstStyle/>
          <a:p>
            <a:pPr algn="ctr"/>
            <a:r>
              <a:rPr lang="en" sz="1867" b="1">
                <a:solidFill>
                  <a:schemeClr val="lt1"/>
                </a:solidFill>
                <a:latin typeface="Calibri"/>
                <a:ea typeface="Calibri"/>
                <a:cs typeface="Calibri"/>
                <a:sym typeface="Calibri"/>
              </a:rPr>
              <a:t>Funding</a:t>
            </a:r>
            <a:endParaRPr sz="1467"/>
          </a:p>
        </p:txBody>
      </p:sp>
      <p:sp>
        <p:nvSpPr>
          <p:cNvPr id="231" name="Google Shape;231;p36"/>
          <p:cNvSpPr txBox="1"/>
          <p:nvPr/>
        </p:nvSpPr>
        <p:spPr>
          <a:xfrm>
            <a:off x="6082050" y="3724656"/>
            <a:ext cx="2378623" cy="369332"/>
          </a:xfrm>
          <a:prstGeom prst="rect">
            <a:avLst/>
          </a:prstGeom>
          <a:solidFill>
            <a:schemeClr val="accent1"/>
          </a:solidFill>
          <a:ln w="12700" cap="flat" cmpd="sng">
            <a:solidFill>
              <a:schemeClr val="accent2"/>
            </a:solidFill>
            <a:prstDash val="solid"/>
            <a:round/>
            <a:headEnd type="none" w="sm" len="sm"/>
            <a:tailEnd type="none" w="sm" len="sm"/>
          </a:ln>
        </p:spPr>
        <p:txBody>
          <a:bodyPr spcFirstLastPara="1" wrap="square" lIns="91433" tIns="45700" rIns="91433" bIns="45700" anchor="t" anchorCtr="0">
            <a:noAutofit/>
          </a:bodyPr>
          <a:lstStyle/>
          <a:p>
            <a:pPr algn="ctr"/>
            <a:r>
              <a:rPr lang="en" sz="1867" b="1" dirty="0">
                <a:solidFill>
                  <a:schemeClr val="lt1"/>
                </a:solidFill>
                <a:latin typeface="Calibri"/>
                <a:ea typeface="Calibri"/>
                <a:cs typeface="Calibri"/>
                <a:sym typeface="Calibri"/>
              </a:rPr>
              <a:t>Existing Programs</a:t>
            </a:r>
            <a:endParaRPr sz="1467" dirty="0"/>
          </a:p>
        </p:txBody>
      </p:sp>
      <p:sp>
        <p:nvSpPr>
          <p:cNvPr id="232" name="Google Shape;232;p36"/>
          <p:cNvSpPr txBox="1"/>
          <p:nvPr/>
        </p:nvSpPr>
        <p:spPr>
          <a:xfrm>
            <a:off x="329967" y="2543314"/>
            <a:ext cx="2743200" cy="914400"/>
          </a:xfrm>
          <a:prstGeom prst="rect">
            <a:avLst/>
          </a:prstGeom>
          <a:solidFill>
            <a:schemeClr val="accent1"/>
          </a:solidFill>
          <a:ln w="12700" cap="flat" cmpd="sng">
            <a:solidFill>
              <a:schemeClr val="accent1">
                <a:lumMod val="50000"/>
              </a:schemeClr>
            </a:solidFill>
            <a:prstDash val="solid"/>
            <a:round/>
            <a:headEnd type="none" w="sm" len="sm"/>
            <a:tailEnd type="none" w="sm" len="sm"/>
          </a:ln>
        </p:spPr>
        <p:txBody>
          <a:bodyPr spcFirstLastPara="1" wrap="square" lIns="91433" tIns="45700" rIns="91433" bIns="45700" anchor="ctr" anchorCtr="0">
            <a:noAutofit/>
          </a:bodyPr>
          <a:lstStyle/>
          <a:p>
            <a:pPr algn="ctr"/>
            <a:r>
              <a:rPr lang="en" sz="1867" b="1" dirty="0">
                <a:solidFill>
                  <a:schemeClr val="lt1"/>
                </a:solidFill>
                <a:latin typeface="Calibri"/>
                <a:ea typeface="Calibri"/>
                <a:cs typeface="Calibri"/>
                <a:sym typeface="Calibri"/>
              </a:rPr>
              <a:t>Additional Stakeholder Engagement</a:t>
            </a:r>
            <a:endParaRPr sz="1467" dirty="0"/>
          </a:p>
        </p:txBody>
      </p:sp>
      <p:cxnSp>
        <p:nvCxnSpPr>
          <p:cNvPr id="233" name="Google Shape;233;p36"/>
          <p:cNvCxnSpPr>
            <a:stCxn id="227" idx="2"/>
            <a:endCxn id="230" idx="0"/>
          </p:cNvCxnSpPr>
          <p:nvPr/>
        </p:nvCxnSpPr>
        <p:spPr>
          <a:xfrm flipH="1">
            <a:off x="4596932" y="3465884"/>
            <a:ext cx="1433261" cy="258772"/>
          </a:xfrm>
          <a:prstGeom prst="straightConnector1">
            <a:avLst/>
          </a:prstGeom>
          <a:noFill/>
          <a:ln w="12700" cap="flat" cmpd="sng">
            <a:solidFill>
              <a:schemeClr val="accent2"/>
            </a:solidFill>
            <a:prstDash val="solid"/>
            <a:round/>
            <a:headEnd type="none" w="sm" len="sm"/>
            <a:tailEnd type="none" w="sm" len="sm"/>
          </a:ln>
        </p:spPr>
      </p:cxnSp>
      <p:cxnSp>
        <p:nvCxnSpPr>
          <p:cNvPr id="234" name="Google Shape;234;p36"/>
          <p:cNvCxnSpPr>
            <a:stCxn id="227" idx="2"/>
            <a:endCxn id="231" idx="0"/>
          </p:cNvCxnSpPr>
          <p:nvPr/>
        </p:nvCxnSpPr>
        <p:spPr>
          <a:xfrm>
            <a:off x="6030193" y="3465884"/>
            <a:ext cx="1241169" cy="258772"/>
          </a:xfrm>
          <a:prstGeom prst="straightConnector1">
            <a:avLst/>
          </a:prstGeom>
          <a:noFill/>
          <a:ln w="12700" cap="flat" cmpd="sng">
            <a:solidFill>
              <a:schemeClr val="accent2"/>
            </a:solidFill>
            <a:prstDash val="solid"/>
            <a:round/>
            <a:headEnd type="none" w="sm" len="sm"/>
            <a:tailEnd type="none" w="sm" len="sm"/>
          </a:ln>
        </p:spPr>
      </p:cxnSp>
      <p:sp>
        <p:nvSpPr>
          <p:cNvPr id="235" name="Google Shape;235;p36"/>
          <p:cNvSpPr txBox="1"/>
          <p:nvPr/>
        </p:nvSpPr>
        <p:spPr>
          <a:xfrm>
            <a:off x="329967" y="3457714"/>
            <a:ext cx="2743200" cy="2790575"/>
          </a:xfrm>
          <a:prstGeom prst="rect">
            <a:avLst/>
          </a:prstGeom>
          <a:noFill/>
          <a:ln w="12700" cap="flat" cmpd="sng">
            <a:solidFill>
              <a:schemeClr val="accent2"/>
            </a:solidFill>
            <a:prstDash val="solid"/>
            <a:round/>
            <a:headEnd type="none" w="sm" len="sm"/>
            <a:tailEnd type="none" w="sm" len="sm"/>
          </a:ln>
        </p:spPr>
        <p:txBody>
          <a:bodyPr spcFirstLastPara="1" wrap="square" lIns="91433" tIns="45700" rIns="91433" bIns="45700" anchor="t" anchorCtr="0">
            <a:noAutofit/>
          </a:bodyPr>
          <a:lstStyle/>
          <a:p>
            <a:pPr marL="287859" indent="-287859">
              <a:buClr>
                <a:schemeClr val="dk1"/>
              </a:buClr>
              <a:buSzPts val="1200"/>
              <a:buFont typeface="Arial" panose="020B0604020202020204" pitchFamily="34" charset="0"/>
              <a:buChar char="•"/>
            </a:pPr>
            <a:r>
              <a:rPr lang="en" sz="1600" dirty="0">
                <a:solidFill>
                  <a:schemeClr val="dk1"/>
                </a:solidFill>
                <a:latin typeface="Calibri"/>
                <a:ea typeface="Calibri"/>
                <a:cs typeface="Calibri"/>
                <a:sym typeface="Calibri"/>
              </a:rPr>
              <a:t>Workgroup to meet </a:t>
            </a:r>
            <a:r>
              <a:rPr lang="en-US" sz="1600" dirty="0">
                <a:solidFill>
                  <a:schemeClr val="dk1"/>
                </a:solidFill>
                <a:latin typeface="Calibri"/>
                <a:ea typeface="Calibri"/>
                <a:cs typeface="Calibri"/>
                <a:sym typeface="Calibri"/>
              </a:rPr>
              <a:t>through November</a:t>
            </a:r>
            <a:endParaRPr lang="en" sz="1467" dirty="0">
              <a:ea typeface="Calibri"/>
            </a:endParaRPr>
          </a:p>
          <a:p>
            <a:pPr marL="287859" indent="-287859">
              <a:buClr>
                <a:schemeClr val="dk1"/>
              </a:buClr>
              <a:buSzPts val="1200"/>
              <a:buFont typeface="Arial" panose="020B0604020202020204" pitchFamily="34" charset="0"/>
              <a:buChar char="•"/>
            </a:pPr>
            <a:r>
              <a:rPr lang="en" sz="1600" dirty="0">
                <a:solidFill>
                  <a:schemeClr val="dk1"/>
                </a:solidFill>
                <a:latin typeface="Calibri"/>
                <a:ea typeface="Calibri"/>
                <a:cs typeface="Calibri"/>
                <a:sym typeface="Calibri"/>
              </a:rPr>
              <a:t>Engage key stakeholders in the development of recommendations (MAHP, SCOs, Housing Authorities, DOI)</a:t>
            </a:r>
            <a:endParaRPr sz="1467" dirty="0"/>
          </a:p>
          <a:p>
            <a:pPr marL="287859" indent="-287859">
              <a:buClr>
                <a:schemeClr val="dk1"/>
              </a:buClr>
              <a:buSzPts val="1200"/>
              <a:buFont typeface="Arial"/>
              <a:buChar char="•"/>
            </a:pPr>
            <a:r>
              <a:rPr lang="en" sz="1600" dirty="0">
                <a:solidFill>
                  <a:schemeClr val="dk1"/>
                </a:solidFill>
                <a:latin typeface="Calibri"/>
                <a:ea typeface="Calibri"/>
                <a:cs typeface="Calibri"/>
                <a:sym typeface="Calibri"/>
              </a:rPr>
              <a:t>Review and define potential risks and barriers to recommendations</a:t>
            </a:r>
            <a:endParaRPr sz="1467" dirty="0"/>
          </a:p>
          <a:p>
            <a:endParaRPr sz="1600" dirty="0">
              <a:solidFill>
                <a:schemeClr val="dk1"/>
              </a:solidFill>
              <a:latin typeface="Calibri"/>
              <a:ea typeface="Calibri"/>
              <a:cs typeface="Calibri"/>
              <a:sym typeface="Calibri"/>
            </a:endParaRPr>
          </a:p>
          <a:p>
            <a:endParaRPr sz="1600" dirty="0">
              <a:solidFill>
                <a:schemeClr val="dk1"/>
              </a:solidFill>
              <a:latin typeface="Calibri"/>
              <a:ea typeface="Calibri"/>
              <a:cs typeface="Calibri"/>
              <a:sym typeface="Calibri"/>
            </a:endParaRPr>
          </a:p>
        </p:txBody>
      </p:sp>
      <p:sp>
        <p:nvSpPr>
          <p:cNvPr id="236" name="Google Shape;236;p36"/>
          <p:cNvSpPr txBox="1"/>
          <p:nvPr/>
        </p:nvSpPr>
        <p:spPr>
          <a:xfrm>
            <a:off x="3408212" y="4093988"/>
            <a:ext cx="2377440" cy="2154301"/>
          </a:xfrm>
          <a:prstGeom prst="rect">
            <a:avLst/>
          </a:prstGeom>
          <a:noFill/>
          <a:ln w="12700" cap="flat" cmpd="sng">
            <a:solidFill>
              <a:schemeClr val="accent2"/>
            </a:solidFill>
            <a:prstDash val="solid"/>
            <a:round/>
            <a:headEnd type="none" w="sm" len="sm"/>
            <a:tailEnd type="none" w="sm" len="sm"/>
          </a:ln>
        </p:spPr>
        <p:txBody>
          <a:bodyPr spcFirstLastPara="1" wrap="square" lIns="91433" tIns="45700" rIns="91433" bIns="45700" anchor="t" anchorCtr="0">
            <a:noAutofit/>
          </a:bodyPr>
          <a:lstStyle/>
          <a:p>
            <a:pPr marL="287859" indent="-287859">
              <a:buClr>
                <a:schemeClr val="dk1"/>
              </a:buClr>
              <a:buSzPts val="1200"/>
              <a:buFont typeface="Arial"/>
              <a:buChar char="•"/>
            </a:pPr>
            <a:r>
              <a:rPr lang="en" sz="1600" dirty="0">
                <a:solidFill>
                  <a:schemeClr val="dk1"/>
                </a:solidFill>
                <a:latin typeface="Calibri"/>
                <a:ea typeface="Calibri"/>
                <a:cs typeface="Calibri"/>
                <a:sym typeface="Calibri"/>
              </a:rPr>
              <a:t>Review of funding sources for PBS </a:t>
            </a:r>
            <a:endParaRPr sz="1467" dirty="0"/>
          </a:p>
          <a:p>
            <a:pPr marL="287859" indent="-287859">
              <a:buClr>
                <a:schemeClr val="dk1"/>
              </a:buClr>
              <a:buSzPts val="1200"/>
              <a:buFont typeface="Arial"/>
              <a:buChar char="•"/>
            </a:pPr>
            <a:r>
              <a:rPr lang="en" sz="1600" dirty="0">
                <a:solidFill>
                  <a:schemeClr val="dk1"/>
                </a:solidFill>
                <a:latin typeface="Calibri"/>
                <a:ea typeface="Calibri"/>
                <a:cs typeface="Calibri"/>
                <a:sym typeface="Calibri"/>
              </a:rPr>
              <a:t>Analysis of current funding, including sustainability and scalability</a:t>
            </a:r>
            <a:endParaRPr sz="1467" dirty="0"/>
          </a:p>
          <a:p>
            <a:pPr marL="287859" indent="-287859">
              <a:buClr>
                <a:schemeClr val="dk1"/>
              </a:buClr>
              <a:buSzPts val="1200"/>
              <a:buFont typeface="Arial"/>
              <a:buChar char="•"/>
            </a:pPr>
            <a:r>
              <a:rPr lang="en" sz="1600" dirty="0">
                <a:solidFill>
                  <a:schemeClr val="dk1"/>
                </a:solidFill>
                <a:latin typeface="Calibri"/>
                <a:ea typeface="Calibri"/>
                <a:cs typeface="Calibri"/>
                <a:sym typeface="Calibri"/>
              </a:rPr>
              <a:t>Best practices and market review</a:t>
            </a:r>
            <a:endParaRPr sz="1467" dirty="0"/>
          </a:p>
        </p:txBody>
      </p:sp>
      <p:sp>
        <p:nvSpPr>
          <p:cNvPr id="237" name="Google Shape;237;p36"/>
          <p:cNvSpPr txBox="1"/>
          <p:nvPr/>
        </p:nvSpPr>
        <p:spPr>
          <a:xfrm>
            <a:off x="6100782" y="4093988"/>
            <a:ext cx="2378623" cy="2154303"/>
          </a:xfrm>
          <a:prstGeom prst="rect">
            <a:avLst/>
          </a:prstGeom>
          <a:noFill/>
          <a:ln w="12700" cap="flat" cmpd="sng">
            <a:solidFill>
              <a:schemeClr val="accent2"/>
            </a:solidFill>
            <a:prstDash val="solid"/>
            <a:round/>
            <a:headEnd type="none" w="sm" len="sm"/>
            <a:tailEnd type="none" w="sm" len="sm"/>
          </a:ln>
        </p:spPr>
        <p:txBody>
          <a:bodyPr spcFirstLastPara="1" wrap="square" lIns="91433" tIns="45700" rIns="91433" bIns="45700" anchor="t" anchorCtr="0">
            <a:noAutofit/>
          </a:bodyPr>
          <a:lstStyle/>
          <a:p>
            <a:pPr marL="287859" indent="-287859">
              <a:buClr>
                <a:schemeClr val="dk1"/>
              </a:buClr>
              <a:buSzPts val="1200"/>
              <a:buFont typeface="Arial"/>
              <a:buChar char="•"/>
            </a:pPr>
            <a:r>
              <a:rPr lang="en" sz="1600" dirty="0">
                <a:solidFill>
                  <a:schemeClr val="dk1"/>
                </a:solidFill>
                <a:latin typeface="Calibri"/>
                <a:ea typeface="Calibri"/>
                <a:cs typeface="Calibri"/>
                <a:sym typeface="Calibri"/>
              </a:rPr>
              <a:t>Current RSC/PBS across affordable housing </a:t>
            </a:r>
            <a:endParaRPr sz="1467" dirty="0"/>
          </a:p>
          <a:p>
            <a:pPr marL="287859" indent="-287859">
              <a:buClr>
                <a:schemeClr val="dk1"/>
              </a:buClr>
              <a:buSzPts val="1200"/>
              <a:buFont typeface="Arial"/>
              <a:buChar char="•"/>
            </a:pPr>
            <a:r>
              <a:rPr lang="en" sz="1600" dirty="0">
                <a:solidFill>
                  <a:schemeClr val="dk1"/>
                </a:solidFill>
                <a:latin typeface="Calibri"/>
                <a:ea typeface="Calibri"/>
                <a:cs typeface="Calibri"/>
                <a:sym typeface="Calibri"/>
              </a:rPr>
              <a:t>Review of potential outcomes and benefits to payors</a:t>
            </a:r>
            <a:endParaRPr sz="1467" dirty="0"/>
          </a:p>
          <a:p>
            <a:pPr marL="287859" indent="-287859">
              <a:buClr>
                <a:schemeClr val="dk1"/>
              </a:buClr>
              <a:buSzPts val="1200"/>
              <a:buFont typeface="Arial"/>
              <a:buChar char="•"/>
            </a:pPr>
            <a:r>
              <a:rPr lang="en" sz="1600" dirty="0">
                <a:solidFill>
                  <a:schemeClr val="dk1"/>
                </a:solidFill>
                <a:latin typeface="Calibri"/>
                <a:ea typeface="Calibri"/>
                <a:cs typeface="Calibri"/>
                <a:sym typeface="Calibri"/>
              </a:rPr>
              <a:t>Best practices from MA and other states</a:t>
            </a:r>
            <a:endParaRPr sz="1467" dirty="0"/>
          </a:p>
          <a:p>
            <a:pPr marL="287859" indent="-186262">
              <a:buClr>
                <a:schemeClr val="dk1"/>
              </a:buClr>
              <a:buSzPts val="1200"/>
            </a:pPr>
            <a:endParaRPr sz="1600" dirty="0">
              <a:solidFill>
                <a:schemeClr val="dk1"/>
              </a:solidFill>
              <a:latin typeface="Calibri"/>
              <a:ea typeface="Calibri"/>
              <a:cs typeface="Calibri"/>
              <a:sym typeface="Calibri"/>
            </a:endParaRPr>
          </a:p>
        </p:txBody>
      </p:sp>
      <p:sp>
        <p:nvSpPr>
          <p:cNvPr id="238" name="Google Shape;238;p36"/>
          <p:cNvSpPr txBox="1"/>
          <p:nvPr/>
        </p:nvSpPr>
        <p:spPr>
          <a:xfrm>
            <a:off x="8844406" y="3457714"/>
            <a:ext cx="2743200" cy="2790583"/>
          </a:xfrm>
          <a:prstGeom prst="rect">
            <a:avLst/>
          </a:prstGeom>
          <a:noFill/>
          <a:ln w="12700" cap="flat" cmpd="sng">
            <a:solidFill>
              <a:schemeClr val="accent2"/>
            </a:solidFill>
            <a:prstDash val="solid"/>
            <a:round/>
            <a:headEnd type="none" w="sm" len="sm"/>
            <a:tailEnd type="none" w="sm" len="sm"/>
          </a:ln>
        </p:spPr>
        <p:txBody>
          <a:bodyPr spcFirstLastPara="1" wrap="square" lIns="91433" tIns="45700" rIns="91433" bIns="45700" anchor="t" anchorCtr="0">
            <a:noAutofit/>
          </a:bodyPr>
          <a:lstStyle/>
          <a:p>
            <a:pPr marL="287859" indent="-287859">
              <a:buClr>
                <a:schemeClr val="dk1"/>
              </a:buClr>
              <a:buSzPts val="1200"/>
              <a:buFont typeface="Arial"/>
              <a:buChar char="•"/>
            </a:pPr>
            <a:r>
              <a:rPr lang="en" sz="1600">
                <a:solidFill>
                  <a:schemeClr val="dk1"/>
                </a:solidFill>
                <a:latin typeface="Calibri"/>
                <a:ea typeface="Calibri"/>
                <a:cs typeface="Calibri"/>
                <a:sym typeface="Calibri"/>
              </a:rPr>
              <a:t>Recommendation with defined program offerings and funding sources to be approved by the Senior Housing Commission </a:t>
            </a:r>
            <a:endParaRPr sz="1467"/>
          </a:p>
          <a:p>
            <a:pPr marL="287859" indent="-287859">
              <a:spcBef>
                <a:spcPts val="267"/>
              </a:spcBef>
              <a:buClr>
                <a:schemeClr val="dk1"/>
              </a:buClr>
              <a:buSzPts val="1200"/>
              <a:buFont typeface="Arial"/>
              <a:buChar char="•"/>
            </a:pPr>
            <a:r>
              <a:rPr lang="en" sz="1600">
                <a:solidFill>
                  <a:schemeClr val="dk1"/>
                </a:solidFill>
                <a:latin typeface="Calibri"/>
                <a:ea typeface="Calibri"/>
                <a:cs typeface="Calibri"/>
                <a:sym typeface="Calibri"/>
              </a:rPr>
              <a:t>Reviewed by EOHLC/ EOHHS and proposed to the Governor</a:t>
            </a:r>
            <a:endParaRPr sz="1467"/>
          </a:p>
          <a:p>
            <a:pPr marL="287859" indent="-287859">
              <a:spcBef>
                <a:spcPts val="267"/>
              </a:spcBef>
              <a:buClr>
                <a:schemeClr val="dk1"/>
              </a:buClr>
              <a:buSzPts val="1200"/>
              <a:buFont typeface="Arial"/>
              <a:buChar char="•"/>
            </a:pPr>
            <a:r>
              <a:rPr lang="en" sz="1600">
                <a:solidFill>
                  <a:schemeClr val="dk1"/>
                </a:solidFill>
                <a:latin typeface="Calibri"/>
                <a:ea typeface="Calibri"/>
                <a:cs typeface="Calibri"/>
                <a:sym typeface="Calibri"/>
              </a:rPr>
              <a:t>Administrative and/or legislative actions to implement</a:t>
            </a:r>
            <a:endParaRPr sz="1467"/>
          </a:p>
          <a:p>
            <a:pPr>
              <a:spcBef>
                <a:spcPts val="267"/>
              </a:spcBef>
            </a:pPr>
            <a:endParaRPr sz="1600">
              <a:solidFill>
                <a:schemeClr val="dk1"/>
              </a:solidFill>
              <a:latin typeface="Calibri"/>
              <a:ea typeface="Calibri"/>
              <a:cs typeface="Calibri"/>
              <a:sym typeface="Calibri"/>
            </a:endParaRPr>
          </a:p>
        </p:txBody>
      </p:sp>
      <p:sp>
        <p:nvSpPr>
          <p:cNvPr id="4" name="Title 1">
            <a:extLst>
              <a:ext uri="{FF2B5EF4-FFF2-40B4-BE49-F238E27FC236}">
                <a16:creationId xmlns:a16="http://schemas.microsoft.com/office/drawing/2014/main" id="{0015AE68-3FE5-BE44-BD15-240C977259B0}"/>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dirty="0">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dirty="0">
                <a:solidFill>
                  <a:srgbClr val="F2F2F2"/>
                </a:solidFill>
                <a:latin typeface="Arial" panose="020B0604020202020204"/>
                <a:cs typeface="Arial" panose="020B0604020202020204"/>
              </a:rPr>
              <a:t>1) Place-Based Services </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(Process </a:t>
            </a:r>
            <a:r>
              <a:rPr lang="en-US" sz="1700" dirty="0">
                <a:solidFill>
                  <a:srgbClr val="F2F2F2"/>
                </a:solidFill>
                <a:latin typeface="Arial" panose="020B0604020202020204"/>
                <a:cs typeface="Arial" panose="020B0604020202020204"/>
              </a:rPr>
              <a:t>Overview</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p:txBody>
      </p:sp>
      <p:sp>
        <p:nvSpPr>
          <p:cNvPr id="5" name="Text Placeholder 2">
            <a:extLst>
              <a:ext uri="{FF2B5EF4-FFF2-40B4-BE49-F238E27FC236}">
                <a16:creationId xmlns:a16="http://schemas.microsoft.com/office/drawing/2014/main" id="{1E4C2310-D352-81E2-1538-C2F716EC96E9}"/>
              </a:ext>
            </a:extLst>
          </p:cNvPr>
          <p:cNvSpPr>
            <a:spLocks noGrp="1"/>
          </p:cNvSpPr>
          <p:nvPr/>
        </p:nvSpPr>
        <p:spPr>
          <a:xfrm>
            <a:off x="120242" y="1087339"/>
            <a:ext cx="12071758" cy="1384995"/>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 dirty="0">
                <a:latin typeface="Calibri"/>
                <a:ea typeface="Calibri"/>
                <a:cs typeface="Calibri"/>
                <a:sym typeface="Calibri"/>
              </a:rPr>
              <a:t>Older adults living in affordable senior housing face a variety of obstacles to remaining healthy and independent.  Systemic eligibility gaps and lack of communication and coordination between housing staff and health providers/plans result in costly, inefficient and fragmented supports. From a systems perspective, affordable senior housing serves as the organizing framework for integrating housing and care, leveraging a structured funding mechanism to serve residents and ensure positive health, quality of life, and cost outcomes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92B37-B3FA-91FC-8EAA-36EA43F8CC9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257C2D0-E982-0B4C-57CF-9C47432A897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dirty="0">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a:p>
            <a:pPr>
              <a:defRPr/>
            </a:pPr>
            <a:r>
              <a:rPr lang="en-US" sz="1700" dirty="0">
                <a:solidFill>
                  <a:srgbClr val="F2F2F2"/>
                </a:solidFill>
                <a:latin typeface="Arial" panose="020B0604020202020204"/>
                <a:cs typeface="Arial" panose="020B0604020202020204"/>
              </a:rPr>
              <a:t>1) Place-Based Supports</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 (</a:t>
            </a:r>
            <a:r>
              <a:rPr lang="en-US" sz="1700" dirty="0">
                <a:solidFill>
                  <a:srgbClr val="F2F2F2"/>
                </a:solidFill>
                <a:latin typeface="Arial" panose="020B0604020202020204"/>
                <a:cs typeface="Arial" panose="020B0604020202020204"/>
              </a:rPr>
              <a:t>Recommendations Summary – Page 1 of 2</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085E5C67-29ED-B9C5-701F-6E698AC6F432}"/>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
        <p:nvSpPr>
          <p:cNvPr id="4" name="TextBox 8">
            <a:extLst>
              <a:ext uri="{FF2B5EF4-FFF2-40B4-BE49-F238E27FC236}">
                <a16:creationId xmlns:a16="http://schemas.microsoft.com/office/drawing/2014/main" id="{96CB8DE0-2646-18B3-8247-AFA9A8CC236E}"/>
              </a:ext>
            </a:extLst>
          </p:cNvPr>
          <p:cNvSpPr txBox="1"/>
          <p:nvPr/>
        </p:nvSpPr>
        <p:spPr>
          <a:xfrm>
            <a:off x="155275" y="863885"/>
            <a:ext cx="11809563" cy="6032421"/>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u="sng" dirty="0">
              <a:solidFill>
                <a:schemeClr val="accent1"/>
              </a:solidFill>
              <a:latin typeface="Aptos" panose="020B0004020202020204" pitchFamily="34" charset="0"/>
              <a:cs typeface="Arial"/>
            </a:endParaRPr>
          </a:p>
          <a:p>
            <a:r>
              <a:rPr lang="en-US" sz="2000" b="1" u="sng" dirty="0">
                <a:solidFill>
                  <a:schemeClr val="accent1"/>
                </a:solidFill>
                <a:latin typeface="Aptos"/>
                <a:cs typeface="Arial"/>
              </a:rPr>
              <a:t>Recommendation</a:t>
            </a:r>
          </a:p>
          <a:p>
            <a:r>
              <a:rPr lang="en-US" dirty="0">
                <a:latin typeface="Aptos"/>
                <a:cs typeface="Arial"/>
              </a:rPr>
              <a:t>Utilize a phased approach to create a defined place-based services program to be implemented in all affordable housing communities for older adults, which specifies program elements, staff training, documentation and outcomes reporting, and that is funded by a Place-Based Services Pool Fund made up of multiple new and existing funding sources.  Implement a first phase in a select number of sites to facilitate integration with existing programs, refine implementation of elements and determine logistics of pooled funding.</a:t>
            </a:r>
          </a:p>
          <a:p>
            <a:endParaRPr lang="en-US" sz="2000" b="1" dirty="0">
              <a:solidFill>
                <a:srgbClr val="14558F"/>
              </a:solidFill>
              <a:latin typeface="Aptos" panose="020B0004020202020204" pitchFamily="34" charset="0"/>
              <a:cs typeface="Arial"/>
            </a:endParaRPr>
          </a:p>
          <a:p>
            <a:r>
              <a:rPr lang="en-US" sz="2000" b="1" u="sng" dirty="0">
                <a:solidFill>
                  <a:srgbClr val="14558F"/>
                </a:solidFill>
                <a:latin typeface="Aptos" panose="020B0004020202020204" pitchFamily="34" charset="0"/>
                <a:cs typeface="Arial"/>
              </a:rPr>
              <a:t>Implementation Steps</a:t>
            </a:r>
          </a:p>
          <a:p>
            <a:pPr marL="342900" indent="-342900">
              <a:buFont typeface="+mj-lt"/>
              <a:buAutoNum type="arabicPeriod"/>
            </a:pPr>
            <a:r>
              <a:rPr lang="en-US" dirty="0">
                <a:latin typeface="Aptos" panose="020B0004020202020204" pitchFamily="34" charset="0"/>
                <a:cs typeface="Arial"/>
              </a:rPr>
              <a:t>Create a program with new funding allocated to the Supportive Housing Pool Fund (established in the Affordable Homes Act).</a:t>
            </a:r>
          </a:p>
          <a:p>
            <a:pPr marL="342900" indent="-342900">
              <a:buFont typeface="+mj-lt"/>
              <a:buAutoNum type="arabicPeriod"/>
            </a:pPr>
            <a:r>
              <a:rPr lang="en-US" dirty="0">
                <a:latin typeface="Aptos" panose="020B0004020202020204" pitchFamily="34" charset="0"/>
                <a:cs typeface="Arial"/>
              </a:rPr>
              <a:t>Implement the first phase with a determined number of sites (ASAP Supportive Housing sites and new) with potential to include additional funding from health plans, hospital community benefits, and potentially social impact financing</a:t>
            </a:r>
          </a:p>
          <a:p>
            <a:pPr marL="342900" indent="-342900">
              <a:buFont typeface="+mj-lt"/>
              <a:buAutoNum type="arabicPeriod"/>
            </a:pPr>
            <a:r>
              <a:rPr lang="en-US" dirty="0">
                <a:latin typeface="Aptos" panose="020B0004020202020204" pitchFamily="34" charset="0"/>
                <a:cs typeface="Arial"/>
              </a:rPr>
              <a:t>Initial sites would include the agreed-upon program elements and outcomes, including clustering of in-home services</a:t>
            </a:r>
          </a:p>
          <a:p>
            <a:pPr marL="342900" indent="-342900">
              <a:buFont typeface="+mj-lt"/>
              <a:buAutoNum type="arabicPeriod"/>
            </a:pPr>
            <a:r>
              <a:rPr lang="en-US" dirty="0">
                <a:latin typeface="Aptos" panose="020B0004020202020204" pitchFamily="34" charset="0"/>
                <a:cs typeface="Arial"/>
              </a:rPr>
              <a:t>Measure and document phase I</a:t>
            </a:r>
          </a:p>
          <a:p>
            <a:pPr marL="342900" indent="-342900">
              <a:buFont typeface="+mj-lt"/>
              <a:buAutoNum type="arabicPeriod"/>
            </a:pPr>
            <a:r>
              <a:rPr lang="en-US" dirty="0">
                <a:latin typeface="Aptos" panose="020B0004020202020204" pitchFamily="34" charset="0"/>
                <a:cs typeface="Arial"/>
              </a:rPr>
              <a:t>Expand state-wide</a:t>
            </a:r>
          </a:p>
          <a:p>
            <a:endParaRPr lang="en-US" sz="2000" b="1" u="sng" dirty="0">
              <a:solidFill>
                <a:srgbClr val="14558F"/>
              </a:solidFill>
              <a:latin typeface="Aptos" panose="020B0004020202020204" pitchFamily="34" charset="0"/>
              <a:cs typeface="Arial"/>
            </a:endParaRPr>
          </a:p>
          <a:p>
            <a:endParaRPr lang="en-US" sz="2000" b="1" u="sng" dirty="0">
              <a:solidFill>
                <a:srgbClr val="14558F"/>
              </a:solidFill>
              <a:latin typeface="Aptos" panose="020B0004020202020204" pitchFamily="34" charset="0"/>
              <a:cs typeface="Arial"/>
            </a:endParaRPr>
          </a:p>
          <a:p>
            <a:endParaRPr lang="en-US" sz="2000" b="1" dirty="0">
              <a:solidFill>
                <a:srgbClr val="14558F"/>
              </a:solidFill>
              <a:latin typeface="Aptos" panose="020B0004020202020204" pitchFamily="34" charset="0"/>
              <a:cs typeface="Arial"/>
            </a:endParaRPr>
          </a:p>
          <a:p>
            <a:endParaRPr lang="en-US" dirty="0">
              <a:solidFill>
                <a:srgbClr val="000000"/>
              </a:solidFill>
              <a:latin typeface="Aptos" panose="020B0004020202020204" pitchFamily="34" charset="0"/>
              <a:cs typeface="Arial"/>
            </a:endParaRPr>
          </a:p>
        </p:txBody>
      </p:sp>
    </p:spTree>
    <p:extLst>
      <p:ext uri="{BB962C8B-B14F-4D97-AF65-F5344CB8AC3E}">
        <p14:creationId xmlns:p14="http://schemas.microsoft.com/office/powerpoint/2010/main" val="120452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EB2D-1F06-F541-C73A-939E7DCF9CF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DA7E721-809E-66A5-D8C9-08D25DC50E9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dirty="0">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a:p>
            <a:pPr>
              <a:defRPr/>
            </a:pPr>
            <a:r>
              <a:rPr lang="en-US" sz="1700" dirty="0">
                <a:solidFill>
                  <a:srgbClr val="F2F2F2"/>
                </a:solidFill>
                <a:latin typeface="Arial" panose="020B0604020202020204"/>
                <a:cs typeface="Arial" panose="020B0604020202020204"/>
              </a:rPr>
              <a:t>1) Place-Based Supports</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 (</a:t>
            </a:r>
            <a:r>
              <a:rPr lang="en-US" sz="1700" dirty="0">
                <a:solidFill>
                  <a:srgbClr val="F2F2F2"/>
                </a:solidFill>
                <a:latin typeface="Arial" panose="020B0604020202020204"/>
                <a:cs typeface="Arial" panose="020B0604020202020204"/>
              </a:rPr>
              <a:t>Recommendations Summary – Page 2 of 2</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70A8FD31-D1E7-EA4B-B1EE-AEBAAA325FAE}"/>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
        <p:nvSpPr>
          <p:cNvPr id="4" name="TextBox 8">
            <a:extLst>
              <a:ext uri="{FF2B5EF4-FFF2-40B4-BE49-F238E27FC236}">
                <a16:creationId xmlns:a16="http://schemas.microsoft.com/office/drawing/2014/main" id="{1516564F-8B6B-3351-61C6-D0FC6F6ABC0C}"/>
              </a:ext>
            </a:extLst>
          </p:cNvPr>
          <p:cNvSpPr txBox="1"/>
          <p:nvPr/>
        </p:nvSpPr>
        <p:spPr>
          <a:xfrm>
            <a:off x="155275" y="863885"/>
            <a:ext cx="11809563" cy="1200329"/>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u="sng" dirty="0">
              <a:solidFill>
                <a:srgbClr val="14558F"/>
              </a:solidFill>
              <a:latin typeface="Aptos" panose="020B0004020202020204" pitchFamily="34" charset="0"/>
              <a:cs typeface="Arial"/>
            </a:endParaRPr>
          </a:p>
          <a:p>
            <a:endParaRPr lang="en-US" sz="2000" b="1" u="sng" dirty="0">
              <a:solidFill>
                <a:srgbClr val="14558F"/>
              </a:solidFill>
              <a:latin typeface="Aptos" panose="020B0004020202020204" pitchFamily="34" charset="0"/>
              <a:cs typeface="Arial"/>
            </a:endParaRPr>
          </a:p>
          <a:p>
            <a:endParaRPr lang="en-US" sz="2000" b="1" dirty="0">
              <a:solidFill>
                <a:srgbClr val="14558F"/>
              </a:solidFill>
              <a:latin typeface="Aptos" panose="020B0004020202020204" pitchFamily="34" charset="0"/>
              <a:cs typeface="Arial"/>
            </a:endParaRPr>
          </a:p>
          <a:p>
            <a:endParaRPr lang="en-US" dirty="0">
              <a:solidFill>
                <a:srgbClr val="000000"/>
              </a:solidFill>
              <a:latin typeface="Aptos" panose="020B0004020202020204" pitchFamily="34" charset="0"/>
              <a:cs typeface="Arial"/>
            </a:endParaRPr>
          </a:p>
        </p:txBody>
      </p:sp>
      <p:sp>
        <p:nvSpPr>
          <p:cNvPr id="3" name="TextBox 2">
            <a:extLst>
              <a:ext uri="{FF2B5EF4-FFF2-40B4-BE49-F238E27FC236}">
                <a16:creationId xmlns:a16="http://schemas.microsoft.com/office/drawing/2014/main" id="{10F9F673-853C-57C0-7B8C-060DC61AB8BA}"/>
              </a:ext>
            </a:extLst>
          </p:cNvPr>
          <p:cNvSpPr txBox="1"/>
          <p:nvPr/>
        </p:nvSpPr>
        <p:spPr>
          <a:xfrm>
            <a:off x="540838" y="1464049"/>
            <a:ext cx="3263411" cy="4431716"/>
          </a:xfrm>
          <a:prstGeom prst="rect">
            <a:avLst/>
          </a:prstGeom>
          <a:solidFill>
            <a:schemeClr val="accent1"/>
          </a:solidFill>
          <a:ln w="19050">
            <a:noFill/>
          </a:ln>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ts val="600"/>
              </a:spcBef>
              <a:defRPr sz="2000" b="1"/>
            </a:pPr>
            <a:r>
              <a:rPr sz="2400" u="sng" dirty="0">
                <a:solidFill>
                  <a:schemeClr val="bg1"/>
                </a:solidFill>
                <a:latin typeface="Calibri" panose="020F0502020204030204" pitchFamily="34" charset="0"/>
                <a:ea typeface="Calibri" panose="020F0502020204030204" pitchFamily="34" charset="0"/>
                <a:cs typeface="Calibri" panose="020F0502020204030204" pitchFamily="34" charset="0"/>
              </a:rPr>
              <a:t>Phase 1: </a:t>
            </a:r>
            <a:br>
              <a:rPr lang="en-US" sz="2400" u="sng"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2400" u="sng" dirty="0">
                <a:solidFill>
                  <a:schemeClr val="bg1"/>
                </a:solidFill>
                <a:latin typeface="Calibri" panose="020F0502020204030204" pitchFamily="34" charset="0"/>
                <a:ea typeface="Calibri" panose="020F0502020204030204" pitchFamily="34" charset="0"/>
                <a:cs typeface="Calibri" panose="020F0502020204030204" pitchFamily="34" charset="0"/>
              </a:rPr>
              <a:t>Initial Implementation</a:t>
            </a:r>
            <a:endParaRPr sz="2400" u="sng"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Define PBS model framework</a:t>
            </a:r>
          </a:p>
          <a:p>
            <a:pPr marL="285750" indent="-285750">
              <a:spcBef>
                <a:spcPts val="600"/>
              </a:spcBef>
              <a:buFont typeface="Arial" panose="020B0604020202020204" pitchFamily="34" charset="0"/>
              <a:buChar char="•"/>
            </a:pPr>
            <a:r>
              <a:rPr dirty="0">
                <a:solidFill>
                  <a:schemeClr val="bg1"/>
                </a:solidFill>
                <a:latin typeface="Calibri" panose="020F0502020204030204" pitchFamily="34" charset="0"/>
                <a:ea typeface="Calibri" panose="020F0502020204030204" pitchFamily="34" charset="0"/>
                <a:cs typeface="Calibri" panose="020F0502020204030204" pitchFamily="34" charset="0"/>
              </a:rPr>
              <a:t>Select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initial </a:t>
            </a:r>
            <a:r>
              <a:rPr dirty="0">
                <a:solidFill>
                  <a:schemeClr val="bg1"/>
                </a:solidFill>
                <a:latin typeface="Calibri" panose="020F0502020204030204" pitchFamily="34" charset="0"/>
                <a:ea typeface="Calibri" panose="020F0502020204030204" pitchFamily="34" charset="0"/>
                <a:cs typeface="Calibri" panose="020F0502020204030204" pitchFamily="34" charset="0"/>
              </a:rPr>
              <a:t>sites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to </a:t>
            </a:r>
            <a:r>
              <a:rPr dirty="0">
                <a:solidFill>
                  <a:schemeClr val="bg1"/>
                </a:solidFill>
                <a:latin typeface="Calibri" panose="020F0502020204030204" pitchFamily="34" charset="0"/>
                <a:ea typeface="Calibri" panose="020F0502020204030204" pitchFamily="34" charset="0"/>
                <a:cs typeface="Calibri" panose="020F0502020204030204" pitchFamily="34" charset="0"/>
              </a:rPr>
              <a:t>implement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a:t>
            </a:r>
            <a:r>
              <a:rPr dirty="0">
                <a:solidFill>
                  <a:schemeClr val="bg1"/>
                </a:solidFill>
                <a:latin typeface="Calibri" panose="020F0502020204030204" pitchFamily="34" charset="0"/>
                <a:ea typeface="Calibri" panose="020F0502020204030204" pitchFamily="34" charset="0"/>
                <a:cs typeface="Calibri" panose="020F0502020204030204" pitchFamily="34" charset="0"/>
              </a:rPr>
              <a:t>model</a:t>
            </a:r>
          </a:p>
          <a:p>
            <a:pPr marL="285750" indent="-285750">
              <a:spcBef>
                <a:spcPts val="600"/>
              </a:spcBef>
              <a:buFont typeface="Arial" panose="020B0604020202020204" pitchFamily="34" charset="0"/>
              <a:buChar char="•"/>
            </a:pPr>
            <a:r>
              <a:rPr dirty="0">
                <a:solidFill>
                  <a:schemeClr val="bg1"/>
                </a:solidFill>
                <a:latin typeface="Calibri" panose="020F0502020204030204" pitchFamily="34" charset="0"/>
                <a:ea typeface="Calibri" panose="020F0502020204030204" pitchFamily="34" charset="0"/>
                <a:cs typeface="Calibri" panose="020F0502020204030204" pitchFamily="34" charset="0"/>
              </a:rPr>
              <a:t>Measure outcomes in health, housing stability, satisfaction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and cost</a:t>
            </a:r>
          </a:p>
          <a:p>
            <a:pPr marL="285750" indent="-285750">
              <a:spcBef>
                <a:spcPts val="600"/>
              </a:spcBef>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Fund via Supportive Housing Pool Fund governed jointly by EOHLC/EOHHS </a:t>
            </a:r>
          </a:p>
          <a:p>
            <a:pPr>
              <a:spcBef>
                <a:spcPts val="600"/>
              </a:spcBef>
            </a:pPr>
            <a:endParaRPr sz="14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sz="14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F0650A5-828E-EA0D-E44C-21DBD5CD1238}"/>
              </a:ext>
            </a:extLst>
          </p:cNvPr>
          <p:cNvSpPr txBox="1"/>
          <p:nvPr/>
        </p:nvSpPr>
        <p:spPr>
          <a:xfrm>
            <a:off x="4415597" y="1464049"/>
            <a:ext cx="3263411" cy="4431716"/>
          </a:xfrm>
          <a:prstGeom prst="rect">
            <a:avLst/>
          </a:prstGeom>
          <a:solidFill>
            <a:schemeClr val="accent1"/>
          </a:solidFill>
          <a:ln w="19050">
            <a:noFill/>
          </a:ln>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ts val="600"/>
              </a:spcBef>
              <a:defRPr sz="2000" b="1"/>
            </a:pPr>
            <a:r>
              <a:rPr lang="en-US" sz="2000" u="sng" dirty="0">
                <a:solidFill>
                  <a:schemeClr val="bg1"/>
                </a:solidFill>
                <a:latin typeface="Calibri" panose="020F0502020204030204" pitchFamily="34" charset="0"/>
                <a:ea typeface="Calibri" panose="020F0502020204030204" pitchFamily="34" charset="0"/>
                <a:cs typeface="Calibri" panose="020F0502020204030204" pitchFamily="34" charset="0"/>
              </a:rPr>
              <a:t>Phase 2: </a:t>
            </a:r>
            <a:br>
              <a:rPr lang="en-US" sz="2000" u="sng"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2000" u="sng" dirty="0">
                <a:solidFill>
                  <a:schemeClr val="bg1"/>
                </a:solidFill>
                <a:latin typeface="Calibri" panose="020F0502020204030204" pitchFamily="34" charset="0"/>
                <a:ea typeface="Calibri" panose="020F0502020204030204" pitchFamily="34" charset="0"/>
                <a:cs typeface="Calibri" panose="020F0502020204030204" pitchFamily="34" charset="0"/>
              </a:rPr>
              <a:t>Certification &amp; Accreditation Framework</a:t>
            </a:r>
          </a:p>
          <a:p>
            <a:pPr marL="171450" indent="-171450">
              <a:spcBef>
                <a:spcPts val="600"/>
              </a:spcBef>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Finalize 'Certified PBS Provider' standards</a:t>
            </a:r>
          </a:p>
          <a:p>
            <a:pPr marL="171450" indent="-171450">
              <a:spcBef>
                <a:spcPts val="600"/>
              </a:spcBef>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Include staffing ratios, training, documentation, and outcomes tracking</a:t>
            </a:r>
          </a:p>
          <a:p>
            <a:pPr marL="171450" indent="-171450">
              <a:spcBef>
                <a:spcPts val="600"/>
              </a:spcBef>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Streamline responsibilities among service providers to create efficiencies</a:t>
            </a:r>
          </a:p>
          <a:p>
            <a:pPr marL="171450" indent="-171450">
              <a:spcBef>
                <a:spcPts val="600"/>
              </a:spcBef>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Identify PBS network of providers</a:t>
            </a:r>
          </a:p>
          <a:p>
            <a:pPr>
              <a:spcBef>
                <a:spcPts val="600"/>
              </a:spcBef>
            </a:pPr>
            <a:endParaRPr lang="en-US" sz="9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sz="11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F51B6DD-AE76-DF0F-33B3-D8C6DB2A745F}"/>
              </a:ext>
            </a:extLst>
          </p:cNvPr>
          <p:cNvSpPr txBox="1"/>
          <p:nvPr/>
        </p:nvSpPr>
        <p:spPr>
          <a:xfrm>
            <a:off x="8292985" y="1464049"/>
            <a:ext cx="3263411" cy="4431716"/>
          </a:xfrm>
          <a:prstGeom prst="rect">
            <a:avLst/>
          </a:prstGeom>
          <a:solidFill>
            <a:schemeClr val="accent1"/>
          </a:solidFill>
          <a:ln w="19050">
            <a:noFill/>
          </a:ln>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ts val="600"/>
              </a:spcBef>
              <a:defRPr sz="2000" b="1"/>
            </a:pPr>
            <a:r>
              <a:rPr lang="en-US" sz="2400" u="sng" dirty="0">
                <a:solidFill>
                  <a:schemeClr val="bg1"/>
                </a:solidFill>
                <a:latin typeface="Calibri" panose="020F0502020204030204" pitchFamily="34" charset="0"/>
                <a:ea typeface="Calibri" panose="020F0502020204030204" pitchFamily="34" charset="0"/>
                <a:cs typeface="Calibri" panose="020F0502020204030204" pitchFamily="34" charset="0"/>
              </a:rPr>
              <a:t>Phase 3: </a:t>
            </a:r>
            <a:br>
              <a:rPr lang="en-US" sz="2400" u="sng"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2400" u="sng" dirty="0">
                <a:solidFill>
                  <a:schemeClr val="bg1"/>
                </a:solidFill>
                <a:latin typeface="Calibri" panose="020F0502020204030204" pitchFamily="34" charset="0"/>
                <a:ea typeface="Calibri" panose="020F0502020204030204" pitchFamily="34" charset="0"/>
                <a:cs typeface="Calibri" panose="020F0502020204030204" pitchFamily="34" charset="0"/>
              </a:rPr>
              <a:t>Statewide Implementation</a:t>
            </a:r>
          </a:p>
          <a:p>
            <a:pPr marL="285750" indent="-285750">
              <a:spcBef>
                <a:spcPts val="600"/>
              </a:spcBef>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Scale through formalized pooled funding mechanism</a:t>
            </a:r>
          </a:p>
          <a:p>
            <a:pPr marL="285750" indent="-285750">
              <a:spcBef>
                <a:spcPts val="600"/>
              </a:spcBef>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Embed in regulatory and legislative structures</a:t>
            </a:r>
          </a:p>
          <a:p>
            <a:pPr marL="285750" indent="-285750">
              <a:spcBef>
                <a:spcPts val="600"/>
              </a:spcBef>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Expand statewide </a:t>
            </a:r>
          </a:p>
          <a:p>
            <a:pPr>
              <a:spcBef>
                <a:spcPts val="600"/>
              </a:spcBef>
            </a:pPr>
            <a:endParaRPr sz="14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sz="14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9" name="Arrow: Right 8">
            <a:extLst>
              <a:ext uri="{FF2B5EF4-FFF2-40B4-BE49-F238E27FC236}">
                <a16:creationId xmlns:a16="http://schemas.microsoft.com/office/drawing/2014/main" id="{785D06FD-7090-D561-8535-1C0F26E101C7}"/>
              </a:ext>
            </a:extLst>
          </p:cNvPr>
          <p:cNvSpPr/>
          <p:nvPr/>
        </p:nvSpPr>
        <p:spPr>
          <a:xfrm>
            <a:off x="155275" y="5151635"/>
            <a:ext cx="12084461"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71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7675C-DD25-7C40-D60E-D69DF76FC70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248FA85-925D-E7D2-8DAB-0673877CE602}"/>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dirty="0">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a:p>
            <a:pPr>
              <a:defRPr/>
            </a:pPr>
            <a:r>
              <a:rPr lang="en-US" sz="1700" dirty="0">
                <a:solidFill>
                  <a:srgbClr val="F2F2F2"/>
                </a:solidFill>
                <a:latin typeface="Arial" panose="020B0604020202020204"/>
                <a:cs typeface="Arial" panose="020B0604020202020204"/>
              </a:rPr>
              <a:t>1) Production and Finance </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r>
              <a:rPr lang="en-US" sz="1700" dirty="0">
                <a:solidFill>
                  <a:srgbClr val="F2F2F2"/>
                </a:solidFill>
                <a:latin typeface="Arial" panose="020B0604020202020204"/>
                <a:cs typeface="Arial" panose="020B0604020202020204"/>
              </a:rPr>
              <a:t>Process Overview</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F993BB3F-5F8F-0157-C1E2-CF031C0B2334}"/>
              </a:ext>
            </a:extLst>
          </p:cNvPr>
          <p:cNvSpPr txBox="1"/>
          <p:nvPr/>
        </p:nvSpPr>
        <p:spPr>
          <a:xfrm>
            <a:off x="557770" y="6673334"/>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dirty="0">
                <a:ln>
                  <a:noFill/>
                </a:ln>
                <a:solidFill>
                  <a:srgbClr val="FF0000"/>
                </a:solidFill>
                <a:effectLst/>
                <a:uLnTx/>
                <a:uFillTx/>
                <a:latin typeface="Aptos"/>
                <a:ea typeface="+mn-ea"/>
                <a:cs typeface="+mn-cs"/>
              </a:rPr>
              <a:t>Note:</a:t>
            </a:r>
            <a:r>
              <a:rPr kumimoji="0" lang="en-US" sz="1200" b="0" i="0" u="none" strike="noStrike" kern="1200" cap="none" spc="0" normalizeH="0" baseline="0" noProof="0" dirty="0">
                <a:ln>
                  <a:noFill/>
                </a:ln>
                <a:solidFill>
                  <a:srgbClr val="FF0000"/>
                </a:solidFill>
                <a:effectLst/>
                <a:uLnTx/>
                <a:uFillTx/>
                <a:latin typeface="Aptos"/>
                <a:ea typeface="+mn-ea"/>
                <a:cs typeface="+mn-cs"/>
              </a:rPr>
              <a:t> The </a:t>
            </a:r>
            <a:r>
              <a:rPr lang="en-US" sz="1200" dirty="0">
                <a:solidFill>
                  <a:srgbClr val="FF0000"/>
                </a:solidFill>
                <a:latin typeface="Aptos"/>
              </a:rPr>
              <a:t>recommendations noted above are draft recommendations still in development.</a:t>
            </a:r>
            <a:endParaRPr lang="en-US" sz="1200" b="0" i="0" u="none" strike="noStrike" kern="1200" cap="none" spc="0" normalizeH="0" baseline="0" noProof="0" dirty="0">
              <a:ln>
                <a:noFill/>
              </a:ln>
              <a:solidFill>
                <a:srgbClr val="FF0000"/>
              </a:solidFill>
              <a:effectLst/>
              <a:uLnTx/>
              <a:uFillTx/>
              <a:latin typeface="Aptos"/>
            </a:endParaRPr>
          </a:p>
        </p:txBody>
      </p:sp>
      <p:sp>
        <p:nvSpPr>
          <p:cNvPr id="4" name="TextBox 8">
            <a:extLst>
              <a:ext uri="{FF2B5EF4-FFF2-40B4-BE49-F238E27FC236}">
                <a16:creationId xmlns:a16="http://schemas.microsoft.com/office/drawing/2014/main" id="{5239A1A8-9959-5FD3-3467-7511AAD5EEBF}"/>
              </a:ext>
            </a:extLst>
          </p:cNvPr>
          <p:cNvSpPr txBox="1"/>
          <p:nvPr/>
        </p:nvSpPr>
        <p:spPr>
          <a:xfrm>
            <a:off x="-297259" y="1276312"/>
            <a:ext cx="12192000" cy="5078313"/>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1600" b="1" u="sng" dirty="0">
                <a:solidFill>
                  <a:schemeClr val="accent1"/>
                </a:solidFill>
              </a:rPr>
              <a:t>1. The design and approval of senior housing increases development costs and timelines</a:t>
            </a:r>
          </a:p>
          <a:p>
            <a:pPr lvl="1"/>
            <a:r>
              <a:rPr lang="en-US" sz="1600" dirty="0"/>
              <a:t>Permitting and other regulatory approvals often slow development and increase costs that hampers affordable housing projects often relying on significant government funding resources. The Commonwealth has a set of important design guidelines for senior housing which lay out some critical elements of quality environments for seniors. However, the lack of preapproved design templates lead to a process of “re-creating the wheel” for each new developments and rising costs to ensure necessary design, accessibility, and regulatory requirements are in place. </a:t>
            </a:r>
            <a:endParaRPr lang="en-US" sz="1600" b="1" u="sng" dirty="0">
              <a:solidFill>
                <a:schemeClr val="accent1"/>
              </a:solidFill>
            </a:endParaRPr>
          </a:p>
          <a:p>
            <a:pPr lvl="1"/>
            <a:endParaRPr lang="en-US" dirty="0">
              <a:solidFill>
                <a:srgbClr val="14558F"/>
              </a:solidFill>
              <a:latin typeface="Aptos" panose="020B0004020202020204" pitchFamily="34" charset="0"/>
              <a:cs typeface="Arial"/>
            </a:endParaRPr>
          </a:p>
          <a:p>
            <a:pPr lvl="1"/>
            <a:r>
              <a:rPr lang="en-US" b="1" u="sng" dirty="0">
                <a:solidFill>
                  <a:srgbClr val="14558F"/>
                </a:solidFill>
                <a:latin typeface="Aptos" panose="020B0004020202020204" pitchFamily="34" charset="0"/>
                <a:cs typeface="Arial"/>
              </a:rPr>
              <a:t>2. Affordable senior housing overwhelming serves ELI-VLI households</a:t>
            </a:r>
          </a:p>
          <a:p>
            <a:pPr lvl="1"/>
            <a:r>
              <a:rPr lang="en-US" sz="1600" dirty="0"/>
              <a:t>Seniors are the fastest growing component of the homeless population.  In Massachusetts, the growth in senior homelessness was 17% between  2023 and 2024 compared to 6% nationally.  Massachusetts ranks 50 out of the 50 states in Elder Economic Security due to high housing costs. </a:t>
            </a:r>
            <a:r>
              <a:rPr lang="en-US" sz="1600" b="1" dirty="0"/>
              <a:t>The State Housing Plan estimates older adults will disproportionately account for anticipated growth in the total number of households with incomes below $35,000—accounting for 59,800 of 82,800 projected households by 2035</a:t>
            </a:r>
            <a:r>
              <a:rPr lang="en-US" sz="1600" dirty="0"/>
              <a:t>. </a:t>
            </a:r>
          </a:p>
          <a:p>
            <a:pPr lvl="1"/>
            <a:endParaRPr lang="en-US" b="1" u="sng" dirty="0">
              <a:solidFill>
                <a:srgbClr val="14558F"/>
              </a:solidFill>
              <a:latin typeface="Aptos" panose="020B0004020202020204" pitchFamily="34" charset="0"/>
              <a:cs typeface="Arial"/>
            </a:endParaRPr>
          </a:p>
          <a:p>
            <a:pPr lvl="1"/>
            <a:r>
              <a:rPr lang="en-US" b="1" u="sng" dirty="0">
                <a:solidFill>
                  <a:srgbClr val="14558F"/>
                </a:solidFill>
                <a:latin typeface="Aptos" panose="020B0004020202020204" pitchFamily="34" charset="0"/>
                <a:cs typeface="Arial"/>
              </a:rPr>
              <a:t>3. There is a “missing middle” of older adult households unable to take advantage of affordable housing but will likely experiencing cost-burden as they enter retirement. </a:t>
            </a:r>
          </a:p>
          <a:p>
            <a:pPr lvl="1"/>
            <a:r>
              <a:rPr lang="en-US" sz="1600" dirty="0"/>
              <a:t>Middle income seniors fall into a huge market gap—earning too much to qualify for affordable housing—and yet the market is providing senior supportive housing for only the wealthiest of older adults.  According to a recent study by UMASS Gerontology Center, 80% of seniors have insufficient wealth to withstand even one financial shock without falling into poverty.  Most studies identify this “missing middle” as the majority of seniors.</a:t>
            </a:r>
            <a:endParaRPr lang="en-US" b="1" u="sng" dirty="0">
              <a:solidFill>
                <a:srgbClr val="14558F"/>
              </a:solidFill>
              <a:latin typeface="Aptos" panose="020B0004020202020204" pitchFamily="34" charset="0"/>
              <a:cs typeface="Arial"/>
            </a:endParaRPr>
          </a:p>
        </p:txBody>
      </p:sp>
      <p:sp>
        <p:nvSpPr>
          <p:cNvPr id="3" name="TextBox 2">
            <a:extLst>
              <a:ext uri="{FF2B5EF4-FFF2-40B4-BE49-F238E27FC236}">
                <a16:creationId xmlns:a16="http://schemas.microsoft.com/office/drawing/2014/main" id="{10AA779B-0542-3FF5-8D47-D33D2DD6049C}"/>
              </a:ext>
            </a:extLst>
          </p:cNvPr>
          <p:cNvSpPr txBox="1"/>
          <p:nvPr/>
        </p:nvSpPr>
        <p:spPr>
          <a:xfrm>
            <a:off x="0" y="1097284"/>
            <a:ext cx="1423133" cy="358056"/>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2400" b="1" dirty="0">
              <a:solidFill>
                <a:schemeClr val="accent1"/>
              </a:solidFill>
              <a:latin typeface="Aptos" panose="020B0004020202020204" pitchFamily="34" charset="0"/>
            </a:endParaRPr>
          </a:p>
        </p:txBody>
      </p:sp>
    </p:spTree>
    <p:extLst>
      <p:ext uri="{BB962C8B-B14F-4D97-AF65-F5344CB8AC3E}">
        <p14:creationId xmlns:p14="http://schemas.microsoft.com/office/powerpoint/2010/main" val="4227908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2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f1791e31b1f07f7bcded433d54013577">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75c1237723fadf972ae9cb96a4ef9991"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033D6A-22E2-4348-99D8-2BF712CB1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635cb-58c7-4c7c-a2be-5f3d12299da6"/>
    <ds:schemaRef ds:uri="dc119905-464d-4721-bcb1-84ed6b26f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E8BC35-13CC-49ED-9C03-456CA50E8956}">
  <ds:schemaRefs>
    <ds:schemaRef ds:uri="http://schemas.microsoft.com/sharepoint/v3/contenttype/forms"/>
  </ds:schemaRefs>
</ds:datastoreItem>
</file>

<file path=customXml/itemProps3.xml><?xml version="1.0" encoding="utf-8"?>
<ds:datastoreItem xmlns:ds="http://schemas.openxmlformats.org/officeDocument/2006/customXml" ds:itemID="{E8F027AF-032A-493A-BDB0-E28055DEB150}">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00f635cb-58c7-4c7c-a2be-5f3d12299da6"/>
    <ds:schemaRef ds:uri="http://www.w3.org/XML/1998/namespace"/>
    <ds:schemaRef ds:uri="http://purl.org/dc/dcmitype/"/>
    <ds:schemaRef ds:uri="http://schemas.openxmlformats.org/package/2006/metadata/core-properties"/>
    <ds:schemaRef ds:uri="dc119905-464d-4721-bcb1-84ed6b26f144"/>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1454</TotalTime>
  <Words>2044</Words>
  <Application>Microsoft Office PowerPoint</Application>
  <PresentationFormat>Widescreen</PresentationFormat>
  <Paragraphs>170</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White</vt:lpstr>
      <vt:lpstr>1_White</vt:lpstr>
      <vt:lpstr>2_White</vt:lpstr>
      <vt:lpstr>Senior Housing  Commission:  Review of Draft Recommendations (Final)</vt:lpstr>
      <vt:lpstr>Agenda</vt:lpstr>
      <vt:lpstr>Draft Recommendation Review: Draft Report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5) Next Steps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Cuddy, Joshua (EOHLC)</dc:creator>
  <cp:lastModifiedBy>Cuddy, Joshua (EOHLC)</cp:lastModifiedBy>
  <cp:revision>5</cp:revision>
  <cp:lastPrinted>2025-10-06T14:52:59Z</cp:lastPrinted>
  <dcterms:created xsi:type="dcterms:W3CDTF">2025-08-20T13:48:20Z</dcterms:created>
  <dcterms:modified xsi:type="dcterms:W3CDTF">2025-12-18T19:56:54Z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0x0101001517B14D604B3B48B5D202D444E0E01D</vt:lpwstr>
  </property>
  <property fmtid="{D5CDD505-2E9C-101B-9397-08002B2CF9AE}" pid="3" name="MediaServiceImageTags">
    <vt:lpwstr/>
  </property>
</Properties>
</file>