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898" r:id="rId2"/>
    <p:sldId id="935" r:id="rId3"/>
    <p:sldId id="970" r:id="rId4"/>
    <p:sldId id="1024" r:id="rId5"/>
    <p:sldId id="1009" r:id="rId6"/>
    <p:sldId id="1021" r:id="rId7"/>
    <p:sldId id="1025" r:id="rId8"/>
    <p:sldId id="987" r:id="rId9"/>
    <p:sldId id="963" r:id="rId10"/>
    <p:sldId id="928" r:id="rId11"/>
    <p:sldId id="989" r:id="rId12"/>
    <p:sldId id="925" r:id="rId13"/>
    <p:sldId id="1012" r:id="rId14"/>
    <p:sldId id="1016" r:id="rId15"/>
    <p:sldId id="1020" r:id="rId16"/>
    <p:sldId id="1018" r:id="rId17"/>
    <p:sldId id="1026" r:id="rId18"/>
    <p:sldId id="993" r:id="rId19"/>
    <p:sldId id="995" r:id="rId20"/>
    <p:sldId id="998" r:id="rId21"/>
    <p:sldId id="999" r:id="rId22"/>
    <p:sldId id="1000" r:id="rId23"/>
    <p:sldId id="1001" r:id="rId24"/>
    <p:sldId id="1002" r:id="rId25"/>
    <p:sldId id="1003" r:id="rId26"/>
    <p:sldId id="931" r:id="rId27"/>
  </p:sldIdLst>
  <p:sldSz cx="9144000" cy="6858000" type="screen4x3"/>
  <p:notesSz cx="7010400" cy="9296400"/>
  <p:defaultTextStyle>
    <a:defPPr>
      <a:defRPr lang="en-US"/>
    </a:defPPr>
    <a:lvl1pPr algn="l" rtl="0" fontAlgn="base">
      <a:spcBef>
        <a:spcPct val="0"/>
      </a:spcBef>
      <a:spcAft>
        <a:spcPct val="0"/>
      </a:spcAft>
      <a:defRPr sz="2800" kern="1200">
        <a:solidFill>
          <a:schemeClr val="tx1"/>
        </a:solidFill>
        <a:latin typeface="Arial" charset="0"/>
        <a:ea typeface="ヒラギノ角ゴ Pro W3" pitchFamily="-106" charset="-128"/>
        <a:cs typeface="+mn-cs"/>
      </a:defRPr>
    </a:lvl1pPr>
    <a:lvl2pPr marL="457200" algn="l" rtl="0" fontAlgn="base">
      <a:spcBef>
        <a:spcPct val="0"/>
      </a:spcBef>
      <a:spcAft>
        <a:spcPct val="0"/>
      </a:spcAft>
      <a:defRPr sz="2800" kern="1200">
        <a:solidFill>
          <a:schemeClr val="tx1"/>
        </a:solidFill>
        <a:latin typeface="Arial" charset="0"/>
        <a:ea typeface="ヒラギノ角ゴ Pro W3" pitchFamily="-106" charset="-128"/>
        <a:cs typeface="+mn-cs"/>
      </a:defRPr>
    </a:lvl2pPr>
    <a:lvl3pPr marL="914400" algn="l" rtl="0" fontAlgn="base">
      <a:spcBef>
        <a:spcPct val="0"/>
      </a:spcBef>
      <a:spcAft>
        <a:spcPct val="0"/>
      </a:spcAft>
      <a:defRPr sz="2800" kern="1200">
        <a:solidFill>
          <a:schemeClr val="tx1"/>
        </a:solidFill>
        <a:latin typeface="Arial" charset="0"/>
        <a:ea typeface="ヒラギノ角ゴ Pro W3" pitchFamily="-106" charset="-128"/>
        <a:cs typeface="+mn-cs"/>
      </a:defRPr>
    </a:lvl3pPr>
    <a:lvl4pPr marL="1371600" algn="l" rtl="0" fontAlgn="base">
      <a:spcBef>
        <a:spcPct val="0"/>
      </a:spcBef>
      <a:spcAft>
        <a:spcPct val="0"/>
      </a:spcAft>
      <a:defRPr sz="2800" kern="1200">
        <a:solidFill>
          <a:schemeClr val="tx1"/>
        </a:solidFill>
        <a:latin typeface="Arial" charset="0"/>
        <a:ea typeface="ヒラギノ角ゴ Pro W3" pitchFamily="-106" charset="-128"/>
        <a:cs typeface="+mn-cs"/>
      </a:defRPr>
    </a:lvl4pPr>
    <a:lvl5pPr marL="1828800" algn="l" rtl="0" fontAlgn="base">
      <a:spcBef>
        <a:spcPct val="0"/>
      </a:spcBef>
      <a:spcAft>
        <a:spcPct val="0"/>
      </a:spcAft>
      <a:defRPr sz="2800" kern="1200">
        <a:solidFill>
          <a:schemeClr val="tx1"/>
        </a:solidFill>
        <a:latin typeface="Arial" charset="0"/>
        <a:ea typeface="ヒラギノ角ゴ Pro W3" pitchFamily="-106" charset="-128"/>
        <a:cs typeface="+mn-cs"/>
      </a:defRPr>
    </a:lvl5pPr>
    <a:lvl6pPr marL="2286000" algn="l" defTabSz="914400" rtl="0" eaLnBrk="1" latinLnBrk="0" hangingPunct="1">
      <a:defRPr sz="2800" kern="1200">
        <a:solidFill>
          <a:schemeClr val="tx1"/>
        </a:solidFill>
        <a:latin typeface="Arial" charset="0"/>
        <a:ea typeface="ヒラギノ角ゴ Pro W3" pitchFamily="-106" charset="-128"/>
        <a:cs typeface="+mn-cs"/>
      </a:defRPr>
    </a:lvl6pPr>
    <a:lvl7pPr marL="2743200" algn="l" defTabSz="914400" rtl="0" eaLnBrk="1" latinLnBrk="0" hangingPunct="1">
      <a:defRPr sz="2800" kern="1200">
        <a:solidFill>
          <a:schemeClr val="tx1"/>
        </a:solidFill>
        <a:latin typeface="Arial" charset="0"/>
        <a:ea typeface="ヒラギノ角ゴ Pro W3" pitchFamily="-106" charset="-128"/>
        <a:cs typeface="+mn-cs"/>
      </a:defRPr>
    </a:lvl7pPr>
    <a:lvl8pPr marL="3200400" algn="l" defTabSz="914400" rtl="0" eaLnBrk="1" latinLnBrk="0" hangingPunct="1">
      <a:defRPr sz="2800" kern="1200">
        <a:solidFill>
          <a:schemeClr val="tx1"/>
        </a:solidFill>
        <a:latin typeface="Arial" charset="0"/>
        <a:ea typeface="ヒラギノ角ゴ Pro W3" pitchFamily="-106" charset="-128"/>
        <a:cs typeface="+mn-cs"/>
      </a:defRPr>
    </a:lvl8pPr>
    <a:lvl9pPr marL="3657600" algn="l" defTabSz="914400" rtl="0" eaLnBrk="1" latinLnBrk="0" hangingPunct="1">
      <a:defRPr sz="2800" kern="1200">
        <a:solidFill>
          <a:schemeClr val="tx1"/>
        </a:solidFill>
        <a:latin typeface="Arial" charset="0"/>
        <a:ea typeface="ヒラギノ角ゴ Pro W3" pitchFamily="-106"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sharpe"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66"/>
    <a:srgbClr val="FF3399"/>
    <a:srgbClr val="811981"/>
    <a:srgbClr val="FFFF85"/>
    <a:srgbClr val="FFFFFF"/>
    <a:srgbClr val="33CC33"/>
    <a:srgbClr val="FF9900"/>
    <a:srgbClr val="FF0000"/>
    <a:srgbClr val="9E303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49" autoAdjust="0"/>
    <p:restoredTop sz="96231" autoAdjust="0"/>
  </p:normalViewPr>
  <p:slideViewPr>
    <p:cSldViewPr>
      <p:cViewPr varScale="1">
        <p:scale>
          <a:sx n="57" d="100"/>
          <a:sy n="57" d="100"/>
        </p:scale>
        <p:origin x="-1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40" y="-90"/>
      </p:cViewPr>
      <p:guideLst>
        <p:guide orient="horz" pos="2928"/>
        <p:guide pos="2209"/>
      </p:guideLst>
    </p:cSldViewPr>
  </p:notes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notesMaster" Target="notesMasters/notesMaster1.xml"/>
  <Relationship Id="rId29" Type="http://schemas.openxmlformats.org/officeDocument/2006/relationships/handoutMaster" Target="handoutMasters/handoutMaster1.xml"/>
  <Relationship Id="rId3" Type="http://schemas.openxmlformats.org/officeDocument/2006/relationships/slide" Target="slides/slide2.xml"/>
  <Relationship Id="rId30" Type="http://schemas.openxmlformats.org/officeDocument/2006/relationships/commentAuthors" Target="commentAuthors.xml"/>
  <Relationship Id="rId31" Type="http://schemas.openxmlformats.org/officeDocument/2006/relationships/presProps" Target="presProps.xml"/>
  <Relationship Id="rId32" Type="http://schemas.openxmlformats.org/officeDocument/2006/relationships/viewProps" Target="viewProps.xml"/>
  <Relationship Id="rId33" Type="http://schemas.openxmlformats.org/officeDocument/2006/relationships/theme" Target="theme/theme1.xml"/>
  <Relationship Id="rId34"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oleObject" TargetMode="External" Target="file:///C:/Users/wconcann/AppData/Local/Microsoft/Windows/Temporary%20Internet%20Files/Content.Outlook/64ADBJD3/EEC%20resource%20hst.xlsx"/>
</Relationships>

</file>

<file path=ppt/charts/_rels/chart2.xml.rels><?xml version="1.0" encoding="UTF-8"?>

<Relationships xmlns="http://schemas.openxmlformats.org/package/2006/relationships">
  <Relationship Id="rId1" Type="http://schemas.openxmlformats.org/officeDocument/2006/relationships/oleObject" TargetMode="External" Target="file://///eec-fps-bos-001/user/proux/H%20Documents/Registry/Registry%20Data/Registry%20Data%204%20November%202013.xlsx"/>
</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571849050928713"/>
          <c:y val="5.1400554097404488E-2"/>
          <c:w val="0.80640985702162404"/>
          <c:h val="0.79822506561679785"/>
        </c:manualLayout>
      </c:layout>
      <c:lineChart>
        <c:grouping val="standard"/>
        <c:ser>
          <c:idx val="0"/>
          <c:order val="0"/>
          <c:tx>
            <c:strRef>
              <c:f>Sheet4!$D$16</c:f>
              <c:strCache>
                <c:ptCount val="1"/>
                <c:pt idx="0">
                  <c:v>Total Available</c:v>
                </c:pt>
              </c:strCache>
            </c:strRef>
          </c:tx>
          <c:dLbls>
            <c:dLbl>
              <c:idx val="4"/>
              <c:layout>
                <c:manualLayout>
                  <c:x val="-1.9444444444444445E-2"/>
                  <c:y val="6.0185185185185147E-2"/>
                </c:manualLayout>
              </c:layout>
              <c:showVal val="1"/>
            </c:dLbl>
            <c:dLbl>
              <c:idx val="8"/>
              <c:layout>
                <c:manualLayout>
                  <c:x val="0"/>
                  <c:y val="-5.0925925925926097E-2"/>
                </c:manualLayout>
              </c:layout>
              <c:showVal val="1"/>
            </c:dLbl>
            <c:txPr>
              <a:bodyPr/>
              <a:lstStyle/>
              <a:p>
                <a:pPr>
                  <a:defRPr sz="900">
                    <a:latin typeface="Garamond" pitchFamily="18" charset="0"/>
                  </a:defRPr>
                </a:pPr>
                <a:endParaRPr lang="en-US"/>
              </a:p>
            </c:txPr>
            <c:showVal val="1"/>
          </c:dLbls>
          <c:cat>
            <c:strRef>
              <c:f>Sheet4!$C$17:$C$25</c:f>
              <c:strCache>
                <c:ptCount val="9"/>
                <c:pt idx="0">
                  <c:v>FY2006</c:v>
                </c:pt>
                <c:pt idx="1">
                  <c:v>FY2007</c:v>
                </c:pt>
                <c:pt idx="2">
                  <c:v>FY2008</c:v>
                </c:pt>
                <c:pt idx="3">
                  <c:v>FY2009</c:v>
                </c:pt>
                <c:pt idx="4">
                  <c:v>FY2010</c:v>
                </c:pt>
                <c:pt idx="5">
                  <c:v>FY2011</c:v>
                </c:pt>
                <c:pt idx="6">
                  <c:v>FY2012</c:v>
                </c:pt>
                <c:pt idx="7">
                  <c:v>FY2013</c:v>
                </c:pt>
                <c:pt idx="8">
                  <c:v>FY2014</c:v>
                </c:pt>
              </c:strCache>
            </c:strRef>
          </c:cat>
          <c:val>
            <c:numRef>
              <c:f>Sheet4!$D$17:$D$25</c:f>
              <c:numCache>
                <c:formatCode>_("$"* #,##0.00_);_("$"* \(#,##0.00\);_("$"* "-"??_);_(@_)</c:formatCode>
                <c:ptCount val="9"/>
                <c:pt idx="0">
                  <c:v>462.15808069000065</c:v>
                </c:pt>
                <c:pt idx="1">
                  <c:v>495.97070340999943</c:v>
                </c:pt>
                <c:pt idx="2">
                  <c:v>537.22682953999993</c:v>
                </c:pt>
                <c:pt idx="3">
                  <c:v>553.42972817000009</c:v>
                </c:pt>
                <c:pt idx="4">
                  <c:v>505.35443497000006</c:v>
                </c:pt>
                <c:pt idx="5">
                  <c:v>508.59306754999949</c:v>
                </c:pt>
                <c:pt idx="6">
                  <c:v>495.18225165999996</c:v>
                </c:pt>
                <c:pt idx="7">
                  <c:v>479.22235010000003</c:v>
                </c:pt>
                <c:pt idx="8">
                  <c:v>509.27699086999957</c:v>
                </c:pt>
              </c:numCache>
            </c:numRef>
          </c:val>
        </c:ser>
        <c:marker val="1"/>
        <c:axId val="82313600"/>
        <c:axId val="82315136"/>
      </c:lineChart>
      <c:catAx>
        <c:axId val="82313600"/>
        <c:scaling>
          <c:orientation val="minMax"/>
        </c:scaling>
        <c:axPos val="b"/>
        <c:tickLblPos val="nextTo"/>
        <c:crossAx val="82315136"/>
        <c:crosses val="autoZero"/>
        <c:auto val="1"/>
        <c:lblAlgn val="ctr"/>
        <c:lblOffset val="100"/>
      </c:catAx>
      <c:valAx>
        <c:axId val="82315136"/>
        <c:scaling>
          <c:orientation val="minMax"/>
          <c:max val="570"/>
          <c:min val="440"/>
        </c:scaling>
        <c:axPos val="l"/>
        <c:majorGridlines/>
        <c:minorGridlines/>
        <c:numFmt formatCode="_(&quot;$&quot;* #,##0_);_(&quot;$&quot;* \(#,##0\);_(&quot;$&quot;* &quot;-&quot;_);_(@_)" sourceLinked="0"/>
        <c:tickLblPos val="nextTo"/>
        <c:crossAx val="82313600"/>
        <c:crosses val="autoZero"/>
        <c:crossBetween val="midCat"/>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dirty="0"/>
              <a:t>Highest Level of Education</a:t>
            </a:r>
          </a:p>
          <a:p>
            <a:pPr>
              <a:defRPr/>
            </a:pPr>
            <a:r>
              <a:rPr lang="en-US" sz="1200" dirty="0"/>
              <a:t>November 4</a:t>
            </a:r>
            <a:r>
              <a:rPr lang="en-US" sz="1200" baseline="0" dirty="0"/>
              <a:t>, 2013</a:t>
            </a:r>
            <a:endParaRPr lang="en-US" sz="1200" dirty="0"/>
          </a:p>
        </c:rich>
      </c:tx>
    </c:title>
    <c:view3D>
      <c:rotX val="30"/>
      <c:perspective val="30"/>
    </c:view3D>
    <c:plotArea>
      <c:layout/>
      <c:pie3DChart>
        <c:varyColors val="1"/>
        <c:ser>
          <c:idx val="0"/>
          <c:order val="0"/>
          <c:tx>
            <c:strRef>
              <c:f>Charts!$B$1</c:f>
              <c:strCache>
                <c:ptCount val="1"/>
                <c:pt idx="0">
                  <c:v>Educators</c:v>
                </c:pt>
              </c:strCache>
            </c:strRef>
          </c:tx>
          <c:dLbls>
            <c:numFmt formatCode="#,##0" sourceLinked="0"/>
            <c:showVal val="1"/>
            <c:showLeaderLines val="1"/>
          </c:dLbls>
          <c:cat>
            <c:strRef>
              <c:f>Charts!$A$2:$A$9</c:f>
              <c:strCache>
                <c:ptCount val="8"/>
                <c:pt idx="0">
                  <c:v>Some High School</c:v>
                </c:pt>
                <c:pt idx="1">
                  <c:v>High School</c:v>
                </c:pt>
                <c:pt idx="2">
                  <c:v>CDA</c:v>
                </c:pt>
                <c:pt idx="3">
                  <c:v>Some College</c:v>
                </c:pt>
                <c:pt idx="4">
                  <c:v>Associate's Degree</c:v>
                </c:pt>
                <c:pt idx="5">
                  <c:v>Bachelor's Degree</c:v>
                </c:pt>
                <c:pt idx="6">
                  <c:v>Graduate Degree</c:v>
                </c:pt>
                <c:pt idx="7">
                  <c:v>Blanks</c:v>
                </c:pt>
              </c:strCache>
            </c:strRef>
          </c:cat>
          <c:val>
            <c:numRef>
              <c:f>Charts!$B$2:$B$9</c:f>
              <c:numCache>
                <c:formatCode>General</c:formatCode>
                <c:ptCount val="8"/>
                <c:pt idx="0">
                  <c:v>3753</c:v>
                </c:pt>
                <c:pt idx="1">
                  <c:v>16299</c:v>
                </c:pt>
                <c:pt idx="2">
                  <c:v>1150</c:v>
                </c:pt>
                <c:pt idx="3">
                  <c:v>16141</c:v>
                </c:pt>
                <c:pt idx="4">
                  <c:v>7719</c:v>
                </c:pt>
                <c:pt idx="5">
                  <c:v>17797</c:v>
                </c:pt>
                <c:pt idx="6">
                  <c:v>7085</c:v>
                </c:pt>
                <c:pt idx="7">
                  <c:v>11928</c:v>
                </c:pt>
              </c:numCache>
            </c:numRef>
          </c:val>
        </c:ser>
      </c:pie3DChart>
    </c:plotArea>
    <c:legend>
      <c:legendPos val="r"/>
    </c:legend>
    <c:plotVisOnly val="1"/>
  </c:chart>
  <c:externalData r:id="rId1"/>
</c:chartSpace>
</file>

<file path=ppt/drawings/_rels/vmlDrawing1.vml.rels><?xml version="1.0" encoding="UTF-8"?>

<Relationships xmlns="http://schemas.openxmlformats.org/package/2006/relationships">
  <Relationship Id="rId1" Type="http://schemas.openxmlformats.org/officeDocument/2006/relationships/image" Target="../media/image5.emf"/>
</Relationships>

</file>

<file path=ppt/drawings/_rels/vmlDrawing2.vml.rels><?xml version="1.0" encoding="UTF-8"?>

<Relationships xmlns="http://schemas.openxmlformats.org/package/2006/relationships">
  <Relationship Id="rId1" Type="http://schemas.openxmlformats.org/officeDocument/2006/relationships/image" Target="../media/image6.emf"/>
</Relationships>

</file>

<file path=ppt/drawings/_rels/vmlDrawing3.vml.rels><?xml version="1.0" encoding="UTF-8"?>

<Relationships xmlns="http://schemas.openxmlformats.org/package/2006/relationships">
  <Relationship Id="rId1" Type="http://schemas.openxmlformats.org/officeDocument/2006/relationships/image" Target="../media/image7.emf"/>
</Relationships>

</file>

<file path=ppt/drawings/_rels/vmlDrawing4.vml.rels><?xml version="1.0" encoding="UTF-8"?>

<Relationships xmlns="http://schemas.openxmlformats.org/package/2006/relationships">
  <Relationship Id="rId1" Type="http://schemas.openxmlformats.org/officeDocument/2006/relationships/image" Target="../media/image8.emf"/>
</Relationships>

</file>

<file path=ppt/drawings/_rels/vmlDrawing5.vml.rels><?xml version="1.0" encoding="UTF-8"?>

<Relationships xmlns="http://schemas.openxmlformats.org/package/2006/relationships">
  <Relationship Id="rId1" Type="http://schemas.openxmlformats.org/officeDocument/2006/relationships/image" Target="../media/image9.emf"/>
</Relationships>

</file>

<file path=ppt/drawings/_rels/vmlDrawing6.vml.rels><?xml version="1.0" encoding="UTF-8"?>

<Relationships xmlns="http://schemas.openxmlformats.org/package/2006/relationships">
  <Relationship Id="rId1" Type="http://schemas.openxmlformats.org/officeDocument/2006/relationships/image" Target="../media/image10.emf"/>
</Relationships>

</file>

<file path=ppt/drawings/_rels/vmlDrawing7.vml.rels><?xml version="1.0" encoding="UTF-8"?>

<Relationships xmlns="http://schemas.openxmlformats.org/package/2006/relationships">
  <Relationship Id="rId1" Type="http://schemas.openxmlformats.org/officeDocument/2006/relationships/image" Target="../media/image11.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7" y="0"/>
            <a:ext cx="3038475" cy="465138"/>
          </a:xfrm>
          <a:prstGeom prst="rect">
            <a:avLst/>
          </a:prstGeom>
          <a:noFill/>
          <a:ln w="9525">
            <a:noFill/>
            <a:miter lim="800000"/>
            <a:headEnd/>
            <a:tailEnd/>
          </a:ln>
          <a:effectLst/>
        </p:spPr>
        <p:txBody>
          <a:bodyPr vert="horz" wrap="square" lIns="91386" tIns="45693" rIns="91386" bIns="45693" numCol="1" anchor="t" anchorCtr="0" compatLnSpc="1">
            <a:prstTxWarp prst="textNoShape">
              <a:avLst/>
            </a:prstTxWarp>
          </a:bodyPr>
          <a:lstStyle>
            <a:lvl1pPr eaLnBrk="0" hangingPunct="0">
              <a:defRPr sz="1200"/>
            </a:lvl1pPr>
          </a:lstStyle>
          <a:p>
            <a:endParaRPr lang="en-US" dirty="0"/>
          </a:p>
        </p:txBody>
      </p:sp>
      <p:sp>
        <p:nvSpPr>
          <p:cNvPr id="181251" name="Rectangle 3"/>
          <p:cNvSpPr>
            <a:spLocks noGrp="1" noChangeArrowheads="1"/>
          </p:cNvSpPr>
          <p:nvPr>
            <p:ph type="dt" sz="quarter" idx="1"/>
          </p:nvPr>
        </p:nvSpPr>
        <p:spPr bwMode="auto">
          <a:xfrm>
            <a:off x="3970344" y="0"/>
            <a:ext cx="3038475" cy="465138"/>
          </a:xfrm>
          <a:prstGeom prst="rect">
            <a:avLst/>
          </a:prstGeom>
          <a:noFill/>
          <a:ln w="9525">
            <a:noFill/>
            <a:miter lim="800000"/>
            <a:headEnd/>
            <a:tailEnd/>
          </a:ln>
          <a:effectLst/>
        </p:spPr>
        <p:txBody>
          <a:bodyPr vert="horz" wrap="square" lIns="91386" tIns="45693" rIns="91386" bIns="45693" numCol="1" anchor="t" anchorCtr="0" compatLnSpc="1">
            <a:prstTxWarp prst="textNoShape">
              <a:avLst/>
            </a:prstTxWarp>
          </a:bodyPr>
          <a:lstStyle>
            <a:lvl1pPr algn="r" eaLnBrk="0" hangingPunct="0">
              <a:defRPr sz="1200"/>
            </a:lvl1pPr>
          </a:lstStyle>
          <a:p>
            <a:endParaRPr lang="en-US" dirty="0"/>
          </a:p>
        </p:txBody>
      </p:sp>
      <p:sp>
        <p:nvSpPr>
          <p:cNvPr id="181252" name="Rectangle 4"/>
          <p:cNvSpPr>
            <a:spLocks noGrp="1" noChangeArrowheads="1"/>
          </p:cNvSpPr>
          <p:nvPr>
            <p:ph type="ftr" sz="quarter" idx="2"/>
          </p:nvPr>
        </p:nvSpPr>
        <p:spPr bwMode="auto">
          <a:xfrm>
            <a:off x="7" y="8829677"/>
            <a:ext cx="3038475" cy="465138"/>
          </a:xfrm>
          <a:prstGeom prst="rect">
            <a:avLst/>
          </a:prstGeom>
          <a:noFill/>
          <a:ln w="9525">
            <a:noFill/>
            <a:miter lim="800000"/>
            <a:headEnd/>
            <a:tailEnd/>
          </a:ln>
          <a:effectLst/>
        </p:spPr>
        <p:txBody>
          <a:bodyPr vert="horz" wrap="square" lIns="91386" tIns="45693" rIns="91386" bIns="45693" numCol="1" anchor="b" anchorCtr="0" compatLnSpc="1">
            <a:prstTxWarp prst="textNoShape">
              <a:avLst/>
            </a:prstTxWarp>
          </a:bodyPr>
          <a:lstStyle>
            <a:lvl1pPr eaLnBrk="0" hangingPunct="0">
              <a:defRPr sz="1200"/>
            </a:lvl1pPr>
          </a:lstStyle>
          <a:p>
            <a:endParaRPr lang="en-US" dirty="0"/>
          </a:p>
        </p:txBody>
      </p:sp>
      <p:sp>
        <p:nvSpPr>
          <p:cNvPr id="181253" name="Rectangle 5"/>
          <p:cNvSpPr>
            <a:spLocks noGrp="1" noChangeArrowheads="1"/>
          </p:cNvSpPr>
          <p:nvPr>
            <p:ph type="sldNum" sz="quarter" idx="3"/>
          </p:nvPr>
        </p:nvSpPr>
        <p:spPr bwMode="auto">
          <a:xfrm>
            <a:off x="3970344" y="8829677"/>
            <a:ext cx="3038475" cy="465138"/>
          </a:xfrm>
          <a:prstGeom prst="rect">
            <a:avLst/>
          </a:prstGeom>
          <a:noFill/>
          <a:ln w="9525">
            <a:noFill/>
            <a:miter lim="800000"/>
            <a:headEnd/>
            <a:tailEnd/>
          </a:ln>
          <a:effectLst/>
        </p:spPr>
        <p:txBody>
          <a:bodyPr vert="horz" wrap="square" lIns="91386" tIns="45693" rIns="91386" bIns="45693" numCol="1" anchor="b" anchorCtr="0" compatLnSpc="1">
            <a:prstTxWarp prst="textNoShape">
              <a:avLst/>
            </a:prstTxWarp>
          </a:bodyPr>
          <a:lstStyle>
            <a:lvl1pPr algn="r" eaLnBrk="0" hangingPunct="0">
              <a:defRPr sz="1200"/>
            </a:lvl1pPr>
          </a:lstStyle>
          <a:p>
            <a:fld id="{2BBE9C90-809C-40BA-8781-DC9D8D4BA36C}" type="slidenum">
              <a:rPr lang="en-US"/>
              <a:pPr/>
              <a:t>‹#›</a:t>
            </a:fld>
            <a:endParaRPr lang="en-US" dirty="0"/>
          </a:p>
        </p:txBody>
      </p:sp>
    </p:spTree>
    <p:extLst>
      <p:ext uri="{BB962C8B-B14F-4D97-AF65-F5344CB8AC3E}">
        <p14:creationId xmlns="" xmlns:p14="http://schemas.microsoft.com/office/powerpoint/2010/main" val="2623234427"/>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3040063" cy="465138"/>
          </a:xfrm>
          <a:prstGeom prst="rect">
            <a:avLst/>
          </a:prstGeom>
          <a:noFill/>
          <a:ln w="9525">
            <a:noFill/>
            <a:miter lim="800000"/>
            <a:headEnd/>
            <a:tailEnd/>
          </a:ln>
        </p:spPr>
        <p:txBody>
          <a:bodyPr vert="horz" wrap="square" lIns="90292" tIns="45146" rIns="90292" bIns="45146" numCol="1" anchor="t" anchorCtr="0" compatLnSpc="1">
            <a:prstTxWarp prst="textNoShape">
              <a:avLst/>
            </a:prstTxWarp>
          </a:bodyPr>
          <a:lstStyle>
            <a:lvl1pPr defTabSz="902760" eaLnBrk="0" hangingPunct="0">
              <a:defRPr sz="1200"/>
            </a:lvl1pPr>
          </a:lstStyle>
          <a:p>
            <a:endParaRPr lang="en-US" dirty="0"/>
          </a:p>
        </p:txBody>
      </p:sp>
      <p:sp>
        <p:nvSpPr>
          <p:cNvPr id="4099" name="Rectangle 3"/>
          <p:cNvSpPr>
            <a:spLocks noGrp="1" noChangeArrowheads="1"/>
          </p:cNvSpPr>
          <p:nvPr>
            <p:ph type="dt" idx="1"/>
          </p:nvPr>
        </p:nvSpPr>
        <p:spPr bwMode="auto">
          <a:xfrm>
            <a:off x="3970338" y="0"/>
            <a:ext cx="3040062" cy="465138"/>
          </a:xfrm>
          <a:prstGeom prst="rect">
            <a:avLst/>
          </a:prstGeom>
          <a:noFill/>
          <a:ln w="9525">
            <a:noFill/>
            <a:miter lim="800000"/>
            <a:headEnd/>
            <a:tailEnd/>
          </a:ln>
        </p:spPr>
        <p:txBody>
          <a:bodyPr vert="horz" wrap="square" lIns="90292" tIns="45146" rIns="90292" bIns="45146" numCol="1" anchor="t" anchorCtr="0" compatLnSpc="1">
            <a:prstTxWarp prst="textNoShape">
              <a:avLst/>
            </a:prstTxWarp>
          </a:bodyPr>
          <a:lstStyle>
            <a:lvl1pPr algn="r" defTabSz="902760" eaLnBrk="0" hangingPunct="0">
              <a:defRPr sz="1200"/>
            </a:lvl1pPr>
          </a:lstStyle>
          <a:p>
            <a:endParaRPr lang="en-US" dirty="0"/>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6" y="4416431"/>
            <a:ext cx="5137150" cy="4183063"/>
          </a:xfrm>
          <a:prstGeom prst="rect">
            <a:avLst/>
          </a:prstGeom>
          <a:noFill/>
          <a:ln w="9525">
            <a:noFill/>
            <a:miter lim="800000"/>
            <a:headEnd/>
            <a:tailEnd/>
          </a:ln>
        </p:spPr>
        <p:txBody>
          <a:bodyPr vert="horz" wrap="square" lIns="90292" tIns="45146" rIns="90292" bIns="451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2" y="8831267"/>
            <a:ext cx="3040063" cy="465137"/>
          </a:xfrm>
          <a:prstGeom prst="rect">
            <a:avLst/>
          </a:prstGeom>
          <a:noFill/>
          <a:ln w="9525">
            <a:noFill/>
            <a:miter lim="800000"/>
            <a:headEnd/>
            <a:tailEnd/>
          </a:ln>
        </p:spPr>
        <p:txBody>
          <a:bodyPr vert="horz" wrap="square" lIns="90292" tIns="45146" rIns="90292" bIns="45146" numCol="1" anchor="b" anchorCtr="0" compatLnSpc="1">
            <a:prstTxWarp prst="textNoShape">
              <a:avLst/>
            </a:prstTxWarp>
          </a:bodyPr>
          <a:lstStyle>
            <a:lvl1pPr defTabSz="902760" eaLnBrk="0" hangingPunct="0">
              <a:defRPr sz="1200"/>
            </a:lvl1pPr>
          </a:lstStyle>
          <a:p>
            <a:endParaRPr lang="en-US" dirty="0"/>
          </a:p>
        </p:txBody>
      </p:sp>
      <p:sp>
        <p:nvSpPr>
          <p:cNvPr id="4103" name="Rectangle 7"/>
          <p:cNvSpPr>
            <a:spLocks noGrp="1" noChangeArrowheads="1"/>
          </p:cNvSpPr>
          <p:nvPr>
            <p:ph type="sldNum" sz="quarter" idx="5"/>
          </p:nvPr>
        </p:nvSpPr>
        <p:spPr bwMode="auto">
          <a:xfrm>
            <a:off x="3970338" y="8831267"/>
            <a:ext cx="3040062" cy="465137"/>
          </a:xfrm>
          <a:prstGeom prst="rect">
            <a:avLst/>
          </a:prstGeom>
          <a:noFill/>
          <a:ln w="9525">
            <a:noFill/>
            <a:miter lim="800000"/>
            <a:headEnd/>
            <a:tailEnd/>
          </a:ln>
        </p:spPr>
        <p:txBody>
          <a:bodyPr vert="horz" wrap="square" lIns="90292" tIns="45146" rIns="90292" bIns="45146" numCol="1" anchor="b" anchorCtr="0" compatLnSpc="1">
            <a:prstTxWarp prst="textNoShape">
              <a:avLst/>
            </a:prstTxWarp>
          </a:bodyPr>
          <a:lstStyle>
            <a:lvl1pPr algn="r" defTabSz="902760" eaLnBrk="0" hangingPunct="0">
              <a:defRPr sz="1200"/>
            </a:lvl1pPr>
          </a:lstStyle>
          <a:p>
            <a:fld id="{3CF2DCF5-51A2-4BAE-B35E-60CB6737F65C}" type="slidenum">
              <a:rPr lang="en-US"/>
              <a:pPr/>
              <a:t>‹#›</a:t>
            </a:fld>
            <a:endParaRPr lang="en-US" dirty="0"/>
          </a:p>
        </p:txBody>
      </p:sp>
    </p:spTree>
    <p:extLst>
      <p:ext uri="{BB962C8B-B14F-4D97-AF65-F5344CB8AC3E}">
        <p14:creationId xmlns="" xmlns:p14="http://schemas.microsoft.com/office/powerpoint/2010/main" val="13912694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F2DCF5-51A2-4BAE-B35E-60CB6737F65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dirty="0" smtClean="0">
              <a:ea typeface="ヒラギノ角ゴ Pro W3"/>
            </a:endParaRPr>
          </a:p>
        </p:txBody>
      </p:sp>
      <p:sp>
        <p:nvSpPr>
          <p:cNvPr id="4" name="Slide Number Placeholder 3"/>
          <p:cNvSpPr>
            <a:spLocks noGrp="1"/>
          </p:cNvSpPr>
          <p:nvPr>
            <p:ph type="sldNum" sz="quarter" idx="5"/>
          </p:nvPr>
        </p:nvSpPr>
        <p:spPr/>
        <p:txBody>
          <a:bodyPr/>
          <a:lstStyle/>
          <a:p>
            <a:pPr>
              <a:defRPr/>
            </a:pPr>
            <a:fld id="{230E9EE9-3CBC-4FB9-8927-938353203185}" type="slidenum">
              <a:rPr lang="en-US" smtClean="0"/>
              <a:pPr>
                <a:defRPr/>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F2DCF5-51A2-4BAE-B35E-60CB6737F65C}" type="slidenum">
              <a:rPr lang="en-US" smtClean="0"/>
              <a:pPr/>
              <a:t>14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F2DCF5-51A2-4BAE-B35E-60CB6737F65C}" type="slidenum">
              <a:rPr lang="en-US" smtClean="0"/>
              <a:pPr/>
              <a:t>15</a:t>
            </a:fld>
            <a:endParaRPr lang="en-US" dirty="0"/>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ec_final_outlines"/>
          <p:cNvPicPr>
            <a:picLocks noChangeAspect="1" noChangeArrowheads="1"/>
          </p:cNvPicPr>
          <p:nvPr/>
        </p:nvPicPr>
        <p:blipFill>
          <a:blip r:embed="rId2" cstate="print"/>
          <a:srcRect/>
          <a:stretch>
            <a:fillRect/>
          </a:stretch>
        </p:blipFill>
        <p:spPr bwMode="auto">
          <a:xfrm>
            <a:off x="1600200" y="5437188"/>
            <a:ext cx="4038600" cy="887412"/>
          </a:xfrm>
          <a:prstGeom prst="rect">
            <a:avLst/>
          </a:prstGeom>
          <a:noFill/>
          <a:ln w="9525">
            <a:noFill/>
            <a:miter lim="800000"/>
            <a:headEnd/>
            <a:tailEnd/>
          </a:ln>
        </p:spPr>
      </p:pic>
      <p:sp>
        <p:nvSpPr>
          <p:cNvPr id="3074" name="Rectangle 2"/>
          <p:cNvSpPr>
            <a:spLocks noGrp="1" noChangeArrowheads="1"/>
          </p:cNvSpPr>
          <p:nvPr>
            <p:ph type="ctrTitle"/>
          </p:nvPr>
        </p:nvSpPr>
        <p:spPr>
          <a:xfrm>
            <a:off x="1371600" y="1295400"/>
            <a:ext cx="7162800" cy="1143000"/>
          </a:xfrm>
        </p:spPr>
        <p:txBody>
          <a:bodyPr/>
          <a:lstStyle>
            <a:lvl1pPr>
              <a:defRPr sz="3200"/>
            </a:lvl1pPr>
          </a:lstStyle>
          <a:p>
            <a:r>
              <a:rPr lang="en-US"/>
              <a:t>Click to edit Master title style</a:t>
            </a:r>
          </a:p>
        </p:txBody>
      </p:sp>
      <p:sp>
        <p:nvSpPr>
          <p:cNvPr id="3075" name="Rectangle 3"/>
          <p:cNvSpPr>
            <a:spLocks noGrp="1" noChangeArrowheads="1"/>
          </p:cNvSpPr>
          <p:nvPr>
            <p:ph type="subTitle" idx="1"/>
          </p:nvPr>
        </p:nvSpPr>
        <p:spPr>
          <a:xfrm>
            <a:off x="1371600" y="2514600"/>
            <a:ext cx="5486400" cy="1752600"/>
          </a:xfrm>
        </p:spPr>
        <p:txBody>
          <a:bodyPr/>
          <a:lstStyle>
            <a:lvl1pPr marL="0" indent="0">
              <a:buFont typeface="Wingdings" pitchFamily="2" charset="2"/>
              <a:buNone/>
              <a:defRPr sz="2000"/>
            </a:lvl1pPr>
          </a:lstStyle>
          <a:p>
            <a:r>
              <a:rPr lang="en-US"/>
              <a:t>Click to edit Master subtitle style</a:t>
            </a:r>
          </a:p>
        </p:txBody>
      </p:sp>
      <p:sp>
        <p:nvSpPr>
          <p:cNvPr id="5" name="Rectangle 4"/>
          <p:cNvSpPr>
            <a:spLocks noGrp="1" noChangeArrowheads="1"/>
          </p:cNvSpPr>
          <p:nvPr>
            <p:ph type="sldNum" sz="quarter" idx="10"/>
          </p:nvPr>
        </p:nvSpPr>
        <p:spPr/>
        <p:txBody>
          <a:bodyPr/>
          <a:lstStyle>
            <a:lvl1pPr>
              <a:defRPr/>
            </a:lvl1pPr>
          </a:lstStyle>
          <a:p>
            <a:fld id="{3A736E8D-6F4E-4182-B516-01591EB393B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fld id="{7EE21231-9D23-493D-B1DD-D96C521F22B2}"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050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55626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fld id="{88BC6873-0247-4A71-8B39-F40F6EB268DF}"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524000"/>
            <a:ext cx="6858000" cy="4495800"/>
          </a:xfrm>
        </p:spPr>
        <p:txBody>
          <a:bodyPr/>
          <a:lstStyle/>
          <a:p>
            <a:pPr lvl="0"/>
            <a:endParaRPr lang="en-US" noProof="0" dirty="0" smtClean="0"/>
          </a:p>
        </p:txBody>
      </p:sp>
      <p:sp>
        <p:nvSpPr>
          <p:cNvPr id="4" name="Rectangle 8"/>
          <p:cNvSpPr>
            <a:spLocks noGrp="1" noChangeArrowheads="1"/>
          </p:cNvSpPr>
          <p:nvPr>
            <p:ph type="sldNum" sz="quarter" idx="10"/>
          </p:nvPr>
        </p:nvSpPr>
        <p:spPr>
          <a:ln/>
        </p:spPr>
        <p:txBody>
          <a:bodyPr/>
          <a:lstStyle>
            <a:lvl1pPr>
              <a:defRPr/>
            </a:lvl1pPr>
          </a:lstStyle>
          <a:p>
            <a:fld id="{19A5BB75-A335-42EA-B8A7-7CFFB443F5DD}"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fld id="{29286A5C-1F89-4856-9807-84FC30F415D7}"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8"/>
          <p:cNvSpPr>
            <a:spLocks noGrp="1" noChangeArrowheads="1"/>
          </p:cNvSpPr>
          <p:nvPr>
            <p:ph type="sldNum" sz="quarter" idx="10"/>
          </p:nvPr>
        </p:nvSpPr>
        <p:spPr>
          <a:ln/>
        </p:spPr>
        <p:txBody>
          <a:bodyPr/>
          <a:lstStyle>
            <a:lvl1pPr>
              <a:defRPr/>
            </a:lvl1pPr>
          </a:lstStyle>
          <a:p>
            <a:fld id="{88F312C0-D504-45F1-9839-7A5ABE4A9C3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fld id="{C012CD67-82A9-4868-A623-EF786316991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fld id="{542AF32F-9B2F-4792-8541-9B56ECE96C2B}"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fld id="{66ADA9AA-8004-4CD6-BFC0-CB4470922C0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fld id="{411AF092-A336-4696-8F71-E0F147863FD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fld id="{8E140F2D-BAAE-4E56-96CB-9B69E2FDB4F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fld id="{284DF582-8EE9-4C8D-8EDA-F305774459BA}"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fld id="{A2FD5FC9-602D-449C-A9AF-D595C604A89A}"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fld id="{B52E8B39-8CAD-4D39-8AA1-4D6A416AE61F}" type="slidenum">
              <a:rPr lang="en-US"/>
              <a:pPr/>
              <a:t>‹#›</a:t>
            </a:fld>
            <a:endParaRPr 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theme" Target="../theme/theme1.xml"/>
  <Relationship Id="rId16" Type="http://schemas.openxmlformats.org/officeDocument/2006/relationships/image" Target="../media/image1.png"/>
  <Relationship Id="rId17"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524000"/>
            <a:ext cx="6858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EEC_mark"/>
          <p:cNvPicPr>
            <a:picLocks noChangeAspect="1" noChangeArrowheads="1"/>
          </p:cNvPicPr>
          <p:nvPr/>
        </p:nvPicPr>
        <p:blipFill>
          <a:blip r:embed="rId17" cstate="print"/>
          <a:srcRect/>
          <a:stretch>
            <a:fillRect/>
          </a:stretch>
        </p:blipFill>
        <p:spPr bwMode="auto">
          <a:xfrm>
            <a:off x="8077200" y="5867400"/>
            <a:ext cx="730250" cy="766763"/>
          </a:xfrm>
          <a:prstGeom prst="rect">
            <a:avLst/>
          </a:prstGeom>
          <a:noFill/>
          <a:ln w="9525">
            <a:noFill/>
            <a:miter lim="800000"/>
            <a:headEnd/>
            <a:tailEnd/>
          </a:ln>
        </p:spPr>
      </p:pic>
      <p:sp>
        <p:nvSpPr>
          <p:cNvPr id="1032" name="Rectangle 8"/>
          <p:cNvSpPr>
            <a:spLocks noGrp="1" noChangeArrowheads="1"/>
          </p:cNvSpPr>
          <p:nvPr>
            <p:ph type="sldNum" sz="quarter" idx="4"/>
          </p:nvPr>
        </p:nvSpPr>
        <p:spPr bwMode="auto">
          <a:xfrm>
            <a:off x="0" y="6400800"/>
            <a:ext cx="838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vl1pPr>
          </a:lstStyle>
          <a:p>
            <a:fld id="{1957B348-4BD2-4F61-A06C-B88C6EA3C5DA}"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932"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 id="2147483930" r:id="rId13"/>
    <p:sldLayoutId id="2147483931" r:id="rId14"/>
  </p:sldLayoutIdLst>
  <p:hf hdr="0" ftr="0" dt="0"/>
  <p:txStyles>
    <p:titleStyle>
      <a:lvl1pPr algn="l" rtl="0" eaLnBrk="0" fontAlgn="base" hangingPunct="0">
        <a:spcBef>
          <a:spcPct val="0"/>
        </a:spcBef>
        <a:spcAft>
          <a:spcPct val="0"/>
        </a:spcAft>
        <a:defRPr sz="2800" b="1">
          <a:solidFill>
            <a:schemeClr val="tx2"/>
          </a:solidFill>
          <a:latin typeface="+mj-lt"/>
          <a:ea typeface="+mj-ea"/>
          <a:cs typeface="ヒラギノ角ゴ Pro W3"/>
        </a:defRPr>
      </a:lvl1pPr>
      <a:lvl2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2pPr>
      <a:lvl3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3pPr>
      <a:lvl4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4pPr>
      <a:lvl5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5pPr>
      <a:lvl6pPr marL="457200" algn="l" rtl="0" fontAlgn="base">
        <a:spcBef>
          <a:spcPct val="0"/>
        </a:spcBef>
        <a:spcAft>
          <a:spcPct val="0"/>
        </a:spcAft>
        <a:defRPr sz="2800" b="1">
          <a:solidFill>
            <a:schemeClr val="tx2"/>
          </a:solidFill>
          <a:latin typeface="Verdana" pitchFamily="34" charset="0"/>
          <a:ea typeface="ヒラギノ角ゴ Pro W3" pitchFamily="48" charset="-128"/>
        </a:defRPr>
      </a:lvl6pPr>
      <a:lvl7pPr marL="914400" algn="l" rtl="0" fontAlgn="base">
        <a:spcBef>
          <a:spcPct val="0"/>
        </a:spcBef>
        <a:spcAft>
          <a:spcPct val="0"/>
        </a:spcAft>
        <a:defRPr sz="2800" b="1">
          <a:solidFill>
            <a:schemeClr val="tx2"/>
          </a:solidFill>
          <a:latin typeface="Verdana" pitchFamily="34" charset="0"/>
          <a:ea typeface="ヒラギノ角ゴ Pro W3" pitchFamily="48" charset="-128"/>
        </a:defRPr>
      </a:lvl7pPr>
      <a:lvl8pPr marL="1371600" algn="l" rtl="0" fontAlgn="base">
        <a:spcBef>
          <a:spcPct val="0"/>
        </a:spcBef>
        <a:spcAft>
          <a:spcPct val="0"/>
        </a:spcAft>
        <a:defRPr sz="2800" b="1">
          <a:solidFill>
            <a:schemeClr val="tx2"/>
          </a:solidFill>
          <a:latin typeface="Verdana" pitchFamily="34" charset="0"/>
          <a:ea typeface="ヒラギノ角ゴ Pro W3" pitchFamily="48" charset="-128"/>
        </a:defRPr>
      </a:lvl8pPr>
      <a:lvl9pPr marL="1828800" algn="l" rtl="0" fontAlgn="base">
        <a:spcBef>
          <a:spcPct val="0"/>
        </a:spcBef>
        <a:spcAft>
          <a:spcPct val="0"/>
        </a:spcAft>
        <a:defRPr sz="2800" b="1">
          <a:solidFill>
            <a:schemeClr val="tx2"/>
          </a:solidFill>
          <a:latin typeface="Verdana" pitchFamily="34" charset="0"/>
          <a:ea typeface="ヒラギノ角ゴ Pro W3" pitchFamily="48" charset="-128"/>
        </a:defRPr>
      </a:lvl9pPr>
    </p:titleStyle>
    <p:bodyStyle>
      <a:lvl1pPr marL="342900" indent="-342900" algn="l" rtl="0" eaLnBrk="0" fontAlgn="base" hangingPunct="0">
        <a:spcBef>
          <a:spcPct val="20000"/>
        </a:spcBef>
        <a:spcAft>
          <a:spcPct val="0"/>
        </a:spcAft>
        <a:buClr>
          <a:srgbClr val="9E3039"/>
        </a:buClr>
        <a:buSzPct val="80000"/>
        <a:buFont typeface="Wingdings" pitchFamily="-106" charset="2"/>
        <a:buChar char="l"/>
        <a:defRPr sz="24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lr>
          <a:srgbClr val="B19401"/>
        </a:buClr>
        <a:buSzPct val="80000"/>
        <a:buFont typeface="Wingdings" pitchFamily="-106" charset="2"/>
        <a:buChar char="l"/>
        <a:defRPr sz="24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lr>
          <a:schemeClr val="tx1"/>
        </a:buClr>
        <a:buFont typeface="Times" pitchFamily="-106" charset="0"/>
        <a:buChar char="•"/>
        <a:defRPr sz="24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Font typeface="Times" pitchFamily="-106" charset="0"/>
        <a:buChar char="•"/>
        <a:defRPr sz="20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Font typeface="Times" pitchFamily="-106" charset="0"/>
        <a:buChar char="•"/>
        <a:defRPr sz="2000">
          <a:solidFill>
            <a:schemeClr val="tx1"/>
          </a:solidFill>
          <a:latin typeface="+mn-lt"/>
          <a:ea typeface="+mn-ea"/>
          <a:cs typeface="ヒラギノ角ゴ Pro W3"/>
        </a:defRPr>
      </a:lvl5pPr>
      <a:lvl6pPr marL="2514600" indent="-228600" algn="l" rtl="0" fontAlgn="base">
        <a:spcBef>
          <a:spcPct val="20000"/>
        </a:spcBef>
        <a:spcAft>
          <a:spcPct val="0"/>
        </a:spcAft>
        <a:buFont typeface="Times"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pitchFamily="1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4.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8.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slideLayout" Target="../slideLayouts/slideLayout2.xml"/>
  <Relationship Id="rId3" Type="http://schemas.openxmlformats.org/officeDocument/2006/relationships/package" Target="../embeddings/Microsoft_Office_Excel_Worksheet5.xlsx"/>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1.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
  <Relationship Id="rId1" Type="http://schemas.openxmlformats.org/officeDocument/2006/relationships/vmlDrawing" Target="../drawings/vmlDrawing6.vml"/>
  <Relationship Id="rId2" Type="http://schemas.openxmlformats.org/officeDocument/2006/relationships/slideLayout" Target="../slideLayouts/slideLayout2.xml"/>
  <Relationship Id="rId3" Type="http://schemas.openxmlformats.org/officeDocument/2006/relationships/package" Target="../embeddings/Microsoft_Office_Excel_Worksheet6.xlsx"/>
</Relationships>

</file>

<file path=ppt/slides/_rels/slide26.xml.rels><?xml version="1.0" encoding="UTF-8"?>

<Relationships xmlns="http://schemas.openxmlformats.org/package/2006/relationships">
  <Relationship Id="rId1" Type="http://schemas.openxmlformats.org/officeDocument/2006/relationships/vmlDrawing" Target="../drawings/vmlDrawing7.vml"/>
  <Relationship Id="rId2" Type="http://schemas.openxmlformats.org/officeDocument/2006/relationships/slideLayout" Target="../slideLayouts/slideLayout2.xml"/>
  <Relationship Id="rId3" Type="http://schemas.openxmlformats.org/officeDocument/2006/relationships/package" Target="../embeddings/Microsoft_Office_Excel_Worksheet7.xlsx"/>
</Relationships>

</file>

<file path=ppt/slides/_rels/slide3.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2.xml"/>
  <Relationship Id="rId3" Type="http://schemas.openxmlformats.org/officeDocument/2006/relationships/package" Target="../embeddings/Microsoft_Office_Excel_Worksheet1.xlsx"/>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2.xml"/>
  <Relationship Id="rId3" Type="http://schemas.openxmlformats.org/officeDocument/2006/relationships/package" Target="../embeddings/Microsoft_Office_Excel_Worksheet2.xlsx"/>
</Relationships>

</file>

<file path=ppt/slides/_rels/slide7.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2.xml"/>
  <Relationship Id="rId3" Type="http://schemas.openxmlformats.org/officeDocument/2006/relationships/package" Target="../embeddings/Microsoft_Office_Excel_Worksheet3.xlsx"/>
</Relationships>

</file>

<file path=ppt/slides/_rels/slide8.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2.xml"/>
  <Relationship Id="rId3" Type="http://schemas.openxmlformats.org/officeDocument/2006/relationships/notesSlide" Target="../notesSlides/notesSlide2.xml"/>
  <Relationship Id="rId4" Type="http://schemas.openxmlformats.org/officeDocument/2006/relationships/package" Target="../embeddings/Microsoft_Office_Excel_Worksheet4.xlsx"/>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8"/>
          <p:cNvSpPr>
            <a:spLocks noGrp="1" noChangeArrowheads="1"/>
          </p:cNvSpPr>
          <p:nvPr>
            <p:ph type="sldNum" sz="quarter" idx="10"/>
          </p:nvPr>
        </p:nvSpPr>
        <p:spPr>
          <a:xfrm>
            <a:off x="6553200" y="6248400"/>
            <a:ext cx="2133600" cy="457200"/>
          </a:xfrm>
          <a:noFill/>
        </p:spPr>
        <p:txBody>
          <a:bodyPr/>
          <a:lstStyle/>
          <a:p>
            <a:r>
              <a:rPr lang="en-US" dirty="0" smtClean="0">
                <a:latin typeface="Arial" pitchFamily="34" charset="0"/>
                <a:ea typeface="ヒラギノ角ゴ Pro W3"/>
                <a:cs typeface="Arial" pitchFamily="34" charset="0"/>
              </a:rPr>
              <a:t> </a:t>
            </a:r>
          </a:p>
        </p:txBody>
      </p:sp>
      <p:sp>
        <p:nvSpPr>
          <p:cNvPr id="35843" name="Rectangle 2"/>
          <p:cNvSpPr>
            <a:spLocks noGrp="1" noChangeArrowheads="1"/>
          </p:cNvSpPr>
          <p:nvPr>
            <p:ph type="ctrTitle"/>
          </p:nvPr>
        </p:nvSpPr>
        <p:spPr>
          <a:xfrm>
            <a:off x="990600" y="381000"/>
            <a:ext cx="8001000" cy="457200"/>
          </a:xfrm>
        </p:spPr>
        <p:txBody>
          <a:bodyPr/>
          <a:lstStyle/>
          <a:p>
            <a:pPr lvl="0"/>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t>
            </a:r>
            <a:br>
              <a:rPr lang="en-US" sz="2400" dirty="0" smtClean="0"/>
            </a:br>
            <a:r>
              <a:rPr lang="en-US" sz="2400" dirty="0" smtClean="0"/>
              <a:t/>
            </a:r>
            <a:br>
              <a:rPr lang="en-US" sz="2400" dirty="0" smtClean="0"/>
            </a:br>
            <a:r>
              <a:rPr lang="en-US" sz="2400" dirty="0" smtClean="0"/>
              <a:t> </a:t>
            </a:r>
            <a:br>
              <a:rPr lang="en-US" sz="2400" dirty="0" smtClean="0"/>
            </a:br>
            <a:r>
              <a:rPr lang="en-US" sz="2400" dirty="0" smtClean="0"/>
              <a:t/>
            </a:r>
            <a:br>
              <a:rPr lang="en-US" sz="2400" dirty="0" smtClean="0"/>
            </a:br>
            <a:r>
              <a:rPr lang="en-US" sz="2400" dirty="0" smtClean="0"/>
              <a:t/>
            </a:r>
            <a:br>
              <a:rPr lang="en-US" sz="2400" dirty="0" smtClean="0"/>
            </a:br>
            <a:r>
              <a:rPr lang="en-US" sz="3600" dirty="0" smtClean="0"/>
              <a:t>FY15 Aspirational Budget</a:t>
            </a:r>
            <a:r>
              <a:rPr lang="en-US" sz="2400" dirty="0" smtClean="0"/>
              <a:t/>
            </a:r>
            <a:br>
              <a:rPr lang="en-US" sz="2400" dirty="0" smtClean="0"/>
            </a:br>
            <a:r>
              <a:rPr lang="en-US" sz="2400" dirty="0" smtClean="0"/>
              <a:t/>
            </a:r>
            <a:br>
              <a:rPr lang="en-US" sz="2400" dirty="0" smtClean="0"/>
            </a:br>
            <a:endParaRPr lang="en-US" dirty="0" smtClean="0">
              <a:solidFill>
                <a:schemeClr val="tx1"/>
              </a:solidFill>
            </a:endParaRPr>
          </a:p>
        </p:txBody>
      </p:sp>
      <p:sp>
        <p:nvSpPr>
          <p:cNvPr id="35844" name="Rectangle 3"/>
          <p:cNvSpPr>
            <a:spLocks noGrp="1" noChangeArrowheads="1"/>
          </p:cNvSpPr>
          <p:nvPr>
            <p:ph type="subTitle" idx="1"/>
          </p:nvPr>
        </p:nvSpPr>
        <p:spPr>
          <a:xfrm>
            <a:off x="990600" y="3200400"/>
            <a:ext cx="7848600" cy="1447800"/>
          </a:xfrm>
        </p:spPr>
        <p:txBody>
          <a:bodyPr/>
          <a:lstStyle/>
          <a:p>
            <a:pPr eaLnBrk="1" hangingPunct="1">
              <a:lnSpc>
                <a:spcPct val="80000"/>
              </a:lnSpc>
            </a:pPr>
            <a:r>
              <a:rPr lang="en-US" sz="2200" dirty="0" smtClean="0"/>
              <a:t>Presentation to the EEC Board</a:t>
            </a:r>
          </a:p>
          <a:p>
            <a:pPr eaLnBrk="1" hangingPunct="1">
              <a:lnSpc>
                <a:spcPct val="80000"/>
              </a:lnSpc>
            </a:pPr>
            <a:r>
              <a:rPr lang="en-US" sz="2200" dirty="0" smtClean="0"/>
              <a:t>November 12, 2013</a:t>
            </a:r>
            <a:r>
              <a:rPr lang="en-US" sz="2800" dirty="0" smtClean="0"/>
              <a:t>  </a:t>
            </a:r>
            <a:br>
              <a:rPr lang="en-US" sz="2800" dirty="0" smtClean="0"/>
            </a:br>
            <a:endParaRPr lang="en-US" sz="2400" u="sng" dirty="0" smtClean="0"/>
          </a:p>
        </p:txBody>
      </p:sp>
      <p:pic>
        <p:nvPicPr>
          <p:cNvPr id="7" name="Picture 2"/>
          <p:cNvPicPr>
            <a:picLocks noChangeAspect="1" noChangeArrowheads="1"/>
          </p:cNvPicPr>
          <p:nvPr/>
        </p:nvPicPr>
        <p:blipFill>
          <a:blip r:embed="rId3" cstate="print"/>
          <a:srcRect/>
          <a:stretch>
            <a:fillRect/>
          </a:stretch>
        </p:blipFill>
        <p:spPr bwMode="auto">
          <a:xfrm>
            <a:off x="7315200" y="3649606"/>
            <a:ext cx="1592265" cy="3208394"/>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09600"/>
          </a:xfrm>
        </p:spPr>
        <p:txBody>
          <a:bodyPr/>
          <a:lstStyle/>
          <a:p>
            <a:r>
              <a:rPr lang="en-US" sz="2400" dirty="0" smtClean="0"/>
              <a:t>TRANSPORTATION 	</a:t>
            </a:r>
            <a:endParaRPr lang="en-US" sz="2400" dirty="0"/>
          </a:p>
        </p:txBody>
      </p:sp>
      <p:sp>
        <p:nvSpPr>
          <p:cNvPr id="3" name="Content Placeholder 2"/>
          <p:cNvSpPr>
            <a:spLocks noGrp="1"/>
          </p:cNvSpPr>
          <p:nvPr>
            <p:ph idx="1"/>
          </p:nvPr>
        </p:nvSpPr>
        <p:spPr>
          <a:xfrm>
            <a:off x="1066800" y="1295400"/>
            <a:ext cx="7391400" cy="4419600"/>
          </a:xfrm>
        </p:spPr>
        <p:txBody>
          <a:bodyPr/>
          <a:lstStyle/>
          <a:p>
            <a:pPr marL="342900" lvl="1" indent="-342900">
              <a:buClr>
                <a:srgbClr val="9E3039"/>
              </a:buClr>
            </a:pPr>
            <a:r>
              <a:rPr lang="en-US" sz="1600" b="1" dirty="0" smtClean="0"/>
              <a:t>TRANSPORTATION:  </a:t>
            </a:r>
            <a:r>
              <a:rPr lang="en-US" sz="1600" b="1" u="sng" dirty="0" smtClean="0">
                <a:solidFill>
                  <a:srgbClr val="FF0000"/>
                </a:solidFill>
              </a:rPr>
              <a:t>$17,586,713</a:t>
            </a:r>
          </a:p>
          <a:p>
            <a:r>
              <a:rPr lang="en-US" sz="1600" dirty="0" smtClean="0"/>
              <a:t>The last transportation rate increase was in May 2006 when the one way rate increased from $5 to $6 and the round trip rate increased from $7.50 to $9.00.</a:t>
            </a:r>
          </a:p>
          <a:p>
            <a:pPr>
              <a:buNone/>
            </a:pPr>
            <a:endParaRPr lang="en-US" sz="800" dirty="0" smtClean="0"/>
          </a:p>
          <a:p>
            <a:r>
              <a:rPr lang="en-US" sz="1600" dirty="0" smtClean="0"/>
              <a:t>The rate of $16.51 per round trip makes providers whole for the staff time already directed to satisfying the following recommendations:</a:t>
            </a:r>
          </a:p>
          <a:p>
            <a:pPr lvl="1"/>
            <a:r>
              <a:rPr lang="en-US" sz="1600" dirty="0" smtClean="0"/>
              <a:t>Management Responsibility</a:t>
            </a:r>
          </a:p>
          <a:p>
            <a:pPr lvl="1"/>
            <a:r>
              <a:rPr lang="en-US" sz="1600" dirty="0" smtClean="0"/>
              <a:t>Parent Notification</a:t>
            </a:r>
          </a:p>
          <a:p>
            <a:pPr lvl="1"/>
            <a:r>
              <a:rPr lang="en-US" sz="1600" dirty="0" smtClean="0"/>
              <a:t>Passenger Logs</a:t>
            </a:r>
          </a:p>
          <a:p>
            <a:pPr lvl="1"/>
            <a:r>
              <a:rPr lang="en-US" sz="1600" dirty="0" smtClean="0"/>
              <a:t>Secondary Vehicle Inspection</a:t>
            </a:r>
          </a:p>
          <a:p>
            <a:pPr lvl="1"/>
            <a:endParaRPr lang="en-US" sz="800" dirty="0" smtClean="0"/>
          </a:p>
          <a:p>
            <a:r>
              <a:rPr lang="en-US" sz="1600" b="1" dirty="0" smtClean="0"/>
              <a:t>AND</a:t>
            </a:r>
            <a:r>
              <a:rPr lang="en-US" sz="1600" dirty="0" smtClean="0"/>
              <a:t> places an adult monitor on vehicles based on the number of children, ages, and length of routes. </a:t>
            </a:r>
          </a:p>
          <a:p>
            <a:pPr>
              <a:buNone/>
            </a:pPr>
            <a:endParaRPr lang="en-US" sz="800" dirty="0" smtClean="0"/>
          </a:p>
          <a:p>
            <a:r>
              <a:rPr lang="en-US" sz="1600" dirty="0" smtClean="0"/>
              <a:t>Vehicle monitoring devices will not be required.</a:t>
            </a:r>
          </a:p>
          <a:p>
            <a:endParaRPr lang="en-US" sz="1800" dirty="0" smtClean="0"/>
          </a:p>
        </p:txBody>
      </p:sp>
      <p:sp>
        <p:nvSpPr>
          <p:cNvPr id="4" name="Slide Number Placeholder 3"/>
          <p:cNvSpPr>
            <a:spLocks noGrp="1"/>
          </p:cNvSpPr>
          <p:nvPr>
            <p:ph type="sldNum" sz="quarter" idx="10"/>
          </p:nvPr>
        </p:nvSpPr>
        <p:spPr/>
        <p:txBody>
          <a:bodyPr/>
          <a:lstStyle/>
          <a:p>
            <a:pPr>
              <a:defRPr/>
            </a:pPr>
            <a:fld id="{71674938-FE95-4B71-A738-697681DD36F1}" type="slidenum">
              <a:rPr lang="en-US" smtClean="0"/>
              <a:pPr>
                <a:defRPr/>
              </a:pPr>
              <a:t>10</a:t>
            </a:fld>
            <a:endParaRPr lang="en-US" dirty="0"/>
          </a:p>
        </p:txBody>
      </p:sp>
      <p:cxnSp>
        <p:nvCxnSpPr>
          <p:cNvPr id="5" name="Straight Connector 4"/>
          <p:cNvCxnSpPr>
            <a:cxnSpLocks noChangeShapeType="1"/>
          </p:cNvCxnSpPr>
          <p:nvPr/>
        </p:nvCxnSpPr>
        <p:spPr bwMode="auto">
          <a:xfrm>
            <a:off x="990600" y="838200"/>
            <a:ext cx="7391400" cy="1588"/>
          </a:xfrm>
          <a:prstGeom prst="line">
            <a:avLst/>
          </a:prstGeom>
          <a:noFill/>
          <a:ln w="34925" algn="ctr">
            <a:solidFill>
              <a:srgbClr val="9E3039"/>
            </a:solidFill>
            <a:round/>
            <a:headEnd/>
            <a:tailEn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96200" cy="609600"/>
          </a:xfrm>
        </p:spPr>
        <p:txBody>
          <a:bodyPr/>
          <a:lstStyle/>
          <a:p>
            <a:r>
              <a:rPr lang="en-US" sz="2400" dirty="0" smtClean="0"/>
              <a:t>RATE INCREASE</a:t>
            </a:r>
            <a:br>
              <a:rPr lang="en-US" sz="2400" dirty="0" smtClean="0"/>
            </a:br>
            <a:r>
              <a:rPr lang="en-US" sz="2400" dirty="0" smtClean="0"/>
              <a:t/>
            </a:r>
            <a:br>
              <a:rPr lang="en-US" sz="2400" dirty="0" smtClean="0"/>
            </a:br>
            <a:endParaRPr lang="en-US" sz="2400" dirty="0"/>
          </a:p>
        </p:txBody>
      </p:sp>
      <p:sp>
        <p:nvSpPr>
          <p:cNvPr id="4" name="Slide Number Placeholder 3"/>
          <p:cNvSpPr>
            <a:spLocks noGrp="1"/>
          </p:cNvSpPr>
          <p:nvPr>
            <p:ph type="sldNum" sz="quarter" idx="10"/>
          </p:nvPr>
        </p:nvSpPr>
        <p:spPr/>
        <p:txBody>
          <a:bodyPr/>
          <a:lstStyle/>
          <a:p>
            <a:pPr>
              <a:defRPr/>
            </a:pPr>
            <a:fld id="{71674938-FE95-4B71-A738-697681DD36F1}" type="slidenum">
              <a:rPr lang="en-US" smtClean="0"/>
              <a:pPr>
                <a:defRPr/>
              </a:pPr>
              <a:t>11</a:t>
            </a:fld>
            <a:endParaRPr lang="en-US" dirty="0"/>
          </a:p>
        </p:txBody>
      </p:sp>
      <p:cxnSp>
        <p:nvCxnSpPr>
          <p:cNvPr id="6" name="Straight Connector 5"/>
          <p:cNvCxnSpPr>
            <a:cxnSpLocks noChangeShapeType="1"/>
          </p:cNvCxnSpPr>
          <p:nvPr/>
        </p:nvCxnSpPr>
        <p:spPr bwMode="auto">
          <a:xfrm>
            <a:off x="990600" y="685800"/>
            <a:ext cx="7543800" cy="1588"/>
          </a:xfrm>
          <a:prstGeom prst="line">
            <a:avLst/>
          </a:prstGeom>
          <a:noFill/>
          <a:ln w="34925" algn="ctr">
            <a:solidFill>
              <a:srgbClr val="9E3039"/>
            </a:solidFill>
            <a:round/>
            <a:headEnd/>
            <a:tailEnd/>
          </a:ln>
        </p:spPr>
      </p:cxnSp>
      <p:sp>
        <p:nvSpPr>
          <p:cNvPr id="7" name="Content Placeholder 6"/>
          <p:cNvSpPr>
            <a:spLocks noGrp="1"/>
          </p:cNvSpPr>
          <p:nvPr>
            <p:ph idx="1"/>
          </p:nvPr>
        </p:nvSpPr>
        <p:spPr>
          <a:xfrm>
            <a:off x="1066800" y="762000"/>
            <a:ext cx="7315200" cy="5638800"/>
          </a:xfrm>
        </p:spPr>
        <p:txBody>
          <a:bodyPr/>
          <a:lstStyle/>
          <a:p>
            <a:pPr marL="0" indent="0">
              <a:buNone/>
            </a:pPr>
            <a:endParaRPr lang="en-US" sz="800" dirty="0" smtClean="0"/>
          </a:p>
          <a:p>
            <a:pPr marL="0" indent="0">
              <a:spcBef>
                <a:spcPts val="0"/>
              </a:spcBef>
              <a:buNone/>
            </a:pPr>
            <a:r>
              <a:rPr lang="en-US" sz="1600" b="1" dirty="0" smtClean="0"/>
              <a:t>FY14 Consolidated Net Increase</a:t>
            </a:r>
          </a:p>
          <a:p>
            <a:pPr marL="0" indent="0">
              <a:spcBef>
                <a:spcPts val="0"/>
              </a:spcBef>
              <a:buNone/>
            </a:pPr>
            <a:endParaRPr lang="en-US" sz="800" u="sng" dirty="0" smtClean="0"/>
          </a:p>
          <a:p>
            <a:r>
              <a:rPr lang="en-US" sz="1600" dirty="0" smtClean="0"/>
              <a:t>EEC has received $11.5M as part of the Consolidated Net Surplus (CNS) to dedicate to an across the board rate increase for all center based, family child care providers, and family child care systems.</a:t>
            </a:r>
          </a:p>
          <a:p>
            <a:r>
              <a:rPr lang="en-US" sz="1600" dirty="0" smtClean="0"/>
              <a:t>This is roughly a raise of $.78 on the daily rate.</a:t>
            </a:r>
          </a:p>
          <a:p>
            <a:r>
              <a:rPr lang="en-US" sz="1600" dirty="0" smtClean="0"/>
              <a:t>The rate increase will be retroactive to July 1, 2013.</a:t>
            </a:r>
          </a:p>
          <a:p>
            <a:endParaRPr lang="en-US" sz="1600" dirty="0" smtClean="0"/>
          </a:p>
          <a:p>
            <a:pPr>
              <a:buNone/>
            </a:pPr>
            <a:r>
              <a:rPr lang="en-US" sz="1600" b="1" dirty="0" smtClean="0"/>
              <a:t>Market Rate Survey</a:t>
            </a:r>
          </a:p>
          <a:p>
            <a:r>
              <a:rPr lang="en-US" sz="1600" dirty="0" smtClean="0"/>
              <a:t>A key finding from the recently completed Market Rate Survey is that  reimbursement rates are significantly below the 75th price percentiles for all age groups in all regions of the state.</a:t>
            </a:r>
          </a:p>
          <a:p>
            <a:r>
              <a:rPr lang="en-US" sz="1600" dirty="0" smtClean="0"/>
              <a:t>A comparison of EEC after-school rates and market prices finds that reimbursement rates are below the 75th price percentiles in all regions and are below the 50th percentiles in all regions, except for the Western Region.</a:t>
            </a:r>
          </a:p>
          <a:p>
            <a:endParaRPr lang="en-US" sz="1600" dirty="0" smtClean="0"/>
          </a:p>
          <a:p>
            <a:pPr marL="400050" lvl="1" indent="0">
              <a:spcBef>
                <a:spcPts val="0"/>
              </a:spcBef>
              <a:buNone/>
            </a:pPr>
            <a:r>
              <a:rPr lang="en-US" sz="1600" dirty="0" smtClean="0"/>
              <a:t> 	</a:t>
            </a:r>
            <a:endParaRPr lang="en-US" sz="1600" b="1" dirty="0" smtClean="0"/>
          </a:p>
          <a:p>
            <a:pPr>
              <a:buNone/>
            </a:pPr>
            <a:endParaRPr lang="en-US" dirty="0" smtClean="0"/>
          </a:p>
          <a:p>
            <a:pPr lvl="1">
              <a:buNone/>
            </a:pPr>
            <a:endParaRPr lang="en-US" dirty="0" smtClean="0"/>
          </a:p>
          <a:p>
            <a:pPr>
              <a:buNone/>
            </a:pPr>
            <a:endParaRPr lang="en-US" dirty="0"/>
          </a:p>
        </p:txBody>
      </p:sp>
    </p:spTree>
    <p:extLst>
      <p:ext uri="{BB962C8B-B14F-4D97-AF65-F5344CB8AC3E}">
        <p14:creationId xmlns="" xmlns:p14="http://schemas.microsoft.com/office/powerpoint/2010/main" val="522696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96200" cy="609600"/>
          </a:xfrm>
        </p:spPr>
        <p:txBody>
          <a:bodyPr/>
          <a:lstStyle/>
          <a:p>
            <a:r>
              <a:rPr lang="en-US" sz="2400" dirty="0" smtClean="0"/>
              <a:t>RATE INCREASE</a:t>
            </a:r>
            <a:br>
              <a:rPr lang="en-US" sz="2400" dirty="0" smtClean="0"/>
            </a:br>
            <a:r>
              <a:rPr lang="en-US" sz="2400" dirty="0" smtClean="0"/>
              <a:t/>
            </a:r>
            <a:br>
              <a:rPr lang="en-US" sz="2400" dirty="0" smtClean="0"/>
            </a:br>
            <a:endParaRPr lang="en-US" sz="2400" dirty="0"/>
          </a:p>
        </p:txBody>
      </p:sp>
      <p:sp>
        <p:nvSpPr>
          <p:cNvPr id="4" name="Slide Number Placeholder 3"/>
          <p:cNvSpPr>
            <a:spLocks noGrp="1"/>
          </p:cNvSpPr>
          <p:nvPr>
            <p:ph type="sldNum" sz="quarter" idx="10"/>
          </p:nvPr>
        </p:nvSpPr>
        <p:spPr/>
        <p:txBody>
          <a:bodyPr/>
          <a:lstStyle/>
          <a:p>
            <a:pPr>
              <a:defRPr/>
            </a:pPr>
            <a:fld id="{71674938-FE95-4B71-A738-697681DD36F1}" type="slidenum">
              <a:rPr lang="en-US" smtClean="0"/>
              <a:pPr>
                <a:defRPr/>
              </a:pPr>
              <a:t>12</a:t>
            </a:fld>
            <a:endParaRPr lang="en-US" dirty="0"/>
          </a:p>
        </p:txBody>
      </p:sp>
      <p:cxnSp>
        <p:nvCxnSpPr>
          <p:cNvPr id="6" name="Straight Connector 5"/>
          <p:cNvCxnSpPr>
            <a:cxnSpLocks noChangeShapeType="1"/>
          </p:cNvCxnSpPr>
          <p:nvPr/>
        </p:nvCxnSpPr>
        <p:spPr bwMode="auto">
          <a:xfrm>
            <a:off x="990600" y="685800"/>
            <a:ext cx="7543800" cy="1588"/>
          </a:xfrm>
          <a:prstGeom prst="line">
            <a:avLst/>
          </a:prstGeom>
          <a:noFill/>
          <a:ln w="34925" algn="ctr">
            <a:solidFill>
              <a:srgbClr val="9E3039"/>
            </a:solidFill>
            <a:round/>
            <a:headEnd/>
            <a:tailEnd/>
          </a:ln>
        </p:spPr>
      </p:cxnSp>
      <p:sp>
        <p:nvSpPr>
          <p:cNvPr id="7" name="Content Placeholder 6"/>
          <p:cNvSpPr>
            <a:spLocks noGrp="1"/>
          </p:cNvSpPr>
          <p:nvPr>
            <p:ph idx="1"/>
          </p:nvPr>
        </p:nvSpPr>
        <p:spPr>
          <a:xfrm>
            <a:off x="1066800" y="762000"/>
            <a:ext cx="7315200" cy="5638800"/>
          </a:xfrm>
        </p:spPr>
        <p:txBody>
          <a:bodyPr/>
          <a:lstStyle/>
          <a:p>
            <a:pPr marL="0" indent="0">
              <a:buNone/>
            </a:pPr>
            <a:endParaRPr lang="en-US" sz="800" dirty="0" smtClean="0"/>
          </a:p>
          <a:p>
            <a:pPr marL="0" indent="0">
              <a:spcBef>
                <a:spcPts val="0"/>
              </a:spcBef>
              <a:buNone/>
            </a:pPr>
            <a:r>
              <a:rPr lang="en-US" sz="1600" b="1" dirty="0" smtClean="0"/>
              <a:t>Rate Increase:  </a:t>
            </a:r>
            <a:r>
              <a:rPr lang="en-US" sz="1600" b="1" u="sng" dirty="0" smtClean="0">
                <a:solidFill>
                  <a:srgbClr val="FF0000"/>
                </a:solidFill>
              </a:rPr>
              <a:t>$13,657,652</a:t>
            </a:r>
          </a:p>
          <a:p>
            <a:pPr marL="0" indent="0">
              <a:spcBef>
                <a:spcPts val="0"/>
              </a:spcBef>
              <a:buNone/>
            </a:pPr>
            <a:endParaRPr lang="en-US" sz="800" u="sng" dirty="0" smtClean="0"/>
          </a:p>
          <a:p>
            <a:r>
              <a:rPr lang="en-US" sz="1600" dirty="0" smtClean="0"/>
              <a:t>The cost of a 3% rate increase as a separate cost for each of the caseload accounts is as follows:</a:t>
            </a:r>
          </a:p>
          <a:p>
            <a:pPr>
              <a:buNone/>
            </a:pPr>
            <a:endParaRPr lang="en-US" sz="800" dirty="0" smtClean="0"/>
          </a:p>
          <a:p>
            <a:pPr lvl="1"/>
            <a:r>
              <a:rPr lang="en-US" sz="1600" dirty="0" smtClean="0"/>
              <a:t>IE:  $7,274,381</a:t>
            </a:r>
          </a:p>
          <a:p>
            <a:pPr lvl="1"/>
            <a:r>
              <a:rPr lang="en-US" sz="1600" dirty="0" smtClean="0"/>
              <a:t>DTA:  $4,031,960</a:t>
            </a:r>
          </a:p>
          <a:p>
            <a:pPr lvl="1"/>
            <a:r>
              <a:rPr lang="en-US" sz="1600" dirty="0" smtClean="0"/>
              <a:t>DCF:  $2,351,311</a:t>
            </a:r>
            <a:endParaRPr lang="en-US" sz="1600" dirty="0" smtClean="0">
              <a:solidFill>
                <a:srgbClr val="FF0000"/>
              </a:solidFill>
            </a:endParaRPr>
          </a:p>
          <a:p>
            <a:pPr lvl="1">
              <a:buNone/>
            </a:pPr>
            <a:endParaRPr lang="en-US" sz="800" dirty="0" smtClean="0"/>
          </a:p>
          <a:p>
            <a:r>
              <a:rPr lang="en-US" sz="1600" dirty="0" smtClean="0"/>
              <a:t>This is the equivalent of an $.82 addition to the daily rate.</a:t>
            </a:r>
          </a:p>
          <a:p>
            <a:pPr>
              <a:buNone/>
            </a:pPr>
            <a:endParaRPr lang="en-US" sz="800" dirty="0" smtClean="0"/>
          </a:p>
          <a:p>
            <a:r>
              <a:rPr lang="en-US" sz="1600" dirty="0" smtClean="0"/>
              <a:t>Prior to the rate increase to be implemented this year, the last rate increase was March 2009 when we gave .45%.</a:t>
            </a:r>
          </a:p>
          <a:p>
            <a:pPr>
              <a:buNone/>
            </a:pPr>
            <a:endParaRPr lang="en-US" sz="800" dirty="0" smtClean="0"/>
          </a:p>
          <a:p>
            <a:r>
              <a:rPr lang="en-US" sz="1600" dirty="0" smtClean="0"/>
              <a:t>We will implement the same policy for the rate increase as used in FY09:  “This increase shall be directed to expenditures for salaries, benefits, and stipends for professional development of early education and care workers or other programmatic quality improvements.”</a:t>
            </a:r>
          </a:p>
          <a:p>
            <a:pPr>
              <a:buNone/>
            </a:pPr>
            <a:endParaRPr lang="en-US" sz="800" dirty="0" smtClean="0"/>
          </a:p>
          <a:p>
            <a:pPr>
              <a:buNone/>
            </a:pPr>
            <a:endParaRPr lang="en-US" sz="1600" dirty="0" smtClean="0">
              <a:solidFill>
                <a:srgbClr val="FF0000"/>
              </a:solidFill>
            </a:endParaRPr>
          </a:p>
          <a:p>
            <a:pPr>
              <a:buNone/>
            </a:pPr>
            <a:endParaRPr lang="en-US" sz="1600" dirty="0" smtClean="0"/>
          </a:p>
          <a:p>
            <a:pPr marL="400050" lvl="1" indent="0">
              <a:spcBef>
                <a:spcPts val="0"/>
              </a:spcBef>
              <a:buNone/>
            </a:pPr>
            <a:r>
              <a:rPr lang="en-US" sz="1600" dirty="0" smtClean="0"/>
              <a:t> 	</a:t>
            </a:r>
            <a:endParaRPr lang="en-US" sz="1600" b="1" dirty="0" smtClean="0"/>
          </a:p>
          <a:p>
            <a:pPr>
              <a:buNone/>
            </a:pPr>
            <a:endParaRPr lang="en-US" dirty="0" smtClean="0"/>
          </a:p>
          <a:p>
            <a:pPr lvl="1">
              <a:buNone/>
            </a:pPr>
            <a:endParaRPr lang="en-US" dirty="0" smtClean="0"/>
          </a:p>
          <a:p>
            <a:pPr>
              <a:buNone/>
            </a:pPr>
            <a:endParaRPr lang="en-US" dirty="0"/>
          </a:p>
        </p:txBody>
      </p:sp>
    </p:spTree>
    <p:extLst>
      <p:ext uri="{BB962C8B-B14F-4D97-AF65-F5344CB8AC3E}">
        <p14:creationId xmlns="" xmlns:p14="http://schemas.microsoft.com/office/powerpoint/2010/main" val="522696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848600" cy="381000"/>
          </a:xfrm>
        </p:spPr>
        <p:txBody>
          <a:bodyPr/>
          <a:lstStyle/>
          <a:p>
            <a:r>
              <a:rPr lang="en-US" sz="2400" dirty="0" smtClean="0"/>
              <a:t>Program Quality and Improvement </a:t>
            </a:r>
            <a:br>
              <a:rPr lang="en-US" sz="2400" dirty="0" smtClean="0"/>
            </a:br>
            <a:endParaRPr lang="en-US" sz="2400" dirty="0"/>
          </a:p>
        </p:txBody>
      </p:sp>
      <p:sp>
        <p:nvSpPr>
          <p:cNvPr id="3" name="Content Placeholder 2"/>
          <p:cNvSpPr>
            <a:spLocks noGrp="1"/>
          </p:cNvSpPr>
          <p:nvPr>
            <p:ph idx="1"/>
          </p:nvPr>
        </p:nvSpPr>
        <p:spPr>
          <a:xfrm>
            <a:off x="1143000" y="838200"/>
            <a:ext cx="7620000" cy="3810000"/>
          </a:xfrm>
        </p:spPr>
        <p:txBody>
          <a:bodyPr/>
          <a:lstStyle/>
          <a:p>
            <a:pPr marL="0" lvl="1" indent="0">
              <a:spcBef>
                <a:spcPts val="0"/>
              </a:spcBef>
              <a:buClr>
                <a:srgbClr val="9E3039"/>
              </a:buClr>
              <a:buNone/>
            </a:pPr>
            <a:r>
              <a:rPr lang="en-US" sz="1600" b="1" dirty="0" smtClean="0"/>
              <a:t>QUALITY PROGRAMS</a:t>
            </a:r>
            <a:r>
              <a:rPr lang="en-US" sz="1600" dirty="0" smtClean="0"/>
              <a:t>:  </a:t>
            </a:r>
            <a:r>
              <a:rPr lang="en-US" sz="1600" b="1" u="sng" dirty="0" smtClean="0">
                <a:solidFill>
                  <a:srgbClr val="FF0000"/>
                </a:solidFill>
              </a:rPr>
              <a:t>$5,000,000</a:t>
            </a:r>
          </a:p>
          <a:p>
            <a:pPr marL="0" lvl="1" indent="0">
              <a:spcBef>
                <a:spcPts val="0"/>
              </a:spcBef>
              <a:buClr>
                <a:srgbClr val="9E3039"/>
              </a:buClr>
              <a:buNone/>
            </a:pPr>
            <a:endParaRPr lang="en-US" sz="800" u="sng" dirty="0" smtClean="0"/>
          </a:p>
          <a:p>
            <a:pPr lvl="0"/>
            <a:r>
              <a:rPr lang="en-US" sz="1400" dirty="0" smtClean="0"/>
              <a:t>Approximately 5,200 programs/providers are participating in QRIS, representing half of our licensed programs. Additionally, we have 325 public school programs (license-exempt) also participating in QRIS. </a:t>
            </a:r>
          </a:p>
          <a:p>
            <a:pPr lvl="0">
              <a:buNone/>
            </a:pPr>
            <a:endParaRPr lang="en-US" sz="800" dirty="0" smtClean="0"/>
          </a:p>
          <a:p>
            <a:r>
              <a:rPr lang="en-US" sz="1400" dirty="0" smtClean="0"/>
              <a:t>1,361 of these programs have been granted a Level 2 status, and 5 of these programs are rated a Level 3 pending the successful completion of their Environment Rating Scales (ERS) classroom observations. </a:t>
            </a:r>
          </a:p>
          <a:p>
            <a:pPr marL="0">
              <a:spcBef>
                <a:spcPts val="0"/>
              </a:spcBef>
              <a:buNone/>
            </a:pPr>
            <a:endParaRPr lang="en-US" sz="800" b="1" dirty="0" smtClean="0"/>
          </a:p>
          <a:p>
            <a:r>
              <a:rPr lang="en-US" sz="1400" dirty="0" smtClean="0"/>
              <a:t>139,090 children (full and part time) are enrolled in a QRIS rated program (self-reported by program/provider):</a:t>
            </a:r>
          </a:p>
          <a:p>
            <a:pPr marL="0">
              <a:spcBef>
                <a:spcPts val="0"/>
              </a:spcBef>
              <a:buNone/>
            </a:pPr>
            <a:endParaRPr lang="en-US" sz="800" dirty="0" smtClean="0"/>
          </a:p>
          <a:p>
            <a:pPr lvl="1"/>
            <a:r>
              <a:rPr lang="en-US" sz="1200" dirty="0" smtClean="0"/>
              <a:t>Infants: 7,480</a:t>
            </a:r>
          </a:p>
          <a:p>
            <a:pPr lvl="1"/>
            <a:r>
              <a:rPr lang="en-US" sz="1200" dirty="0" smtClean="0"/>
              <a:t>Toddlers: 19,082</a:t>
            </a:r>
          </a:p>
          <a:p>
            <a:pPr lvl="1"/>
            <a:r>
              <a:rPr lang="en-US" sz="1200" dirty="0" smtClean="0"/>
              <a:t>Preschoolers: 67,414</a:t>
            </a:r>
          </a:p>
          <a:p>
            <a:pPr lvl="1"/>
            <a:r>
              <a:rPr lang="en-US" sz="1200" dirty="0" smtClean="0"/>
              <a:t>Kindergarteners: 5,430</a:t>
            </a:r>
          </a:p>
          <a:p>
            <a:pPr lvl="1"/>
            <a:r>
              <a:rPr lang="en-US" sz="1200" dirty="0" smtClean="0"/>
              <a:t>School Aged Children: 39,684 </a:t>
            </a:r>
          </a:p>
          <a:p>
            <a:pPr>
              <a:buNone/>
            </a:pPr>
            <a:endParaRPr lang="en-US" sz="800" b="1" dirty="0" smtClean="0"/>
          </a:p>
          <a:p>
            <a:r>
              <a:rPr lang="en-US" sz="1400" dirty="0" smtClean="0"/>
              <a:t>44,037 of these children are on EEC Subsidies (contracted or voucher slots)</a:t>
            </a:r>
          </a:p>
          <a:p>
            <a:endParaRPr lang="en-US" sz="800" dirty="0" smtClean="0"/>
          </a:p>
          <a:p>
            <a:r>
              <a:rPr lang="en-US" sz="1400" dirty="0" smtClean="0"/>
              <a:t>Licensed capacity of programs participating in QRIS is 138,133 (enrollment  exceeds capacity because a full time slot may be utilized by more than one child on a part time basis.) </a:t>
            </a:r>
          </a:p>
          <a:p>
            <a:pPr lvl="0"/>
            <a:endParaRPr lang="en-US" sz="1400" dirty="0" smtClean="0"/>
          </a:p>
          <a:p>
            <a:pPr lvl="0"/>
            <a:endParaRPr lang="en-US" sz="1400" dirty="0" smtClean="0"/>
          </a:p>
          <a:p>
            <a:pPr lvl="0">
              <a:buNone/>
            </a:pPr>
            <a:endParaRPr lang="en-US" sz="800" dirty="0" smtClean="0"/>
          </a:p>
          <a:p>
            <a:pPr>
              <a:buNone/>
            </a:pPr>
            <a:endParaRPr lang="en-US" sz="1400" dirty="0" smtClean="0"/>
          </a:p>
          <a:p>
            <a:pPr marL="342900" lvl="1" indent="-342900">
              <a:buClr>
                <a:srgbClr val="9E3039"/>
              </a:buClr>
              <a:buNone/>
            </a:pPr>
            <a:endParaRPr lang="en-US" sz="1400" dirty="0" smtClean="0"/>
          </a:p>
          <a:p>
            <a:pPr marL="342900" lvl="1" indent="-342900">
              <a:buClr>
                <a:srgbClr val="9E3039"/>
              </a:buClr>
              <a:buNone/>
            </a:pPr>
            <a:endParaRPr lang="en-US" sz="1400"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13</a:t>
            </a:fld>
            <a:endParaRPr lang="en-US" dirty="0"/>
          </a:p>
        </p:txBody>
      </p:sp>
      <p:cxnSp>
        <p:nvCxnSpPr>
          <p:cNvPr id="5" name="Straight Connector 4"/>
          <p:cNvCxnSpPr>
            <a:cxnSpLocks noChangeShapeType="1"/>
          </p:cNvCxnSpPr>
          <p:nvPr/>
        </p:nvCxnSpPr>
        <p:spPr bwMode="auto">
          <a:xfrm>
            <a:off x="1066800" y="685800"/>
            <a:ext cx="7239000" cy="1588"/>
          </a:xfrm>
          <a:prstGeom prst="line">
            <a:avLst/>
          </a:prstGeom>
          <a:noFill/>
          <a:ln w="34925" algn="ctr">
            <a:solidFill>
              <a:srgbClr val="9E3039"/>
            </a:solidFill>
            <a:round/>
            <a:headEnd/>
            <a:tailEn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381000"/>
          </a:xfrm>
        </p:spPr>
        <p:txBody>
          <a:bodyPr/>
          <a:lstStyle/>
          <a:p>
            <a:r>
              <a:rPr lang="en-US" sz="2400" dirty="0" smtClean="0"/>
              <a:t>Program Quality and Improvement </a:t>
            </a:r>
            <a:br>
              <a:rPr lang="en-US" sz="2400" dirty="0" smtClean="0"/>
            </a:br>
            <a:endParaRPr lang="en-US" sz="2400" dirty="0"/>
          </a:p>
        </p:txBody>
      </p:sp>
      <p:sp>
        <p:nvSpPr>
          <p:cNvPr id="4" name="Slide Number Placeholder 3"/>
          <p:cNvSpPr>
            <a:spLocks noGrp="1"/>
          </p:cNvSpPr>
          <p:nvPr>
            <p:ph type="sldNum" sz="quarter" idx="10"/>
          </p:nvPr>
        </p:nvSpPr>
        <p:spPr/>
        <p:txBody>
          <a:bodyPr/>
          <a:lstStyle/>
          <a:p>
            <a:fld id="{C012CD67-82A9-4868-A623-EF7863169919}" type="slidenum">
              <a:rPr lang="en-US" smtClean="0"/>
              <a:pPr/>
              <a:t>14</a:t>
            </a:fld>
            <a:endParaRPr lang="en-US" dirty="0"/>
          </a:p>
        </p:txBody>
      </p:sp>
      <p:cxnSp>
        <p:nvCxnSpPr>
          <p:cNvPr id="5" name="Straight Connector 4"/>
          <p:cNvCxnSpPr>
            <a:cxnSpLocks noChangeShapeType="1"/>
          </p:cNvCxnSpPr>
          <p:nvPr/>
        </p:nvCxnSpPr>
        <p:spPr bwMode="auto">
          <a:xfrm>
            <a:off x="1066800" y="609600"/>
            <a:ext cx="7848600" cy="1588"/>
          </a:xfrm>
          <a:prstGeom prst="line">
            <a:avLst/>
          </a:prstGeom>
          <a:noFill/>
          <a:ln w="9525" algn="ctr">
            <a:solidFill>
              <a:srgbClr val="960000"/>
            </a:solidFill>
            <a:round/>
            <a:headEnd/>
            <a:tailEnd/>
          </a:ln>
        </p:spPr>
      </p:cxnSp>
      <p:sp>
        <p:nvSpPr>
          <p:cNvPr id="6" name="Content Placeholder 5"/>
          <p:cNvSpPr>
            <a:spLocks noGrp="1"/>
          </p:cNvSpPr>
          <p:nvPr>
            <p:ph idx="1"/>
          </p:nvPr>
        </p:nvSpPr>
        <p:spPr>
          <a:xfrm>
            <a:off x="990600" y="762000"/>
            <a:ext cx="7848600" cy="5791200"/>
          </a:xfrm>
        </p:spPr>
        <p:txBody>
          <a:bodyPr/>
          <a:lstStyle/>
          <a:p>
            <a:pPr>
              <a:buNone/>
            </a:pPr>
            <a:r>
              <a:rPr lang="en-US" sz="1400" u="sng" dirty="0" smtClean="0"/>
              <a:t>Accountability and Monitoring</a:t>
            </a:r>
          </a:p>
          <a:p>
            <a:pPr>
              <a:buNone/>
            </a:pPr>
            <a:endParaRPr lang="en-US" sz="1400" b="1" dirty="0" smtClean="0">
              <a:cs typeface="Calibri" pitchFamily="34" charset="0"/>
            </a:endParaRPr>
          </a:p>
          <a:p>
            <a:pPr marL="0" indent="0">
              <a:spcBef>
                <a:spcPts val="0"/>
              </a:spcBef>
              <a:buNone/>
            </a:pPr>
            <a:r>
              <a:rPr lang="en-US" sz="1400" b="1" dirty="0" smtClean="0">
                <a:cs typeface="Calibri" pitchFamily="34" charset="0"/>
              </a:rPr>
              <a:t>Results from the first ERS classroom observations </a:t>
            </a:r>
            <a:r>
              <a:rPr lang="en-US" sz="1400" dirty="0" smtClean="0">
                <a:cs typeface="Calibri" pitchFamily="34" charset="0"/>
              </a:rPr>
              <a:t>indicate that programs that have applied for a Level 3 status are of higher quality than the standard quality found in the general population of child care programs.  This includes findings from MA specific studies, including the Boston Quality Inventory and the MA School Readiness Study. It is important to note that programs still need support in the areas of personal care routines and in providing children with a variety of play activities for a meaningful quantity of classroom time.</a:t>
            </a:r>
            <a:endParaRPr lang="en-US" sz="1400" dirty="0" smtClean="0"/>
          </a:p>
          <a:p>
            <a:pPr>
              <a:buNone/>
            </a:pPr>
            <a:endParaRPr lang="en-US" sz="1400" b="1" dirty="0" smtClean="0"/>
          </a:p>
          <a:p>
            <a:pPr>
              <a:buNone/>
            </a:pPr>
            <a:r>
              <a:rPr lang="en-US" sz="1400" b="1" dirty="0" smtClean="0"/>
              <a:t>Development of Inter-Rater Reliability Protocols -</a:t>
            </a:r>
            <a:r>
              <a:rPr lang="en-US" sz="1400" dirty="0" smtClean="0"/>
              <a:t> </a:t>
            </a:r>
            <a:r>
              <a:rPr lang="en-US" sz="1400" b="1" dirty="0" smtClean="0">
                <a:solidFill>
                  <a:srgbClr val="FF0000"/>
                </a:solidFill>
              </a:rPr>
              <a:t>$500,000</a:t>
            </a:r>
          </a:p>
          <a:p>
            <a:pPr marL="0" indent="0">
              <a:spcBef>
                <a:spcPts val="0"/>
              </a:spcBef>
              <a:buNone/>
            </a:pPr>
            <a:r>
              <a:rPr lang="en-US" sz="1400" dirty="0" smtClean="0"/>
              <a:t>Standards and accountability are necessary, but not sufficient to generate quality improvement.  An essential element of a QRIS is the support offered to QRIS support staff (Program Quality Specialists, EPS Grantees, CCR&amp;R Grantees, coaches and mentors, etc.) to ensure consistent quality of the QRIS standards as well as the reporting of program QRIS levels to the consumer.  Development of inter-rater reliability protocols will allow EEC to contract with an experienced vendor to: </a:t>
            </a:r>
          </a:p>
          <a:p>
            <a:pPr>
              <a:buNone/>
            </a:pPr>
            <a:endParaRPr lang="en-US" sz="1400" dirty="0" smtClean="0"/>
          </a:p>
          <a:p>
            <a:pPr lvl="1">
              <a:buClr>
                <a:srgbClr val="9E3039"/>
              </a:buClr>
              <a:buSzPct val="65000"/>
            </a:pPr>
            <a:r>
              <a:rPr lang="en-US" sz="1400" dirty="0" smtClean="0"/>
              <a:t>Create consistent delivery of QRIS technical assistance.</a:t>
            </a:r>
          </a:p>
          <a:p>
            <a:pPr lvl="1">
              <a:buClr>
                <a:srgbClr val="9E3039"/>
              </a:buClr>
              <a:buSzPct val="65000"/>
            </a:pPr>
            <a:r>
              <a:rPr lang="en-US" sz="1400" dirty="0" smtClean="0"/>
              <a:t>Build a uniform practice for program/provider site visits and monitoring.</a:t>
            </a:r>
          </a:p>
          <a:p>
            <a:pPr lvl="1">
              <a:buClr>
                <a:srgbClr val="9E3039"/>
              </a:buClr>
              <a:buSzPct val="65000"/>
            </a:pPr>
            <a:r>
              <a:rPr lang="en-US" sz="1400" dirty="0" smtClean="0"/>
              <a:t>Create a system for standardized application verification.</a:t>
            </a:r>
          </a:p>
          <a:p>
            <a:pPr lvl="1">
              <a:buClr>
                <a:srgbClr val="9E3039"/>
              </a:buClr>
              <a:buSzPct val="65000"/>
            </a:pPr>
            <a:r>
              <a:rPr lang="en-US" sz="1400" dirty="0" smtClean="0"/>
              <a:t>Maintain on-going monitoring, guidance and quality checks. </a:t>
            </a:r>
          </a:p>
          <a:p>
            <a:pPr>
              <a:buNone/>
            </a:pPr>
            <a:endParaRPr lang="en-US" sz="1400" b="1" dirty="0" smtClean="0"/>
          </a:p>
          <a:p>
            <a:pPr>
              <a:buNone/>
            </a:pPr>
            <a:endParaRPr lang="en-US" sz="1400" dirty="0" smtClean="0"/>
          </a:p>
          <a:p>
            <a:pPr>
              <a:buNone/>
            </a:pPr>
            <a:endParaRPr lang="en-US" sz="1400" b="1" dirty="0" smtClean="0"/>
          </a:p>
          <a:p>
            <a:pPr>
              <a:buNone/>
            </a:pPr>
            <a:endParaRPr lang="en-US" sz="1400" dirty="0" smtClean="0"/>
          </a:p>
          <a:p>
            <a:pPr>
              <a:buNone/>
            </a:pPr>
            <a:r>
              <a:rPr lang="en-US" sz="1400" dirty="0" smtClean="0"/>
              <a:t>	</a:t>
            </a:r>
            <a:endParaRPr lang="en-US" sz="1400" b="1" dirty="0" smtClean="0"/>
          </a:p>
          <a:p>
            <a:pPr>
              <a:buNone/>
            </a:pPr>
            <a:endParaRPr lang="en-US" sz="1200"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381000"/>
          </a:xfrm>
        </p:spPr>
        <p:txBody>
          <a:bodyPr/>
          <a:lstStyle/>
          <a:p>
            <a:r>
              <a:rPr lang="en-US" sz="2400" dirty="0" smtClean="0"/>
              <a:t>Program Quality and Improvement </a:t>
            </a:r>
            <a:br>
              <a:rPr lang="en-US" sz="2400" dirty="0" smtClean="0"/>
            </a:br>
            <a:endParaRPr lang="en-US" sz="2400" dirty="0"/>
          </a:p>
        </p:txBody>
      </p:sp>
      <p:sp>
        <p:nvSpPr>
          <p:cNvPr id="4" name="Slide Number Placeholder 3"/>
          <p:cNvSpPr>
            <a:spLocks noGrp="1"/>
          </p:cNvSpPr>
          <p:nvPr>
            <p:ph type="sldNum" sz="quarter" idx="10"/>
          </p:nvPr>
        </p:nvSpPr>
        <p:spPr/>
        <p:txBody>
          <a:bodyPr/>
          <a:lstStyle/>
          <a:p>
            <a:fld id="{C012CD67-82A9-4868-A623-EF7863169919}" type="slidenum">
              <a:rPr lang="en-US" smtClean="0"/>
              <a:pPr/>
              <a:t>15</a:t>
            </a:fld>
            <a:endParaRPr lang="en-US" dirty="0"/>
          </a:p>
        </p:txBody>
      </p:sp>
      <p:cxnSp>
        <p:nvCxnSpPr>
          <p:cNvPr id="5" name="Straight Connector 4"/>
          <p:cNvCxnSpPr>
            <a:cxnSpLocks noChangeShapeType="1"/>
          </p:cNvCxnSpPr>
          <p:nvPr/>
        </p:nvCxnSpPr>
        <p:spPr bwMode="auto">
          <a:xfrm>
            <a:off x="1066800" y="609600"/>
            <a:ext cx="7848600" cy="1588"/>
          </a:xfrm>
          <a:prstGeom prst="line">
            <a:avLst/>
          </a:prstGeom>
          <a:noFill/>
          <a:ln w="9525" algn="ctr">
            <a:solidFill>
              <a:srgbClr val="960000"/>
            </a:solidFill>
            <a:round/>
            <a:headEnd/>
            <a:tailEnd/>
          </a:ln>
        </p:spPr>
      </p:cxnSp>
      <p:sp>
        <p:nvSpPr>
          <p:cNvPr id="6" name="Content Placeholder 5"/>
          <p:cNvSpPr>
            <a:spLocks noGrp="1"/>
          </p:cNvSpPr>
          <p:nvPr>
            <p:ph idx="1"/>
          </p:nvPr>
        </p:nvSpPr>
        <p:spPr>
          <a:xfrm>
            <a:off x="990600" y="685800"/>
            <a:ext cx="7848600" cy="5867400"/>
          </a:xfrm>
        </p:spPr>
        <p:txBody>
          <a:bodyPr/>
          <a:lstStyle/>
          <a:p>
            <a:pPr>
              <a:buNone/>
            </a:pPr>
            <a:endParaRPr lang="en-US" sz="800" b="1" dirty="0" smtClean="0"/>
          </a:p>
          <a:p>
            <a:pPr>
              <a:buNone/>
            </a:pPr>
            <a:r>
              <a:rPr lang="en-US" sz="1400" b="1" dirty="0" smtClean="0"/>
              <a:t>Environment Rating Scale (ERS) Classroom Observations -</a:t>
            </a:r>
            <a:r>
              <a:rPr lang="en-US" sz="1400" dirty="0" smtClean="0"/>
              <a:t> </a:t>
            </a:r>
            <a:r>
              <a:rPr lang="en-US" sz="1400" b="1" dirty="0" smtClean="0">
                <a:solidFill>
                  <a:srgbClr val="FF0000"/>
                </a:solidFill>
              </a:rPr>
              <a:t>$500,000</a:t>
            </a:r>
          </a:p>
          <a:p>
            <a:pPr marL="0">
              <a:spcBef>
                <a:spcPts val="0"/>
              </a:spcBef>
              <a:buNone/>
            </a:pPr>
            <a:r>
              <a:rPr lang="en-US" sz="1400" dirty="0" smtClean="0"/>
              <a:t>The Environment Rating Scales is a research backed instrument that has been used to measure program quality for over two decades. </a:t>
            </a:r>
            <a:r>
              <a:rPr lang="en-US" sz="1400" u="sng" dirty="0" smtClean="0"/>
              <a:t>Classroom observation facilitated by an ERS Reliable Rater</a:t>
            </a:r>
            <a:r>
              <a:rPr lang="en-US" sz="1400" dirty="0" smtClean="0"/>
              <a:t> is a vital component of the MA QRIS, accounting for measurement of 8 CBSB standards, 9 FCC standards, and 13 ASOST standards. Programs that self-assess in the upper tiers of the system are held accountable for quality through successful completion of a classroom/program observation by a certified ERS Reliable Rater.</a:t>
            </a:r>
          </a:p>
          <a:p>
            <a:pPr>
              <a:buNone/>
            </a:pPr>
            <a:endParaRPr lang="en-US" sz="1400" b="1" dirty="0" smtClean="0"/>
          </a:p>
          <a:p>
            <a:pPr>
              <a:buNone/>
            </a:pPr>
            <a:r>
              <a:rPr lang="en-US" sz="1400" b="1" dirty="0" smtClean="0"/>
              <a:t>Family Child Care QRIS Validation Study -</a:t>
            </a:r>
            <a:r>
              <a:rPr lang="en-US" sz="1400" b="1" dirty="0" smtClean="0">
                <a:solidFill>
                  <a:srgbClr val="FF0000"/>
                </a:solidFill>
              </a:rPr>
              <a:t> $1,000,000</a:t>
            </a:r>
          </a:p>
          <a:p>
            <a:pPr marL="0" indent="0">
              <a:spcBef>
                <a:spcPts val="0"/>
              </a:spcBef>
              <a:buNone/>
            </a:pPr>
            <a:r>
              <a:rPr lang="en-US" sz="1400" dirty="0" smtClean="0"/>
              <a:t>EEC has initiated a QRIS Validation Study with CBSB programs; however, we delayed inclusion of FCC providers in order to allow them adequate time to move into the upper tiers of QRIS. </a:t>
            </a:r>
            <a:r>
              <a:rPr lang="en-US" sz="1400" u="sng" dirty="0" smtClean="0"/>
              <a:t>Validation </a:t>
            </a:r>
            <a:r>
              <a:rPr lang="en-US" sz="1400" dirty="0" smtClean="0"/>
              <a:t>of the MA QRIS for our FCC providers will determine:</a:t>
            </a:r>
          </a:p>
          <a:p>
            <a:pPr>
              <a:buNone/>
            </a:pPr>
            <a:endParaRPr lang="en-US" sz="1400" dirty="0" smtClean="0"/>
          </a:p>
          <a:p>
            <a:pPr marL="457200" lvl="2">
              <a:buClr>
                <a:srgbClr val="9E3039"/>
              </a:buClr>
              <a:buSzPct val="125000"/>
              <a:buFont typeface="Arial" pitchFamily="34" charset="0"/>
              <a:buChar char="•"/>
            </a:pPr>
            <a:r>
              <a:rPr lang="en-US" sz="1400" dirty="0" smtClean="0"/>
              <a:t>Whether the system’s tiers (levels) accurately reflect different levels of quality.</a:t>
            </a:r>
          </a:p>
          <a:p>
            <a:pPr marL="457200" lvl="2">
              <a:buClr>
                <a:srgbClr val="9E3039"/>
              </a:buClr>
              <a:buSzPct val="125000"/>
              <a:buFont typeface="Arial" pitchFamily="34" charset="0"/>
              <a:buChar char="•"/>
            </a:pPr>
            <a:r>
              <a:rPr lang="en-US" sz="1400" dirty="0" smtClean="0"/>
              <a:t>Whether the levels of quality are aligned with Center Based/School Based program quality.</a:t>
            </a:r>
          </a:p>
          <a:p>
            <a:pPr marL="457200" lvl="2">
              <a:buClr>
                <a:srgbClr val="9E3039"/>
              </a:buClr>
              <a:buSzPct val="125000"/>
              <a:buFont typeface="Arial" pitchFamily="34" charset="0"/>
              <a:buChar char="•"/>
            </a:pPr>
            <a:r>
              <a:rPr lang="en-US" sz="1400" dirty="0" smtClean="0"/>
              <a:t>To what extent those levels of quality are associated with children’s learning and  developmental growth trajectories.  </a:t>
            </a:r>
          </a:p>
          <a:p>
            <a:pPr>
              <a:buNone/>
            </a:pPr>
            <a:endParaRPr lang="en-US" sz="1200" dirty="0" smtClean="0"/>
          </a:p>
          <a:p>
            <a:pPr>
              <a:buNone/>
            </a:pPr>
            <a:endParaRPr lang="en-US" sz="800" b="1" dirty="0" smtClean="0"/>
          </a:p>
          <a:p>
            <a:pPr>
              <a:buNone/>
            </a:pPr>
            <a:endParaRPr lang="en-US" sz="800" dirty="0" smtClean="0"/>
          </a:p>
          <a:p>
            <a:pPr>
              <a:buNone/>
            </a:pPr>
            <a:r>
              <a:rPr lang="en-US" sz="1200" dirty="0" smtClean="0"/>
              <a:t>	</a:t>
            </a:r>
            <a:endParaRPr lang="en-US" sz="1200" b="1" dirty="0" smtClean="0"/>
          </a:p>
          <a:p>
            <a:pPr>
              <a:buNone/>
            </a:pPr>
            <a:endParaRPr lang="en-US" sz="1200"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012CD67-82A9-4868-A623-EF7863169919}" type="slidenum">
              <a:rPr lang="en-US" smtClean="0"/>
              <a:pPr/>
              <a:t>16</a:t>
            </a:fld>
            <a:endParaRPr lang="en-US" dirty="0"/>
          </a:p>
        </p:txBody>
      </p:sp>
      <p:sp>
        <p:nvSpPr>
          <p:cNvPr id="5" name="Content Placeholder 2"/>
          <p:cNvSpPr txBox="1">
            <a:spLocks/>
          </p:cNvSpPr>
          <p:nvPr/>
        </p:nvSpPr>
        <p:spPr bwMode="auto">
          <a:xfrm>
            <a:off x="1066800" y="533400"/>
            <a:ext cx="7391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dirty="0" smtClean="0">
              <a:latin typeface="+mn-lt"/>
            </a:endParaRPr>
          </a:p>
          <a:p>
            <a:endParaRPr lang="en-US" sz="1200" b="1" dirty="0" smtClean="0">
              <a:latin typeface="+mn-lt"/>
            </a:endParaRPr>
          </a:p>
          <a:p>
            <a:endParaRPr lang="en-US" sz="1200" b="1" dirty="0" smtClean="0">
              <a:latin typeface="+mn-lt"/>
            </a:endParaRPr>
          </a:p>
          <a:p>
            <a:endParaRPr kumimoji="0" lang="en-US" sz="1200" b="1" i="0" u="none" strike="noStrike" kern="0" cap="none" spc="0" normalizeH="0" baseline="0" noProof="0" dirty="0" smtClean="0">
              <a:ln>
                <a:noFill/>
              </a:ln>
              <a:solidFill>
                <a:schemeClr val="tx1"/>
              </a:solidFill>
              <a:effectLst/>
              <a:uLnTx/>
              <a:uFillTx/>
              <a:latin typeface="+mn-lt"/>
              <a:ea typeface="+mn-ea"/>
              <a:cs typeface="ヒラギノ角ゴ Pro W3"/>
            </a:endParaRPr>
          </a:p>
          <a:p>
            <a:endParaRPr kumimoji="0" lang="en-US" sz="1200" b="1" i="0" u="none" strike="noStrike" kern="0" cap="none" spc="0" normalizeH="0" baseline="0" noProof="0" dirty="0">
              <a:ln>
                <a:noFill/>
              </a:ln>
              <a:solidFill>
                <a:schemeClr val="tx1"/>
              </a:solidFill>
              <a:effectLst/>
              <a:uLnTx/>
              <a:uFillTx/>
              <a:latin typeface="+mn-lt"/>
              <a:ea typeface="+mn-ea"/>
              <a:cs typeface="ヒラギノ角ゴ Pro W3"/>
            </a:endParaRPr>
          </a:p>
        </p:txBody>
      </p:sp>
      <p:sp>
        <p:nvSpPr>
          <p:cNvPr id="7" name="TextBox 6"/>
          <p:cNvSpPr txBox="1"/>
          <p:nvPr/>
        </p:nvSpPr>
        <p:spPr>
          <a:xfrm>
            <a:off x="990600" y="685800"/>
            <a:ext cx="7848600" cy="4524315"/>
          </a:xfrm>
          <a:prstGeom prst="rect">
            <a:avLst/>
          </a:prstGeom>
          <a:noFill/>
        </p:spPr>
        <p:txBody>
          <a:bodyPr wrap="square" rtlCol="0">
            <a:spAutoFit/>
          </a:bodyPr>
          <a:lstStyle/>
          <a:p>
            <a:pPr>
              <a:buNone/>
            </a:pPr>
            <a:r>
              <a:rPr lang="en-US" sz="1400" u="sng" dirty="0" smtClean="0">
                <a:latin typeface="+mn-lt"/>
              </a:rPr>
              <a:t>Provider Support and Sustainability</a:t>
            </a:r>
          </a:p>
          <a:p>
            <a:pPr algn="r">
              <a:buNone/>
            </a:pPr>
            <a:endParaRPr lang="en-US" sz="1400" u="sng" dirty="0" smtClean="0"/>
          </a:p>
          <a:p>
            <a:r>
              <a:rPr lang="en-US" sz="1200" b="1" dirty="0" smtClean="0">
                <a:latin typeface="+mn-lt"/>
              </a:rPr>
              <a:t>QRIS Professional Development </a:t>
            </a:r>
            <a:r>
              <a:rPr lang="en-US" sz="1200" dirty="0" smtClean="0">
                <a:latin typeface="+mn-lt"/>
              </a:rPr>
              <a:t> - </a:t>
            </a:r>
            <a:r>
              <a:rPr lang="en-US" sz="1200" b="1" dirty="0" smtClean="0">
                <a:solidFill>
                  <a:srgbClr val="FF0000"/>
                </a:solidFill>
                <a:latin typeface="+mn-lt"/>
              </a:rPr>
              <a:t>$3,000,000</a:t>
            </a:r>
          </a:p>
          <a:p>
            <a:endParaRPr lang="en-US" sz="400" b="1" dirty="0" smtClean="0">
              <a:latin typeface="+mn-lt"/>
            </a:endParaRPr>
          </a:p>
          <a:p>
            <a:r>
              <a:rPr lang="en-US" sz="1200" dirty="0" smtClean="0">
                <a:latin typeface="+mn-lt"/>
              </a:rPr>
              <a:t>Professional Development requirements are a key component to MA QRIS, accounting for the measurement method of 21 CBSB standards, 14 FCC standards and 14 ASOST standards. Despite the strong link between early childhood educator qualifications and improved child outcomes, the capacity to educate all MA early childhood educators and providers remains one of the largest challenges for program movement toward the upper tiers of QRIS. </a:t>
            </a:r>
          </a:p>
          <a:p>
            <a:endParaRPr lang="en-US" sz="1200" i="1" dirty="0" smtClean="0">
              <a:latin typeface="+mn-lt"/>
            </a:endParaRPr>
          </a:p>
          <a:p>
            <a:pPr lvl="1"/>
            <a:endParaRPr lang="en-US" sz="1200" i="1" dirty="0" smtClean="0">
              <a:latin typeface="+mn-lt"/>
            </a:endParaRPr>
          </a:p>
          <a:p>
            <a:pPr lvl="1"/>
            <a:endParaRPr lang="en-US" sz="1200" i="1" dirty="0" smtClean="0">
              <a:latin typeface="+mn-lt"/>
            </a:endParaRPr>
          </a:p>
          <a:p>
            <a:pPr lvl="1"/>
            <a:endParaRPr lang="en-US" sz="1200" i="1" dirty="0" smtClean="0">
              <a:latin typeface="+mn-lt"/>
            </a:endParaRPr>
          </a:p>
          <a:p>
            <a:pPr lvl="1"/>
            <a:endParaRPr lang="en-US" sz="1200" i="1" dirty="0" smtClean="0">
              <a:latin typeface="+mn-lt"/>
            </a:endParaRPr>
          </a:p>
          <a:p>
            <a:pPr lvl="1"/>
            <a:endParaRPr lang="en-US" sz="1200" i="1" dirty="0" smtClean="0">
              <a:latin typeface="+mn-lt"/>
            </a:endParaRPr>
          </a:p>
          <a:p>
            <a:pPr lvl="1"/>
            <a:endParaRPr lang="en-US" sz="1200" i="1" dirty="0" smtClean="0">
              <a:latin typeface="+mn-lt"/>
            </a:endParaRPr>
          </a:p>
          <a:p>
            <a:pPr lvl="1"/>
            <a:r>
              <a:rPr lang="en-US" sz="1200" i="1" dirty="0" smtClean="0">
                <a:latin typeface="+mn-lt"/>
              </a:rPr>
              <a:t>QRIS exemptions for Professional </a:t>
            </a:r>
          </a:p>
          <a:p>
            <a:pPr lvl="1"/>
            <a:r>
              <a:rPr lang="en-US" sz="1200" i="1" dirty="0" smtClean="0">
                <a:latin typeface="+mn-lt"/>
              </a:rPr>
              <a:t>Development and Workforce Requirements </a:t>
            </a:r>
          </a:p>
          <a:p>
            <a:pPr lvl="1"/>
            <a:r>
              <a:rPr lang="en-US" sz="1200" i="1" dirty="0" smtClean="0">
                <a:latin typeface="+mn-lt"/>
              </a:rPr>
              <a:t>have been, and continue to remain,  </a:t>
            </a:r>
          </a:p>
          <a:p>
            <a:pPr lvl="1"/>
            <a:r>
              <a:rPr lang="en-US" sz="1200" i="1" dirty="0" smtClean="0">
                <a:latin typeface="+mn-lt"/>
              </a:rPr>
              <a:t>a consistent request from programs</a:t>
            </a:r>
          </a:p>
          <a:p>
            <a:pPr lvl="1"/>
            <a:r>
              <a:rPr lang="en-US" sz="1200" i="1" dirty="0" smtClean="0">
                <a:latin typeface="+mn-lt"/>
              </a:rPr>
              <a:t>and providers.  </a:t>
            </a:r>
          </a:p>
          <a:p>
            <a:pPr>
              <a:buNone/>
            </a:pPr>
            <a:endParaRPr lang="en-US" sz="1200" dirty="0" smtClean="0">
              <a:latin typeface="+mn-lt"/>
            </a:endParaRPr>
          </a:p>
          <a:p>
            <a:endParaRPr lang="en-US" dirty="0"/>
          </a:p>
        </p:txBody>
      </p:sp>
      <p:graphicFrame>
        <p:nvGraphicFramePr>
          <p:cNvPr id="9" name="Chart 8"/>
          <p:cNvGraphicFramePr/>
          <p:nvPr/>
        </p:nvGraphicFramePr>
        <p:xfrm>
          <a:off x="5105400" y="2514600"/>
          <a:ext cx="35814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143000" y="0"/>
            <a:ext cx="8144552" cy="523220"/>
          </a:xfrm>
          <a:prstGeom prst="rect">
            <a:avLst/>
          </a:prstGeom>
          <a:noFill/>
        </p:spPr>
        <p:txBody>
          <a:bodyPr wrap="square" rtlCol="0">
            <a:spAutoFit/>
          </a:bodyPr>
          <a:lstStyle/>
          <a:p>
            <a:r>
              <a:rPr lang="en-US" dirty="0" smtClean="0"/>
              <a:t>Program Quality and Improvement </a:t>
            </a:r>
            <a:endParaRPr lang="en-US" dirty="0"/>
          </a:p>
        </p:txBody>
      </p:sp>
      <p:cxnSp>
        <p:nvCxnSpPr>
          <p:cNvPr id="8" name="Straight Connector 7"/>
          <p:cNvCxnSpPr>
            <a:cxnSpLocks noChangeShapeType="1"/>
          </p:cNvCxnSpPr>
          <p:nvPr/>
        </p:nvCxnSpPr>
        <p:spPr bwMode="auto">
          <a:xfrm>
            <a:off x="990600" y="609600"/>
            <a:ext cx="7848600" cy="1588"/>
          </a:xfrm>
          <a:prstGeom prst="line">
            <a:avLst/>
          </a:prstGeom>
          <a:noFill/>
          <a:ln w="9525" algn="ctr">
            <a:solidFill>
              <a:srgbClr val="960000"/>
            </a:solidFill>
            <a:round/>
            <a:headEnd/>
            <a:tailEnd/>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012CD67-82A9-4868-A623-EF7863169919}" type="slidenum">
              <a:rPr lang="en-US" smtClean="0"/>
              <a:pPr/>
              <a:t>17</a:t>
            </a:fld>
            <a:endParaRPr lang="en-US" dirty="0"/>
          </a:p>
        </p:txBody>
      </p:sp>
      <p:sp>
        <p:nvSpPr>
          <p:cNvPr id="5" name="Content Placeholder 2"/>
          <p:cNvSpPr txBox="1">
            <a:spLocks/>
          </p:cNvSpPr>
          <p:nvPr/>
        </p:nvSpPr>
        <p:spPr bwMode="auto">
          <a:xfrm>
            <a:off x="1066800" y="533400"/>
            <a:ext cx="7391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dirty="0" smtClean="0">
              <a:latin typeface="+mn-lt"/>
            </a:endParaRPr>
          </a:p>
          <a:p>
            <a:endParaRPr lang="en-US" sz="1200" b="1" dirty="0" smtClean="0">
              <a:latin typeface="+mn-lt"/>
            </a:endParaRPr>
          </a:p>
          <a:p>
            <a:endParaRPr lang="en-US" sz="1200" b="1" dirty="0" smtClean="0">
              <a:latin typeface="+mn-lt"/>
            </a:endParaRPr>
          </a:p>
          <a:p>
            <a:endParaRPr kumimoji="0" lang="en-US" sz="1200" b="1" i="0" u="none" strike="noStrike" kern="0" cap="none" spc="0" normalizeH="0" baseline="0" noProof="0" dirty="0" smtClean="0">
              <a:ln>
                <a:noFill/>
              </a:ln>
              <a:solidFill>
                <a:schemeClr val="tx1"/>
              </a:solidFill>
              <a:effectLst/>
              <a:uLnTx/>
              <a:uFillTx/>
              <a:latin typeface="+mn-lt"/>
              <a:ea typeface="+mn-ea"/>
              <a:cs typeface="ヒラギノ角ゴ Pro W3"/>
            </a:endParaRPr>
          </a:p>
          <a:p>
            <a:endParaRPr kumimoji="0" lang="en-US" sz="1200" b="1" i="0" u="none" strike="noStrike" kern="0" cap="none" spc="0" normalizeH="0" baseline="0" noProof="0" dirty="0">
              <a:ln>
                <a:noFill/>
              </a:ln>
              <a:solidFill>
                <a:schemeClr val="tx1"/>
              </a:solidFill>
              <a:effectLst/>
              <a:uLnTx/>
              <a:uFillTx/>
              <a:latin typeface="+mn-lt"/>
              <a:ea typeface="+mn-ea"/>
              <a:cs typeface="ヒラギノ角ゴ Pro W3"/>
            </a:endParaRPr>
          </a:p>
        </p:txBody>
      </p:sp>
      <p:sp>
        <p:nvSpPr>
          <p:cNvPr id="7" name="TextBox 6"/>
          <p:cNvSpPr txBox="1"/>
          <p:nvPr/>
        </p:nvSpPr>
        <p:spPr>
          <a:xfrm>
            <a:off x="914400" y="914400"/>
            <a:ext cx="7924800" cy="4518160"/>
          </a:xfrm>
          <a:prstGeom prst="rect">
            <a:avLst/>
          </a:prstGeom>
          <a:noFill/>
        </p:spPr>
        <p:txBody>
          <a:bodyPr wrap="square" rtlCol="0">
            <a:spAutoFit/>
          </a:bodyPr>
          <a:lstStyle/>
          <a:p>
            <a:pPr>
              <a:buNone/>
            </a:pPr>
            <a:endParaRPr lang="en-US" sz="1200" dirty="0" smtClean="0">
              <a:latin typeface="+mn-lt"/>
            </a:endParaRPr>
          </a:p>
          <a:p>
            <a:pPr marL="342900" indent="-342900" eaLnBrk="0" hangingPunct="0">
              <a:spcBef>
                <a:spcPct val="20000"/>
              </a:spcBef>
              <a:buClr>
                <a:srgbClr val="9E3039"/>
              </a:buClr>
              <a:buSzPct val="80000"/>
              <a:buFont typeface="Wingdings" pitchFamily="-106" charset="2"/>
              <a:buChar char="l"/>
            </a:pPr>
            <a:r>
              <a:rPr lang="en-US" sz="1400" dirty="0" smtClean="0">
                <a:latin typeface="+mn-lt"/>
                <a:ea typeface="+mn-ea"/>
                <a:cs typeface="ヒラギノ角ゴ Pro W3"/>
              </a:rPr>
              <a:t>Ongoing training and support are essential to the knowledge, acquisition, and continued growth of early childhood educators and providers.  Increased support for QRIS Professional development will allow EEC to:</a:t>
            </a:r>
          </a:p>
          <a:p>
            <a:pPr>
              <a:buNone/>
            </a:pPr>
            <a:endParaRPr lang="en-US" sz="1200" dirty="0" smtClean="0">
              <a:latin typeface="+mn-lt"/>
            </a:endParaRPr>
          </a:p>
          <a:p>
            <a:pPr marL="742950" lvl="1" indent="-285750" eaLnBrk="0" hangingPunct="0">
              <a:spcBef>
                <a:spcPct val="20000"/>
              </a:spcBef>
              <a:buClr>
                <a:srgbClr val="B19401"/>
              </a:buClr>
              <a:buSzPct val="80000"/>
              <a:buFont typeface="Wingdings" pitchFamily="-106" charset="2"/>
              <a:buChar char="l"/>
            </a:pPr>
            <a:r>
              <a:rPr lang="en-US" sz="1400" dirty="0" smtClean="0">
                <a:latin typeface="+mn-lt"/>
                <a:ea typeface="+mn-ea"/>
                <a:cs typeface="ヒラギノ角ゴ Pro W3"/>
              </a:rPr>
              <a:t>Develop standardized QRIS orientations for each of the QRIS levels (1-4).</a:t>
            </a:r>
          </a:p>
          <a:p>
            <a:pPr marL="742950" lvl="1" indent="-285750" eaLnBrk="0" hangingPunct="0">
              <a:spcBef>
                <a:spcPct val="20000"/>
              </a:spcBef>
              <a:buClr>
                <a:srgbClr val="B19401"/>
              </a:buClr>
              <a:buSzPct val="80000"/>
            </a:pPr>
            <a:endParaRPr lang="en-US" sz="800" dirty="0" smtClean="0">
              <a:latin typeface="+mn-lt"/>
              <a:ea typeface="+mn-ea"/>
              <a:cs typeface="ヒラギノ角ゴ Pro W3"/>
            </a:endParaRPr>
          </a:p>
          <a:p>
            <a:pPr marL="742950" lvl="1" indent="-285750" eaLnBrk="0" hangingPunct="0">
              <a:spcBef>
                <a:spcPct val="20000"/>
              </a:spcBef>
              <a:buClr>
                <a:srgbClr val="B19401"/>
              </a:buClr>
              <a:buSzPct val="80000"/>
              <a:buFont typeface="Wingdings" pitchFamily="-106" charset="2"/>
              <a:buChar char="l"/>
            </a:pPr>
            <a:r>
              <a:rPr lang="en-US" sz="1400" dirty="0" smtClean="0">
                <a:latin typeface="+mn-lt"/>
                <a:ea typeface="+mn-ea"/>
                <a:cs typeface="ヒラギノ角ゴ Pro W3"/>
              </a:rPr>
              <a:t>Offer regional trainings that are essential in understanding QRIS measurement methods.</a:t>
            </a:r>
          </a:p>
          <a:p>
            <a:pPr marL="742950" lvl="1" indent="-285750" eaLnBrk="0" hangingPunct="0">
              <a:spcBef>
                <a:spcPct val="20000"/>
              </a:spcBef>
              <a:buClr>
                <a:srgbClr val="B19401"/>
              </a:buClr>
              <a:buSzPct val="80000"/>
              <a:buFont typeface="Wingdings" pitchFamily="-106" charset="2"/>
              <a:buChar char="l"/>
            </a:pPr>
            <a:endParaRPr lang="en-US" sz="800" dirty="0" smtClean="0">
              <a:latin typeface="+mn-lt"/>
              <a:ea typeface="+mn-ea"/>
              <a:cs typeface="ヒラギノ角ゴ Pro W3"/>
            </a:endParaRPr>
          </a:p>
          <a:p>
            <a:pPr marL="742950" lvl="1" indent="-285750" eaLnBrk="0" hangingPunct="0">
              <a:spcBef>
                <a:spcPct val="20000"/>
              </a:spcBef>
              <a:buClr>
                <a:srgbClr val="B19401"/>
              </a:buClr>
              <a:buSzPct val="80000"/>
              <a:buFont typeface="Wingdings" pitchFamily="-106" charset="2"/>
              <a:buChar char="l"/>
            </a:pPr>
            <a:r>
              <a:rPr lang="en-US" sz="1400" dirty="0" smtClean="0">
                <a:latin typeface="+mn-lt"/>
                <a:ea typeface="+mn-ea"/>
                <a:cs typeface="ヒラギノ角ゴ Pro W3"/>
              </a:rPr>
              <a:t>Offer content specific trainings that support the five QRIS categories.</a:t>
            </a:r>
          </a:p>
          <a:p>
            <a:pPr marL="742950" lvl="1" indent="-285750" eaLnBrk="0" hangingPunct="0">
              <a:spcBef>
                <a:spcPct val="20000"/>
              </a:spcBef>
              <a:buClr>
                <a:srgbClr val="B19401"/>
              </a:buClr>
              <a:buSzPct val="80000"/>
              <a:buFont typeface="Wingdings" pitchFamily="-106" charset="2"/>
              <a:buChar char="l"/>
            </a:pPr>
            <a:endParaRPr lang="en-US" sz="800" dirty="0" smtClean="0">
              <a:latin typeface="+mn-lt"/>
              <a:ea typeface="+mn-ea"/>
              <a:cs typeface="ヒラギノ角ゴ Pro W3"/>
            </a:endParaRPr>
          </a:p>
          <a:p>
            <a:pPr marL="742950" lvl="1" indent="-285750" eaLnBrk="0" hangingPunct="0">
              <a:spcBef>
                <a:spcPct val="20000"/>
              </a:spcBef>
              <a:buClr>
                <a:srgbClr val="B19401"/>
              </a:buClr>
              <a:buSzPct val="80000"/>
              <a:buFont typeface="Wingdings" pitchFamily="-106" charset="2"/>
              <a:buChar char="l"/>
            </a:pPr>
            <a:r>
              <a:rPr lang="en-US" sz="1400" dirty="0" smtClean="0">
                <a:latin typeface="+mn-lt"/>
                <a:ea typeface="+mn-ea"/>
                <a:cs typeface="ヒラギノ角ゴ Pro W3"/>
              </a:rPr>
              <a:t>Adapt professional development opportunities to an on-line format, thereby supporting a greater number of educators and providers for a lower cost.</a:t>
            </a:r>
          </a:p>
          <a:p>
            <a:pPr marL="742950" lvl="1" indent="-285750" eaLnBrk="0" hangingPunct="0">
              <a:spcBef>
                <a:spcPct val="20000"/>
              </a:spcBef>
              <a:buClr>
                <a:srgbClr val="B19401"/>
              </a:buClr>
              <a:buSzPct val="80000"/>
              <a:buFont typeface="Wingdings" pitchFamily="-106" charset="2"/>
              <a:buChar char="l"/>
            </a:pPr>
            <a:endParaRPr lang="en-US" sz="800" dirty="0" smtClean="0">
              <a:latin typeface="+mn-lt"/>
              <a:ea typeface="+mn-ea"/>
              <a:cs typeface="ヒラギノ角ゴ Pro W3"/>
            </a:endParaRPr>
          </a:p>
          <a:p>
            <a:pPr marL="742950" lvl="1" indent="-285750" eaLnBrk="0" hangingPunct="0">
              <a:spcBef>
                <a:spcPct val="20000"/>
              </a:spcBef>
              <a:buClr>
                <a:srgbClr val="B19401"/>
              </a:buClr>
              <a:buSzPct val="80000"/>
              <a:buFont typeface="Wingdings" pitchFamily="-106" charset="2"/>
              <a:buChar char="l"/>
            </a:pPr>
            <a:r>
              <a:rPr lang="en-US" sz="1400" dirty="0" smtClean="0">
                <a:latin typeface="+mn-lt"/>
                <a:ea typeface="+mn-ea"/>
                <a:cs typeface="ヒラギノ角ゴ Pro W3"/>
              </a:rPr>
              <a:t>Payment for substitute teachers while the classroom teachers are receiving professional development.</a:t>
            </a:r>
          </a:p>
          <a:p>
            <a:pPr marL="742950" lvl="1" indent="-285750" eaLnBrk="0" hangingPunct="0">
              <a:spcBef>
                <a:spcPct val="20000"/>
              </a:spcBef>
              <a:buClr>
                <a:srgbClr val="B19401"/>
              </a:buClr>
              <a:buSzPct val="80000"/>
              <a:buFont typeface="Wingdings" pitchFamily="-106" charset="2"/>
              <a:buChar char="l"/>
            </a:pPr>
            <a:endParaRPr lang="en-US" sz="800" dirty="0" smtClean="0">
              <a:latin typeface="+mn-lt"/>
              <a:ea typeface="+mn-ea"/>
              <a:cs typeface="ヒラギノ角ゴ Pro W3"/>
            </a:endParaRPr>
          </a:p>
          <a:p>
            <a:pPr marL="742950" lvl="1" indent="-285750" eaLnBrk="0" hangingPunct="0">
              <a:spcBef>
                <a:spcPct val="20000"/>
              </a:spcBef>
              <a:buClr>
                <a:srgbClr val="B19401"/>
              </a:buClr>
              <a:buSzPct val="80000"/>
            </a:pPr>
            <a:r>
              <a:rPr lang="en-US" sz="1400" dirty="0" smtClean="0">
                <a:latin typeface="+mn-lt"/>
                <a:ea typeface="+mn-ea"/>
                <a:cs typeface="ヒラギノ角ゴ Pro W3"/>
              </a:rPr>
              <a:t> </a:t>
            </a:r>
          </a:p>
          <a:p>
            <a:endParaRPr lang="en-US" dirty="0"/>
          </a:p>
        </p:txBody>
      </p:sp>
      <p:sp>
        <p:nvSpPr>
          <p:cNvPr id="6" name="TextBox 5"/>
          <p:cNvSpPr txBox="1"/>
          <p:nvPr/>
        </p:nvSpPr>
        <p:spPr>
          <a:xfrm>
            <a:off x="1143000" y="152400"/>
            <a:ext cx="8144552" cy="523220"/>
          </a:xfrm>
          <a:prstGeom prst="rect">
            <a:avLst/>
          </a:prstGeom>
          <a:noFill/>
        </p:spPr>
        <p:txBody>
          <a:bodyPr wrap="square" rtlCol="0">
            <a:spAutoFit/>
          </a:bodyPr>
          <a:lstStyle/>
          <a:p>
            <a:r>
              <a:rPr lang="en-US" dirty="0" smtClean="0"/>
              <a:t>Program Quality and Improvement </a:t>
            </a:r>
            <a:endParaRPr lang="en-US" dirty="0"/>
          </a:p>
        </p:txBody>
      </p:sp>
      <p:cxnSp>
        <p:nvCxnSpPr>
          <p:cNvPr id="8" name="Straight Connector 7"/>
          <p:cNvCxnSpPr>
            <a:cxnSpLocks noChangeShapeType="1"/>
          </p:cNvCxnSpPr>
          <p:nvPr/>
        </p:nvCxnSpPr>
        <p:spPr bwMode="auto">
          <a:xfrm>
            <a:off x="990600" y="838200"/>
            <a:ext cx="7848600" cy="1588"/>
          </a:xfrm>
          <a:prstGeom prst="line">
            <a:avLst/>
          </a:prstGeom>
          <a:noFill/>
          <a:ln w="9525" algn="ctr">
            <a:solidFill>
              <a:srgbClr val="960000"/>
            </a:solidFill>
            <a:round/>
            <a:headEnd/>
            <a:tailEnd/>
          </a:ln>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1371600" y="228600"/>
            <a:ext cx="7543800" cy="457200"/>
          </a:xfrm>
        </p:spPr>
        <p:txBody>
          <a:bodyPr/>
          <a:lstStyle/>
          <a:p>
            <a:r>
              <a:rPr lang="en-US" sz="2400" dirty="0" smtClean="0"/>
              <a:t>INFRASTRUCTURE COST</a:t>
            </a:r>
          </a:p>
        </p:txBody>
      </p:sp>
      <p:sp>
        <p:nvSpPr>
          <p:cNvPr id="4" name="Slide Number Placeholder 3"/>
          <p:cNvSpPr>
            <a:spLocks noGrp="1"/>
          </p:cNvSpPr>
          <p:nvPr>
            <p:ph type="sldNum" sz="quarter" idx="10"/>
          </p:nvPr>
        </p:nvSpPr>
        <p:spPr/>
        <p:txBody>
          <a:bodyPr/>
          <a:lstStyle/>
          <a:p>
            <a:pPr>
              <a:defRPr/>
            </a:pPr>
            <a:fld id="{D90C3452-D073-4146-A7D0-0431211E1BAC}" type="slidenum">
              <a:rPr lang="en-US" smtClean="0"/>
              <a:pPr>
                <a:defRPr/>
              </a:pPr>
              <a:t>18</a:t>
            </a:fld>
            <a:endParaRPr lang="en-US" dirty="0"/>
          </a:p>
        </p:txBody>
      </p:sp>
      <p:cxnSp>
        <p:nvCxnSpPr>
          <p:cNvPr id="5" name="Straight Connector 5"/>
          <p:cNvCxnSpPr>
            <a:cxnSpLocks noChangeShapeType="1"/>
          </p:cNvCxnSpPr>
          <p:nvPr/>
        </p:nvCxnSpPr>
        <p:spPr bwMode="auto">
          <a:xfrm>
            <a:off x="1143000" y="685800"/>
            <a:ext cx="7543800" cy="1588"/>
          </a:xfrm>
          <a:prstGeom prst="line">
            <a:avLst/>
          </a:prstGeom>
          <a:noFill/>
          <a:ln w="9525" algn="ctr">
            <a:solidFill>
              <a:srgbClr val="9E3039"/>
            </a:solidFill>
            <a:round/>
            <a:headEnd/>
            <a:tailEnd/>
          </a:ln>
        </p:spPr>
      </p:cxnSp>
      <p:sp>
        <p:nvSpPr>
          <p:cNvPr id="6" name="Rectangle 5"/>
          <p:cNvSpPr/>
          <p:nvPr/>
        </p:nvSpPr>
        <p:spPr>
          <a:xfrm>
            <a:off x="990600" y="762000"/>
            <a:ext cx="7467600" cy="338554"/>
          </a:xfrm>
          <a:prstGeom prst="rect">
            <a:avLst/>
          </a:prstGeom>
        </p:spPr>
        <p:txBody>
          <a:bodyPr wrap="square">
            <a:spAutoFit/>
          </a:bodyPr>
          <a:lstStyle/>
          <a:p>
            <a:r>
              <a:rPr lang="en-US" sz="1600" dirty="0" smtClean="0">
                <a:latin typeface="Calibri" pitchFamily="34" charset="0"/>
              </a:rPr>
              <a:t>   In November, 2010, the Board recommended the staffing pattern presented below.   </a:t>
            </a:r>
            <a:endParaRPr lang="en-US" sz="1600" dirty="0"/>
          </a:p>
        </p:txBody>
      </p:sp>
      <p:graphicFrame>
        <p:nvGraphicFramePr>
          <p:cNvPr id="8" name="Object 7"/>
          <p:cNvGraphicFramePr>
            <a:graphicFrameLocks noChangeAspect="1"/>
          </p:cNvGraphicFramePr>
          <p:nvPr>
            <p:extLst>
              <p:ext uri="{D42A27DB-BD31-4B8C-83A1-F6EECF244321}">
                <p14:modId xmlns="" xmlns:p14="http://schemas.microsoft.com/office/powerpoint/2010/main" val="3995605485"/>
              </p:ext>
            </p:extLst>
          </p:nvPr>
        </p:nvGraphicFramePr>
        <p:xfrm>
          <a:off x="2290763" y="1295400"/>
          <a:ext cx="5041900" cy="5273675"/>
        </p:xfrm>
        <a:graphic>
          <a:graphicData uri="http://schemas.openxmlformats.org/presentationml/2006/ole">
            <p:oleObj spid="_x0000_s447490" name="Worksheet" r:id="rId3" imgW="5162511" imgH="5400810" progId="Excel.Sheet.12">
              <p:embed/>
            </p:oleObj>
          </a:graphicData>
        </a:graphic>
      </p:graphicFrame>
    </p:spTree>
    <p:extLst>
      <p:ext uri="{BB962C8B-B14F-4D97-AF65-F5344CB8AC3E}">
        <p14:creationId xmlns="" xmlns:p14="http://schemas.microsoft.com/office/powerpoint/2010/main" val="2820939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848600" cy="457200"/>
          </a:xfrm>
        </p:spPr>
        <p:txBody>
          <a:bodyPr/>
          <a:lstStyle/>
          <a:p>
            <a:r>
              <a:rPr lang="en-US" sz="2400" dirty="0" smtClean="0"/>
              <a:t>INFRASTRUCTURE:  FTE Update 2014</a:t>
            </a:r>
            <a:endParaRPr lang="en-US" sz="2400" dirty="0"/>
          </a:p>
        </p:txBody>
      </p:sp>
      <p:sp>
        <p:nvSpPr>
          <p:cNvPr id="3" name="Content Placeholder 2"/>
          <p:cNvSpPr>
            <a:spLocks noGrp="1"/>
          </p:cNvSpPr>
          <p:nvPr>
            <p:ph idx="1"/>
          </p:nvPr>
        </p:nvSpPr>
        <p:spPr>
          <a:xfrm>
            <a:off x="838200" y="990600"/>
            <a:ext cx="7315200" cy="5029200"/>
          </a:xfrm>
        </p:spPr>
        <p:txBody>
          <a:bodyPr/>
          <a:lstStyle/>
          <a:p>
            <a:pPr marL="342900" lvl="1" indent="-342900">
              <a:buClr>
                <a:srgbClr val="9E3039"/>
              </a:buClr>
            </a:pPr>
            <a:r>
              <a:rPr lang="en-US" sz="1400" dirty="0" smtClean="0"/>
              <a:t>At the beginning of FY14 we had 153.45 approved FTEs.  (We have a discrepancy of .20 with ANF.)</a:t>
            </a:r>
          </a:p>
          <a:p>
            <a:pPr marL="0" lvl="1" indent="-342900">
              <a:spcBef>
                <a:spcPts val="0"/>
              </a:spcBef>
              <a:buClr>
                <a:srgbClr val="9E3039"/>
              </a:buClr>
            </a:pPr>
            <a:endParaRPr lang="en-US" sz="800" dirty="0" smtClean="0"/>
          </a:p>
          <a:p>
            <a:pPr marL="342900" lvl="1" indent="-342900">
              <a:buClr>
                <a:srgbClr val="9E3039"/>
              </a:buClr>
            </a:pPr>
            <a:r>
              <a:rPr lang="en-US" sz="1400" dirty="0" smtClean="0"/>
              <a:t>Administration and Finance has approved eight (8) additional positions as part of EEC’s FY14 budget:</a:t>
            </a:r>
          </a:p>
          <a:p>
            <a:pPr marL="342900" lvl="1" indent="-342900">
              <a:buClr>
                <a:srgbClr val="9E3039"/>
              </a:buClr>
              <a:buNone/>
            </a:pPr>
            <a:endParaRPr lang="en-US" sz="800" dirty="0" smtClean="0"/>
          </a:p>
          <a:p>
            <a:pPr marL="742950" lvl="2" indent="-342900">
              <a:buClr>
                <a:srgbClr val="9E3039"/>
              </a:buClr>
            </a:pPr>
            <a:r>
              <a:rPr lang="en-US" sz="1400" u="sng" dirty="0" smtClean="0"/>
              <a:t>Chief of Staff</a:t>
            </a:r>
            <a:r>
              <a:rPr lang="en-US" sz="1400" dirty="0" smtClean="0"/>
              <a:t>:  Hired</a:t>
            </a:r>
          </a:p>
          <a:p>
            <a:pPr marL="742950" lvl="2" indent="-342900">
              <a:buClr>
                <a:srgbClr val="9E3039"/>
              </a:buClr>
            </a:pPr>
            <a:r>
              <a:rPr lang="en-US" sz="1400" u="sng" dirty="0" smtClean="0"/>
              <a:t>Deputy General Counsel</a:t>
            </a:r>
            <a:r>
              <a:rPr lang="en-US" sz="1400" dirty="0" smtClean="0"/>
              <a:t>:  Hired with early permission</a:t>
            </a:r>
          </a:p>
          <a:p>
            <a:pPr marL="742950" lvl="2" indent="-342900">
              <a:buClr>
                <a:srgbClr val="9E3039"/>
              </a:buClr>
            </a:pPr>
            <a:r>
              <a:rPr lang="en-US" sz="1400" u="sng" dirty="0" smtClean="0"/>
              <a:t>Licensors (5)</a:t>
            </a:r>
            <a:r>
              <a:rPr lang="en-US" sz="1400" dirty="0" smtClean="0"/>
              <a:t>:  Positions posted</a:t>
            </a:r>
          </a:p>
          <a:p>
            <a:pPr marL="742950" lvl="2" indent="-342900">
              <a:buClr>
                <a:srgbClr val="9E3039"/>
              </a:buClr>
            </a:pPr>
            <a:r>
              <a:rPr lang="en-US" sz="1400" u="sng" dirty="0" smtClean="0"/>
              <a:t>Caseload Budget Manager</a:t>
            </a:r>
            <a:r>
              <a:rPr lang="en-US" sz="1400" dirty="0" smtClean="0"/>
              <a:t>:  Interviews in process</a:t>
            </a:r>
          </a:p>
          <a:p>
            <a:pPr marL="742950" lvl="2" indent="-342900">
              <a:buClr>
                <a:srgbClr val="9E3039"/>
              </a:buClr>
            </a:pPr>
            <a:endParaRPr lang="en-US" sz="800" dirty="0" smtClean="0"/>
          </a:p>
          <a:p>
            <a:pPr marL="342900" lvl="1" indent="-342900">
              <a:buClr>
                <a:srgbClr val="9E3039"/>
              </a:buClr>
            </a:pPr>
            <a:r>
              <a:rPr lang="en-US" sz="1400" dirty="0" smtClean="0"/>
              <a:t>Our revised current FTE total is 161.65 (prior to hiring fingerprinting staff). </a:t>
            </a:r>
          </a:p>
          <a:p>
            <a:pPr marL="342900" lvl="1" indent="-342900">
              <a:buClr>
                <a:srgbClr val="9E3039"/>
              </a:buClr>
            </a:pPr>
            <a:endParaRPr lang="en-US" sz="800" dirty="0" smtClean="0"/>
          </a:p>
          <a:p>
            <a:pPr marL="342900" lvl="1" indent="-342900">
              <a:buClr>
                <a:srgbClr val="9E3039"/>
              </a:buClr>
            </a:pPr>
            <a:r>
              <a:rPr lang="en-US" sz="1400" dirty="0" smtClean="0"/>
              <a:t>Because of the new responsibilities placed on EEC relative to the fingerprinting law, Administration and Finance has approved eleven (11) additional positions to fulfill EEC’s responsibilities relative to fingerprinting as follows:</a:t>
            </a:r>
          </a:p>
          <a:p>
            <a:pPr marL="342900" lvl="1" indent="-342900">
              <a:buClr>
                <a:srgbClr val="9E3039"/>
              </a:buClr>
              <a:buNone/>
            </a:pPr>
            <a:endParaRPr lang="en-US" sz="800" dirty="0" smtClean="0"/>
          </a:p>
          <a:p>
            <a:pPr marL="742950" lvl="2" indent="-342900">
              <a:buClr>
                <a:srgbClr val="9E3039"/>
              </a:buClr>
            </a:pPr>
            <a:r>
              <a:rPr lang="en-US" sz="1400" u="sng" dirty="0" smtClean="0"/>
              <a:t>Program Coordinators (5)</a:t>
            </a:r>
            <a:r>
              <a:rPr lang="en-US" sz="1400" dirty="0" smtClean="0"/>
              <a:t>:  These positions will handle the administrative aspect of the BRC process:  tracking, updating, mailing, and filing results.  They will provide TA to programs and applicants.</a:t>
            </a:r>
          </a:p>
          <a:p>
            <a:pPr marL="742950" lvl="2" indent="-342900">
              <a:buClr>
                <a:srgbClr val="9E3039"/>
              </a:buClr>
            </a:pPr>
            <a:endParaRPr lang="en-US" sz="800" dirty="0" smtClean="0"/>
          </a:p>
          <a:p>
            <a:pPr marL="742950" lvl="2" indent="-342900">
              <a:buClr>
                <a:srgbClr val="9E3039"/>
              </a:buClr>
            </a:pPr>
            <a:r>
              <a:rPr lang="en-US" sz="1400" u="sng" dirty="0" smtClean="0"/>
              <a:t>Reviewers (5)</a:t>
            </a:r>
            <a:r>
              <a:rPr lang="en-US" sz="1400" dirty="0" smtClean="0"/>
              <a:t>:  These positions will review discretionary applications and review rationales for decisions.</a:t>
            </a:r>
          </a:p>
          <a:p>
            <a:pPr marL="342900" lvl="1" indent="-342900">
              <a:buClr>
                <a:srgbClr val="9E3039"/>
              </a:buClr>
            </a:pPr>
            <a:endParaRPr lang="en-US" sz="1600" dirty="0" smtClean="0"/>
          </a:p>
          <a:p>
            <a:pPr marL="342900" lvl="1" indent="-342900">
              <a:buClr>
                <a:srgbClr val="9E3039"/>
              </a:buClr>
            </a:pPr>
            <a:endParaRPr lang="en-US" sz="1600"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19</a:t>
            </a:fld>
            <a:endParaRPr lang="en-US" dirty="0"/>
          </a:p>
        </p:txBody>
      </p:sp>
      <p:cxnSp>
        <p:nvCxnSpPr>
          <p:cNvPr id="5" name="Straight Connector 4"/>
          <p:cNvCxnSpPr>
            <a:cxnSpLocks noChangeShapeType="1"/>
          </p:cNvCxnSpPr>
          <p:nvPr/>
        </p:nvCxnSpPr>
        <p:spPr bwMode="auto">
          <a:xfrm>
            <a:off x="990600" y="838200"/>
            <a:ext cx="7543800" cy="1588"/>
          </a:xfrm>
          <a:prstGeom prst="line">
            <a:avLst/>
          </a:prstGeom>
          <a:noFill/>
          <a:ln w="34925" algn="ctr">
            <a:solidFill>
              <a:srgbClr val="9E3039"/>
            </a:solidFill>
            <a:round/>
            <a:headEnd/>
            <a:tailEn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838200"/>
          </a:xfrm>
        </p:spPr>
        <p:txBody>
          <a:bodyPr/>
          <a:lstStyle/>
          <a:p>
            <a:r>
              <a:rPr lang="en-US" sz="2400" dirty="0" smtClean="0"/>
              <a:t>EEC State Budget History</a:t>
            </a:r>
            <a:endParaRPr lang="en-US" sz="2400" dirty="0"/>
          </a:p>
        </p:txBody>
      </p:sp>
      <p:sp>
        <p:nvSpPr>
          <p:cNvPr id="4" name="Slide Number Placeholder 3"/>
          <p:cNvSpPr>
            <a:spLocks noGrp="1"/>
          </p:cNvSpPr>
          <p:nvPr>
            <p:ph type="sldNum" sz="quarter" idx="10"/>
          </p:nvPr>
        </p:nvSpPr>
        <p:spPr/>
        <p:txBody>
          <a:bodyPr/>
          <a:lstStyle/>
          <a:p>
            <a:fld id="{C012CD67-82A9-4868-A623-EF7863169919}" type="slidenum">
              <a:rPr lang="en-US" smtClean="0"/>
              <a:pPr/>
              <a:t>2</a:t>
            </a:fld>
            <a:endParaRPr lang="en-US" dirty="0"/>
          </a:p>
        </p:txBody>
      </p:sp>
      <p:cxnSp>
        <p:nvCxnSpPr>
          <p:cNvPr id="6" name="Straight Connector 5"/>
          <p:cNvCxnSpPr>
            <a:cxnSpLocks noChangeShapeType="1"/>
          </p:cNvCxnSpPr>
          <p:nvPr/>
        </p:nvCxnSpPr>
        <p:spPr bwMode="auto">
          <a:xfrm>
            <a:off x="990600" y="1066800"/>
            <a:ext cx="7543800" cy="1588"/>
          </a:xfrm>
          <a:prstGeom prst="line">
            <a:avLst/>
          </a:prstGeom>
          <a:noFill/>
          <a:ln w="34925" algn="ctr">
            <a:solidFill>
              <a:srgbClr val="9E3039"/>
            </a:solidFill>
            <a:round/>
            <a:headEnd/>
            <a:tailEnd/>
          </a:ln>
        </p:spPr>
      </p:cxnSp>
      <p:sp>
        <p:nvSpPr>
          <p:cNvPr id="8" name="TextBox 7"/>
          <p:cNvSpPr txBox="1"/>
          <p:nvPr/>
        </p:nvSpPr>
        <p:spPr>
          <a:xfrm>
            <a:off x="1219200" y="2895600"/>
            <a:ext cx="353943" cy="1600200"/>
          </a:xfrm>
          <a:prstGeom prst="rect">
            <a:avLst/>
          </a:prstGeom>
          <a:noFill/>
        </p:spPr>
        <p:txBody>
          <a:bodyPr vert="vert270" wrap="square" rtlCol="0" anchor="ctr">
            <a:spAutoFit/>
          </a:bodyPr>
          <a:lstStyle/>
          <a:p>
            <a:pPr algn="ctr"/>
            <a:r>
              <a:rPr lang="en-US" sz="1100" dirty="0" smtClean="0"/>
              <a:t>(Amount in Millions)</a:t>
            </a:r>
            <a:endParaRPr lang="en-US" sz="1100" dirty="0"/>
          </a:p>
        </p:txBody>
      </p:sp>
      <p:graphicFrame>
        <p:nvGraphicFramePr>
          <p:cNvPr id="9" name="Content Placeholder 8"/>
          <p:cNvGraphicFramePr>
            <a:graphicFrameLocks noGrp="1"/>
          </p:cNvGraphicFramePr>
          <p:nvPr>
            <p:ph idx="1"/>
          </p:nvPr>
        </p:nvGraphicFramePr>
        <p:xfrm>
          <a:off x="1295400" y="1524000"/>
          <a:ext cx="68580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848600" cy="381000"/>
          </a:xfrm>
        </p:spPr>
        <p:txBody>
          <a:bodyPr/>
          <a:lstStyle/>
          <a:p>
            <a:r>
              <a:rPr lang="en-US" sz="2400" dirty="0" smtClean="0"/>
              <a:t>INFRASTRUCTURE </a:t>
            </a:r>
            <a:br>
              <a:rPr lang="en-US" sz="2400" dirty="0" smtClean="0"/>
            </a:br>
            <a:r>
              <a:rPr lang="en-US" sz="2400" dirty="0" smtClean="0"/>
              <a:t>FY15 Request for New Positions</a:t>
            </a:r>
            <a:endParaRPr lang="en-US" sz="2400" dirty="0"/>
          </a:p>
        </p:txBody>
      </p:sp>
      <p:sp>
        <p:nvSpPr>
          <p:cNvPr id="3" name="Content Placeholder 2"/>
          <p:cNvSpPr>
            <a:spLocks noGrp="1"/>
          </p:cNvSpPr>
          <p:nvPr>
            <p:ph idx="1"/>
          </p:nvPr>
        </p:nvSpPr>
        <p:spPr>
          <a:xfrm>
            <a:off x="838200" y="1066800"/>
            <a:ext cx="7467600" cy="5562600"/>
          </a:xfrm>
        </p:spPr>
        <p:txBody>
          <a:bodyPr/>
          <a:lstStyle/>
          <a:p>
            <a:pPr marL="342900" lvl="1" indent="-342900">
              <a:buClr>
                <a:srgbClr val="9E3039"/>
              </a:buClr>
              <a:buNone/>
            </a:pPr>
            <a:r>
              <a:rPr lang="en-US" sz="1600" b="1" u="sng" dirty="0" smtClean="0"/>
              <a:t>FIELD STAFF</a:t>
            </a:r>
          </a:p>
          <a:p>
            <a:pPr marL="342900" lvl="1" indent="-342900">
              <a:buClr>
                <a:srgbClr val="9E3039"/>
              </a:buClr>
              <a:buNone/>
            </a:pPr>
            <a:endParaRPr lang="en-US" sz="800" dirty="0" smtClean="0"/>
          </a:p>
          <a:p>
            <a:pPr marL="342900" lvl="1" indent="-342900">
              <a:buClr>
                <a:srgbClr val="9E3039"/>
              </a:buClr>
            </a:pPr>
            <a:r>
              <a:rPr lang="en-US" sz="1600" u="sng" dirty="0" smtClean="0">
                <a:solidFill>
                  <a:srgbClr val="C00000"/>
                </a:solidFill>
              </a:rPr>
              <a:t>Assistant Deputy Commissioner for Field Operations (1):  $80,000</a:t>
            </a:r>
          </a:p>
          <a:p>
            <a:pPr marL="742950" lvl="2" indent="-342900">
              <a:spcBef>
                <a:spcPts val="0"/>
              </a:spcBef>
              <a:buClr>
                <a:srgbClr val="9E3039"/>
              </a:buClr>
            </a:pPr>
            <a:r>
              <a:rPr lang="en-US" sz="1400" dirty="0" smtClean="0"/>
              <a:t>The Deputy Director of Field Operations for EEC is responsible for the management of the day to day operations of the licensing, policy implementation, and regional office functions for a geographical area of the Commonwealth. This management responsibility requires setting priorities, deploying resources, directing and guiding agency direct service staff, and assuring  consistency in operations amongst regional offices and licensing units. This management responsibility also includes maintaining the integrity of the policy, licensing, investigations, and regulatory compliance functions through monitoring and maintaining effective internal controls and quality assurance processes. </a:t>
            </a:r>
          </a:p>
          <a:p>
            <a:pPr marL="342900" lvl="1" indent="-342900">
              <a:buClr>
                <a:srgbClr val="9E3039"/>
              </a:buClr>
            </a:pPr>
            <a:endParaRPr lang="en-US" sz="800" u="sng" dirty="0" smtClean="0">
              <a:solidFill>
                <a:srgbClr val="C00000"/>
              </a:solidFill>
            </a:endParaRPr>
          </a:p>
          <a:p>
            <a:pPr marL="342900" lvl="1" indent="-342900">
              <a:buClr>
                <a:srgbClr val="9E3039"/>
              </a:buClr>
            </a:pPr>
            <a:r>
              <a:rPr lang="en-US" sz="1600" u="sng" dirty="0" smtClean="0">
                <a:solidFill>
                  <a:srgbClr val="C00000"/>
                </a:solidFill>
              </a:rPr>
              <a:t>Licensors (5):  $57,000</a:t>
            </a:r>
          </a:p>
          <a:p>
            <a:pPr marL="742950" lvl="2" indent="-342900">
              <a:spcBef>
                <a:spcPts val="0"/>
              </a:spcBef>
              <a:buClr>
                <a:srgbClr val="9E3039"/>
              </a:buClr>
            </a:pPr>
            <a:r>
              <a:rPr lang="en-US" sz="1400" dirty="0" smtClean="0"/>
              <a:t>The licensing specialists will provide support to the programs the agency licenses in order to provide quality early learning environments for the 250,000 Massachusetts children the agency is responsible for. The current caseload ratio for family child care licensors is 280 licenses to 1 licensor. In group child care the ratio is 104 licenses to 1 licensor. The addition of 5 licensing staff will reduce the caseload ratios to approximately 250 to 1 for family child care and 85 to 1 for group child care. This would bring Massachusetts closer to the recommended national standards of 75 to 1 for family child care and 50 to 1 for group child care. </a:t>
            </a:r>
          </a:p>
          <a:p>
            <a:pPr marL="742950" lvl="2" indent="-342900">
              <a:buClr>
                <a:srgbClr val="9E3039"/>
              </a:buClr>
              <a:buNone/>
            </a:pPr>
            <a:r>
              <a:rPr lang="en-US" sz="800" dirty="0" smtClean="0"/>
              <a:t>	</a:t>
            </a:r>
            <a:endParaRPr lang="en-US" sz="1600" u="sng" dirty="0" smtClean="0">
              <a:solidFill>
                <a:srgbClr val="C00000"/>
              </a:solidFill>
            </a:endParaRPr>
          </a:p>
          <a:p>
            <a:pPr marL="342900" lvl="1" indent="-342900">
              <a:buClr>
                <a:srgbClr val="9E3039"/>
              </a:buClr>
              <a:buNone/>
            </a:pPr>
            <a:endParaRPr lang="en-US" sz="1600" u="sng"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20</a:t>
            </a:fld>
            <a:endParaRPr lang="en-US" dirty="0"/>
          </a:p>
        </p:txBody>
      </p:sp>
      <p:cxnSp>
        <p:nvCxnSpPr>
          <p:cNvPr id="5" name="Straight Connector 4"/>
          <p:cNvCxnSpPr>
            <a:cxnSpLocks noChangeShapeType="1"/>
          </p:cNvCxnSpPr>
          <p:nvPr/>
        </p:nvCxnSpPr>
        <p:spPr bwMode="auto">
          <a:xfrm>
            <a:off x="990600" y="990600"/>
            <a:ext cx="7543800" cy="1588"/>
          </a:xfrm>
          <a:prstGeom prst="line">
            <a:avLst/>
          </a:prstGeom>
          <a:noFill/>
          <a:ln w="34925" algn="ctr">
            <a:solidFill>
              <a:srgbClr val="9E3039"/>
            </a:solidFill>
            <a:round/>
            <a:headEnd/>
            <a:tailEn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848600" cy="381000"/>
          </a:xfrm>
        </p:spPr>
        <p:txBody>
          <a:bodyPr/>
          <a:lstStyle/>
          <a:p>
            <a:r>
              <a:rPr lang="en-US" sz="2400" dirty="0" smtClean="0"/>
              <a:t>INFRASTRUCTURE </a:t>
            </a:r>
            <a:br>
              <a:rPr lang="en-US" sz="2400" dirty="0" smtClean="0"/>
            </a:br>
            <a:r>
              <a:rPr lang="en-US" sz="2400" dirty="0" smtClean="0"/>
              <a:t>FY15 Request for New Positions</a:t>
            </a:r>
            <a:endParaRPr lang="en-US" sz="2400" dirty="0"/>
          </a:p>
        </p:txBody>
      </p:sp>
      <p:sp>
        <p:nvSpPr>
          <p:cNvPr id="3" name="Content Placeholder 2"/>
          <p:cNvSpPr>
            <a:spLocks noGrp="1"/>
          </p:cNvSpPr>
          <p:nvPr>
            <p:ph idx="1"/>
          </p:nvPr>
        </p:nvSpPr>
        <p:spPr>
          <a:xfrm>
            <a:off x="914400" y="1066800"/>
            <a:ext cx="7239000" cy="4953000"/>
          </a:xfrm>
        </p:spPr>
        <p:txBody>
          <a:bodyPr/>
          <a:lstStyle/>
          <a:p>
            <a:pPr marL="342900" lvl="1" indent="-342900">
              <a:buClr>
                <a:srgbClr val="9E3039"/>
              </a:buClr>
              <a:buNone/>
            </a:pPr>
            <a:r>
              <a:rPr lang="en-US" sz="1600" b="1" u="sng" dirty="0" smtClean="0"/>
              <a:t>FINANCE UNIT</a:t>
            </a:r>
            <a:r>
              <a:rPr lang="en-US" sz="1600" dirty="0" smtClean="0"/>
              <a:t>  </a:t>
            </a:r>
          </a:p>
          <a:p>
            <a:pPr marL="342900" lvl="1" indent="-342900">
              <a:buClr>
                <a:srgbClr val="9E3039"/>
              </a:buClr>
              <a:buNone/>
            </a:pPr>
            <a:endParaRPr lang="en-US" sz="800" dirty="0" smtClean="0"/>
          </a:p>
          <a:p>
            <a:pPr marL="342900" lvl="1" indent="-342900">
              <a:buClr>
                <a:srgbClr val="9E3039"/>
              </a:buClr>
            </a:pPr>
            <a:r>
              <a:rPr lang="en-US" sz="1600" u="sng" dirty="0" smtClean="0">
                <a:solidFill>
                  <a:srgbClr val="C00000"/>
                </a:solidFill>
              </a:rPr>
              <a:t>Fiscal and Grant Monitors / Auditors (2):  $66,000</a:t>
            </a:r>
          </a:p>
          <a:p>
            <a:pPr marL="342900" lvl="1" indent="-342900">
              <a:buClr>
                <a:srgbClr val="9E3039"/>
              </a:buClr>
              <a:buNone/>
            </a:pPr>
            <a:endParaRPr lang="en-US" sz="800" u="sng" dirty="0" smtClean="0">
              <a:solidFill>
                <a:srgbClr val="C00000"/>
              </a:solidFill>
            </a:endParaRPr>
          </a:p>
          <a:p>
            <a:pPr marL="742950" lvl="2" indent="-342900">
              <a:buClr>
                <a:srgbClr val="9E3039"/>
              </a:buClr>
            </a:pPr>
            <a:r>
              <a:rPr lang="en-US" sz="1400" dirty="0" smtClean="0"/>
              <a:t>Ensure that funding awarded by EEC through grants is spent according to the requirements of the grant, the terms and conditions of the contract, and according to the applicable regulations of the state oversight agency (Office of the State Comptroller, OSC) as well as federal regulations.  </a:t>
            </a:r>
          </a:p>
          <a:p>
            <a:pPr marL="742950" lvl="2" indent="-342900">
              <a:buClr>
                <a:srgbClr val="9E3039"/>
              </a:buClr>
            </a:pPr>
            <a:endParaRPr lang="en-US" sz="800" dirty="0" smtClean="0"/>
          </a:p>
          <a:p>
            <a:pPr marL="742950" lvl="2" indent="-342900">
              <a:buClr>
                <a:srgbClr val="9E3039"/>
              </a:buClr>
            </a:pPr>
            <a:r>
              <a:rPr lang="en-US" sz="1400" dirty="0" smtClean="0"/>
              <a:t>Review grantee budgets and expenditures to ensure that the requirements of the grants are met. </a:t>
            </a:r>
          </a:p>
          <a:p>
            <a:pPr marL="742950" lvl="2" indent="-342900">
              <a:buClr>
                <a:srgbClr val="9E3039"/>
              </a:buClr>
              <a:buNone/>
            </a:pPr>
            <a:endParaRPr lang="en-US" sz="800" dirty="0" smtClean="0"/>
          </a:p>
          <a:p>
            <a:pPr marL="742950" lvl="2" indent="-342900">
              <a:buClr>
                <a:srgbClr val="9E3039"/>
              </a:buClr>
            </a:pPr>
            <a:r>
              <a:rPr lang="en-US" sz="1400" dirty="0" smtClean="0"/>
              <a:t>Conduct site visits to Contracted Providers and Child Care Resource and Referral agencies to determine compliance with the Commonwealth’s budgeting and pricing regulations and terms of the provider’s/CCRR contract. </a:t>
            </a:r>
          </a:p>
          <a:p>
            <a:pPr marL="742950" lvl="2" indent="-342900">
              <a:buClr>
                <a:srgbClr val="9E3039"/>
              </a:buClr>
              <a:buNone/>
            </a:pPr>
            <a:endParaRPr lang="en-US" sz="800" dirty="0" smtClean="0"/>
          </a:p>
          <a:p>
            <a:pPr marL="742950" lvl="2" indent="-342900">
              <a:buClr>
                <a:srgbClr val="9E3039"/>
              </a:buClr>
            </a:pPr>
            <a:r>
              <a:rPr lang="en-US" sz="1400" dirty="0" smtClean="0"/>
              <a:t>Conduct reviews of all contract provider and CCRR attendance and billing policies and providers oversight to any potential double billing occurrences.</a:t>
            </a:r>
          </a:p>
          <a:p>
            <a:pPr marL="742950" lvl="2" indent="-342900">
              <a:buClr>
                <a:srgbClr val="9E3039"/>
              </a:buClr>
            </a:pPr>
            <a:endParaRPr lang="en-US" sz="1600" u="sng"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21</a:t>
            </a:fld>
            <a:endParaRPr lang="en-US" dirty="0"/>
          </a:p>
        </p:txBody>
      </p:sp>
      <p:cxnSp>
        <p:nvCxnSpPr>
          <p:cNvPr id="5" name="Straight Connector 4"/>
          <p:cNvCxnSpPr>
            <a:cxnSpLocks noChangeShapeType="1"/>
          </p:cNvCxnSpPr>
          <p:nvPr/>
        </p:nvCxnSpPr>
        <p:spPr bwMode="auto">
          <a:xfrm>
            <a:off x="990600" y="990600"/>
            <a:ext cx="7543800" cy="1588"/>
          </a:xfrm>
          <a:prstGeom prst="line">
            <a:avLst/>
          </a:prstGeom>
          <a:noFill/>
          <a:ln w="34925" algn="ctr">
            <a:solidFill>
              <a:srgbClr val="9E3039"/>
            </a:solidFill>
            <a:round/>
            <a:headEnd/>
            <a:tailEn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848600" cy="381000"/>
          </a:xfrm>
        </p:spPr>
        <p:txBody>
          <a:bodyPr/>
          <a:lstStyle/>
          <a:p>
            <a:r>
              <a:rPr lang="en-US" sz="2400" dirty="0" smtClean="0"/>
              <a:t>INFRASTRUCTURE </a:t>
            </a:r>
            <a:br>
              <a:rPr lang="en-US" sz="2400" dirty="0" smtClean="0"/>
            </a:br>
            <a:r>
              <a:rPr lang="en-US" sz="2400" dirty="0" smtClean="0"/>
              <a:t>FY15 Request for New Positions</a:t>
            </a:r>
            <a:endParaRPr lang="en-US" sz="2400" dirty="0"/>
          </a:p>
        </p:txBody>
      </p:sp>
      <p:sp>
        <p:nvSpPr>
          <p:cNvPr id="3" name="Content Placeholder 2"/>
          <p:cNvSpPr>
            <a:spLocks noGrp="1"/>
          </p:cNvSpPr>
          <p:nvPr>
            <p:ph idx="1"/>
          </p:nvPr>
        </p:nvSpPr>
        <p:spPr>
          <a:xfrm>
            <a:off x="914400" y="1066800"/>
            <a:ext cx="7239000" cy="4953000"/>
          </a:xfrm>
        </p:spPr>
        <p:txBody>
          <a:bodyPr/>
          <a:lstStyle/>
          <a:p>
            <a:pPr marL="342900" lvl="1" indent="-342900">
              <a:buClr>
                <a:srgbClr val="9E3039"/>
              </a:buClr>
              <a:buNone/>
            </a:pPr>
            <a:endParaRPr lang="en-US" sz="800" dirty="0" smtClean="0"/>
          </a:p>
          <a:p>
            <a:pPr marL="342900" lvl="1" indent="-342900">
              <a:buClr>
                <a:srgbClr val="9E3039"/>
              </a:buClr>
            </a:pPr>
            <a:r>
              <a:rPr lang="en-US" sz="1600" u="sng" dirty="0" smtClean="0">
                <a:solidFill>
                  <a:srgbClr val="C00000"/>
                </a:solidFill>
              </a:rPr>
              <a:t>Transportation Monitor (1):  $54,000</a:t>
            </a:r>
          </a:p>
          <a:p>
            <a:pPr marL="342900" lvl="1" indent="-342900">
              <a:buClr>
                <a:srgbClr val="9E3039"/>
              </a:buClr>
              <a:buNone/>
            </a:pPr>
            <a:endParaRPr lang="en-US" sz="800" u="sng" dirty="0" smtClean="0">
              <a:solidFill>
                <a:srgbClr val="C00000"/>
              </a:solidFill>
            </a:endParaRPr>
          </a:p>
          <a:p>
            <a:pPr marL="742950" lvl="2" indent="-342900">
              <a:buClr>
                <a:srgbClr val="9E3039"/>
              </a:buClr>
            </a:pPr>
            <a:r>
              <a:rPr lang="en-US" sz="1400" dirty="0" smtClean="0"/>
              <a:t>Ensure that funding awarded by EEC for transportation services is spent according to the requirements of the grant, the terms and conditions of the contract, according to the applicable regulations of the state oversight agency (Office of the State Comptroller, OSC), Registry of Motor Vehicles and other federal regulations.  </a:t>
            </a:r>
          </a:p>
          <a:p>
            <a:pPr marL="742950" lvl="2" indent="-342900">
              <a:buClr>
                <a:srgbClr val="9E3039"/>
              </a:buClr>
              <a:buNone/>
            </a:pPr>
            <a:endParaRPr lang="en-US" sz="800" dirty="0" smtClean="0"/>
          </a:p>
          <a:p>
            <a:pPr marL="742950" lvl="2" indent="-342900">
              <a:buClr>
                <a:srgbClr val="9E3039"/>
              </a:buClr>
            </a:pPr>
            <a:r>
              <a:rPr lang="en-US" sz="1400" dirty="0" smtClean="0"/>
              <a:t>Monitor transportation subcontract agreement between EEC Contract Providers, Child Care Resource and Referral agencies, and transportation companies to ensure that the requirements of the funding are met.  </a:t>
            </a:r>
          </a:p>
          <a:p>
            <a:pPr marL="742950" lvl="2" indent="-342900">
              <a:buClr>
                <a:srgbClr val="9E3039"/>
              </a:buClr>
              <a:buNone/>
            </a:pPr>
            <a:endParaRPr lang="en-US" sz="800" dirty="0" smtClean="0"/>
          </a:p>
          <a:p>
            <a:pPr marL="742950" lvl="2" indent="-342900">
              <a:buClr>
                <a:srgbClr val="9E3039"/>
              </a:buClr>
            </a:pPr>
            <a:r>
              <a:rPr lang="en-US" sz="1400" dirty="0" smtClean="0"/>
              <a:t>Conduct site visits and desk review with contracted providers and Child Care Resource and Referral agencies to determine compliance with Transportation polices and oversight plans, passenger logs, billing, and attendance.  </a:t>
            </a:r>
          </a:p>
          <a:p>
            <a:pPr marL="742950" lvl="2" indent="-342900">
              <a:buClr>
                <a:srgbClr val="9E3039"/>
              </a:buClr>
              <a:buNone/>
            </a:pPr>
            <a:endParaRPr lang="en-US" sz="800" dirty="0" smtClean="0"/>
          </a:p>
          <a:p>
            <a:pPr marL="742950" lvl="2" indent="-342900">
              <a:buClr>
                <a:srgbClr val="9E3039"/>
              </a:buClr>
            </a:pPr>
            <a:r>
              <a:rPr lang="en-US" sz="1400" dirty="0" smtClean="0"/>
              <a:t>Oversight of training requirements, monitoring of drivers in the PQR, and revision of policies as necessary. </a:t>
            </a:r>
            <a:endParaRPr lang="en-US" sz="1400" u="sng"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22</a:t>
            </a:fld>
            <a:endParaRPr lang="en-US" dirty="0"/>
          </a:p>
        </p:txBody>
      </p:sp>
      <p:cxnSp>
        <p:nvCxnSpPr>
          <p:cNvPr id="5" name="Straight Connector 4"/>
          <p:cNvCxnSpPr>
            <a:cxnSpLocks noChangeShapeType="1"/>
          </p:cNvCxnSpPr>
          <p:nvPr/>
        </p:nvCxnSpPr>
        <p:spPr bwMode="auto">
          <a:xfrm>
            <a:off x="990600" y="990600"/>
            <a:ext cx="7543800" cy="1588"/>
          </a:xfrm>
          <a:prstGeom prst="line">
            <a:avLst/>
          </a:prstGeom>
          <a:noFill/>
          <a:ln w="34925" algn="ctr">
            <a:solidFill>
              <a:srgbClr val="9E3039"/>
            </a:solidFill>
            <a:round/>
            <a:headEnd/>
            <a:tailEnd/>
          </a:ln>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848600" cy="381000"/>
          </a:xfrm>
        </p:spPr>
        <p:txBody>
          <a:bodyPr/>
          <a:lstStyle/>
          <a:p>
            <a:r>
              <a:rPr lang="en-US" sz="2400" dirty="0" smtClean="0"/>
              <a:t>INFRASTRUCTURE </a:t>
            </a:r>
            <a:br>
              <a:rPr lang="en-US" sz="2400" dirty="0" smtClean="0"/>
            </a:br>
            <a:r>
              <a:rPr lang="en-US" sz="2400" dirty="0" smtClean="0"/>
              <a:t>FY15 Request for New Positions</a:t>
            </a:r>
            <a:endParaRPr lang="en-US" sz="2400" dirty="0"/>
          </a:p>
        </p:txBody>
      </p:sp>
      <p:sp>
        <p:nvSpPr>
          <p:cNvPr id="3" name="Content Placeholder 2"/>
          <p:cNvSpPr>
            <a:spLocks noGrp="1"/>
          </p:cNvSpPr>
          <p:nvPr>
            <p:ph idx="1"/>
          </p:nvPr>
        </p:nvSpPr>
        <p:spPr>
          <a:xfrm>
            <a:off x="914400" y="1295400"/>
            <a:ext cx="7239000" cy="4724400"/>
          </a:xfrm>
        </p:spPr>
        <p:txBody>
          <a:bodyPr/>
          <a:lstStyle/>
          <a:p>
            <a:pPr marL="342900" lvl="1" indent="-342900">
              <a:buClr>
                <a:srgbClr val="9E3039"/>
              </a:buClr>
              <a:buNone/>
            </a:pPr>
            <a:r>
              <a:rPr lang="en-US" sz="1600" b="1" u="sng" dirty="0" smtClean="0"/>
              <a:t>POLICY UNIT</a:t>
            </a:r>
            <a:r>
              <a:rPr lang="en-US" sz="1600" dirty="0" smtClean="0"/>
              <a:t>  </a:t>
            </a:r>
          </a:p>
          <a:p>
            <a:pPr marL="342900" lvl="1" indent="-342900">
              <a:buClr>
                <a:srgbClr val="9E3039"/>
              </a:buClr>
              <a:buNone/>
            </a:pPr>
            <a:endParaRPr lang="en-US" sz="800" dirty="0" smtClean="0"/>
          </a:p>
          <a:p>
            <a:pPr marL="342900" lvl="1" indent="-342900">
              <a:buClr>
                <a:srgbClr val="9E3039"/>
              </a:buClr>
            </a:pPr>
            <a:r>
              <a:rPr lang="en-US" sz="1600" u="sng" dirty="0" smtClean="0">
                <a:solidFill>
                  <a:srgbClr val="C00000"/>
                </a:solidFill>
              </a:rPr>
              <a:t>Director of Workforce and Special Projects (1):  $73,000</a:t>
            </a:r>
          </a:p>
          <a:p>
            <a:pPr marL="742950" lvl="2" indent="-342900">
              <a:buClr>
                <a:srgbClr val="9E3039"/>
              </a:buClr>
            </a:pPr>
            <a:r>
              <a:rPr lang="en-US" sz="1400" dirty="0" smtClean="0"/>
              <a:t>Oversee the Educator and Provider Regional Partnerships, which includes 5 Educator Provider Support (EPS) Regional grantees.</a:t>
            </a:r>
          </a:p>
          <a:p>
            <a:pPr marL="742950" lvl="2" indent="-342900">
              <a:buClr>
                <a:srgbClr val="9E3039"/>
              </a:buClr>
            </a:pPr>
            <a:r>
              <a:rPr lang="en-US" sz="1400" dirty="0" smtClean="0"/>
              <a:t>Plan monthly EPS grantee meetings and EPS Liaison meetings.</a:t>
            </a:r>
          </a:p>
          <a:p>
            <a:pPr marL="742950" lvl="2" indent="-342900">
              <a:buClr>
                <a:srgbClr val="9E3039"/>
              </a:buClr>
            </a:pPr>
            <a:r>
              <a:rPr lang="en-US" sz="1400" dirty="0" smtClean="0"/>
              <a:t>Supervise 3 EPS liaisons at Central Office and the Professional Qualifications Unit which includes 3 Teacher Qualifications Specialists.</a:t>
            </a:r>
          </a:p>
          <a:p>
            <a:pPr marL="742950" lvl="2" indent="-342900">
              <a:buClr>
                <a:srgbClr val="9E3039"/>
              </a:buClr>
            </a:pPr>
            <a:r>
              <a:rPr lang="en-US" sz="1400" dirty="0" smtClean="0"/>
              <a:t>Coordinate and oversee all Professional Development opportunities including the PD Calendar and PQ Registry. </a:t>
            </a:r>
          </a:p>
          <a:p>
            <a:pPr marL="342900" lvl="1" indent="-342900">
              <a:buClr>
                <a:srgbClr val="9E3039"/>
              </a:buClr>
            </a:pPr>
            <a:endParaRPr lang="en-US" sz="1400" u="sng" dirty="0" smtClean="0">
              <a:solidFill>
                <a:srgbClr val="C00000"/>
              </a:solidFill>
            </a:endParaRPr>
          </a:p>
          <a:p>
            <a:pPr marL="342900" lvl="1" indent="-342900">
              <a:buClr>
                <a:srgbClr val="9E3039"/>
              </a:buClr>
            </a:pPr>
            <a:endParaRPr lang="en-US" sz="800" u="sng" dirty="0" smtClean="0">
              <a:solidFill>
                <a:srgbClr val="C00000"/>
              </a:solidFill>
            </a:endParaRPr>
          </a:p>
        </p:txBody>
      </p:sp>
      <p:sp>
        <p:nvSpPr>
          <p:cNvPr id="4" name="Slide Number Placeholder 3"/>
          <p:cNvSpPr>
            <a:spLocks noGrp="1"/>
          </p:cNvSpPr>
          <p:nvPr>
            <p:ph type="sldNum" sz="quarter" idx="10"/>
          </p:nvPr>
        </p:nvSpPr>
        <p:spPr/>
        <p:txBody>
          <a:bodyPr/>
          <a:lstStyle/>
          <a:p>
            <a:fld id="{C012CD67-82A9-4868-A623-EF7863169919}" type="slidenum">
              <a:rPr lang="en-US" smtClean="0"/>
              <a:pPr/>
              <a:t>23</a:t>
            </a:fld>
            <a:endParaRPr lang="en-US" dirty="0"/>
          </a:p>
        </p:txBody>
      </p:sp>
      <p:cxnSp>
        <p:nvCxnSpPr>
          <p:cNvPr id="5" name="Straight Connector 4"/>
          <p:cNvCxnSpPr>
            <a:cxnSpLocks noChangeShapeType="1"/>
          </p:cNvCxnSpPr>
          <p:nvPr/>
        </p:nvCxnSpPr>
        <p:spPr bwMode="auto">
          <a:xfrm>
            <a:off x="990600" y="990600"/>
            <a:ext cx="7543800" cy="1588"/>
          </a:xfrm>
          <a:prstGeom prst="line">
            <a:avLst/>
          </a:prstGeom>
          <a:noFill/>
          <a:ln w="34925" algn="ctr">
            <a:solidFill>
              <a:srgbClr val="9E3039"/>
            </a:solidFill>
            <a:round/>
            <a:headEnd/>
            <a:tailEnd/>
          </a:ln>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848600" cy="533400"/>
          </a:xfrm>
        </p:spPr>
        <p:txBody>
          <a:bodyPr/>
          <a:lstStyle/>
          <a:p>
            <a:r>
              <a:rPr lang="en-US" sz="2400" dirty="0" smtClean="0"/>
              <a:t>INFRASTRUCTURE </a:t>
            </a:r>
            <a:br>
              <a:rPr lang="en-US" sz="2400" dirty="0" smtClean="0"/>
            </a:br>
            <a:r>
              <a:rPr lang="en-US" sz="2400" dirty="0" smtClean="0"/>
              <a:t>FY15 Request for New Positions</a:t>
            </a:r>
            <a:endParaRPr lang="en-US" sz="2400" dirty="0"/>
          </a:p>
        </p:txBody>
      </p:sp>
      <p:sp>
        <p:nvSpPr>
          <p:cNvPr id="3" name="Content Placeholder 2"/>
          <p:cNvSpPr>
            <a:spLocks noGrp="1"/>
          </p:cNvSpPr>
          <p:nvPr>
            <p:ph idx="1"/>
          </p:nvPr>
        </p:nvSpPr>
        <p:spPr>
          <a:xfrm>
            <a:off x="914400" y="914400"/>
            <a:ext cx="7239000" cy="5943600"/>
          </a:xfrm>
        </p:spPr>
        <p:txBody>
          <a:bodyPr/>
          <a:lstStyle/>
          <a:p>
            <a:pPr marL="342900" lvl="1" indent="-342900">
              <a:buClr>
                <a:srgbClr val="9E3039"/>
              </a:buClr>
            </a:pPr>
            <a:endParaRPr lang="en-US" sz="800" u="sng" dirty="0" smtClean="0">
              <a:solidFill>
                <a:srgbClr val="C00000"/>
              </a:solidFill>
            </a:endParaRPr>
          </a:p>
          <a:p>
            <a:pPr marL="342900" lvl="1" indent="-342900">
              <a:buClr>
                <a:srgbClr val="9E3039"/>
              </a:buClr>
            </a:pPr>
            <a:r>
              <a:rPr lang="en-US" sz="1600" u="sng" dirty="0" smtClean="0">
                <a:solidFill>
                  <a:srgbClr val="C00000"/>
                </a:solidFill>
              </a:rPr>
              <a:t>Director of QRIS (1):  $68,000</a:t>
            </a:r>
          </a:p>
          <a:p>
            <a:pPr marL="742950" lvl="2" indent="-342900">
              <a:buClr>
                <a:srgbClr val="9E3039"/>
              </a:buClr>
            </a:pPr>
            <a:r>
              <a:rPr lang="en-US" sz="1400" dirty="0" smtClean="0"/>
              <a:t>Support the MA QRIS through analysis, project development, implementation, fiscal oversight, coordination and communication. </a:t>
            </a:r>
          </a:p>
          <a:p>
            <a:pPr marL="742950" lvl="2" indent="-342900">
              <a:buClr>
                <a:srgbClr val="9E3039"/>
              </a:buClr>
            </a:pPr>
            <a:r>
              <a:rPr lang="en-US" sz="1400" dirty="0" smtClean="0"/>
              <a:t>Ensure that the five key elements of the MA QRIS are embedded in standards, plans, and policies that guide QRIS development across the mixed delivery system. </a:t>
            </a:r>
          </a:p>
          <a:p>
            <a:pPr marL="742950" lvl="2" indent="-342900">
              <a:buClr>
                <a:srgbClr val="9E3039"/>
              </a:buClr>
            </a:pPr>
            <a:r>
              <a:rPr lang="en-US" sz="1400" dirty="0" smtClean="0"/>
              <a:t>Facilitate monthly program Quality Specialist Unit meetings, including development of agendas and assignments of QRIS related projects and tasks. </a:t>
            </a:r>
          </a:p>
          <a:p>
            <a:pPr marL="742950" lvl="2" indent="-342900">
              <a:buClr>
                <a:srgbClr val="9E3039"/>
              </a:buClr>
            </a:pPr>
            <a:r>
              <a:rPr lang="en-US" sz="1400" dirty="0" smtClean="0"/>
              <a:t>Coordinate activities to produce RFP and other competitive bidding processes required for the implementation of the MA QRIS. Design public awareness and consumer education program to ensure families are knowledgeable about QRIS.</a:t>
            </a:r>
          </a:p>
          <a:p>
            <a:pPr marL="742950" lvl="2" indent="-342900">
              <a:buClr>
                <a:srgbClr val="9E3039"/>
              </a:buClr>
              <a:buNone/>
            </a:pPr>
            <a:r>
              <a:rPr lang="en-US" sz="800" dirty="0" smtClean="0"/>
              <a:t>	</a:t>
            </a:r>
            <a:endParaRPr lang="en-US" sz="1600" dirty="0" smtClean="0"/>
          </a:p>
          <a:p>
            <a:pPr marL="342900" lvl="1" indent="-342900">
              <a:buClr>
                <a:srgbClr val="9E3039"/>
              </a:buClr>
            </a:pPr>
            <a:r>
              <a:rPr lang="en-US" sz="1600" u="sng" dirty="0" smtClean="0">
                <a:solidFill>
                  <a:srgbClr val="C00000"/>
                </a:solidFill>
              </a:rPr>
              <a:t>Program Quality Specialists (2):  $65,000</a:t>
            </a:r>
          </a:p>
          <a:p>
            <a:pPr marL="742950" lvl="2" indent="-342900">
              <a:buClr>
                <a:srgbClr val="9E3039"/>
              </a:buClr>
            </a:pPr>
            <a:r>
              <a:rPr lang="en-US" sz="1400" dirty="0" smtClean="0"/>
              <a:t>Provide technical assistance to educators and providers in an assigned region. Develop an understanding of unique community needs and act as a liaison for programs, providers,  schools, EPS grantees, and Readiness Centers. </a:t>
            </a:r>
          </a:p>
          <a:p>
            <a:pPr marL="742950" lvl="2" indent="-342900">
              <a:buClr>
                <a:srgbClr val="9E3039"/>
              </a:buClr>
            </a:pPr>
            <a:r>
              <a:rPr lang="en-US" sz="1400" dirty="0" smtClean="0"/>
              <a:t>Review QRIS applications by programs and verify self-assessed level of standards and documentation. In coordination with EEC regional Licensors, conducts site visits to programs to provide technical assistance for efforts to improve quality.  Plan, prepare, and conduct QRIS training sessions. </a:t>
            </a:r>
          </a:p>
          <a:p>
            <a:pPr marL="342900" lvl="1" indent="-342900">
              <a:buClr>
                <a:srgbClr val="9E3039"/>
              </a:buClr>
              <a:buNone/>
            </a:pPr>
            <a:endParaRPr lang="en-US" sz="800" u="sng" dirty="0" smtClean="0">
              <a:solidFill>
                <a:srgbClr val="C00000"/>
              </a:solidFill>
            </a:endParaRPr>
          </a:p>
        </p:txBody>
      </p:sp>
      <p:sp>
        <p:nvSpPr>
          <p:cNvPr id="4" name="Slide Number Placeholder 3"/>
          <p:cNvSpPr>
            <a:spLocks noGrp="1"/>
          </p:cNvSpPr>
          <p:nvPr>
            <p:ph type="sldNum" sz="quarter" idx="10"/>
          </p:nvPr>
        </p:nvSpPr>
        <p:spPr/>
        <p:txBody>
          <a:bodyPr/>
          <a:lstStyle/>
          <a:p>
            <a:fld id="{C012CD67-82A9-4868-A623-EF7863169919}" type="slidenum">
              <a:rPr lang="en-US" smtClean="0"/>
              <a:pPr/>
              <a:t>24</a:t>
            </a:fld>
            <a:endParaRPr lang="en-US" dirty="0"/>
          </a:p>
        </p:txBody>
      </p:sp>
      <p:cxnSp>
        <p:nvCxnSpPr>
          <p:cNvPr id="5" name="Straight Connector 4"/>
          <p:cNvCxnSpPr>
            <a:cxnSpLocks noChangeShapeType="1"/>
          </p:cNvCxnSpPr>
          <p:nvPr/>
        </p:nvCxnSpPr>
        <p:spPr bwMode="auto">
          <a:xfrm>
            <a:off x="990600" y="914400"/>
            <a:ext cx="7543800" cy="1588"/>
          </a:xfrm>
          <a:prstGeom prst="line">
            <a:avLst/>
          </a:prstGeom>
          <a:noFill/>
          <a:ln w="34925" algn="ctr">
            <a:solidFill>
              <a:srgbClr val="9E3039"/>
            </a:solidFill>
            <a:round/>
            <a:headEnd/>
            <a:tailEnd/>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0999"/>
            <a:ext cx="7543800" cy="381001"/>
          </a:xfrm>
        </p:spPr>
        <p:txBody>
          <a:bodyPr/>
          <a:lstStyle/>
          <a:p>
            <a:r>
              <a:rPr lang="en-US" sz="2400" dirty="0" smtClean="0"/>
              <a:t>             Cost of New Positions</a:t>
            </a:r>
            <a:br>
              <a:rPr lang="en-US" sz="2400" dirty="0" smtClean="0"/>
            </a:br>
            <a:endParaRPr lang="en-US" sz="2400" dirty="0"/>
          </a:p>
        </p:txBody>
      </p:sp>
      <p:sp>
        <p:nvSpPr>
          <p:cNvPr id="4" name="Slide Number Placeholder 3"/>
          <p:cNvSpPr>
            <a:spLocks noGrp="1"/>
          </p:cNvSpPr>
          <p:nvPr>
            <p:ph type="sldNum" sz="quarter" idx="10"/>
          </p:nvPr>
        </p:nvSpPr>
        <p:spPr/>
        <p:txBody>
          <a:bodyPr/>
          <a:lstStyle/>
          <a:p>
            <a:pPr>
              <a:defRPr/>
            </a:pPr>
            <a:fld id="{71674938-FE95-4B71-A738-697681DD36F1}" type="slidenum">
              <a:rPr lang="en-US" smtClean="0"/>
              <a:pPr>
                <a:defRPr/>
              </a:pPr>
              <a:t>25</a:t>
            </a:fld>
            <a:endParaRPr lang="en-US" dirty="0"/>
          </a:p>
        </p:txBody>
      </p:sp>
      <p:cxnSp>
        <p:nvCxnSpPr>
          <p:cNvPr id="6" name="Straight Connector 5"/>
          <p:cNvCxnSpPr>
            <a:cxnSpLocks noChangeShapeType="1"/>
          </p:cNvCxnSpPr>
          <p:nvPr/>
        </p:nvCxnSpPr>
        <p:spPr bwMode="auto">
          <a:xfrm>
            <a:off x="914400" y="838200"/>
            <a:ext cx="7543800" cy="1588"/>
          </a:xfrm>
          <a:prstGeom prst="line">
            <a:avLst/>
          </a:prstGeom>
          <a:noFill/>
          <a:ln w="34925" algn="ctr">
            <a:solidFill>
              <a:srgbClr val="9E3039"/>
            </a:solidFill>
            <a:round/>
            <a:headEnd/>
            <a:tailEnd/>
          </a:ln>
        </p:spPr>
      </p:cxnSp>
      <p:sp>
        <p:nvSpPr>
          <p:cNvPr id="7" name="Content Placeholder 6"/>
          <p:cNvSpPr>
            <a:spLocks noGrp="1"/>
          </p:cNvSpPr>
          <p:nvPr>
            <p:ph idx="1"/>
          </p:nvPr>
        </p:nvSpPr>
        <p:spPr>
          <a:xfrm>
            <a:off x="1295400" y="1676400"/>
            <a:ext cx="6858000" cy="4495800"/>
          </a:xfrm>
        </p:spPr>
        <p:txBody>
          <a:bodyPr/>
          <a:lstStyle/>
          <a:p>
            <a:endParaRPr lang="en-US" dirty="0" smtClean="0"/>
          </a:p>
          <a:p>
            <a:pPr lvl="1">
              <a:buNone/>
            </a:pPr>
            <a:endParaRPr lang="en-US" dirty="0" smtClean="0"/>
          </a:p>
          <a:p>
            <a:pPr>
              <a:buNone/>
            </a:pPr>
            <a:endParaRPr lang="en-US" dirty="0"/>
          </a:p>
        </p:txBody>
      </p:sp>
      <p:graphicFrame>
        <p:nvGraphicFramePr>
          <p:cNvPr id="9" name="Object 8"/>
          <p:cNvGraphicFramePr>
            <a:graphicFrameLocks/>
          </p:cNvGraphicFramePr>
          <p:nvPr>
            <p:extLst>
              <p:ext uri="{D42A27DB-BD31-4B8C-83A1-F6EECF244321}">
                <p14:modId xmlns="" xmlns:p14="http://schemas.microsoft.com/office/powerpoint/2010/main" val="813801510"/>
              </p:ext>
            </p:extLst>
          </p:nvPr>
        </p:nvGraphicFramePr>
        <p:xfrm>
          <a:off x="1524000" y="1219201"/>
          <a:ext cx="5873750" cy="4114800"/>
        </p:xfrm>
        <a:graphic>
          <a:graphicData uri="http://schemas.openxmlformats.org/presentationml/2006/ole">
            <p:oleObj spid="_x0000_s448514" name="Worksheet" r:id="rId3" imgW="4886435" imgH="5372190" progId="Excel.Sheet.12">
              <p:embed/>
            </p:oleObj>
          </a:graphicData>
        </a:graphic>
      </p:graphicFrame>
    </p:spTree>
    <p:extLst>
      <p:ext uri="{BB962C8B-B14F-4D97-AF65-F5344CB8AC3E}">
        <p14:creationId xmlns="" xmlns:p14="http://schemas.microsoft.com/office/powerpoint/2010/main" val="2192691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69757"/>
            <a:ext cx="7543800" cy="468443"/>
          </a:xfrm>
        </p:spPr>
        <p:txBody>
          <a:bodyPr/>
          <a:lstStyle/>
          <a:p>
            <a:r>
              <a:rPr lang="en-US" sz="2400" dirty="0" smtClean="0"/>
              <a:t>Proposed FY15 EEC Budget   </a:t>
            </a:r>
            <a:br>
              <a:rPr lang="en-US" sz="2400" dirty="0" smtClean="0"/>
            </a:br>
            <a:endParaRPr lang="en-US" sz="2400" dirty="0"/>
          </a:p>
        </p:txBody>
      </p:sp>
      <p:sp>
        <p:nvSpPr>
          <p:cNvPr id="4" name="Slide Number Placeholder 3"/>
          <p:cNvSpPr>
            <a:spLocks noGrp="1"/>
          </p:cNvSpPr>
          <p:nvPr>
            <p:ph type="sldNum" sz="quarter" idx="10"/>
          </p:nvPr>
        </p:nvSpPr>
        <p:spPr/>
        <p:txBody>
          <a:bodyPr/>
          <a:lstStyle/>
          <a:p>
            <a:pPr>
              <a:defRPr/>
            </a:pPr>
            <a:fld id="{71674938-FE95-4B71-A738-697681DD36F1}" type="slidenum">
              <a:rPr lang="en-US" smtClean="0"/>
              <a:pPr>
                <a:defRPr/>
              </a:pPr>
              <a:t>26</a:t>
            </a:fld>
            <a:endParaRPr lang="en-US" dirty="0"/>
          </a:p>
        </p:txBody>
      </p:sp>
      <p:cxnSp>
        <p:nvCxnSpPr>
          <p:cNvPr id="6" name="Straight Connector 5"/>
          <p:cNvCxnSpPr>
            <a:cxnSpLocks noChangeShapeType="1"/>
          </p:cNvCxnSpPr>
          <p:nvPr/>
        </p:nvCxnSpPr>
        <p:spPr bwMode="auto">
          <a:xfrm>
            <a:off x="990600" y="990600"/>
            <a:ext cx="7543800" cy="1588"/>
          </a:xfrm>
          <a:prstGeom prst="line">
            <a:avLst/>
          </a:prstGeom>
          <a:noFill/>
          <a:ln w="34925" algn="ctr">
            <a:solidFill>
              <a:srgbClr val="9E3039"/>
            </a:solidFill>
            <a:round/>
            <a:headEnd/>
            <a:tailEnd/>
          </a:ln>
        </p:spPr>
      </p:cxnSp>
      <p:sp>
        <p:nvSpPr>
          <p:cNvPr id="7" name="Content Placeholder 6"/>
          <p:cNvSpPr>
            <a:spLocks noGrp="1"/>
          </p:cNvSpPr>
          <p:nvPr>
            <p:ph idx="1"/>
          </p:nvPr>
        </p:nvSpPr>
        <p:spPr>
          <a:xfrm>
            <a:off x="1295400" y="1676400"/>
            <a:ext cx="6858000" cy="4495800"/>
          </a:xfrm>
        </p:spPr>
        <p:txBody>
          <a:bodyPr/>
          <a:lstStyle/>
          <a:p>
            <a:endParaRPr lang="en-US" dirty="0" smtClean="0"/>
          </a:p>
          <a:p>
            <a:pPr lvl="1">
              <a:buNone/>
            </a:pPr>
            <a:endParaRPr lang="en-US" dirty="0" smtClean="0"/>
          </a:p>
          <a:p>
            <a:pPr>
              <a:buNone/>
            </a:pPr>
            <a:endParaRPr lang="en-US" dirty="0"/>
          </a:p>
        </p:txBody>
      </p:sp>
      <p:graphicFrame>
        <p:nvGraphicFramePr>
          <p:cNvPr id="9" name="Object 8"/>
          <p:cNvGraphicFramePr>
            <a:graphicFrameLocks noChangeAspect="1"/>
          </p:cNvGraphicFramePr>
          <p:nvPr>
            <p:extLst>
              <p:ext uri="{D42A27DB-BD31-4B8C-83A1-F6EECF244321}">
                <p14:modId xmlns="" xmlns:p14="http://schemas.microsoft.com/office/powerpoint/2010/main" val="3401211506"/>
              </p:ext>
            </p:extLst>
          </p:nvPr>
        </p:nvGraphicFramePr>
        <p:xfrm>
          <a:off x="1900238" y="1465263"/>
          <a:ext cx="4668837" cy="4633912"/>
        </p:xfrm>
        <a:graphic>
          <a:graphicData uri="http://schemas.openxmlformats.org/presentationml/2006/ole">
            <p:oleObj spid="_x0000_s285703" name="Worksheet" r:id="rId3" imgW="3743232" imgH="3695760" progId="Excel.Sheet.12">
              <p:embed/>
            </p:oleObj>
          </a:graphicData>
        </a:graphic>
      </p:graphicFrame>
    </p:spTree>
    <p:extLst>
      <p:ext uri="{BB962C8B-B14F-4D97-AF65-F5344CB8AC3E}">
        <p14:creationId xmlns="" xmlns:p14="http://schemas.microsoft.com/office/powerpoint/2010/main" val="219269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838200"/>
          </a:xfrm>
        </p:spPr>
        <p:txBody>
          <a:bodyPr/>
          <a:lstStyle/>
          <a:p>
            <a:r>
              <a:rPr lang="en-US" sz="2400" dirty="0" smtClean="0"/>
              <a:t>FY14 EEC Budget</a:t>
            </a:r>
            <a:endParaRPr lang="en-US" sz="2400" dirty="0"/>
          </a:p>
        </p:txBody>
      </p:sp>
      <p:sp>
        <p:nvSpPr>
          <p:cNvPr id="4" name="Slide Number Placeholder 3"/>
          <p:cNvSpPr>
            <a:spLocks noGrp="1"/>
          </p:cNvSpPr>
          <p:nvPr>
            <p:ph type="sldNum" sz="quarter" idx="10"/>
          </p:nvPr>
        </p:nvSpPr>
        <p:spPr/>
        <p:txBody>
          <a:bodyPr/>
          <a:lstStyle/>
          <a:p>
            <a:pPr>
              <a:defRPr/>
            </a:pPr>
            <a:fld id="{72CEAB98-FE15-4B42-A9FF-055C52D53EE9}" type="slidenum">
              <a:rPr lang="en-US" smtClean="0"/>
              <a:pPr>
                <a:defRPr/>
              </a:pPr>
              <a:t>3</a:t>
            </a:fld>
            <a:endParaRPr lang="en-US" dirty="0"/>
          </a:p>
        </p:txBody>
      </p:sp>
      <p:graphicFrame>
        <p:nvGraphicFramePr>
          <p:cNvPr id="5" name="Content Placeholder 4"/>
          <p:cNvGraphicFramePr>
            <a:graphicFrameLocks noGrp="1" noChangeAspect="1"/>
          </p:cNvGraphicFramePr>
          <p:nvPr>
            <p:ph idx="1"/>
          </p:nvPr>
        </p:nvGraphicFramePr>
        <p:xfrm>
          <a:off x="1225550" y="1449388"/>
          <a:ext cx="6927850" cy="4610100"/>
        </p:xfrm>
        <a:graphic>
          <a:graphicData uri="http://schemas.openxmlformats.org/presentationml/2006/ole">
            <p:oleObj spid="_x0000_s375815" name="Worksheet" r:id="rId3" imgW="4238656" imgH="3076650" progId="Excel.Sheet.12">
              <p:embed/>
            </p:oleObj>
          </a:graphicData>
        </a:graphic>
      </p:graphicFrame>
      <p:cxnSp>
        <p:nvCxnSpPr>
          <p:cNvPr id="6" name="Straight Connector 5"/>
          <p:cNvCxnSpPr>
            <a:cxnSpLocks noChangeShapeType="1"/>
          </p:cNvCxnSpPr>
          <p:nvPr/>
        </p:nvCxnSpPr>
        <p:spPr bwMode="auto">
          <a:xfrm>
            <a:off x="838200" y="1066800"/>
            <a:ext cx="7848600" cy="1588"/>
          </a:xfrm>
          <a:prstGeom prst="line">
            <a:avLst/>
          </a:prstGeom>
          <a:noFill/>
          <a:ln w="25400" algn="ctr">
            <a:solidFill>
              <a:srgbClr val="960000"/>
            </a:solidFill>
            <a:round/>
            <a:headEnd/>
            <a:tailEn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848600" cy="381000"/>
          </a:xfrm>
        </p:spPr>
        <p:txBody>
          <a:bodyPr/>
          <a:lstStyle/>
          <a:p>
            <a:r>
              <a:rPr lang="en-US" sz="2400" dirty="0" smtClean="0"/>
              <a:t/>
            </a:r>
            <a:br>
              <a:rPr lang="en-US" sz="2400" dirty="0" smtClean="0"/>
            </a:br>
            <a:r>
              <a:rPr lang="en-US" sz="2400" dirty="0" smtClean="0"/>
              <a:t>Recommendations</a:t>
            </a:r>
            <a:br>
              <a:rPr lang="en-US" sz="2400" dirty="0" smtClean="0"/>
            </a:br>
            <a:endParaRPr lang="en-US" sz="2400" dirty="0"/>
          </a:p>
        </p:txBody>
      </p:sp>
      <p:sp>
        <p:nvSpPr>
          <p:cNvPr id="4" name="Slide Number Placeholder 3"/>
          <p:cNvSpPr>
            <a:spLocks noGrp="1"/>
          </p:cNvSpPr>
          <p:nvPr>
            <p:ph type="sldNum" sz="quarter" idx="10"/>
          </p:nvPr>
        </p:nvSpPr>
        <p:spPr/>
        <p:txBody>
          <a:bodyPr/>
          <a:lstStyle/>
          <a:p>
            <a:pPr>
              <a:defRPr/>
            </a:pPr>
            <a:fld id="{71674938-FE95-4B71-A738-697681DD36F1}" type="slidenum">
              <a:rPr lang="en-US" smtClean="0"/>
              <a:pPr>
                <a:defRPr/>
              </a:pPr>
              <a:t>4</a:t>
            </a:fld>
            <a:endParaRPr lang="en-US" dirty="0"/>
          </a:p>
        </p:txBody>
      </p:sp>
      <p:cxnSp>
        <p:nvCxnSpPr>
          <p:cNvPr id="6" name="Straight Connector 5"/>
          <p:cNvCxnSpPr>
            <a:cxnSpLocks noChangeShapeType="1"/>
          </p:cNvCxnSpPr>
          <p:nvPr/>
        </p:nvCxnSpPr>
        <p:spPr bwMode="auto">
          <a:xfrm>
            <a:off x="1066800" y="685800"/>
            <a:ext cx="7543800" cy="1588"/>
          </a:xfrm>
          <a:prstGeom prst="line">
            <a:avLst/>
          </a:prstGeom>
          <a:noFill/>
          <a:ln w="34925" algn="ctr">
            <a:solidFill>
              <a:srgbClr val="9E3039"/>
            </a:solidFill>
            <a:round/>
            <a:headEnd/>
            <a:tailEnd/>
          </a:ln>
        </p:spPr>
      </p:cxnSp>
      <p:sp>
        <p:nvSpPr>
          <p:cNvPr id="7" name="Content Placeholder 6"/>
          <p:cNvSpPr>
            <a:spLocks noGrp="1"/>
          </p:cNvSpPr>
          <p:nvPr>
            <p:ph idx="1"/>
          </p:nvPr>
        </p:nvSpPr>
        <p:spPr>
          <a:xfrm>
            <a:off x="838200" y="762000"/>
            <a:ext cx="7848600" cy="5562600"/>
          </a:xfrm>
        </p:spPr>
        <p:txBody>
          <a:bodyPr/>
          <a:lstStyle/>
          <a:p>
            <a:pPr marL="0" indent="0">
              <a:buNone/>
            </a:pPr>
            <a:r>
              <a:rPr lang="en-US" sz="1400" dirty="0" smtClean="0"/>
              <a:t>This presentation offers the following recommendations made by the Fiscal Committee to request </a:t>
            </a:r>
            <a:r>
              <a:rPr lang="en-US" sz="1400" b="1" u="sng" dirty="0" smtClean="0">
                <a:solidFill>
                  <a:srgbClr val="FF0000"/>
                </a:solidFill>
              </a:rPr>
              <a:t>$93,685,151</a:t>
            </a:r>
            <a:r>
              <a:rPr lang="en-US" sz="1400" dirty="0" smtClean="0">
                <a:solidFill>
                  <a:srgbClr val="FF0000"/>
                </a:solidFill>
              </a:rPr>
              <a:t> </a:t>
            </a:r>
            <a:r>
              <a:rPr lang="en-US" sz="1400" dirty="0" smtClean="0"/>
              <a:t>as the FY15 Aspirational Budget request.</a:t>
            </a:r>
          </a:p>
          <a:p>
            <a:pPr marL="0" indent="0">
              <a:buNone/>
            </a:pPr>
            <a:endParaRPr lang="en-US" sz="800" b="1" u="sng" dirty="0" smtClean="0">
              <a:solidFill>
                <a:srgbClr val="FF0000"/>
              </a:solidFill>
            </a:endParaRPr>
          </a:p>
          <a:p>
            <a:pPr marL="342900" lvl="1" indent="-342900">
              <a:buClr>
                <a:srgbClr val="9E3039"/>
              </a:buClr>
              <a:buNone/>
            </a:pPr>
            <a:r>
              <a:rPr lang="en-US" sz="1400" b="1" dirty="0" smtClean="0"/>
              <a:t>An Investment in Access:  </a:t>
            </a:r>
            <a:r>
              <a:rPr lang="en-US" sz="1400" b="1" dirty="0" smtClean="0">
                <a:solidFill>
                  <a:srgbClr val="FF0000"/>
                </a:solidFill>
              </a:rPr>
              <a:t>$74,205,523</a:t>
            </a:r>
          </a:p>
          <a:p>
            <a:pPr marL="742950" lvl="2" indent="-342900">
              <a:buClr>
                <a:srgbClr val="9E3039"/>
              </a:buClr>
            </a:pPr>
            <a:r>
              <a:rPr lang="en-US" sz="1400" u="sng" dirty="0" smtClean="0"/>
              <a:t>Investment in DCF</a:t>
            </a:r>
            <a:r>
              <a:rPr lang="en-US" sz="1400" dirty="0" smtClean="0"/>
              <a:t>:  The creation of a pilot to provide vouchers for 500 children at a cost of </a:t>
            </a:r>
            <a:r>
              <a:rPr lang="en-US" sz="1400" dirty="0" smtClean="0">
                <a:solidFill>
                  <a:srgbClr val="FF0000"/>
                </a:solidFill>
              </a:rPr>
              <a:t>$6,618,810 </a:t>
            </a:r>
            <a:r>
              <a:rPr lang="en-US" sz="1400" dirty="0" smtClean="0"/>
              <a:t>will provide access for children on the waitlist with a strong emphasis in rural areas. </a:t>
            </a:r>
          </a:p>
          <a:p>
            <a:pPr marL="742950" lvl="2" indent="-342900">
              <a:buClr>
                <a:srgbClr val="9E3039"/>
              </a:buClr>
            </a:pPr>
            <a:r>
              <a:rPr lang="en-US" sz="1400" u="sng" dirty="0" smtClean="0"/>
              <a:t>Investment in IE</a:t>
            </a:r>
            <a:r>
              <a:rPr lang="en-US" sz="1400" dirty="0" smtClean="0"/>
              <a:t>:  An additional </a:t>
            </a:r>
            <a:r>
              <a:rPr lang="en-US" sz="1400" dirty="0" smtClean="0">
                <a:solidFill>
                  <a:srgbClr val="FF0000"/>
                </a:solidFill>
              </a:rPr>
              <a:t>$50,000,000 </a:t>
            </a:r>
            <a:r>
              <a:rPr lang="en-US" sz="1400" dirty="0" smtClean="0"/>
              <a:t>will remove no fewer than 5,784 children from the waitlist.</a:t>
            </a:r>
          </a:p>
          <a:p>
            <a:pPr marL="742950" lvl="2" indent="-342900">
              <a:buClr>
                <a:srgbClr val="9E3039"/>
              </a:buClr>
            </a:pPr>
            <a:r>
              <a:rPr lang="en-US" sz="1400" u="sng" dirty="0" smtClean="0"/>
              <a:t>Transportation</a:t>
            </a:r>
            <a:r>
              <a:rPr lang="en-US" sz="1400" dirty="0" smtClean="0"/>
              <a:t>:  The request for </a:t>
            </a:r>
            <a:r>
              <a:rPr lang="en-US" sz="1400" dirty="0" smtClean="0">
                <a:solidFill>
                  <a:srgbClr val="FF0000"/>
                </a:solidFill>
              </a:rPr>
              <a:t>$17,586,713 </a:t>
            </a:r>
            <a:r>
              <a:rPr lang="en-US" sz="1400" dirty="0" smtClean="0"/>
              <a:t>affirms the Board’s vote in June 2012 to increase the rate paid for transportation to support improvements in the system and the addition of one adult monitor on all vehicles carrying infants, toddlers, and preschool children.</a:t>
            </a:r>
          </a:p>
          <a:p>
            <a:pPr marL="0" indent="0">
              <a:buNone/>
            </a:pPr>
            <a:endParaRPr lang="en-US" sz="600" dirty="0" smtClean="0"/>
          </a:p>
          <a:p>
            <a:pPr marL="342900" lvl="1" indent="-342900">
              <a:buClr>
                <a:srgbClr val="9E3039"/>
              </a:buClr>
              <a:buNone/>
            </a:pPr>
            <a:r>
              <a:rPr lang="en-US" sz="1400" b="1" dirty="0" smtClean="0"/>
              <a:t>An Investment in Quality:  </a:t>
            </a:r>
            <a:r>
              <a:rPr lang="en-US" sz="1400" b="1" dirty="0" smtClean="0">
                <a:solidFill>
                  <a:srgbClr val="FF0000"/>
                </a:solidFill>
              </a:rPr>
              <a:t>$19,479,628</a:t>
            </a:r>
            <a:endParaRPr lang="en-US" sz="1400" dirty="0" smtClean="0">
              <a:solidFill>
                <a:srgbClr val="FF0000"/>
              </a:solidFill>
            </a:endParaRPr>
          </a:p>
          <a:p>
            <a:pPr marL="342900" lvl="1" indent="0">
              <a:spcBef>
                <a:spcPts val="0"/>
              </a:spcBef>
              <a:buClr>
                <a:srgbClr val="9E3039"/>
              </a:buClr>
              <a:buNone/>
            </a:pPr>
            <a:r>
              <a:rPr lang="en-US" sz="1400" dirty="0" smtClean="0"/>
              <a:t>Aligned with our mission and our Strategic Plan, we will invest in quality through and by the following:</a:t>
            </a:r>
          </a:p>
          <a:p>
            <a:pPr marL="742950" lvl="2" indent="-342900">
              <a:buClr>
                <a:srgbClr val="9E3039"/>
              </a:buClr>
            </a:pPr>
            <a:r>
              <a:rPr lang="en-US" sz="1400" u="sng" dirty="0" smtClean="0"/>
              <a:t>Investment in Workforce Quality</a:t>
            </a:r>
            <a:r>
              <a:rPr lang="en-US" sz="1400" dirty="0" smtClean="0"/>
              <a:t>:  A rate increase of 3% or </a:t>
            </a:r>
            <a:r>
              <a:rPr lang="en-US" sz="1400" dirty="0" smtClean="0">
                <a:solidFill>
                  <a:srgbClr val="FF0000"/>
                </a:solidFill>
              </a:rPr>
              <a:t>$13,657,652 </a:t>
            </a:r>
            <a:r>
              <a:rPr lang="en-US" sz="1400" dirty="0" smtClean="0"/>
              <a:t>supports an increase in salaries, benefits, and stipends for child care workers.</a:t>
            </a:r>
          </a:p>
          <a:p>
            <a:pPr marL="742950" lvl="2" indent="-342900">
              <a:buClr>
                <a:srgbClr val="9E3039"/>
              </a:buClr>
            </a:pPr>
            <a:r>
              <a:rPr lang="en-US" sz="1400" u="sng" dirty="0" smtClean="0"/>
              <a:t>Investment in Quality Program Sustainability / Quality Rating Improvement System (QRIS)</a:t>
            </a:r>
            <a:r>
              <a:rPr lang="en-US" sz="1400" dirty="0" smtClean="0"/>
              <a:t>:  A set-aside of </a:t>
            </a:r>
            <a:r>
              <a:rPr lang="en-US" sz="1400" dirty="0" smtClean="0">
                <a:solidFill>
                  <a:srgbClr val="FF0000"/>
                </a:solidFill>
              </a:rPr>
              <a:t>$5,000,000 </a:t>
            </a:r>
            <a:r>
              <a:rPr lang="en-US" sz="1400" dirty="0" smtClean="0"/>
              <a:t>supports our investment in QRIS and helps sustain program improvements supporting children in care.</a:t>
            </a:r>
          </a:p>
          <a:p>
            <a:pPr marL="742950" lvl="2" indent="-342900">
              <a:buClr>
                <a:srgbClr val="9E3039"/>
              </a:buClr>
            </a:pPr>
            <a:r>
              <a:rPr lang="en-US" sz="1400" u="sng" dirty="0" smtClean="0"/>
              <a:t>Quality Infrastructure</a:t>
            </a:r>
            <a:r>
              <a:rPr lang="en-US" sz="1400" dirty="0" smtClean="0"/>
              <a:t>:  </a:t>
            </a:r>
            <a:r>
              <a:rPr lang="en-US" sz="1400" dirty="0" smtClean="0">
                <a:solidFill>
                  <a:srgbClr val="FF0000"/>
                </a:solidFill>
              </a:rPr>
              <a:t>$821,976 </a:t>
            </a:r>
            <a:r>
              <a:rPr lang="en-US" sz="1400" dirty="0" smtClean="0"/>
              <a:t>to support staffing which holds child care providers accountable for health and safety, quality care, and quality programs.</a:t>
            </a:r>
          </a:p>
          <a:p>
            <a:pPr marL="742950" lvl="2" indent="-342900">
              <a:buClr>
                <a:srgbClr val="9E3039"/>
              </a:buClr>
            </a:pPr>
            <a:endParaRPr lang="en-US" sz="600" dirty="0" smtClean="0"/>
          </a:p>
          <a:p>
            <a:pPr marL="342900" lvl="1" indent="-342900">
              <a:buClr>
                <a:srgbClr val="9E3039"/>
              </a:buClr>
              <a:buFont typeface="+mj-lt"/>
              <a:buAutoNum type="arabicPeriod"/>
            </a:pPr>
            <a:endParaRPr lang="en-US" sz="600" dirty="0" smtClean="0"/>
          </a:p>
          <a:p>
            <a:pPr marL="342900" lvl="1" indent="-342900">
              <a:buClr>
                <a:srgbClr val="9E3039"/>
              </a:buClr>
              <a:buFont typeface="+mj-lt"/>
              <a:buAutoNum type="arabicPeriod"/>
            </a:pPr>
            <a:endParaRPr lang="en-US" sz="1600" dirty="0" smtClean="0"/>
          </a:p>
          <a:p>
            <a:pPr marL="342900" lvl="1" indent="-342900">
              <a:buClr>
                <a:srgbClr val="9E3039"/>
              </a:buClr>
              <a:buFont typeface="+mj-lt"/>
              <a:buAutoNum type="arabicPeriod"/>
            </a:pPr>
            <a:endParaRPr lang="en-US" sz="1600" dirty="0" smtClean="0"/>
          </a:p>
          <a:p>
            <a:pPr>
              <a:buFont typeface="+mj-lt"/>
              <a:buAutoNum type="arabicPeriod"/>
            </a:pPr>
            <a:endParaRPr lang="en-US" sz="1600" dirty="0" smtClean="0"/>
          </a:p>
          <a:p>
            <a:pPr lvl="1"/>
            <a:endParaRPr lang="en-US" sz="1600" dirty="0" smtClean="0"/>
          </a:p>
          <a:p>
            <a:pPr>
              <a:buFont typeface="+mj-lt"/>
              <a:buAutoNum type="arabicPeriod"/>
            </a:pPr>
            <a:endParaRPr lang="en-US" sz="1600" dirty="0" smtClean="0"/>
          </a:p>
          <a:p>
            <a:pPr>
              <a:buFont typeface="+mj-lt"/>
              <a:buAutoNum type="arabicPeriod"/>
            </a:pPr>
            <a:endParaRPr lang="en-US" sz="1600" dirty="0" smtClean="0"/>
          </a:p>
          <a:p>
            <a:pPr>
              <a:buFont typeface="+mj-lt"/>
              <a:buAutoNum type="arabicPeriod"/>
            </a:pPr>
            <a:endParaRPr lang="en-US" sz="1600" dirty="0" smtClean="0"/>
          </a:p>
          <a:p>
            <a:pPr>
              <a:buNone/>
            </a:pPr>
            <a:endParaRPr lang="en-US" sz="800" b="1" dirty="0" smtClean="0"/>
          </a:p>
          <a:p>
            <a:pPr>
              <a:buNone/>
            </a:pPr>
            <a:endParaRPr lang="en-US" sz="1600" dirty="0" smtClean="0"/>
          </a:p>
          <a:p>
            <a:pPr>
              <a:buNone/>
            </a:pPr>
            <a:endParaRPr lang="en-US" dirty="0" smtClean="0"/>
          </a:p>
          <a:p>
            <a:pPr lvl="1">
              <a:buNone/>
            </a:pPr>
            <a:endParaRPr lang="en-US" dirty="0" smtClean="0"/>
          </a:p>
          <a:p>
            <a:pPr>
              <a:buNone/>
            </a:pPr>
            <a:endParaRPr lang="en-US" dirty="0"/>
          </a:p>
        </p:txBody>
      </p:sp>
    </p:spTree>
    <p:extLst>
      <p:ext uri="{BB962C8B-B14F-4D97-AF65-F5344CB8AC3E}">
        <p14:creationId xmlns:p14="http://schemas.microsoft.com/office/powerpoint/2010/main" xmlns="" val="522696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848600" cy="457200"/>
          </a:xfrm>
        </p:spPr>
        <p:txBody>
          <a:bodyPr/>
          <a:lstStyle/>
          <a:p>
            <a:r>
              <a:rPr lang="en-US" sz="2400" dirty="0" smtClean="0"/>
              <a:t>ACCESS:  DCF</a:t>
            </a:r>
            <a:endParaRPr lang="en-US" sz="2400" dirty="0"/>
          </a:p>
        </p:txBody>
      </p:sp>
      <p:sp>
        <p:nvSpPr>
          <p:cNvPr id="3" name="Content Placeholder 2"/>
          <p:cNvSpPr>
            <a:spLocks noGrp="1"/>
          </p:cNvSpPr>
          <p:nvPr>
            <p:ph idx="1"/>
          </p:nvPr>
        </p:nvSpPr>
        <p:spPr>
          <a:xfrm>
            <a:off x="1143000" y="990600"/>
            <a:ext cx="6858000" cy="533400"/>
          </a:xfrm>
        </p:spPr>
        <p:txBody>
          <a:bodyPr/>
          <a:lstStyle/>
          <a:p>
            <a:pPr marL="0">
              <a:spcBef>
                <a:spcPts val="0"/>
              </a:spcBef>
              <a:buNone/>
            </a:pPr>
            <a:r>
              <a:rPr lang="en-US" sz="1400" dirty="0" smtClean="0">
                <a:solidFill>
                  <a:schemeClr val="tx1">
                    <a:lumMod val="90000"/>
                    <a:lumOff val="10000"/>
                  </a:schemeClr>
                </a:solidFill>
              </a:rPr>
              <a:t>EEC currently manages DCF child care through contracted and expansion slots.</a:t>
            </a:r>
            <a:endParaRPr lang="en-US" sz="1400"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5</a:t>
            </a:fld>
            <a:endParaRPr lang="en-US" dirty="0"/>
          </a:p>
        </p:txBody>
      </p:sp>
      <p:cxnSp>
        <p:nvCxnSpPr>
          <p:cNvPr id="5" name="Straight Connector 4"/>
          <p:cNvCxnSpPr>
            <a:cxnSpLocks noChangeShapeType="1"/>
          </p:cNvCxnSpPr>
          <p:nvPr/>
        </p:nvCxnSpPr>
        <p:spPr bwMode="auto">
          <a:xfrm>
            <a:off x="990600" y="838200"/>
            <a:ext cx="7543800" cy="1588"/>
          </a:xfrm>
          <a:prstGeom prst="line">
            <a:avLst/>
          </a:prstGeom>
          <a:noFill/>
          <a:ln w="34925" algn="ctr">
            <a:solidFill>
              <a:srgbClr val="9E3039"/>
            </a:solidFill>
            <a:round/>
            <a:headEnd/>
            <a:tailEnd/>
          </a:ln>
        </p:spPr>
      </p:cxnSp>
      <p:sp>
        <p:nvSpPr>
          <p:cNvPr id="8" name="TextBox 7"/>
          <p:cNvSpPr txBox="1"/>
          <p:nvPr/>
        </p:nvSpPr>
        <p:spPr>
          <a:xfrm>
            <a:off x="3352800" y="2590800"/>
            <a:ext cx="184731" cy="523220"/>
          </a:xfrm>
          <a:prstGeom prst="rect">
            <a:avLst/>
          </a:prstGeom>
          <a:noFill/>
        </p:spPr>
        <p:txBody>
          <a:bodyPr wrap="none" rtlCol="0">
            <a:spAutoFit/>
          </a:bodyPr>
          <a:lstStyle/>
          <a:p>
            <a:endParaRPr lang="en-US" dirty="0"/>
          </a:p>
        </p:txBody>
      </p:sp>
      <p:graphicFrame>
        <p:nvGraphicFramePr>
          <p:cNvPr id="10" name="Table 9"/>
          <p:cNvGraphicFramePr>
            <a:graphicFrameLocks noGrp="1"/>
          </p:cNvGraphicFramePr>
          <p:nvPr/>
        </p:nvGraphicFramePr>
        <p:xfrm>
          <a:off x="1143000" y="1600200"/>
          <a:ext cx="7086600" cy="2448465"/>
        </p:xfrm>
        <a:graphic>
          <a:graphicData uri="http://schemas.openxmlformats.org/drawingml/2006/table">
            <a:tbl>
              <a:tblPr firstRow="1" bandRow="1">
                <a:tableStyleId>{00A15C55-8517-42AA-B614-E9B94910E393}</a:tableStyleId>
              </a:tblPr>
              <a:tblGrid>
                <a:gridCol w="3543300"/>
                <a:gridCol w="3543300"/>
              </a:tblGrid>
              <a:tr h="617559">
                <a:tc>
                  <a:txBody>
                    <a:bodyPr/>
                    <a:lstStyle/>
                    <a:p>
                      <a:r>
                        <a:rPr lang="en-US" sz="1600" b="0" dirty="0" smtClean="0"/>
                        <a:t>EEC Contracted</a:t>
                      </a:r>
                      <a:r>
                        <a:rPr lang="en-US" sz="1600" b="0" baseline="0" dirty="0" smtClean="0"/>
                        <a:t> &amp; Expansion Slots</a:t>
                      </a:r>
                      <a:endParaRPr lang="en-US" sz="1600" b="0" dirty="0"/>
                    </a:p>
                  </a:txBody>
                  <a:tcPr/>
                </a:tc>
                <a:tc>
                  <a:txBody>
                    <a:bodyPr/>
                    <a:lstStyle/>
                    <a:p>
                      <a:r>
                        <a:rPr lang="en-US" sz="1600" b="0" dirty="0" smtClean="0"/>
                        <a:t>Current Status (as of 11/5/13)</a:t>
                      </a:r>
                      <a:endParaRPr lang="en-US" sz="1600" b="0" dirty="0"/>
                    </a:p>
                  </a:txBody>
                  <a:tcPr/>
                </a:tc>
              </a:tr>
              <a:tr h="617559">
                <a:tc>
                  <a:txBody>
                    <a:bodyPr/>
                    <a:lstStyle/>
                    <a:p>
                      <a:r>
                        <a:rPr lang="en-US" sz="1600" dirty="0" smtClean="0"/>
                        <a:t>EEC awarded 4,753 DCF slots to Contracted Providers</a:t>
                      </a:r>
                      <a:endParaRPr lang="en-US" sz="1600" dirty="0"/>
                    </a:p>
                  </a:txBody>
                  <a:tcPr/>
                </a:tc>
                <a:tc>
                  <a:txBody>
                    <a:bodyPr/>
                    <a:lstStyle/>
                    <a:p>
                      <a:r>
                        <a:rPr lang="en-US" sz="1600" dirty="0" smtClean="0"/>
                        <a:t>4,407 (93% filled)</a:t>
                      </a:r>
                      <a:endParaRPr lang="en-US" sz="1600" dirty="0"/>
                    </a:p>
                  </a:txBody>
                  <a:tcPr/>
                </a:tc>
              </a:tr>
              <a:tr h="6175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801 expansion units available for use</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787 (98% filled)</a:t>
                      </a:r>
                      <a:endParaRPr lang="en-US" sz="1600" dirty="0" smtClean="0">
                        <a:solidFill>
                          <a:srgbClr val="020C18"/>
                        </a:solidFill>
                      </a:endParaRPr>
                    </a:p>
                  </a:txBody>
                  <a:tcPr/>
                </a:tc>
              </a:tr>
              <a:tr h="595788">
                <a:tc>
                  <a:txBody>
                    <a:bodyPr/>
                    <a:lstStyle/>
                    <a:p>
                      <a:r>
                        <a:rPr lang="en-US" sz="1600" dirty="0" smtClean="0"/>
                        <a:t>5,554 slots available in total</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5,194 (93.52% filled)</a:t>
                      </a:r>
                      <a:endParaRPr lang="en-US" sz="1600" dirty="0" smtClean="0">
                        <a:solidFill>
                          <a:srgbClr val="020C18"/>
                        </a:solidFill>
                      </a:endParaRPr>
                    </a:p>
                  </a:txBody>
                  <a:tcPr/>
                </a:tc>
              </a:tr>
            </a:tbl>
          </a:graphicData>
        </a:graphic>
      </p:graphicFrame>
      <p:sp>
        <p:nvSpPr>
          <p:cNvPr id="11" name="TextBox 10"/>
          <p:cNvSpPr txBox="1"/>
          <p:nvPr/>
        </p:nvSpPr>
        <p:spPr>
          <a:xfrm>
            <a:off x="1143000" y="4180344"/>
            <a:ext cx="7315200" cy="2905411"/>
          </a:xfrm>
          <a:prstGeom prst="rect">
            <a:avLst/>
          </a:prstGeom>
          <a:noFill/>
        </p:spPr>
        <p:txBody>
          <a:bodyPr wrap="square" rtlCol="0">
            <a:spAutoFit/>
          </a:bodyPr>
          <a:lstStyle/>
          <a:p>
            <a:pPr marL="342900" indent="-342900" eaLnBrk="0" hangingPunct="0">
              <a:spcBef>
                <a:spcPct val="20000"/>
              </a:spcBef>
              <a:buClr>
                <a:srgbClr val="9E3039"/>
              </a:buClr>
              <a:buSzPct val="80000"/>
              <a:buFont typeface="Wingdings" pitchFamily="-106" charset="2"/>
              <a:buChar char="l"/>
            </a:pPr>
            <a:r>
              <a:rPr lang="en-US" sz="1400" dirty="0" smtClean="0">
                <a:latin typeface="+mn-lt"/>
                <a:ea typeface="+mn-ea"/>
                <a:cs typeface="ヒラギノ角ゴ Pro W3"/>
              </a:rPr>
              <a:t>The DCF waitlist is maintained by 29 Area Offices which periodically report the waitlist number via Survey Monkey.</a:t>
            </a:r>
          </a:p>
          <a:p>
            <a:endParaRPr lang="en-US" sz="800" dirty="0" smtClean="0">
              <a:latin typeface="+mn-lt"/>
            </a:endParaRPr>
          </a:p>
          <a:p>
            <a:pPr marL="342900" lvl="2" indent="-342900" eaLnBrk="0" hangingPunct="0">
              <a:spcBef>
                <a:spcPct val="20000"/>
              </a:spcBef>
              <a:buClr>
                <a:srgbClr val="9E3039"/>
              </a:buClr>
              <a:buSzPct val="80000"/>
              <a:buFont typeface="Wingdings" pitchFamily="-106" charset="2"/>
              <a:buChar char="l"/>
            </a:pPr>
            <a:r>
              <a:rPr lang="en-US" sz="1400" dirty="0" smtClean="0">
                <a:latin typeface="+mn-lt"/>
                <a:ea typeface="+mn-ea"/>
                <a:cs typeface="ヒラギノ角ゴ Pro W3"/>
              </a:rPr>
              <a:t>Most recent report shows approximately 625 children on the “placement waitlist”.</a:t>
            </a:r>
          </a:p>
          <a:p>
            <a:pPr marL="342900" lvl="2" indent="-342900" eaLnBrk="0" hangingPunct="0">
              <a:spcBef>
                <a:spcPct val="20000"/>
              </a:spcBef>
              <a:buClr>
                <a:srgbClr val="9E3039"/>
              </a:buClr>
              <a:buSzPct val="80000"/>
              <a:buFont typeface="Wingdings" pitchFamily="-106" charset="2"/>
              <a:buChar char="l"/>
            </a:pPr>
            <a:endParaRPr lang="en-US" sz="800" dirty="0" smtClean="0">
              <a:latin typeface="+mn-lt"/>
              <a:ea typeface="+mn-ea"/>
              <a:cs typeface="ヒラギノ角ゴ Pro W3"/>
            </a:endParaRPr>
          </a:p>
          <a:p>
            <a:pPr marL="342900" lvl="1" indent="-342900" eaLnBrk="0" hangingPunct="0">
              <a:spcBef>
                <a:spcPct val="20000"/>
              </a:spcBef>
              <a:buClr>
                <a:srgbClr val="9E3039"/>
              </a:buClr>
              <a:buSzPct val="80000"/>
              <a:buFont typeface="Wingdings" pitchFamily="-106" charset="2"/>
              <a:buChar char="l"/>
            </a:pPr>
            <a:r>
              <a:rPr lang="en-US" sz="1400" dirty="0" smtClean="0">
                <a:latin typeface="+mn-lt"/>
                <a:ea typeface="+mn-ea"/>
                <a:cs typeface="ヒラギノ角ゴ Pro W3"/>
              </a:rPr>
              <a:t>DCF has 22,000 open cases and believes that a large percentage of these open cases would receive child care if it were available.</a:t>
            </a:r>
          </a:p>
          <a:p>
            <a:pPr marL="342900" lvl="1" indent="-342900" eaLnBrk="0" hangingPunct="0">
              <a:spcBef>
                <a:spcPct val="20000"/>
              </a:spcBef>
              <a:buClr>
                <a:srgbClr val="9E3039"/>
              </a:buClr>
              <a:buSzPct val="80000"/>
            </a:pPr>
            <a:endParaRPr lang="en-US" sz="800" dirty="0" smtClean="0">
              <a:latin typeface="+mn-lt"/>
              <a:ea typeface="+mn-ea"/>
              <a:cs typeface="ヒラギノ角ゴ Pro W3"/>
            </a:endParaRPr>
          </a:p>
          <a:p>
            <a:pPr marL="342900" indent="-342900" eaLnBrk="0" hangingPunct="0">
              <a:spcBef>
                <a:spcPct val="20000"/>
              </a:spcBef>
              <a:buClr>
                <a:srgbClr val="9E3039"/>
              </a:buClr>
              <a:buSzPct val="80000"/>
              <a:buFont typeface="Wingdings" pitchFamily="-106" charset="2"/>
              <a:buChar char="l"/>
            </a:pPr>
            <a:r>
              <a:rPr lang="en-US" sz="1400" dirty="0" smtClean="0">
                <a:latin typeface="+mn-lt"/>
                <a:ea typeface="+mn-ea"/>
                <a:cs typeface="ヒラギノ角ゴ Pro W3"/>
              </a:rPr>
              <a:t>Questions for consideration are: How can we determine true need? How can access be improved?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848600" cy="457200"/>
          </a:xfrm>
        </p:spPr>
        <p:txBody>
          <a:bodyPr/>
          <a:lstStyle/>
          <a:p>
            <a:r>
              <a:rPr lang="en-US" sz="2400" dirty="0" smtClean="0"/>
              <a:t>ACCESS:  DCF</a:t>
            </a:r>
            <a:endParaRPr lang="en-US" sz="2400" dirty="0"/>
          </a:p>
        </p:txBody>
      </p:sp>
      <p:sp>
        <p:nvSpPr>
          <p:cNvPr id="3" name="Content Placeholder 2"/>
          <p:cNvSpPr>
            <a:spLocks noGrp="1"/>
          </p:cNvSpPr>
          <p:nvPr>
            <p:ph idx="1"/>
          </p:nvPr>
        </p:nvSpPr>
        <p:spPr>
          <a:xfrm>
            <a:off x="1143000" y="2286000"/>
            <a:ext cx="6858000" cy="3733800"/>
          </a:xfrm>
        </p:spPr>
        <p:txBody>
          <a:bodyPr/>
          <a:lstStyle/>
          <a:p>
            <a:endParaRPr lang="en-US" sz="1600" dirty="0" smtClean="0"/>
          </a:p>
          <a:p>
            <a:pPr>
              <a:buNone/>
            </a:pPr>
            <a:endParaRPr lang="en-US" sz="1600" dirty="0" smtClean="0"/>
          </a:p>
          <a:p>
            <a:pPr marL="342900" lvl="1" indent="-342900">
              <a:buClr>
                <a:srgbClr val="9E3039"/>
              </a:buClr>
              <a:buNone/>
            </a:pPr>
            <a:endParaRPr lang="en-US" sz="1600" dirty="0" smtClean="0"/>
          </a:p>
          <a:p>
            <a:pPr marL="342900" lvl="1" indent="-342900">
              <a:buClr>
                <a:srgbClr val="9E3039"/>
              </a:buClr>
              <a:buNone/>
            </a:pPr>
            <a:endParaRPr lang="en-US" sz="1600" dirty="0" smtClean="0"/>
          </a:p>
          <a:p>
            <a:pPr marL="342900" lvl="1" indent="-342900">
              <a:buClr>
                <a:srgbClr val="9E3039"/>
              </a:buClr>
              <a:buNone/>
            </a:pPr>
            <a:endParaRPr lang="en-US" sz="1600" dirty="0" smtClean="0"/>
          </a:p>
          <a:p>
            <a:pPr marL="342900" lvl="1" indent="-342900">
              <a:buClr>
                <a:srgbClr val="9E3039"/>
              </a:buClr>
              <a:buNone/>
            </a:pPr>
            <a:endParaRPr lang="en-US" sz="1600" dirty="0" smtClean="0"/>
          </a:p>
          <a:p>
            <a:pPr marL="342900" lvl="1" indent="-342900">
              <a:buClr>
                <a:srgbClr val="9E3039"/>
              </a:buClr>
              <a:buNone/>
            </a:pPr>
            <a:endParaRPr lang="en-US" sz="1600"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6</a:t>
            </a:fld>
            <a:endParaRPr lang="en-US" dirty="0"/>
          </a:p>
        </p:txBody>
      </p:sp>
      <p:cxnSp>
        <p:nvCxnSpPr>
          <p:cNvPr id="5" name="Straight Connector 4"/>
          <p:cNvCxnSpPr>
            <a:cxnSpLocks noChangeShapeType="1"/>
          </p:cNvCxnSpPr>
          <p:nvPr/>
        </p:nvCxnSpPr>
        <p:spPr bwMode="auto">
          <a:xfrm>
            <a:off x="990600" y="762000"/>
            <a:ext cx="7543800" cy="1588"/>
          </a:xfrm>
          <a:prstGeom prst="line">
            <a:avLst/>
          </a:prstGeom>
          <a:noFill/>
          <a:ln w="34925" algn="ctr">
            <a:solidFill>
              <a:srgbClr val="9E3039"/>
            </a:solidFill>
            <a:round/>
            <a:headEnd/>
            <a:tailEnd/>
          </a:ln>
        </p:spPr>
      </p:cxnSp>
      <p:graphicFrame>
        <p:nvGraphicFramePr>
          <p:cNvPr id="6" name="Object 5"/>
          <p:cNvGraphicFramePr>
            <a:graphicFrameLocks noChangeAspect="1"/>
          </p:cNvGraphicFramePr>
          <p:nvPr>
            <p:extLst>
              <p:ext uri="{D42A27DB-BD31-4B8C-83A1-F6EECF244321}">
                <p14:modId xmlns="" xmlns:p14="http://schemas.microsoft.com/office/powerpoint/2010/main" val="1449748943"/>
              </p:ext>
            </p:extLst>
          </p:nvPr>
        </p:nvGraphicFramePr>
        <p:xfrm>
          <a:off x="1752600" y="4572000"/>
          <a:ext cx="5486400" cy="1905000"/>
        </p:xfrm>
        <a:graphic>
          <a:graphicData uri="http://schemas.openxmlformats.org/presentationml/2006/ole">
            <p:oleObj spid="_x0000_s467970" name="Worksheet" r:id="rId3" imgW="4295654" imgH="1324043" progId="Excel.Sheet.12">
              <p:embed/>
            </p:oleObj>
          </a:graphicData>
        </a:graphic>
      </p:graphicFrame>
      <p:sp>
        <p:nvSpPr>
          <p:cNvPr id="7" name="TextBox 6"/>
          <p:cNvSpPr txBox="1"/>
          <p:nvPr/>
        </p:nvSpPr>
        <p:spPr>
          <a:xfrm>
            <a:off x="914400" y="685800"/>
            <a:ext cx="7239000" cy="4164217"/>
          </a:xfrm>
          <a:prstGeom prst="rect">
            <a:avLst/>
          </a:prstGeom>
          <a:noFill/>
        </p:spPr>
        <p:txBody>
          <a:bodyPr wrap="square" rtlCol="0">
            <a:spAutoFit/>
          </a:bodyPr>
          <a:lstStyle/>
          <a:p>
            <a:pPr marL="342900" lvl="1" indent="-342900" eaLnBrk="0" hangingPunct="0">
              <a:lnSpc>
                <a:spcPct val="90000"/>
              </a:lnSpc>
              <a:spcBef>
                <a:spcPct val="20000"/>
              </a:spcBef>
              <a:buClr>
                <a:srgbClr val="9E3039"/>
              </a:buClr>
              <a:buSzPct val="80000"/>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EEC supports the construction of a credible DCF waitlist to build a long term financing model to support the need represented by the waitlist.  </a:t>
            </a:r>
          </a:p>
          <a:p>
            <a:pPr marL="342900" lvl="1" indent="-342900">
              <a:buClr>
                <a:srgbClr val="9E3039"/>
              </a:buClr>
            </a:pPr>
            <a:endParaRPr lang="en-US" sz="800" dirty="0" smtClean="0"/>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We further support financing that supports DCF’s best estimate that satisfies their near term need.</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In the absence of a credible waitlist number, but aware of the need, EEC proposes a pilot program which makes vouchers available to all contract providers.</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The vouchers will be managed by EEC and will be given to providers who can prove the need to provide service to a DCF child above their contract allocation.</a:t>
            </a:r>
          </a:p>
          <a:p>
            <a:pPr marL="342900" lvl="1" indent="-342900" eaLnBrk="0" hangingPunct="0">
              <a:lnSpc>
                <a:spcPct val="90000"/>
              </a:lnSpc>
              <a:spcBef>
                <a:spcPct val="20000"/>
              </a:spcBef>
              <a:buClr>
                <a:srgbClr val="9E3039"/>
              </a:buClr>
              <a:buSzPct val="80000"/>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A particular emphasis will be on the delivery of these vouchers to children in Western Massachusetts.</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The voucher pilot program helps to get satisfying the state mandate to serve all children.</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We propose serving 500 children at a cost of </a:t>
            </a:r>
            <a:r>
              <a:rPr lang="en-US" sz="1400" b="1" dirty="0" smtClean="0">
                <a:solidFill>
                  <a:srgbClr val="FF0000"/>
                </a:solidFill>
                <a:cs typeface="ヒラギノ角ゴ Pro W3"/>
              </a:rPr>
              <a:t>$6,618,810.</a:t>
            </a:r>
          </a:p>
          <a:p>
            <a:pPr marL="342900" lvl="1" indent="-342900" eaLnBrk="0" hangingPunct="0">
              <a:lnSpc>
                <a:spcPct val="90000"/>
              </a:lnSpc>
              <a:spcBef>
                <a:spcPct val="20000"/>
              </a:spcBef>
              <a:buClr>
                <a:srgbClr val="9E3039"/>
              </a:buClr>
              <a:buSzPct val="80000"/>
            </a:pPr>
            <a:endParaRPr lang="en-US" sz="1400" dirty="0" smtClean="0">
              <a:cs typeface="ヒラギノ角ゴ Pro W3"/>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848600" cy="457200"/>
          </a:xfrm>
        </p:spPr>
        <p:txBody>
          <a:bodyPr/>
          <a:lstStyle/>
          <a:p>
            <a:r>
              <a:rPr lang="en-US" sz="2400" dirty="0" smtClean="0"/>
              <a:t>ACCESS:  Income Eligible (IE)</a:t>
            </a:r>
            <a:endParaRPr lang="en-US" sz="2400" dirty="0"/>
          </a:p>
        </p:txBody>
      </p:sp>
      <p:sp>
        <p:nvSpPr>
          <p:cNvPr id="3" name="Content Placeholder 2"/>
          <p:cNvSpPr>
            <a:spLocks noGrp="1"/>
          </p:cNvSpPr>
          <p:nvPr>
            <p:ph idx="1"/>
          </p:nvPr>
        </p:nvSpPr>
        <p:spPr>
          <a:xfrm>
            <a:off x="838200" y="1143000"/>
            <a:ext cx="7543800" cy="4876800"/>
          </a:xfrm>
        </p:spPr>
        <p:txBody>
          <a:bodyPr/>
          <a:lstStyle/>
          <a:p>
            <a:endParaRPr lang="en-US" sz="1600" dirty="0" smtClean="0"/>
          </a:p>
          <a:p>
            <a:endParaRPr lang="en-US" sz="1600" dirty="0" smtClean="0"/>
          </a:p>
          <a:p>
            <a:pPr>
              <a:buNone/>
            </a:pPr>
            <a:endParaRPr lang="en-US" sz="1600" dirty="0" smtClean="0"/>
          </a:p>
          <a:p>
            <a:pPr marL="342900" lvl="1" indent="-342900">
              <a:buClr>
                <a:srgbClr val="9E3039"/>
              </a:buClr>
              <a:buNone/>
            </a:pPr>
            <a:endParaRPr lang="en-US" sz="1600" dirty="0" smtClean="0"/>
          </a:p>
          <a:p>
            <a:pPr marL="342900" lvl="1" indent="-342900">
              <a:buClr>
                <a:srgbClr val="9E3039"/>
              </a:buClr>
              <a:buNone/>
            </a:pPr>
            <a:endParaRPr lang="en-US" sz="1600"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7</a:t>
            </a:fld>
            <a:endParaRPr lang="en-US" dirty="0"/>
          </a:p>
        </p:txBody>
      </p:sp>
      <p:cxnSp>
        <p:nvCxnSpPr>
          <p:cNvPr id="5" name="Straight Connector 4"/>
          <p:cNvCxnSpPr>
            <a:cxnSpLocks noChangeShapeType="1"/>
          </p:cNvCxnSpPr>
          <p:nvPr/>
        </p:nvCxnSpPr>
        <p:spPr bwMode="auto">
          <a:xfrm>
            <a:off x="990600" y="838200"/>
            <a:ext cx="7543800" cy="1588"/>
          </a:xfrm>
          <a:prstGeom prst="line">
            <a:avLst/>
          </a:prstGeom>
          <a:noFill/>
          <a:ln w="34925" algn="ctr">
            <a:solidFill>
              <a:srgbClr val="9E3039"/>
            </a:solidFill>
            <a:round/>
            <a:headEnd/>
            <a:tailEnd/>
          </a:ln>
        </p:spPr>
      </p:cxnSp>
      <p:graphicFrame>
        <p:nvGraphicFramePr>
          <p:cNvPr id="6" name="Object 5"/>
          <p:cNvGraphicFramePr>
            <a:graphicFrameLocks noChangeAspect="1"/>
          </p:cNvGraphicFramePr>
          <p:nvPr>
            <p:extLst>
              <p:ext uri="{D42A27DB-BD31-4B8C-83A1-F6EECF244321}">
                <p14:modId xmlns="" xmlns:p14="http://schemas.microsoft.com/office/powerpoint/2010/main" val="958261144"/>
              </p:ext>
            </p:extLst>
          </p:nvPr>
        </p:nvGraphicFramePr>
        <p:xfrm>
          <a:off x="1293813" y="3581400"/>
          <a:ext cx="6707187" cy="2133600"/>
        </p:xfrm>
        <a:graphic>
          <a:graphicData uri="http://schemas.openxmlformats.org/presentationml/2006/ole">
            <p:oleObj spid="_x0000_s497666" name="Worksheet" r:id="rId3" imgW="5038790" imgH="1390785" progId="Excel.Sheet.12">
              <p:embed/>
            </p:oleObj>
          </a:graphicData>
        </a:graphic>
      </p:graphicFrame>
      <p:sp>
        <p:nvSpPr>
          <p:cNvPr id="8" name="TextBox 7"/>
          <p:cNvSpPr txBox="1"/>
          <p:nvPr/>
        </p:nvSpPr>
        <p:spPr>
          <a:xfrm>
            <a:off x="1066800" y="990600"/>
            <a:ext cx="7543800" cy="2594556"/>
          </a:xfrm>
          <a:prstGeom prst="rect">
            <a:avLst/>
          </a:prstGeom>
          <a:noFill/>
        </p:spPr>
        <p:txBody>
          <a:bodyPr wrap="square" rtlCol="0">
            <a:spAutoFit/>
          </a:bodyPr>
          <a:lstStyle/>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The addition of </a:t>
            </a:r>
            <a:r>
              <a:rPr lang="en-US" sz="1400" b="1" dirty="0" smtClean="0">
                <a:solidFill>
                  <a:srgbClr val="FF0000"/>
                </a:solidFill>
                <a:cs typeface="ヒラギノ角ゴ Pro W3"/>
              </a:rPr>
              <a:t>$50,000,000 </a:t>
            </a:r>
            <a:r>
              <a:rPr lang="en-US" sz="1400" dirty="0" smtClean="0">
                <a:cs typeface="ヒラギノ角ゴ Pro W3"/>
              </a:rPr>
              <a:t>to the Income Eligible Caseload account will provide service to an additional 5,784 children on the waitlist.</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t>EEC proposes that we should open up access for the waitlist on a first come first serve basis.</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This is the logical next step to waitlist remediation begun in FY14.</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The addition of 5,784 children to the IE account will return us to historical levels of 55,000 to 56,000 children annually.</a:t>
            </a:r>
          </a:p>
          <a:p>
            <a:pPr marL="342900" lvl="1" indent="-342900" eaLnBrk="0" hangingPunct="0">
              <a:lnSpc>
                <a:spcPct val="90000"/>
              </a:lnSpc>
              <a:spcBef>
                <a:spcPct val="20000"/>
              </a:spcBef>
              <a:buClr>
                <a:srgbClr val="9E3039"/>
              </a:buClr>
              <a:buSzPct val="80000"/>
              <a:buFont typeface="Wingdings" pitchFamily="-106" charset="2"/>
              <a:buChar char="l"/>
            </a:pPr>
            <a:endParaRPr lang="en-US" sz="800" dirty="0" smtClean="0">
              <a:cs typeface="ヒラギノ角ゴ Pro W3"/>
            </a:endParaRPr>
          </a:p>
          <a:p>
            <a:pPr marL="342900" lvl="1" indent="-342900" eaLnBrk="0" hangingPunct="0">
              <a:lnSpc>
                <a:spcPct val="90000"/>
              </a:lnSpc>
              <a:spcBef>
                <a:spcPct val="20000"/>
              </a:spcBef>
              <a:buClr>
                <a:srgbClr val="9E3039"/>
              </a:buClr>
              <a:buSzPct val="80000"/>
              <a:buFont typeface="Wingdings" pitchFamily="-106" charset="2"/>
              <a:buChar char="l"/>
            </a:pPr>
            <a:r>
              <a:rPr lang="en-US" sz="1400" dirty="0" smtClean="0">
                <a:cs typeface="ヒラギノ角ゴ Pro W3"/>
              </a:rPr>
              <a:t>We still have the need. </a:t>
            </a:r>
            <a:r>
              <a:rPr lang="en-US" sz="1400" dirty="0" smtClean="0"/>
              <a:t>There are presently 42,000 children on the waitlist</a:t>
            </a:r>
            <a:r>
              <a:rPr lang="en-US" sz="1400" dirty="0" smtClean="0">
                <a:cs typeface="ヒラギノ角ゴ Pro W3"/>
              </a:rPr>
              <a:t>.</a:t>
            </a:r>
          </a:p>
          <a:p>
            <a:pPr marL="342900" lvl="1" indent="-342900" eaLnBrk="0" hangingPunct="0">
              <a:lnSpc>
                <a:spcPct val="90000"/>
              </a:lnSpc>
              <a:spcBef>
                <a:spcPct val="20000"/>
              </a:spcBef>
              <a:buClr>
                <a:srgbClr val="9E3039"/>
              </a:buClr>
              <a:buSzPct val="80000"/>
              <a:buFont typeface="Wingdings" pitchFamily="-106" charset="2"/>
              <a:buChar char="l"/>
            </a:pPr>
            <a:endParaRPr lang="en-US" sz="1400" dirty="0" smtClean="0">
              <a:cs typeface="ヒラギノ角ゴ Pro W3"/>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a:xfrm>
            <a:off x="1066800" y="228600"/>
            <a:ext cx="7848600" cy="609600"/>
          </a:xfrm>
        </p:spPr>
        <p:txBody>
          <a:bodyPr/>
          <a:lstStyle/>
          <a:p>
            <a:r>
              <a:rPr lang="en-US" dirty="0" smtClean="0"/>
              <a:t>Caseload Waitlist 11/2012 - 10/2013</a:t>
            </a:r>
          </a:p>
        </p:txBody>
      </p:sp>
      <p:sp>
        <p:nvSpPr>
          <p:cNvPr id="4" name="Slide Number Placeholder 3"/>
          <p:cNvSpPr>
            <a:spLocks noGrp="1"/>
          </p:cNvSpPr>
          <p:nvPr>
            <p:ph type="sldNum" sz="quarter" idx="10"/>
          </p:nvPr>
        </p:nvSpPr>
        <p:spPr/>
        <p:txBody>
          <a:bodyPr/>
          <a:lstStyle/>
          <a:p>
            <a:pPr>
              <a:defRPr/>
            </a:pPr>
            <a:fld id="{4834ADEC-589F-4C88-9D32-67197312A005}" type="slidenum">
              <a:rPr lang="en-US" smtClean="0"/>
              <a:pPr>
                <a:defRPr/>
              </a:pPr>
              <a:t>8</a:t>
            </a:fld>
            <a:endParaRPr lang="en-US" dirty="0"/>
          </a:p>
        </p:txBody>
      </p:sp>
      <p:cxnSp>
        <p:nvCxnSpPr>
          <p:cNvPr id="8197" name="Straight Connector 4"/>
          <p:cNvCxnSpPr>
            <a:cxnSpLocks noChangeShapeType="1"/>
          </p:cNvCxnSpPr>
          <p:nvPr/>
        </p:nvCxnSpPr>
        <p:spPr bwMode="auto">
          <a:xfrm>
            <a:off x="914400" y="914400"/>
            <a:ext cx="7848600" cy="1588"/>
          </a:xfrm>
          <a:prstGeom prst="line">
            <a:avLst/>
          </a:prstGeom>
          <a:noFill/>
          <a:ln w="9525" algn="ctr">
            <a:solidFill>
              <a:srgbClr val="960000"/>
            </a:solidFill>
            <a:round/>
            <a:headEnd/>
            <a:tailEnd/>
          </a:ln>
        </p:spPr>
      </p:cxnSp>
      <p:sp>
        <p:nvSpPr>
          <p:cNvPr id="8198" name="TextBox 2"/>
          <p:cNvSpPr txBox="1">
            <a:spLocks noChangeArrowheads="1"/>
          </p:cNvSpPr>
          <p:nvPr/>
        </p:nvSpPr>
        <p:spPr bwMode="auto">
          <a:xfrm>
            <a:off x="1447800" y="6248400"/>
            <a:ext cx="5943600" cy="246221"/>
          </a:xfrm>
          <a:prstGeom prst="rect">
            <a:avLst/>
          </a:prstGeom>
          <a:noFill/>
          <a:ln w="9525">
            <a:noFill/>
            <a:miter lim="800000"/>
            <a:headEnd/>
            <a:tailEnd/>
          </a:ln>
        </p:spPr>
        <p:txBody>
          <a:bodyPr wrap="square">
            <a:spAutoFit/>
          </a:bodyPr>
          <a:lstStyle/>
          <a:p>
            <a:r>
              <a:rPr lang="en-US" sz="1000" dirty="0" smtClean="0"/>
              <a:t>.</a:t>
            </a:r>
            <a:endParaRPr lang="en-US" sz="1000" dirty="0"/>
          </a:p>
        </p:txBody>
      </p:sp>
      <p:sp>
        <p:nvSpPr>
          <p:cNvPr id="2" name="Rectangle 1"/>
          <p:cNvSpPr/>
          <p:nvPr/>
        </p:nvSpPr>
        <p:spPr>
          <a:xfrm>
            <a:off x="1219200" y="5973821"/>
            <a:ext cx="5867400" cy="400110"/>
          </a:xfrm>
          <a:prstGeom prst="rect">
            <a:avLst/>
          </a:prstGeom>
          <a:solidFill>
            <a:schemeClr val="bg2">
              <a:lumMod val="20000"/>
              <a:lumOff val="80000"/>
            </a:schemeClr>
          </a:solidFill>
        </p:spPr>
        <p:txBody>
          <a:bodyPr wrap="square">
            <a:spAutoFit/>
          </a:bodyPr>
          <a:lstStyle/>
          <a:p>
            <a:r>
              <a:rPr lang="en-US" sz="1000" b="1" dirty="0"/>
              <a:t>Data Report created on </a:t>
            </a:r>
            <a:r>
              <a:rPr lang="en-US" sz="1000" b="1" dirty="0" smtClean="0"/>
              <a:t>October 30, 2013</a:t>
            </a:r>
          </a:p>
          <a:p>
            <a:r>
              <a:rPr lang="en-US" sz="1000" dirty="0"/>
              <a:t>** Excludes Unborn children, Children 13 or older, “0” zip codes and towns out of state</a:t>
            </a:r>
            <a:endParaRPr lang="en-US" sz="1000" b="1" dirty="0"/>
          </a:p>
        </p:txBody>
      </p:sp>
      <p:graphicFrame>
        <p:nvGraphicFramePr>
          <p:cNvPr id="3" name="Object 2"/>
          <p:cNvGraphicFramePr>
            <a:graphicFrameLocks noGrp="1" noChangeAspect="1"/>
          </p:cNvGraphicFramePr>
          <p:nvPr>
            <p:extLst>
              <p:ext uri="{D42A27DB-BD31-4B8C-83A1-F6EECF244321}">
                <p14:modId xmlns="" xmlns:p14="http://schemas.microsoft.com/office/powerpoint/2010/main" val="2240333308"/>
              </p:ext>
            </p:extLst>
          </p:nvPr>
        </p:nvGraphicFramePr>
        <p:xfrm>
          <a:off x="990600" y="1066800"/>
          <a:ext cx="7516813" cy="4572000"/>
        </p:xfrm>
        <a:graphic>
          <a:graphicData uri="http://schemas.openxmlformats.org/presentationml/2006/ole">
            <p:oleObj spid="_x0000_s411655" name="Worksheet" r:id="rId4" imgW="10496556" imgH="3914843" progId="Excel.Sheet.12">
              <p:embed/>
            </p:oleObj>
          </a:graphicData>
        </a:graphic>
      </p:graphicFrame>
    </p:spTree>
    <p:extLst>
      <p:ext uri="{BB962C8B-B14F-4D97-AF65-F5344CB8AC3E}">
        <p14:creationId xmlns="" xmlns:p14="http://schemas.microsoft.com/office/powerpoint/2010/main" val="195266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848600" cy="457200"/>
          </a:xfrm>
        </p:spPr>
        <p:txBody>
          <a:bodyPr/>
          <a:lstStyle/>
          <a:p>
            <a:r>
              <a:rPr lang="en-US" sz="2400" dirty="0" smtClean="0"/>
              <a:t>TRANSPORTATION COST</a:t>
            </a:r>
            <a:endParaRPr lang="en-US" sz="2400" dirty="0"/>
          </a:p>
        </p:txBody>
      </p:sp>
      <p:sp>
        <p:nvSpPr>
          <p:cNvPr id="3" name="Content Placeholder 2"/>
          <p:cNvSpPr>
            <a:spLocks noGrp="1"/>
          </p:cNvSpPr>
          <p:nvPr>
            <p:ph idx="1"/>
          </p:nvPr>
        </p:nvSpPr>
        <p:spPr>
          <a:xfrm>
            <a:off x="838200" y="1447800"/>
            <a:ext cx="7315200" cy="4572000"/>
          </a:xfrm>
        </p:spPr>
        <p:txBody>
          <a:bodyPr/>
          <a:lstStyle/>
          <a:p>
            <a:pPr marL="0" indent="0">
              <a:spcBef>
                <a:spcPts val="0"/>
              </a:spcBef>
              <a:buNone/>
            </a:pPr>
            <a:r>
              <a:rPr lang="en-US" sz="1600" dirty="0" smtClean="0"/>
              <a:t>In June 2012 the Board voted as follows:</a:t>
            </a:r>
          </a:p>
          <a:p>
            <a:pPr marL="0" indent="0">
              <a:spcBef>
                <a:spcPts val="0"/>
              </a:spcBef>
              <a:buNone/>
            </a:pPr>
            <a:endParaRPr lang="en-US" sz="1600" dirty="0" smtClean="0"/>
          </a:p>
          <a:p>
            <a:pPr marL="400050" lvl="1" indent="0">
              <a:spcBef>
                <a:spcPts val="0"/>
              </a:spcBef>
              <a:buNone/>
            </a:pPr>
            <a:r>
              <a:rPr lang="en-US" sz="1600" dirty="0" smtClean="0"/>
              <a:t>Subject to a supplemental budget appropriation the Board approves an increased transportation provider reimbursement rate of $16.51 for round trip transportation and $11.11 for one-way transportation for all infants, toddlers, and preschool age children with the requirement that, if the recommended reimbursement rate increase is funded, entities that receive transportation payment from EEC for infants, toddlers, and preschool age children must dedicate one adult monitor on all vehicles.  The transportation rate of $9.00 per day round trip and $6.00 per day for one way transportation will remain in effect for all transportation providers that transport school age children.</a:t>
            </a:r>
          </a:p>
          <a:p>
            <a:pPr marL="0" indent="0">
              <a:spcBef>
                <a:spcPts val="0"/>
              </a:spcBef>
              <a:buNone/>
            </a:pPr>
            <a:endParaRPr lang="en-US" sz="1800" dirty="0" smtClean="0"/>
          </a:p>
          <a:p>
            <a:pPr marL="0" indent="0">
              <a:spcBef>
                <a:spcPts val="0"/>
              </a:spcBef>
              <a:buNone/>
            </a:pPr>
            <a:endParaRPr lang="en-US" sz="1600" dirty="0" smtClean="0"/>
          </a:p>
          <a:p>
            <a:pPr marL="342900" lvl="1" indent="-342900">
              <a:buClr>
                <a:srgbClr val="9E3039"/>
              </a:buClr>
              <a:buNone/>
            </a:pPr>
            <a:endParaRPr lang="en-US" sz="1600" dirty="0" smtClean="0"/>
          </a:p>
        </p:txBody>
      </p:sp>
      <p:sp>
        <p:nvSpPr>
          <p:cNvPr id="4" name="Slide Number Placeholder 3"/>
          <p:cNvSpPr>
            <a:spLocks noGrp="1"/>
          </p:cNvSpPr>
          <p:nvPr>
            <p:ph type="sldNum" sz="quarter" idx="10"/>
          </p:nvPr>
        </p:nvSpPr>
        <p:spPr/>
        <p:txBody>
          <a:bodyPr/>
          <a:lstStyle/>
          <a:p>
            <a:fld id="{C012CD67-82A9-4868-A623-EF7863169919}" type="slidenum">
              <a:rPr lang="en-US" smtClean="0"/>
              <a:pPr/>
              <a:t>9</a:t>
            </a:fld>
            <a:endParaRPr lang="en-US" dirty="0"/>
          </a:p>
        </p:txBody>
      </p:sp>
      <p:cxnSp>
        <p:nvCxnSpPr>
          <p:cNvPr id="5" name="Straight Connector 4"/>
          <p:cNvCxnSpPr>
            <a:cxnSpLocks noChangeShapeType="1"/>
          </p:cNvCxnSpPr>
          <p:nvPr/>
        </p:nvCxnSpPr>
        <p:spPr bwMode="auto">
          <a:xfrm>
            <a:off x="990600" y="838200"/>
            <a:ext cx="7543800" cy="1588"/>
          </a:xfrm>
          <a:prstGeom prst="line">
            <a:avLst/>
          </a:prstGeom>
          <a:noFill/>
          <a:ln w="34925" algn="ctr">
            <a:solidFill>
              <a:srgbClr val="9E3039"/>
            </a:solidFill>
            <a:round/>
            <a:headEnd/>
            <a:tailEnd/>
          </a:ln>
        </p:spPr>
      </p:cxnSp>
    </p:spTree>
  </p:cSld>
  <p:clrMapOvr>
    <a:masterClrMapping/>
  </p:clrMapOvr>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24998</TotalTime>
  <Words>2567</Words>
  <Application>Microsoft Office PowerPoint</Application>
  <PresentationFormat>On-screen Show (4:3)</PresentationFormat>
  <Paragraphs>350</Paragraphs>
  <Slides>26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Blank Presentation</vt:lpstr>
      <vt:lpstr>Worksheet</vt:lpstr>
      <vt:lpstr>            FY15 Aspirational Budget  </vt:lpstr>
      <vt:lpstr>EEC State Budget History</vt:lpstr>
      <vt:lpstr>FY14 EEC Budget</vt:lpstr>
      <vt:lpstr> Recommendations </vt:lpstr>
      <vt:lpstr>ACCESS:  DCF</vt:lpstr>
      <vt:lpstr>ACCESS:  DCF</vt:lpstr>
      <vt:lpstr>ACCESS:  Income Eligible (IE)</vt:lpstr>
      <vt:lpstr>Caseload Waitlist 11/2012 - 10/2013</vt:lpstr>
      <vt:lpstr>TRANSPORTATION COST</vt:lpstr>
      <vt:lpstr>TRANSPORTATION  </vt:lpstr>
      <vt:lpstr>RATE INCREASE  </vt:lpstr>
      <vt:lpstr>RATE INCREASE  </vt:lpstr>
      <vt:lpstr>Program Quality and Improvement  </vt:lpstr>
      <vt:lpstr>Program Quality and Improvement  </vt:lpstr>
      <vt:lpstr>Program Quality and Improvement  </vt:lpstr>
      <vt:lpstr>Slide 16</vt:lpstr>
      <vt:lpstr>Slide 17</vt:lpstr>
      <vt:lpstr>INFRASTRUCTURE COST</vt:lpstr>
      <vt:lpstr>INFRASTRUCTURE:  FTE Update 2014</vt:lpstr>
      <vt:lpstr>INFRASTRUCTURE  FY15 Request for New Positions</vt:lpstr>
      <vt:lpstr>INFRASTRUCTURE  FY15 Request for New Positions</vt:lpstr>
      <vt:lpstr>INFRASTRUCTURE  FY15 Request for New Positions</vt:lpstr>
      <vt:lpstr>INFRASTRUCTURE  FY15 Request for New Positions</vt:lpstr>
      <vt:lpstr>INFRASTRUCTURE  FY15 Request for New Positions</vt:lpstr>
      <vt:lpstr>             Cost of New Positions </vt:lpstr>
      <vt:lpstr>Proposed FY15 EEC Budget    </vt:lpstr>
    </vt:vector>
  </TitlesOfParts>
  <Company>Joe Saravo</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2010-01-12T05:04:33Z</dcterms:created>
  <dc:creator>Gilmore, Andrea (EEC)</dc:creator>
  <lastModifiedBy>mgillis</lastModifiedBy>
  <lastPrinted>2013-10-31T18:34:51Z</lastPrinted>
  <dcterms:modified xsi:type="dcterms:W3CDTF">2013-11-09T03:45:23Z</dcterms:modified>
  <revision>1451</revision>
  <dc:title>PowerPoint Presentation</dc:title>
</coreProperties>
</file>