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7"/>
  </p:notesMasterIdLst>
  <p:sldIdLst>
    <p:sldId id="256" r:id="rId4"/>
    <p:sldId id="356" r:id="rId5"/>
    <p:sldId id="357" r:id="rId6"/>
    <p:sldId id="259" r:id="rId7"/>
    <p:sldId id="332" r:id="rId8"/>
    <p:sldId id="340" r:id="rId9"/>
    <p:sldId id="362" r:id="rId10"/>
    <p:sldId id="364" r:id="rId11"/>
    <p:sldId id="266" r:id="rId12"/>
    <p:sldId id="258" r:id="rId13"/>
    <p:sldId id="363" r:id="rId14"/>
    <p:sldId id="260" r:id="rId15"/>
    <p:sldId id="261" r:id="rId16"/>
    <p:sldId id="262" r:id="rId17"/>
    <p:sldId id="263" r:id="rId18"/>
    <p:sldId id="264" r:id="rId19"/>
    <p:sldId id="267" r:id="rId20"/>
    <p:sldId id="358" r:id="rId21"/>
    <p:sldId id="265" r:id="rId22"/>
    <p:sldId id="360" r:id="rId23"/>
    <p:sldId id="349" r:id="rId24"/>
    <p:sldId id="269" r:id="rId25"/>
    <p:sldId id="36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03137-9BE9-4750-889E-EEF96C5032CA}" v="1" dt="2025-11-20T21:33:23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46" autoAdjust="0"/>
    <p:restoredTop sz="92177" autoAdjust="0"/>
  </p:normalViewPr>
  <p:slideViewPr>
    <p:cSldViewPr snapToGrid="0">
      <p:cViewPr varScale="1">
        <p:scale>
          <a:sx n="42" d="100"/>
          <a:sy n="42" d="100"/>
        </p:scale>
        <p:origin x="54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custSel addSld delSld modSld sldOrd">
      <pc:chgData name="Gannett, Yukiko (EOTSS)" userId="1a375f8e-71eb-464a-9d86-65c78107010f" providerId="ADAL" clId="{D7A972D2-A29A-4420-BEF5-445AADFA06AE}" dt="2025-11-20T21:32:55.187" v="97" actId="2696"/>
      <pc:docMkLst>
        <pc:docMk/>
      </pc:docMkLst>
      <pc:sldChg chg="modSp mod">
        <pc:chgData name="Gannett, Yukiko (EOTSS)" userId="1a375f8e-71eb-464a-9d86-65c78107010f" providerId="ADAL" clId="{D7A972D2-A29A-4420-BEF5-445AADFA06AE}" dt="2025-11-19T16:37:34.866" v="67" actId="1076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5-11-19T16:37:34.866" v="67" actId="1076"/>
          <ac:spMkLst>
            <pc:docMk/>
            <pc:sldMk cId="4274120308" sldId="256"/>
            <ac:spMk id="2" creationId="{5688927A-E7A3-ED63-CCF9-F733A80C60E4}"/>
          </ac:spMkLst>
        </pc:spChg>
      </pc:sldChg>
      <pc:sldChg chg="del">
        <pc:chgData name="Gannett, Yukiko (EOTSS)" userId="1a375f8e-71eb-464a-9d86-65c78107010f" providerId="ADAL" clId="{D7A972D2-A29A-4420-BEF5-445AADFA06AE}" dt="2025-11-20T21:32:55.187" v="97" actId="2696"/>
        <pc:sldMkLst>
          <pc:docMk/>
          <pc:sldMk cId="842989447" sldId="257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1428489833" sldId="258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648605815" sldId="260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2192701079" sldId="261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2654033159" sldId="262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2806805174" sldId="263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1280879946" sldId="264"/>
        </pc:sldMkLst>
      </pc:sldChg>
      <pc:sldChg chg="add">
        <pc:chgData name="Gannett, Yukiko (EOTSS)" userId="1a375f8e-71eb-464a-9d86-65c78107010f" providerId="ADAL" clId="{D7A972D2-A29A-4420-BEF5-445AADFA06AE}" dt="2025-11-19T16:19:05.837" v="3"/>
        <pc:sldMkLst>
          <pc:docMk/>
          <pc:sldMk cId="3522206016" sldId="265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1889995125" sldId="266"/>
        </pc:sldMkLst>
      </pc:sldChg>
      <pc:sldChg chg="modSp add mod">
        <pc:chgData name="Gannett, Yukiko (EOTSS)" userId="1a375f8e-71eb-464a-9d86-65c78107010f" providerId="ADAL" clId="{D7A972D2-A29A-4420-BEF5-445AADFA06AE}" dt="2025-11-19T16:39:37.350" v="69" actId="20577"/>
        <pc:sldMkLst>
          <pc:docMk/>
          <pc:sldMk cId="3533576893" sldId="267"/>
        </pc:sldMkLst>
        <pc:spChg chg="mod">
          <ac:chgData name="Gannett, Yukiko (EOTSS)" userId="1a375f8e-71eb-464a-9d86-65c78107010f" providerId="ADAL" clId="{D7A972D2-A29A-4420-BEF5-445AADFA06AE}" dt="2025-11-19T16:39:37.350" v="69" actId="20577"/>
          <ac:spMkLst>
            <pc:docMk/>
            <pc:sldMk cId="3533576893" sldId="267"/>
            <ac:spMk id="2" creationId="{95B7714A-AC73-AA8D-50BD-90D5719BA8F2}"/>
          </ac:spMkLst>
        </pc:spChg>
      </pc:sldChg>
      <pc:sldChg chg="modSp">
        <pc:chgData name="Gannett, Yukiko (EOTSS)" userId="1a375f8e-71eb-464a-9d86-65c78107010f" providerId="ADAL" clId="{D7A972D2-A29A-4420-BEF5-445AADFA06AE}" dt="2025-11-19T18:23:21.916" v="96"/>
        <pc:sldMkLst>
          <pc:docMk/>
          <pc:sldMk cId="193191685" sldId="332"/>
        </pc:sldMkLst>
        <pc:spChg chg="mod">
          <ac:chgData name="Gannett, Yukiko (EOTSS)" userId="1a375f8e-71eb-464a-9d86-65c78107010f" providerId="ADAL" clId="{D7A972D2-A29A-4420-BEF5-445AADFA06AE}" dt="2025-11-19T18:23:21.916" v="96"/>
          <ac:spMkLst>
            <pc:docMk/>
            <pc:sldMk cId="193191685" sldId="332"/>
            <ac:spMk id="3" creationId="{81D5494F-5A5D-A52F-E47A-0CC0583B1BDA}"/>
          </ac:spMkLst>
        </pc:spChg>
      </pc:sldChg>
      <pc:sldChg chg="modSp mod">
        <pc:chgData name="Gannett, Yukiko (EOTSS)" userId="1a375f8e-71eb-464a-9d86-65c78107010f" providerId="ADAL" clId="{D7A972D2-A29A-4420-BEF5-445AADFA06AE}" dt="2025-11-19T18:17:17.614" v="71" actId="20577"/>
        <pc:sldMkLst>
          <pc:docMk/>
          <pc:sldMk cId="3732871905" sldId="340"/>
        </pc:sldMkLst>
        <pc:spChg chg="mod">
          <ac:chgData name="Gannett, Yukiko (EOTSS)" userId="1a375f8e-71eb-464a-9d86-65c78107010f" providerId="ADAL" clId="{D7A972D2-A29A-4420-BEF5-445AADFA06AE}" dt="2025-11-19T18:17:17.614" v="71" actId="20577"/>
          <ac:spMkLst>
            <pc:docMk/>
            <pc:sldMk cId="3732871905" sldId="340"/>
            <ac:spMk id="5" creationId="{5A72A288-B656-3EC7-DDC6-E13644763840}"/>
          </ac:spMkLst>
        </pc:spChg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2621443754" sldId="342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218099213" sldId="343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3079152318" sldId="344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1923477659" sldId="345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3103140081" sldId="347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160242178" sldId="348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588456434" sldId="350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1556537637" sldId="351"/>
        </pc:sldMkLst>
      </pc:sldChg>
      <pc:sldChg chg="del">
        <pc:chgData name="Gannett, Yukiko (EOTSS)" userId="1a375f8e-71eb-464a-9d86-65c78107010f" providerId="ADAL" clId="{D7A972D2-A29A-4420-BEF5-445AADFA06AE}" dt="2025-11-19T16:19:53.070" v="5" actId="2696"/>
        <pc:sldMkLst>
          <pc:docMk/>
          <pc:sldMk cId="1516731543" sldId="352"/>
        </pc:sldMkLst>
      </pc:sldChg>
      <pc:sldChg chg="modSp mod">
        <pc:chgData name="Gannett, Yukiko (EOTSS)" userId="1a375f8e-71eb-464a-9d86-65c78107010f" providerId="ADAL" clId="{D7A972D2-A29A-4420-BEF5-445AADFA06AE}" dt="2025-11-19T18:18:48.971" v="94" actId="14100"/>
        <pc:sldMkLst>
          <pc:docMk/>
          <pc:sldMk cId="2588497338" sldId="356"/>
        </pc:sldMkLst>
        <pc:spChg chg="mod">
          <ac:chgData name="Gannett, Yukiko (EOTSS)" userId="1a375f8e-71eb-464a-9d86-65c78107010f" providerId="ADAL" clId="{D7A972D2-A29A-4420-BEF5-445AADFA06AE}" dt="2025-11-19T18:18:48.971" v="94" actId="14100"/>
          <ac:spMkLst>
            <pc:docMk/>
            <pc:sldMk cId="2588497338" sldId="356"/>
            <ac:spMk id="3" creationId="{94AB9EDB-E85A-294A-BBB1-CD97B10E9F65}"/>
          </ac:spMkLst>
        </pc:spChg>
      </pc:sldChg>
      <pc:sldChg chg="del">
        <pc:chgData name="Gannett, Yukiko (EOTSS)" userId="1a375f8e-71eb-464a-9d86-65c78107010f" providerId="ADAL" clId="{D7A972D2-A29A-4420-BEF5-445AADFA06AE}" dt="2025-11-19T16:19:12.358" v="4" actId="2696"/>
        <pc:sldMkLst>
          <pc:docMk/>
          <pc:sldMk cId="3925566569" sldId="359"/>
        </pc:sldMkLst>
      </pc:sldChg>
      <pc:sldChg chg="add del">
        <pc:chgData name="Gannett, Yukiko (EOTSS)" userId="1a375f8e-71eb-464a-9d86-65c78107010f" providerId="ADAL" clId="{D7A972D2-A29A-4420-BEF5-445AADFA06AE}" dt="2025-11-19T16:20:13.179" v="6"/>
        <pc:sldMkLst>
          <pc:docMk/>
          <pc:sldMk cId="363151023" sldId="362"/>
        </pc:sldMkLst>
      </pc:sldChg>
      <pc:sldChg chg="add">
        <pc:chgData name="Gannett, Yukiko (EOTSS)" userId="1a375f8e-71eb-464a-9d86-65c78107010f" providerId="ADAL" clId="{D7A972D2-A29A-4420-BEF5-445AADFA06AE}" dt="2025-11-19T16:20:13.179" v="6"/>
        <pc:sldMkLst>
          <pc:docMk/>
          <pc:sldMk cId="1825329380" sldId="363"/>
        </pc:sldMkLst>
      </pc:sldChg>
      <pc:sldChg chg="modSp add mod ord">
        <pc:chgData name="Gannett, Yukiko (EOTSS)" userId="1a375f8e-71eb-464a-9d86-65c78107010f" providerId="ADAL" clId="{D7A972D2-A29A-4420-BEF5-445AADFA06AE}" dt="2025-11-19T16:24:39.472" v="62" actId="20577"/>
        <pc:sldMkLst>
          <pc:docMk/>
          <pc:sldMk cId="3356677072" sldId="364"/>
        </pc:sldMkLst>
        <pc:spChg chg="mod">
          <ac:chgData name="Gannett, Yukiko (EOTSS)" userId="1a375f8e-71eb-464a-9d86-65c78107010f" providerId="ADAL" clId="{D7A972D2-A29A-4420-BEF5-445AADFA06AE}" dt="2025-11-19T16:24:39.472" v="62" actId="20577"/>
          <ac:spMkLst>
            <pc:docMk/>
            <pc:sldMk cId="3356677072" sldId="364"/>
            <ac:spMk id="5" creationId="{B2C8E2BE-0DDF-9318-00CB-EF3E717F89A1}"/>
          </ac:spMkLst>
        </pc:spChg>
      </pc:sldChg>
    </pc:docChg>
  </pc:docChgLst>
  <pc:docChgLst>
    <pc:chgData name="Motenko, Allan B. (MOD)" userId="489dca5a-5a71-4978-907a-beae669e565e" providerId="ADAL" clId="{19E531AD-15D4-488C-AB0F-1A17E0AB402E}"/>
    <pc:docChg chg="modSld">
      <pc:chgData name="Motenko, Allan B. (MOD)" userId="489dca5a-5a71-4978-907a-beae669e565e" providerId="ADAL" clId="{19E531AD-15D4-488C-AB0F-1A17E0AB402E}" dt="2025-11-19T14:56:53.143" v="15" actId="20577"/>
      <pc:docMkLst>
        <pc:docMk/>
      </pc:docMkLst>
      <pc:sldChg chg="modSp mod">
        <pc:chgData name="Motenko, Allan B. (MOD)" userId="489dca5a-5a71-4978-907a-beae669e565e" providerId="ADAL" clId="{19E531AD-15D4-488C-AB0F-1A17E0AB402E}" dt="2025-11-19T14:56:53.143" v="15" actId="20577"/>
        <pc:sldMkLst>
          <pc:docMk/>
          <pc:sldMk cId="588456434" sldId="350"/>
        </pc:sldMkLst>
        <pc:spChg chg="mod">
          <ac:chgData name="Motenko, Allan B. (MOD)" userId="489dca5a-5a71-4978-907a-beae669e565e" providerId="ADAL" clId="{19E531AD-15D4-488C-AB0F-1A17E0AB402E}" dt="2025-11-19T14:56:53.143" v="15" actId="20577"/>
          <ac:spMkLst>
            <pc:docMk/>
            <pc:sldMk cId="588456434" sldId="350"/>
            <ac:spMk id="3" creationId="{9066B6FD-B8F2-2EE4-F0DE-948751AAC9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95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33063"/>
            <a:ext cx="9144000" cy="379609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DAEGB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Assistive Technology and Accommodations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635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November 20,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893CE6-1F47-B790-5313-AF5BA0146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Employee/Applicant/Constituent Tasks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4618B8-C733-AB68-5277-6DA4158EE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Initiates accommodation request.</a:t>
            </a:r>
          </a:p>
          <a:p>
            <a:pPr>
              <a:lnSpc>
                <a:spcPct val="100000"/>
              </a:lnSpc>
            </a:pPr>
            <a:r>
              <a:rPr lang="en-US" dirty="0"/>
              <a:t>Provides nonmedical and medical documentation to support accommodation requests.</a:t>
            </a:r>
          </a:p>
          <a:p>
            <a:pPr>
              <a:lnSpc>
                <a:spcPct val="100000"/>
              </a:lnSpc>
            </a:pPr>
            <a:r>
              <a:rPr lang="en-US" dirty="0"/>
              <a:t>Participates and engages throughout the accommodations process.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Questions:</a:t>
            </a:r>
          </a:p>
          <a:p>
            <a:pPr>
              <a:lnSpc>
                <a:spcPct val="100000"/>
              </a:lnSpc>
            </a:pPr>
            <a:r>
              <a:rPr lang="en-US" dirty="0"/>
              <a:t>How is information provided to applicants, current employees and constituents to assist with requesting an accommodation?</a:t>
            </a:r>
          </a:p>
          <a:p>
            <a:pPr>
              <a:lnSpc>
                <a:spcPct val="100000"/>
              </a:lnSpc>
            </a:pPr>
            <a:r>
              <a:rPr lang="en-US" dirty="0"/>
              <a:t>What information is provided and by who?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8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0AFC0-5975-0804-6CA1-8241DF15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HR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5C25B-AC9B-0CBD-88EF-901015D8E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896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Coordinates the process</a:t>
            </a:r>
          </a:p>
          <a:p>
            <a:pPr>
              <a:lnSpc>
                <a:spcPct val="120000"/>
              </a:lnSpc>
            </a:pPr>
            <a:r>
              <a:rPr lang="en-US" dirty="0"/>
              <a:t>Collects and maintains documentation.</a:t>
            </a:r>
          </a:p>
          <a:p>
            <a:pPr>
              <a:lnSpc>
                <a:spcPct val="120000"/>
              </a:lnSpc>
            </a:pPr>
            <a:r>
              <a:rPr lang="en-US" dirty="0"/>
              <a:t>Communicates with stakeholders and serves as a point of contact.</a:t>
            </a:r>
          </a:p>
          <a:p>
            <a:pPr>
              <a:lnSpc>
                <a:spcPct val="120000"/>
              </a:lnSpc>
            </a:pPr>
            <a:r>
              <a:rPr lang="en-US" dirty="0"/>
              <a:t>Trains staff on procedures and policy.</a:t>
            </a:r>
          </a:p>
          <a:p>
            <a:pPr marL="0" indent="0">
              <a:lnSpc>
                <a:spcPct val="210000"/>
              </a:lnSpc>
              <a:buNone/>
            </a:pPr>
            <a:r>
              <a:rPr lang="en-US" b="1" dirty="0"/>
              <a:t>Questions:</a:t>
            </a:r>
          </a:p>
          <a:p>
            <a:pPr>
              <a:lnSpc>
                <a:spcPct val="120000"/>
              </a:lnSpc>
            </a:pPr>
            <a:r>
              <a:rPr lang="en-US" dirty="0"/>
              <a:t>Does HR staff receive training about the accommodations process?</a:t>
            </a:r>
          </a:p>
          <a:p>
            <a:pPr>
              <a:lnSpc>
                <a:spcPct val="120000"/>
              </a:lnSpc>
            </a:pPr>
            <a:r>
              <a:rPr lang="en-US" dirty="0"/>
              <a:t>Who is responsible for coordination of requested accommodations?</a:t>
            </a:r>
          </a:p>
          <a:p>
            <a:pPr>
              <a:lnSpc>
                <a:spcPct val="120000"/>
              </a:lnSpc>
            </a:pPr>
            <a:r>
              <a:rPr lang="en-US" dirty="0"/>
              <a:t>How is documentation collected and maintained?</a:t>
            </a:r>
          </a:p>
          <a:p>
            <a:pPr>
              <a:lnSpc>
                <a:spcPct val="120000"/>
              </a:lnSpc>
            </a:pPr>
            <a:r>
              <a:rPr lang="en-US" dirty="0"/>
              <a:t>Do requesters communicate with more than a single point of contact?</a:t>
            </a:r>
          </a:p>
        </p:txBody>
      </p:sp>
    </p:spTree>
    <p:extLst>
      <p:ext uri="{BB962C8B-B14F-4D97-AF65-F5344CB8AC3E}">
        <p14:creationId xmlns:p14="http://schemas.microsoft.com/office/powerpoint/2010/main" val="1825329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A4BF1-8319-55F4-C0EF-9F80A5350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ADA Coordinator 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3D9EB-C317-F899-F654-690D08D9D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611"/>
            <a:ext cx="10515600" cy="5167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Supports process implementation </a:t>
            </a:r>
          </a:p>
          <a:p>
            <a:pPr>
              <a:lnSpc>
                <a:spcPct val="110000"/>
              </a:lnSpc>
            </a:pPr>
            <a:r>
              <a:rPr lang="en-US" dirty="0"/>
              <a:t>Provides expertise.</a:t>
            </a:r>
          </a:p>
          <a:p>
            <a:pPr>
              <a:lnSpc>
                <a:spcPct val="110000"/>
              </a:lnSpc>
            </a:pPr>
            <a:r>
              <a:rPr lang="en-US" dirty="0"/>
              <a:t>Ensures legal compliance.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b="1" dirty="0"/>
              <a:t>Questions:</a:t>
            </a:r>
          </a:p>
          <a:p>
            <a:pPr>
              <a:lnSpc>
                <a:spcPct val="110000"/>
              </a:lnSpc>
            </a:pPr>
            <a:r>
              <a:rPr lang="en-US" dirty="0"/>
              <a:t>Can there be more than one ADA Coordinator for agencies and Secretariats?</a:t>
            </a:r>
          </a:p>
          <a:p>
            <a:pPr>
              <a:lnSpc>
                <a:spcPct val="110000"/>
              </a:lnSpc>
            </a:pPr>
            <a:r>
              <a:rPr lang="en-US" dirty="0"/>
              <a:t>Do ADA Coordinators have accommodations checklists or provided with a job aid to support their work?</a:t>
            </a:r>
          </a:p>
          <a:p>
            <a:pPr>
              <a:lnSpc>
                <a:spcPct val="110000"/>
              </a:lnSpc>
            </a:pPr>
            <a:r>
              <a:rPr lang="en-US" dirty="0"/>
              <a:t>Is training required for ADA Coordinators?</a:t>
            </a:r>
          </a:p>
          <a:p>
            <a:pPr>
              <a:lnSpc>
                <a:spcPct val="110000"/>
              </a:lnSpc>
            </a:pPr>
            <a:r>
              <a:rPr lang="en-US" dirty="0"/>
              <a:t>Does training include Title II information and how to manage accommodations from internal and external requesters?</a:t>
            </a:r>
          </a:p>
        </p:txBody>
      </p:sp>
    </p:spTree>
    <p:extLst>
      <p:ext uri="{BB962C8B-B14F-4D97-AF65-F5344CB8AC3E}">
        <p14:creationId xmlns:p14="http://schemas.microsoft.com/office/powerpoint/2010/main" val="648605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96295-462B-3BC5-81D6-5E7E539BE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Supervisor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03120-1FD6-2AD9-8971-0F9CAAECA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Implements accommodation </a:t>
            </a:r>
          </a:p>
          <a:p>
            <a:pPr>
              <a:lnSpc>
                <a:spcPct val="100000"/>
              </a:lnSpc>
            </a:pPr>
            <a:r>
              <a:rPr lang="en-US" dirty="0"/>
              <a:t>Monitors effectiveness.</a:t>
            </a:r>
          </a:p>
          <a:p>
            <a:pPr>
              <a:lnSpc>
                <a:spcPct val="100000"/>
              </a:lnSpc>
            </a:pPr>
            <a:r>
              <a:rPr lang="en-US" dirty="0"/>
              <a:t>Partners with HR.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Questions:</a:t>
            </a:r>
          </a:p>
          <a:p>
            <a:pPr>
              <a:lnSpc>
                <a:spcPct val="100000"/>
              </a:lnSpc>
            </a:pPr>
            <a:r>
              <a:rPr lang="en-US" dirty="0"/>
              <a:t>How are supervisors informed about their role in the accommodations process and implementation?</a:t>
            </a:r>
          </a:p>
          <a:p>
            <a:pPr>
              <a:lnSpc>
                <a:spcPct val="100000"/>
              </a:lnSpc>
            </a:pPr>
            <a:r>
              <a:rPr lang="en-US" dirty="0"/>
              <a:t>Are supervisors provided with information about next steps after an accommodation has been documented?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701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1C2D8-C16D-AB81-69BC-E592C6C4B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 Department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77FA3-ECF9-979C-E3AA-1FE7A093C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36"/>
            <a:ext cx="10515600" cy="524446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Supports technological accommodations</a:t>
            </a:r>
          </a:p>
          <a:p>
            <a:pPr>
              <a:lnSpc>
                <a:spcPct val="120000"/>
              </a:lnSpc>
            </a:pPr>
            <a:r>
              <a:rPr lang="en-US" dirty="0"/>
              <a:t>Software provisioning</a:t>
            </a:r>
          </a:p>
          <a:p>
            <a:pPr>
              <a:lnSpc>
                <a:spcPct val="120000"/>
              </a:lnSpc>
            </a:pPr>
            <a:r>
              <a:rPr lang="en-US" dirty="0"/>
              <a:t>Workstation setup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b="1" dirty="0"/>
              <a:t>Questions: </a:t>
            </a:r>
          </a:p>
          <a:p>
            <a:pPr>
              <a:lnSpc>
                <a:spcPct val="120000"/>
              </a:lnSpc>
            </a:pPr>
            <a:r>
              <a:rPr lang="en-US" dirty="0"/>
              <a:t>Is there an existing list of approved tools and technologies to assist with accommodation requests?</a:t>
            </a:r>
          </a:p>
          <a:p>
            <a:pPr>
              <a:lnSpc>
                <a:spcPct val="120000"/>
              </a:lnSpc>
            </a:pPr>
            <a:r>
              <a:rPr lang="en-US" dirty="0"/>
              <a:t>What is the process for purchasing assistive technology software and hardware?</a:t>
            </a:r>
          </a:p>
          <a:p>
            <a:pPr>
              <a:lnSpc>
                <a:spcPct val="120000"/>
              </a:lnSpc>
            </a:pPr>
            <a:r>
              <a:rPr lang="en-US" dirty="0"/>
              <a:t>How can assistive technology software be provided for ease of access for employees?</a:t>
            </a:r>
          </a:p>
          <a:p>
            <a:pPr>
              <a:lnSpc>
                <a:spcPct val="120000"/>
              </a:lnSpc>
            </a:pPr>
            <a:r>
              <a:rPr lang="en-US" dirty="0"/>
              <a:t>What stakeholders are involved with workstation setup?</a:t>
            </a:r>
          </a:p>
        </p:txBody>
      </p:sp>
    </p:spTree>
    <p:extLst>
      <p:ext uri="{BB962C8B-B14F-4D97-AF65-F5344CB8AC3E}">
        <p14:creationId xmlns:p14="http://schemas.microsoft.com/office/powerpoint/2010/main" val="2654033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881C5-CE69-3BB2-F465-5501A15F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Legal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1AEEA-B83C-D8A3-19A9-F9B11A459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Advises on legal risks.</a:t>
            </a:r>
          </a:p>
          <a:p>
            <a:pPr>
              <a:lnSpc>
                <a:spcPct val="100000"/>
              </a:lnSpc>
            </a:pPr>
            <a:r>
              <a:rPr lang="en-US" dirty="0"/>
              <a:t>Legal compliance with federal and state laws.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Questions:</a:t>
            </a:r>
          </a:p>
          <a:p>
            <a:pPr>
              <a:lnSpc>
                <a:spcPct val="100000"/>
              </a:lnSpc>
            </a:pPr>
            <a:r>
              <a:rPr lang="en-US" dirty="0"/>
              <a:t>When and how does legal become involved with the accommodations process?</a:t>
            </a:r>
          </a:p>
          <a:p>
            <a:pPr>
              <a:lnSpc>
                <a:spcPct val="100000"/>
              </a:lnSpc>
            </a:pPr>
            <a:r>
              <a:rPr lang="en-US" dirty="0"/>
              <a:t>Does HR partner with legal to keep both sides up-to-date with policies, Laws and compliance risks?</a:t>
            </a:r>
          </a:p>
        </p:txBody>
      </p:sp>
    </p:spTree>
    <p:extLst>
      <p:ext uri="{BB962C8B-B14F-4D97-AF65-F5344CB8AC3E}">
        <p14:creationId xmlns:p14="http://schemas.microsoft.com/office/powerpoint/2010/main" val="2806805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5C49-311C-4722-2CFF-8506CAEE9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Process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A42E5-0258-32C3-4821-3B12C624D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216"/>
            <a:ext cx="10515600" cy="550989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Request is submitted in writing or verbally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Request is received and receipt is acknowledged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Next steps are sent to requester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Discussion begins with the request, HR and additional parties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Review of job functions or tasks is conducted with exploration of limitations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Accommodations are identified both temporary and/or permanent</a:t>
            </a:r>
          </a:p>
        </p:txBody>
      </p:sp>
    </p:spTree>
    <p:extLst>
      <p:ext uri="{BB962C8B-B14F-4D97-AF65-F5344CB8AC3E}">
        <p14:creationId xmlns:p14="http://schemas.microsoft.com/office/powerpoint/2010/main" val="1280879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42E4A-37C4-C0A1-077F-15288BBDB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7714A-AC73-AA8D-50BD-90D5719B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Process Workflow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11038-7F3E-50A9-E33F-E43273FD1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7696"/>
            <a:ext cx="10515600" cy="550989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Documentation is collected if necessary and reviewed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Accommodation(s) reviewed for effectiveness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Accommodation(s) are decided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Accommodation(s) are implemented by stakeholders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Outcomes are documented with continuous monitoring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7"/>
            </a:pPr>
            <a:r>
              <a:rPr lang="en-US" dirty="0"/>
              <a:t>Accommodation(s) are adjusted if needed with ongoing check-in and communication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76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F18612-A832-FB82-7E33-F42440906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AA1349-54BF-814B-8E8D-7C6D981776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Next Steps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F2C6258-548C-B28B-4549-1CF2B0184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030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4FD34-7C67-D4C5-11D8-D9118891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14876-FEE1-BD8D-C268-4A531461F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Assignment of exploration tasks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Present any findings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Begin creating a recommendations list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Update the full board at a future meeting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20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4B857-0D19-7D2C-3469-4D97E5BFC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4E7CD-B108-E575-F67D-C32207A0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B9EDB-E85A-294A-BBB1-CD97B10E9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745" y="2247628"/>
            <a:ext cx="10442509" cy="3220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       Welcome and Roll Call</a:t>
            </a:r>
          </a:p>
          <a:p>
            <a:pPr marL="0" indent="0">
              <a:buNone/>
            </a:pPr>
            <a:r>
              <a:rPr lang="en-US" dirty="0"/>
              <a:t>2.       Overview of the Goals </a:t>
            </a:r>
          </a:p>
          <a:p>
            <a:pPr marL="0" indent="0">
              <a:buNone/>
            </a:pPr>
            <a:r>
              <a:rPr lang="en-US" dirty="0"/>
              <a:t>3.       Process Exploration Work</a:t>
            </a:r>
            <a:endParaRPr lang="en-US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dirty="0"/>
              <a:t>4.       Working Group Next Steps</a:t>
            </a:r>
          </a:p>
          <a:p>
            <a:pPr marL="0" indent="0">
              <a:buNone/>
            </a:pPr>
            <a:r>
              <a:rPr lang="en-US" dirty="0"/>
              <a:t>5.       Working Group Member Remarks</a:t>
            </a:r>
          </a:p>
          <a:p>
            <a:pPr marL="0" indent="0">
              <a:buNone/>
            </a:pPr>
            <a:r>
              <a:rPr lang="en-US" dirty="0"/>
              <a:t>6.       Public Remarks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8497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462C2-57E4-C2E8-8A22-B3F4AECEC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819005-C303-7934-0DF6-3DC17F4D8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2E88597-977E-7FA1-DB84-7496BF8F6D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95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3B2060-193E-71D1-DE70-4864932C9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EE38EA-818E-1D9E-BE47-EFCF90D067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A3D419D-4775-2369-1D25-1F90257AE4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73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34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34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4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400" dirty="0"/>
              <a:t>K</a:t>
            </a:r>
            <a:r>
              <a:rPr lang="en-US" sz="3400" dirty="0"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400" dirty="0"/>
              <a:t>S</a:t>
            </a:r>
            <a:r>
              <a:rPr lang="en-US" sz="3400" dirty="0"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34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881F10-A748-CFF6-B7EF-B6BEEDED4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102609-23FE-E5F9-2621-EA6B7FB3E9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Thank You!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B8711C1-08CD-3661-4538-140AE8DDEA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810E95-B625-EB93-B4B9-2E4470857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94D5E2-6DFB-B066-6C56-EF2C0DD0A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Welcome &amp; Roll Call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422B189-C9C9-9BF2-E1A2-C5653375E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74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3518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Jason Snyder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Brian Chase</a:t>
            </a:r>
            <a:r>
              <a:rPr lang="en-US" dirty="0"/>
              <a:t>, Secretariat IT Accessibility Officer,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Office of Health and Human Services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Sue Wunderlee</a:t>
            </a:r>
            <a:r>
              <a:rPr lang="en-US" dirty="0"/>
              <a:t>, Secretariat IT Accessibility Officer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Massachusetts Department of Transportation</a:t>
            </a:r>
          </a:p>
          <a:p>
            <a:pPr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pPr>
              <a:lnSpc>
                <a:spcPct val="120000"/>
              </a:lnSpc>
            </a:pPr>
            <a:r>
              <a:rPr lang="en-US" b="1" dirty="0"/>
              <a:t>Robert Dias</a:t>
            </a:r>
            <a:r>
              <a:rPr lang="en-US" dirty="0"/>
              <a:t>, Assistive Technology Information Specialist,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Massachusetts Office on Disability (Designee)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Overview of the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7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E16DA-7905-0844-96D1-6CD6D040A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E947E-7255-4B5D-5DBD-2E7AE8946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6"/>
            <a:ext cx="10988040" cy="5672455"/>
          </a:xfrm>
        </p:spPr>
        <p:txBody>
          <a:bodyPr>
            <a:normAutofit/>
          </a:bodyPr>
          <a:lstStyle/>
          <a:p>
            <a:pPr marL="1768475" indent="-1768475" defTabSz="711200">
              <a:lnSpc>
                <a:spcPct val="100000"/>
              </a:lnSpc>
              <a:buNone/>
            </a:pPr>
            <a:r>
              <a:rPr lang="en-US" dirty="0"/>
              <a:t>Goal 1:	Review accommodations process across the Executive Department for awareness and understanding.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Outcome:  Create recommendations to align on the process.</a:t>
            </a:r>
          </a:p>
          <a:p>
            <a:pPr marL="1828800" indent="-1828800">
              <a:lnSpc>
                <a:spcPct val="150000"/>
              </a:lnSpc>
              <a:buNone/>
            </a:pPr>
            <a:r>
              <a:rPr lang="en-US" dirty="0"/>
              <a:t>Goal 2: 	Explore mitigation avenues.</a:t>
            </a:r>
          </a:p>
          <a:p>
            <a:pPr marL="1828800" indent="-1828800">
              <a:lnSpc>
                <a:spcPct val="100000"/>
              </a:lnSpc>
              <a:buNone/>
            </a:pPr>
            <a:r>
              <a:rPr lang="en-US" b="1" dirty="0"/>
              <a:t>Outcome:  Create recommendations to enhance existing supports or add additional supports.</a:t>
            </a:r>
          </a:p>
          <a:p>
            <a:pPr marL="1828800" indent="-1828800">
              <a:lnSpc>
                <a:spcPct val="150000"/>
              </a:lnSpc>
              <a:buNone/>
            </a:pPr>
            <a:r>
              <a:rPr lang="en-US" dirty="0"/>
              <a:t>Goal 3: 	Identify options involving technology solutions.</a:t>
            </a:r>
          </a:p>
          <a:p>
            <a:pPr marL="1828800" indent="-1828800">
              <a:lnSpc>
                <a:spcPct val="100000"/>
              </a:lnSpc>
              <a:buNone/>
            </a:pPr>
            <a:r>
              <a:rPr lang="en-US" b="1" dirty="0"/>
              <a:t>Outcome:   Create recommendations for an aligned list of technologies and tools to support accommodations.</a:t>
            </a:r>
          </a:p>
        </p:txBody>
      </p:sp>
    </p:spTree>
    <p:extLst>
      <p:ext uri="{BB962C8B-B14F-4D97-AF65-F5344CB8AC3E}">
        <p14:creationId xmlns:p14="http://schemas.microsoft.com/office/powerpoint/2010/main" val="36315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5B8738-DFE1-0D9D-2984-34EF1026F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C8E2BE-0DDF-9318-00CB-EF3E717F89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Process Exploration Work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6153AA2-30E8-F744-A6E3-65ECC3334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77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17767-C6B2-0EE7-96C7-A3E2D6FF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Questions to Guide Exploration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61212-2100-6351-A218-9A04F0003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23880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b="1" dirty="0"/>
              <a:t>Across the Executive Department</a:t>
            </a:r>
          </a:p>
          <a:p>
            <a:r>
              <a:rPr lang="en-US" sz="2300" dirty="0"/>
              <a:t>What staff are in place to support internal and external accommodation requests?</a:t>
            </a:r>
          </a:p>
          <a:p>
            <a:r>
              <a:rPr lang="en-US" sz="2300" dirty="0"/>
              <a:t>Is a form required to be completed to request an accommodation? If yes, is the form standardized across Secretariats and agencies?</a:t>
            </a:r>
          </a:p>
          <a:p>
            <a:r>
              <a:rPr lang="en-US" sz="2300" dirty="0"/>
              <a:t>What training is provided to staff about the accommodation request and implementation process? </a:t>
            </a:r>
          </a:p>
          <a:p>
            <a:r>
              <a:rPr lang="en-US" sz="2300" dirty="0"/>
              <a:t>Who is required to take training and when?</a:t>
            </a:r>
          </a:p>
          <a:p>
            <a:r>
              <a:rPr lang="en-US" sz="2300" dirty="0"/>
              <a:t>Is there a tracking system to log accommodations for record keeping purposes?</a:t>
            </a:r>
          </a:p>
          <a:p>
            <a:r>
              <a:rPr lang="en-US" sz="2300" dirty="0"/>
              <a:t>How are accommodations implemented and tracked for monitoring and adjustment purposes? </a:t>
            </a:r>
          </a:p>
          <a:p>
            <a:r>
              <a:rPr lang="en-US" sz="2300" dirty="0"/>
              <a:t>Is there a process if an accommodation needs to be adjusted, removed or added?</a:t>
            </a:r>
          </a:p>
          <a:p>
            <a:r>
              <a:rPr lang="en-US" sz="2300" dirty="0"/>
              <a:t>What supports exist to provide alternate access?</a:t>
            </a:r>
          </a:p>
        </p:txBody>
      </p:sp>
    </p:spTree>
    <p:extLst>
      <p:ext uri="{BB962C8B-B14F-4D97-AF65-F5344CB8AC3E}">
        <p14:creationId xmlns:p14="http://schemas.microsoft.com/office/powerpoint/2010/main" val="188999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8775</TotalTime>
  <Words>916</Words>
  <Application>Microsoft Office PowerPoint</Application>
  <PresentationFormat>Widescreen</PresentationFormat>
  <Paragraphs>118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DAEGB Assistive Technology and Accommodations  Working Group Meeting</vt:lpstr>
      <vt:lpstr>Meeting Agenda</vt:lpstr>
      <vt:lpstr>Welcome &amp; Roll Call</vt:lpstr>
      <vt:lpstr>Working Group Roll Call</vt:lpstr>
      <vt:lpstr>Working Group Roll Call Continued</vt:lpstr>
      <vt:lpstr>Overview of the Goals</vt:lpstr>
      <vt:lpstr>Working Group Outcomes</vt:lpstr>
      <vt:lpstr>Process Exploration Work</vt:lpstr>
      <vt:lpstr>General Questions to Guide Exploration</vt:lpstr>
      <vt:lpstr>Employee/Applicant/Constituent Tasks</vt:lpstr>
      <vt:lpstr>HR Tasks</vt:lpstr>
      <vt:lpstr>ADA Coordinator  Tasks</vt:lpstr>
      <vt:lpstr>Supervisor Tasks</vt:lpstr>
      <vt:lpstr>IT Department Tasks</vt:lpstr>
      <vt:lpstr>Legal Tasks</vt:lpstr>
      <vt:lpstr>Process Workflow</vt:lpstr>
      <vt:lpstr>Process Workflow (Cont.)</vt:lpstr>
      <vt:lpstr>Working Group Next Steps</vt:lpstr>
      <vt:lpstr>Next Steps</vt:lpstr>
      <vt:lpstr>Working Group Remarks</vt:lpstr>
      <vt:lpstr>Public Remarks</vt:lpstr>
      <vt:lpstr>Guidelines for Public Remarks</vt:lpstr>
      <vt:lpstr>Thank You!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35</cp:revision>
  <dcterms:created xsi:type="dcterms:W3CDTF">2024-03-08T14:56:14Z</dcterms:created>
  <dcterms:modified xsi:type="dcterms:W3CDTF">2025-11-20T21:33:25Z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