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20" d="100"/>
          <a:sy n="120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C654F-65E0-4CD6-9F36-89EBA406FCD6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9C61A-B493-4322-BBAF-EF2D80B8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4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8A0C-4E7C-4CB4-9386-7D6796D74B38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71B4-89B8-452C-BFD0-BB3E56A6FCED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454D-7C25-4AEC-8B10-63F32A01998C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296-C61B-494F-AC4F-9243EA533EFE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5F4D-B8A9-4D57-AB83-26C0A8BD90D0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7C35-A4DA-4F07-95C5-0428FDAA58A1}" type="datetime1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9A26-F06B-47FA-A3F4-40C9A7F505AA}" type="datetime1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EA4B-1F69-460F-B7D5-8CB6A7CC9E90}" type="datetime1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489C-9829-4CFF-91A5-2B6F20017C1D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B728-9277-4D6B-88CC-6E8F4044763A}" type="datetime1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0BFD-91EC-44AB-91B1-5344287A8CE9}" type="datetime1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0C24C-B753-41E3-B700-DF304F5871DA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296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="" xmlns:a16="http://schemas.microsoft.com/office/drawing/2014/main" id="{D40FD616-4C8A-4E1D-9F8D-2CFF59583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hlinkClick r:id="rId2"/>
              </a:rPr>
              <a:t>EPIA</a:t>
            </a:r>
            <a:r>
              <a:rPr lang="en-US" dirty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– 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November 2020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="" xmlns:a16="http://schemas.microsoft.com/office/drawing/2014/main" id="{69307D4A-5715-422F-B118-8B7942972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Referrals in Time Period: 530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F8A72-8281-4BDF-80B7-B532F6D354AE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="" xmlns:a16="http://schemas.microsoft.com/office/drawing/2014/main" id="{97CBA6B0-BE9F-40F5-B446-2228524C5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34038-77F6-4A73-8C11-029205534881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="" xmlns:a16="http://schemas.microsoft.com/office/drawing/2014/main" id="{047CD46A-D601-4CBE-9733-2A5FE660C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25CF-9A7F-49AA-AC9F-04F37F9E383B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="" xmlns:a16="http://schemas.microsoft.com/office/drawing/2014/main" id="{2CC93540-521E-4840-A11F-47D5B3268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70"/>
            <a:ext cx="12192000" cy="6636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4FEA-9978-4434-91A7-C57580690D47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="" xmlns:a16="http://schemas.microsoft.com/office/drawing/2014/main" id="{BAE72EB4-8BFD-4861-A38B-8BC1E3BA1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4C4CB-18E4-4EE7-B67C-D023A0501BAC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="" xmlns:a16="http://schemas.microsoft.com/office/drawing/2014/main" id="{4718A5EF-77E8-44AF-8FC3-3FB30D5C0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4E08-ABF0-4A52-8210-9AB1DD65DFD2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="" xmlns:a16="http://schemas.microsoft.com/office/drawing/2014/main" id="{E2814893-1F83-4510-8B65-4C37DF2F8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5C61-A8FC-429E-9D2E-2830D911934D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="" xmlns:a16="http://schemas.microsoft.com/office/drawing/2014/main" id="{1F6A7CAB-7C6A-42AD-BD2B-3038535D2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86C7-C75B-4399-921F-AE541D4751A5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="" xmlns:a16="http://schemas.microsoft.com/office/drawing/2014/main" id="{CF9CDC2B-7BEA-4284-BD14-0F4D2AE15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4B4D-16BF-4714-B1E4-C847F0A50916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="" xmlns:a16="http://schemas.microsoft.com/office/drawing/2014/main" id="{05DC051D-89FB-41E2-AC29-47128823E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917"/>
            <a:ext cx="12191999" cy="62501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BA1D-3209-497B-9E28-AA6B7B98A432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="" xmlns:a16="http://schemas.microsoft.com/office/drawing/2014/main" id="{96C423D0-3605-4987-A9A7-60A9E60FC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50"/>
            <a:ext cx="12192000" cy="62108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FA7-C751-4870-B74D-7C0DC591AF66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653993"/>
              </p:ext>
            </p:extLst>
          </p:nvPr>
        </p:nvGraphicFramePr>
        <p:xfrm>
          <a:off x="206730" y="230591"/>
          <a:ext cx="11752029" cy="6006745"/>
        </p:xfrm>
        <a:graphic>
          <a:graphicData uri="http://schemas.openxmlformats.org/drawingml/2006/table">
            <a:tbl>
              <a:tblPr/>
              <a:tblGrid>
                <a:gridCol w="1420184"/>
                <a:gridCol w="619717"/>
                <a:gridCol w="619717"/>
                <a:gridCol w="619717"/>
                <a:gridCol w="619717"/>
                <a:gridCol w="416373"/>
                <a:gridCol w="619717"/>
                <a:gridCol w="619717"/>
                <a:gridCol w="619717"/>
                <a:gridCol w="619717"/>
                <a:gridCol w="619717"/>
                <a:gridCol w="619717"/>
                <a:gridCol w="619717"/>
                <a:gridCol w="619717"/>
                <a:gridCol w="619717"/>
                <a:gridCol w="619717"/>
                <a:gridCol w="619717"/>
                <a:gridCol w="619717"/>
              </a:tblGrid>
              <a:tr h="6281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/>
                        </a:rPr>
                        <a:t>Expedited Psychiatric Inpatient Admission  Dashboard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Nov-20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Oct-20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Nov-19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Variance               (Nov 19 vs. Nov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Percent Change (Nov 19 vs. Nov 20)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7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Referrals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to Placement  (Days)</a:t>
                      </a:r>
                    </a:p>
                  </a:txBody>
                  <a:tcPr marL="7195" marR="7195" marT="7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Referrals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ATP</a:t>
                      </a:r>
                      <a:r>
                        <a:rPr lang="en-US" sz="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Referrals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Time to Placement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Referrals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ATP</a:t>
                      </a:r>
                      <a:r>
                        <a:rPr lang="en-US" sz="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Referrals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ATP</a:t>
                      </a:r>
                      <a:r>
                        <a:rPr lang="en-US" sz="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2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Average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Median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Max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Average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Median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Max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2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SUMMARY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530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3.12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742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2.48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117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413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1.10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353%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54%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2936">
                <a:tc gridSpan="18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Age Groups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9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0-12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3.94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8%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4.36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32%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2.21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1.73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-11%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78%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29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13-17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184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35%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4.55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180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24%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27%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152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2.46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475%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118%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29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1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Subtotal: 0-17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218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4.25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239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32%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3.93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60%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2.15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148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2.10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211%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97%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32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18-22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2.31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8%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2.35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0.31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1650%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16%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2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23-64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241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45%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2.17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402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54%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1.79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28%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1.88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0.29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630%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15%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2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65+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36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2.22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1.58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0.64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200%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272">
                <a:tc gridSpan="18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Insurance Coverage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2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Commercial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4.28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115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15%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3.50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2.57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86.00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1.71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374%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66%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2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Health Safety Net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2.67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2.60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0.67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33%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033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MassHealth ACO/MCO</a:t>
                      </a:r>
                      <a:r>
                        <a:rPr lang="en-US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Garamond"/>
                      </a:endParaRP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291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55%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2.91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423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57%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2.30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45%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1.91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238.00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449%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53%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7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MassHealth Fee-for-Service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1.75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1.50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3.17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0.75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300%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75%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2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MassHealth (Unspecified)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3.70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3.46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1.33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2.37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67%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178%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2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Medicare Only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2.70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2.50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2.33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0.37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67%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16%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7181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Medicaid only - Out of State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-3.00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N/A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N/A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2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Medicaid-Medicare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15%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2.48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107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14%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1.88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16%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1.89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60.00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0.59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316%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31%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2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Uninsured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2.78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2.55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1.20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18.00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1.58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360%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132%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272">
                <a:tc gridSpan="18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State Agency Engagement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2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DCF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4.84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3.96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16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1.56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3.28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175%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210%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2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DDS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4.29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16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2.38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0.5</a:t>
                      </a:r>
                    </a:p>
                  </a:txBody>
                  <a:tcPr marL="7195" marR="7195" marT="7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3.79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250%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757%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272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DMH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49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4.27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2.18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18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3.33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1.5</a:t>
                      </a:r>
                    </a:p>
                  </a:txBody>
                  <a:tcPr marL="7195" marR="7195" marT="719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31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0.94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172%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28%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2936"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DYS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3.33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4.00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8.83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0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3.33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#DIV/0!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#DIV/0!</a:t>
                      </a: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2296-C61B-494F-AC4F-9243EA533EFE}" type="datetime1">
              <a:rPr lang="en-US" smtClean="0"/>
              <a:t>1/15/2021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0915FCBE-3B27-4F96-A1AA-14BFDFCB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34" y="6338050"/>
            <a:ext cx="9507416" cy="42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363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="" xmlns:a16="http://schemas.microsoft.com/office/drawing/2014/main" id="{B96390EF-35A1-4D50-AD6B-C935B0E03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799"/>
            <a:ext cx="12192000" cy="620440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7ABC-6505-439D-A1D9-71D681FACDA8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="" xmlns:a16="http://schemas.microsoft.com/office/drawing/2014/main" id="{119B804B-7FF4-4134-81ED-72C9B9AE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03"/>
            <a:ext cx="12192000" cy="679039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41DC-5D99-443A-974D-3FC02DAE0C5F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="" xmlns:a16="http://schemas.microsoft.com/office/drawing/2014/main" id="{F925F294-207C-4E51-8480-F3198E264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B3B8E-0BD6-4831-B8FE-190A88DBDB8B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="" xmlns:a16="http://schemas.microsoft.com/office/drawing/2014/main" id="{9B276BA1-EA18-44ED-899F-33E621DA1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927D-264D-497F-8D28-47D72A592FA7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="" xmlns:a16="http://schemas.microsoft.com/office/drawing/2014/main" id="{8F6360F6-5DB7-45A9-A147-BBBBC5FCC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869A-274A-416C-B398-D1425FCE21FF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Repeat EPIA Referrals">
            <a:extLst>
              <a:ext uri="{FF2B5EF4-FFF2-40B4-BE49-F238E27FC236}">
                <a16:creationId xmlns="" xmlns:a16="http://schemas.microsoft.com/office/drawing/2014/main" id="{9E4B42B4-88FF-4107-BA31-0C5FDF184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17C30-1222-4BC9-BB3F-D59A19EE96FF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Boarding Risk">
            <a:extLst>
              <a:ext uri="{FF2B5EF4-FFF2-40B4-BE49-F238E27FC236}">
                <a16:creationId xmlns="" xmlns:a16="http://schemas.microsoft.com/office/drawing/2014/main" id="{D0494CE3-B899-47DC-9D68-16C78F87B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A99D6-5883-497D-BAF0-BB60EB955639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="" xmlns:a16="http://schemas.microsoft.com/office/drawing/2014/main" id="{454EF006-3E39-4A4F-A9AA-8BB1328E8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D43D-70D3-4EF8-9324-B96F1B97379F}" type="datetime1">
              <a:rPr lang="en-US" smtClean="0"/>
              <a:t>1/15/2021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="" xmlns:a16="http://schemas.microsoft.com/office/drawing/2014/main" id="{C21D47FC-DD92-4ABB-9B68-9F7B4FAA4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356C1-D89D-4F55-BD81-2AC23180CCAD}" type="datetime1">
              <a:rPr lang="en-US" smtClean="0"/>
              <a:t>1/15/2021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="" xmlns:a16="http://schemas.microsoft.com/office/drawing/2014/main" id="{3DC63DB4-7551-4F20-ADC4-0C9CBEA57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" y="0"/>
            <a:ext cx="12004936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D82C1-5E7E-405B-8B68-8F7529A4EFAA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="" xmlns:a16="http://schemas.microsoft.com/office/drawing/2014/main" id="{61280925-A02F-4417-A95A-048D0A9FE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28"/>
            <a:ext cx="12192000" cy="622414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04929-DFFC-446F-A473-452E46463C58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="" xmlns:a16="http://schemas.microsoft.com/office/drawing/2014/main" id="{DD468AF6-3854-4FC1-9BE0-61EABC15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AF2-D536-4C66-AC51-D22BD6C2D577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="" xmlns:a16="http://schemas.microsoft.com/office/drawing/2014/main" id="{89E405C6-6A2A-4DA8-82E3-098ADF3B0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D605-5DCA-41BF-BC75-773903A60A09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="" xmlns:a16="http://schemas.microsoft.com/office/drawing/2014/main" id="{106CA25E-1645-4EB4-BE45-DA8B7BFB1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6ED4A-8484-4E82-B9EF-B05E55CEA2A6}" type="datetime1">
              <a:rPr lang="en-US" smtClean="0"/>
              <a:t>1/15/2021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563</Words>
  <Application>Microsoft Office PowerPoint</Application>
  <PresentationFormat>Custom</PresentationFormat>
  <Paragraphs>424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EPIA –  November 2020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November 2020</dc:title>
  <dc:creator>MacLeod, Jill (DMH)</dc:creator>
  <cp:lastModifiedBy>MacLeod, Jill (DMH)</cp:lastModifiedBy>
  <cp:revision>2</cp:revision>
  <dcterms:created xsi:type="dcterms:W3CDTF">2021-01-15T14:30:09Z</dcterms:created>
  <dcterms:modified xsi:type="dcterms:W3CDTF">2021-01-15T14:57:43Z</dcterms:modified>
</cp:coreProperties>
</file>