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17CF10-1C68-48D6-8C67-2A614AC1D2D5}" type="datetimeFigureOut">
              <a:rPr lang="en-US" smtClean="0"/>
              <a:t>2/7/2022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0F562F-6660-42CB-B040-DE3107AD6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391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2/7/2022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1601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453B34F2-5E05-4DC9-A848-4D0D9E08DB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</a:t>
            </a:r>
            <a:r>
              <a:rPr lang="en-US" dirty="0">
                <a:hlinkClick r:id="rId2"/>
              </a:rPr>
              <a:t>–</a:t>
            </a:r>
            <a:r>
              <a:rPr lang="en-us" dirty="0">
                <a:hlinkClick r:id="rId2"/>
              </a:rPr>
              <a:t> 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November 2021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Ages 0-17</a:t>
            </a: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FAADD3E6-670E-427B-A013-13DC2F2CD5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 in Period: 250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324F66-8DF5-4D91-A15B-7CEDD4842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DB677C-6892-4152-B41B-7A39F6426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6A2200-5D24-4E94-A527-E092D1775658}"/>
              </a:ext>
            </a:extLst>
          </p:cNvPr>
          <p:cNvSpPr txBox="1"/>
          <p:nvPr/>
        </p:nvSpPr>
        <p:spPr>
          <a:xfrm>
            <a:off x="1198880" y="5550971"/>
            <a:ext cx="104312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Note: One referral was still boarding as of 2/7/2022 and is not reflected in any Time to Placement calculations</a:t>
            </a:r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Insurance Plan Type">
            <a:extLst>
              <a:ext uri="{FF2B5EF4-FFF2-40B4-BE49-F238E27FC236}">
                <a16:creationId xmlns:a16="http://schemas.microsoft.com/office/drawing/2014/main" id="{8E4B7EFD-CF72-4B65-A1A0-6B4A78B42B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CC7355-716A-4F3A-B38B-108C6B2B9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7E65E9-E3A1-4199-847F-D55571A12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Type of Referral">
            <a:extLst>
              <a:ext uri="{FF2B5EF4-FFF2-40B4-BE49-F238E27FC236}">
                <a16:creationId xmlns:a16="http://schemas.microsoft.com/office/drawing/2014/main" id="{1BB35C25-39CC-4035-80DC-9EF542A038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D4FC14-9A96-4AE4-8AD7-ABEB3FD55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5C7038-91A7-4D4E-A560-23B111128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Time to Referral (Days) from Initial Evaluation">
            <a:extLst>
              <a:ext uri="{FF2B5EF4-FFF2-40B4-BE49-F238E27FC236}">
                <a16:creationId xmlns:a16="http://schemas.microsoft.com/office/drawing/2014/main" id="{9A37380F-359E-487D-AC8B-07F5780902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572" y="0"/>
            <a:ext cx="5074855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0560A2-A034-4D97-B6CF-176876EE1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5B8EFB-3A9B-4478-B9A3-BC3E22287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 by outcome">
            <a:extLst>
              <a:ext uri="{FF2B5EF4-FFF2-40B4-BE49-F238E27FC236}">
                <a16:creationId xmlns:a16="http://schemas.microsoft.com/office/drawing/2014/main" id="{F0FBA766-0044-46CB-95C2-3501BFDC9D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0667" y="0"/>
            <a:ext cx="395066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BD7173-AF12-414E-BBF3-9B1B73232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9E6E43F-453B-4370-92FF-6B4DC0916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Placement from Referral">
            <a:extLst>
              <a:ext uri="{FF2B5EF4-FFF2-40B4-BE49-F238E27FC236}">
                <a16:creationId xmlns:a16="http://schemas.microsoft.com/office/drawing/2014/main" id="{AC6F67A3-CA2D-4ECE-8253-720B98DF36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572" y="0"/>
            <a:ext cx="5074855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AF71B3-A6DF-4CFB-9AC0-5ACCFBF97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C185CD-4FDD-4CFA-AA1E-01E4BE5E4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Age Group">
            <a:extLst>
              <a:ext uri="{FF2B5EF4-FFF2-40B4-BE49-F238E27FC236}">
                <a16:creationId xmlns:a16="http://schemas.microsoft.com/office/drawing/2014/main" id="{30FFF496-9153-411B-A6D9-0F47953D81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8AC0E7-B14D-46F4-9A3D-260D42D8F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8A6352A-775C-47E5-A532-B4895C1DF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Gender">
            <a:extLst>
              <a:ext uri="{FF2B5EF4-FFF2-40B4-BE49-F238E27FC236}">
                <a16:creationId xmlns:a16="http://schemas.microsoft.com/office/drawing/2014/main" id="{6D2F8AA5-187F-461E-9334-CE43B43298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6A3E83-ECDB-457B-8197-0B6DC4B82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16AD34C-5203-4465-91A1-4DA4F7C4A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Race">
            <a:extLst>
              <a:ext uri="{FF2B5EF4-FFF2-40B4-BE49-F238E27FC236}">
                <a16:creationId xmlns:a16="http://schemas.microsoft.com/office/drawing/2014/main" id="{8B35265C-1A4C-45E4-857D-7517B8056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7AA128-94E5-4B26-8D3E-1E76BECE6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266D4E-BA37-4D20-921B-491E78DB8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Ethnicity">
            <a:extLst>
              <a:ext uri="{FF2B5EF4-FFF2-40B4-BE49-F238E27FC236}">
                <a16:creationId xmlns:a16="http://schemas.microsoft.com/office/drawing/2014/main" id="{98BA7C42-76CD-4672-9D93-922C228BEC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78D260-CD2F-4396-86C0-9B6109C41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585E82C-8C98-434C-BADA-F6920CD7C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Primary Barriers to Placement">
            <a:extLst>
              <a:ext uri="{FF2B5EF4-FFF2-40B4-BE49-F238E27FC236}">
                <a16:creationId xmlns:a16="http://schemas.microsoft.com/office/drawing/2014/main" id="{B4F72991-F156-47A2-BFAE-39B1BDE50E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539" y="0"/>
            <a:ext cx="6128921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D5778E-7595-4908-AD6B-6E9633474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1AA572D-5A3E-4B14-A24F-7EE0A6032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Primary Diagnosis">
            <a:extLst>
              <a:ext uri="{FF2B5EF4-FFF2-40B4-BE49-F238E27FC236}">
                <a16:creationId xmlns:a16="http://schemas.microsoft.com/office/drawing/2014/main" id="{5B6E0669-DD73-497B-9A82-FCD9E9EA0E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649" y="0"/>
            <a:ext cx="6228701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A316BE-F51F-4403-BBA5-DA451BDA0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D6EDD6-EDD8-4936-B341-08224DD11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Top 20 Boarding / Placement Hospitals">
            <a:extLst>
              <a:ext uri="{FF2B5EF4-FFF2-40B4-BE49-F238E27FC236}">
                <a16:creationId xmlns:a16="http://schemas.microsoft.com/office/drawing/2014/main" id="{5326E984-0477-4E7F-B352-A8ECCBA37D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06E4A9-1504-41C9-8CD1-121BC45AB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72B09B3-CCEA-412C-9F41-172E73811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Boarding Facilities where  &amp;quot;Level of Care Changed&amp;quot;">
            <a:extLst>
              <a:ext uri="{FF2B5EF4-FFF2-40B4-BE49-F238E27FC236}">
                <a16:creationId xmlns:a16="http://schemas.microsoft.com/office/drawing/2014/main" id="{79EFFDBF-4FCB-4F8C-83D2-B3A0395549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90C813-F15D-41D7-8F01-4B15D901D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4A71E2-7B92-4CDB-A747-1D16787EA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Referrals for Uninsured by Boarding / Placement Hospital">
            <a:extLst>
              <a:ext uri="{FF2B5EF4-FFF2-40B4-BE49-F238E27FC236}">
                <a16:creationId xmlns:a16="http://schemas.microsoft.com/office/drawing/2014/main" id="{7B82A78E-B090-41E8-8770-0F6B952906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DEC442-C7AC-4CAC-9A45-B13CD317D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FBC1ED8-0A09-4740-9F93-D3CC4B51F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Last 12 Months Accumulated Data (White page)">
            <a:extLst>
              <a:ext uri="{FF2B5EF4-FFF2-40B4-BE49-F238E27FC236}">
                <a16:creationId xmlns:a16="http://schemas.microsoft.com/office/drawing/2014/main" id="{2004D995-78D7-40A9-9CAA-E52165B277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70D095-FC40-449B-ACD0-C091576CF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84CA55-092F-4EF9-9D5C-C752B08B8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Number of Referrals - 12 months">
            <a:extLst>
              <a:ext uri="{FF2B5EF4-FFF2-40B4-BE49-F238E27FC236}">
                <a16:creationId xmlns:a16="http://schemas.microsoft.com/office/drawing/2014/main" id="{74401566-E8E1-4288-B15E-A0B8F2969B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6E8641-C150-470B-9B56-26C891A6E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8F0DCB-9967-487C-92BB-053481E68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Number of Referrals by Age Group - 12 months (Line)">
            <a:extLst>
              <a:ext uri="{FF2B5EF4-FFF2-40B4-BE49-F238E27FC236}">
                <a16:creationId xmlns:a16="http://schemas.microsoft.com/office/drawing/2014/main" id="{9D81A124-2088-4664-A834-2FFC3BD4D9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348" y="0"/>
            <a:ext cx="6881304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5C6152-167C-47B6-A354-C5A6A42DF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C0E355C-499D-4648-A02C-A7FCAFB69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Number of Referrals with State Agency Involvement - 12 months (Line)">
            <a:extLst>
              <a:ext uri="{FF2B5EF4-FFF2-40B4-BE49-F238E27FC236}">
                <a16:creationId xmlns:a16="http://schemas.microsoft.com/office/drawing/2014/main" id="{F4812DEE-4EE4-4353-ACBC-36C1507F3C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5436" y="0"/>
            <a:ext cx="7021127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61FC07-82F3-41A6-B26C-703CA82DD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CC5EE2-A1DE-422D-8043-1F3B95529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Average Time (Days) to Placement after Referral by Referral Date - 12 months">
            <a:extLst>
              <a:ext uri="{FF2B5EF4-FFF2-40B4-BE49-F238E27FC236}">
                <a16:creationId xmlns:a16="http://schemas.microsoft.com/office/drawing/2014/main" id="{8220CD5B-E497-4154-B243-C73D26FA6F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023" y="0"/>
            <a:ext cx="7949953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DC68D6-B674-48F8-8210-B76ADE3DE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6430166-1BE8-49A2-B924-7A085B962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Top 15 Primary Barriers to Placement - 12 months">
            <a:extLst>
              <a:ext uri="{FF2B5EF4-FFF2-40B4-BE49-F238E27FC236}">
                <a16:creationId xmlns:a16="http://schemas.microsoft.com/office/drawing/2014/main" id="{AF0EC4BD-0BE0-48C9-8771-91377074C5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539" y="0"/>
            <a:ext cx="6128921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AFC7C3-043A-4749-98D9-5E65DEE72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4647461-1B56-4A4A-AA7D-ADFA5D685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Top 5 Barriers to Placement by Month - 12 months (Line graph)">
            <a:extLst>
              <a:ext uri="{FF2B5EF4-FFF2-40B4-BE49-F238E27FC236}">
                <a16:creationId xmlns:a16="http://schemas.microsoft.com/office/drawing/2014/main" id="{02FA05D2-C5EB-466F-A1E4-E12292D363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C194E2-841A-43C0-9663-C5AF65544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B7B1B5-BED3-4BC2-91CF-53C22125A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Top 5 Barriers to Placement by Month - 12 months (Table)">
            <a:extLst>
              <a:ext uri="{FF2B5EF4-FFF2-40B4-BE49-F238E27FC236}">
                <a16:creationId xmlns:a16="http://schemas.microsoft.com/office/drawing/2014/main" id="{25C59160-D782-452F-B76B-F827149219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E6EEE7-2996-4969-992F-3C0A40905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16D861E-5853-4BF5-B6A0-AB3758167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lide24" descr="Top 20 Boarding / Placement Hospitals - 12 months">
            <a:extLst>
              <a:ext uri="{FF2B5EF4-FFF2-40B4-BE49-F238E27FC236}">
                <a16:creationId xmlns:a16="http://schemas.microsoft.com/office/drawing/2014/main" id="{58420D14-B9C6-40F1-B80A-5E020AEE5C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5C500E-352B-4D70-A733-5EB76109E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1E4DC8-B3CB-4058-9E30-6137361AF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83</Words>
  <Application>Microsoft Office PowerPoint</Application>
  <PresentationFormat>Widescreen</PresentationFormat>
  <Paragraphs>51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EPIA –  November 2021 Ages 0-17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- November 2021</dc:title>
  <dc:creator>MacLeod, Jill (DMH)</dc:creator>
  <cp:lastModifiedBy>MacLeod, Jill (DMH)</cp:lastModifiedBy>
  <cp:revision>3</cp:revision>
  <dcterms:created xsi:type="dcterms:W3CDTF">2022-02-07T15:52:26Z</dcterms:created>
  <dcterms:modified xsi:type="dcterms:W3CDTF">2022-02-07T16:05:37Z</dcterms:modified>
</cp:coreProperties>
</file>