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45384-FCB5-40B6-A844-05E88AAF20CC}" type="datetimeFigureOut">
              <a:rPr lang="en-US" smtClean="0"/>
              <a:t>4/28/2023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679742-592E-4626-9A42-BB0956C1431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51749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4/28/2023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Community/workbooks/2069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86460F0C-8348-4105-B290-4DDC8EDF926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hlinkClick r:id="rId2"/>
              </a:rPr>
              <a:t>EPIA - November 2022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F69D1355-CEDF-42D2-B141-5D6E1278EBF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413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1CF632-DC89-4B60-A714-AD79087D1B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22754F2-1B5A-4711-AB63-F2086E219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Referrals by Insurance Plan Type Commercial split">
            <a:extLst>
              <a:ext uri="{FF2B5EF4-FFF2-40B4-BE49-F238E27FC236}">
                <a16:creationId xmlns:a16="http://schemas.microsoft.com/office/drawing/2014/main" id="{5B643871-D98B-4AAC-9E63-803A9F709E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A8AD974-2E67-4E3F-83B5-5E90738A1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BF7484-3741-44FA-AC66-93C4E81F29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Type of Referral">
            <a:extLst>
              <a:ext uri="{FF2B5EF4-FFF2-40B4-BE49-F238E27FC236}">
                <a16:creationId xmlns:a16="http://schemas.microsoft.com/office/drawing/2014/main" id="{5A216E7D-1DF9-4599-89DF-BDEF5973762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20BA99C-879A-4CAF-ADFF-AAF4EF1BB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2F3EBA-9BBA-4251-9A98-31466B195E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Time to Referral (Days) from Initial Evaluation">
            <a:extLst>
              <a:ext uri="{FF2B5EF4-FFF2-40B4-BE49-F238E27FC236}">
                <a16:creationId xmlns:a16="http://schemas.microsoft.com/office/drawing/2014/main" id="{986131B6-2146-40BE-85A2-EC914DA47CF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18D37AD-085C-4030-A15C-6BA30B5DE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8D88E28-712F-4525-8480-C7ABF21D76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 by outcome">
            <a:extLst>
              <a:ext uri="{FF2B5EF4-FFF2-40B4-BE49-F238E27FC236}">
                <a16:creationId xmlns:a16="http://schemas.microsoft.com/office/drawing/2014/main" id="{2BFF5677-6A5A-4272-9DC1-75A70F9023B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4580" y="0"/>
            <a:ext cx="8562840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F1FF7A4-AA23-4EC9-B2D7-7CAB850DA4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4C5837C-DA0D-46B4-8628-672BF5A10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Placement from Referral">
            <a:extLst>
              <a:ext uri="{FF2B5EF4-FFF2-40B4-BE49-F238E27FC236}">
                <a16:creationId xmlns:a16="http://schemas.microsoft.com/office/drawing/2014/main" id="{216711C7-36D6-4A07-9580-7C055919B6E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2296" y="0"/>
            <a:ext cx="8447407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6308A4-B8C1-44D7-9964-52EC14C6B3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85BB1C8-D7F6-420A-B860-645A78DA46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Referrals by Age Group">
            <a:extLst>
              <a:ext uri="{FF2B5EF4-FFF2-40B4-BE49-F238E27FC236}">
                <a16:creationId xmlns:a16="http://schemas.microsoft.com/office/drawing/2014/main" id="{B8800587-3C0B-4D06-924E-81D8BA0EDE4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7E124A6-0DF0-410D-97A3-13A140E58B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90DE183-E533-46EC-A3AF-E37814491F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Gender">
            <a:extLst>
              <a:ext uri="{FF2B5EF4-FFF2-40B4-BE49-F238E27FC236}">
                <a16:creationId xmlns:a16="http://schemas.microsoft.com/office/drawing/2014/main" id="{7D66D495-F65D-43CC-8EAB-1DE37C0B51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0BDDAC-791E-4D7E-8FA2-B5707229EE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1CDA7D-678F-43BF-AFC0-C95733E43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Race">
            <a:extLst>
              <a:ext uri="{FF2B5EF4-FFF2-40B4-BE49-F238E27FC236}">
                <a16:creationId xmlns:a16="http://schemas.microsoft.com/office/drawing/2014/main" id="{62EF1CED-4D81-4478-A020-32FBFBAB0B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B2487E-05EF-4BCC-B8DE-965169DE1F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D0802A1-811C-454D-A505-B6A90F4AE0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Ethnicity">
            <a:extLst>
              <a:ext uri="{FF2B5EF4-FFF2-40B4-BE49-F238E27FC236}">
                <a16:creationId xmlns:a16="http://schemas.microsoft.com/office/drawing/2014/main" id="{684DC66A-DCF7-4C33-AB05-060055716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F7B646D-1194-4959-B241-566668D5C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41BB5B-37CB-493C-847E-872EE8097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Primary Barriers to Placement">
            <a:extLst>
              <a:ext uri="{FF2B5EF4-FFF2-40B4-BE49-F238E27FC236}">
                <a16:creationId xmlns:a16="http://schemas.microsoft.com/office/drawing/2014/main" id="{8FC17C61-D4B9-4C18-927C-9073EA892E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3EB941C-5FFB-4F6D-92ED-6A6AC7090B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A614F1B-9CFE-4938-9BB3-75298328F0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Primary Diagnosis">
            <a:extLst>
              <a:ext uri="{FF2B5EF4-FFF2-40B4-BE49-F238E27FC236}">
                <a16:creationId xmlns:a16="http://schemas.microsoft.com/office/drawing/2014/main" id="{4E6EBC3F-E6A6-4AD7-9018-AC13ADF74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268" y="0"/>
            <a:ext cx="7421462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4E0647-04E2-4175-B59E-30DCB663CC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1A9782A4-6342-4678-8D23-DA2FCCFC10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Top 20 Boarding / Placement Hospitals">
            <a:extLst>
              <a:ext uri="{FF2B5EF4-FFF2-40B4-BE49-F238E27FC236}">
                <a16:creationId xmlns:a16="http://schemas.microsoft.com/office/drawing/2014/main" id="{AAA8E044-3B90-4A02-8175-518681FD43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B199B2-7840-4AE8-B99F-888165398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DF9F2F9-059E-44BF-9E7F-C66ADD16F0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Boarding Facilities where  &amp;quot;Level of Care Changed&amp;quot;">
            <a:extLst>
              <a:ext uri="{FF2B5EF4-FFF2-40B4-BE49-F238E27FC236}">
                <a16:creationId xmlns:a16="http://schemas.microsoft.com/office/drawing/2014/main" id="{856C4B18-EE77-4C2A-ADDF-74F9AB527FF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751844-D2A5-401A-99AD-7A39BAB31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B4B04BD-AC7B-4133-97E9-44409CE725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Referrals for Uninsured by Boarding / Placement Hospital">
            <a:extLst>
              <a:ext uri="{FF2B5EF4-FFF2-40B4-BE49-F238E27FC236}">
                <a16:creationId xmlns:a16="http://schemas.microsoft.com/office/drawing/2014/main" id="{393C3EFB-25EF-4115-9144-250860DE7A6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0B7642-465C-4848-90AB-2B85F505B8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A7696308-9B08-4712-8EE8-047B01DBF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Last 12 Months Accumulated Data (White page)">
            <a:extLst>
              <a:ext uri="{FF2B5EF4-FFF2-40B4-BE49-F238E27FC236}">
                <a16:creationId xmlns:a16="http://schemas.microsoft.com/office/drawing/2014/main" id="{CAFBC84A-51AF-4050-93BF-A23B31EB6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93DC648-44BE-45F5-AED9-646DD392C7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07B1C07-BD1F-444B-B1EE-54787E534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lide17" descr="Number of Referrals - 12 months">
            <a:extLst>
              <a:ext uri="{FF2B5EF4-FFF2-40B4-BE49-F238E27FC236}">
                <a16:creationId xmlns:a16="http://schemas.microsoft.com/office/drawing/2014/main" id="{33C5F9B3-1A0A-4F47-B80A-0D8E5172E0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288E2A-909B-4635-9D52-9964923D83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037CA3F-EF2D-49D0-A2D5-0475202ED8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slide18" descr="Number of Referrals by Age Group - 12 months (Line)">
            <a:extLst>
              <a:ext uri="{FF2B5EF4-FFF2-40B4-BE49-F238E27FC236}">
                <a16:creationId xmlns:a16="http://schemas.microsoft.com/office/drawing/2014/main" id="{9D14CE71-0552-4150-B111-E1275D80D4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612" y="0"/>
            <a:ext cx="805677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DF45CD-B453-426C-97A8-E13361C065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A56C77A-F467-415A-B902-1BFCBA85C8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slide19" descr="Number of Referrals with State Agency Involvement - 12 months (Line)">
            <a:extLst>
              <a:ext uri="{FF2B5EF4-FFF2-40B4-BE49-F238E27FC236}">
                <a16:creationId xmlns:a16="http://schemas.microsoft.com/office/drawing/2014/main" id="{DD57BBD3-65D5-479F-AAA5-F22FA852D1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7683" y="0"/>
            <a:ext cx="8196633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8CB8AB2-9BCE-4880-9EC2-1246484F6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8AA0577-2DC5-416C-A700-2BA85590E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slide20" descr="Average Time (Days) to Placement after Referral by Referral Date - 12 months">
            <a:extLst>
              <a:ext uri="{FF2B5EF4-FFF2-40B4-BE49-F238E27FC236}">
                <a16:creationId xmlns:a16="http://schemas.microsoft.com/office/drawing/2014/main" id="{DE43E7B1-FA98-4CE4-B452-05E67B41724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157" y="0"/>
            <a:ext cx="9125685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8056993-435F-47AA-87AF-E8D75D996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446F35F-3C8A-45E8-9F1A-5ACA15C03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slide21" descr="Top 15 Primary Barriers to Placement - 12 months">
            <a:extLst>
              <a:ext uri="{FF2B5EF4-FFF2-40B4-BE49-F238E27FC236}">
                <a16:creationId xmlns:a16="http://schemas.microsoft.com/office/drawing/2014/main" id="{D27C11CF-61F1-4C0A-B0B4-23CF622DEB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4727" y="0"/>
            <a:ext cx="7302546" cy="6857999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5B83D8E-FBA4-44B5-AD35-744FB9BD96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5A1CB8-C2DF-4C31-A74C-342FB02D5E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slide22" descr="Top 5 Barriers to Placement by Month - 12 months (Line graph)">
            <a:extLst>
              <a:ext uri="{FF2B5EF4-FFF2-40B4-BE49-F238E27FC236}">
                <a16:creationId xmlns:a16="http://schemas.microsoft.com/office/drawing/2014/main" id="{B0AA6500-8FF8-4732-BC99-DBCCEC373F8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80667E8-A31C-421A-A106-E2EE5A28A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0311A2C-46E4-4646-8CB7-A32F5FAB6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slide23" descr="Top 5 Barriers to Placement by Month - 12 months (Table)">
            <a:extLst>
              <a:ext uri="{FF2B5EF4-FFF2-40B4-BE49-F238E27FC236}">
                <a16:creationId xmlns:a16="http://schemas.microsoft.com/office/drawing/2014/main" id="{ECDE56DC-178E-49D3-AC9F-5B1423352C0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8969AFFB-8032-4251-9E35-6BCB9A4489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7FB76EE-CEDF-4A1A-B3C0-22AB5AD5E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lide24" descr="Top 20 Boarding / Placement Hospitals - 12 months">
            <a:extLst>
              <a:ext uri="{FF2B5EF4-FFF2-40B4-BE49-F238E27FC236}">
                <a16:creationId xmlns:a16="http://schemas.microsoft.com/office/drawing/2014/main" id="{2FB053E9-356E-4CA7-9E40-308F36346FE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E82CE9C-C508-4809-B461-25851269B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4/28/2023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01AF1B0-F98F-428D-AA70-73E86EEEA7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64</Words>
  <Application>Microsoft Office PowerPoint</Application>
  <PresentationFormat>Widescreen</PresentationFormat>
  <Paragraphs>50</Paragraphs>
  <Slides>24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8" baseType="lpstr">
      <vt:lpstr>Arial</vt:lpstr>
      <vt:lpstr>Calibri</vt:lpstr>
      <vt:lpstr>Calibri Light</vt:lpstr>
      <vt:lpstr>Office Theme</vt:lpstr>
      <vt:lpstr>EPIA - November 2022 Ages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- November 2022 Ages 18 and over</dc:title>
  <dc:creator>MacLeod, Jill (DMH)</dc:creator>
  <cp:lastModifiedBy>MacLeod, Jill (DMH)</cp:lastModifiedBy>
  <cp:revision>1</cp:revision>
  <dcterms:created xsi:type="dcterms:W3CDTF">2023-04-28T17:55:11Z</dcterms:created>
  <dcterms:modified xsi:type="dcterms:W3CDTF">2023-04-28T17:56:22Z</dcterms:modified>
</cp:coreProperties>
</file>