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63" d="100"/>
          <a:sy n="63" d="100"/>
        </p:scale>
        <p:origin x="656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8F7A94-F8D0-40C4-BF25-F939D6AC3EB8}" type="datetimeFigureOut">
              <a:rPr lang="en-US" smtClean="0"/>
              <a:t>4/28/2023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340950-FD06-4A2B-898A-EF5AC576A7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61602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1A6E6-075E-4828-AF88-09BD0A7425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3800DB-487B-4E23-AC0B-90C9ED4E10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4DF5B1-3694-42A9-866E-9F1FF6CF0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718E67-8162-4BE0-9B01-22B89A120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568B9D-A8C9-40C5-85B0-14F435F39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738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4D5D7-9AEB-44F2-8A04-0694BE152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CE933F-693D-4770-8DC4-A5A086AC8A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A7849A-1CE6-4F5C-95D7-EA8DA5EE5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FE1FD0-B95E-4CF6-9A27-0F91F96DA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123BE-5891-49D6-A758-867A98F38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722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85FC7-1BEA-438E-A0A7-88FF55112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D5F5C0-417B-4A28-8AE9-A79AC74A6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BC6257-C490-4059-9E97-16E46673C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4051CD-74EC-43C1-9F21-D33BD297F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C95141-29DC-41BA-BE25-E899055F3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532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4FC21-AE04-4050-80E6-D9DCA4B50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85F7E-EF45-48F7-9E54-C6806D0E96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24501F-6ED5-4112-B037-D3E9F8CF2C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61E48C-176E-4E60-8CB3-542516996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52202B-C929-4B39-AF47-D17C38F86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EEEBF3-930A-4A23-810D-C1880E7A6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384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48E08-A828-430D-B8A6-7302E570A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FF5402-465C-4E68-BF7E-BFE1177B55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9B917D-5EC9-44FC-B8A7-9ADF4ADC4F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DCF5D4-E55C-42FF-A7E5-2466DE35B8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579A7F-77F4-4169-8D51-2123441998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735923-3BB5-4F33-8E76-56665E95B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43FC79-7089-4373-88DC-12501E782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4E0BEB1-B009-47B7-B159-DE05E615E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726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5FFCC-78CC-4E9D-A277-8230F2733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4CEFE7-D923-48C1-B2FE-8110829C6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8F91C9-7841-4F7B-8F24-B5FF45B5B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896739-CF17-4867-A5ED-317AD19F5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114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8942B-5ECF-4556-91C2-496E4C52E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1589EF-E9AD-45F7-BFBE-6F8AD3570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18E0FA-5424-403C-8462-1B7C301C6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240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27A56-C315-441C-9002-DFD599AED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F57D9A-8037-4B31-951B-4675ADA693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63141B-5121-4179-B3F6-5295691222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60C32E-3427-4696-A55A-56886EA24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DFE526-7D20-4EC0-9624-E77981295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AA82D7-E462-4060-85D6-85CF55540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305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E919B-BF68-4590-8CA9-A51BAC0F7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04BC1AA-5C68-47DC-BBF0-1E309865E5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81A636-7F9C-43EC-B2F2-6FB3323CB7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19410E-A050-4AA2-BC89-EF52EB1C3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C23AB0-18A5-4589-926D-C00F68CFE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54EE52-EECA-4C6E-83E9-6382044D3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688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6536FE-B6CA-4D45-A719-6B51F3FF6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B9388C-63B0-4DA8-97D0-BEEDCF401C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9BDB0-2A2B-43AC-965A-A9E7E7F74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7DA7C3-2A5B-4BED-A540-9136486CC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5888E8-31D6-4E51-9228-0D6066FED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160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3D010CA-6776-433E-8E25-97899E0828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391E6E-3CF5-4535-B37E-E30058EA28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6ADEE3-AAA7-4846-8EC6-84B1537C1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1DABD6-6E60-4895-89B1-3604A484D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A4D314-6D1C-4A42-A445-B77646B2B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526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3F6010-77C4-45FE-968C-712199A58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9B1B2C-5D5F-46D9-92F5-ECDF2816A1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334894-C6F5-46F1-BAA2-AFEA88E681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4/28/2023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5B1C84-4663-4022-BBEA-7667FEBCF3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2820DA-1F3A-421F-A770-A6347089E3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852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tableau.dmh.state.ma.us/#/site/Community/workbooks/2069/views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1">
            <a:extLst>
              <a:ext uri="{FF2B5EF4-FFF2-40B4-BE49-F238E27FC236}">
                <a16:creationId xmlns:a16="http://schemas.microsoft.com/office/drawing/2014/main" id="{FD807BDB-6A8C-408C-B069-1EC651594A3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EPIA - November 2022</a:t>
            </a:r>
            <a:br>
              <a:rPr lang="en-us" dirty="0">
                <a:hlinkClick r:id="rId2"/>
              </a:rPr>
            </a:br>
            <a:r>
              <a:rPr lang="en-US" dirty="0">
                <a:hlinkClick r:id="rId2"/>
              </a:rPr>
              <a:t>Ages 0-17</a:t>
            </a:r>
            <a:endParaRPr lang="en-us" dirty="0">
              <a:hlinkClick r:id="rId2"/>
            </a:endParaRPr>
          </a:p>
        </p:txBody>
      </p:sp>
      <p:sp>
        <p:nvSpPr>
          <p:cNvPr id="3" name="slide1">
            <a:extLst>
              <a:ext uri="{FF2B5EF4-FFF2-40B4-BE49-F238E27FC236}">
                <a16:creationId xmlns:a16="http://schemas.microsoft.com/office/drawing/2014/main" id="{A19733ED-AA4F-499E-BB5D-3C1E01B14F8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Number of Referrals in Period: 232</a:t>
            </a:r>
            <a:endParaRPr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97712D-3709-4C53-8948-69A603F33F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E5CFD0-9740-4DE9-939E-7808EDCB8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2" descr="Referrals by Insurance Plan Type Commercial split">
            <a:extLst>
              <a:ext uri="{FF2B5EF4-FFF2-40B4-BE49-F238E27FC236}">
                <a16:creationId xmlns:a16="http://schemas.microsoft.com/office/drawing/2014/main" id="{75CDA50F-AF58-4115-9E4B-21707A2419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55EB730-EE10-43A1-9378-6030E9406F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027C80-1ED1-48E8-8585-FD9688C1F5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de3" descr="Type of Referral">
            <a:extLst>
              <a:ext uri="{FF2B5EF4-FFF2-40B4-BE49-F238E27FC236}">
                <a16:creationId xmlns:a16="http://schemas.microsoft.com/office/drawing/2014/main" id="{EA18EDFF-F62A-4EC6-9380-17C9AA7AC3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8F5DCF-68ED-46CF-981F-435E566477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47F850-4199-4160-8F95-0AF2E6A01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de4" descr="Time to Referral (Days) from Initial Evaluation">
            <a:extLst>
              <a:ext uri="{FF2B5EF4-FFF2-40B4-BE49-F238E27FC236}">
                <a16:creationId xmlns:a16="http://schemas.microsoft.com/office/drawing/2014/main" id="{60DD62DF-7157-42A8-A6CF-5C3D300EB0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2296" y="0"/>
            <a:ext cx="8447407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FCA3F87-F7B0-485E-AF10-164554DFF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5A07326-4EDB-4264-9FA8-654B1DF7F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de5" descr="Time to Referral (Days) from Initial Evaluation by outcome">
            <a:extLst>
              <a:ext uri="{FF2B5EF4-FFF2-40B4-BE49-F238E27FC236}">
                <a16:creationId xmlns:a16="http://schemas.microsoft.com/office/drawing/2014/main" id="{B74016A4-CBB1-407D-B69C-73240A76A5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4580" y="0"/>
            <a:ext cx="8562840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1956CD2-BD79-47A2-B081-9E17521F7B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619A279-C540-4D26-81A5-D1470225CB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lide6" descr="Time to Placement from Referral">
            <a:extLst>
              <a:ext uri="{FF2B5EF4-FFF2-40B4-BE49-F238E27FC236}">
                <a16:creationId xmlns:a16="http://schemas.microsoft.com/office/drawing/2014/main" id="{8EBBE744-C8E7-4DF3-B5C0-86CB1C7721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2296" y="0"/>
            <a:ext cx="8447407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0EF693B-8EA0-4971-A43F-C7F1AA4DF2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6A18D5D-5CBB-4DEA-AFE5-D598AE84EE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lide7" descr="Referrals by Age Group">
            <a:extLst>
              <a:ext uri="{FF2B5EF4-FFF2-40B4-BE49-F238E27FC236}">
                <a16:creationId xmlns:a16="http://schemas.microsoft.com/office/drawing/2014/main" id="{4D4ECC76-01B0-4099-9EAE-0B65A14FAB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4C90FBA-03AC-4BD3-B235-DA5108FEE5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D7C1A72-FB96-4A3A-B3A3-FCF514D35F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lide8" descr="Referrals by Gender">
            <a:extLst>
              <a:ext uri="{FF2B5EF4-FFF2-40B4-BE49-F238E27FC236}">
                <a16:creationId xmlns:a16="http://schemas.microsoft.com/office/drawing/2014/main" id="{48F3A488-1EB6-4DF3-89FA-12FB36CB95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CD946F1-C036-44EC-8499-DB764D3E1B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E54B240-95A6-4C63-A6CE-68260DF41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lide9" descr="Referrals by Race">
            <a:extLst>
              <a:ext uri="{FF2B5EF4-FFF2-40B4-BE49-F238E27FC236}">
                <a16:creationId xmlns:a16="http://schemas.microsoft.com/office/drawing/2014/main" id="{B588216F-BF08-43FA-93C0-768C9F1C63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0F1E88D-6AD3-431B-9BF0-0DFA1EA677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9F8AE69-FA16-43A4-9215-C99396AAD3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lide10" descr="Referrals by Ethnicity">
            <a:extLst>
              <a:ext uri="{FF2B5EF4-FFF2-40B4-BE49-F238E27FC236}">
                <a16:creationId xmlns:a16="http://schemas.microsoft.com/office/drawing/2014/main" id="{C8AA361F-1834-4BBB-B11E-FB183489D7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66C3306-F68E-4E44-AF1F-19CDFB8D9B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F7CF2FB-34A9-44E9-8C92-ECEE4DD424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slide11" descr="Primary Barriers to Placement">
            <a:extLst>
              <a:ext uri="{FF2B5EF4-FFF2-40B4-BE49-F238E27FC236}">
                <a16:creationId xmlns:a16="http://schemas.microsoft.com/office/drawing/2014/main" id="{648A66D9-314A-4BC7-8887-C8ED9840D4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4727" y="0"/>
            <a:ext cx="7302546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1174155-56C9-40F2-B9CA-9E03D5928D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6DD8E1E-DFFF-42F4-85E3-F6DB94612F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slide12" descr="Primary Diagnosis">
            <a:extLst>
              <a:ext uri="{FF2B5EF4-FFF2-40B4-BE49-F238E27FC236}">
                <a16:creationId xmlns:a16="http://schemas.microsoft.com/office/drawing/2014/main" id="{A98EE83A-61B5-486B-A1BD-3666204E82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5268" y="0"/>
            <a:ext cx="7421462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E258D75-B1F3-4507-9B07-2E033FD488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961D701-2F58-44C3-848E-ACCEB1488E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slide13" descr="Top 20 Boarding / Placement Hospitals">
            <a:extLst>
              <a:ext uri="{FF2B5EF4-FFF2-40B4-BE49-F238E27FC236}">
                <a16:creationId xmlns:a16="http://schemas.microsoft.com/office/drawing/2014/main" id="{26016D04-545D-4DB2-9C8E-259A981EC9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C70B868-0CD6-4A80-B27A-4F32EA2617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55581CD-94FA-40B8-BEEE-A35A8BFDD4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lide14" descr="Boarding Facilities where  &amp;quot;Level of Care Changed&amp;quot;">
            <a:extLst>
              <a:ext uri="{FF2B5EF4-FFF2-40B4-BE49-F238E27FC236}">
                <a16:creationId xmlns:a16="http://schemas.microsoft.com/office/drawing/2014/main" id="{0E7BB56C-C565-488D-A575-DDDFCB32C5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5692" y="0"/>
            <a:ext cx="8440616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EDEF050-3FE9-4DD8-A0FB-CA3202273E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174CCD3-9565-4BB0-85F5-4E7CCD92C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slide15" descr="Referrals for Uninsured by Boarding / Placement Hospital">
            <a:extLst>
              <a:ext uri="{FF2B5EF4-FFF2-40B4-BE49-F238E27FC236}">
                <a16:creationId xmlns:a16="http://schemas.microsoft.com/office/drawing/2014/main" id="{8424D764-5162-4642-92C7-57045CC0CE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5202CC7-F931-49DA-8AD9-6A117E2875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A5FB2F-6F4D-497B-9E51-DDA96E415F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slide16" descr="Last 12 Months Accumulated Data (White page)">
            <a:extLst>
              <a:ext uri="{FF2B5EF4-FFF2-40B4-BE49-F238E27FC236}">
                <a16:creationId xmlns:a16="http://schemas.microsoft.com/office/drawing/2014/main" id="{ED435F43-D2B6-4DBF-95B8-07AE7727F2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17408DD-0BC2-405B-B843-B11932471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8927D22-A5EE-44FD-8FEE-643B1F7A61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slide17" descr="Number of Referrals - 12 months">
            <a:extLst>
              <a:ext uri="{FF2B5EF4-FFF2-40B4-BE49-F238E27FC236}">
                <a16:creationId xmlns:a16="http://schemas.microsoft.com/office/drawing/2014/main" id="{69FB492B-7E73-441F-9F32-36C836CFA0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6C287A5-3202-443A-8953-F1ED5D41C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F32ED2D-C0EB-420E-A01D-5A7D33AF1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slide18" descr="Number of Referrals by Age Group - 12 months (Line)">
            <a:extLst>
              <a:ext uri="{FF2B5EF4-FFF2-40B4-BE49-F238E27FC236}">
                <a16:creationId xmlns:a16="http://schemas.microsoft.com/office/drawing/2014/main" id="{2CE49784-BF8E-40FC-A676-95F6CB9BEE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7612" y="0"/>
            <a:ext cx="8056776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E142CB4-339B-4BD2-947D-FF85A44FDC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1BAFAC0-8AB2-4FE8-B155-A6C88A70E6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slide19" descr="Number of Referrals with State Agency Involvement - 12 months (Line)">
            <a:extLst>
              <a:ext uri="{FF2B5EF4-FFF2-40B4-BE49-F238E27FC236}">
                <a16:creationId xmlns:a16="http://schemas.microsoft.com/office/drawing/2014/main" id="{220E8B11-F322-43D0-B8BF-B3C2B22E94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7683" y="0"/>
            <a:ext cx="8196633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B86E5D3-EAF9-4827-9D32-F5828B689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3770737-A838-4B27-997A-4EABC94EA5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slide20" descr="Average Time (Days) to Placement after Referral by Referral Date - 12 months">
            <a:extLst>
              <a:ext uri="{FF2B5EF4-FFF2-40B4-BE49-F238E27FC236}">
                <a16:creationId xmlns:a16="http://schemas.microsoft.com/office/drawing/2014/main" id="{CB5A7A96-B3FA-42C5-B4D7-A6C839DC3B4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3157" y="0"/>
            <a:ext cx="9125685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2096F75-A3E1-444F-B178-CAAB6CC745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D0ECCCF-0CC2-4F0A-8A59-FF5E65A01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slide21" descr="Top 15 Primary Barriers to Placement - 12 months">
            <a:extLst>
              <a:ext uri="{FF2B5EF4-FFF2-40B4-BE49-F238E27FC236}">
                <a16:creationId xmlns:a16="http://schemas.microsoft.com/office/drawing/2014/main" id="{98434E32-E63F-481E-B5DF-0547E96E8F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4727" y="0"/>
            <a:ext cx="7302546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96C4EF8-6211-47FE-A8A2-BD7CC1CB60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8342BB3-9251-4418-AF25-55A685F3EE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slide22" descr="Top 5 Barriers to Placement by Month - 12 months (Line graph)">
            <a:extLst>
              <a:ext uri="{FF2B5EF4-FFF2-40B4-BE49-F238E27FC236}">
                <a16:creationId xmlns:a16="http://schemas.microsoft.com/office/drawing/2014/main" id="{39F9AD93-BDCC-4BBC-8241-50441A5C8A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4DD9047-41F3-4FCE-BBBD-97ADB3EE58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A4C1317-2B1D-4C87-8E29-E3AA3B9F9C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slide23" descr="Top 5 Barriers to Placement by Month - 12 months (Table)">
            <a:extLst>
              <a:ext uri="{FF2B5EF4-FFF2-40B4-BE49-F238E27FC236}">
                <a16:creationId xmlns:a16="http://schemas.microsoft.com/office/drawing/2014/main" id="{6347D23D-DB3C-41B1-9DB4-4DAF9F4826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76E88A5-FA9A-40DA-BEA4-2806DFF501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4D49551-D3B6-4950-9F26-BB0D9F7253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slide24" descr="Top 20 Boarding / Placement Hospitals - 12 months">
            <a:extLst>
              <a:ext uri="{FF2B5EF4-FFF2-40B4-BE49-F238E27FC236}">
                <a16:creationId xmlns:a16="http://schemas.microsoft.com/office/drawing/2014/main" id="{DD32BE69-6001-4B85-8E80-FDEE179763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D599161-6DD6-4E1F-8B32-3A19D050BD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7626971-F9C2-45DB-AE6D-B762A0180B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62</Words>
  <Application>Microsoft Office PowerPoint</Application>
  <PresentationFormat>Widescreen</PresentationFormat>
  <Paragraphs>50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Arial</vt:lpstr>
      <vt:lpstr>Calibri</vt:lpstr>
      <vt:lpstr>Calibri Light</vt:lpstr>
      <vt:lpstr>Office Theme</vt:lpstr>
      <vt:lpstr>EPIA - November 2022 Ages 0-17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EPIA - November 2022 Ages 0-17</dc:title>
  <dc:creator>MacLeod, Jill (DMH)</dc:creator>
  <cp:lastModifiedBy>MacLeod, Jill (DMH)</cp:lastModifiedBy>
  <cp:revision>1</cp:revision>
  <dcterms:created xsi:type="dcterms:W3CDTF">2023-04-28T17:53:43Z</dcterms:created>
  <dcterms:modified xsi:type="dcterms:W3CDTF">2023-04-28T17:54:37Z</dcterms:modified>
</cp:coreProperties>
</file>