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F0D46-CB54-41EE-A2E3-A2E1E8771F2F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B8536-B5DE-4C04-8F9C-A98CF34B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C7D33-C953-4AF2-AC2B-B4EC26EF720C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6B09-9B83-49E2-885C-60F381E87E87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7BE6-BEC4-443F-94C1-90D6AF968E69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68CC-6E53-4EE9-A5BD-C924DD33A7EF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D41BA-BD7E-4014-9DBF-6B835AD32D5F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9A22-5C4C-4D4A-A24F-B00BAFF0599D}" type="datetime1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6C6F-9EDC-4D74-A3DF-4474EEC24747}" type="datetime1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B171-F495-43F8-BE72-3694BE1F039A}" type="datetime1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688C-FE81-4318-8975-C6FD3225EF33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1AEF-AFEF-4569-BCFB-02AA964C0F58}" type="datetime1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3491-1EDE-4749-953A-703FC6D72A4F}" type="datetime1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6D094-0418-4E7A-A4CF-0C87DEE8702F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2069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A8A8FF34-4104-40F7-A23A-8FB96FE9DB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EPIA - November 2022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All Ages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DD2C2F9B-AE30-466D-BDDA-9ABE146B84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Referrals in Period: 645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95EF8-9DCA-499A-9604-BE346FF94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D1E5-CF92-4E35-BFDA-75A5CC6EED66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F2A5F-5F0D-4E1B-9D45-D5D4C91E0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9E7F0859-B9F4-4509-992E-637ADCE2B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6BA3F-7836-4514-BB25-A7A759BFA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9572-DA00-4F79-AB31-1C647BDB43FF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52617C-56E7-4BCD-B75A-7CC6ABA94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0DD3C836-0D26-44E3-A4CF-68FC8FA60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B2E7AF-49FB-4315-94D9-5FE5CD92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DAAA-DCF3-49C2-BE2B-78F696CD4761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E4CB58-0B0A-4ADD-8BA1-2CBAA068F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B3D4CCF0-AC18-4B77-989A-0E5DD70B6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27" y="0"/>
            <a:ext cx="730254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56DB98-B312-48C9-B42E-7DEBA1D3C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5AB19-3A1C-467A-A66B-DE21606BB1D1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81F4CB-1A21-427C-9D7F-F26D3311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D47F8050-8CEC-4178-BA4E-68F93A783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68" y="0"/>
            <a:ext cx="742146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085E5E-4071-4130-B8AB-C7A4744B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5F5E-EE7A-4E57-868C-82D95BADCCBB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06FA56-3060-4A73-8AC3-55AAE4340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Top 20 Boarding / Placement Hospitals">
            <a:extLst>
              <a:ext uri="{FF2B5EF4-FFF2-40B4-BE49-F238E27FC236}">
                <a16:creationId xmlns:a16="http://schemas.microsoft.com/office/drawing/2014/main" id="{78E962E4-0E22-4EA8-964F-95BF7E632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F3D36D-BA4C-4257-B067-7762EE688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5C0B-549B-4C63-98F1-37A1B1D6F91C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C2F836-05F9-48F7-AEF1-28A8B3994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oarding Facilities where  &amp;quot;Level of Care Changed&amp;quot;">
            <a:extLst>
              <a:ext uri="{FF2B5EF4-FFF2-40B4-BE49-F238E27FC236}">
                <a16:creationId xmlns:a16="http://schemas.microsoft.com/office/drawing/2014/main" id="{0B5730C2-A737-41C5-BF10-7DF93AE2B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6F7E9B-828E-4C4A-BC6B-87E624D2C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C576-764D-4BF3-9391-AC8FC8A89592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CF3D8E-D57C-4AFB-8434-94974AE5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9D32825C-C5C4-4DB9-B8FA-E02861808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633FFC-6B79-43DA-B933-E5DF01B9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0F77-C000-484B-9407-38B5C0A8DB13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6B35E3-AEE5-474C-82E7-F330DFA0B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DAC5793B-5A85-4A35-A877-6B4A7F744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B849A7-FE06-497C-A4E9-197999233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112A-C4F1-4173-B65B-DE4601B7F5B5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7579E4-D5F9-4FB9-B25D-0209DEC0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BC6D8EDA-09A9-45F9-A1F9-DAB8D34F5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53BFCF-BF17-4D29-9C8B-62B825B9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3309-DACF-4DEB-BA3F-990618AD2DA2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A8EAF4-D2AD-4CBE-9BAF-BDDE581D3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A45AFB0A-0BA4-4C26-833E-418B2A134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12" y="0"/>
            <a:ext cx="805677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9EA73-3070-48AD-A4A2-C55C06C9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CB3-365A-4A85-BD39-420278DC4C2B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F91DBE-AB91-4E04-87AA-909F7C252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154B3D4-D5D4-4BE7-A385-34F82A8BFC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44387"/>
              </p:ext>
            </p:extLst>
          </p:nvPr>
        </p:nvGraphicFramePr>
        <p:xfrm>
          <a:off x="0" y="0"/>
          <a:ext cx="12192004" cy="6356356"/>
        </p:xfrm>
        <a:graphic>
          <a:graphicData uri="http://schemas.openxmlformats.org/drawingml/2006/table">
            <a:tbl>
              <a:tblPr/>
              <a:tblGrid>
                <a:gridCol w="2071019">
                  <a:extLst>
                    <a:ext uri="{9D8B030D-6E8A-4147-A177-3AD203B41FA5}">
                      <a16:colId xmlns:a16="http://schemas.microsoft.com/office/drawing/2014/main" val="2482188217"/>
                    </a:ext>
                  </a:extLst>
                </a:gridCol>
                <a:gridCol w="576284">
                  <a:extLst>
                    <a:ext uri="{9D8B030D-6E8A-4147-A177-3AD203B41FA5}">
                      <a16:colId xmlns:a16="http://schemas.microsoft.com/office/drawing/2014/main" val="3074201874"/>
                    </a:ext>
                  </a:extLst>
                </a:gridCol>
                <a:gridCol w="576284">
                  <a:extLst>
                    <a:ext uri="{9D8B030D-6E8A-4147-A177-3AD203B41FA5}">
                      <a16:colId xmlns:a16="http://schemas.microsoft.com/office/drawing/2014/main" val="63613894"/>
                    </a:ext>
                  </a:extLst>
                </a:gridCol>
                <a:gridCol w="576284">
                  <a:extLst>
                    <a:ext uri="{9D8B030D-6E8A-4147-A177-3AD203B41FA5}">
                      <a16:colId xmlns:a16="http://schemas.microsoft.com/office/drawing/2014/main" val="3806018293"/>
                    </a:ext>
                  </a:extLst>
                </a:gridCol>
                <a:gridCol w="576284">
                  <a:extLst>
                    <a:ext uri="{9D8B030D-6E8A-4147-A177-3AD203B41FA5}">
                      <a16:colId xmlns:a16="http://schemas.microsoft.com/office/drawing/2014/main" val="139519307"/>
                    </a:ext>
                  </a:extLst>
                </a:gridCol>
                <a:gridCol w="405199">
                  <a:extLst>
                    <a:ext uri="{9D8B030D-6E8A-4147-A177-3AD203B41FA5}">
                      <a16:colId xmlns:a16="http://schemas.microsoft.com/office/drawing/2014/main" val="1207258727"/>
                    </a:ext>
                  </a:extLst>
                </a:gridCol>
                <a:gridCol w="576284">
                  <a:extLst>
                    <a:ext uri="{9D8B030D-6E8A-4147-A177-3AD203B41FA5}">
                      <a16:colId xmlns:a16="http://schemas.microsoft.com/office/drawing/2014/main" val="833692020"/>
                    </a:ext>
                  </a:extLst>
                </a:gridCol>
                <a:gridCol w="576284">
                  <a:extLst>
                    <a:ext uri="{9D8B030D-6E8A-4147-A177-3AD203B41FA5}">
                      <a16:colId xmlns:a16="http://schemas.microsoft.com/office/drawing/2014/main" val="1651554159"/>
                    </a:ext>
                  </a:extLst>
                </a:gridCol>
                <a:gridCol w="576284">
                  <a:extLst>
                    <a:ext uri="{9D8B030D-6E8A-4147-A177-3AD203B41FA5}">
                      <a16:colId xmlns:a16="http://schemas.microsoft.com/office/drawing/2014/main" val="4247868176"/>
                    </a:ext>
                  </a:extLst>
                </a:gridCol>
                <a:gridCol w="576284">
                  <a:extLst>
                    <a:ext uri="{9D8B030D-6E8A-4147-A177-3AD203B41FA5}">
                      <a16:colId xmlns:a16="http://schemas.microsoft.com/office/drawing/2014/main" val="85794349"/>
                    </a:ext>
                  </a:extLst>
                </a:gridCol>
                <a:gridCol w="576284">
                  <a:extLst>
                    <a:ext uri="{9D8B030D-6E8A-4147-A177-3AD203B41FA5}">
                      <a16:colId xmlns:a16="http://schemas.microsoft.com/office/drawing/2014/main" val="1910314371"/>
                    </a:ext>
                  </a:extLst>
                </a:gridCol>
                <a:gridCol w="864426">
                  <a:extLst>
                    <a:ext uri="{9D8B030D-6E8A-4147-A177-3AD203B41FA5}">
                      <a16:colId xmlns:a16="http://schemas.microsoft.com/office/drawing/2014/main" val="455767715"/>
                    </a:ext>
                  </a:extLst>
                </a:gridCol>
                <a:gridCol w="495242">
                  <a:extLst>
                    <a:ext uri="{9D8B030D-6E8A-4147-A177-3AD203B41FA5}">
                      <a16:colId xmlns:a16="http://schemas.microsoft.com/office/drawing/2014/main" val="708319906"/>
                    </a:ext>
                  </a:extLst>
                </a:gridCol>
                <a:gridCol w="864426">
                  <a:extLst>
                    <a:ext uri="{9D8B030D-6E8A-4147-A177-3AD203B41FA5}">
                      <a16:colId xmlns:a16="http://schemas.microsoft.com/office/drawing/2014/main" val="2556281892"/>
                    </a:ext>
                  </a:extLst>
                </a:gridCol>
                <a:gridCol w="864426">
                  <a:extLst>
                    <a:ext uri="{9D8B030D-6E8A-4147-A177-3AD203B41FA5}">
                      <a16:colId xmlns:a16="http://schemas.microsoft.com/office/drawing/2014/main" val="2367052822"/>
                    </a:ext>
                  </a:extLst>
                </a:gridCol>
                <a:gridCol w="864426">
                  <a:extLst>
                    <a:ext uri="{9D8B030D-6E8A-4147-A177-3AD203B41FA5}">
                      <a16:colId xmlns:a16="http://schemas.microsoft.com/office/drawing/2014/main" val="3080149911"/>
                    </a:ext>
                  </a:extLst>
                </a:gridCol>
                <a:gridCol w="576284">
                  <a:extLst>
                    <a:ext uri="{9D8B030D-6E8A-4147-A177-3AD203B41FA5}">
                      <a16:colId xmlns:a16="http://schemas.microsoft.com/office/drawing/2014/main" val="3408165568"/>
                    </a:ext>
                  </a:extLst>
                </a:gridCol>
              </a:tblGrid>
              <a:tr h="70545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Expedited Psychiatric Inpatient Admission  Dashboard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Nov-22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Oct-22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Nov-21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Variance               (Nov  21 vs. Nov 22)</a:t>
                      </a:r>
                    </a:p>
                  </a:txBody>
                  <a:tcPr marL="4953" marR="4953" marT="495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Percent Change (Nov 21 vs. Nov 22)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903816"/>
                  </a:ext>
                </a:extLst>
              </a:tr>
              <a:tr h="4124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to Placement  (Days)</a:t>
                      </a:r>
                    </a:p>
                  </a:txBody>
                  <a:tcPr marL="4953" marR="4953" marT="49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ATP</a:t>
                      </a:r>
                      <a:r>
                        <a:rPr lang="en-US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Time to Placement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ATP</a:t>
                      </a:r>
                      <a:r>
                        <a:rPr lang="en-US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Referrals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ATP</a:t>
                      </a:r>
                      <a:r>
                        <a:rPr lang="en-US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219051"/>
                  </a:ext>
                </a:extLst>
              </a:tr>
              <a:tr h="2170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Average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Median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Max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Average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Max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997754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SUMMARY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645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3.19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666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2.94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604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4.01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-0.82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998734"/>
                  </a:ext>
                </a:extLst>
              </a:tr>
              <a:tr h="217064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949146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0-12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4.06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4.39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8.06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-50%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232883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13-17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4.32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3.65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5.05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-0.73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665508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Subtotal: 0-17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3.90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5.86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-5.86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-100%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668390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18-22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2.68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09862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23-64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339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393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2.61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2.64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-0.11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758071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65+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2.95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3.91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-0.77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098423"/>
                  </a:ext>
                </a:extLst>
              </a:tr>
              <a:tr h="217064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Insurance Coverage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449854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Commercial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3.75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4.45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-1.25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156828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Health Safety Net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-6.00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-100%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-100%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256701"/>
                  </a:ext>
                </a:extLst>
              </a:tr>
              <a:tr h="246005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MassHealth ACO/MCO</a:t>
                      </a:r>
                      <a:r>
                        <a:rPr lang="en-US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442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442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2.99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383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4.01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59.00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-0.96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357581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MassHealth Fee-for-Service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323078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MassHealth (Unspecified)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3.57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1.80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2.79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-12.00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0.78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-63%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797442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Medicare Only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4.20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8.88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-4.68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-53%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977195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Medicaid only - Out of State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3.86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164019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Medicaid-Medicare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3.37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2.69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2.52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0.85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404663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Uninsured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2.41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5.89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-5.00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-0.74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-28%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-12%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276669"/>
                  </a:ext>
                </a:extLst>
              </a:tr>
              <a:tr h="217064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State Agency Engagement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460486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DCF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5.72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4.02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57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7.80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-2.08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39%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478430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DDS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4.08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2.63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-3.42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225%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-46%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174670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DMH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2.93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85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3.73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5.21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-2.28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-3%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-44%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96246"/>
                  </a:ext>
                </a:extLst>
              </a:tr>
              <a:tr h="21706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DYS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10.50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-6.00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0%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-57%</a:t>
                      </a:r>
                    </a:p>
                  </a:txBody>
                  <a:tcPr marL="4953" marR="4953" marT="4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48882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274D5-2CBA-4885-B3A3-BDD92D0E5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68CC-6E53-4EE9-A5BD-C924DD33A7EF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F472C0-0B50-4A65-B641-EF7E3D31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A6790E-28E5-45BD-966F-B73242240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04" y="6382385"/>
            <a:ext cx="9507416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634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9AFAD0C2-E7D9-4C59-97AB-BD37A1887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83" y="0"/>
            <a:ext cx="819663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F75638-2C5D-47E3-B5CB-FB2C328B0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402B-740C-4212-8C9A-703D32548011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6245EB-B011-48A6-BC65-9A417E23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B22E2F58-122D-489D-94B4-E587B44DF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57" y="0"/>
            <a:ext cx="9125685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33DD7-4A72-4039-A2D0-E60242EC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ECE6-C30C-458D-A26D-A1E33D8E742B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58F303-9B5A-4A26-880A-E1DC0CC54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5B1C43CB-9855-4FCC-9697-BD7662ECA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27" y="0"/>
            <a:ext cx="730254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FFEFE0-ED27-4689-98A5-C637FD3B1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1F1F-C4DD-4FDC-ABE8-D5179D165BB8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1C9273-9B68-4F86-995E-E3599B713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320092CA-CE37-4B86-A874-D9922E70A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ADA647-F5EC-4DF3-8375-1F5939B2F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BB36-AD7D-43AD-832F-B886BF5E9D8D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2B1708-9990-4748-ADD7-BA41DF540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3126D811-5C6A-403A-81FB-1917E5E02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BB80F7-6F0B-4C29-B98B-B256F3C5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5E66-9869-4FC2-95F3-6C70609B4D6A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06051D-863F-411E-A806-24D5670B8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BF709608-9EA9-450D-A03E-1B0BA5FE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BE0279-5C67-4CF2-ACC3-8D7645047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B2EC-6ED4-4FD0-AF30-B579F9B62EE0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9218B2-A694-41D9-A9B0-9CD5425E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de25" descr="Repeat EPIA Referrals">
            <a:extLst>
              <a:ext uri="{FF2B5EF4-FFF2-40B4-BE49-F238E27FC236}">
                <a16:creationId xmlns:a16="http://schemas.microsoft.com/office/drawing/2014/main" id="{B3B1E8F9-C514-4698-AF37-D54EB38F0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C1C576-B475-4394-B1F9-A9772CF0B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DC65-B594-4FD1-97C7-017C0FD18150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7F4518-669A-4786-94BF-7480EA75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lide26" descr="RePeat Boarding Risk">
            <a:extLst>
              <a:ext uri="{FF2B5EF4-FFF2-40B4-BE49-F238E27FC236}">
                <a16:creationId xmlns:a16="http://schemas.microsoft.com/office/drawing/2014/main" id="{F417D896-F2E9-4D48-86D7-084896B55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0D5139-AC20-4241-AB94-013719AE3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716C-D8C0-4068-947B-4A4E7C47AA46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259C68-AF16-44EA-809D-7C15D0161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 Commercial split">
            <a:extLst>
              <a:ext uri="{FF2B5EF4-FFF2-40B4-BE49-F238E27FC236}">
                <a16:creationId xmlns:a16="http://schemas.microsoft.com/office/drawing/2014/main" id="{8D17D4CC-00F0-489B-8050-DCFA45B2D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A0B795-355F-449B-8308-1960C5DB8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5F3F-5A18-4A1A-9A94-978631218F95}" type="datetime1">
              <a:rPr lang="en-US" smtClean="0"/>
              <a:t>4/28/2023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E74A7-E4B3-4155-9CFB-252965C25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E12D95AB-C7C4-4D34-A4A4-0F31E7D9F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72149-8425-4B84-A8D2-A9F62700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415F5-6860-4832-BC9D-93D2C99D4CF9}" type="datetime1">
              <a:rPr lang="en-US" smtClean="0"/>
              <a:t>4/28/2023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BAB47-496D-456C-86EB-3A91135E2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0530AC96-D8C8-4F7E-8A60-E0C8EC820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96" y="0"/>
            <a:ext cx="844740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5F8AB0-93CC-45BB-963E-E03EE3E8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EF5B-F1FC-46FD-9EB0-54AAFF8CF755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9D354D-34D7-40D7-A511-72B9ED06B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F9AF3968-43C8-43D4-BF2D-DCEC01B35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80" y="0"/>
            <a:ext cx="856284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2F6F80-6A75-45BA-99E0-8A72C4BCF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89B38-63AF-4301-95F7-DDD4ECC66A48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A538C4-08A4-4B83-9E79-04AD9E470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9368F1CD-03A7-4930-AB85-933D1BAAA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96" y="0"/>
            <a:ext cx="844740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20AF6E-3C5A-4E38-BC26-32B914EC2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5AB1-BAA6-46EA-8A74-ECDC8110BE67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4E47F7-6208-4565-8E46-1837B14E8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7804AB5D-111A-4C6A-8800-05161BBA7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CA36AD-4F69-4299-997F-65333AB4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E490-7672-45CD-94E2-4BD4AEA6E960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6425A4-CD69-4DED-B035-E19825D1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E12B7612-6E66-4A24-BA0C-1722E7B2F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45399F-FFE6-4A3D-BB85-AB97C21E2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2150-6891-418F-A543-218F95849CC8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E4AC4-96F2-46C3-92C1-D25728B4F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597</Words>
  <Application>Microsoft Office PowerPoint</Application>
  <PresentationFormat>Widescreen</PresentationFormat>
  <Paragraphs>405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Garamond</vt:lpstr>
      <vt:lpstr>Office Theme</vt:lpstr>
      <vt:lpstr>EPIA - November 2022 All 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November 2022 All Ages</dc:title>
  <dc:creator>MacLeod, Jill (DMH)</dc:creator>
  <cp:lastModifiedBy>MacLeod, Jill (DMH)</cp:lastModifiedBy>
  <cp:revision>1</cp:revision>
  <dcterms:created xsi:type="dcterms:W3CDTF">2023-04-28T17:49:41Z</dcterms:created>
  <dcterms:modified xsi:type="dcterms:W3CDTF">2023-04-28T17:52:28Z</dcterms:modified>
</cp:coreProperties>
</file>