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69" r:id="rId5"/>
  </p:sldMasterIdLst>
  <p:notesMasterIdLst>
    <p:notesMasterId r:id="rId20"/>
  </p:notesMasterIdLst>
  <p:sldIdLst>
    <p:sldId id="2146848110" r:id="rId6"/>
    <p:sldId id="2146848111" r:id="rId7"/>
    <p:sldId id="2145705641" r:id="rId8"/>
    <p:sldId id="2146848106" r:id="rId9"/>
    <p:sldId id="2146848118" r:id="rId10"/>
    <p:sldId id="2146848119" r:id="rId11"/>
    <p:sldId id="2146848107" r:id="rId12"/>
    <p:sldId id="2146848120" r:id="rId13"/>
    <p:sldId id="2146848115" r:id="rId14"/>
    <p:sldId id="2146848121" r:id="rId15"/>
    <p:sldId id="2146848116" r:id="rId16"/>
    <p:sldId id="2146848122" r:id="rId17"/>
    <p:sldId id="2146848117" r:id="rId18"/>
    <p:sldId id="214570574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265B33-ECC5-5A3A-7BDD-640D2871ACCD}" name="MacArthur, William (EOHLC)" initials="MW" userId="S::william.macarthur@mass.gov::1340b185-fa10-4516-b0d8-7c54c47e4ff7" providerId="AD"/>
  <p188:author id="{18CC7F4C-439E-CFA7-BD51-C4E901705248}" name="Dearing, Philip (EOHLC)" initials="DP" userId="S::philip.dearing@mass.gov::ce333ee0-ab1a-4fe1-9c34-5cddae6d31b6" providerId="AD"/>
  <p188:author id="{B6552A53-3A94-4486-38B1-3F74EAC993C5}" name="Dearing, Philip (EOHLC)" initials="PD" userId="S::Philip.Dearing@mass.gov::ce333ee0-ab1a-4fe1-9c34-5cddae6d31b6" providerId="AD"/>
  <p188:author id="{36AB639B-E166-9380-9F55-3ED993DE57A1}" name="Barrese, Sarah (EOHLC)" initials="SB" userId="S::Sarah.Barrese2@mass.gov::60d0b564-cec7-47ef-b244-e30e0cfbf4b7" providerId="AD"/>
  <p188:author id="{C752CCA5-7AF5-D364-3402-6DA15FFE710B}" name="Cuddy, Joshua (EOHLC)" initials="JC" userId="S::Joshua.Cuddy@mass.gov::fe00c576-5af3-4d2a-ade8-c0f21299973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C19855-2798-4EEF-8BBD-154CE84415B1}" type="datetimeFigureOut">
              <a:rPr lang="en-US" smtClean="0"/>
              <a:t>12/18/2025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865DC4-017D-4742-8CED-B230D8B9DF1F}" type="slidenum">
              <a:rPr lang="en-US" smtClean="0"/>
              <a:t>‹#›</a:t>
            </a:fld>
            <a:endParaRPr lang="en-US"/>
          </a:p>
        </p:txBody>
      </p:sp>
    </p:spTree>
    <p:extLst>
      <p:ext uri="{BB962C8B-B14F-4D97-AF65-F5344CB8AC3E}">
        <p14:creationId xmlns:p14="http://schemas.microsoft.com/office/powerpoint/2010/main" val="319420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C5773-EEBB-99DE-105A-CEF253835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6523E-E4E7-4DF5-B2C2-419B52F80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EC711-06C6-0BE6-9420-1A306DC0E5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2FCE1A-753F-B6B9-C12C-CC7143C16D41}"/>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10</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253658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7214A-46D6-37FB-77D8-A2CC890080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60353-3AA7-261C-128F-4BFF2C7DA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5692B-78A4-0467-78CB-9A8614ACC47C}"/>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B1EE65F0-ABFD-2B11-8AA4-FF6955043B5B}"/>
              </a:ext>
            </a:extLst>
          </p:cNvPr>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290782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21676-CF0A-AB4B-BBD7-4EBA31A22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87BE9-6F3B-3D1A-491F-08E6A1923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B08E44-BDCC-D2FB-4330-CF7A441ABE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28CB28-5A2A-6187-638A-609FFD8C8B49}"/>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12</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405607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3371-1FD6-0341-9E0A-724AE4C56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2CD1D-D0FB-8FD6-4E27-2F6E572C6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98AB1-21EE-AAD2-B7A9-74AC093DF799}"/>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D2100B5E-8EDE-1705-8769-4326177FED1A}"/>
              </a:ext>
            </a:extLst>
          </p:cNvPr>
          <p:cNvSpPr>
            <a:spLocks noGrp="1"/>
          </p:cNvSpPr>
          <p:nvPr>
            <p:ph type="sldNum" sz="quarter" idx="5"/>
          </p:nvPr>
        </p:nvSpPr>
        <p:spPr/>
        <p:txBody>
          <a:bodyPr/>
          <a:lstStyle/>
          <a:p>
            <a:fld id="{DA14EB8E-230F-42FB-9C39-F1454E1689F2}" type="slidenum">
              <a:rPr lang="en-US" smtClean="0"/>
              <a:t>13</a:t>
            </a:fld>
            <a:endParaRPr lang="en-US"/>
          </a:p>
        </p:txBody>
      </p:sp>
    </p:spTree>
    <p:extLst>
      <p:ext uri="{BB962C8B-B14F-4D97-AF65-F5344CB8AC3E}">
        <p14:creationId xmlns:p14="http://schemas.microsoft.com/office/powerpoint/2010/main" val="2656243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F27-3D4F-A196-2B95-5AAC54EA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73EC-4CE3-A451-8BDB-94C06B4A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7F3B-8BFA-D74A-9125-1E126AE3B7A5}"/>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FB10FC85-8D84-31FB-2289-D076957833C7}"/>
              </a:ext>
            </a:extLst>
          </p:cNvPr>
          <p:cNvSpPr>
            <a:spLocks noGrp="1"/>
          </p:cNvSpPr>
          <p:nvPr>
            <p:ph type="sldNum" sz="quarter" idx="5"/>
          </p:nvPr>
        </p:nvSpPr>
        <p:spPr/>
        <p:txBody>
          <a:bodyPr/>
          <a:lstStyle/>
          <a:p>
            <a:fld id="{DA14EB8E-230F-42FB-9C39-F1454E1689F2}" type="slidenum">
              <a:rPr lang="en-US" smtClean="0"/>
              <a:t>14</a:t>
            </a:fld>
            <a:endParaRPr lang="en-US"/>
          </a:p>
        </p:txBody>
      </p:sp>
    </p:spTree>
    <p:extLst>
      <p:ext uri="{BB962C8B-B14F-4D97-AF65-F5344CB8AC3E}">
        <p14:creationId xmlns:p14="http://schemas.microsoft.com/office/powerpoint/2010/main" val="16784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6119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2A122-E325-ABCA-9E08-02EB8D83F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F7A87-3B12-D037-8C81-F03317A274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6B679-4FCB-7CD9-29CF-A3D3BD9A4D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5C46FF-2ACE-E158-2758-0A2E6607E9B4}"/>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4</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2198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FA678-513D-6A84-DF40-598F81A11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15DEC-8AD9-A660-E559-FA3767AAE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FF0CC7-3C69-4AEE-F67A-141217F21B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28A293-4270-82CE-05C4-9133551E2FB6}"/>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5</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19726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7A73D-4717-73AD-DF22-9A5FC9A89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6E293-2673-ED75-ED05-83553295D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F3094-6462-9AB9-C654-AC2E4A35E3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9BAB33-6F81-ABCF-721B-BD7C84DAD9E4}"/>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6</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271094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E5124-3F44-914F-6694-C38ECA56A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2E845-3DCE-08AD-51FA-ADC0C9703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8AE3C-8B4D-A33A-3DCF-3D2D103C66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251147-DA97-6907-AC6E-C50656AB670C}"/>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7</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421857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58417-00D3-DFB8-9607-9DAA27C82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416A0-9538-1FF0-2549-928B737E6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B1A6CA-113B-E279-481F-F98989E80A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BDCBE1-E7E7-3543-C1E9-D54F5E683D2E}"/>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8</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331577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6A9A9-9815-33C9-0739-E0C271BC6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29368-363E-CB07-B893-AE217FCFA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5724C-5DC8-C105-E867-A3B427DCF1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1D2F8B-5893-0CB1-7C9D-17E865BA20E2}"/>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9</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1867010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5.xml"/><Relationship Id="rId7" Type="http://schemas.openxmlformats.org/officeDocument/2006/relationships/oleObject" Target="../embeddings/oleObject2.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0.xml"/><Relationship Id="rId7" Type="http://schemas.openxmlformats.org/officeDocument/2006/relationships/oleObject" Target="../embeddings/oleObject2.bin"/><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10" Type="http://schemas.openxmlformats.org/officeDocument/2006/relationships/image" Target="../media/image5.png"/><Relationship Id="rId4" Type="http://schemas.openxmlformats.org/officeDocument/2006/relationships/tags" Target="../tags/tag7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4454619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1044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4009813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810976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9970519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6774312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25626731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1521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8222419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7776977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5169298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0962913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89531590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93423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36998047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tags" Target="../tags/tag17.xml"/><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10" Type="http://schemas.openxmlformats.org/officeDocument/2006/relationships/tags" Target="../tags/tag1.xml"/><Relationship Id="rId19" Type="http://schemas.openxmlformats.org/officeDocument/2006/relationships/tags" Target="../tags/tag10.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tags" Target="../tags/tag18.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slideLayout" Target="../slideLayouts/slideLayout11.xml"/><Relationship Id="rId21" Type="http://schemas.openxmlformats.org/officeDocument/2006/relationships/tags" Target="../tags/tag61.xml"/><Relationship Id="rId7" Type="http://schemas.openxmlformats.org/officeDocument/2006/relationships/slideLayout" Target="../slideLayouts/slideLayout15.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slideLayout" Target="../slideLayouts/slideLayout10.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51.xml"/><Relationship Id="rId24" Type="http://schemas.openxmlformats.org/officeDocument/2006/relationships/tags" Target="../tags/tag64.xml"/><Relationship Id="rId5" Type="http://schemas.openxmlformats.org/officeDocument/2006/relationships/slideLayout" Target="../slideLayouts/slideLayout13.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oleObject" Target="../embeddings/oleObject1.bin"/><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slideLayout" Target="../slideLayouts/slideLayout12.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1465412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3578826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November 4, 2025</a:t>
            </a:r>
            <a:endParaRPr lang="en-US"/>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794533" y="3137785"/>
            <a:ext cx="5688792" cy="2123658"/>
          </a:xfrm>
        </p:spPr>
        <p:txBody>
          <a:bodyPr/>
          <a:lstStyle/>
          <a:p>
            <a:pPr>
              <a:spcBef>
                <a:spcPts val="0"/>
              </a:spcBef>
              <a:spcAft>
                <a:spcPts val="1400"/>
              </a:spcAft>
            </a:pPr>
            <a:r>
              <a:rPr lang="en-US" sz="3800"/>
              <a:t>Extremely Low-Income Housing </a:t>
            </a:r>
            <a:br>
              <a:rPr lang="en-US" sz="3800"/>
            </a:br>
            <a:r>
              <a:rPr lang="en-US" sz="3800"/>
              <a:t>Commission:</a:t>
            </a:r>
            <a:br>
              <a:rPr lang="en-US" sz="3600"/>
            </a:br>
            <a:r>
              <a:rPr lang="en-US" sz="2400">
                <a:cs typeface="Arial"/>
              </a:rPr>
              <a:t> </a:t>
            </a:r>
            <a:r>
              <a:rPr lang="en-US" sz="2100">
                <a:cs typeface="Arial"/>
              </a:rPr>
              <a:t>Review of Draft Recommendations (Final)</a:t>
            </a:r>
            <a:endParaRPr lang="en-US"/>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7BA9E-C0D1-FDF3-06BF-F6573347447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70B272F-C998-2CF2-E85B-05BB72C232D8}"/>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a:solidFill>
                  <a:srgbClr val="F2F2F2"/>
                </a:solidFill>
                <a:latin typeface="Arial" panose="020B0604020202020204"/>
                <a:cs typeface="Arial" panose="020B0604020202020204"/>
              </a:rPr>
              <a:t>Draft Report Summary</a:t>
            </a:r>
            <a:r>
              <a:rPr kumimoji="0" lang="en-US" sz="2800" i="0" u="sng" strike="noStrike" kern="1200" cap="none" spc="0" normalizeH="0" baseline="0" noProof="0">
                <a:ln w="6350" cap="flat">
                  <a:noFill/>
                  <a:miter lim="800000"/>
                </a:ln>
                <a:solidFill>
                  <a:srgbClr val="F2F2F2"/>
                </a:solidFill>
                <a:effectLst/>
                <a:uLnTx/>
                <a:uFillTx/>
                <a:latin typeface="Arial" panose="020B0604020202020204"/>
                <a:cs typeface="Arial" panose="020B0604020202020204"/>
              </a:rPr>
              <a:t>:</a:t>
            </a:r>
            <a:endParaRPr lang="en-US" sz="2800" b="0" u="sng">
              <a:solidFill>
                <a:srgbClr val="000000"/>
              </a:solidFill>
              <a:latin typeface="Arial" panose="020B0604020202020204"/>
              <a:cs typeface="Arial" panose="020B0604020202020204"/>
            </a:endParaRPr>
          </a:p>
          <a:p>
            <a:pPr>
              <a:defRPr/>
            </a:pPr>
            <a:r>
              <a:rPr lang="en-US" sz="1700">
                <a:solidFill>
                  <a:srgbClr val="F2F2F2"/>
                </a:solidFill>
                <a:latin typeface="Arial" panose="020B0604020202020204"/>
                <a:cs typeface="Arial" panose="020B0604020202020204"/>
              </a:rPr>
              <a:t>3) Supports &amp; Services</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a:t>
            </a:r>
            <a:r>
              <a:rPr lang="en-US" sz="1700">
                <a:solidFill>
                  <a:srgbClr val="F2F2F2"/>
                </a:solidFill>
                <a:latin typeface="Arial" panose="020B0604020202020204"/>
                <a:cs typeface="Arial" panose="020B0604020202020204"/>
              </a:rPr>
              <a:t>Overview</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a:p>
        </p:txBody>
      </p:sp>
      <p:sp>
        <p:nvSpPr>
          <p:cNvPr id="4" name="TextBox 8">
            <a:extLst>
              <a:ext uri="{FF2B5EF4-FFF2-40B4-BE49-F238E27FC236}">
                <a16:creationId xmlns:a16="http://schemas.microsoft.com/office/drawing/2014/main" id="{1ECE7238-BA9E-6739-5513-F6BF7AC75FAB}"/>
              </a:ext>
            </a:extLst>
          </p:cNvPr>
          <p:cNvSpPr txBox="1"/>
          <p:nvPr/>
        </p:nvSpPr>
        <p:spPr>
          <a:xfrm>
            <a:off x="400912" y="1300789"/>
            <a:ext cx="11156905" cy="523220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AutoNum type="arabicPeriod"/>
            </a:pPr>
            <a:r>
              <a:rPr lang="en-US" sz="2000" b="1" u="sng">
                <a:solidFill>
                  <a:schemeClr val="accent1"/>
                </a:solidFill>
                <a:latin typeface="Aptos"/>
              </a:rPr>
              <a:t>Maintain and enhance the Commonwealth’s housing safety net</a:t>
            </a:r>
          </a:p>
          <a:p>
            <a:pPr marL="914400" lvl="1" indent="-457200">
              <a:buAutoNum type="arabicPeriod"/>
            </a:pPr>
            <a:r>
              <a:rPr lang="en-US" b="1" i="1"/>
              <a:t>Continue and increase investments in RAFT </a:t>
            </a:r>
            <a:endParaRPr lang="en-US" b="1" i="1">
              <a:cs typeface="Arial"/>
            </a:endParaRPr>
          </a:p>
          <a:p>
            <a:pPr marL="914400" lvl="1" indent="-457200">
              <a:buAutoNum type="arabicPeriod"/>
            </a:pPr>
            <a:r>
              <a:rPr lang="en-US" b="1" i="1"/>
              <a:t>Renew the Tenancy Preservation Program (TPP)</a:t>
            </a:r>
            <a:r>
              <a:rPr lang="en-US" i="1"/>
              <a:t> </a:t>
            </a:r>
            <a:endParaRPr lang="en-US" i="1">
              <a:cs typeface="Arial"/>
            </a:endParaRPr>
          </a:p>
          <a:p>
            <a:pPr marL="914400" lvl="1" indent="-457200">
              <a:buAutoNum type="arabicPeriod"/>
            </a:pPr>
            <a:r>
              <a:rPr lang="en-US" b="1" i="1"/>
              <a:t>Establish an upstream rental assistance pilot program</a:t>
            </a:r>
            <a:endParaRPr lang="en-US" b="1" i="1">
              <a:cs typeface="Arial"/>
            </a:endParaRPr>
          </a:p>
          <a:p>
            <a:pPr lvl="1"/>
            <a:endParaRPr lang="en-US" sz="2000" b="1" u="sng">
              <a:solidFill>
                <a:schemeClr val="accent1"/>
              </a:solidFill>
              <a:latin typeface="Aptos" panose="020B0004020202020204" pitchFamily="34" charset="0"/>
            </a:endParaRPr>
          </a:p>
          <a:p>
            <a:pPr marL="457200" indent="-457200">
              <a:buAutoNum type="arabicPeriod"/>
            </a:pPr>
            <a:r>
              <a:rPr lang="en-US" sz="2000" b="1" u="sng">
                <a:solidFill>
                  <a:schemeClr val="accent1"/>
                </a:solidFill>
                <a:latin typeface="Aptos"/>
              </a:rPr>
              <a:t>Expand Economic and Housing Mobility and Other Supports for Residents with Extremely Low Incomes</a:t>
            </a:r>
          </a:p>
          <a:p>
            <a:pPr marL="914400" lvl="1" indent="-457200">
              <a:buAutoNum type="arabicPeriod"/>
            </a:pPr>
            <a:r>
              <a:rPr lang="en-US" b="1" i="1"/>
              <a:t>Expand access to Resident Service Coordinators</a:t>
            </a:r>
            <a:endParaRPr lang="en-US" b="1" i="1">
              <a:cs typeface="Arial"/>
            </a:endParaRPr>
          </a:p>
          <a:p>
            <a:pPr marL="914400" lvl="1" indent="-457200">
              <a:buAutoNum type="arabicPeriod"/>
            </a:pPr>
            <a:r>
              <a:rPr lang="en-US" b="1" i="1"/>
              <a:t>Expand access to downpayment assistance programs</a:t>
            </a:r>
            <a:endParaRPr lang="en-US" b="1" i="1">
              <a:cs typeface="Arial"/>
            </a:endParaRPr>
          </a:p>
          <a:p>
            <a:pPr marL="914400" lvl="1" indent="-457200">
              <a:buAutoNum type="arabicPeriod"/>
            </a:pPr>
            <a:r>
              <a:rPr lang="en-US" b="1" i="1"/>
              <a:t>Support and incentivize financial mobility programs in affordable housing developments</a:t>
            </a:r>
            <a:endParaRPr lang="en-US" b="1" i="1">
              <a:cs typeface="Arial"/>
            </a:endParaRPr>
          </a:p>
          <a:p>
            <a:pPr lvl="1"/>
            <a:endParaRPr lang="en-US" sz="2000" b="1" u="sng">
              <a:solidFill>
                <a:schemeClr val="accent1"/>
              </a:solidFill>
              <a:latin typeface="Aptos" panose="020B0004020202020204" pitchFamily="34" charset="0"/>
            </a:endParaRPr>
          </a:p>
          <a:p>
            <a:pPr marL="457200" indent="-457200">
              <a:buAutoNum type="arabicPeriod"/>
            </a:pPr>
            <a:r>
              <a:rPr lang="en-US" sz="2000" b="1" u="sng">
                <a:solidFill>
                  <a:schemeClr val="accent1"/>
                </a:solidFill>
                <a:latin typeface="Aptos"/>
              </a:rPr>
              <a:t>Strengthen Program Coordination, Targeting, and Resilience</a:t>
            </a:r>
          </a:p>
          <a:p>
            <a:pPr marL="914400" lvl="1" indent="-457200">
              <a:buAutoNum type="arabicPeriod"/>
            </a:pPr>
            <a:r>
              <a:rPr lang="en-US" b="1" i="1"/>
              <a:t>Develop a Contingency Plan to Mitigate Federal Funding Reductions</a:t>
            </a:r>
            <a:endParaRPr lang="en-US" b="1" i="1">
              <a:cs typeface="Arial"/>
            </a:endParaRPr>
          </a:p>
          <a:p>
            <a:pPr marL="914400" lvl="1" indent="-457200">
              <a:buAutoNum type="arabicPeriod"/>
            </a:pPr>
            <a:r>
              <a:rPr lang="en-US" b="1" i="1"/>
              <a:t>Improve Targeting of Programs to High-Need Populations and Regions</a:t>
            </a:r>
            <a:endParaRPr lang="en-US" b="1" i="1">
              <a:cs typeface="Arial"/>
            </a:endParaRPr>
          </a:p>
          <a:p>
            <a:pPr marL="914400" lvl="1" indent="-457200">
              <a:buAutoNum type="arabicPeriod"/>
            </a:pPr>
            <a:r>
              <a:rPr lang="en-US" b="1" i="1"/>
              <a:t>Provide Technical Assistance for Tenants in Redeveloping Public Housing</a:t>
            </a:r>
            <a:endParaRPr lang="en-US" sz="2000" b="1" i="1" u="sng">
              <a:solidFill>
                <a:schemeClr val="accent1"/>
              </a:solidFill>
              <a:latin typeface="Aptos" panose="020B0004020202020204" pitchFamily="34" charset="0"/>
              <a:cs typeface="Arial"/>
            </a:endParaRPr>
          </a:p>
          <a:p>
            <a:endParaRPr lang="en-US" sz="2000" b="1" u="sng">
              <a:solidFill>
                <a:srgbClr val="14558F"/>
              </a:solidFill>
              <a:latin typeface="Aptos" panose="020B0004020202020204" pitchFamily="34" charset="0"/>
              <a:cs typeface="Arial"/>
            </a:endParaRP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
        <p:nvSpPr>
          <p:cNvPr id="3" name="TextBox 7">
            <a:extLst>
              <a:ext uri="{FF2B5EF4-FFF2-40B4-BE49-F238E27FC236}">
                <a16:creationId xmlns:a16="http://schemas.microsoft.com/office/drawing/2014/main" id="{F72DFE92-C23E-6FA2-DEC6-D2AD96969ED1}"/>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363105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C017D-C54F-1C2A-CD14-E5E637F399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83C2E9-C309-D5D0-8444-4893C39E590C}"/>
              </a:ext>
            </a:extLst>
          </p:cNvPr>
          <p:cNvSpPr>
            <a:spLocks noGrp="1"/>
          </p:cNvSpPr>
          <p:nvPr>
            <p:ph type="title"/>
          </p:nvPr>
        </p:nvSpPr>
        <p:spPr>
          <a:xfrm>
            <a:off x="2821671" y="2674076"/>
            <a:ext cx="8181508" cy="1107996"/>
          </a:xfrm>
        </p:spPr>
        <p:txBody>
          <a:bodyPr/>
          <a:lstStyle/>
          <a:p>
            <a:pPr algn="l"/>
            <a:r>
              <a:rPr lang="en-US" sz="3600">
                <a:cs typeface="Arial"/>
              </a:rPr>
              <a:t>Draft Recommendation Review:</a:t>
            </a:r>
            <a:br>
              <a:rPr lang="en-US" sz="3600">
                <a:cs typeface="Arial"/>
              </a:rPr>
            </a:br>
            <a:r>
              <a:rPr lang="en-US" sz="3600">
                <a:cs typeface="Arial"/>
              </a:rPr>
              <a:t>Last Additional Recommendations</a:t>
            </a:r>
            <a:endParaRPr lang="en-US"/>
          </a:p>
        </p:txBody>
      </p:sp>
    </p:spTree>
    <p:extLst>
      <p:ext uri="{BB962C8B-B14F-4D97-AF65-F5344CB8AC3E}">
        <p14:creationId xmlns:p14="http://schemas.microsoft.com/office/powerpoint/2010/main" val="1447698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1A266-ED8D-E3C6-E087-CFD9EB288E3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A1E4ABE-CE2D-3EBA-3935-A72C58AF9D74}"/>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a:solidFill>
                  <a:srgbClr val="F2F2F2"/>
                </a:solidFill>
                <a:latin typeface="Arial" panose="020B0604020202020204"/>
                <a:cs typeface="Arial" panose="020B0604020202020204"/>
              </a:rPr>
              <a:t>Draft Report Summary</a:t>
            </a:r>
            <a:r>
              <a:rPr kumimoji="0" lang="en-US" sz="2800" i="0" u="sng" strike="noStrike" kern="1200" cap="none" spc="0" normalizeH="0" baseline="0" noProof="0">
                <a:ln w="6350" cap="flat">
                  <a:noFill/>
                  <a:miter lim="800000"/>
                </a:ln>
                <a:solidFill>
                  <a:srgbClr val="F2F2F2"/>
                </a:solidFill>
                <a:effectLst/>
                <a:uLnTx/>
                <a:uFillTx/>
                <a:latin typeface="Arial" panose="020B0604020202020204"/>
                <a:cs typeface="Arial" panose="020B0604020202020204"/>
              </a:rPr>
              <a:t>:</a:t>
            </a:r>
            <a:endParaRPr lang="en-US" sz="2800" b="0" u="sng">
              <a:solidFill>
                <a:srgbClr val="000000"/>
              </a:solidFill>
              <a:latin typeface="Arial" panose="020B0604020202020204"/>
              <a:cs typeface="Arial" panose="020B0604020202020204"/>
            </a:endParaRPr>
          </a:p>
          <a:p>
            <a:pPr>
              <a:defRPr/>
            </a:pPr>
            <a:r>
              <a:rPr lang="en-US" sz="1700">
                <a:solidFill>
                  <a:srgbClr val="F2F2F2"/>
                </a:solidFill>
                <a:latin typeface="Arial" panose="020B0604020202020204"/>
                <a:cs typeface="Arial" panose="020B0604020202020204"/>
              </a:rPr>
              <a:t>1) Production </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r>
              <a:rPr lang="en-US" sz="1700">
                <a:solidFill>
                  <a:srgbClr val="F2F2F2"/>
                </a:solidFill>
                <a:latin typeface="Arial" panose="020B0604020202020204"/>
                <a:cs typeface="Arial" panose="020B0604020202020204"/>
              </a:rPr>
              <a:t>Last Additions</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a:p>
        </p:txBody>
      </p:sp>
      <p:sp>
        <p:nvSpPr>
          <p:cNvPr id="4" name="TextBox 8">
            <a:extLst>
              <a:ext uri="{FF2B5EF4-FFF2-40B4-BE49-F238E27FC236}">
                <a16:creationId xmlns:a16="http://schemas.microsoft.com/office/drawing/2014/main" id="{672EE5AF-A8B8-C8BB-EC69-19714E3D2666}"/>
              </a:ext>
            </a:extLst>
          </p:cNvPr>
          <p:cNvSpPr txBox="1"/>
          <p:nvPr/>
        </p:nvSpPr>
        <p:spPr>
          <a:xfrm>
            <a:off x="391282" y="1220836"/>
            <a:ext cx="11156905" cy="4770537"/>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000" b="1" u="sng">
                <a:solidFill>
                  <a:srgbClr val="14558F"/>
                </a:solidFill>
                <a:latin typeface="Aptos" panose="020B0004020202020204" pitchFamily="34" charset="0"/>
                <a:cs typeface="Arial"/>
              </a:rPr>
              <a:t>I</a:t>
            </a:r>
            <a:r>
              <a:rPr lang="en-US" b="1" u="sng">
                <a:solidFill>
                  <a:schemeClr val="accent1"/>
                </a:solidFill>
              </a:rPr>
              <a:t>ncrease predictability and responsiveness of utility companies in the development of ELI Housing by taking the following steps</a:t>
            </a:r>
          </a:p>
          <a:p>
            <a:pPr lvl="0"/>
            <a:r>
              <a:rPr lang="en-US" b="1"/>
              <a:t>Level of Action: </a:t>
            </a:r>
            <a:r>
              <a:rPr lang="en-US"/>
              <a:t>Legislative/Administrative</a:t>
            </a:r>
          </a:p>
          <a:p>
            <a:pPr lvl="0"/>
            <a:r>
              <a:rPr lang="en-US" b="1"/>
              <a:t>Type of Action: </a:t>
            </a:r>
            <a:r>
              <a:rPr lang="en-US"/>
              <a:t>Technical Fixes, Process Improvements</a:t>
            </a:r>
          </a:p>
          <a:p>
            <a:pPr lvl="0"/>
            <a:r>
              <a:rPr lang="en-US" b="1"/>
              <a:t>Summary:</a:t>
            </a:r>
            <a:r>
              <a:rPr lang="en-US"/>
              <a:t> The working group recommends that the Commonwealth:</a:t>
            </a:r>
            <a:endParaRPr lang="en-US" b="1"/>
          </a:p>
          <a:p>
            <a:pPr marL="285750" lvl="0" indent="-285750">
              <a:buFont typeface="Arial" panose="020B0604020202020204" pitchFamily="34" charset="0"/>
              <a:buChar char="•"/>
            </a:pPr>
            <a:r>
              <a:rPr lang="en-US" sz="1600"/>
              <a:t>Provide short and predictable timeline (i.e., with five business days of a request) for utility companies to turn on permanent power for ELI Housing.</a:t>
            </a:r>
          </a:p>
          <a:p>
            <a:pPr marL="742950" lvl="1" indent="-285750">
              <a:buFont typeface="Arial" panose="020B0604020202020204" pitchFamily="34" charset="0"/>
              <a:buChar char="•"/>
            </a:pPr>
            <a:r>
              <a:rPr lang="en-US" sz="1600"/>
              <a:t>Implement flat/fixed utility costs for ELI Housing.</a:t>
            </a:r>
          </a:p>
          <a:p>
            <a:pPr marL="742950" lvl="1" indent="-285750">
              <a:buFont typeface="Arial" panose="020B0604020202020204" pitchFamily="34" charset="0"/>
              <a:buChar char="•"/>
            </a:pPr>
            <a:r>
              <a:rPr lang="en-US" sz="1600"/>
              <a:t>Provide fixed timeline for approving and turning on solar arrays and other renewable energy sources.</a:t>
            </a:r>
          </a:p>
          <a:p>
            <a:pPr marL="285750" lvl="0" indent="-285750">
              <a:buFont typeface="Arial" panose="020B0604020202020204" pitchFamily="34" charset="0"/>
              <a:buChar char="•"/>
            </a:pPr>
            <a:r>
              <a:rPr lang="en-US" sz="1600"/>
              <a:t>Implement specific timeframes (i.e., with ten business days of a request) for local housing authorities to schedule an occupancy inspection of Section 8 and/or MRVP units for ELI Housing. Adopt procedures under which those inspections can be carried out by regional capital asset management teams where local housing authorities lack the resources to inspect within those timeframes, including additional funding for capacity as needed.</a:t>
            </a:r>
          </a:p>
          <a:p>
            <a:pPr marL="285750" lvl="0" indent="-285750">
              <a:buFont typeface="Arial" panose="020B0604020202020204" pitchFamily="34" charset="0"/>
              <a:buChar char="•"/>
            </a:pPr>
            <a:r>
              <a:rPr lang="en-US" sz="1600"/>
              <a:t>Allow municipalities the flexibility to establish a local tax increment financing plan/agreement by right for ELI Housing.</a:t>
            </a:r>
          </a:p>
          <a:p>
            <a:pPr marL="285750" lvl="0" indent="-285750">
              <a:buFont typeface="Arial" panose="020B0604020202020204" pitchFamily="34" charset="0"/>
              <a:buChar char="•"/>
            </a:pPr>
            <a:r>
              <a:rPr lang="en-US" sz="1600"/>
              <a:t>Align inter-agency decision making (see H. 1552/S. 991) and funding programs and ensure coordination with established timelines (e.g., HLC funding rounds).</a:t>
            </a: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
        <p:nvSpPr>
          <p:cNvPr id="3" name="TextBox 7">
            <a:extLst>
              <a:ext uri="{FF2B5EF4-FFF2-40B4-BE49-F238E27FC236}">
                <a16:creationId xmlns:a16="http://schemas.microsoft.com/office/drawing/2014/main" id="{11DC2227-1034-8243-E3E7-29223DE343C2}"/>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2967091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7F05B-65CE-8CA0-F174-EF12DF1445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0EA50D-7B2F-B065-6EDB-4766B4B4EE44}"/>
              </a:ext>
            </a:extLst>
          </p:cNvPr>
          <p:cNvSpPr>
            <a:spLocks noGrp="1"/>
          </p:cNvSpPr>
          <p:nvPr>
            <p:ph type="title"/>
          </p:nvPr>
        </p:nvSpPr>
        <p:spPr>
          <a:xfrm>
            <a:off x="2821671" y="2907232"/>
            <a:ext cx="8181508" cy="553998"/>
          </a:xfrm>
        </p:spPr>
        <p:txBody>
          <a:bodyPr/>
          <a:lstStyle/>
          <a:p>
            <a:pPr algn="l"/>
            <a:r>
              <a:rPr lang="en-US" sz="3600">
                <a:cs typeface="Arial"/>
              </a:rPr>
              <a:t>Next Steps</a:t>
            </a:r>
            <a:endParaRPr lang="en-US"/>
          </a:p>
        </p:txBody>
      </p:sp>
    </p:spTree>
    <p:extLst>
      <p:ext uri="{BB962C8B-B14F-4D97-AF65-F5344CB8AC3E}">
        <p14:creationId xmlns:p14="http://schemas.microsoft.com/office/powerpoint/2010/main" val="18855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3B35-388D-026D-316C-3E4426C9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BD1E-AA2B-A562-CB37-4A01029A12E0}"/>
              </a:ext>
            </a:extLst>
          </p:cNvPr>
          <p:cNvSpPr>
            <a:spLocks noGrp="1"/>
          </p:cNvSpPr>
          <p:nvPr>
            <p:ph type="title"/>
          </p:nvPr>
        </p:nvSpPr>
        <p:spPr/>
        <p:txBody>
          <a:bodyPr/>
          <a:lstStyle/>
          <a:p>
            <a:r>
              <a:rPr lang="en-US" sz="2800">
                <a:cs typeface="Arial"/>
              </a:rPr>
              <a:t>5) Next Steps</a:t>
            </a:r>
          </a:p>
        </p:txBody>
      </p:sp>
      <p:graphicFrame>
        <p:nvGraphicFramePr>
          <p:cNvPr id="3" name="Table 7">
            <a:extLst>
              <a:ext uri="{FF2B5EF4-FFF2-40B4-BE49-F238E27FC236}">
                <a16:creationId xmlns:a16="http://schemas.microsoft.com/office/drawing/2014/main" id="{61B6610D-18A3-DD5C-9D4C-784429CE10DA}"/>
              </a:ext>
            </a:extLst>
          </p:cNvPr>
          <p:cNvGraphicFramePr>
            <a:graphicFrameLocks noGrp="1"/>
          </p:cNvGraphicFramePr>
          <p:nvPr>
            <p:extLst>
              <p:ext uri="{D42A27DB-BD31-4B8C-83A1-F6EECF244321}">
                <p14:modId xmlns:p14="http://schemas.microsoft.com/office/powerpoint/2010/main" val="2597478972"/>
              </p:ext>
            </p:extLst>
          </p:nvPr>
        </p:nvGraphicFramePr>
        <p:xfrm>
          <a:off x="263178" y="1102338"/>
          <a:ext cx="11668942" cy="2550754"/>
        </p:xfrm>
        <a:graphic>
          <a:graphicData uri="http://schemas.openxmlformats.org/drawingml/2006/table">
            <a:tbl>
              <a:tblPr firstRow="1" bandRow="1">
                <a:tableStyleId>{5C22544A-7EE6-4342-B048-85BDC9FD1C3A}</a:tableStyleId>
              </a:tblPr>
              <a:tblGrid>
                <a:gridCol w="11668942">
                  <a:extLst>
                    <a:ext uri="{9D8B030D-6E8A-4147-A177-3AD203B41FA5}">
                      <a16:colId xmlns:a16="http://schemas.microsoft.com/office/drawing/2014/main" val="3478081800"/>
                    </a:ext>
                  </a:extLst>
                </a:gridCol>
              </a:tblGrid>
              <a:tr h="1489165">
                <a:tc>
                  <a:txBody>
                    <a:bodyPr/>
                    <a:lstStyle/>
                    <a:p>
                      <a:pPr marL="229870" lvl="0" indent="0" algn="l">
                        <a:lnSpc>
                          <a:spcPct val="100000"/>
                        </a:lnSpc>
                        <a:spcBef>
                          <a:spcPts val="0"/>
                        </a:spcBef>
                        <a:spcAft>
                          <a:spcPts val="500"/>
                        </a:spcAft>
                        <a:buNone/>
                      </a:pPr>
                      <a:r>
                        <a:rPr lang="en-US" sz="2400" b="1" i="0" u="none" strike="noStrike" noProof="0">
                          <a:solidFill>
                            <a:schemeClr val="tx1"/>
                          </a:solidFill>
                          <a:latin typeface="Aptos"/>
                        </a:rPr>
                        <a:t>December: </a:t>
                      </a:r>
                      <a:r>
                        <a:rPr lang="en-US" sz="2400" b="0" i="0" u="none" strike="noStrike" noProof="0">
                          <a:solidFill>
                            <a:schemeClr val="tx1"/>
                          </a:solidFill>
                          <a:latin typeface="Aptos"/>
                        </a:rPr>
                        <a:t>Planned for December 2</a:t>
                      </a:r>
                      <a:r>
                        <a:rPr lang="en-US" sz="2400" b="0" i="0" u="none" strike="noStrike" baseline="30000" noProof="0">
                          <a:solidFill>
                            <a:schemeClr val="tx1"/>
                          </a:solidFill>
                          <a:latin typeface="Aptos"/>
                        </a:rPr>
                        <a:t>nd</a:t>
                      </a:r>
                      <a:r>
                        <a:rPr lang="en-US" sz="2400" b="0" i="0" u="none" strike="noStrike" noProof="0">
                          <a:solidFill>
                            <a:schemeClr val="tx1"/>
                          </a:solidFill>
                          <a:latin typeface="Aptos"/>
                        </a:rPr>
                        <a:t> at 10AM</a:t>
                      </a:r>
                    </a:p>
                    <a:p>
                      <a:pPr marL="572770" lvl="0" indent="-342900" algn="l">
                        <a:lnSpc>
                          <a:spcPct val="100000"/>
                        </a:lnSpc>
                        <a:spcBef>
                          <a:spcPts val="0"/>
                        </a:spcBef>
                        <a:spcAft>
                          <a:spcPts val="1000"/>
                        </a:spcAft>
                        <a:buFont typeface="Arial"/>
                        <a:buChar char="•"/>
                      </a:pPr>
                      <a:r>
                        <a:rPr lang="en-US" sz="2000" b="0" i="0" u="sng" strike="noStrike" noProof="0">
                          <a:solidFill>
                            <a:schemeClr val="tx1"/>
                          </a:solidFill>
                          <a:latin typeface="Aptos"/>
                        </a:rPr>
                        <a:t>Target:</a:t>
                      </a:r>
                      <a:r>
                        <a:rPr lang="en-US" sz="2000" b="0" i="0" u="none" strike="noStrike" noProof="0">
                          <a:solidFill>
                            <a:schemeClr val="tx1"/>
                          </a:solidFill>
                          <a:latin typeface="Aptos"/>
                        </a:rPr>
                        <a:t> Review final draft report (with additions, adjustments)</a:t>
                      </a:r>
                    </a:p>
                    <a:p>
                      <a:pPr marL="572770" lvl="0" indent="-342900" algn="l">
                        <a:lnSpc>
                          <a:spcPct val="100000"/>
                        </a:lnSpc>
                        <a:spcBef>
                          <a:spcPts val="0"/>
                        </a:spcBef>
                        <a:spcAft>
                          <a:spcPts val="2000"/>
                        </a:spcAft>
                        <a:buFont typeface="Arial"/>
                        <a:buChar char="•"/>
                      </a:pPr>
                      <a:r>
                        <a:rPr lang="en-US" sz="2000" b="0" i="0" u="sng" strike="noStrike" noProof="0">
                          <a:solidFill>
                            <a:schemeClr val="tx1"/>
                          </a:solidFill>
                          <a:latin typeface="Aptos"/>
                        </a:rPr>
                        <a:t>Mid-to-Late December:</a:t>
                      </a:r>
                      <a:r>
                        <a:rPr lang="en-US" sz="2000" b="0" i="0" u="none" strike="noStrike" noProof="0">
                          <a:solidFill>
                            <a:schemeClr val="tx1"/>
                          </a:solidFill>
                          <a:latin typeface="Aptos"/>
                        </a:rPr>
                        <a:t> EOHLC sends report to Legislature, Governor</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466219"/>
                  </a:ext>
                </a:extLst>
              </a:tr>
              <a:tr h="1061589">
                <a:tc>
                  <a:txBody>
                    <a:bodyPr/>
                    <a:lstStyle/>
                    <a:p>
                      <a:pPr marL="229870" lvl="0" indent="0" algn="l">
                        <a:lnSpc>
                          <a:spcPct val="100000"/>
                        </a:lnSpc>
                        <a:spcBef>
                          <a:spcPts val="0"/>
                        </a:spcBef>
                        <a:spcAft>
                          <a:spcPts val="2000"/>
                        </a:spcAft>
                        <a:buFont typeface="Arial"/>
                        <a:buNone/>
                      </a:pPr>
                      <a:r>
                        <a:rPr lang="en-US" sz="2000" b="1" i="0" u="none" strike="noStrike" noProof="0">
                          <a:solidFill>
                            <a:schemeClr val="tx1"/>
                          </a:solidFill>
                          <a:latin typeface="Aptos"/>
                        </a:rPr>
                        <a:t>Early 2026: </a:t>
                      </a:r>
                      <a:r>
                        <a:rPr lang="en-US" sz="2000" b="0" i="0" u="none" strike="noStrike" noProof="0">
                          <a:solidFill>
                            <a:schemeClr val="tx1"/>
                          </a:solidFill>
                          <a:latin typeface="Aptos"/>
                        </a:rPr>
                        <a:t>Tentative celebration, broader roll-out of report</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3324597"/>
                  </a:ext>
                </a:extLst>
              </a:tr>
            </a:tbl>
          </a:graphicData>
        </a:graphic>
      </p:graphicFrame>
    </p:spTree>
    <p:extLst>
      <p:ext uri="{BB962C8B-B14F-4D97-AF65-F5344CB8AC3E}">
        <p14:creationId xmlns:p14="http://schemas.microsoft.com/office/powerpoint/2010/main" val="112364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1626747366"/>
              </p:ext>
            </p:extLst>
          </p:nvPr>
        </p:nvGraphicFramePr>
        <p:xfrm>
          <a:off x="616856" y="1360714"/>
          <a:ext cx="10975979" cy="4686520"/>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937304">
                <a:tc>
                  <a:txBody>
                    <a:bodyPr/>
                    <a:lstStyle/>
                    <a:p>
                      <a:pPr lvl="0">
                        <a:buNone/>
                      </a:pPr>
                      <a:r>
                        <a:rPr lang="en-US" sz="2000" b="1" strike="noStrike">
                          <a:solidFill>
                            <a:schemeClr val="tx1"/>
                          </a:solidFill>
                        </a:rPr>
                        <a:t>Call to Order, Approval of Minutes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937304">
                <a:tc>
                  <a:txBody>
                    <a:bodyPr/>
                    <a:lstStyle/>
                    <a:p>
                      <a:pPr marL="0" lvl="0" indent="0">
                        <a:buNone/>
                      </a:pPr>
                      <a:r>
                        <a:rPr lang="en-US" sz="2000" b="1" strike="noStrike">
                          <a:solidFill>
                            <a:schemeClr val="tx1"/>
                          </a:solidFill>
                        </a:rPr>
                        <a:t>Draft Recommendation Review</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rgbClr val="000000"/>
                          </a:solidFill>
                          <a:effectLst/>
                          <a:uLnTx/>
                          <a:uFillTx/>
                          <a:latin typeface="Arial"/>
                          <a:ea typeface="+mn-ea"/>
                          <a:cs typeface="+mn-cs"/>
                        </a:rPr>
                        <a:t>3 – 12</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937304">
                <a:tc>
                  <a:txBody>
                    <a:bodyPr/>
                    <a:lstStyle/>
                    <a:p>
                      <a:pPr marL="457200" lvl="1" indent="0">
                        <a:buNone/>
                      </a:pPr>
                      <a:r>
                        <a:rPr lang="en-US" sz="2000" b="1" strike="noStrike">
                          <a:solidFill>
                            <a:schemeClr val="tx1"/>
                          </a:solidFill>
                        </a:rPr>
                        <a:t>Draft Report Summary (Last Additions)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rgbClr val="000000"/>
                          </a:solidFill>
                          <a:effectLst/>
                          <a:uLnTx/>
                          <a:uFillTx/>
                          <a:latin typeface="Arial"/>
                          <a:ea typeface="+mn-ea"/>
                          <a:cs typeface="+mn-cs"/>
                        </a:rPr>
                        <a:t>3 – 10</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76490"/>
                  </a:ext>
                </a:extLst>
              </a:tr>
              <a:tr h="937304">
                <a:tc>
                  <a:txBody>
                    <a:bodyPr/>
                    <a:lstStyle/>
                    <a:p>
                      <a:pPr marL="457200" lvl="1" indent="0">
                        <a:buNone/>
                      </a:pPr>
                      <a:r>
                        <a:rPr lang="en-US" sz="2000" b="1" strike="noStrike">
                          <a:solidFill>
                            <a:schemeClr val="tx1"/>
                          </a:solidFill>
                        </a:rPr>
                        <a:t>Last Additional Recommendations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rgbClr val="000000"/>
                          </a:solidFill>
                          <a:effectLst/>
                          <a:uLnTx/>
                          <a:uFillTx/>
                          <a:latin typeface="Arial"/>
                          <a:ea typeface="+mn-ea"/>
                          <a:cs typeface="+mn-cs"/>
                        </a:rPr>
                        <a:t>11 – 12 </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927618"/>
                  </a:ext>
                </a:extLst>
              </a:tr>
              <a:tr h="937304">
                <a:tc>
                  <a:txBody>
                    <a:bodyPr/>
                    <a:lstStyle/>
                    <a:p>
                      <a:r>
                        <a:rPr lang="en-US" sz="2000" b="1" strike="noStrike">
                          <a:solidFill>
                            <a:schemeClr val="tx1"/>
                          </a:solidFill>
                        </a:rPr>
                        <a:t>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ct val="100000"/>
                        </a:lnSpc>
                        <a:spcBef>
                          <a:spcPts val="0"/>
                        </a:spcBef>
                        <a:spcAft>
                          <a:spcPts val="0"/>
                        </a:spcAft>
                        <a:buNone/>
                      </a:pPr>
                      <a:r>
                        <a:rPr kumimoji="0" lang="en-US" sz="1700" b="0" i="0" u="none" strike="noStrike" kern="1200" cap="none" spc="0" normalizeH="0" baseline="0" noProof="0">
                          <a:ln>
                            <a:noFill/>
                          </a:ln>
                          <a:solidFill>
                            <a:srgbClr val="000000"/>
                          </a:solidFill>
                          <a:effectLst/>
                          <a:uLnTx/>
                          <a:uFillTx/>
                          <a:latin typeface="Arial"/>
                        </a:rPr>
                        <a:t>13 – 14 </a:t>
                      </a:r>
                      <a:endParaRPr kumimoji="0" lang="en-US"/>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614458" y="-316"/>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41209" y="2626772"/>
            <a:ext cx="8181508" cy="1107996"/>
          </a:xfrm>
        </p:spPr>
        <p:txBody>
          <a:bodyPr/>
          <a:lstStyle/>
          <a:p>
            <a:pPr algn="l"/>
            <a:r>
              <a:rPr lang="en-US" sz="3600">
                <a:cs typeface="Arial"/>
              </a:rPr>
              <a:t>Draft Recommendation Review:</a:t>
            </a:r>
            <a:br>
              <a:rPr lang="en-US" sz="3600">
                <a:cs typeface="Arial"/>
              </a:rPr>
            </a:br>
            <a:r>
              <a:rPr lang="en-US" sz="3600">
                <a:cs typeface="Arial"/>
              </a:rPr>
              <a:t>Draft Report Summary</a:t>
            </a:r>
            <a:endParaRPr lang="en-US"/>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25E02-C729-86D9-9F55-A94AB2A2D55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B7F4DB1-CC49-C6B1-61C1-84865B384970}"/>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a:solidFill>
                  <a:srgbClr val="F2F2F2"/>
                </a:solidFill>
                <a:latin typeface="Arial" panose="020B0604020202020204"/>
                <a:cs typeface="Arial" panose="020B0604020202020204"/>
              </a:rPr>
              <a:t>Draft Report Summary</a:t>
            </a:r>
            <a:r>
              <a:rPr kumimoji="0" lang="en-US" sz="2800" b="1" i="0" u="sng"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2800" b="1" i="0" u="sng"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1) Production</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a:t>
            </a:r>
            <a:r>
              <a:rPr lang="en-US" sz="1700">
                <a:solidFill>
                  <a:srgbClr val="F2F2F2"/>
                </a:solidFill>
                <a:latin typeface="Arial" panose="020B0604020202020204"/>
                <a:cs typeface="Arial" panose="020B0604020202020204"/>
              </a:rPr>
              <a:t>Overview</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2" name="TextBox 7">
            <a:extLst>
              <a:ext uri="{FF2B5EF4-FFF2-40B4-BE49-F238E27FC236}">
                <a16:creationId xmlns:a16="http://schemas.microsoft.com/office/drawing/2014/main" id="{86754687-3C9F-29DE-7405-C6DCE311196E}"/>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
        <p:nvSpPr>
          <p:cNvPr id="4" name="TextBox 8">
            <a:extLst>
              <a:ext uri="{FF2B5EF4-FFF2-40B4-BE49-F238E27FC236}">
                <a16:creationId xmlns:a16="http://schemas.microsoft.com/office/drawing/2014/main" id="{38ECA2F2-808E-CA5C-55CC-D95F7B25C42F}"/>
              </a:ext>
            </a:extLst>
          </p:cNvPr>
          <p:cNvSpPr txBox="1"/>
          <p:nvPr/>
        </p:nvSpPr>
        <p:spPr>
          <a:xfrm>
            <a:off x="687167" y="1133860"/>
            <a:ext cx="10855712" cy="4893647"/>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a:rPr>
              <a:t>Challenge:</a:t>
            </a:r>
          </a:p>
          <a:p>
            <a:r>
              <a:rPr lang="en-US" sz="2000" b="1">
                <a:latin typeface="Aptos"/>
              </a:rPr>
              <a:t>Massachusetts has an estimated 183,000 shortage of units affordable to ELI households.</a:t>
            </a:r>
            <a:endParaRPr lang="en-US" sz="2000" b="1" u="sng">
              <a:latin typeface="Aptos"/>
            </a:endParaRPr>
          </a:p>
          <a:p>
            <a:r>
              <a:rPr lang="en-US" sz="2000" b="1" u="sng">
                <a:solidFill>
                  <a:schemeClr val="accent1"/>
                </a:solidFill>
                <a:latin typeface="Aptos"/>
              </a:rPr>
              <a:t>Goal:</a:t>
            </a:r>
            <a:r>
              <a:rPr lang="en-US" sz="2000" b="1">
                <a:solidFill>
                  <a:schemeClr val="accent1"/>
                </a:solidFill>
                <a:latin typeface="Aptos"/>
              </a:rPr>
              <a:t> </a:t>
            </a:r>
            <a:endParaRPr lang="en-US">
              <a:solidFill>
                <a:schemeClr val="accent1"/>
              </a:solidFill>
              <a:latin typeface="Arial"/>
              <a:cs typeface="Arial"/>
            </a:endParaRPr>
          </a:p>
          <a:p>
            <a:r>
              <a:rPr lang="en-US" sz="2000" b="1">
                <a:latin typeface="Aptos"/>
              </a:rPr>
              <a:t>Produce 22,000 new units of housing affordable to ELI households 2025-2035</a:t>
            </a:r>
            <a:endParaRPr lang="en-US">
              <a:cs typeface="Arial"/>
            </a:endParaRPr>
          </a:p>
          <a:p>
            <a:endParaRPr lang="en-US" sz="2000" b="1">
              <a:solidFill>
                <a:schemeClr val="accent1"/>
              </a:solidFill>
              <a:latin typeface="Aptos" panose="020B0004020202020204" pitchFamily="34" charset="0"/>
              <a:cs typeface="Arial"/>
            </a:endParaRPr>
          </a:p>
          <a:p>
            <a:r>
              <a:rPr lang="en-US" sz="2000" b="1" u="sng">
                <a:solidFill>
                  <a:schemeClr val="accent1"/>
                </a:solidFill>
                <a:latin typeface="Aptos"/>
                <a:cs typeface="Arial"/>
              </a:rPr>
              <a:t>Strategies:</a:t>
            </a:r>
            <a:endParaRPr lang="en-US" sz="2000" b="1" u="sng">
              <a:solidFill>
                <a:schemeClr val="accent1"/>
              </a:solidFill>
              <a:latin typeface="Aptos" panose="020B0004020202020204" pitchFamily="34" charset="0"/>
              <a:cs typeface="Arial"/>
            </a:endParaRPr>
          </a:p>
          <a:p>
            <a:pPr marL="457200" indent="-457200">
              <a:buAutoNum type="arabicPeriod"/>
            </a:pPr>
            <a:r>
              <a:rPr lang="en-US" sz="2000" b="1">
                <a:latin typeface="Aptos"/>
                <a:cs typeface="Arial"/>
              </a:rPr>
              <a:t>Improve, codify &amp; expand the Massachusetts Rental Voucher Program (project-based voucher focus)</a:t>
            </a:r>
            <a:endParaRPr lang="en-US" sz="2000" b="1">
              <a:latin typeface="Aptos" panose="020B0004020202020204" pitchFamily="34" charset="0"/>
              <a:cs typeface="Arial"/>
            </a:endParaRPr>
          </a:p>
          <a:p>
            <a:pPr marL="457200" indent="-457200">
              <a:buAutoNum type="arabicPeriod"/>
            </a:pPr>
            <a:r>
              <a:rPr lang="en-US" sz="2000" b="1">
                <a:latin typeface="Aptos"/>
                <a:cs typeface="Arial"/>
              </a:rPr>
              <a:t>Modify the Qualified Allocation Plan and Provide Flexible Funding for ELI Housing with supportive services</a:t>
            </a:r>
            <a:endParaRPr lang="en-US" sz="2000" b="1">
              <a:latin typeface="Aptos" panose="020B0004020202020204" pitchFamily="34" charset="0"/>
              <a:cs typeface="Arial"/>
            </a:endParaRPr>
          </a:p>
          <a:p>
            <a:pPr marL="457200" indent="-457200">
              <a:buAutoNum type="arabicPeriod"/>
            </a:pPr>
            <a:r>
              <a:rPr lang="en-US" sz="2000" b="1">
                <a:latin typeface="Aptos"/>
                <a:cs typeface="Arial"/>
              </a:rPr>
              <a:t>Reduce Development Timelines and Project Costs for ELI Housing</a:t>
            </a:r>
            <a:endParaRPr lang="en-US" sz="2000" b="1">
              <a:latin typeface="Aptos" panose="020B0004020202020204" pitchFamily="34" charset="0"/>
              <a:cs typeface="Arial"/>
            </a:endParaRPr>
          </a:p>
          <a:p>
            <a:pPr marL="342900" indent="-342900">
              <a:buFont typeface="Arial"/>
              <a:buChar char="•"/>
            </a:pPr>
            <a:endParaRPr lang="en-US" sz="2000" b="1">
              <a:solidFill>
                <a:srgbClr val="14558F"/>
              </a:solidFill>
              <a:latin typeface="Aptos" panose="020B0004020202020204" pitchFamily="34" charset="0"/>
              <a:cs typeface="Arial"/>
            </a:endParaRPr>
          </a:p>
          <a:p>
            <a:pPr marL="342900" indent="-342900">
              <a:buFont typeface="Arial"/>
              <a:buChar char="•"/>
            </a:pPr>
            <a:endParaRPr lang="en-US" sz="2000" b="1">
              <a:solidFill>
                <a:srgbClr val="14558F"/>
              </a:solidFill>
              <a:latin typeface="Aptos" panose="020B0004020202020204" pitchFamily="34" charset="0"/>
              <a:cs typeface="Arial"/>
            </a:endParaRPr>
          </a:p>
          <a:p>
            <a:endParaRPr lang="en-US" sz="2000" b="1" u="sng">
              <a:solidFill>
                <a:srgbClr val="14558F"/>
              </a:solidFill>
              <a:latin typeface="Aptos" panose="020B0004020202020204" pitchFamily="34" charset="0"/>
              <a:cs typeface="Arial"/>
            </a:endParaRP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Tree>
    <p:extLst>
      <p:ext uri="{BB962C8B-B14F-4D97-AF65-F5344CB8AC3E}">
        <p14:creationId xmlns:p14="http://schemas.microsoft.com/office/powerpoint/2010/main" val="253919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92B37-B3FA-91FC-8EAA-36EA43F8CC9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257C2D0-E982-0B4C-57CF-9C47432A897C}"/>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a:solidFill>
                  <a:srgbClr val="F2F2F2"/>
                </a:solidFill>
                <a:latin typeface="Arial" panose="020B0604020202020204"/>
                <a:cs typeface="Arial" panose="020B0604020202020204"/>
              </a:rPr>
              <a:t>Draft Report Summary</a:t>
            </a:r>
            <a:r>
              <a:rPr kumimoji="0" lang="en-US" sz="2800" b="1" i="0" u="sng"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2800" b="1" i="0" u="sng"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a:p>
            <a:pPr>
              <a:defRPr/>
            </a:pPr>
            <a:r>
              <a:rPr lang="en-US" sz="1700">
                <a:solidFill>
                  <a:srgbClr val="F2F2F2"/>
                </a:solidFill>
                <a:latin typeface="Arial" panose="020B0604020202020204"/>
                <a:cs typeface="Arial" panose="020B0604020202020204"/>
              </a:rPr>
              <a:t>1) Production</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a:t>
            </a:r>
            <a:r>
              <a:rPr lang="en-US" sz="1700">
                <a:solidFill>
                  <a:srgbClr val="F2F2F2"/>
                </a:solidFill>
                <a:latin typeface="Arial" panose="020B0604020202020204"/>
                <a:cs typeface="Arial" panose="020B0604020202020204"/>
              </a:rPr>
              <a:t>Recommendations Summary – Page 1 of 2</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2" name="TextBox 7">
            <a:extLst>
              <a:ext uri="{FF2B5EF4-FFF2-40B4-BE49-F238E27FC236}">
                <a16:creationId xmlns:a16="http://schemas.microsoft.com/office/drawing/2014/main" id="{085E5C67-29ED-B9C5-701F-6E698AC6F432}"/>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
        <p:nvSpPr>
          <p:cNvPr id="4" name="TextBox 8">
            <a:extLst>
              <a:ext uri="{FF2B5EF4-FFF2-40B4-BE49-F238E27FC236}">
                <a16:creationId xmlns:a16="http://schemas.microsoft.com/office/drawing/2014/main" id="{96CB8DE0-2646-18B3-8247-AFA9A8CC236E}"/>
              </a:ext>
            </a:extLst>
          </p:cNvPr>
          <p:cNvSpPr txBox="1"/>
          <p:nvPr/>
        </p:nvSpPr>
        <p:spPr>
          <a:xfrm>
            <a:off x="391282" y="863885"/>
            <a:ext cx="10855712" cy="6063198"/>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u="sng">
              <a:solidFill>
                <a:schemeClr val="accent1"/>
              </a:solidFill>
              <a:latin typeface="Aptos" panose="020B0004020202020204" pitchFamily="34" charset="0"/>
              <a:cs typeface="Arial"/>
            </a:endParaRPr>
          </a:p>
          <a:p>
            <a:pPr marL="457200" indent="-457200">
              <a:buAutoNum type="arabicPeriod"/>
            </a:pPr>
            <a:r>
              <a:rPr lang="en-US" sz="2000" b="1" u="sng">
                <a:solidFill>
                  <a:schemeClr val="accent1"/>
                </a:solidFill>
                <a:latin typeface="Aptos"/>
                <a:cs typeface="Arial"/>
              </a:rPr>
              <a:t>Improve, Codify &amp; Expand the Massachusetts Rental Voucher Program (Project-Based Voucher Focus)</a:t>
            </a:r>
            <a:endParaRPr lang="en-US" sz="2000" b="1" u="sng">
              <a:solidFill>
                <a:schemeClr val="accent1"/>
              </a:solidFill>
              <a:latin typeface="Aptos" panose="020B0004020202020204" pitchFamily="34" charset="0"/>
              <a:cs typeface="Arial"/>
            </a:endParaRPr>
          </a:p>
          <a:p>
            <a:pPr marL="914400" lvl="1" indent="-457200">
              <a:buAutoNum type="arabicPeriod"/>
            </a:pPr>
            <a:r>
              <a:rPr lang="en-US" b="1" i="1">
                <a:latin typeface="Aptos"/>
              </a:rPr>
              <a:t>Codify MRVP in the Massachusetts General Laws (M.G.L.)</a:t>
            </a:r>
            <a:r>
              <a:rPr lang="en-US" i="1">
                <a:latin typeface="Aptos"/>
              </a:rPr>
              <a:t> </a:t>
            </a:r>
            <a:endParaRPr lang="en-US" b="1" i="1">
              <a:latin typeface="Aptos"/>
              <a:cs typeface="Arial"/>
            </a:endParaRPr>
          </a:p>
          <a:p>
            <a:pPr marL="914400" lvl="1" indent="-457200">
              <a:buAutoNum type="arabicPeriod"/>
            </a:pPr>
            <a:r>
              <a:rPr lang="en-US" b="1" i="1">
                <a:latin typeface="Aptos"/>
                <a:cs typeface="Arial"/>
              </a:rPr>
              <a:t>Provide 2,200 additional MRVP project-based vouchers for ELI households</a:t>
            </a:r>
          </a:p>
          <a:p>
            <a:pPr lvl="1"/>
            <a:endParaRPr lang="en-US">
              <a:latin typeface="Aptos"/>
              <a:cs typeface="Arial"/>
            </a:endParaRPr>
          </a:p>
          <a:p>
            <a:pPr marL="457200" indent="-457200">
              <a:buAutoNum type="arabicPeriod"/>
            </a:pPr>
            <a:r>
              <a:rPr lang="en-US" sz="2000" b="1" u="sng">
                <a:solidFill>
                  <a:schemeClr val="accent1"/>
                </a:solidFill>
                <a:latin typeface="Aptos"/>
                <a:cs typeface="Arial"/>
              </a:rPr>
              <a:t>Modify the Qualified Allocation Plan (QAP) and Provide Flexible Funding for ELI Housing with Supportive Services</a:t>
            </a:r>
            <a:endParaRPr lang="en-US" sz="2000" b="1" u="sng">
              <a:solidFill>
                <a:schemeClr val="accent1"/>
              </a:solidFill>
              <a:latin typeface="Aptos" panose="020B0004020202020204" pitchFamily="34" charset="0"/>
              <a:cs typeface="Arial"/>
            </a:endParaRPr>
          </a:p>
          <a:p>
            <a:pPr marL="914400" lvl="1" indent="-457200">
              <a:buAutoNum type="arabicPeriod"/>
            </a:pPr>
            <a:r>
              <a:rPr lang="en-US" b="1" i="1">
                <a:latin typeface="Aptos"/>
              </a:rPr>
              <a:t>Expand use of income averaging for new production in LIHTC projects with appropriate developer capacity</a:t>
            </a:r>
          </a:p>
          <a:p>
            <a:pPr marL="914400" lvl="1" indent="-457200">
              <a:buAutoNum type="arabicPeriod"/>
            </a:pPr>
            <a:r>
              <a:rPr lang="en-US" b="1" i="1">
                <a:latin typeface="Aptos"/>
              </a:rPr>
              <a:t>Allow housing for extremely low-income households to exceed per-unit eligible basis and allocation caps set by the QAP </a:t>
            </a:r>
          </a:p>
          <a:p>
            <a:pPr marL="914400" lvl="1" indent="-457200">
              <a:buAutoNum type="arabicPeriod"/>
            </a:pPr>
            <a:r>
              <a:rPr lang="en-US" b="1" i="1">
                <a:latin typeface="Aptos"/>
              </a:rPr>
              <a:t>Allow developers of ELI Housing with substantial supportive services to exceed certain limitations on project-based Massachusetts Rental Assistance Vouchers set by EOHLC when essential for project feasibility and provision of those services </a:t>
            </a:r>
          </a:p>
          <a:p>
            <a:pPr marL="914400" lvl="1" indent="-457200">
              <a:buAutoNum type="arabicPeriod"/>
            </a:pPr>
            <a:r>
              <a:rPr lang="en-US" b="1" i="1">
                <a:latin typeface="Aptos"/>
              </a:rPr>
              <a:t>Implement the Supportive Housing Pool Fund to support the development of more ELI Housing, with a focus on the need for a funding stream to support necessary supportive services </a:t>
            </a:r>
            <a:endParaRPr lang="en-US" sz="2000" b="1" i="1">
              <a:solidFill>
                <a:srgbClr val="14558F"/>
              </a:solidFill>
              <a:latin typeface="Aptos"/>
              <a:cs typeface="Arial"/>
            </a:endParaRPr>
          </a:p>
          <a:p>
            <a:pPr marL="342900" indent="-342900">
              <a:buFont typeface="Arial"/>
              <a:buChar char="•"/>
            </a:pPr>
            <a:endParaRPr lang="en-US" sz="2000" b="1">
              <a:solidFill>
                <a:srgbClr val="14558F"/>
              </a:solidFill>
              <a:latin typeface="Aptos" panose="020B0004020202020204" pitchFamily="34" charset="0"/>
              <a:cs typeface="Arial"/>
            </a:endParaRPr>
          </a:p>
          <a:p>
            <a:endParaRPr lang="en-US" sz="2000" b="1" u="sng">
              <a:solidFill>
                <a:srgbClr val="14558F"/>
              </a:solidFill>
              <a:latin typeface="Aptos" panose="020B0004020202020204" pitchFamily="34" charset="0"/>
              <a:cs typeface="Arial"/>
            </a:endParaRP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Tree>
    <p:extLst>
      <p:ext uri="{BB962C8B-B14F-4D97-AF65-F5344CB8AC3E}">
        <p14:creationId xmlns:p14="http://schemas.microsoft.com/office/powerpoint/2010/main" val="120452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7675C-DD25-7C40-D60E-D69DF76FC70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248FA85-925D-E7D2-8DAB-0673877CE602}"/>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a:solidFill>
                  <a:srgbClr val="F2F2F2"/>
                </a:solidFill>
                <a:latin typeface="Arial" panose="020B0604020202020204"/>
                <a:cs typeface="Arial" panose="020B0604020202020204"/>
              </a:rPr>
              <a:t>Draft Report Summary</a:t>
            </a:r>
            <a:r>
              <a:rPr kumimoji="0" lang="en-US" sz="2800" b="1" i="0" u="sng"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2800" b="1" i="0" u="sng"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a:p>
            <a:pPr>
              <a:defRPr/>
            </a:pPr>
            <a:r>
              <a:rPr lang="en-US" sz="1700">
                <a:solidFill>
                  <a:srgbClr val="F2F2F2"/>
                </a:solidFill>
                <a:latin typeface="Arial" panose="020B0604020202020204"/>
                <a:cs typeface="Arial" panose="020B0604020202020204"/>
              </a:rPr>
              <a:t>1) Production</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a:t>
            </a:r>
            <a:r>
              <a:rPr lang="en-US" sz="1700">
                <a:solidFill>
                  <a:srgbClr val="F2F2F2"/>
                </a:solidFill>
                <a:latin typeface="Arial" panose="020B0604020202020204"/>
                <a:cs typeface="Arial" panose="020B0604020202020204"/>
              </a:rPr>
              <a:t>Recommendations Summary – Page 2 of 2</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2" name="TextBox 7">
            <a:extLst>
              <a:ext uri="{FF2B5EF4-FFF2-40B4-BE49-F238E27FC236}">
                <a16:creationId xmlns:a16="http://schemas.microsoft.com/office/drawing/2014/main" id="{F993BB3F-5F8F-0157-C1E2-CF031C0B2334}"/>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
        <p:nvSpPr>
          <p:cNvPr id="4" name="TextBox 8">
            <a:extLst>
              <a:ext uri="{FF2B5EF4-FFF2-40B4-BE49-F238E27FC236}">
                <a16:creationId xmlns:a16="http://schemas.microsoft.com/office/drawing/2014/main" id="{5239A1A8-9959-5FD3-3467-7511AAD5EEBF}"/>
              </a:ext>
            </a:extLst>
          </p:cNvPr>
          <p:cNvSpPr txBox="1"/>
          <p:nvPr/>
        </p:nvSpPr>
        <p:spPr>
          <a:xfrm>
            <a:off x="391282" y="1097284"/>
            <a:ext cx="10855712" cy="4247317"/>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b="1" u="sng">
                <a:solidFill>
                  <a:schemeClr val="accent1"/>
                </a:solidFill>
              </a:rPr>
              <a:t>Reduce Development Timelines and Project Costs for Extremely Low-Income (ELI)  Housing</a:t>
            </a:r>
          </a:p>
          <a:p>
            <a:pPr marL="914400" lvl="1" indent="-457200">
              <a:buFont typeface="+mj-lt"/>
              <a:buAutoNum type="arabicPeriod"/>
            </a:pPr>
            <a:r>
              <a:rPr lang="en-US" sz="2000" b="1" i="1">
                <a:latin typeface="Aptos" panose="020B0004020202020204" pitchFamily="34" charset="0"/>
              </a:rPr>
              <a:t>Standardize zoning and site plan review and expedite permitting processes</a:t>
            </a:r>
            <a:r>
              <a:rPr lang="en-US" sz="2000" i="1">
                <a:latin typeface="Aptos" panose="020B0004020202020204" pitchFamily="34" charset="0"/>
              </a:rPr>
              <a:t> </a:t>
            </a:r>
          </a:p>
          <a:p>
            <a:pPr marL="914400" lvl="1" indent="-457200">
              <a:buFont typeface="+mj-lt"/>
              <a:buAutoNum type="arabicPeriod"/>
            </a:pPr>
            <a:r>
              <a:rPr lang="en-US" sz="2000" b="1" i="1">
                <a:latin typeface="Aptos" panose="020B0004020202020204" pitchFamily="34" charset="0"/>
              </a:rPr>
              <a:t>Require mandatory bonds for appeals to discourage frivolous delays</a:t>
            </a:r>
          </a:p>
          <a:p>
            <a:pPr marL="914400" lvl="1" indent="-457200">
              <a:buFont typeface="+mj-lt"/>
              <a:buAutoNum type="arabicPeriod"/>
            </a:pPr>
            <a:r>
              <a:rPr lang="en-US" sz="2000" b="1" i="1">
                <a:latin typeface="Aptos" panose="020B0004020202020204" pitchFamily="34" charset="0"/>
              </a:rPr>
              <a:t>Institute flat or capped municipal fees for ELI housing developments</a:t>
            </a:r>
          </a:p>
          <a:p>
            <a:pPr marL="914400" lvl="1" indent="-457200">
              <a:buFont typeface="+mj-lt"/>
              <a:buAutoNum type="arabicPeriod"/>
            </a:pPr>
            <a:r>
              <a:rPr lang="en-US" sz="2000" b="1" i="1">
                <a:latin typeface="Aptos" panose="020B0004020202020204" pitchFamily="34" charset="0"/>
              </a:rPr>
              <a:t>Establish a single application process for state permits for ELI housing with firm review timelines</a:t>
            </a:r>
          </a:p>
          <a:p>
            <a:pPr marL="914400" lvl="1" indent="-457200">
              <a:buFont typeface="+mj-lt"/>
              <a:buAutoNum type="arabicPeriod"/>
            </a:pPr>
            <a:r>
              <a:rPr lang="en-US" sz="2000" b="1" i="1">
                <a:latin typeface="Aptos" panose="020B0004020202020204" pitchFamily="34" charset="0"/>
              </a:rPr>
              <a:t>Consolidate and accelerate appeals processes</a:t>
            </a:r>
          </a:p>
          <a:p>
            <a:pPr marL="914400" lvl="1" indent="-457200">
              <a:buFont typeface="+mj-lt"/>
              <a:buAutoNum type="arabicPeriod"/>
            </a:pPr>
            <a:r>
              <a:rPr lang="en-US" sz="2000" b="1" i="1">
                <a:latin typeface="Aptos" panose="020B0004020202020204" pitchFamily="34" charset="0"/>
              </a:rPr>
              <a:t>Allow use of pre-certified designs and incentivize modular construction</a:t>
            </a:r>
          </a:p>
          <a:p>
            <a:pPr marL="914400" lvl="1" indent="-457200">
              <a:buFont typeface="+mj-lt"/>
              <a:buAutoNum type="arabicPeriod"/>
            </a:pPr>
            <a:r>
              <a:rPr lang="en-US" sz="2000" b="1" i="1">
                <a:latin typeface="Aptos" panose="020B0004020202020204" pitchFamily="34" charset="0"/>
              </a:rPr>
              <a:t>Take steps to incentivize the use of modular housing for ELI Housing</a:t>
            </a:r>
          </a:p>
          <a:p>
            <a:pPr marL="914400" lvl="1" indent="-457200">
              <a:buFont typeface="+mj-lt"/>
              <a:buAutoNum type="arabicPeriod"/>
            </a:pPr>
            <a:endParaRPr lang="en-US" sz="2000" b="1">
              <a:latin typeface="Aptos" panose="020B0004020202020204" pitchFamily="34" charset="0"/>
              <a:cs typeface="Arial"/>
            </a:endParaRPr>
          </a:p>
          <a:p>
            <a:endParaRPr lang="en-US" sz="2000" b="1" u="sng">
              <a:solidFill>
                <a:srgbClr val="14558F"/>
              </a:solidFill>
              <a:latin typeface="Aptos" panose="020B0004020202020204" pitchFamily="34" charset="0"/>
              <a:cs typeface="Arial"/>
            </a:endParaRP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
        <p:nvSpPr>
          <p:cNvPr id="3" name="TextBox 2">
            <a:extLst>
              <a:ext uri="{FF2B5EF4-FFF2-40B4-BE49-F238E27FC236}">
                <a16:creationId xmlns:a16="http://schemas.microsoft.com/office/drawing/2014/main" id="{10AA779B-0542-3FF5-8D47-D33D2DD6049C}"/>
              </a:ext>
            </a:extLst>
          </p:cNvPr>
          <p:cNvSpPr txBox="1"/>
          <p:nvPr/>
        </p:nvSpPr>
        <p:spPr>
          <a:xfrm>
            <a:off x="466878" y="1097284"/>
            <a:ext cx="956255" cy="358056"/>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2400" b="1">
                <a:solidFill>
                  <a:schemeClr val="accent1"/>
                </a:solidFill>
                <a:latin typeface="Aptos" panose="020B0004020202020204" pitchFamily="34" charset="0"/>
              </a:rPr>
              <a:t>3.</a:t>
            </a:r>
          </a:p>
        </p:txBody>
      </p:sp>
    </p:spTree>
    <p:extLst>
      <p:ext uri="{BB962C8B-B14F-4D97-AF65-F5344CB8AC3E}">
        <p14:creationId xmlns:p14="http://schemas.microsoft.com/office/powerpoint/2010/main" val="422790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79E02-F6ED-89FE-74F4-AA4D7BF9453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A8579B6-38E8-9307-CF31-C5ED911FAE55}"/>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a:solidFill>
                  <a:srgbClr val="F2F2F2"/>
                </a:solidFill>
                <a:latin typeface="Arial" panose="020B0604020202020204"/>
                <a:cs typeface="Arial" panose="020B0604020202020204"/>
              </a:rPr>
              <a:t>Draft Report Summary</a:t>
            </a:r>
            <a:r>
              <a:rPr kumimoji="0" lang="en-US" sz="2800" b="1" i="0" u="sng"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2800" b="0" u="sng">
              <a:solidFill>
                <a:srgbClr val="000000"/>
              </a:solidFill>
              <a:latin typeface="Arial" panose="020B0604020202020204"/>
              <a:cs typeface="Arial" panose="020B0604020202020204"/>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2) Preservation</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a:t>
            </a:r>
            <a:r>
              <a:rPr lang="en-US" sz="1700">
                <a:solidFill>
                  <a:srgbClr val="F2F2F2"/>
                </a:solidFill>
                <a:latin typeface="Arial" panose="020B0604020202020204"/>
                <a:cs typeface="Arial" panose="020B0604020202020204"/>
              </a:rPr>
              <a:t>Overview</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4" name="TextBox 8">
            <a:extLst>
              <a:ext uri="{FF2B5EF4-FFF2-40B4-BE49-F238E27FC236}">
                <a16:creationId xmlns:a16="http://schemas.microsoft.com/office/drawing/2014/main" id="{4E832F41-1EEC-D20B-EA2D-6B5248169595}"/>
              </a:ext>
            </a:extLst>
          </p:cNvPr>
          <p:cNvSpPr txBox="1"/>
          <p:nvPr/>
        </p:nvSpPr>
        <p:spPr>
          <a:xfrm>
            <a:off x="392853" y="1133860"/>
            <a:ext cx="11156905" cy="4278094"/>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a:rPr>
              <a:t>Challenge:</a:t>
            </a:r>
            <a:r>
              <a:rPr lang="en-US" sz="2000" b="1">
                <a:solidFill>
                  <a:schemeClr val="accent1"/>
                </a:solidFill>
                <a:latin typeface="Aptos"/>
              </a:rPr>
              <a:t> </a:t>
            </a:r>
            <a:endParaRPr lang="en-US">
              <a:solidFill>
                <a:schemeClr val="accent1"/>
              </a:solidFill>
            </a:endParaRPr>
          </a:p>
          <a:p>
            <a:r>
              <a:rPr lang="en-US" sz="2000" b="1">
                <a:latin typeface="Aptos"/>
              </a:rPr>
              <a:t>Both naturally occurring affordable housing (NOAH) and subsidized housing affordable to ELI households are, for various reasons, at risk of becoming unaffordable to these households. </a:t>
            </a:r>
            <a:endParaRPr lang="en-US">
              <a:cs typeface="Arial"/>
            </a:endParaRPr>
          </a:p>
          <a:p>
            <a:r>
              <a:rPr lang="en-US" sz="2000" b="1" u="sng">
                <a:solidFill>
                  <a:schemeClr val="accent1"/>
                </a:solidFill>
                <a:latin typeface="Aptos"/>
                <a:cs typeface="Arial"/>
              </a:rPr>
              <a:t>Goal:</a:t>
            </a:r>
            <a:r>
              <a:rPr lang="en-US" sz="2000" b="1">
                <a:solidFill>
                  <a:schemeClr val="accent1"/>
                </a:solidFill>
                <a:latin typeface="Aptos"/>
                <a:cs typeface="Arial"/>
              </a:rPr>
              <a:t> </a:t>
            </a:r>
            <a:endParaRPr lang="en-US" sz="2000" b="1" u="sng">
              <a:solidFill>
                <a:schemeClr val="accent1"/>
              </a:solidFill>
              <a:latin typeface="Aptos" panose="020B0004020202020204" pitchFamily="34" charset="0"/>
              <a:cs typeface="Arial"/>
            </a:endParaRPr>
          </a:p>
          <a:p>
            <a:r>
              <a:rPr lang="en-US" sz="2000" b="1">
                <a:latin typeface="Aptos"/>
                <a:cs typeface="Arial"/>
              </a:rPr>
              <a:t>Maximize preservation of existing housing units affordable to ELI households, including both subsidized and naturally occurring units.</a:t>
            </a:r>
            <a:endParaRPr lang="en-US" sz="2000" b="1" u="sng">
              <a:latin typeface="Aptos" panose="020B0004020202020204" pitchFamily="34" charset="0"/>
              <a:cs typeface="Arial"/>
            </a:endParaRPr>
          </a:p>
          <a:p>
            <a:endParaRPr lang="en-US" sz="2000" b="1">
              <a:solidFill>
                <a:schemeClr val="accent1"/>
              </a:solidFill>
              <a:latin typeface="Aptos" panose="020B0004020202020204" pitchFamily="34" charset="0"/>
              <a:cs typeface="Arial"/>
            </a:endParaRPr>
          </a:p>
          <a:p>
            <a:r>
              <a:rPr lang="en-US" sz="2000" b="1" u="sng">
                <a:solidFill>
                  <a:schemeClr val="accent1"/>
                </a:solidFill>
                <a:latin typeface="Aptos"/>
                <a:cs typeface="Arial"/>
              </a:rPr>
              <a:t>Strategies:</a:t>
            </a:r>
            <a:endParaRPr lang="en-US" sz="2000" b="1" u="sng">
              <a:solidFill>
                <a:schemeClr val="accent1"/>
              </a:solidFill>
              <a:latin typeface="Aptos" panose="020B0004020202020204" pitchFamily="34" charset="0"/>
              <a:cs typeface="Arial"/>
            </a:endParaRPr>
          </a:p>
          <a:p>
            <a:pPr marL="457200" indent="-457200">
              <a:buAutoNum type="arabicPeriod"/>
            </a:pPr>
            <a:r>
              <a:rPr lang="en-US" sz="2000" b="1">
                <a:latin typeface="Aptos"/>
                <a:cs typeface="Arial"/>
              </a:rPr>
              <a:t>Preserve 100% of state-funded public housing units</a:t>
            </a:r>
            <a:endParaRPr lang="en-US" sz="2000" b="1">
              <a:latin typeface="Aptos" panose="020B0004020202020204" pitchFamily="34" charset="0"/>
              <a:cs typeface="Arial"/>
            </a:endParaRPr>
          </a:p>
          <a:p>
            <a:pPr marL="457200" indent="-457200">
              <a:buAutoNum type="arabicPeriod"/>
            </a:pPr>
            <a:r>
              <a:rPr lang="en-US" sz="2000" b="1">
                <a:latin typeface="Aptos"/>
                <a:cs typeface="Arial"/>
              </a:rPr>
              <a:t>Codify and expand the Massachusetts Rental Voucher Program (mobile voucher focus)</a:t>
            </a:r>
            <a:endParaRPr lang="en-US" sz="2000" b="1">
              <a:latin typeface="Aptos" panose="020B0004020202020204" pitchFamily="34" charset="0"/>
              <a:cs typeface="Arial"/>
            </a:endParaRPr>
          </a:p>
          <a:p>
            <a:pPr marL="457200" indent="-457200">
              <a:buAutoNum type="arabicPeriod"/>
            </a:pPr>
            <a:r>
              <a:rPr lang="en-US" sz="2000" b="1">
                <a:latin typeface="Aptos"/>
                <a:cs typeface="Arial"/>
              </a:rPr>
              <a:t>Invest in and Enable NOAH Preservation</a:t>
            </a:r>
            <a:endParaRPr lang="en-US" sz="2000" b="1">
              <a:latin typeface="Aptos" panose="020B0004020202020204" pitchFamily="34" charset="0"/>
              <a:cs typeface="Arial"/>
            </a:endParaRPr>
          </a:p>
          <a:p>
            <a:endParaRPr lang="en-US" sz="2000" b="1" u="sng">
              <a:solidFill>
                <a:srgbClr val="14558F"/>
              </a:solidFill>
              <a:latin typeface="Aptos" panose="020B0004020202020204" pitchFamily="34" charset="0"/>
              <a:cs typeface="Arial"/>
            </a:endParaRP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
        <p:nvSpPr>
          <p:cNvPr id="3" name="TextBox 7">
            <a:extLst>
              <a:ext uri="{FF2B5EF4-FFF2-40B4-BE49-F238E27FC236}">
                <a16:creationId xmlns:a16="http://schemas.microsoft.com/office/drawing/2014/main" id="{B3139CBE-5048-D0F3-7BE0-851A9BF5F3AA}"/>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374283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EFCB1-4EEF-6EDE-5249-B24DD513CF0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A97D55F-F6D6-20C1-82B4-5210E7495FC9}"/>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a:solidFill>
                  <a:srgbClr val="F2F2F2"/>
                </a:solidFill>
                <a:latin typeface="Arial" panose="020B0604020202020204"/>
                <a:cs typeface="Arial" panose="020B0604020202020204"/>
              </a:rPr>
              <a:t>Draft Report Summary</a:t>
            </a:r>
            <a:r>
              <a:rPr kumimoji="0" lang="en-US" sz="2800" b="1" i="0" u="sng"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2800" b="0" u="sng">
              <a:solidFill>
                <a:srgbClr val="000000"/>
              </a:solidFill>
              <a:latin typeface="Arial" panose="020B0604020202020204"/>
              <a:cs typeface="Arial" panose="020B0604020202020204"/>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2) Preservation</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a:t>
            </a:r>
            <a:r>
              <a:rPr lang="en-US" sz="1700">
                <a:solidFill>
                  <a:srgbClr val="F2F2F2"/>
                </a:solidFill>
                <a:latin typeface="Arial" panose="020B0604020202020204"/>
                <a:cs typeface="Arial" panose="020B0604020202020204"/>
              </a:rPr>
              <a:t>Recommendations Summary</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4" name="TextBox 8">
            <a:extLst>
              <a:ext uri="{FF2B5EF4-FFF2-40B4-BE49-F238E27FC236}">
                <a16:creationId xmlns:a16="http://schemas.microsoft.com/office/drawing/2014/main" id="{F96CD377-4B0C-8215-8E12-D8BE4C6F6881}"/>
              </a:ext>
            </a:extLst>
          </p:cNvPr>
          <p:cNvSpPr txBox="1"/>
          <p:nvPr/>
        </p:nvSpPr>
        <p:spPr>
          <a:xfrm>
            <a:off x="347928" y="1101776"/>
            <a:ext cx="11156905" cy="595547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AutoNum type="arabicPeriod"/>
            </a:pPr>
            <a:r>
              <a:rPr lang="en-US" sz="1900" b="1" u="sng">
                <a:solidFill>
                  <a:schemeClr val="accent1"/>
                </a:solidFill>
                <a:latin typeface="Aptos" panose="020B0004020202020204" pitchFamily="34" charset="0"/>
                <a:cs typeface="Arial"/>
              </a:rPr>
              <a:t>Preserve 100% of state-funded public housing units</a:t>
            </a:r>
          </a:p>
          <a:p>
            <a:pPr marL="914400" lvl="1" indent="-457200">
              <a:buAutoNum type="arabicPeriod"/>
            </a:pPr>
            <a:r>
              <a:rPr lang="en-US" sz="1700" b="1" i="1">
                <a:latin typeface="Aptos" panose="020B0004020202020204" pitchFamily="34" charset="0"/>
              </a:rPr>
              <a:t>Over 10 years, provide sufficient capital funding to address the current $8 billion in maintenance and repair backlogs in public housing</a:t>
            </a:r>
          </a:p>
          <a:p>
            <a:pPr marL="914400" lvl="1" indent="-457200">
              <a:buAutoNum type="arabicPeriod"/>
            </a:pPr>
            <a:r>
              <a:rPr lang="en-US" sz="1700" b="1" i="1">
                <a:latin typeface="Aptos" panose="020B0004020202020204" pitchFamily="34" charset="0"/>
              </a:rPr>
              <a:t>Over 10 years, increase operating subsidies for state funded public housing to close the gaps between rents received and actual operating expenses</a:t>
            </a:r>
          </a:p>
          <a:p>
            <a:pPr marL="914400" lvl="1" indent="-457200">
              <a:buAutoNum type="arabicPeriod"/>
            </a:pPr>
            <a:r>
              <a:rPr lang="en-US" sz="1700" b="1" i="1">
                <a:latin typeface="Aptos" panose="020B0004020202020204" pitchFamily="34" charset="0"/>
              </a:rPr>
              <a:t>Continue investments in tenant organizing in state-funded public housing</a:t>
            </a:r>
          </a:p>
          <a:p>
            <a:pPr marL="914400" lvl="1" indent="-457200">
              <a:buAutoNum type="arabicPeriod"/>
            </a:pPr>
            <a:r>
              <a:rPr lang="en-US" sz="1700" b="1" i="1">
                <a:latin typeface="Aptos" panose="020B0004020202020204" pitchFamily="34" charset="0"/>
              </a:rPr>
              <a:t>Exempt public housing authorities from the public bidding requirements of Chapter 149 while preserving prevailing wage</a:t>
            </a:r>
          </a:p>
          <a:p>
            <a:pPr lvl="1"/>
            <a:endParaRPr lang="en-US" b="1">
              <a:latin typeface="Aptos" panose="020B0004020202020204" pitchFamily="34" charset="0"/>
              <a:cs typeface="Arial"/>
            </a:endParaRPr>
          </a:p>
          <a:p>
            <a:pPr marL="457200" indent="-457200">
              <a:buAutoNum type="arabicPeriod"/>
            </a:pPr>
            <a:r>
              <a:rPr lang="en-US" sz="1900" b="1" u="sng">
                <a:solidFill>
                  <a:schemeClr val="accent1"/>
                </a:solidFill>
                <a:latin typeface="Aptos" panose="020B0004020202020204" pitchFamily="34" charset="0"/>
                <a:cs typeface="Arial"/>
              </a:rPr>
              <a:t>Codify and expand the Massachusetts Rental Voucher Program (mobile voucher focus)</a:t>
            </a:r>
          </a:p>
          <a:p>
            <a:pPr marL="914400" lvl="1" indent="-457200">
              <a:buAutoNum type="arabicPeriod"/>
            </a:pPr>
            <a:r>
              <a:rPr lang="en-US" sz="1700" b="1" i="1">
                <a:latin typeface="Aptos" panose="020B0004020202020204" pitchFamily="34" charset="0"/>
              </a:rPr>
              <a:t>Codify MRVP in the Massachusetts General Laws (M.G.L.)</a:t>
            </a:r>
            <a:r>
              <a:rPr lang="en-US" sz="1700">
                <a:latin typeface="Aptos" panose="020B0004020202020204" pitchFamily="34" charset="0"/>
              </a:rPr>
              <a:t> </a:t>
            </a:r>
          </a:p>
          <a:p>
            <a:pPr marL="914400" lvl="1" indent="-457200">
              <a:buAutoNum type="arabicPeriod"/>
            </a:pPr>
            <a:r>
              <a:rPr lang="en-US" sz="1700" b="1" i="1">
                <a:latin typeface="Aptos" panose="020B0004020202020204" pitchFamily="34" charset="0"/>
              </a:rPr>
              <a:t>Provide 2,200 additional MRVP mobile vouchers for ELI households</a:t>
            </a:r>
          </a:p>
          <a:p>
            <a:pPr lvl="1"/>
            <a:endParaRPr lang="en-US" sz="1600" b="1" u="sng">
              <a:solidFill>
                <a:schemeClr val="accent1"/>
              </a:solidFill>
              <a:latin typeface="Aptos" panose="020B0004020202020204" pitchFamily="34" charset="0"/>
              <a:cs typeface="Arial"/>
            </a:endParaRPr>
          </a:p>
          <a:p>
            <a:pPr marL="457200" indent="-457200">
              <a:buAutoNum type="arabicPeriod"/>
            </a:pPr>
            <a:r>
              <a:rPr lang="en-US" sz="1900" b="1" u="sng">
                <a:solidFill>
                  <a:schemeClr val="accent1"/>
                </a:solidFill>
                <a:latin typeface="Aptos" panose="020B0004020202020204" pitchFamily="34" charset="0"/>
                <a:cs typeface="Arial"/>
              </a:rPr>
              <a:t>Invest in and Enable NOAH Preservation</a:t>
            </a:r>
          </a:p>
          <a:p>
            <a:pPr marL="914400" lvl="1" indent="-457200">
              <a:buAutoNum type="arabicPeriod"/>
            </a:pPr>
            <a:r>
              <a:rPr lang="en-US" sz="1700" b="1" i="1">
                <a:latin typeface="Aptos" panose="020B0004020202020204" pitchFamily="34" charset="0"/>
              </a:rPr>
              <a:t>Allocate authorized funds to the Small Properties Acquisition Fund operated by CEDAC</a:t>
            </a:r>
          </a:p>
          <a:p>
            <a:pPr marL="914400" lvl="1" indent="-457200">
              <a:buAutoNum type="arabicPeriod"/>
            </a:pPr>
            <a:r>
              <a:rPr lang="en-US" sz="1700" b="1" i="1">
                <a:latin typeface="Aptos" panose="020B0004020202020204" pitchFamily="34" charset="0"/>
              </a:rPr>
              <a:t>Dedicate capital budget dollars for long-term financing of larger NOAH acquisitions</a:t>
            </a:r>
          </a:p>
          <a:p>
            <a:pPr marL="914400" lvl="1" indent="-457200">
              <a:buAutoNum type="arabicPeriod"/>
            </a:pPr>
            <a:r>
              <a:rPr lang="en-US" sz="1700" b="1" i="1">
                <a:latin typeface="Aptos" panose="020B0004020202020204" pitchFamily="34" charset="0"/>
              </a:rPr>
              <a:t>Implement the Donation Tax Credit to encourage property donations for affordable housing</a:t>
            </a:r>
          </a:p>
          <a:p>
            <a:pPr marL="914400" lvl="1" indent="-457200">
              <a:buAutoNum type="arabicPeriod"/>
            </a:pPr>
            <a:r>
              <a:rPr lang="en-US" sz="1700" b="1" i="1">
                <a:latin typeface="Aptos" panose="020B0004020202020204" pitchFamily="34" charset="0"/>
              </a:rPr>
              <a:t>Gather and analyze data to identify NOAH inventory and prioritize preservation opportunities</a:t>
            </a:r>
          </a:p>
          <a:p>
            <a:pPr marL="914400" lvl="1" indent="-457200">
              <a:buAutoNum type="arabicPeriod"/>
            </a:pPr>
            <a:r>
              <a:rPr lang="en-US" sz="1700" b="1" i="1">
                <a:latin typeface="Aptos" panose="020B0004020202020204" pitchFamily="34" charset="0"/>
              </a:rPr>
              <a:t>Advance policies that strengthen tenant and community rights to purchase NOAH properties</a:t>
            </a:r>
            <a:endParaRPr lang="en-US" sz="1700" b="1" u="sng">
              <a:solidFill>
                <a:schemeClr val="accent1"/>
              </a:solidFill>
              <a:latin typeface="Aptos" panose="020B0004020202020204" pitchFamily="34" charset="0"/>
              <a:cs typeface="Arial"/>
            </a:endParaRPr>
          </a:p>
          <a:p>
            <a:endParaRPr lang="en-US" sz="2000" b="1" u="sng">
              <a:solidFill>
                <a:srgbClr val="14558F"/>
              </a:solidFill>
              <a:latin typeface="Aptos" panose="020B0004020202020204" pitchFamily="34" charset="0"/>
              <a:cs typeface="Arial"/>
            </a:endParaRP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
        <p:nvSpPr>
          <p:cNvPr id="3" name="TextBox 7">
            <a:extLst>
              <a:ext uri="{FF2B5EF4-FFF2-40B4-BE49-F238E27FC236}">
                <a16:creationId xmlns:a16="http://schemas.microsoft.com/office/drawing/2014/main" id="{528F9F5B-EE3A-DB9D-3AD3-91A1F84C2D22}"/>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411316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B4C24-A9A1-592D-642E-55392EE844A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5538CD7-FB4B-5E63-856A-62C18102A569}"/>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u="sng">
                <a:solidFill>
                  <a:srgbClr val="F2F2F2"/>
                </a:solidFill>
                <a:latin typeface="Arial" panose="020B0604020202020204"/>
                <a:cs typeface="Arial" panose="020B0604020202020204"/>
              </a:rPr>
              <a:t>Draft Report Summary</a:t>
            </a:r>
            <a:r>
              <a:rPr kumimoji="0" lang="en-US" sz="2800" i="0" u="sng" strike="noStrike" kern="1200" cap="none" spc="0" normalizeH="0" baseline="0" noProof="0">
                <a:ln w="6350" cap="flat">
                  <a:noFill/>
                  <a:miter lim="800000"/>
                </a:ln>
                <a:solidFill>
                  <a:srgbClr val="F2F2F2"/>
                </a:solidFill>
                <a:effectLst/>
                <a:uLnTx/>
                <a:uFillTx/>
                <a:latin typeface="Arial" panose="020B0604020202020204"/>
                <a:cs typeface="Arial" panose="020B0604020202020204"/>
              </a:rPr>
              <a:t>:</a:t>
            </a:r>
            <a:endParaRPr lang="en-US" sz="2800" b="0" u="sng">
              <a:solidFill>
                <a:srgbClr val="000000"/>
              </a:solidFill>
              <a:latin typeface="Arial" panose="020B0604020202020204"/>
              <a:cs typeface="Arial" panose="020B0604020202020204"/>
            </a:endParaRPr>
          </a:p>
          <a:p>
            <a:pPr>
              <a:defRPr/>
            </a:pPr>
            <a:r>
              <a:rPr lang="en-US" sz="1700">
                <a:solidFill>
                  <a:srgbClr val="F2F2F2"/>
                </a:solidFill>
                <a:latin typeface="Arial" panose="020B0604020202020204"/>
                <a:cs typeface="Arial" panose="020B0604020202020204"/>
              </a:rPr>
              <a:t>3) Supports &amp; Services</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a:t>
            </a:r>
            <a:r>
              <a:rPr lang="en-US" sz="1700">
                <a:solidFill>
                  <a:srgbClr val="F2F2F2"/>
                </a:solidFill>
                <a:latin typeface="Arial" panose="020B0604020202020204"/>
                <a:cs typeface="Arial" panose="020B0604020202020204"/>
              </a:rPr>
              <a:t>Overview</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a:p>
        </p:txBody>
      </p:sp>
      <p:sp>
        <p:nvSpPr>
          <p:cNvPr id="4" name="TextBox 8">
            <a:extLst>
              <a:ext uri="{FF2B5EF4-FFF2-40B4-BE49-F238E27FC236}">
                <a16:creationId xmlns:a16="http://schemas.microsoft.com/office/drawing/2014/main" id="{575E46AA-6EE5-C68D-EA07-3561DCC61694}"/>
              </a:ext>
            </a:extLst>
          </p:cNvPr>
          <p:cNvSpPr txBox="1"/>
          <p:nvPr/>
        </p:nvSpPr>
        <p:spPr>
          <a:xfrm>
            <a:off x="392853" y="1133860"/>
            <a:ext cx="11156905" cy="4585871"/>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a:rPr>
              <a:t>Challenge:</a:t>
            </a:r>
            <a:r>
              <a:rPr lang="en-US" sz="2000" b="1">
                <a:solidFill>
                  <a:schemeClr val="accent1"/>
                </a:solidFill>
                <a:latin typeface="Aptos"/>
              </a:rPr>
              <a:t> </a:t>
            </a:r>
            <a:endParaRPr lang="en-US">
              <a:solidFill>
                <a:schemeClr val="accent1"/>
              </a:solidFill>
            </a:endParaRPr>
          </a:p>
          <a:p>
            <a:r>
              <a:rPr lang="en-US" b="1">
                <a:latin typeface="Aptos"/>
              </a:rPr>
              <a:t>Massachusetts provides one of the nation's strongest housing safety nets, but gaps remain in the coordination, funding, and accessibility of these services. Limited access to programs which increase housing and economic mobility also limits opportunities for ELI residents to achieve greater levels of housing stability, climb the housing ladder, and achieve better economic outcomes. </a:t>
            </a:r>
            <a:endParaRPr lang="en-US">
              <a:cs typeface="Arial"/>
            </a:endParaRPr>
          </a:p>
          <a:p>
            <a:r>
              <a:rPr lang="en-US" sz="2000" b="1" u="sng">
                <a:solidFill>
                  <a:schemeClr val="accent1"/>
                </a:solidFill>
                <a:latin typeface="Aptos"/>
                <a:cs typeface="Arial"/>
              </a:rPr>
              <a:t>Goal:</a:t>
            </a:r>
            <a:r>
              <a:rPr lang="en-US" sz="2000" b="1">
                <a:solidFill>
                  <a:schemeClr val="accent1"/>
                </a:solidFill>
                <a:latin typeface="Aptos"/>
                <a:cs typeface="Arial"/>
              </a:rPr>
              <a:t> </a:t>
            </a:r>
            <a:endParaRPr lang="en-US" sz="2000" b="1" u="sng">
              <a:solidFill>
                <a:schemeClr val="accent1"/>
              </a:solidFill>
              <a:latin typeface="Aptos"/>
              <a:ea typeface="+mn-lt"/>
              <a:cs typeface="+mn-lt"/>
            </a:endParaRPr>
          </a:p>
          <a:p>
            <a:r>
              <a:rPr lang="en-US" b="1">
                <a:latin typeface="Aptos"/>
                <a:ea typeface="+mn-lt"/>
                <a:cs typeface="+mn-lt"/>
              </a:rPr>
              <a:t>Ensure that ELI households in Massachusetts have access to a coordinated, adequately funded network of housing, financial, and supportive services that prevent housing loss and promote stability, while also expanding pathways to upward housing and economic mobility.</a:t>
            </a:r>
            <a:endParaRPr lang="en-US" b="1" u="sng">
              <a:latin typeface="Aptos"/>
              <a:ea typeface="+mn-lt"/>
              <a:cs typeface="+mn-lt"/>
            </a:endParaRPr>
          </a:p>
          <a:p>
            <a:endParaRPr lang="en-US" sz="2000" b="1">
              <a:solidFill>
                <a:schemeClr val="accent1"/>
              </a:solidFill>
              <a:latin typeface="Aptos" panose="020B0004020202020204" pitchFamily="34" charset="0"/>
              <a:cs typeface="Arial"/>
            </a:endParaRPr>
          </a:p>
          <a:p>
            <a:r>
              <a:rPr lang="en-US" sz="2000" b="1" u="sng">
                <a:solidFill>
                  <a:schemeClr val="accent1"/>
                </a:solidFill>
                <a:latin typeface="Aptos"/>
                <a:cs typeface="Arial"/>
              </a:rPr>
              <a:t>Strategies:</a:t>
            </a:r>
            <a:endParaRPr lang="en-US" sz="2000" b="1" u="sng">
              <a:solidFill>
                <a:schemeClr val="accent1"/>
              </a:solidFill>
              <a:latin typeface="Aptos" panose="020B0004020202020204" pitchFamily="34" charset="0"/>
              <a:cs typeface="Arial"/>
            </a:endParaRPr>
          </a:p>
          <a:p>
            <a:pPr marL="457200" indent="-457200">
              <a:buAutoNum type="arabicPeriod"/>
            </a:pPr>
            <a:r>
              <a:rPr lang="en-US" b="1">
                <a:latin typeface="Aptos" panose="020B0004020202020204" pitchFamily="34" charset="0"/>
              </a:rPr>
              <a:t>Maintain and enhance the Commonwealth’s housing safety net</a:t>
            </a:r>
          </a:p>
          <a:p>
            <a:pPr marL="457200" indent="-457200">
              <a:buAutoNum type="arabicPeriod"/>
            </a:pPr>
            <a:r>
              <a:rPr lang="en-US" b="1">
                <a:latin typeface="Aptos" panose="020B0004020202020204" pitchFamily="34" charset="0"/>
              </a:rPr>
              <a:t>Expand Economic and Housing Mobility and Other Supports for Residents with Extremely Low Incomes</a:t>
            </a:r>
          </a:p>
          <a:p>
            <a:pPr marL="457200" indent="-457200">
              <a:buAutoNum type="arabicPeriod"/>
            </a:pPr>
            <a:r>
              <a:rPr lang="en-US" b="1">
                <a:latin typeface="Aptos" panose="020B0004020202020204" pitchFamily="34" charset="0"/>
              </a:rPr>
              <a:t>Strengthen Program Coordination, Targeting, and Resilience</a:t>
            </a:r>
            <a:endParaRPr lang="en-US" b="1" u="sng">
              <a:solidFill>
                <a:srgbClr val="14558F"/>
              </a:solidFill>
              <a:latin typeface="Aptos" panose="020B0004020202020204" pitchFamily="34" charset="0"/>
              <a:cs typeface="Arial"/>
            </a:endParaRP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
        <p:nvSpPr>
          <p:cNvPr id="3" name="TextBox 7">
            <a:extLst>
              <a:ext uri="{FF2B5EF4-FFF2-40B4-BE49-F238E27FC236}">
                <a16:creationId xmlns:a16="http://schemas.microsoft.com/office/drawing/2014/main" id="{74500482-76EA-EBBF-535D-F0C14373B10C}"/>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3302791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NAME" val="ACET"/>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ANGLE" val="5"/>
</p:tagLst>
</file>

<file path=ppt/tags/tag59.xml><?xml version="1.0" encoding="utf-8"?>
<p:tagLst xmlns:a="http://schemas.openxmlformats.org/drawingml/2006/main" xmlns:r="http://schemas.openxmlformats.org/officeDocument/2006/relationships" xmlns:p="http://schemas.openxmlformats.org/presentationml/2006/main">
  <p:tag name="ANGLE" val="5"/>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NGLE" val="4"/>
</p:tagLst>
</file>

<file path=ppt/tags/tag61.xml><?xml version="1.0" encoding="utf-8"?>
<p:tagLst xmlns:a="http://schemas.openxmlformats.org/drawingml/2006/main" xmlns:r="http://schemas.openxmlformats.org/officeDocument/2006/relationships" xmlns:p="http://schemas.openxmlformats.org/presentationml/2006/main">
  <p:tag name="ANGLE" val="4"/>
</p:tagLst>
</file>

<file path=ppt/tags/tag62.xml><?xml version="1.0" encoding="utf-8"?>
<p:tagLst xmlns:a="http://schemas.openxmlformats.org/drawingml/2006/main" xmlns:r="http://schemas.openxmlformats.org/officeDocument/2006/relationships" xmlns:p="http://schemas.openxmlformats.org/presentationml/2006/main">
  <p:tag name="ANGLE" val="3"/>
</p:tagLst>
</file>

<file path=ppt/tags/tag63.xml><?xml version="1.0" encoding="utf-8"?>
<p:tagLst xmlns:a="http://schemas.openxmlformats.org/drawingml/2006/main" xmlns:r="http://schemas.openxmlformats.org/officeDocument/2006/relationships" xmlns:p="http://schemas.openxmlformats.org/presentationml/2006/main">
  <p:tag name="ANGLE" val="3"/>
</p:tagLst>
</file>

<file path=ppt/tags/tag64.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ANGLE" val="2"/>
</p:tagLst>
</file>

<file path=ppt/tags/tag66.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ANGLE"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xml><?xml version="1.0" encoding="utf-8"?>
<p:tagLst xmlns:a="http://schemas.openxmlformats.org/drawingml/2006/main" xmlns:r="http://schemas.openxmlformats.org/officeDocument/2006/relationships" xmlns:p="http://schemas.openxmlformats.org/presentationml/2006/main">
  <p:tag name="SHAPENAME" val="Subtitle"/>
</p:tagLst>
</file>

<file path=ppt/tags/tag72.xml><?xml version="1.0" encoding="utf-8"?>
<p:tagLst xmlns:a="http://schemas.openxmlformats.org/drawingml/2006/main" xmlns:r="http://schemas.openxmlformats.org/officeDocument/2006/relationships" xmlns:p="http://schemas.openxmlformats.org/presentationml/2006/main">
  <p:tag name="SHAPENAME" val="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Subtitle"/>
</p:tagLst>
</file>

<file path=ppt/tags/tag76.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180e6be813a64d74e96de618bb0e3e5b">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745458e9a07cac69867ca6f15cf61ba5"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77710B-BCD4-441A-BD39-2EA26A49E1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635cb-58c7-4c7c-a2be-5f3d12299da6"/>
    <ds:schemaRef ds:uri="dc119905-464d-4721-bcb1-84ed6b26f1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E8BC35-13CC-49ED-9C03-456CA50E8956}">
  <ds:schemaRefs>
    <ds:schemaRef ds:uri="http://schemas.microsoft.com/sharepoint/v3/contenttype/forms"/>
  </ds:schemaRefs>
</ds:datastoreItem>
</file>

<file path=customXml/itemProps3.xml><?xml version="1.0" encoding="utf-8"?>
<ds:datastoreItem xmlns:ds="http://schemas.openxmlformats.org/officeDocument/2006/customXml" ds:itemID="{E8F027AF-032A-493A-BDB0-E28055DEB150}">
  <ds:schemaRefs>
    <ds:schemaRef ds:uri="00f635cb-58c7-4c7c-a2be-5f3d12299da6"/>
    <ds:schemaRef ds:uri="dc119905-464d-4721-bcb1-84ed6b26f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14</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White</vt:lpstr>
      <vt:lpstr>1_White</vt:lpstr>
      <vt:lpstr>Extremely Low-Income Housing  Commission:  Review of Draft Recommendations (Final)</vt:lpstr>
      <vt:lpstr>Agenda</vt:lpstr>
      <vt:lpstr>Draft Recommendation Review: Draft Report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Draft Recommendation Review: Last Additional Recommendations</vt:lpstr>
      <vt:lpstr>PowerPoint Presentation</vt:lpstr>
      <vt:lpstr>Next Steps</vt:lpstr>
      <vt:lpstr>5) Next Steps</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Cuddy, Joshua (EOHLC)</dc:creator>
  <cp:revision>7</cp:revision>
  <cp:lastPrinted>2025-10-06T14:52:59Z</cp:lastPrinted>
  <dcterms:created xsi:type="dcterms:W3CDTF">2025-08-20T13:48:20Z</dcterms:created>
  <dcterms:modified xsi:type="dcterms:W3CDTF">2025-12-18T19:55:15Z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0x0101001517B14D604B3B48B5D202D444E0E01D</vt:lpwstr>
  </property>
  <property fmtid="{D5CDD505-2E9C-101B-9397-08002B2CF9AE}" pid="3" name="MediaServiceImageTags">
    <vt:lpwstr/>
  </property>
</Properties>
</file>