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3">
  <p:sldMasterIdLst>
    <p:sldMasterId id="2147483648" r:id="rId1"/>
  </p:sldMasterIdLst>
  <p:notesMasterIdLst>
    <p:notesMasterId r:id="rId18"/>
  </p:notesMasterIdLst>
  <p:sldIdLst>
    <p:sldId id="259" r:id="rId2"/>
    <p:sldId id="274" r:id="rId3"/>
    <p:sldId id="326" r:id="rId4"/>
    <p:sldId id="334" r:id="rId5"/>
    <p:sldId id="327" r:id="rId6"/>
    <p:sldId id="318" r:id="rId7"/>
    <p:sldId id="347" r:id="rId8"/>
    <p:sldId id="335" r:id="rId9"/>
    <p:sldId id="336" r:id="rId10"/>
    <p:sldId id="337" r:id="rId11"/>
    <p:sldId id="340" r:id="rId12"/>
    <p:sldId id="339" r:id="rId13"/>
    <p:sldId id="345" r:id="rId14"/>
    <p:sldId id="341" r:id="rId15"/>
    <p:sldId id="349" r:id="rId16"/>
    <p:sldId id="344" r:id="rId17"/>
  </p:sldIdLst>
  <p:sldSz cx="9144000" cy="6858000" type="screen4x3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028">
          <p15:clr>
            <a:srgbClr val="A4A3A4"/>
          </p15:clr>
        </p15:guide>
        <p15:guide id="4" orient="horz" pos="2250">
          <p15:clr>
            <a:srgbClr val="A4A3A4"/>
          </p15:clr>
        </p15:guide>
        <p15:guide id="5" orient="horz" pos="2480">
          <p15:clr>
            <a:srgbClr val="A4A3A4"/>
          </p15:clr>
        </p15:guide>
        <p15:guide id="6" pos="674">
          <p15:clr>
            <a:srgbClr val="A4A3A4"/>
          </p15:clr>
        </p15:guide>
        <p15:guide id="7" pos="5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52" autoAdjust="0"/>
    <p:restoredTop sz="61335" autoAdjust="0"/>
  </p:normalViewPr>
  <p:slideViewPr>
    <p:cSldViewPr snapToGrid="0" snapToObjects="1" showGuides="1">
      <p:cViewPr varScale="1">
        <p:scale>
          <a:sx n="49" d="100"/>
          <a:sy n="49" d="100"/>
        </p:scale>
        <p:origin x="-2760" y="-104"/>
      </p:cViewPr>
      <p:guideLst>
        <p:guide orient="horz" pos="2160"/>
        <p:guide orient="horz" pos="1028"/>
        <p:guide orient="horz" pos="2250"/>
        <p:guide orient="horz" pos="2480"/>
        <p:guide pos="2880"/>
        <p:guide pos="674"/>
        <p:guide pos="59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6F404-2E51-48BE-B830-E40C2CED88D6}" type="datetimeFigureOut">
              <a:rPr lang="en-US" smtClean="0"/>
              <a:t>11/29/19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03350" y="1160463"/>
            <a:ext cx="4178300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1CE40-07CE-47C4-B3D5-1F561650E1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516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29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49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66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3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503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65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034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33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869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46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350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88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6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5363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1CE40-07CE-47C4-B3D5-1F561650E18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553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Baseline Report on the Massachusetts Nursing Facility Industry: An Overview  |  November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236" y="6356349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3CEA6123-CB18-7F45-A55A-50B480F994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702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49"/>
            <a:ext cx="55626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Baseline Report on the Massachusetts Nursing Facility Industry: An Overview  |  November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3380" y="6356348"/>
            <a:ext cx="2865120" cy="365125"/>
          </a:xfrm>
        </p:spPr>
        <p:txBody>
          <a:bodyPr/>
          <a:lstStyle>
            <a:lvl1pPr algn="l">
              <a:defRPr sz="900"/>
            </a:lvl1pPr>
          </a:lstStyle>
          <a:p>
            <a:fld id="{3CEA6123-CB18-7F45-A55A-50B480F994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401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Baseline Report on the Massachusetts Nursing Facility Industry: An Overview  |  November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72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Baseline Report on the Massachusetts Nursing Facility Industry: An Overview  |  November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77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Baseline Report on the Massachusetts Nursing Facility Industry: An Overview  |  November 22, 2019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414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Baseline Report on the Massachusetts Nursing Facility Industry: An Overview  |  November 22,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24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Baseline Report on the Massachusetts Nursing Facility Industry: An Overview  |  November 22,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61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Baseline Report on the Massachusetts Nursing Facility Industry: An Overview  |  November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1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Baseline Report on the Massachusetts Nursing Facility Industry: An Overview  |  November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57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Baseline Report on the Massachusetts Nursing Facility Industry: An Overview  |  November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88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Baseline Report on the Massachusetts Nursing Facility Industry: An Overview  |  November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4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Baseline Report on the Massachusetts Nursing Facility Industry: An Overview  |  November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A6123-CB18-7F45-A55A-50B480F994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4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1.emf"/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hyperlink" Target="https://public.tableau.com/profile/mass.chia%23!/vizhome/MassachusettsNursingFacilitiesDashboard2013-2017/FacilityDashboard" TargetMode="External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caitlin.sullivan2@state.ma.us" TargetMode="External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61229"/>
            <a:ext cx="7772400" cy="142557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2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sz="3200" dirty="0">
                <a:latin typeface="Arial" charset="0"/>
                <a:ea typeface="Arial" charset="0"/>
                <a:cs typeface="Arial" charset="0"/>
              </a:rPr>
              <a:t>Baseline report on the Massachusetts nursing facility industry: AN Overview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685799" y="5698557"/>
            <a:ext cx="7626781" cy="5222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kern="0" spc="200" dirty="0">
                <a:solidFill>
                  <a:schemeClr val="accent4"/>
                </a:solidFill>
                <a:latin typeface="Arial Narrow" charset="0"/>
                <a:ea typeface="Arial Narrow" charset="0"/>
                <a:cs typeface="Arial Narrow" charset="0"/>
              </a:rPr>
              <a:t>CENTER FOR HEALTH INFORMATION AND ANALYSIS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5800" y="3375025"/>
            <a:ext cx="7772400" cy="14255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2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1800" b="0" cap="none" spc="20" dirty="0">
                <a:solidFill>
                  <a:schemeClr val="accent4"/>
                </a:solidFill>
                <a:latin typeface="Arial" charset="0"/>
                <a:ea typeface="Arial" charset="0"/>
                <a:cs typeface="Arial" charset="0"/>
              </a:rPr>
              <a:t>Presentation to the Nursing Facility Task Force</a:t>
            </a:r>
          </a:p>
          <a:p>
            <a:pPr>
              <a:lnSpc>
                <a:spcPct val="130000"/>
              </a:lnSpc>
            </a:pPr>
            <a:r>
              <a:rPr lang="en-US" sz="1800" b="0" cap="none" spc="20" dirty="0">
                <a:solidFill>
                  <a:schemeClr val="accent4"/>
                </a:solidFill>
                <a:latin typeface="Arial" charset="0"/>
                <a:ea typeface="Arial" charset="0"/>
                <a:cs typeface="Arial" charset="0"/>
              </a:rPr>
              <a:t>November 22, 2019 </a:t>
            </a:r>
          </a:p>
        </p:txBody>
      </p:sp>
      <p:pic>
        <p:nvPicPr>
          <p:cNvPr id="7" name="Picture 6" descr="CHIAlogoSQ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905" y="5464598"/>
            <a:ext cx="756246" cy="756246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809705" y="3009398"/>
            <a:ext cx="7648495" cy="0"/>
          </a:xfrm>
          <a:prstGeom prst="line">
            <a:avLst/>
          </a:prstGeom>
          <a:ln w="1905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388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387276" y="1570310"/>
            <a:ext cx="81629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Wingdings" charset="2"/>
              <a:buChar char="§"/>
            </a:pPr>
            <a:r>
              <a:rPr lang="en-US" sz="2000" dirty="0">
                <a:latin typeface="Arial"/>
                <a:cs typeface="Arial"/>
              </a:rPr>
              <a:t>Background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Wingdings" charset="2"/>
              <a:buChar char="§"/>
            </a:pPr>
            <a:r>
              <a:rPr lang="en-US" sz="2000" dirty="0">
                <a:latin typeface="Arial"/>
                <a:cs typeface="Arial"/>
              </a:rPr>
              <a:t>Review key findings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Wingdings" charset="2"/>
              <a:buChar char="§"/>
            </a:pPr>
            <a:r>
              <a:rPr lang="en-US" sz="2000" dirty="0">
                <a:latin typeface="Arial"/>
                <a:cs typeface="Arial"/>
              </a:rPr>
              <a:t>Demonstrate facility profile dashboard</a:t>
            </a:r>
          </a:p>
          <a:p>
            <a:pPr marL="742950" lvl="1" indent="-285750">
              <a:lnSpc>
                <a:spcPct val="150000"/>
              </a:lnSpc>
              <a:buClr>
                <a:schemeClr val="accent1"/>
              </a:buClr>
              <a:buFont typeface="Wingdings" charset="2"/>
              <a:buChar char="§"/>
            </a:pPr>
            <a:r>
              <a:rPr lang="en-US" sz="2000" dirty="0">
                <a:latin typeface="Arial"/>
                <a:cs typeface="Arial"/>
              </a:rPr>
              <a:t>Questions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8971" y="724813"/>
            <a:ext cx="803093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1" dirty="0">
                <a:solidFill>
                  <a:srgbClr val="005480"/>
                </a:solidFill>
                <a:latin typeface="Arial"/>
                <a:cs typeface="Arial"/>
              </a:rPr>
              <a:t>Agenda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556699" y="6405853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Baseline Report on the Massachusetts Nursing Facility Industry: An Overview  |  November 22, 2019</a:t>
            </a:r>
          </a:p>
        </p:txBody>
      </p:sp>
      <p:pic>
        <p:nvPicPr>
          <p:cNvPr id="10" name="Picture 9" descr="CHIAlogoSQ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81" y="6331113"/>
            <a:ext cx="457200" cy="4572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335171" y="6257470"/>
            <a:ext cx="8521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7867" y="1340308"/>
            <a:ext cx="8521704" cy="0"/>
          </a:xfrm>
          <a:prstGeom prst="line">
            <a:avLst/>
          </a:prstGeom>
          <a:ln w="28575" cmpd="sng">
            <a:solidFill>
              <a:srgbClr val="F79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50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372033" y="1490257"/>
            <a:ext cx="8925126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r>
              <a:rPr lang="en-US" sz="2000" dirty="0">
                <a:latin typeface="Arial"/>
                <a:cs typeface="Arial"/>
              </a:rPr>
              <a:t>This is the first report from CHIA focused on nursing facilities </a:t>
            </a:r>
            <a:br>
              <a:rPr lang="en-US" sz="2000" dirty="0">
                <a:latin typeface="Arial"/>
                <a:cs typeface="Arial"/>
              </a:rPr>
            </a:br>
            <a:r>
              <a:rPr lang="en-US" sz="2000" dirty="0">
                <a:latin typeface="Arial"/>
                <a:cs typeface="Arial"/>
              </a:rPr>
              <a:t>in Massachusetts</a:t>
            </a: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endParaRPr lang="en-US" sz="2000" dirty="0">
              <a:latin typeface="Arial"/>
              <a:cs typeface="Arial"/>
            </a:endParaRP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r>
              <a:rPr lang="en-US" sz="2000" dirty="0">
                <a:latin typeface="Arial"/>
                <a:cs typeface="Arial"/>
              </a:rPr>
              <a:t>Objectives:</a:t>
            </a:r>
          </a:p>
          <a:p>
            <a:pPr marL="1200150" lvl="2" indent="-285750">
              <a:lnSpc>
                <a:spcPct val="110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US" sz="2000" dirty="0">
                <a:cs typeface="Arial"/>
              </a:rPr>
              <a:t>Advance transparency about the role of these providers in </a:t>
            </a:r>
            <a:br>
              <a:rPr lang="en-US" sz="2000" dirty="0">
                <a:cs typeface="Arial"/>
              </a:rPr>
            </a:br>
            <a:r>
              <a:rPr lang="en-US" sz="2000" dirty="0">
                <a:cs typeface="Arial"/>
              </a:rPr>
              <a:t>the long-term care continuum</a:t>
            </a:r>
          </a:p>
          <a:p>
            <a:pPr marL="1200150" lvl="2" indent="-285750">
              <a:lnSpc>
                <a:spcPct val="110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US" sz="2000" dirty="0">
                <a:cs typeface="Arial"/>
              </a:rPr>
              <a:t>Inform data-driven policy discussions</a:t>
            </a:r>
          </a:p>
          <a:p>
            <a:pPr lvl="1">
              <a:buClr>
                <a:schemeClr val="accent1"/>
              </a:buClr>
            </a:pPr>
            <a:endParaRPr lang="en-US" sz="1000" dirty="0">
              <a:latin typeface="Arial"/>
              <a:cs typeface="Arial"/>
            </a:endParaRPr>
          </a:p>
          <a:p>
            <a:pPr lvl="1">
              <a:buClr>
                <a:schemeClr val="accent1"/>
              </a:buClr>
            </a:pPr>
            <a:endParaRPr lang="en-US" sz="1000" dirty="0">
              <a:latin typeface="Arial"/>
              <a:cs typeface="Arial"/>
            </a:endParaRP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r>
              <a:rPr lang="en-US" sz="2000" dirty="0">
                <a:latin typeface="Arial"/>
                <a:cs typeface="Arial"/>
              </a:rPr>
              <a:t>Data sources:</a:t>
            </a:r>
          </a:p>
          <a:p>
            <a:pPr marL="1200150" lvl="2" indent="-285750">
              <a:lnSpc>
                <a:spcPct val="110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US" sz="2000" dirty="0">
                <a:latin typeface="Arial"/>
                <a:cs typeface="Arial"/>
              </a:rPr>
              <a:t>Nursing facility cost reports filed annually with CHIA</a:t>
            </a:r>
          </a:p>
          <a:p>
            <a:pPr marL="1200150" lvl="2" indent="-285750">
              <a:lnSpc>
                <a:spcPct val="110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US" sz="2000" dirty="0">
                <a:latin typeface="Arial"/>
                <a:cs typeface="Arial"/>
              </a:rPr>
              <a:t>CMS Skilled Nursing Facility Quality Reporting Program</a:t>
            </a: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endParaRPr lang="en-US" sz="2000" dirty="0">
              <a:latin typeface="Arial"/>
              <a:cs typeface="Arial"/>
            </a:endParaRP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r>
              <a:rPr lang="en-US" sz="2000" dirty="0">
                <a:latin typeface="Arial"/>
                <a:cs typeface="Arial"/>
              </a:rPr>
              <a:t>Data period is calendar years 2013 through 2017</a:t>
            </a: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endParaRPr lang="en-US" sz="2000" dirty="0">
              <a:latin typeface="Arial"/>
              <a:cs typeface="Arial"/>
            </a:endParaRPr>
          </a:p>
          <a:p>
            <a:pPr lvl="2">
              <a:buClr>
                <a:schemeClr val="accent1"/>
              </a:buClr>
            </a:pPr>
            <a:endParaRPr lang="en-US" sz="2000" dirty="0"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8971" y="724813"/>
            <a:ext cx="803093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1" dirty="0">
                <a:solidFill>
                  <a:srgbClr val="005480"/>
                </a:solidFill>
                <a:latin typeface="Arial"/>
                <a:cs typeface="Arial"/>
              </a:rPr>
              <a:t>Background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556699" y="6405853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accent4"/>
                </a:solidFill>
              </a:rPr>
              <a:t>Baseline Report on the Massachusetts Nursing Facility Industry: An Overview  |  November 22, 2019</a:t>
            </a: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10" name="Picture 9" descr="CHIAlogoSQ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81" y="6331113"/>
            <a:ext cx="457200" cy="4572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335171" y="6257470"/>
            <a:ext cx="8521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7867" y="1340308"/>
            <a:ext cx="8521704" cy="0"/>
          </a:xfrm>
          <a:prstGeom prst="line">
            <a:avLst/>
          </a:prstGeom>
          <a:ln w="28575" cmpd="sng">
            <a:solidFill>
              <a:srgbClr val="F79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7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373380" y="1456941"/>
            <a:ext cx="816291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r>
              <a:rPr lang="en-US" sz="2000" dirty="0">
                <a:latin typeface="Arial"/>
                <a:cs typeface="Arial"/>
              </a:rPr>
              <a:t>Report package includes:</a:t>
            </a:r>
          </a:p>
          <a:p>
            <a:pPr marL="1200150" lvl="2" indent="-285750">
              <a:lnSpc>
                <a:spcPct val="110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US" sz="2000" dirty="0">
                <a:cs typeface="Arial"/>
              </a:rPr>
              <a:t>Narrative</a:t>
            </a:r>
          </a:p>
          <a:p>
            <a:pPr marL="1200150" lvl="2" indent="-285750">
              <a:lnSpc>
                <a:spcPct val="110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US" sz="2000" dirty="0" err="1">
                <a:cs typeface="Arial"/>
              </a:rPr>
              <a:t>Chartbook</a:t>
            </a:r>
            <a:endParaRPr lang="en-US" sz="2000" dirty="0">
              <a:cs typeface="Arial"/>
            </a:endParaRPr>
          </a:p>
          <a:p>
            <a:pPr marL="1200150" lvl="2" indent="-285750">
              <a:lnSpc>
                <a:spcPct val="110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US" sz="2000" dirty="0">
                <a:cs typeface="Arial"/>
              </a:rPr>
              <a:t>Interactive dashboard</a:t>
            </a:r>
          </a:p>
          <a:p>
            <a:pPr marL="1200150" lvl="2" indent="-285750">
              <a:lnSpc>
                <a:spcPct val="110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US" sz="2000" dirty="0" err="1">
                <a:cs typeface="Arial"/>
              </a:rPr>
              <a:t>Databook</a:t>
            </a:r>
            <a:endParaRPr lang="en-US" sz="2000" dirty="0">
              <a:cs typeface="Arial"/>
            </a:endParaRPr>
          </a:p>
          <a:p>
            <a:pPr marL="1200150" lvl="2" indent="-285750">
              <a:lnSpc>
                <a:spcPct val="110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US" sz="2000" dirty="0">
                <a:cs typeface="Arial"/>
              </a:rPr>
              <a:t>Technical appendix</a:t>
            </a:r>
          </a:p>
          <a:p>
            <a:pPr marL="1200150" lvl="2" indent="-285750">
              <a:buClr>
                <a:schemeClr val="accent1"/>
              </a:buClr>
              <a:buFont typeface="Wingdings" charset="2"/>
              <a:buChar char="§"/>
            </a:pPr>
            <a:endParaRPr lang="en-US" sz="2000" dirty="0"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8971" y="724813"/>
            <a:ext cx="803093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1" dirty="0">
                <a:solidFill>
                  <a:srgbClr val="005480"/>
                </a:solidFill>
                <a:latin typeface="Arial"/>
                <a:cs typeface="Arial"/>
              </a:rPr>
              <a:t>Background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556699" y="6405853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Baseline Report on the Massachusetts Nursing Facility Industry: An Overview  |  November 22, 2019</a:t>
            </a:r>
          </a:p>
        </p:txBody>
      </p:sp>
      <p:pic>
        <p:nvPicPr>
          <p:cNvPr id="10" name="Picture 9" descr="CHIAlogoSQ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81" y="6331113"/>
            <a:ext cx="457200" cy="4572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335171" y="6257470"/>
            <a:ext cx="8521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7867" y="1340308"/>
            <a:ext cx="8521704" cy="0"/>
          </a:xfrm>
          <a:prstGeom prst="line">
            <a:avLst/>
          </a:prstGeom>
          <a:ln w="28575" cmpd="sng">
            <a:solidFill>
              <a:srgbClr val="F79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099" t="804" r="2857" b="-2417"/>
          <a:stretch/>
        </p:blipFill>
        <p:spPr>
          <a:xfrm>
            <a:off x="6146805" y="1517649"/>
            <a:ext cx="2508250" cy="2003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2211" t="1451" r="2462" b="-1773"/>
          <a:stretch/>
        </p:blipFill>
        <p:spPr>
          <a:xfrm>
            <a:off x="5634580" y="2145047"/>
            <a:ext cx="2705100" cy="2171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-1296" t="-1073" r="2000"/>
          <a:stretch/>
        </p:blipFill>
        <p:spPr>
          <a:xfrm>
            <a:off x="5196430" y="3060700"/>
            <a:ext cx="2771775" cy="2827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5851525" y="3232150"/>
            <a:ext cx="1069975" cy="60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797550" y="3086100"/>
            <a:ext cx="1069975" cy="98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/>
          <a:srcRect l="-1700" r="55096" b="1287"/>
          <a:stretch/>
        </p:blipFill>
        <p:spPr>
          <a:xfrm>
            <a:off x="3355974" y="3781398"/>
            <a:ext cx="2113647" cy="22490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/>
          <a:srcRect l="4777" t="-3393" r="-1714"/>
          <a:stretch/>
        </p:blipFill>
        <p:spPr>
          <a:xfrm>
            <a:off x="1060450" y="3637465"/>
            <a:ext cx="2694378" cy="21289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50241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397620" y="1517177"/>
            <a:ext cx="8162910" cy="5740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r>
              <a:rPr lang="en-US" sz="2000" dirty="0">
                <a:cs typeface="Arial"/>
              </a:rPr>
              <a:t>Report presents information across three domains:</a:t>
            </a:r>
          </a:p>
          <a:p>
            <a:pPr marL="1200150" lvl="2" indent="-285750">
              <a:lnSpc>
                <a:spcPct val="110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US" sz="2000" dirty="0">
                <a:cs typeface="Arial"/>
              </a:rPr>
              <a:t>Utilization</a:t>
            </a:r>
          </a:p>
          <a:p>
            <a:pPr marL="1200150" lvl="2" indent="-285750">
              <a:lnSpc>
                <a:spcPct val="110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US" sz="2000" dirty="0">
                <a:cs typeface="Arial"/>
              </a:rPr>
              <a:t>Financial Performance</a:t>
            </a:r>
          </a:p>
          <a:p>
            <a:pPr marL="1200150" lvl="2" indent="-285750">
              <a:lnSpc>
                <a:spcPct val="110000"/>
              </a:lnSpc>
              <a:buClr>
                <a:schemeClr val="tx2"/>
              </a:buClr>
              <a:buFont typeface="Arial" charset="0"/>
              <a:buChar char="•"/>
            </a:pPr>
            <a:r>
              <a:rPr lang="en-US" sz="2000" dirty="0">
                <a:cs typeface="Arial"/>
              </a:rPr>
              <a:t>Quality Measures</a:t>
            </a:r>
          </a:p>
          <a:p>
            <a:pPr lvl="2">
              <a:lnSpc>
                <a:spcPct val="110000"/>
              </a:lnSpc>
              <a:buClr>
                <a:schemeClr val="tx2"/>
              </a:buClr>
            </a:pPr>
            <a:endParaRPr lang="en-US" sz="1000" dirty="0">
              <a:cs typeface="Arial"/>
            </a:endParaRP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r>
              <a:rPr lang="en-US" sz="2000" dirty="0">
                <a:cs typeface="Arial"/>
              </a:rPr>
              <a:t>Information is presented at the industry level, as well as by analytic cohorts derived using cost report data </a:t>
            </a: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endParaRPr lang="en-US" sz="2000" dirty="0">
              <a:cs typeface="Arial"/>
            </a:endParaRP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r>
              <a:rPr lang="en-US" sz="2000" dirty="0">
                <a:cs typeface="Arial"/>
              </a:rPr>
              <a:t>Certain facilities were excluded from industry-level and cohort analysis to preserve comparability (n=39)</a:t>
            </a: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endParaRPr lang="en-US" sz="2000" dirty="0">
              <a:cs typeface="Arial"/>
            </a:endParaRP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r>
              <a:rPr lang="en-US" sz="2000" dirty="0">
                <a:cs typeface="Arial"/>
              </a:rPr>
              <a:t>In total, 393 facilities included in analysis </a:t>
            </a:r>
          </a:p>
          <a:p>
            <a:pPr lvl="1">
              <a:buClr>
                <a:schemeClr val="accent1"/>
              </a:buClr>
            </a:pPr>
            <a:r>
              <a:rPr lang="en-US" sz="2000" dirty="0">
                <a:latin typeface="Arial"/>
                <a:cs typeface="Arial"/>
              </a:rPr>
              <a:t/>
            </a:r>
            <a:br>
              <a:rPr lang="en-US" sz="2000" dirty="0">
                <a:latin typeface="Arial"/>
                <a:cs typeface="Arial"/>
              </a:rPr>
            </a:br>
            <a:endParaRPr lang="en-US" sz="2000" dirty="0">
              <a:latin typeface="Arial"/>
              <a:cs typeface="Arial"/>
            </a:endParaRP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endParaRPr lang="en-US" sz="2000" dirty="0">
              <a:latin typeface="Arial"/>
              <a:cs typeface="Arial"/>
            </a:endParaRP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endParaRPr lang="en-US" sz="1000" dirty="0">
              <a:latin typeface="Arial"/>
              <a:cs typeface="Arial"/>
            </a:endParaRP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endParaRPr lang="en-US" sz="2000" dirty="0">
              <a:latin typeface="Arial"/>
              <a:cs typeface="Arial"/>
            </a:endParaRPr>
          </a:p>
          <a:p>
            <a:pPr marL="742950" lvl="1" indent="-285750">
              <a:buClr>
                <a:schemeClr val="accent1"/>
              </a:buClr>
              <a:buFont typeface="Wingdings" charset="2"/>
              <a:buChar char="§"/>
            </a:pPr>
            <a:endParaRPr lang="en-US" sz="2000" dirty="0">
              <a:latin typeface="Arial"/>
              <a:cs typeface="Arial"/>
            </a:endParaRPr>
          </a:p>
          <a:p>
            <a:pPr marL="1200150" lvl="2" indent="-285750">
              <a:buClr>
                <a:schemeClr val="accent1"/>
              </a:buClr>
              <a:buFont typeface="Wingdings" charset="2"/>
              <a:buChar char="§"/>
            </a:pPr>
            <a:endParaRPr lang="en-US" sz="2000" dirty="0"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8971" y="724813"/>
            <a:ext cx="803093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1" dirty="0">
                <a:solidFill>
                  <a:srgbClr val="005480"/>
                </a:solidFill>
                <a:latin typeface="Arial"/>
                <a:cs typeface="Arial"/>
              </a:rPr>
              <a:t>Background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556699" y="6405853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accent4"/>
                </a:solidFill>
              </a:rPr>
              <a:t>Baseline Report on the Massachusetts Nursing Facility Industry: An Overview  |  November 22, 2019</a:t>
            </a: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10" name="Picture 9" descr="CHIAlogoSQ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81" y="6331113"/>
            <a:ext cx="457200" cy="4572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335171" y="6257470"/>
            <a:ext cx="8521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7867" y="1340308"/>
            <a:ext cx="8521704" cy="0"/>
          </a:xfrm>
          <a:prstGeom prst="line">
            <a:avLst/>
          </a:prstGeom>
          <a:ln w="28575" cmpd="sng">
            <a:solidFill>
              <a:srgbClr val="F79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26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685800" y="1519954"/>
            <a:ext cx="7772400" cy="14255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2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sz="3600" dirty="0">
                <a:latin typeface="Arial" charset="0"/>
                <a:ea typeface="Arial" charset="0"/>
                <a:cs typeface="Arial" charset="0"/>
              </a:rPr>
              <a:t>KEY FINDINGS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809705" y="3009398"/>
            <a:ext cx="7648495" cy="0"/>
          </a:xfrm>
          <a:prstGeom prst="line">
            <a:avLst/>
          </a:prstGeom>
          <a:ln w="1905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015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58971" y="727075"/>
            <a:ext cx="803093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Arial"/>
                <a:cs typeface="Arial"/>
              </a:rPr>
              <a:t>Resident Days by Payer Type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556699" y="6405853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Baseline Report on the Massachusetts Nursing Facility Industry: An Overview  |  November 22, 2019</a:t>
            </a:r>
          </a:p>
        </p:txBody>
      </p:sp>
      <p:pic>
        <p:nvPicPr>
          <p:cNvPr id="10" name="Picture 9" descr="CHIAlogoSQ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81" y="6331113"/>
            <a:ext cx="457200" cy="4572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335171" y="6257470"/>
            <a:ext cx="8521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7867" y="1342570"/>
            <a:ext cx="8521704" cy="0"/>
          </a:xfrm>
          <a:prstGeom prst="line">
            <a:avLst/>
          </a:prstGeom>
          <a:ln w="28575" cmpd="sng">
            <a:solidFill>
              <a:srgbClr val="F79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7</a:t>
            </a:fld>
            <a:endParaRPr lang="en-US" dirty="0"/>
          </a:p>
        </p:txBody>
      </p:sp>
      <p:pic>
        <p:nvPicPr>
          <p:cNvPr id="4" name="Picture 3" descr="03 Overall resident days payer typ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20" y="1453082"/>
            <a:ext cx="6854075" cy="469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190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58971" y="727075"/>
            <a:ext cx="803093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Arial"/>
                <a:cs typeface="Arial"/>
              </a:rPr>
              <a:t>System Occupancy Rates, 2013 - 2017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556699" y="6405853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Baseline Report on the Massachusetts Nursing Facility Industry: An Overview  |  November 22, 2019</a:t>
            </a:r>
          </a:p>
        </p:txBody>
      </p:sp>
      <p:pic>
        <p:nvPicPr>
          <p:cNvPr id="10" name="Picture 9" descr="CHIAlogoSQ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81" y="6331113"/>
            <a:ext cx="457200" cy="4572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335171" y="6257470"/>
            <a:ext cx="8521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7867" y="1342570"/>
            <a:ext cx="8521704" cy="0"/>
          </a:xfrm>
          <a:prstGeom prst="line">
            <a:avLst/>
          </a:prstGeom>
          <a:ln w="28575" cmpd="sng">
            <a:solidFill>
              <a:srgbClr val="F79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8</a:t>
            </a:fld>
            <a:endParaRPr lang="en-US" dirty="0"/>
          </a:p>
        </p:txBody>
      </p:sp>
      <p:pic>
        <p:nvPicPr>
          <p:cNvPr id="3" name="Picture 2" descr="04 System Occupancy Rate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26" y="1570307"/>
            <a:ext cx="7011356" cy="453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647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58971" y="727075"/>
            <a:ext cx="803093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Arial"/>
                <a:cs typeface="Arial"/>
              </a:rPr>
              <a:t>Median Total Margin, 2013 – 2017 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556699" y="6405853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accent4"/>
                </a:solidFill>
              </a:rPr>
              <a:t>Baseline Report on the Massachusetts Nursing Facility Industry: An Overview  |  November 22, 2019</a:t>
            </a: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10" name="Picture 9" descr="CHIAlogoSQ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81" y="6331113"/>
            <a:ext cx="457200" cy="4572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335171" y="6257470"/>
            <a:ext cx="8521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7867" y="1342570"/>
            <a:ext cx="8521704" cy="0"/>
          </a:xfrm>
          <a:prstGeom prst="line">
            <a:avLst/>
          </a:prstGeom>
          <a:ln w="28575" cmpd="sng">
            <a:solidFill>
              <a:srgbClr val="F79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5" descr="07 Median Total Magi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39" y="1612900"/>
            <a:ext cx="7819411" cy="333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86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58971" y="727075"/>
            <a:ext cx="803093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Arial"/>
                <a:cs typeface="Arial"/>
              </a:rPr>
              <a:t>Median Operating Margin, 2013 – 2017 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556699" y="6405853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Baseline Report on the Massachusetts Nursing Facility Industry: An Overview  |  November 22, 2019</a:t>
            </a:r>
          </a:p>
        </p:txBody>
      </p:sp>
      <p:pic>
        <p:nvPicPr>
          <p:cNvPr id="10" name="Picture 9" descr="CHIAlogoSQ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81" y="6331113"/>
            <a:ext cx="457200" cy="4572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335171" y="6257470"/>
            <a:ext cx="8521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7867" y="1342570"/>
            <a:ext cx="8521704" cy="0"/>
          </a:xfrm>
          <a:prstGeom prst="line">
            <a:avLst/>
          </a:prstGeom>
          <a:ln w="28575" cmpd="sng">
            <a:solidFill>
              <a:srgbClr val="F79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77150"/>
            <a:ext cx="5559552" cy="365125"/>
          </a:xfrm>
        </p:spPr>
        <p:txBody>
          <a:bodyPr/>
          <a:lstStyle/>
          <a:p>
            <a:fld id="{3CEA6123-CB18-7F45-A55A-50B480F99457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5" descr="09 Median Operating Margi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50" y="1629647"/>
            <a:ext cx="7859680" cy="372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412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58971" y="727075"/>
            <a:ext cx="803093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cs typeface="Arial"/>
              </a:rPr>
              <a:t>Components of Operating Expenses</a:t>
            </a:r>
            <a:endParaRPr lang="en-US" sz="28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556699" y="6405853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accent4"/>
                </a:solidFill>
              </a:rPr>
              <a:t>Baseline Report on the Massachusetts Nursing Facility Industry: An Overview  |  November 22, 2019</a:t>
            </a: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10" name="Picture 9" descr="CHIAlogoSQ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81" y="6331113"/>
            <a:ext cx="457200" cy="4572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335171" y="6257470"/>
            <a:ext cx="8521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7867" y="1342570"/>
            <a:ext cx="8521704" cy="0"/>
          </a:xfrm>
          <a:prstGeom prst="line">
            <a:avLst/>
          </a:prstGeom>
          <a:ln w="28575" cmpd="sng">
            <a:solidFill>
              <a:srgbClr val="F79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11</a:t>
            </a:fld>
            <a:endParaRPr lang="en-US" dirty="0"/>
          </a:p>
        </p:txBody>
      </p:sp>
      <p:pic>
        <p:nvPicPr>
          <p:cNvPr id="8" name="Picture 7" descr="11 Overall Operating Exp per res da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5" y="1581149"/>
            <a:ext cx="7407275" cy="43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03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58971" y="727075"/>
            <a:ext cx="803093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cs typeface="Arial"/>
              </a:rPr>
              <a:t>Median Nursing Expenses per Resident Day</a:t>
            </a:r>
            <a:endParaRPr lang="en-US" sz="28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556699" y="6405853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Baseline Report on the Massachusetts Nursing Facility Industry: An Overview  |  November 22, 2019</a:t>
            </a:r>
          </a:p>
        </p:txBody>
      </p:sp>
      <p:pic>
        <p:nvPicPr>
          <p:cNvPr id="10" name="Picture 9" descr="CHIAlogoSQ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81" y="6331113"/>
            <a:ext cx="457200" cy="4572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335171" y="6257470"/>
            <a:ext cx="8521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7867" y="1342570"/>
            <a:ext cx="8521704" cy="0"/>
          </a:xfrm>
          <a:prstGeom prst="line">
            <a:avLst/>
          </a:prstGeom>
          <a:ln w="28575" cmpd="sng">
            <a:solidFill>
              <a:srgbClr val="F79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Picture 4" descr="12 Med Nursing EX per Resident Da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5" y="1631950"/>
            <a:ext cx="7662672" cy="397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22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58971" y="727075"/>
            <a:ext cx="803093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cs typeface="Arial"/>
              </a:rPr>
              <a:t>Nursing Hours per Resident Day</a:t>
            </a:r>
            <a:endParaRPr lang="en-US" sz="28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556699" y="6405853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accent4"/>
                </a:solidFill>
              </a:rPr>
              <a:t>Baseline Report on the Massachusetts Nursing Facility Industry: An Overview  |  November 22, 2019</a:t>
            </a: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10" name="Picture 9" descr="CHIAlogoSQ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81" y="6331113"/>
            <a:ext cx="457200" cy="4572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335171" y="6257470"/>
            <a:ext cx="8521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7867" y="1342570"/>
            <a:ext cx="8521704" cy="0"/>
          </a:xfrm>
          <a:prstGeom prst="line">
            <a:avLst/>
          </a:prstGeom>
          <a:ln w="28575" cmpd="sng">
            <a:solidFill>
              <a:srgbClr val="F79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 descr="14 Nursing Hours per Resident Da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5" y="1510336"/>
            <a:ext cx="6338824" cy="465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36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58971" y="727075"/>
            <a:ext cx="803093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cs typeface="Arial"/>
              </a:rPr>
              <a:t>Resident Days by CMS Quality Rating, 2017</a:t>
            </a:r>
            <a:endParaRPr lang="en-US" sz="28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556699" y="6405853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accent4"/>
                </a:solidFill>
              </a:rPr>
              <a:t>Baseline Report on the Massachusetts Nursing Facility Industry: An Overview  |  November 22, 2019</a:t>
            </a: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10" name="Picture 9" descr="CHIAlogoSQ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81" y="6331113"/>
            <a:ext cx="457200" cy="4572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335171" y="6257470"/>
            <a:ext cx="8521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7867" y="1342570"/>
            <a:ext cx="8521704" cy="0"/>
          </a:xfrm>
          <a:prstGeom prst="line">
            <a:avLst/>
          </a:prstGeom>
          <a:ln w="28575" cmpd="sng">
            <a:solidFill>
              <a:srgbClr val="F79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Picture 4" descr="16 Share of Res Days by CMS Quality Ra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88" y="1603717"/>
            <a:ext cx="7079150" cy="456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92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58971" y="727075"/>
            <a:ext cx="803093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cs typeface="Arial"/>
              </a:rPr>
              <a:t>Demonstration: Facility Profiles</a:t>
            </a:r>
            <a:endParaRPr lang="en-US" sz="28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1556699" y="6405853"/>
            <a:ext cx="647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accent4"/>
                </a:solidFill>
              </a:rPr>
              <a:t>Baseline Report on the Massachusetts Nursing Facility Industry: An Overview  |  November 22, 2019</a:t>
            </a: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10" name="Picture 9" descr="CHIAlogoSQ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881" y="6331113"/>
            <a:ext cx="457200" cy="4572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335171" y="6257470"/>
            <a:ext cx="8521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7867" y="1342570"/>
            <a:ext cx="8521704" cy="0"/>
          </a:xfrm>
          <a:prstGeom prst="line">
            <a:avLst/>
          </a:prstGeom>
          <a:ln w="28575" cmpd="sng">
            <a:solidFill>
              <a:srgbClr val="F79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15</a:t>
            </a:fld>
            <a:endParaRPr lang="en-US" dirty="0"/>
          </a:p>
        </p:txBody>
      </p:sp>
      <p:pic>
        <p:nvPicPr>
          <p:cNvPr id="3" name="Picture 2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8800" y="1740665"/>
            <a:ext cx="4382376" cy="36796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43246" y="1832105"/>
            <a:ext cx="2930945" cy="914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08728" y="1973050"/>
            <a:ext cx="2599980" cy="1828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455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40011" y="1659729"/>
            <a:ext cx="8162910" cy="360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 dirty="0" bmk="_MailAutoSig">
                <a:ea typeface="Times New Roman" panose="02020603050405020304" pitchFamily="18" charset="0"/>
                <a:cs typeface="Times New Roman" panose="02020603050405020304" pitchFamily="18" charset="0"/>
              </a:rPr>
              <a:t>For questions, please contact: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200" dirty="0" bmk="_MailAutoSig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 dirty="0" bmk="_MailAutoSig">
                <a:ea typeface="Times New Roman" panose="02020603050405020304" pitchFamily="18" charset="0"/>
                <a:cs typeface="Times New Roman" panose="02020603050405020304" pitchFamily="18" charset="0"/>
              </a:rPr>
              <a:t>Caitlin Sullivan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 dirty="0" bmk="_MailAutoSig">
                <a:ea typeface="Times New Roman" panose="02020603050405020304" pitchFamily="18" charset="0"/>
                <a:cs typeface="Times New Roman" panose="02020603050405020304" pitchFamily="18" charset="0"/>
              </a:rPr>
              <a:t>Director, Health Informatics &amp; Reporting</a:t>
            </a:r>
            <a:endParaRPr lang="en-US" altLang="en-US" sz="2200" dirty="0" bmk="_MailAutoSig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 dirty="0" bmk="_MailAutoSig">
                <a:ea typeface="Times New Roman" panose="02020603050405020304" pitchFamily="18" charset="0"/>
                <a:cs typeface="Times New Roman" panose="02020603050405020304" pitchFamily="18" charset="0"/>
              </a:rPr>
              <a:t>(617) 701-8128 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 dirty="0" bmk="_MailAutoSig">
                <a:solidFill>
                  <a:srgbClr val="0563C1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caitlin.sullivan2@state.ma.us</a:t>
            </a:r>
            <a:endParaRPr lang="en-US" altLang="en-US" sz="2200" dirty="0"/>
          </a:p>
          <a:p>
            <a:pPr>
              <a:lnSpc>
                <a:spcPct val="130000"/>
              </a:lnSpc>
              <a:buClr>
                <a:schemeClr val="accent1"/>
              </a:buClr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buClr>
                <a:schemeClr val="accent1"/>
              </a:buClr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buClr>
                <a:schemeClr val="accent1"/>
              </a:buClr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buClr>
                <a:schemeClr val="accent1"/>
              </a:buClr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8496" y="727075"/>
            <a:ext cx="8030931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cs typeface="Arial"/>
              </a:rPr>
              <a:t>Contact</a:t>
            </a:r>
          </a:p>
        </p:txBody>
      </p:sp>
      <p:pic>
        <p:nvPicPr>
          <p:cNvPr id="16" name="Picture 15" descr="CHIAlogoSQ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406" y="6331113"/>
            <a:ext cx="457200" cy="45720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344696" y="6257470"/>
            <a:ext cx="8521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57392" y="1342570"/>
            <a:ext cx="8521704" cy="0"/>
          </a:xfrm>
          <a:prstGeom prst="line">
            <a:avLst/>
          </a:prstGeom>
          <a:ln w="28575" cmpd="sng">
            <a:solidFill>
              <a:srgbClr val="F79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27994" y="131752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Baseline Report on the Massachusetts Nursing Facility Industry: An Overview  |  November 22,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A6123-CB18-7F45-A55A-50B480F9945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310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HIA PPT 2018">
      <a:dk1>
        <a:srgbClr val="000000"/>
      </a:dk1>
      <a:lt1>
        <a:srgbClr val="FFFFFF"/>
      </a:lt1>
      <a:dk2>
        <a:srgbClr val="005480"/>
      </a:dk2>
      <a:lt2>
        <a:srgbClr val="C8C9CE"/>
      </a:lt2>
      <a:accent1>
        <a:srgbClr val="F8921E"/>
      </a:accent1>
      <a:accent2>
        <a:srgbClr val="005480"/>
      </a:accent2>
      <a:accent3>
        <a:srgbClr val="A0A0A4"/>
      </a:accent3>
      <a:accent4>
        <a:srgbClr val="63666A"/>
      </a:accent4>
      <a:accent5>
        <a:srgbClr val="C8C9CE"/>
      </a:accent5>
      <a:accent6>
        <a:srgbClr val="00B5E2"/>
      </a:accent6>
      <a:hlink>
        <a:srgbClr val="00B5E2"/>
      </a:hlink>
      <a:folHlink>
        <a:srgbClr val="00B5E2"/>
      </a:folHlink>
    </a:clrScheme>
    <a:fontScheme name="CHIA PPT 201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HIA PPT 2018">
    <a:dk1>
      <a:srgbClr val="000000"/>
    </a:dk1>
    <a:lt1>
      <a:srgbClr val="FFFFFF"/>
    </a:lt1>
    <a:dk2>
      <a:srgbClr val="005480"/>
    </a:dk2>
    <a:lt2>
      <a:srgbClr val="C8C9CE"/>
    </a:lt2>
    <a:accent1>
      <a:srgbClr val="F8921E"/>
    </a:accent1>
    <a:accent2>
      <a:srgbClr val="005480"/>
    </a:accent2>
    <a:accent3>
      <a:srgbClr val="A0A0A4"/>
    </a:accent3>
    <a:accent4>
      <a:srgbClr val="63666A"/>
    </a:accent4>
    <a:accent5>
      <a:srgbClr val="C8C9CE"/>
    </a:accent5>
    <a:accent6>
      <a:srgbClr val="00B5E2"/>
    </a:accent6>
    <a:hlink>
      <a:srgbClr val="00B5E2"/>
    </a:hlink>
    <a:folHlink>
      <a:srgbClr val="00B5E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10725</TotalTime>
  <Words>450</Words>
  <Application>Microsoft Macintosh PowerPoint</Application>
  <PresentationFormat>On-screen Show (4:3)</PresentationFormat>
  <Paragraphs>106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DiGioia</dc:creator>
  <cp:lastModifiedBy>Amy Bianco</cp:lastModifiedBy>
  <cp:revision>182</cp:revision>
  <cp:lastPrinted>2019-11-15T15:15:08Z</cp:lastPrinted>
  <dcterms:created xsi:type="dcterms:W3CDTF">2018-01-09T20:21:29Z</dcterms:created>
  <dcterms:modified xsi:type="dcterms:W3CDTF">2019-11-29T17:09:58Z</dcterms:modified>
</cp:coreProperties>
</file>