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46"/>
  </p:notesMasterIdLst>
  <p:sldIdLst>
    <p:sldId id="256" r:id="rId4"/>
    <p:sldId id="257" r:id="rId5"/>
    <p:sldId id="258" r:id="rId6"/>
    <p:sldId id="259" r:id="rId7"/>
    <p:sldId id="332" r:id="rId8"/>
    <p:sldId id="324" r:id="rId9"/>
    <p:sldId id="386" r:id="rId10"/>
    <p:sldId id="349" r:id="rId11"/>
    <p:sldId id="352" r:id="rId12"/>
    <p:sldId id="357" r:id="rId13"/>
    <p:sldId id="362" r:id="rId14"/>
    <p:sldId id="327" r:id="rId15"/>
    <p:sldId id="340" r:id="rId16"/>
    <p:sldId id="363" r:id="rId17"/>
    <p:sldId id="345" r:id="rId18"/>
    <p:sldId id="343" r:id="rId19"/>
    <p:sldId id="347" r:id="rId20"/>
    <p:sldId id="344" r:id="rId21"/>
    <p:sldId id="348" r:id="rId22"/>
    <p:sldId id="364" r:id="rId23"/>
    <p:sldId id="369" r:id="rId24"/>
    <p:sldId id="370" r:id="rId25"/>
    <p:sldId id="371" r:id="rId26"/>
    <p:sldId id="385" r:id="rId27"/>
    <p:sldId id="260" r:id="rId28"/>
    <p:sldId id="261" r:id="rId29"/>
    <p:sldId id="365" r:id="rId30"/>
    <p:sldId id="311" r:id="rId31"/>
    <p:sldId id="366" r:id="rId32"/>
    <p:sldId id="334" r:id="rId33"/>
    <p:sldId id="333" r:id="rId34"/>
    <p:sldId id="275" r:id="rId35"/>
    <p:sldId id="350" r:id="rId36"/>
    <p:sldId id="361" r:id="rId37"/>
    <p:sldId id="360" r:id="rId38"/>
    <p:sldId id="358" r:id="rId39"/>
    <p:sldId id="351" r:id="rId40"/>
    <p:sldId id="359" r:id="rId41"/>
    <p:sldId id="342" r:id="rId42"/>
    <p:sldId id="267" r:id="rId43"/>
    <p:sldId id="269" r:id="rId44"/>
    <p:sldId id="271"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5234FB-D0B4-43E1-B773-52A20C995BA5}" v="30" dt="2025-11-05T19:08:39.7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2225" autoAdjust="0"/>
  </p:normalViewPr>
  <p:slideViewPr>
    <p:cSldViewPr snapToGrid="0">
      <p:cViewPr varScale="1">
        <p:scale>
          <a:sx n="52" d="100"/>
          <a:sy n="52" d="100"/>
        </p:scale>
        <p:origin x="10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viewProps" Target="viewProps.xml"/><Relationship Id="rId8" Type="http://schemas.openxmlformats.org/officeDocument/2006/relationships/slide" Target="slides/slide5.xml"/><Relationship Id="rId51" Type="http://schemas.microsoft.com/office/2016/11/relationships/changesInfo" Target="changesInfos/changesInfo1.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customXml" Target="../customXml/item1.xml"/><Relationship Id="rId6"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D7A972D2-A29A-4420-BEF5-445AADFA06AE}"/>
    <pc:docChg chg="undo custSel mod addSld delSld modSld sldOrd">
      <pc:chgData name="Gannett, Yukiko (EOTSS)" userId="1a375f8e-71eb-464a-9d86-65c78107010f" providerId="ADAL" clId="{D7A972D2-A29A-4420-BEF5-445AADFA06AE}" dt="2025-11-06T14:41:43.370" v="540"/>
      <pc:docMkLst>
        <pc:docMk/>
      </pc:docMkLst>
      <pc:sldChg chg="modSp mod">
        <pc:chgData name="Gannett, Yukiko (EOTSS)" userId="1a375f8e-71eb-464a-9d86-65c78107010f" providerId="ADAL" clId="{D7A972D2-A29A-4420-BEF5-445AADFA06AE}" dt="2025-11-05T14:58:04.623" v="408" actId="20577"/>
        <pc:sldMkLst>
          <pc:docMk/>
          <pc:sldMk cId="3646040335" sldId="259"/>
        </pc:sldMkLst>
        <pc:spChg chg="mod">
          <ac:chgData name="Gannett, Yukiko (EOTSS)" userId="1a375f8e-71eb-464a-9d86-65c78107010f" providerId="ADAL" clId="{D7A972D2-A29A-4420-BEF5-445AADFA06AE}" dt="2025-11-05T14:58:04.623" v="408" actId="20577"/>
          <ac:spMkLst>
            <pc:docMk/>
            <pc:sldMk cId="3646040335" sldId="259"/>
            <ac:spMk id="3" creationId="{81D5494F-5A5D-A52F-E47A-0CC0583B1BDA}"/>
          </ac:spMkLst>
        </pc:spChg>
      </pc:sldChg>
      <pc:sldChg chg="modSp add mod">
        <pc:chgData name="Gannett, Yukiko (EOTSS)" userId="1a375f8e-71eb-464a-9d86-65c78107010f" providerId="ADAL" clId="{D7A972D2-A29A-4420-BEF5-445AADFA06AE}" dt="2025-11-04T20:22:14.784" v="393" actId="113"/>
        <pc:sldMkLst>
          <pc:docMk/>
          <pc:sldMk cId="3935158974" sldId="260"/>
        </pc:sldMkLst>
        <pc:spChg chg="mod">
          <ac:chgData name="Gannett, Yukiko (EOTSS)" userId="1a375f8e-71eb-464a-9d86-65c78107010f" providerId="ADAL" clId="{D7A972D2-A29A-4420-BEF5-445AADFA06AE}" dt="2025-11-04T18:30:29.318" v="280" actId="20577"/>
          <ac:spMkLst>
            <pc:docMk/>
            <pc:sldMk cId="3935158974" sldId="260"/>
            <ac:spMk id="2" creationId="{FCE37281-7342-2F10-932B-A75DFDE0CF9D}"/>
          </ac:spMkLst>
        </pc:spChg>
        <pc:spChg chg="mod">
          <ac:chgData name="Gannett, Yukiko (EOTSS)" userId="1a375f8e-71eb-464a-9d86-65c78107010f" providerId="ADAL" clId="{D7A972D2-A29A-4420-BEF5-445AADFA06AE}" dt="2025-11-04T20:22:14.784" v="393" actId="113"/>
          <ac:spMkLst>
            <pc:docMk/>
            <pc:sldMk cId="3935158974" sldId="260"/>
            <ac:spMk id="3" creationId="{8F2F30A1-07E6-0A45-A78A-0F431289C2F4}"/>
          </ac:spMkLst>
        </pc:spChg>
      </pc:sldChg>
      <pc:sldChg chg="modSp add mod">
        <pc:chgData name="Gannett, Yukiko (EOTSS)" userId="1a375f8e-71eb-464a-9d86-65c78107010f" providerId="ADAL" clId="{D7A972D2-A29A-4420-BEF5-445AADFA06AE}" dt="2025-11-04T20:22:02.890" v="390" actId="113"/>
        <pc:sldMkLst>
          <pc:docMk/>
          <pc:sldMk cId="1521167516" sldId="261"/>
        </pc:sldMkLst>
        <pc:spChg chg="mod">
          <ac:chgData name="Gannett, Yukiko (EOTSS)" userId="1a375f8e-71eb-464a-9d86-65c78107010f" providerId="ADAL" clId="{D7A972D2-A29A-4420-BEF5-445AADFA06AE}" dt="2025-11-04T20:22:02.890" v="390" actId="113"/>
          <ac:spMkLst>
            <pc:docMk/>
            <pc:sldMk cId="1521167516" sldId="261"/>
            <ac:spMk id="3" creationId="{CB1D37CA-653B-6A8E-C953-5237DB0C949D}"/>
          </ac:spMkLst>
        </pc:spChg>
      </pc:sldChg>
      <pc:sldChg chg="modSp add mod">
        <pc:chgData name="Gannett, Yukiko (EOTSS)" userId="1a375f8e-71eb-464a-9d86-65c78107010f" providerId="ADAL" clId="{D7A972D2-A29A-4420-BEF5-445AADFA06AE}" dt="2025-11-04T20:21:49.202" v="387" actId="113"/>
        <pc:sldMkLst>
          <pc:docMk/>
          <pc:sldMk cId="2890622037" sldId="275"/>
        </pc:sldMkLst>
        <pc:spChg chg="mod">
          <ac:chgData name="Gannett, Yukiko (EOTSS)" userId="1a375f8e-71eb-464a-9d86-65c78107010f" providerId="ADAL" clId="{D7A972D2-A29A-4420-BEF5-445AADFA06AE}" dt="2025-11-04T20:21:49.202" v="387" actId="113"/>
          <ac:spMkLst>
            <pc:docMk/>
            <pc:sldMk cId="2890622037" sldId="275"/>
            <ac:spMk id="3" creationId="{4DBBF46A-1C58-3DFA-BEE3-38876A216B60}"/>
          </ac:spMkLst>
        </pc:spChg>
      </pc:sldChg>
      <pc:sldChg chg="modSp add mod setBg">
        <pc:chgData name="Gannett, Yukiko (EOTSS)" userId="1a375f8e-71eb-464a-9d86-65c78107010f" providerId="ADAL" clId="{D7A972D2-A29A-4420-BEF5-445AADFA06AE}" dt="2025-11-03T20:48:40.258" v="198" actId="20577"/>
        <pc:sldMkLst>
          <pc:docMk/>
          <pc:sldMk cId="2354202818" sldId="311"/>
        </pc:sldMkLst>
        <pc:spChg chg="mod">
          <ac:chgData name="Gannett, Yukiko (EOTSS)" userId="1a375f8e-71eb-464a-9d86-65c78107010f" providerId="ADAL" clId="{D7A972D2-A29A-4420-BEF5-445AADFA06AE}" dt="2025-11-03T20:48:40.258" v="198" actId="20577"/>
          <ac:spMkLst>
            <pc:docMk/>
            <pc:sldMk cId="2354202818" sldId="311"/>
            <ac:spMk id="4" creationId="{FD10731A-A3C1-9E72-06BF-8198567D139F}"/>
          </ac:spMkLst>
        </pc:spChg>
      </pc:sldChg>
      <pc:sldChg chg="modSp mod">
        <pc:chgData name="Gannett, Yukiko (EOTSS)" userId="1a375f8e-71eb-464a-9d86-65c78107010f" providerId="ADAL" clId="{D7A972D2-A29A-4420-BEF5-445AADFA06AE}" dt="2025-11-05T15:01:12.562" v="410" actId="20577"/>
        <pc:sldMkLst>
          <pc:docMk/>
          <pc:sldMk cId="2333721303" sldId="324"/>
        </pc:sldMkLst>
        <pc:spChg chg="mod">
          <ac:chgData name="Gannett, Yukiko (EOTSS)" userId="1a375f8e-71eb-464a-9d86-65c78107010f" providerId="ADAL" clId="{D7A972D2-A29A-4420-BEF5-445AADFA06AE}" dt="2025-11-05T15:01:12.562" v="410" actId="20577"/>
          <ac:spMkLst>
            <pc:docMk/>
            <pc:sldMk cId="2333721303" sldId="324"/>
            <ac:spMk id="3" creationId="{D50E5712-4B96-A073-7A72-16E715D17896}"/>
          </ac:spMkLst>
        </pc:spChg>
      </pc:sldChg>
      <pc:sldChg chg="modSp add mod">
        <pc:chgData name="Gannett, Yukiko (EOTSS)" userId="1a375f8e-71eb-464a-9d86-65c78107010f" providerId="ADAL" clId="{D7A972D2-A29A-4420-BEF5-445AADFA06AE}" dt="2025-11-04T18:33:30.884" v="281" actId="20577"/>
        <pc:sldMkLst>
          <pc:docMk/>
          <pc:sldMk cId="2689717624" sldId="327"/>
        </pc:sldMkLst>
        <pc:spChg chg="mod">
          <ac:chgData name="Gannett, Yukiko (EOTSS)" userId="1a375f8e-71eb-464a-9d86-65c78107010f" providerId="ADAL" clId="{D7A972D2-A29A-4420-BEF5-445AADFA06AE}" dt="2025-11-04T18:33:30.884" v="281" actId="20577"/>
          <ac:spMkLst>
            <pc:docMk/>
            <pc:sldMk cId="2689717624" sldId="327"/>
            <ac:spMk id="2" creationId="{1D3CAAB8-B132-3A81-DBAE-46A8248008CB}"/>
          </ac:spMkLst>
        </pc:spChg>
      </pc:sldChg>
      <pc:sldChg chg="modSp mod">
        <pc:chgData name="Gannett, Yukiko (EOTSS)" userId="1a375f8e-71eb-464a-9d86-65c78107010f" providerId="ADAL" clId="{D7A972D2-A29A-4420-BEF5-445AADFA06AE}" dt="2025-11-03T15:03:14.587" v="99" actId="27636"/>
        <pc:sldMkLst>
          <pc:docMk/>
          <pc:sldMk cId="193191685" sldId="332"/>
        </pc:sldMkLst>
        <pc:spChg chg="mod">
          <ac:chgData name="Gannett, Yukiko (EOTSS)" userId="1a375f8e-71eb-464a-9d86-65c78107010f" providerId="ADAL" clId="{D7A972D2-A29A-4420-BEF5-445AADFA06AE}" dt="2025-11-03T15:03:14.587" v="99" actId="27636"/>
          <ac:spMkLst>
            <pc:docMk/>
            <pc:sldMk cId="193191685" sldId="332"/>
            <ac:spMk id="3" creationId="{81D5494F-5A5D-A52F-E47A-0CC0583B1BDA}"/>
          </ac:spMkLst>
        </pc:spChg>
      </pc:sldChg>
      <pc:sldChg chg="modSp add mod setBg">
        <pc:chgData name="Gannett, Yukiko (EOTSS)" userId="1a375f8e-71eb-464a-9d86-65c78107010f" providerId="ADAL" clId="{D7A972D2-A29A-4420-BEF5-445AADFA06AE}" dt="2025-11-03T20:48:57.945" v="199" actId="20577"/>
        <pc:sldMkLst>
          <pc:docMk/>
          <pc:sldMk cId="2047830750" sldId="333"/>
        </pc:sldMkLst>
        <pc:spChg chg="mod">
          <ac:chgData name="Gannett, Yukiko (EOTSS)" userId="1a375f8e-71eb-464a-9d86-65c78107010f" providerId="ADAL" clId="{D7A972D2-A29A-4420-BEF5-445AADFA06AE}" dt="2025-11-03T20:48:57.945" v="199" actId="20577"/>
          <ac:spMkLst>
            <pc:docMk/>
            <pc:sldMk cId="2047830750" sldId="333"/>
            <ac:spMk id="5" creationId="{287D025C-3BFB-7356-B452-63A3CAE75A33}"/>
          </ac:spMkLst>
        </pc:spChg>
      </pc:sldChg>
      <pc:sldChg chg="add">
        <pc:chgData name="Gannett, Yukiko (EOTSS)" userId="1a375f8e-71eb-464a-9d86-65c78107010f" providerId="ADAL" clId="{D7A972D2-A29A-4420-BEF5-445AADFA06AE}" dt="2025-11-03T20:40:28.705" v="114"/>
        <pc:sldMkLst>
          <pc:docMk/>
          <pc:sldMk cId="836170620" sldId="334"/>
        </pc:sldMkLst>
      </pc:sldChg>
      <pc:sldChg chg="add setBg">
        <pc:chgData name="Gannett, Yukiko (EOTSS)" userId="1a375f8e-71eb-464a-9d86-65c78107010f" providerId="ADAL" clId="{D7A972D2-A29A-4420-BEF5-445AADFA06AE}" dt="2025-11-03T20:34:35.521" v="110"/>
        <pc:sldMkLst>
          <pc:docMk/>
          <pc:sldMk cId="3732871905" sldId="340"/>
        </pc:sldMkLst>
      </pc:sldChg>
      <pc:sldChg chg="add">
        <pc:chgData name="Gannett, Yukiko (EOTSS)" userId="1a375f8e-71eb-464a-9d86-65c78107010f" providerId="ADAL" clId="{D7A972D2-A29A-4420-BEF5-445AADFA06AE}" dt="2025-11-03T20:34:10.737" v="108"/>
        <pc:sldMkLst>
          <pc:docMk/>
          <pc:sldMk cId="218099213" sldId="343"/>
        </pc:sldMkLst>
      </pc:sldChg>
      <pc:sldChg chg="add">
        <pc:chgData name="Gannett, Yukiko (EOTSS)" userId="1a375f8e-71eb-464a-9d86-65c78107010f" providerId="ADAL" clId="{D7A972D2-A29A-4420-BEF5-445AADFA06AE}" dt="2025-11-03T20:34:10.737" v="108"/>
        <pc:sldMkLst>
          <pc:docMk/>
          <pc:sldMk cId="3079152318" sldId="344"/>
        </pc:sldMkLst>
      </pc:sldChg>
      <pc:sldChg chg="add">
        <pc:chgData name="Gannett, Yukiko (EOTSS)" userId="1a375f8e-71eb-464a-9d86-65c78107010f" providerId="ADAL" clId="{D7A972D2-A29A-4420-BEF5-445AADFA06AE}" dt="2025-11-03T20:34:10.737" v="108"/>
        <pc:sldMkLst>
          <pc:docMk/>
          <pc:sldMk cId="1923477659" sldId="345"/>
        </pc:sldMkLst>
      </pc:sldChg>
      <pc:sldChg chg="add">
        <pc:chgData name="Gannett, Yukiko (EOTSS)" userId="1a375f8e-71eb-464a-9d86-65c78107010f" providerId="ADAL" clId="{D7A972D2-A29A-4420-BEF5-445AADFA06AE}" dt="2025-11-03T20:34:10.737" v="108"/>
        <pc:sldMkLst>
          <pc:docMk/>
          <pc:sldMk cId="3103140081" sldId="347"/>
        </pc:sldMkLst>
      </pc:sldChg>
      <pc:sldChg chg="add">
        <pc:chgData name="Gannett, Yukiko (EOTSS)" userId="1a375f8e-71eb-464a-9d86-65c78107010f" providerId="ADAL" clId="{D7A972D2-A29A-4420-BEF5-445AADFA06AE}" dt="2025-11-03T20:34:10.737" v="108"/>
        <pc:sldMkLst>
          <pc:docMk/>
          <pc:sldMk cId="160242178" sldId="348"/>
        </pc:sldMkLst>
      </pc:sldChg>
      <pc:sldChg chg="ord">
        <pc:chgData name="Gannett, Yukiko (EOTSS)" userId="1a375f8e-71eb-464a-9d86-65c78107010f" providerId="ADAL" clId="{D7A972D2-A29A-4420-BEF5-445AADFA06AE}" dt="2025-11-03T20:38:45.809" v="113"/>
        <pc:sldMkLst>
          <pc:docMk/>
          <pc:sldMk cId="3990636700" sldId="350"/>
        </pc:sldMkLst>
      </pc:sldChg>
      <pc:sldChg chg="modSp mod">
        <pc:chgData name="Gannett, Yukiko (EOTSS)" userId="1a375f8e-71eb-464a-9d86-65c78107010f" providerId="ADAL" clId="{D7A972D2-A29A-4420-BEF5-445AADFA06AE}" dt="2025-11-03T14:57:05.238" v="35" actId="27636"/>
        <pc:sldMkLst>
          <pc:docMk/>
          <pc:sldMk cId="874902455" sldId="357"/>
        </pc:sldMkLst>
        <pc:spChg chg="mod">
          <ac:chgData name="Gannett, Yukiko (EOTSS)" userId="1a375f8e-71eb-464a-9d86-65c78107010f" providerId="ADAL" clId="{D7A972D2-A29A-4420-BEF5-445AADFA06AE}" dt="2025-11-03T14:57:05.238" v="35" actId="27636"/>
          <ac:spMkLst>
            <pc:docMk/>
            <pc:sldMk cId="874902455" sldId="357"/>
            <ac:spMk id="3" creationId="{F19171BB-61B5-A038-B0DB-F7689A522E48}"/>
          </ac:spMkLst>
        </pc:spChg>
      </pc:sldChg>
      <pc:sldChg chg="modSp mod">
        <pc:chgData name="Gannett, Yukiko (EOTSS)" userId="1a375f8e-71eb-464a-9d86-65c78107010f" providerId="ADAL" clId="{D7A972D2-A29A-4420-BEF5-445AADFA06AE}" dt="2025-11-05T14:48:27.384" v="407" actId="1076"/>
        <pc:sldMkLst>
          <pc:docMk/>
          <pc:sldMk cId="1515472071" sldId="358"/>
        </pc:sldMkLst>
        <pc:spChg chg="mod">
          <ac:chgData name="Gannett, Yukiko (EOTSS)" userId="1a375f8e-71eb-464a-9d86-65c78107010f" providerId="ADAL" clId="{D7A972D2-A29A-4420-BEF5-445AADFA06AE}" dt="2025-11-05T14:48:27.384" v="407" actId="1076"/>
          <ac:spMkLst>
            <pc:docMk/>
            <pc:sldMk cId="1515472071" sldId="358"/>
            <ac:spMk id="3" creationId="{C8760AED-7075-25D9-331A-093A79AE6FE8}"/>
          </ac:spMkLst>
        </pc:spChg>
      </pc:sldChg>
      <pc:sldChg chg="ord">
        <pc:chgData name="Gannett, Yukiko (EOTSS)" userId="1a375f8e-71eb-464a-9d86-65c78107010f" providerId="ADAL" clId="{D7A972D2-A29A-4420-BEF5-445AADFA06AE}" dt="2025-11-03T20:38:45.809" v="113"/>
        <pc:sldMkLst>
          <pc:docMk/>
          <pc:sldMk cId="856225056" sldId="360"/>
        </pc:sldMkLst>
      </pc:sldChg>
      <pc:sldChg chg="modSp mod ord">
        <pc:chgData name="Gannett, Yukiko (EOTSS)" userId="1a375f8e-71eb-464a-9d86-65c78107010f" providerId="ADAL" clId="{D7A972D2-A29A-4420-BEF5-445AADFA06AE}" dt="2025-11-05T14:40:29.655" v="406" actId="14100"/>
        <pc:sldMkLst>
          <pc:docMk/>
          <pc:sldMk cId="3075040471" sldId="361"/>
        </pc:sldMkLst>
        <pc:spChg chg="mod">
          <ac:chgData name="Gannett, Yukiko (EOTSS)" userId="1a375f8e-71eb-464a-9d86-65c78107010f" providerId="ADAL" clId="{D7A972D2-A29A-4420-BEF5-445AADFA06AE}" dt="2025-11-05T14:40:29.655" v="406" actId="14100"/>
          <ac:spMkLst>
            <pc:docMk/>
            <pc:sldMk cId="3075040471" sldId="361"/>
            <ac:spMk id="3" creationId="{2649A0A1-B4CA-96B0-739A-56E2407B24FE}"/>
          </ac:spMkLst>
        </pc:spChg>
      </pc:sldChg>
      <pc:sldChg chg="modSp add mod setBg">
        <pc:chgData name="Gannett, Yukiko (EOTSS)" userId="1a375f8e-71eb-464a-9d86-65c78107010f" providerId="ADAL" clId="{D7A972D2-A29A-4420-BEF5-445AADFA06AE}" dt="2025-11-04T14:40:05.648" v="229" actId="20577"/>
        <pc:sldMkLst>
          <pc:docMk/>
          <pc:sldMk cId="3879859642" sldId="362"/>
        </pc:sldMkLst>
        <pc:spChg chg="mod">
          <ac:chgData name="Gannett, Yukiko (EOTSS)" userId="1a375f8e-71eb-464a-9d86-65c78107010f" providerId="ADAL" clId="{D7A972D2-A29A-4420-BEF5-445AADFA06AE}" dt="2025-11-04T14:40:05.648" v="229" actId="20577"/>
          <ac:spMkLst>
            <pc:docMk/>
            <pc:sldMk cId="3879859642" sldId="362"/>
            <ac:spMk id="2" creationId="{5688927A-E7A3-ED63-CCF9-F733A80C60E4}"/>
          </ac:spMkLst>
        </pc:spChg>
        <pc:spChg chg="mod">
          <ac:chgData name="Gannett, Yukiko (EOTSS)" userId="1a375f8e-71eb-464a-9d86-65c78107010f" providerId="ADAL" clId="{D7A972D2-A29A-4420-BEF5-445AADFA06AE}" dt="2025-11-03T20:48:03.407" v="197" actId="207"/>
          <ac:spMkLst>
            <pc:docMk/>
            <pc:sldMk cId="3879859642" sldId="362"/>
            <ac:spMk id="3" creationId="{73DF786E-4EF4-B345-0F01-3F2D068BD41E}"/>
          </ac:spMkLst>
        </pc:spChg>
      </pc:sldChg>
      <pc:sldChg chg="add">
        <pc:chgData name="Gannett, Yukiko (EOTSS)" userId="1a375f8e-71eb-464a-9d86-65c78107010f" providerId="ADAL" clId="{D7A972D2-A29A-4420-BEF5-445AADFA06AE}" dt="2025-11-03T20:34:10.737" v="108"/>
        <pc:sldMkLst>
          <pc:docMk/>
          <pc:sldMk cId="2621443754" sldId="363"/>
        </pc:sldMkLst>
      </pc:sldChg>
      <pc:sldChg chg="add setBg">
        <pc:chgData name="Gannett, Yukiko (EOTSS)" userId="1a375f8e-71eb-464a-9d86-65c78107010f" providerId="ADAL" clId="{D7A972D2-A29A-4420-BEF5-445AADFA06AE}" dt="2025-11-03T20:34:41.422" v="111"/>
        <pc:sldMkLst>
          <pc:docMk/>
          <pc:sldMk cId="2245473070" sldId="364"/>
        </pc:sldMkLst>
      </pc:sldChg>
      <pc:sldChg chg="modSp add mod setBg">
        <pc:chgData name="Gannett, Yukiko (EOTSS)" userId="1a375f8e-71eb-464a-9d86-65c78107010f" providerId="ADAL" clId="{D7A972D2-A29A-4420-BEF5-445AADFA06AE}" dt="2025-11-04T14:39:33.039" v="220" actId="20577"/>
        <pc:sldMkLst>
          <pc:docMk/>
          <pc:sldMk cId="1536268840" sldId="365"/>
        </pc:sldMkLst>
        <pc:spChg chg="mod">
          <ac:chgData name="Gannett, Yukiko (EOTSS)" userId="1a375f8e-71eb-464a-9d86-65c78107010f" providerId="ADAL" clId="{D7A972D2-A29A-4420-BEF5-445AADFA06AE}" dt="2025-11-04T14:39:33.039" v="220" actId="20577"/>
          <ac:spMkLst>
            <pc:docMk/>
            <pc:sldMk cId="1536268840" sldId="365"/>
            <ac:spMk id="2" creationId="{5688927A-E7A3-ED63-CCF9-F733A80C60E4}"/>
          </ac:spMkLst>
        </pc:spChg>
      </pc:sldChg>
      <pc:sldChg chg="modSp add mod">
        <pc:chgData name="Gannett, Yukiko (EOTSS)" userId="1a375f8e-71eb-464a-9d86-65c78107010f" providerId="ADAL" clId="{D7A972D2-A29A-4420-BEF5-445AADFA06AE}" dt="2025-11-06T14:41:19.022" v="539" actId="12"/>
        <pc:sldMkLst>
          <pc:docMk/>
          <pc:sldMk cId="2717065065" sldId="366"/>
        </pc:sldMkLst>
        <pc:spChg chg="mod">
          <ac:chgData name="Gannett, Yukiko (EOTSS)" userId="1a375f8e-71eb-464a-9d86-65c78107010f" providerId="ADAL" clId="{D7A972D2-A29A-4420-BEF5-445AADFA06AE}" dt="2025-11-06T14:41:19.022" v="539" actId="12"/>
          <ac:spMkLst>
            <pc:docMk/>
            <pc:sldMk cId="2717065065" sldId="366"/>
            <ac:spMk id="3" creationId="{333CE3B7-3719-182B-AB68-E73D8C9E816F}"/>
          </ac:spMkLst>
        </pc:spChg>
      </pc:sldChg>
      <pc:sldChg chg="modSp add del mod ord">
        <pc:chgData name="Gannett, Yukiko (EOTSS)" userId="1a375f8e-71eb-464a-9d86-65c78107010f" providerId="ADAL" clId="{D7A972D2-A29A-4420-BEF5-445AADFA06AE}" dt="2025-11-06T14:40:34.771" v="536" actId="2696"/>
        <pc:sldMkLst>
          <pc:docMk/>
          <pc:sldMk cId="842989447" sldId="368"/>
        </pc:sldMkLst>
      </pc:sldChg>
      <pc:sldChg chg="modSp add mod setBg">
        <pc:chgData name="Gannett, Yukiko (EOTSS)" userId="1a375f8e-71eb-464a-9d86-65c78107010f" providerId="ADAL" clId="{D7A972D2-A29A-4420-BEF5-445AADFA06AE}" dt="2025-11-04T14:39:41.179" v="221" actId="20577"/>
        <pc:sldMkLst>
          <pc:docMk/>
          <pc:sldMk cId="189665531" sldId="369"/>
        </pc:sldMkLst>
        <pc:spChg chg="mod">
          <ac:chgData name="Gannett, Yukiko (EOTSS)" userId="1a375f8e-71eb-464a-9d86-65c78107010f" providerId="ADAL" clId="{D7A972D2-A29A-4420-BEF5-445AADFA06AE}" dt="2025-11-04T14:39:41.179" v="221" actId="20577"/>
          <ac:spMkLst>
            <pc:docMk/>
            <pc:sldMk cId="189665531" sldId="369"/>
            <ac:spMk id="2" creationId="{957474B7-411C-DB13-60F6-9438EBDA2BE9}"/>
          </ac:spMkLst>
        </pc:spChg>
        <pc:spChg chg="mod">
          <ac:chgData name="Gannett, Yukiko (EOTSS)" userId="1a375f8e-71eb-464a-9d86-65c78107010f" providerId="ADAL" clId="{D7A972D2-A29A-4420-BEF5-445AADFA06AE}" dt="2025-11-04T14:38:18.977" v="204" actId="14100"/>
          <ac:spMkLst>
            <pc:docMk/>
            <pc:sldMk cId="189665531" sldId="369"/>
            <ac:spMk id="3" creationId="{E472D4C2-43E7-37B5-0803-A5908FF312AB}"/>
          </ac:spMkLst>
        </pc:spChg>
      </pc:sldChg>
      <pc:sldChg chg="modSp add mod">
        <pc:chgData name="Gannett, Yukiko (EOTSS)" userId="1a375f8e-71eb-464a-9d86-65c78107010f" providerId="ADAL" clId="{D7A972D2-A29A-4420-BEF5-445AADFA06AE}" dt="2025-11-04T18:35:18.574" v="286" actId="20577"/>
        <pc:sldMkLst>
          <pc:docMk/>
          <pc:sldMk cId="2657780575" sldId="370"/>
        </pc:sldMkLst>
        <pc:spChg chg="mod">
          <ac:chgData name="Gannett, Yukiko (EOTSS)" userId="1a375f8e-71eb-464a-9d86-65c78107010f" providerId="ADAL" clId="{D7A972D2-A29A-4420-BEF5-445AADFA06AE}" dt="2025-11-04T18:35:18.574" v="286" actId="20577"/>
          <ac:spMkLst>
            <pc:docMk/>
            <pc:sldMk cId="2657780575" sldId="370"/>
            <ac:spMk id="2" creationId="{7E597631-C590-0CDA-E6DB-3AA32D59C2E1}"/>
          </ac:spMkLst>
        </pc:spChg>
        <pc:spChg chg="mod">
          <ac:chgData name="Gannett, Yukiko (EOTSS)" userId="1a375f8e-71eb-464a-9d86-65c78107010f" providerId="ADAL" clId="{D7A972D2-A29A-4420-BEF5-445AADFA06AE}" dt="2025-11-04T16:54:06.123" v="244" actId="20577"/>
          <ac:spMkLst>
            <pc:docMk/>
            <pc:sldMk cId="2657780575" sldId="370"/>
            <ac:spMk id="3" creationId="{227D8BF1-7F26-BB75-BB1C-BCA8EE859FEA}"/>
          </ac:spMkLst>
        </pc:spChg>
      </pc:sldChg>
      <pc:sldChg chg="modSp add mod">
        <pc:chgData name="Gannett, Yukiko (EOTSS)" userId="1a375f8e-71eb-464a-9d86-65c78107010f" providerId="ADAL" clId="{D7A972D2-A29A-4420-BEF5-445AADFA06AE}" dt="2025-11-04T20:22:29.730" v="397" actId="113"/>
        <pc:sldMkLst>
          <pc:docMk/>
          <pc:sldMk cId="2008085895" sldId="371"/>
        </pc:sldMkLst>
        <pc:spChg chg="mod">
          <ac:chgData name="Gannett, Yukiko (EOTSS)" userId="1a375f8e-71eb-464a-9d86-65c78107010f" providerId="ADAL" clId="{D7A972D2-A29A-4420-BEF5-445AADFA06AE}" dt="2025-11-04T20:22:29.730" v="397" actId="113"/>
          <ac:spMkLst>
            <pc:docMk/>
            <pc:sldMk cId="2008085895" sldId="371"/>
            <ac:spMk id="3" creationId="{386CC458-480F-83F5-38E1-40456D52FB89}"/>
          </ac:spMkLst>
        </pc:spChg>
      </pc:sldChg>
      <pc:sldChg chg="modSp add mod">
        <pc:chgData name="Gannett, Yukiko (EOTSS)" userId="1a375f8e-71eb-464a-9d86-65c78107010f" providerId="ADAL" clId="{D7A972D2-A29A-4420-BEF5-445AADFA06AE}" dt="2025-11-04T20:22:23.056" v="395" actId="113"/>
        <pc:sldMkLst>
          <pc:docMk/>
          <pc:sldMk cId="3222174891" sldId="385"/>
        </pc:sldMkLst>
        <pc:spChg chg="mod">
          <ac:chgData name="Gannett, Yukiko (EOTSS)" userId="1a375f8e-71eb-464a-9d86-65c78107010f" providerId="ADAL" clId="{D7A972D2-A29A-4420-BEF5-445AADFA06AE}" dt="2025-11-04T20:22:23.056" v="395" actId="113"/>
          <ac:spMkLst>
            <pc:docMk/>
            <pc:sldMk cId="3222174891" sldId="385"/>
            <ac:spMk id="3" creationId="{475813EE-C487-6297-7BF3-5E9E200CC831}"/>
          </ac:spMkLst>
        </pc:spChg>
      </pc:sldChg>
      <pc:sldChg chg="modSp add del mod setBg">
        <pc:chgData name="Gannett, Yukiko (EOTSS)" userId="1a375f8e-71eb-464a-9d86-65c78107010f" providerId="ADAL" clId="{D7A972D2-A29A-4420-BEF5-445AADFA06AE}" dt="2025-11-05T19:08:24.725" v="430" actId="2696"/>
        <pc:sldMkLst>
          <pc:docMk/>
          <pc:sldMk cId="906912633" sldId="386"/>
        </pc:sldMkLst>
        <pc:spChg chg="mod">
          <ac:chgData name="Gannett, Yukiko (EOTSS)" userId="1a375f8e-71eb-464a-9d86-65c78107010f" providerId="ADAL" clId="{D7A972D2-A29A-4420-BEF5-445AADFA06AE}" dt="2025-11-05T19:07:45.330" v="429" actId="20577"/>
          <ac:spMkLst>
            <pc:docMk/>
            <pc:sldMk cId="906912633" sldId="386"/>
            <ac:spMk id="5" creationId="{39582D26-4D11-F4FD-E167-EE427FC0B07C}"/>
          </ac:spMkLst>
        </pc:spChg>
      </pc:sldChg>
      <pc:sldChg chg="modSp add mod ord setBg">
        <pc:chgData name="Gannett, Yukiko (EOTSS)" userId="1a375f8e-71eb-464a-9d86-65c78107010f" providerId="ADAL" clId="{D7A972D2-A29A-4420-BEF5-445AADFA06AE}" dt="2025-11-05T19:16:12.750" v="535" actId="1076"/>
        <pc:sldMkLst>
          <pc:docMk/>
          <pc:sldMk cId="920054681" sldId="386"/>
        </pc:sldMkLst>
        <pc:spChg chg="mod">
          <ac:chgData name="Gannett, Yukiko (EOTSS)" userId="1a375f8e-71eb-464a-9d86-65c78107010f" providerId="ADAL" clId="{D7A972D2-A29A-4420-BEF5-445AADFA06AE}" dt="2025-11-05T19:14:57.385" v="455" actId="27636"/>
          <ac:spMkLst>
            <pc:docMk/>
            <pc:sldMk cId="920054681" sldId="386"/>
            <ac:spMk id="5" creationId="{287D025C-3BFB-7356-B452-63A3CAE75A33}"/>
          </ac:spMkLst>
        </pc:spChg>
        <pc:spChg chg="mod">
          <ac:chgData name="Gannett, Yukiko (EOTSS)" userId="1a375f8e-71eb-464a-9d86-65c78107010f" providerId="ADAL" clId="{D7A972D2-A29A-4420-BEF5-445AADFA06AE}" dt="2025-11-05T19:16:12.750" v="535" actId="1076"/>
          <ac:spMkLst>
            <pc:docMk/>
            <pc:sldMk cId="920054681" sldId="386"/>
            <ac:spMk id="6" creationId="{5736484A-E4EC-40C9-FDA6-61675BB67657}"/>
          </ac:spMkLst>
        </pc:spChg>
      </pc:sldChg>
    </pc:docChg>
  </pc:docChgLst>
  <pc:docChgLst>
    <pc:chgData name="Bloom, Ashley (EOTSS)" userId="72d0e8ae-2e4f-4bb9-94cd-a4385f38aed0" providerId="ADAL" clId="{28E8591F-B153-4049-B749-B415AAECC0D5}"/>
    <pc:docChg chg="undo custSel addSld delSld modSld">
      <pc:chgData name="Bloom, Ashley (EOTSS)" userId="72d0e8ae-2e4f-4bb9-94cd-a4385f38aed0" providerId="ADAL" clId="{28E8591F-B153-4049-B749-B415AAECC0D5}" dt="2025-10-27T22:11:04.574" v="1722" actId="20577"/>
      <pc:docMkLst>
        <pc:docMk/>
      </pc:docMkLst>
      <pc:sldChg chg="modSp mod">
        <pc:chgData name="Bloom, Ashley (EOTSS)" userId="72d0e8ae-2e4f-4bb9-94cd-a4385f38aed0" providerId="ADAL" clId="{28E8591F-B153-4049-B749-B415AAECC0D5}" dt="2025-10-07T19:53:02.194" v="1224" actId="20577"/>
        <pc:sldMkLst>
          <pc:docMk/>
          <pc:sldMk cId="907641570" sldId="257"/>
        </pc:sldMkLst>
        <pc:spChg chg="mod">
          <ac:chgData name="Bloom, Ashley (EOTSS)" userId="72d0e8ae-2e4f-4bb9-94cd-a4385f38aed0" providerId="ADAL" clId="{28E8591F-B153-4049-B749-B415AAECC0D5}" dt="2025-10-07T19:53:02.194" v="1224" actId="20577"/>
          <ac:spMkLst>
            <pc:docMk/>
            <pc:sldMk cId="907641570" sldId="257"/>
            <ac:spMk id="3" creationId="{044C0BF8-ACE0-1642-E7A4-63B54E626902}"/>
          </ac:spMkLst>
        </pc:spChg>
      </pc:sldChg>
      <pc:sldChg chg="modSp mod">
        <pc:chgData name="Bloom, Ashley (EOTSS)" userId="72d0e8ae-2e4f-4bb9-94cd-a4385f38aed0" providerId="ADAL" clId="{28E8591F-B153-4049-B749-B415AAECC0D5}" dt="2025-10-27T21:58:15.693" v="1313" actId="20577"/>
        <pc:sldMkLst>
          <pc:docMk/>
          <pc:sldMk cId="3646040335" sldId="259"/>
        </pc:sldMkLst>
        <pc:spChg chg="mod">
          <ac:chgData name="Bloom, Ashley (EOTSS)" userId="72d0e8ae-2e4f-4bb9-94cd-a4385f38aed0" providerId="ADAL" clId="{28E8591F-B153-4049-B749-B415AAECC0D5}" dt="2025-10-27T21:58:15.693" v="1313" actId="20577"/>
          <ac:spMkLst>
            <pc:docMk/>
            <pc:sldMk cId="3646040335" sldId="259"/>
            <ac:spMk id="3" creationId="{81D5494F-5A5D-A52F-E47A-0CC0583B1BDA}"/>
          </ac:spMkLst>
        </pc:spChg>
      </pc:sldChg>
      <pc:sldChg chg="modSp mod">
        <pc:chgData name="Bloom, Ashley (EOTSS)" userId="72d0e8ae-2e4f-4bb9-94cd-a4385f38aed0" providerId="ADAL" clId="{28E8591F-B153-4049-B749-B415AAECC0D5}" dt="2025-10-27T22:04:20.243" v="1490" actId="313"/>
        <pc:sldMkLst>
          <pc:docMk/>
          <pc:sldMk cId="2333721303" sldId="324"/>
        </pc:sldMkLst>
        <pc:spChg chg="mod">
          <ac:chgData name="Bloom, Ashley (EOTSS)" userId="72d0e8ae-2e4f-4bb9-94cd-a4385f38aed0" providerId="ADAL" clId="{28E8591F-B153-4049-B749-B415AAECC0D5}" dt="2025-10-27T22:04:20.243" v="1490" actId="313"/>
          <ac:spMkLst>
            <pc:docMk/>
            <pc:sldMk cId="2333721303" sldId="324"/>
            <ac:spMk id="3" creationId="{D50E5712-4B96-A073-7A72-16E715D17896}"/>
          </ac:spMkLst>
        </pc:spChg>
      </pc:sldChg>
      <pc:sldChg chg="modSp mod">
        <pc:chgData name="Bloom, Ashley (EOTSS)" userId="72d0e8ae-2e4f-4bb9-94cd-a4385f38aed0" providerId="ADAL" clId="{28E8591F-B153-4049-B749-B415AAECC0D5}" dt="2025-10-27T22:06:42.741" v="1591" actId="20577"/>
        <pc:sldMkLst>
          <pc:docMk/>
          <pc:sldMk cId="874902455" sldId="357"/>
        </pc:sldMkLst>
        <pc:spChg chg="mod">
          <ac:chgData name="Bloom, Ashley (EOTSS)" userId="72d0e8ae-2e4f-4bb9-94cd-a4385f38aed0" providerId="ADAL" clId="{28E8591F-B153-4049-B749-B415AAECC0D5}" dt="2025-10-27T22:06:42.741" v="1591" actId="20577"/>
          <ac:spMkLst>
            <pc:docMk/>
            <pc:sldMk cId="874902455" sldId="357"/>
            <ac:spMk id="2" creationId="{29B9C168-EEC5-9653-4773-A55031F28C1E}"/>
          </ac:spMkLst>
        </pc:spChg>
        <pc:spChg chg="mod">
          <ac:chgData name="Bloom, Ashley (EOTSS)" userId="72d0e8ae-2e4f-4bb9-94cd-a4385f38aed0" providerId="ADAL" clId="{28E8591F-B153-4049-B749-B415AAECC0D5}" dt="2025-10-27T22:05:58.236" v="1569" actId="20577"/>
          <ac:spMkLst>
            <pc:docMk/>
            <pc:sldMk cId="874902455" sldId="357"/>
            <ac:spMk id="3" creationId="{F19171BB-61B5-A038-B0DB-F7689A522E48}"/>
          </ac:spMkLst>
        </pc:spChg>
      </pc:sldChg>
      <pc:sldChg chg="modSp mod">
        <pc:chgData name="Bloom, Ashley (EOTSS)" userId="72d0e8ae-2e4f-4bb9-94cd-a4385f38aed0" providerId="ADAL" clId="{28E8591F-B153-4049-B749-B415AAECC0D5}" dt="2025-10-27T22:11:04.574" v="1722" actId="20577"/>
        <pc:sldMkLst>
          <pc:docMk/>
          <pc:sldMk cId="1515472071" sldId="358"/>
        </pc:sldMkLst>
        <pc:spChg chg="mod">
          <ac:chgData name="Bloom, Ashley (EOTSS)" userId="72d0e8ae-2e4f-4bb9-94cd-a4385f38aed0" providerId="ADAL" clId="{28E8591F-B153-4049-B749-B415AAECC0D5}" dt="2025-10-27T22:11:04.574" v="1722" actId="20577"/>
          <ac:spMkLst>
            <pc:docMk/>
            <pc:sldMk cId="1515472071" sldId="358"/>
            <ac:spMk id="3" creationId="{C8760AED-7075-25D9-331A-093A79AE6FE8}"/>
          </ac:spMkLst>
        </pc:spChg>
      </pc:sldChg>
      <pc:sldChg chg="modSp new mod">
        <pc:chgData name="Bloom, Ashley (EOTSS)" userId="72d0e8ae-2e4f-4bb9-94cd-a4385f38aed0" providerId="ADAL" clId="{28E8591F-B153-4049-B749-B415AAECC0D5}" dt="2025-10-27T14:59:24.305" v="1229" actId="12"/>
        <pc:sldMkLst>
          <pc:docMk/>
          <pc:sldMk cId="3075040471" sldId="361"/>
        </pc:sldMkLst>
        <pc:spChg chg="mod">
          <ac:chgData name="Bloom, Ashley (EOTSS)" userId="72d0e8ae-2e4f-4bb9-94cd-a4385f38aed0" providerId="ADAL" clId="{28E8591F-B153-4049-B749-B415AAECC0D5}" dt="2025-10-27T14:59:24.305" v="1229" actId="12"/>
          <ac:spMkLst>
            <pc:docMk/>
            <pc:sldMk cId="3075040471" sldId="361"/>
            <ac:spMk id="3" creationId="{2649A0A1-B4CA-96B0-739A-56E2407B24F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11/6/2025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11</a:t>
            </a:fld>
            <a:endParaRPr lang="en-US" dirty="0"/>
          </a:p>
        </p:txBody>
      </p:sp>
    </p:spTree>
    <p:extLst>
      <p:ext uri="{BB962C8B-B14F-4D97-AF65-F5344CB8AC3E}">
        <p14:creationId xmlns:p14="http://schemas.microsoft.com/office/powerpoint/2010/main" val="929659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F907C-2242-D124-5B6F-32068A042E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A84F5E-C0C2-310E-46D1-139914A712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409907-69D5-F2A2-4714-217F9429AB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C8C141-C197-1AF0-E42F-E35108B8954B}"/>
              </a:ext>
            </a:extLst>
          </p:cNvPr>
          <p:cNvSpPr>
            <a:spLocks noGrp="1"/>
          </p:cNvSpPr>
          <p:nvPr>
            <p:ph type="sldNum" sz="quarter" idx="5"/>
          </p:nvPr>
        </p:nvSpPr>
        <p:spPr/>
        <p:txBody>
          <a:bodyPr/>
          <a:lstStyle/>
          <a:p>
            <a:fld id="{96E3370E-3DCD-4A56-9665-5CD0A0C5A0C8}" type="slidenum">
              <a:rPr lang="en-US" smtClean="0"/>
              <a:t>15</a:t>
            </a:fld>
            <a:endParaRPr lang="en-US" dirty="0"/>
          </a:p>
        </p:txBody>
      </p:sp>
    </p:spTree>
    <p:extLst>
      <p:ext uri="{BB962C8B-B14F-4D97-AF65-F5344CB8AC3E}">
        <p14:creationId xmlns:p14="http://schemas.microsoft.com/office/powerpoint/2010/main" val="2675397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4372B-6A05-24AE-C82F-6A8D23A269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FBB2B2-9AEE-7D49-B470-1CB3C765F5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45487F-37F1-1E20-9C96-C30C91A267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F48020-AE14-C8DA-F7A5-F5A52FE849C1}"/>
              </a:ext>
            </a:extLst>
          </p:cNvPr>
          <p:cNvSpPr>
            <a:spLocks noGrp="1"/>
          </p:cNvSpPr>
          <p:nvPr>
            <p:ph type="sldNum" sz="quarter" idx="5"/>
          </p:nvPr>
        </p:nvSpPr>
        <p:spPr/>
        <p:txBody>
          <a:bodyPr/>
          <a:lstStyle/>
          <a:p>
            <a:fld id="{96E3370E-3DCD-4A56-9665-5CD0A0C5A0C8}" type="slidenum">
              <a:rPr lang="en-US" smtClean="0"/>
              <a:t>17</a:t>
            </a:fld>
            <a:endParaRPr lang="en-US" dirty="0"/>
          </a:p>
        </p:txBody>
      </p:sp>
    </p:spTree>
    <p:extLst>
      <p:ext uri="{BB962C8B-B14F-4D97-AF65-F5344CB8AC3E}">
        <p14:creationId xmlns:p14="http://schemas.microsoft.com/office/powerpoint/2010/main" val="2433782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942C7-E2AB-1385-4885-0AFD3AE9CE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DF283C-6264-D50E-17E0-CEDA2FD106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D1E738-B464-3274-032A-DFD89276B5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952312-EF3C-A473-F07E-0821F7F7F341}"/>
              </a:ext>
            </a:extLst>
          </p:cNvPr>
          <p:cNvSpPr>
            <a:spLocks noGrp="1"/>
          </p:cNvSpPr>
          <p:nvPr>
            <p:ph type="sldNum" sz="quarter" idx="5"/>
          </p:nvPr>
        </p:nvSpPr>
        <p:spPr/>
        <p:txBody>
          <a:bodyPr/>
          <a:lstStyle/>
          <a:p>
            <a:fld id="{96E3370E-3DCD-4A56-9665-5CD0A0C5A0C8}" type="slidenum">
              <a:rPr lang="en-US" smtClean="0"/>
              <a:t>19</a:t>
            </a:fld>
            <a:endParaRPr lang="en-US" dirty="0"/>
          </a:p>
        </p:txBody>
      </p:sp>
    </p:spTree>
    <p:extLst>
      <p:ext uri="{BB962C8B-B14F-4D97-AF65-F5344CB8AC3E}">
        <p14:creationId xmlns:p14="http://schemas.microsoft.com/office/powerpoint/2010/main" val="3747194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42</a:t>
            </a:fld>
            <a:endParaRPr lang="en-US" dirty="0"/>
          </a:p>
        </p:txBody>
      </p:sp>
    </p:spTree>
    <p:extLst>
      <p:ext uri="{BB962C8B-B14F-4D97-AF65-F5344CB8AC3E}">
        <p14:creationId xmlns:p14="http://schemas.microsoft.com/office/powerpoint/2010/main" val="3024747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11/6/2025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11/6/2025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p:txBody>
          <a:bodyPr>
            <a:normAutofit fontScale="90000"/>
          </a:bodyPr>
          <a:lstStyle/>
          <a:p>
            <a:r>
              <a:rPr lang="en-US" dirty="0">
                <a:solidFill>
                  <a:schemeClr val="bg2"/>
                </a:solidFill>
              </a:rPr>
              <a:t>Digital Accessibility and Equity Governance Board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p:txBody>
          <a:bodyPr/>
          <a:lstStyle/>
          <a:p>
            <a:r>
              <a:rPr lang="en-US" dirty="0">
                <a:solidFill>
                  <a:schemeClr val="bg2"/>
                </a:solidFill>
              </a:rPr>
              <a:t>November 5,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9C168-EEC5-9653-4773-A55031F28C1E}"/>
              </a:ext>
            </a:extLst>
          </p:cNvPr>
          <p:cNvSpPr>
            <a:spLocks noGrp="1"/>
          </p:cNvSpPr>
          <p:nvPr>
            <p:ph type="title"/>
          </p:nvPr>
        </p:nvSpPr>
        <p:spPr/>
        <p:txBody>
          <a:bodyPr/>
          <a:lstStyle/>
          <a:p>
            <a:pPr algn="ctr"/>
            <a:r>
              <a:rPr lang="en-US" dirty="0"/>
              <a:t>Groups to Present</a:t>
            </a:r>
          </a:p>
        </p:txBody>
      </p:sp>
      <p:sp>
        <p:nvSpPr>
          <p:cNvPr id="3" name="Content Placeholder 2">
            <a:extLst>
              <a:ext uri="{FF2B5EF4-FFF2-40B4-BE49-F238E27FC236}">
                <a16:creationId xmlns:a16="http://schemas.microsoft.com/office/drawing/2014/main" id="{F19171BB-61B5-A038-B0DB-F7689A522E48}"/>
              </a:ext>
            </a:extLst>
          </p:cNvPr>
          <p:cNvSpPr>
            <a:spLocks noGrp="1"/>
          </p:cNvSpPr>
          <p:nvPr>
            <p:ph idx="1"/>
          </p:nvPr>
        </p:nvSpPr>
        <p:spPr>
          <a:xfrm>
            <a:off x="838200" y="1690688"/>
            <a:ext cx="10515600" cy="5032375"/>
          </a:xfrm>
        </p:spPr>
        <p:txBody>
          <a:bodyPr>
            <a:normAutofit fontScale="85000" lnSpcReduction="20000"/>
          </a:bodyPr>
          <a:lstStyle/>
          <a:p>
            <a:pPr marL="0" indent="0">
              <a:buNone/>
            </a:pPr>
            <a:r>
              <a:rPr lang="en-US" sz="3300" b="1" dirty="0"/>
              <a:t>Assistive Technology and Accommodations Group</a:t>
            </a:r>
          </a:p>
          <a:p>
            <a:pPr marL="0" indent="0">
              <a:buNone/>
            </a:pPr>
            <a:r>
              <a:rPr lang="en-US" sz="3300" dirty="0"/>
              <a:t>Co-leads: Brian Chase and Allan Motenko</a:t>
            </a:r>
          </a:p>
          <a:p>
            <a:pPr marL="0" indent="0">
              <a:buNone/>
            </a:pPr>
            <a:endParaRPr lang="en-US" sz="3300" b="1" dirty="0"/>
          </a:p>
          <a:p>
            <a:pPr marL="0" indent="0">
              <a:buNone/>
            </a:pPr>
            <a:r>
              <a:rPr lang="en-US" sz="3300" b="1" dirty="0"/>
              <a:t>Community Outreach Group</a:t>
            </a:r>
          </a:p>
          <a:p>
            <a:pPr marL="0" indent="0">
              <a:buNone/>
            </a:pPr>
            <a:r>
              <a:rPr lang="en-US" sz="3300" dirty="0"/>
              <a:t>Co-leads: Eduardo Moreno Mendez and Minh Ha</a:t>
            </a:r>
          </a:p>
          <a:p>
            <a:pPr marL="0" indent="0">
              <a:buNone/>
            </a:pPr>
            <a:endParaRPr lang="en-US" sz="3300" b="1" dirty="0"/>
          </a:p>
          <a:p>
            <a:pPr marL="0" indent="0">
              <a:buNone/>
            </a:pPr>
            <a:r>
              <a:rPr lang="en-US" sz="3300" b="1" dirty="0"/>
              <a:t>Title II Research Group</a:t>
            </a:r>
          </a:p>
          <a:p>
            <a:pPr marL="0" indent="0">
              <a:buNone/>
            </a:pPr>
            <a:r>
              <a:rPr lang="en-US" sz="3300" dirty="0"/>
              <a:t>Co-leads: Ashley Bloom and TBD</a:t>
            </a:r>
          </a:p>
          <a:p>
            <a:pPr marL="0" indent="0">
              <a:buNone/>
            </a:pPr>
            <a:endParaRPr lang="en-US" sz="3300" b="1" dirty="0"/>
          </a:p>
          <a:p>
            <a:pPr marL="0" indent="0">
              <a:lnSpc>
                <a:spcPct val="110000"/>
              </a:lnSpc>
              <a:buNone/>
            </a:pPr>
            <a:r>
              <a:rPr lang="en-US" sz="3300" b="1" dirty="0"/>
              <a:t>Public Member Selection </a:t>
            </a:r>
            <a:br>
              <a:rPr lang="en-US" sz="3300" b="1" dirty="0"/>
            </a:br>
            <a:r>
              <a:rPr lang="en-US" sz="3100" dirty="0"/>
              <a:t>(Board Chair will select members, will commence in January of 2026)</a:t>
            </a:r>
          </a:p>
        </p:txBody>
      </p:sp>
    </p:spTree>
    <p:extLst>
      <p:ext uri="{BB962C8B-B14F-4D97-AF65-F5344CB8AC3E}">
        <p14:creationId xmlns:p14="http://schemas.microsoft.com/office/powerpoint/2010/main" val="874902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3999" y="1436916"/>
            <a:ext cx="9667741" cy="3245920"/>
          </a:xfrm>
        </p:spPr>
        <p:txBody>
          <a:bodyPr>
            <a:normAutofit/>
          </a:bodyPr>
          <a:lstStyle/>
          <a:p>
            <a:r>
              <a:rPr lang="en-US" dirty="0">
                <a:solidFill>
                  <a:schemeClr val="bg2"/>
                </a:solidFill>
              </a:rPr>
              <a:t>Assistive Technology and Accommodations </a:t>
            </a:r>
            <a:br>
              <a:rPr lang="en-US" dirty="0">
                <a:solidFill>
                  <a:schemeClr val="bg2"/>
                </a:solidFill>
              </a:rPr>
            </a:br>
            <a:r>
              <a:rPr lang="en-US" dirty="0">
                <a:solidFill>
                  <a:schemeClr val="bg2"/>
                </a:solidFill>
              </a:rPr>
              <a:t>Working Group Update</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5563518"/>
            <a:ext cx="9144000" cy="684884"/>
          </a:xfrm>
        </p:spPr>
        <p:txBody>
          <a:bodyPr/>
          <a:lstStyle/>
          <a:p>
            <a:r>
              <a:rPr lang="en-US" dirty="0">
                <a:solidFill>
                  <a:schemeClr val="bg2"/>
                </a:solidFill>
              </a:rPr>
              <a:t>November 5, 2025</a:t>
            </a:r>
          </a:p>
        </p:txBody>
      </p:sp>
    </p:spTree>
    <p:extLst>
      <p:ext uri="{BB962C8B-B14F-4D97-AF65-F5344CB8AC3E}">
        <p14:creationId xmlns:p14="http://schemas.microsoft.com/office/powerpoint/2010/main" val="387985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Objective Working Group: </a:t>
            </a:r>
            <a:br>
              <a:rPr lang="en-US" dirty="0"/>
            </a:br>
            <a:r>
              <a:rPr lang="en-US" dirty="0"/>
              <a:t>Assistive Technology and Accommodations</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319489" y="1690688"/>
            <a:ext cx="11447967" cy="4602889"/>
          </a:xfrm>
        </p:spPr>
        <p:txBody>
          <a:bodyPr>
            <a:normAutofit/>
          </a:bodyPr>
          <a:lstStyle/>
          <a:p>
            <a:pPr marL="0" indent="0">
              <a:buNone/>
            </a:pPr>
            <a:endParaRPr lang="en-US" dirty="0"/>
          </a:p>
          <a:p>
            <a:pPr marL="0" indent="0">
              <a:buNone/>
            </a:pPr>
            <a:r>
              <a:rPr lang="en-US" dirty="0"/>
              <a:t>The primary objective for this group is to provide recommendations to enhance our accommodations process and supports for employees and end users</a:t>
            </a:r>
          </a:p>
          <a:p>
            <a:pPr marL="0" indent="0">
              <a:buNone/>
            </a:pPr>
            <a:endParaRPr lang="en-US" dirty="0"/>
          </a:p>
          <a:p>
            <a:pPr marL="0" indent="0">
              <a:buNone/>
            </a:pPr>
            <a:r>
              <a:rPr lang="en-US" b="1" dirty="0"/>
              <a:t>Group members:</a:t>
            </a:r>
          </a:p>
          <a:p>
            <a:pPr marL="0" indent="0">
              <a:buNone/>
            </a:pPr>
            <a:r>
              <a:rPr lang="en-US" dirty="0"/>
              <a:t>Co-leads Brian Chase and Allan </a:t>
            </a:r>
            <a:r>
              <a:rPr lang="en-US" dirty="0" err="1"/>
              <a:t>Motenko</a:t>
            </a:r>
            <a:endParaRPr lang="en-US" dirty="0"/>
          </a:p>
          <a:p>
            <a:pPr marL="0" indent="0">
              <a:buNone/>
            </a:pPr>
            <a:endParaRPr lang="en-US" b="1" dirty="0"/>
          </a:p>
        </p:txBody>
      </p:sp>
    </p:spTree>
    <p:extLst>
      <p:ext uri="{BB962C8B-B14F-4D97-AF65-F5344CB8AC3E}">
        <p14:creationId xmlns:p14="http://schemas.microsoft.com/office/powerpoint/2010/main" val="2689717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a:extLst>
            <a:ext uri="{FF2B5EF4-FFF2-40B4-BE49-F238E27FC236}">
              <a16:creationId xmlns:a16="http://schemas.microsoft.com/office/drawing/2014/main" id="{4DFFCD35-5B41-0B7D-9F72-09A726D8D5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72A288-B656-3EC7-DDC6-E13644763840}"/>
              </a:ext>
            </a:extLst>
          </p:cNvPr>
          <p:cNvSpPr>
            <a:spLocks noGrp="1"/>
          </p:cNvSpPr>
          <p:nvPr>
            <p:ph type="ctrTitle"/>
          </p:nvPr>
        </p:nvSpPr>
        <p:spPr/>
        <p:txBody>
          <a:bodyPr/>
          <a:lstStyle/>
          <a:p>
            <a:r>
              <a:rPr lang="en-US" dirty="0">
                <a:solidFill>
                  <a:schemeClr val="bg2"/>
                </a:solidFill>
              </a:rPr>
              <a:t>Working Group Goals</a:t>
            </a:r>
          </a:p>
        </p:txBody>
      </p:sp>
      <p:sp>
        <p:nvSpPr>
          <p:cNvPr id="6" name="Subtitle 5">
            <a:extLst>
              <a:ext uri="{FF2B5EF4-FFF2-40B4-BE49-F238E27FC236}">
                <a16:creationId xmlns:a16="http://schemas.microsoft.com/office/drawing/2014/main" id="{EDDC41E1-DE71-5844-B28F-FF32069A1780}"/>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32871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B2A4F-5465-67D5-89F1-E6F150A27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73B7D-4AA0-72F1-4491-8BB5CFCCBE09}"/>
              </a:ext>
            </a:extLst>
          </p:cNvPr>
          <p:cNvSpPr>
            <a:spLocks noGrp="1"/>
          </p:cNvSpPr>
          <p:nvPr>
            <p:ph type="title"/>
          </p:nvPr>
        </p:nvSpPr>
        <p:spPr>
          <a:xfrm>
            <a:off x="598713" y="365125"/>
            <a:ext cx="11168743" cy="1325563"/>
          </a:xfrm>
        </p:spPr>
        <p:txBody>
          <a:bodyPr/>
          <a:lstStyle/>
          <a:p>
            <a:pPr algn="ctr"/>
            <a:r>
              <a:rPr lang="en-US" dirty="0"/>
              <a:t>Group Goals – Goal #1</a:t>
            </a:r>
          </a:p>
        </p:txBody>
      </p:sp>
      <p:sp>
        <p:nvSpPr>
          <p:cNvPr id="3" name="Content Placeholder 2">
            <a:extLst>
              <a:ext uri="{FF2B5EF4-FFF2-40B4-BE49-F238E27FC236}">
                <a16:creationId xmlns:a16="http://schemas.microsoft.com/office/drawing/2014/main" id="{D53A0652-8021-5BED-C5C2-3D8A913444F8}"/>
              </a:ext>
            </a:extLst>
          </p:cNvPr>
          <p:cNvSpPr>
            <a:spLocks noGrp="1"/>
          </p:cNvSpPr>
          <p:nvPr>
            <p:ph idx="1"/>
          </p:nvPr>
        </p:nvSpPr>
        <p:spPr>
          <a:xfrm>
            <a:off x="319489" y="1690688"/>
            <a:ext cx="11447967" cy="4602889"/>
          </a:xfrm>
        </p:spPr>
        <p:txBody>
          <a:bodyPr>
            <a:normAutofit/>
          </a:bodyPr>
          <a:lstStyle/>
          <a:p>
            <a:pPr marL="0" indent="0">
              <a:buNone/>
            </a:pPr>
            <a:endParaRPr lang="en-US" dirty="0"/>
          </a:p>
          <a:p>
            <a:pPr marL="0" indent="0">
              <a:buNone/>
            </a:pPr>
            <a:r>
              <a:rPr lang="en-US" b="1" dirty="0"/>
              <a:t>Goal #1 -</a:t>
            </a:r>
            <a:r>
              <a:rPr lang="en-US" dirty="0"/>
              <a:t> Review the accommodations process across the enterprise for internal employees specific to their day-to-day access and support for work activities, equipment and technology needs.</a:t>
            </a:r>
          </a:p>
          <a:p>
            <a:pPr marL="0" indent="0">
              <a:buNone/>
            </a:pPr>
            <a:endParaRPr lang="en-US" dirty="0"/>
          </a:p>
          <a:p>
            <a:pPr marL="0" indent="0">
              <a:buNone/>
            </a:pPr>
            <a:r>
              <a:rPr lang="en-US" b="1" dirty="0"/>
              <a:t>Outcome - </a:t>
            </a:r>
            <a:r>
              <a:rPr lang="en-US" dirty="0"/>
              <a:t>Capture and define an ideal process,  reflecting where we are now, identifying what may be missing, and recommending changes and improvements.</a:t>
            </a:r>
          </a:p>
        </p:txBody>
      </p:sp>
    </p:spTree>
    <p:extLst>
      <p:ext uri="{BB962C8B-B14F-4D97-AF65-F5344CB8AC3E}">
        <p14:creationId xmlns:p14="http://schemas.microsoft.com/office/powerpoint/2010/main" val="2621443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2BB7C-B53A-D68F-AA47-10B4441CB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A41270-EFE6-3B20-29A6-0C07A504D45B}"/>
              </a:ext>
            </a:extLst>
          </p:cNvPr>
          <p:cNvSpPr>
            <a:spLocks noGrp="1"/>
          </p:cNvSpPr>
          <p:nvPr>
            <p:ph type="title"/>
          </p:nvPr>
        </p:nvSpPr>
        <p:spPr/>
        <p:txBody>
          <a:bodyPr/>
          <a:lstStyle/>
          <a:p>
            <a:pPr algn="ctr"/>
            <a:r>
              <a:rPr lang="en-US" dirty="0"/>
              <a:t>Strategy – Goal #1</a:t>
            </a:r>
          </a:p>
        </p:txBody>
      </p:sp>
      <p:sp>
        <p:nvSpPr>
          <p:cNvPr id="3" name="Content Placeholder 2">
            <a:extLst>
              <a:ext uri="{FF2B5EF4-FFF2-40B4-BE49-F238E27FC236}">
                <a16:creationId xmlns:a16="http://schemas.microsoft.com/office/drawing/2014/main" id="{5AC99373-B33B-A1B9-C93F-A7BC1BEC9BB4}"/>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514350" indent="-514350">
              <a:lnSpc>
                <a:spcPct val="120000"/>
              </a:lnSpc>
              <a:buFont typeface="+mj-lt"/>
              <a:buAutoNum type="arabicPeriod"/>
            </a:pPr>
            <a:r>
              <a:rPr lang="en-US" dirty="0"/>
              <a:t>Gather accommodation process details and surface any systemic pain points across the Executive Branch. </a:t>
            </a:r>
          </a:p>
          <a:p>
            <a:pPr lvl="1">
              <a:lnSpc>
                <a:spcPct val="120000"/>
              </a:lnSpc>
            </a:pPr>
            <a:r>
              <a:rPr lang="en-US" dirty="0"/>
              <a:t>Sources for this information include Secretariat ADA/504 Coordinators and HRD’s Office of Diversity and Equal Opportunity (ODEO) and SCIO’s.</a:t>
            </a:r>
          </a:p>
          <a:p>
            <a:pPr marL="514350" indent="-514350">
              <a:lnSpc>
                <a:spcPct val="120000"/>
              </a:lnSpc>
              <a:buFont typeface="+mj-lt"/>
              <a:buAutoNum type="arabicPeriod"/>
            </a:pPr>
            <a:r>
              <a:rPr lang="en-US" dirty="0"/>
              <a:t>Catalog the processes and challenges, assign severity ranking.</a:t>
            </a:r>
          </a:p>
          <a:p>
            <a:pPr marL="514350" indent="-514350">
              <a:lnSpc>
                <a:spcPct val="120000"/>
              </a:lnSpc>
              <a:buFont typeface="+mj-lt"/>
              <a:buAutoNum type="arabicPeriod"/>
            </a:pPr>
            <a:r>
              <a:rPr lang="en-US" dirty="0"/>
              <a:t>Develop recommendations for immediate improvements and a continuous model to effectively escalate future issues.</a:t>
            </a:r>
          </a:p>
        </p:txBody>
      </p:sp>
    </p:spTree>
    <p:extLst>
      <p:ext uri="{BB962C8B-B14F-4D97-AF65-F5344CB8AC3E}">
        <p14:creationId xmlns:p14="http://schemas.microsoft.com/office/powerpoint/2010/main" val="1923477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B6C59-2F1B-DADE-40FA-B752C0ABF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358DF-3F3A-706F-1324-C887CE86FB43}"/>
              </a:ext>
            </a:extLst>
          </p:cNvPr>
          <p:cNvSpPr>
            <a:spLocks noGrp="1"/>
          </p:cNvSpPr>
          <p:nvPr>
            <p:ph type="title"/>
          </p:nvPr>
        </p:nvSpPr>
        <p:spPr>
          <a:xfrm>
            <a:off x="598713" y="365125"/>
            <a:ext cx="11168743" cy="1325563"/>
          </a:xfrm>
        </p:spPr>
        <p:txBody>
          <a:bodyPr/>
          <a:lstStyle/>
          <a:p>
            <a:pPr algn="ctr"/>
            <a:r>
              <a:rPr lang="en-US" dirty="0"/>
              <a:t>Group Goals – Goal #2</a:t>
            </a:r>
          </a:p>
        </p:txBody>
      </p:sp>
      <p:sp>
        <p:nvSpPr>
          <p:cNvPr id="3" name="Content Placeholder 2">
            <a:extLst>
              <a:ext uri="{FF2B5EF4-FFF2-40B4-BE49-F238E27FC236}">
                <a16:creationId xmlns:a16="http://schemas.microsoft.com/office/drawing/2014/main" id="{924B682E-7AFA-DAB1-08A7-19FB3291C66C}"/>
              </a:ext>
            </a:extLst>
          </p:cNvPr>
          <p:cNvSpPr>
            <a:spLocks noGrp="1"/>
          </p:cNvSpPr>
          <p:nvPr>
            <p:ph idx="1"/>
          </p:nvPr>
        </p:nvSpPr>
        <p:spPr>
          <a:xfrm>
            <a:off x="319489" y="1690688"/>
            <a:ext cx="11447967" cy="4602889"/>
          </a:xfrm>
        </p:spPr>
        <p:txBody>
          <a:bodyPr>
            <a:normAutofit/>
          </a:bodyPr>
          <a:lstStyle/>
          <a:p>
            <a:pPr marL="0" indent="0">
              <a:buNone/>
            </a:pPr>
            <a:endParaRPr lang="en-US" dirty="0"/>
          </a:p>
          <a:p>
            <a:pPr marL="0" indent="0">
              <a:buNone/>
            </a:pPr>
            <a:r>
              <a:rPr lang="en-US" b="1" dirty="0"/>
              <a:t>Goal #2 - </a:t>
            </a:r>
            <a:r>
              <a:rPr lang="en-US" dirty="0"/>
              <a:t>Review mitigation strategies, proposed alternative access plans and compensating controls for existing applications, relative to Title II compliance to support the compliance needs of the DAEGB and ADA Coordinators </a:t>
            </a:r>
          </a:p>
          <a:p>
            <a:pPr marL="0" indent="0">
              <a:buNone/>
            </a:pPr>
            <a:endParaRPr lang="en-US" b="1" dirty="0"/>
          </a:p>
          <a:p>
            <a:pPr marL="0" indent="0">
              <a:buNone/>
            </a:pPr>
            <a:r>
              <a:rPr lang="en-US" b="1" dirty="0"/>
              <a:t>Outcome -  </a:t>
            </a:r>
            <a:r>
              <a:rPr lang="en-US" dirty="0"/>
              <a:t>Refine our customer support models and approaches, identifying any gaps and recommending changes to improve employee and end-user support, to ensure a seamless experience for all.</a:t>
            </a:r>
            <a:endParaRPr lang="en-US" b="1" dirty="0"/>
          </a:p>
        </p:txBody>
      </p:sp>
    </p:spTree>
    <p:extLst>
      <p:ext uri="{BB962C8B-B14F-4D97-AF65-F5344CB8AC3E}">
        <p14:creationId xmlns:p14="http://schemas.microsoft.com/office/powerpoint/2010/main" val="218099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B6537-9422-F2D5-97A9-841C2262B6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78CCE-7E8C-C1CE-4D46-F1BB81061874}"/>
              </a:ext>
            </a:extLst>
          </p:cNvPr>
          <p:cNvSpPr>
            <a:spLocks noGrp="1"/>
          </p:cNvSpPr>
          <p:nvPr>
            <p:ph type="title"/>
          </p:nvPr>
        </p:nvSpPr>
        <p:spPr/>
        <p:txBody>
          <a:bodyPr/>
          <a:lstStyle/>
          <a:p>
            <a:pPr algn="ctr"/>
            <a:r>
              <a:rPr lang="en-US" dirty="0"/>
              <a:t>Strategy – Goal #2</a:t>
            </a:r>
          </a:p>
        </p:txBody>
      </p:sp>
      <p:sp>
        <p:nvSpPr>
          <p:cNvPr id="3" name="Content Placeholder 2">
            <a:extLst>
              <a:ext uri="{FF2B5EF4-FFF2-40B4-BE49-F238E27FC236}">
                <a16:creationId xmlns:a16="http://schemas.microsoft.com/office/drawing/2014/main" id="{CA171DD2-8CBB-006E-33E4-E5B572D362A3}"/>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514350" indent="-514350">
              <a:lnSpc>
                <a:spcPct val="120000"/>
              </a:lnSpc>
              <a:buFont typeface="+mj-lt"/>
              <a:buAutoNum type="arabicPeriod"/>
            </a:pPr>
            <a:r>
              <a:rPr lang="en-US" dirty="0"/>
              <a:t>This goal is related to the Title II working group.</a:t>
            </a:r>
          </a:p>
          <a:p>
            <a:pPr marL="514350" indent="-514350">
              <a:lnSpc>
                <a:spcPct val="120000"/>
              </a:lnSpc>
              <a:buFont typeface="+mj-lt"/>
              <a:buAutoNum type="arabicPeriod"/>
            </a:pPr>
            <a:r>
              <a:rPr lang="en-US" dirty="0"/>
              <a:t>Create a reporting, escalation and intake process to identify issues and provide compensating controls and mitigation plans.</a:t>
            </a:r>
          </a:p>
          <a:p>
            <a:pPr marL="514350" indent="-514350">
              <a:lnSpc>
                <a:spcPct val="120000"/>
              </a:lnSpc>
              <a:buFont typeface="+mj-lt"/>
              <a:buAutoNum type="arabicPeriod"/>
            </a:pPr>
            <a:r>
              <a:rPr lang="en-US" dirty="0"/>
              <a:t>Capture guidance and recommendations for solutions.</a:t>
            </a:r>
          </a:p>
          <a:p>
            <a:pPr marL="514350" indent="-514350">
              <a:lnSpc>
                <a:spcPct val="120000"/>
              </a:lnSpc>
              <a:buFont typeface="+mj-lt"/>
              <a:buAutoNum type="arabicPeriod"/>
            </a:pPr>
            <a:r>
              <a:rPr lang="en-US" dirty="0"/>
              <a:t>Promote a transparent communication model to report on issues raised and resolutions.</a:t>
            </a:r>
          </a:p>
        </p:txBody>
      </p:sp>
    </p:spTree>
    <p:extLst>
      <p:ext uri="{BB962C8B-B14F-4D97-AF65-F5344CB8AC3E}">
        <p14:creationId xmlns:p14="http://schemas.microsoft.com/office/powerpoint/2010/main" val="3103140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D3F11-A017-FD60-1D05-584DDBAC7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69896D-529F-0AF4-1C40-0A60AB70EEFD}"/>
              </a:ext>
            </a:extLst>
          </p:cNvPr>
          <p:cNvSpPr>
            <a:spLocks noGrp="1"/>
          </p:cNvSpPr>
          <p:nvPr>
            <p:ph type="title"/>
          </p:nvPr>
        </p:nvSpPr>
        <p:spPr>
          <a:xfrm>
            <a:off x="598713" y="365125"/>
            <a:ext cx="11168743" cy="1325563"/>
          </a:xfrm>
        </p:spPr>
        <p:txBody>
          <a:bodyPr/>
          <a:lstStyle/>
          <a:p>
            <a:pPr algn="ctr"/>
            <a:r>
              <a:rPr lang="en-US" dirty="0"/>
              <a:t>Group Goals – Goal #3</a:t>
            </a:r>
          </a:p>
        </p:txBody>
      </p:sp>
      <p:sp>
        <p:nvSpPr>
          <p:cNvPr id="3" name="Content Placeholder 2">
            <a:extLst>
              <a:ext uri="{FF2B5EF4-FFF2-40B4-BE49-F238E27FC236}">
                <a16:creationId xmlns:a16="http://schemas.microsoft.com/office/drawing/2014/main" id="{2069AD44-9752-1007-FA17-C63EAB43FCB5}"/>
              </a:ext>
            </a:extLst>
          </p:cNvPr>
          <p:cNvSpPr>
            <a:spLocks noGrp="1"/>
          </p:cNvSpPr>
          <p:nvPr>
            <p:ph idx="1"/>
          </p:nvPr>
        </p:nvSpPr>
        <p:spPr>
          <a:xfrm>
            <a:off x="319489" y="1690688"/>
            <a:ext cx="11447967" cy="4602889"/>
          </a:xfrm>
        </p:spPr>
        <p:txBody>
          <a:bodyPr>
            <a:normAutofit/>
          </a:bodyPr>
          <a:lstStyle/>
          <a:p>
            <a:pPr marL="0" indent="0">
              <a:buNone/>
            </a:pPr>
            <a:endParaRPr lang="en-US" dirty="0"/>
          </a:p>
          <a:p>
            <a:pPr marL="0" indent="0">
              <a:buNone/>
            </a:pPr>
            <a:r>
              <a:rPr lang="en-US" b="1" dirty="0"/>
              <a:t>Goal #3 -  </a:t>
            </a:r>
            <a:r>
              <a:rPr lang="en-US" dirty="0"/>
              <a:t>Review</a:t>
            </a:r>
            <a:r>
              <a:rPr lang="en-US" b="1" dirty="0"/>
              <a:t> </a:t>
            </a:r>
            <a:r>
              <a:rPr lang="en-US" dirty="0"/>
              <a:t>accommodation options and choices, identifying enterprise-wide solutions and alignment to user requested tools and supports. </a:t>
            </a:r>
          </a:p>
          <a:p>
            <a:pPr marL="0" indent="0">
              <a:buNone/>
            </a:pPr>
            <a:endParaRPr lang="en-US" b="1" dirty="0"/>
          </a:p>
          <a:p>
            <a:pPr marL="0" indent="0">
              <a:buNone/>
            </a:pPr>
            <a:r>
              <a:rPr lang="en-US" b="1" dirty="0"/>
              <a:t>Outcome -  </a:t>
            </a:r>
            <a:r>
              <a:rPr lang="en-US" dirty="0"/>
              <a:t>Refine our selection models to ensure we effectively adopt new tools that are nascent in the industry or are AI based as advanced by our end users seeking accommodations.</a:t>
            </a:r>
            <a:endParaRPr lang="en-US" b="1" dirty="0"/>
          </a:p>
        </p:txBody>
      </p:sp>
    </p:spTree>
    <p:extLst>
      <p:ext uri="{BB962C8B-B14F-4D97-AF65-F5344CB8AC3E}">
        <p14:creationId xmlns:p14="http://schemas.microsoft.com/office/powerpoint/2010/main" val="3079152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8EA93-BFB0-4981-42E5-7A2210265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222703-A14B-CD91-9DAE-196D4E5C7A89}"/>
              </a:ext>
            </a:extLst>
          </p:cNvPr>
          <p:cNvSpPr>
            <a:spLocks noGrp="1"/>
          </p:cNvSpPr>
          <p:nvPr>
            <p:ph type="title"/>
          </p:nvPr>
        </p:nvSpPr>
        <p:spPr/>
        <p:txBody>
          <a:bodyPr/>
          <a:lstStyle/>
          <a:p>
            <a:pPr algn="ctr"/>
            <a:r>
              <a:rPr lang="en-US" dirty="0"/>
              <a:t>Strategy – Goal #3</a:t>
            </a:r>
          </a:p>
        </p:txBody>
      </p:sp>
      <p:sp>
        <p:nvSpPr>
          <p:cNvPr id="3" name="Content Placeholder 2">
            <a:extLst>
              <a:ext uri="{FF2B5EF4-FFF2-40B4-BE49-F238E27FC236}">
                <a16:creationId xmlns:a16="http://schemas.microsoft.com/office/drawing/2014/main" id="{D795B6AF-A8E7-1470-BBB5-734B38C9AFAA}"/>
              </a:ext>
            </a:extLst>
          </p:cNvPr>
          <p:cNvSpPr>
            <a:spLocks noGrp="1"/>
          </p:cNvSpPr>
          <p:nvPr>
            <p:ph idx="1"/>
          </p:nvPr>
        </p:nvSpPr>
        <p:spPr>
          <a:xfrm>
            <a:off x="838200" y="1690688"/>
            <a:ext cx="10515600" cy="4837814"/>
          </a:xfrm>
        </p:spPr>
        <p:txBody>
          <a:bodyPr vert="horz" lIns="91440" tIns="45720" rIns="91440" bIns="45720" rtlCol="0" anchor="t">
            <a:normAutofit/>
          </a:bodyPr>
          <a:lstStyle/>
          <a:p>
            <a:pPr marL="514350" indent="-514350">
              <a:lnSpc>
                <a:spcPct val="120000"/>
              </a:lnSpc>
              <a:buFont typeface="+mj-lt"/>
              <a:buAutoNum type="arabicPeriod"/>
            </a:pPr>
            <a:r>
              <a:rPr lang="en-US" dirty="0"/>
              <a:t>Gather and catalog effective assistive technology solutions across the Enterprise. </a:t>
            </a:r>
          </a:p>
          <a:p>
            <a:pPr lvl="1">
              <a:lnSpc>
                <a:spcPct val="120000"/>
              </a:lnSpc>
            </a:pPr>
            <a:r>
              <a:rPr lang="en-US" dirty="0"/>
              <a:t>Sources for this information include Secretariat ADA/504 Coordinators, HRD’s Office of Diversity and Equal Opportunity (ODEO), feedback from supported software and desktop support services guidance.</a:t>
            </a:r>
          </a:p>
          <a:p>
            <a:pPr marL="457200" indent="-457200">
              <a:lnSpc>
                <a:spcPct val="120000"/>
              </a:lnSpc>
              <a:buFont typeface="+mj-lt"/>
              <a:buAutoNum type="arabicPeriod"/>
            </a:pPr>
            <a:r>
              <a:rPr lang="en-US" dirty="0"/>
              <a:t>Review and categorize exceptions and rejections.</a:t>
            </a:r>
          </a:p>
          <a:p>
            <a:pPr marL="457200" indent="-457200">
              <a:lnSpc>
                <a:spcPct val="120000"/>
              </a:lnSpc>
              <a:buFont typeface="+mj-lt"/>
              <a:buAutoNum type="arabicPeriod"/>
            </a:pPr>
            <a:r>
              <a:rPr lang="en-US" dirty="0"/>
              <a:t>Recommend process to surface unusual requests for oversight</a:t>
            </a:r>
          </a:p>
        </p:txBody>
      </p:sp>
    </p:spTree>
    <p:extLst>
      <p:ext uri="{BB962C8B-B14F-4D97-AF65-F5344CB8AC3E}">
        <p14:creationId xmlns:p14="http://schemas.microsoft.com/office/powerpoint/2010/main" val="160242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Approve Meeting Minutes</a:t>
            </a:r>
          </a:p>
          <a:p>
            <a:pPr marL="514350" indent="-514350">
              <a:buFont typeface="+mj-lt"/>
              <a:buAutoNum type="arabicPeriod"/>
            </a:pPr>
            <a:r>
              <a:rPr lang="en-US" dirty="0"/>
              <a:t>Discuss FY26 Working Groups and Goals</a:t>
            </a:r>
          </a:p>
          <a:p>
            <a:pPr marL="514350" indent="-514350">
              <a:buFont typeface="+mj-lt"/>
              <a:buAutoNum type="arabicPeriod"/>
            </a:pPr>
            <a:r>
              <a:rPr lang="en-US" dirty="0"/>
              <a:t>Review Board Charter</a:t>
            </a:r>
          </a:p>
          <a:p>
            <a:pPr marL="514350" indent="-514350">
              <a:buFont typeface="+mj-lt"/>
              <a:buAutoNum type="arabicPeriod"/>
            </a:pPr>
            <a:r>
              <a:rPr lang="en-US" dirty="0"/>
              <a:t>Chief IT Accessibility Officer Updates</a:t>
            </a:r>
          </a:p>
          <a:p>
            <a:pPr marL="514350" indent="-514350">
              <a:buFont typeface="+mj-lt"/>
              <a:buAutoNum type="arabicPeriod"/>
            </a:pPr>
            <a:r>
              <a:rPr lang="en-US" dirty="0"/>
              <a:t>Board Next Steps</a:t>
            </a:r>
          </a:p>
          <a:p>
            <a:pPr marL="514350" indent="-514350">
              <a:buFont typeface="+mj-lt"/>
              <a:buAutoNum type="arabicPeriod"/>
            </a:pPr>
            <a:r>
              <a:rPr lang="en-US" dirty="0"/>
              <a:t>Board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a:extLst>
            <a:ext uri="{FF2B5EF4-FFF2-40B4-BE49-F238E27FC236}">
              <a16:creationId xmlns:a16="http://schemas.microsoft.com/office/drawing/2014/main" id="{733B2060-193E-71D1-DE70-4864932C975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EE38EA-818E-1D9E-BE47-EFCF90D067F5}"/>
              </a:ext>
            </a:extLst>
          </p:cNvPr>
          <p:cNvSpPr>
            <a:spLocks noGrp="1"/>
          </p:cNvSpPr>
          <p:nvPr>
            <p:ph type="ctrTitle"/>
          </p:nvPr>
        </p:nvSpPr>
        <p:spPr/>
        <p:txBody>
          <a:bodyPr/>
          <a:lstStyle/>
          <a:p>
            <a:r>
              <a:rPr lang="en-US" dirty="0">
                <a:solidFill>
                  <a:schemeClr val="bg2"/>
                </a:solidFill>
              </a:rPr>
              <a:t>Questions?</a:t>
            </a:r>
          </a:p>
        </p:txBody>
      </p:sp>
      <p:sp>
        <p:nvSpPr>
          <p:cNvPr id="6" name="Subtitle 5">
            <a:extLst>
              <a:ext uri="{FF2B5EF4-FFF2-40B4-BE49-F238E27FC236}">
                <a16:creationId xmlns:a16="http://schemas.microsoft.com/office/drawing/2014/main" id="{8A3D419D-4775-2369-1D25-1F90257AE41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45473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474B7-411C-DB13-60F6-9438EBDA2BE9}"/>
              </a:ext>
            </a:extLst>
          </p:cNvPr>
          <p:cNvSpPr>
            <a:spLocks noGrp="1"/>
          </p:cNvSpPr>
          <p:nvPr>
            <p:ph type="ctrTitle"/>
          </p:nvPr>
        </p:nvSpPr>
        <p:spPr/>
        <p:txBody>
          <a:bodyPr>
            <a:normAutofit fontScale="90000"/>
          </a:bodyPr>
          <a:lstStyle/>
          <a:p>
            <a:r>
              <a:rPr lang="en-US" dirty="0">
                <a:solidFill>
                  <a:schemeClr val="bg2"/>
                </a:solidFill>
              </a:rPr>
              <a:t>Community Outreach </a:t>
            </a:r>
            <a:br>
              <a:rPr lang="en-US" dirty="0">
                <a:solidFill>
                  <a:schemeClr val="bg2"/>
                </a:solidFill>
              </a:rPr>
            </a:br>
            <a:r>
              <a:rPr lang="en-US" dirty="0">
                <a:solidFill>
                  <a:schemeClr val="bg2"/>
                </a:solidFill>
              </a:rPr>
              <a:t>Working Group Progress Update</a:t>
            </a:r>
          </a:p>
        </p:txBody>
      </p:sp>
      <p:sp>
        <p:nvSpPr>
          <p:cNvPr id="3" name="Subtitle 2">
            <a:extLst>
              <a:ext uri="{FF2B5EF4-FFF2-40B4-BE49-F238E27FC236}">
                <a16:creationId xmlns:a16="http://schemas.microsoft.com/office/drawing/2014/main" id="{E472D4C2-43E7-37B5-0803-A5908FF312AB}"/>
              </a:ext>
            </a:extLst>
          </p:cNvPr>
          <p:cNvSpPr>
            <a:spLocks noGrp="1"/>
          </p:cNvSpPr>
          <p:nvPr>
            <p:ph type="subTitle" idx="1"/>
          </p:nvPr>
        </p:nvSpPr>
        <p:spPr>
          <a:xfrm>
            <a:off x="1524000" y="4400550"/>
            <a:ext cx="9144000" cy="857250"/>
          </a:xfrm>
        </p:spPr>
        <p:txBody>
          <a:bodyPr/>
          <a:lstStyle/>
          <a:p>
            <a:r>
              <a:rPr lang="en-US" dirty="0">
                <a:solidFill>
                  <a:schemeClr val="bg2"/>
                </a:solidFill>
              </a:rPr>
              <a:t>November 5, 2025</a:t>
            </a:r>
          </a:p>
        </p:txBody>
      </p:sp>
    </p:spTree>
    <p:extLst>
      <p:ext uri="{BB962C8B-B14F-4D97-AF65-F5344CB8AC3E}">
        <p14:creationId xmlns:p14="http://schemas.microsoft.com/office/powerpoint/2010/main" val="1896655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97631-C590-0CDA-E6DB-3AA32D59C2E1}"/>
              </a:ext>
            </a:extLst>
          </p:cNvPr>
          <p:cNvSpPr>
            <a:spLocks noGrp="1"/>
          </p:cNvSpPr>
          <p:nvPr>
            <p:ph type="title"/>
          </p:nvPr>
        </p:nvSpPr>
        <p:spPr/>
        <p:txBody>
          <a:bodyPr/>
          <a:lstStyle/>
          <a:p>
            <a:pPr algn="ctr"/>
            <a:r>
              <a:rPr lang="en-US" dirty="0"/>
              <a:t>Community Outreach Group FY26 Goals</a:t>
            </a:r>
          </a:p>
        </p:txBody>
      </p:sp>
      <p:sp>
        <p:nvSpPr>
          <p:cNvPr id="3" name="Content Placeholder 2">
            <a:extLst>
              <a:ext uri="{FF2B5EF4-FFF2-40B4-BE49-F238E27FC236}">
                <a16:creationId xmlns:a16="http://schemas.microsoft.com/office/drawing/2014/main" id="{227D8BF1-7F26-BB75-BB1C-BCA8EE859FEA}"/>
              </a:ext>
            </a:extLst>
          </p:cNvPr>
          <p:cNvSpPr>
            <a:spLocks noGrp="1"/>
          </p:cNvSpPr>
          <p:nvPr>
            <p:ph idx="1"/>
          </p:nvPr>
        </p:nvSpPr>
        <p:spPr/>
        <p:txBody>
          <a:bodyPr/>
          <a:lstStyle/>
          <a:p>
            <a:pPr marL="514350" indent="-514350">
              <a:buAutoNum type="arabicPeriod"/>
            </a:pPr>
            <a:r>
              <a:rPr lang="en-US" dirty="0"/>
              <a:t>Connect and engage with disability and accessibility organizations</a:t>
            </a:r>
          </a:p>
          <a:p>
            <a:pPr marL="514350" indent="-514350">
              <a:buFont typeface="+mj-lt"/>
              <a:buAutoNum type="arabicPeriod"/>
            </a:pPr>
            <a:r>
              <a:rPr lang="en-US" dirty="0"/>
              <a:t>Host feedback sessions with employees and external constituents to learn about their digital experiences.</a:t>
            </a:r>
          </a:p>
          <a:p>
            <a:pPr marL="514350" indent="-514350">
              <a:buFont typeface="+mj-lt"/>
              <a:buAutoNum type="arabicPeriod"/>
            </a:pPr>
            <a:r>
              <a:rPr lang="en-US" dirty="0"/>
              <a:t>Implement the feedback form to create a scalable feedback mechanism.</a:t>
            </a:r>
          </a:p>
          <a:p>
            <a:pPr marL="514350" indent="-514350">
              <a:buFont typeface="+mj-lt"/>
              <a:buAutoNum type="arabicPeriod"/>
            </a:pPr>
            <a:r>
              <a:rPr lang="en-US" dirty="0"/>
              <a:t>Create a Commonwealth employee resource group</a:t>
            </a:r>
          </a:p>
        </p:txBody>
      </p:sp>
    </p:spTree>
    <p:extLst>
      <p:ext uri="{BB962C8B-B14F-4D97-AF65-F5344CB8AC3E}">
        <p14:creationId xmlns:p14="http://schemas.microsoft.com/office/powerpoint/2010/main" val="2657780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9A14A-0D66-0750-CBCD-BB1390B752E7}"/>
              </a:ext>
            </a:extLst>
          </p:cNvPr>
          <p:cNvSpPr>
            <a:spLocks noGrp="1"/>
          </p:cNvSpPr>
          <p:nvPr>
            <p:ph type="title"/>
          </p:nvPr>
        </p:nvSpPr>
        <p:spPr/>
        <p:txBody>
          <a:bodyPr/>
          <a:lstStyle/>
          <a:p>
            <a:pPr algn="ctr"/>
            <a:r>
              <a:rPr lang="en-US" dirty="0"/>
              <a:t>Community Outreach Org Engagement Plan</a:t>
            </a:r>
          </a:p>
        </p:txBody>
      </p:sp>
      <p:sp>
        <p:nvSpPr>
          <p:cNvPr id="3" name="Content Placeholder 2">
            <a:extLst>
              <a:ext uri="{FF2B5EF4-FFF2-40B4-BE49-F238E27FC236}">
                <a16:creationId xmlns:a16="http://schemas.microsoft.com/office/drawing/2014/main" id="{386CC458-480F-83F5-38E1-40456D52FB89}"/>
              </a:ext>
            </a:extLst>
          </p:cNvPr>
          <p:cNvSpPr>
            <a:spLocks noGrp="1"/>
          </p:cNvSpPr>
          <p:nvPr>
            <p:ph idx="1"/>
          </p:nvPr>
        </p:nvSpPr>
        <p:spPr/>
        <p:txBody>
          <a:bodyPr>
            <a:normAutofit fontScale="92500" lnSpcReduction="20000"/>
          </a:bodyPr>
          <a:lstStyle/>
          <a:p>
            <a:pPr marL="0" indent="0">
              <a:lnSpc>
                <a:spcPct val="110000"/>
              </a:lnSpc>
              <a:buNone/>
            </a:pPr>
            <a:r>
              <a:rPr lang="en-US" b="1" dirty="0"/>
              <a:t>Goal 1: </a:t>
            </a:r>
            <a:r>
              <a:rPr lang="en-US" dirty="0"/>
              <a:t>Connecting with disability and accessibility organizations</a:t>
            </a:r>
          </a:p>
          <a:p>
            <a:pPr marL="0" indent="0">
              <a:lnSpc>
                <a:spcPct val="110000"/>
              </a:lnSpc>
              <a:buNone/>
            </a:pPr>
            <a:r>
              <a:rPr lang="en-US" b="1" dirty="0"/>
              <a:t>Actions and next steps:</a:t>
            </a:r>
          </a:p>
          <a:p>
            <a:pPr marL="514350" indent="-514350">
              <a:lnSpc>
                <a:spcPct val="110000"/>
              </a:lnSpc>
              <a:buFont typeface="+mj-lt"/>
              <a:buAutoNum type="arabicPeriod"/>
            </a:pPr>
            <a:r>
              <a:rPr lang="en-US" dirty="0"/>
              <a:t>Spreadsheet of organizations created with contact information and an outreach roadmap</a:t>
            </a:r>
          </a:p>
          <a:p>
            <a:pPr marL="514350" indent="-514350">
              <a:lnSpc>
                <a:spcPct val="110000"/>
              </a:lnSpc>
              <a:buFont typeface="+mj-lt"/>
              <a:buAutoNum type="arabicPeriod"/>
            </a:pPr>
            <a:r>
              <a:rPr lang="en-US" dirty="0"/>
              <a:t>Will contact internal state agencies followed by state orgs and then national orgs</a:t>
            </a:r>
          </a:p>
          <a:p>
            <a:pPr marL="514350" indent="-514350">
              <a:lnSpc>
                <a:spcPct val="110000"/>
              </a:lnSpc>
              <a:buFont typeface="+mj-lt"/>
              <a:buAutoNum type="arabicPeriod"/>
            </a:pPr>
            <a:r>
              <a:rPr lang="en-US" dirty="0"/>
              <a:t>Org outreach to invite to present to the group on their org will begin in November</a:t>
            </a:r>
          </a:p>
          <a:p>
            <a:pPr marL="514350" indent="-514350">
              <a:lnSpc>
                <a:spcPct val="110000"/>
              </a:lnSpc>
              <a:buFont typeface="+mj-lt"/>
              <a:buAutoNum type="arabicPeriod"/>
            </a:pPr>
            <a:r>
              <a:rPr lang="en-US" dirty="0"/>
              <a:t>Orgs to present to the group to engage, represent for their stakeholders and build future partnerships</a:t>
            </a:r>
          </a:p>
        </p:txBody>
      </p:sp>
    </p:spTree>
    <p:extLst>
      <p:ext uri="{BB962C8B-B14F-4D97-AF65-F5344CB8AC3E}">
        <p14:creationId xmlns:p14="http://schemas.microsoft.com/office/powerpoint/2010/main" val="20080858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3807F-D1F3-6F58-C75A-B54BCC091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BD0943-D88B-4619-DDDE-FCAAB32AB1CD}"/>
              </a:ext>
            </a:extLst>
          </p:cNvPr>
          <p:cNvSpPr>
            <a:spLocks noGrp="1"/>
          </p:cNvSpPr>
          <p:nvPr>
            <p:ph type="title"/>
          </p:nvPr>
        </p:nvSpPr>
        <p:spPr/>
        <p:txBody>
          <a:bodyPr/>
          <a:lstStyle/>
          <a:p>
            <a:pPr algn="ctr"/>
            <a:r>
              <a:rPr lang="en-US" dirty="0"/>
              <a:t>Community Outreach Feedback Session Updates</a:t>
            </a:r>
          </a:p>
        </p:txBody>
      </p:sp>
      <p:sp>
        <p:nvSpPr>
          <p:cNvPr id="3" name="Content Placeholder 2">
            <a:extLst>
              <a:ext uri="{FF2B5EF4-FFF2-40B4-BE49-F238E27FC236}">
                <a16:creationId xmlns:a16="http://schemas.microsoft.com/office/drawing/2014/main" id="{475813EE-C487-6297-7BF3-5E9E200CC831}"/>
              </a:ext>
            </a:extLst>
          </p:cNvPr>
          <p:cNvSpPr>
            <a:spLocks noGrp="1"/>
          </p:cNvSpPr>
          <p:nvPr>
            <p:ph idx="1"/>
          </p:nvPr>
        </p:nvSpPr>
        <p:spPr/>
        <p:txBody>
          <a:bodyPr>
            <a:normAutofit fontScale="85000" lnSpcReduction="20000"/>
          </a:bodyPr>
          <a:lstStyle/>
          <a:p>
            <a:pPr marL="0" indent="0">
              <a:lnSpc>
                <a:spcPct val="110000"/>
              </a:lnSpc>
              <a:buNone/>
            </a:pPr>
            <a:r>
              <a:rPr lang="en-US" b="1" dirty="0"/>
              <a:t>Goal 2: </a:t>
            </a:r>
            <a:r>
              <a:rPr lang="en-US" dirty="0"/>
              <a:t>Hosting feedback sessions for internal and external constituents</a:t>
            </a:r>
          </a:p>
          <a:p>
            <a:pPr marL="0" indent="0">
              <a:lnSpc>
                <a:spcPct val="110000"/>
              </a:lnSpc>
              <a:buNone/>
            </a:pPr>
            <a:r>
              <a:rPr lang="en-US" b="1" dirty="0"/>
              <a:t>Progress updates and next steps:</a:t>
            </a:r>
          </a:p>
          <a:p>
            <a:pPr marL="514350" indent="-514350">
              <a:lnSpc>
                <a:spcPct val="110000"/>
              </a:lnSpc>
              <a:buFont typeface="+mj-lt"/>
              <a:buAutoNum type="arabicPeriod"/>
            </a:pPr>
            <a:r>
              <a:rPr lang="en-US" dirty="0"/>
              <a:t>Held a feedback session over the summer with external constituents</a:t>
            </a:r>
          </a:p>
          <a:p>
            <a:pPr marL="514350" indent="-514350">
              <a:lnSpc>
                <a:spcPct val="110000"/>
              </a:lnSpc>
              <a:buFont typeface="+mj-lt"/>
              <a:buAutoNum type="arabicPeriod"/>
            </a:pPr>
            <a:r>
              <a:rPr lang="en-US" dirty="0"/>
              <a:t>Consolidating feedback to provide to teams</a:t>
            </a:r>
          </a:p>
          <a:p>
            <a:pPr marL="514350" indent="-514350">
              <a:lnSpc>
                <a:spcPct val="110000"/>
              </a:lnSpc>
              <a:buFont typeface="+mj-lt"/>
              <a:buAutoNum type="arabicPeriod"/>
            </a:pPr>
            <a:r>
              <a:rPr lang="en-US" dirty="0"/>
              <a:t>Creating scalable feedback session model guide and questions</a:t>
            </a:r>
          </a:p>
          <a:p>
            <a:pPr marL="514350" indent="-514350">
              <a:lnSpc>
                <a:spcPct val="110000"/>
              </a:lnSpc>
              <a:buFont typeface="+mj-lt"/>
              <a:buAutoNum type="arabicPeriod"/>
            </a:pPr>
            <a:r>
              <a:rPr lang="en-US" dirty="0"/>
              <a:t>Will make an effort to hold additional sessions on a quarterly basis dependent on current priorities</a:t>
            </a:r>
          </a:p>
          <a:p>
            <a:pPr marL="514350" indent="-514350">
              <a:lnSpc>
                <a:spcPct val="110000"/>
              </a:lnSpc>
              <a:buFont typeface="+mj-lt"/>
              <a:buAutoNum type="arabicPeriod"/>
            </a:pPr>
            <a:r>
              <a:rPr lang="en-US" dirty="0"/>
              <a:t>Plan to link with Title II Research group to hold feedback sessions on customer services and supports to supplement research and provide additional recommendations </a:t>
            </a:r>
          </a:p>
          <a:p>
            <a:pPr marL="0" indent="0">
              <a:buNone/>
            </a:pPr>
            <a:endParaRPr lang="en-US" dirty="0"/>
          </a:p>
        </p:txBody>
      </p:sp>
    </p:spTree>
    <p:extLst>
      <p:ext uri="{BB962C8B-B14F-4D97-AF65-F5344CB8AC3E}">
        <p14:creationId xmlns:p14="http://schemas.microsoft.com/office/powerpoint/2010/main" val="3222174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37281-7342-2F10-932B-A75DFDE0CF9D}"/>
              </a:ext>
            </a:extLst>
          </p:cNvPr>
          <p:cNvSpPr>
            <a:spLocks noGrp="1"/>
          </p:cNvSpPr>
          <p:nvPr>
            <p:ph type="title"/>
          </p:nvPr>
        </p:nvSpPr>
        <p:spPr/>
        <p:txBody>
          <a:bodyPr/>
          <a:lstStyle/>
          <a:p>
            <a:pPr algn="ctr"/>
            <a:r>
              <a:rPr lang="en-US" dirty="0"/>
              <a:t>Community Feedback Form </a:t>
            </a:r>
            <a:br>
              <a:rPr lang="en-US" dirty="0"/>
            </a:br>
            <a:r>
              <a:rPr lang="en-US" dirty="0"/>
              <a:t>Creation and Implementation</a:t>
            </a:r>
          </a:p>
        </p:txBody>
      </p:sp>
      <p:sp>
        <p:nvSpPr>
          <p:cNvPr id="3" name="Content Placeholder 2">
            <a:extLst>
              <a:ext uri="{FF2B5EF4-FFF2-40B4-BE49-F238E27FC236}">
                <a16:creationId xmlns:a16="http://schemas.microsoft.com/office/drawing/2014/main" id="{8F2F30A1-07E6-0A45-A78A-0F431289C2F4}"/>
              </a:ext>
            </a:extLst>
          </p:cNvPr>
          <p:cNvSpPr>
            <a:spLocks noGrp="1"/>
          </p:cNvSpPr>
          <p:nvPr>
            <p:ph idx="1"/>
          </p:nvPr>
        </p:nvSpPr>
        <p:spPr>
          <a:xfrm>
            <a:off x="838200" y="1825625"/>
            <a:ext cx="10515600" cy="4667250"/>
          </a:xfrm>
        </p:spPr>
        <p:txBody>
          <a:bodyPr>
            <a:normAutofit fontScale="70000" lnSpcReduction="20000"/>
          </a:bodyPr>
          <a:lstStyle/>
          <a:p>
            <a:pPr marL="0" indent="0">
              <a:lnSpc>
                <a:spcPct val="120000"/>
              </a:lnSpc>
              <a:buNone/>
            </a:pPr>
            <a:r>
              <a:rPr lang="en-US" b="1" dirty="0"/>
              <a:t>Goal 3: </a:t>
            </a:r>
            <a:r>
              <a:rPr lang="en-US" dirty="0"/>
              <a:t>Feedback form for digital accessibility to capture accessibility issues encountered by constituents and suggest overall program recommendations</a:t>
            </a:r>
          </a:p>
          <a:p>
            <a:pPr marL="0" indent="0">
              <a:lnSpc>
                <a:spcPct val="120000"/>
              </a:lnSpc>
              <a:buNone/>
            </a:pPr>
            <a:r>
              <a:rPr lang="en-US" b="1" dirty="0"/>
              <a:t>Feedback form progress:</a:t>
            </a:r>
          </a:p>
          <a:p>
            <a:pPr marL="514350" indent="-514350">
              <a:lnSpc>
                <a:spcPct val="120000"/>
              </a:lnSpc>
              <a:buFont typeface="+mj-lt"/>
              <a:buAutoNum type="arabicPeriod"/>
            </a:pPr>
            <a:r>
              <a:rPr lang="en-US" dirty="0"/>
              <a:t>Feedback form implementation plan created and updated with involvement from the Mass Digital team and stakeholders</a:t>
            </a:r>
          </a:p>
          <a:p>
            <a:pPr marL="514350" indent="-514350">
              <a:lnSpc>
                <a:spcPct val="120000"/>
              </a:lnSpc>
              <a:buFont typeface="+mj-lt"/>
              <a:buAutoNum type="arabicPeriod"/>
            </a:pPr>
            <a:r>
              <a:rPr lang="en-US" dirty="0"/>
              <a:t>User research studies happening now until December, with form recommendations provided to the working group</a:t>
            </a:r>
          </a:p>
          <a:p>
            <a:pPr marL="514350" indent="-514350">
              <a:lnSpc>
                <a:spcPct val="120000"/>
              </a:lnSpc>
              <a:buFont typeface="+mj-lt"/>
              <a:buAutoNum type="arabicPeriod"/>
            </a:pPr>
            <a:r>
              <a:rPr lang="en-US" dirty="0"/>
              <a:t>Form to be linked from the Commonwealth Executive Department digital Accessibility Statement and maybe additional places TBD</a:t>
            </a:r>
          </a:p>
          <a:p>
            <a:pPr marL="514350" indent="-514350">
              <a:lnSpc>
                <a:spcPct val="120000"/>
              </a:lnSpc>
              <a:buFont typeface="+mj-lt"/>
              <a:buAutoNum type="arabicPeriod"/>
            </a:pPr>
            <a:r>
              <a:rPr lang="en-US" dirty="0"/>
              <a:t>Form will be updated based on recommendations with feedback notification routing to Accessibility Officers</a:t>
            </a:r>
          </a:p>
          <a:p>
            <a:pPr marL="514350" indent="-514350">
              <a:lnSpc>
                <a:spcPct val="120000"/>
              </a:lnSpc>
              <a:buFont typeface="+mj-lt"/>
              <a:buAutoNum type="arabicPeriod"/>
            </a:pPr>
            <a:r>
              <a:rPr lang="en-US" dirty="0"/>
              <a:t>Plan to publish form in the next few months</a:t>
            </a:r>
          </a:p>
        </p:txBody>
      </p:sp>
    </p:spTree>
    <p:extLst>
      <p:ext uri="{BB962C8B-B14F-4D97-AF65-F5344CB8AC3E}">
        <p14:creationId xmlns:p14="http://schemas.microsoft.com/office/powerpoint/2010/main" val="3935158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807C-0B45-E633-14C1-95D5BCECA231}"/>
              </a:ext>
            </a:extLst>
          </p:cNvPr>
          <p:cNvSpPr>
            <a:spLocks noGrp="1"/>
          </p:cNvSpPr>
          <p:nvPr>
            <p:ph type="title"/>
          </p:nvPr>
        </p:nvSpPr>
        <p:spPr/>
        <p:txBody>
          <a:bodyPr/>
          <a:lstStyle/>
          <a:p>
            <a:pPr algn="ctr"/>
            <a:r>
              <a:rPr lang="en-US" dirty="0"/>
              <a:t>Community Employee Resource Group Update</a:t>
            </a:r>
          </a:p>
        </p:txBody>
      </p:sp>
      <p:sp>
        <p:nvSpPr>
          <p:cNvPr id="3" name="Content Placeholder 2">
            <a:extLst>
              <a:ext uri="{FF2B5EF4-FFF2-40B4-BE49-F238E27FC236}">
                <a16:creationId xmlns:a16="http://schemas.microsoft.com/office/drawing/2014/main" id="{CB1D37CA-653B-6A8E-C953-5237DB0C949D}"/>
              </a:ext>
            </a:extLst>
          </p:cNvPr>
          <p:cNvSpPr>
            <a:spLocks noGrp="1"/>
          </p:cNvSpPr>
          <p:nvPr>
            <p:ph idx="1"/>
          </p:nvPr>
        </p:nvSpPr>
        <p:spPr>
          <a:xfrm>
            <a:off x="838200" y="1825625"/>
            <a:ext cx="10515600" cy="4667250"/>
          </a:xfrm>
        </p:spPr>
        <p:txBody>
          <a:bodyPr>
            <a:normAutofit fontScale="92500" lnSpcReduction="20000"/>
          </a:bodyPr>
          <a:lstStyle/>
          <a:p>
            <a:pPr marL="0" indent="0">
              <a:lnSpc>
                <a:spcPct val="110000"/>
              </a:lnSpc>
              <a:buNone/>
            </a:pPr>
            <a:r>
              <a:rPr lang="en-US" b="1" dirty="0"/>
              <a:t>Goal 4: </a:t>
            </a:r>
            <a:r>
              <a:rPr lang="en-US" dirty="0"/>
              <a:t>Create an employee resource group for the Commonwealth</a:t>
            </a:r>
          </a:p>
          <a:p>
            <a:pPr marL="0" indent="0">
              <a:lnSpc>
                <a:spcPct val="110000"/>
              </a:lnSpc>
              <a:buNone/>
            </a:pPr>
            <a:r>
              <a:rPr lang="en-US" dirty="0"/>
              <a:t>Group purpose: Builds connections, increases engagement and provides avenues for inclusion of employee perspectives and feedback on our digital assets</a:t>
            </a:r>
          </a:p>
          <a:p>
            <a:pPr marL="0" indent="0">
              <a:lnSpc>
                <a:spcPct val="110000"/>
              </a:lnSpc>
              <a:buNone/>
            </a:pPr>
            <a:r>
              <a:rPr lang="en-US" b="1" dirty="0"/>
              <a:t>Progress update:</a:t>
            </a:r>
          </a:p>
          <a:p>
            <a:pPr marL="514350" indent="-514350">
              <a:lnSpc>
                <a:spcPct val="110000"/>
              </a:lnSpc>
              <a:buFont typeface="+mj-lt"/>
              <a:buAutoNum type="arabicPeriod"/>
            </a:pPr>
            <a:r>
              <a:rPr lang="en-US" dirty="0"/>
              <a:t>Will create an employee resource group for employees with disabilities, stakeholders and allies</a:t>
            </a:r>
          </a:p>
          <a:p>
            <a:pPr marL="514350" indent="-514350">
              <a:lnSpc>
                <a:spcPct val="110000"/>
              </a:lnSpc>
              <a:buFont typeface="+mj-lt"/>
              <a:buAutoNum type="arabicPeriod"/>
            </a:pPr>
            <a:r>
              <a:rPr lang="en-US" dirty="0"/>
              <a:t>Some Secretariats already have formed employee resource groups and want to build a larger group</a:t>
            </a:r>
          </a:p>
          <a:p>
            <a:pPr marL="514350" indent="-514350">
              <a:lnSpc>
                <a:spcPct val="110000"/>
              </a:lnSpc>
              <a:buFont typeface="+mj-lt"/>
              <a:buAutoNum type="arabicPeriod"/>
            </a:pPr>
            <a:r>
              <a:rPr lang="en-US" dirty="0"/>
              <a:t>Plan to deep dive on this goal in 2026</a:t>
            </a:r>
          </a:p>
        </p:txBody>
      </p:sp>
    </p:spTree>
    <p:extLst>
      <p:ext uri="{BB962C8B-B14F-4D97-AF65-F5344CB8AC3E}">
        <p14:creationId xmlns:p14="http://schemas.microsoft.com/office/powerpoint/2010/main" val="15211675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966850"/>
            <a:ext cx="9144000" cy="3096306"/>
          </a:xfrm>
        </p:spPr>
        <p:txBody>
          <a:bodyPr>
            <a:normAutofit/>
          </a:bodyPr>
          <a:lstStyle/>
          <a:p>
            <a:r>
              <a:rPr lang="en-US" dirty="0">
                <a:solidFill>
                  <a:schemeClr val="bg2"/>
                </a:solidFill>
              </a:rPr>
              <a:t>Title II Research </a:t>
            </a:r>
            <a:br>
              <a:rPr lang="en-US" dirty="0">
                <a:solidFill>
                  <a:schemeClr val="bg2"/>
                </a:solidFill>
              </a:rPr>
            </a:br>
            <a:r>
              <a:rPr lang="en-US" dirty="0">
                <a:solidFill>
                  <a:schemeClr val="bg2"/>
                </a:solidFill>
              </a:rPr>
              <a:t>Working Group Update</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5029200"/>
            <a:ext cx="9144000" cy="685800"/>
          </a:xfrm>
        </p:spPr>
        <p:txBody>
          <a:bodyPr/>
          <a:lstStyle/>
          <a:p>
            <a:r>
              <a:rPr lang="en-US" dirty="0">
                <a:solidFill>
                  <a:schemeClr val="bg2"/>
                </a:solidFill>
              </a:rPr>
              <a:t>November 5, 2025</a:t>
            </a:r>
          </a:p>
        </p:txBody>
      </p:sp>
    </p:spTree>
    <p:extLst>
      <p:ext uri="{BB962C8B-B14F-4D97-AF65-F5344CB8AC3E}">
        <p14:creationId xmlns:p14="http://schemas.microsoft.com/office/powerpoint/2010/main" val="15362688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0731A-A3C1-9E72-06BF-8198567D139F}"/>
              </a:ext>
            </a:extLst>
          </p:cNvPr>
          <p:cNvSpPr>
            <a:spLocks noGrp="1"/>
          </p:cNvSpPr>
          <p:nvPr>
            <p:ph type="ctrTitle"/>
          </p:nvPr>
        </p:nvSpPr>
        <p:spPr/>
        <p:txBody>
          <a:bodyPr/>
          <a:lstStyle/>
          <a:p>
            <a:r>
              <a:rPr lang="en-US" dirty="0">
                <a:solidFill>
                  <a:schemeClr val="bg2"/>
                </a:solidFill>
              </a:rPr>
              <a:t>Fiscal Year 2026 </a:t>
            </a:r>
            <a:br>
              <a:rPr lang="en-US" dirty="0">
                <a:solidFill>
                  <a:schemeClr val="bg2"/>
                </a:solidFill>
              </a:rPr>
            </a:br>
            <a:r>
              <a:rPr lang="en-US" dirty="0">
                <a:solidFill>
                  <a:schemeClr val="bg2"/>
                </a:solidFill>
              </a:rPr>
              <a:t>Objective and Goals</a:t>
            </a:r>
          </a:p>
        </p:txBody>
      </p:sp>
      <p:sp>
        <p:nvSpPr>
          <p:cNvPr id="5" name="Subtitle 4">
            <a:extLst>
              <a:ext uri="{FF2B5EF4-FFF2-40B4-BE49-F238E27FC236}">
                <a16:creationId xmlns:a16="http://schemas.microsoft.com/office/drawing/2014/main" id="{DECC07A5-56E5-E9FA-45EB-CBC7C8B7E00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54202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p:txBody>
          <a:bodyPr/>
          <a:lstStyle/>
          <a:p>
            <a:pPr algn="ctr"/>
            <a:r>
              <a:rPr lang="en-US" dirty="0"/>
              <a:t>Title II Research Group Activities</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574074"/>
            <a:ext cx="10515600" cy="4602889"/>
          </a:xfrm>
        </p:spPr>
        <p:txBody>
          <a:bodyPr>
            <a:normAutofit fontScale="92500" lnSpcReduction="20000"/>
          </a:bodyPr>
          <a:lstStyle/>
          <a:p>
            <a:pPr marL="0" indent="0">
              <a:buNone/>
            </a:pPr>
            <a:r>
              <a:rPr lang="en-US" b="1" dirty="0"/>
              <a:t>Goal:</a:t>
            </a:r>
          </a:p>
          <a:p>
            <a:pPr marL="0" indent="0">
              <a:buNone/>
            </a:pPr>
            <a:r>
              <a:rPr lang="en-US" dirty="0"/>
              <a:t>Perform research to provide recommendations for Title II</a:t>
            </a:r>
          </a:p>
          <a:p>
            <a:pPr marL="0" indent="0">
              <a:buNone/>
            </a:pPr>
            <a:endParaRPr lang="en-US" dirty="0"/>
          </a:p>
          <a:p>
            <a:pPr marL="0" indent="0">
              <a:buNone/>
            </a:pPr>
            <a:r>
              <a:rPr lang="en-US" b="1" dirty="0"/>
              <a:t>Perform research on the following:</a:t>
            </a:r>
          </a:p>
          <a:p>
            <a:r>
              <a:rPr lang="en-US" dirty="0"/>
              <a:t>What other states are doing for Title II including usage of tools, processes, tracking</a:t>
            </a:r>
          </a:p>
          <a:p>
            <a:r>
              <a:rPr lang="en-US" dirty="0"/>
              <a:t>Funding avenues</a:t>
            </a:r>
          </a:p>
          <a:p>
            <a:r>
              <a:rPr lang="en-US" dirty="0"/>
              <a:t>Tools to augment and assist to expedite current processes</a:t>
            </a:r>
          </a:p>
          <a:p>
            <a:r>
              <a:rPr lang="en-US" dirty="0"/>
              <a:t>Legal case law</a:t>
            </a:r>
          </a:p>
          <a:p>
            <a:r>
              <a:rPr lang="en-US" dirty="0"/>
              <a:t>Customer service accessibility</a:t>
            </a:r>
          </a:p>
          <a:p>
            <a:r>
              <a:rPr lang="en-US" dirty="0"/>
              <a:t>Webinars, trainings and guides to add to our resources</a:t>
            </a:r>
          </a:p>
        </p:txBody>
      </p:sp>
    </p:spTree>
    <p:extLst>
      <p:ext uri="{BB962C8B-B14F-4D97-AF65-F5344CB8AC3E}">
        <p14:creationId xmlns:p14="http://schemas.microsoft.com/office/powerpoint/2010/main" val="2717065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1BE5F-D22C-7CB6-AD5D-021080CEC6D0}"/>
              </a:ext>
            </a:extLst>
          </p:cNvPr>
          <p:cNvSpPr>
            <a:spLocks noGrp="1"/>
          </p:cNvSpPr>
          <p:nvPr>
            <p:ph type="title"/>
          </p:nvPr>
        </p:nvSpPr>
        <p:spPr/>
        <p:txBody>
          <a:bodyPr/>
          <a:lstStyle/>
          <a:p>
            <a:pPr algn="ctr"/>
            <a:r>
              <a:rPr lang="en-US" dirty="0"/>
              <a:t>Title II Research Group Plan</a:t>
            </a:r>
          </a:p>
        </p:txBody>
      </p:sp>
      <p:sp>
        <p:nvSpPr>
          <p:cNvPr id="3" name="Content Placeholder 2">
            <a:extLst>
              <a:ext uri="{FF2B5EF4-FFF2-40B4-BE49-F238E27FC236}">
                <a16:creationId xmlns:a16="http://schemas.microsoft.com/office/drawing/2014/main" id="{B931BC42-CC63-5DA6-5F22-5E7A95C88935}"/>
              </a:ext>
            </a:extLst>
          </p:cNvPr>
          <p:cNvSpPr>
            <a:spLocks noGrp="1"/>
          </p:cNvSpPr>
          <p:nvPr>
            <p:ph idx="1"/>
          </p:nvPr>
        </p:nvSpPr>
        <p:spPr/>
        <p:txBody>
          <a:bodyPr/>
          <a:lstStyle/>
          <a:p>
            <a:r>
              <a:rPr lang="en-US" dirty="0"/>
              <a:t>Group members to sign up for research topic(s) by November 14</a:t>
            </a:r>
            <a:r>
              <a:rPr lang="en-US" baseline="30000" dirty="0"/>
              <a:t>th</a:t>
            </a:r>
            <a:endParaRPr lang="en-US" dirty="0"/>
          </a:p>
          <a:p>
            <a:r>
              <a:rPr lang="en-US" dirty="0"/>
              <a:t>Selected topics to be researched </a:t>
            </a:r>
          </a:p>
          <a:p>
            <a:r>
              <a:rPr lang="en-US" dirty="0"/>
              <a:t>Members will provide research updates and findings for group discussion to create recommendations to inform Title II activities</a:t>
            </a:r>
          </a:p>
          <a:p>
            <a:r>
              <a:rPr lang="en-US" dirty="0"/>
              <a:t>Group will present periodic updates to the full board for input and feedback</a:t>
            </a:r>
          </a:p>
          <a:p>
            <a:r>
              <a:rPr lang="en-US" dirty="0"/>
              <a:t>Group to present a recommendations list for the Board final deliverable</a:t>
            </a:r>
          </a:p>
          <a:p>
            <a:pPr marL="0" indent="0">
              <a:buNone/>
            </a:pPr>
            <a:endParaRPr lang="en-US" dirty="0"/>
          </a:p>
        </p:txBody>
      </p:sp>
    </p:spTree>
    <p:extLst>
      <p:ext uri="{BB962C8B-B14F-4D97-AF65-F5344CB8AC3E}">
        <p14:creationId xmlns:p14="http://schemas.microsoft.com/office/powerpoint/2010/main" val="836170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lstStyle/>
          <a:p>
            <a:r>
              <a:rPr lang="en-US" dirty="0">
                <a:solidFill>
                  <a:schemeClr val="bg2"/>
                </a:solidFill>
              </a:rPr>
              <a:t>Next </a:t>
            </a:r>
            <a:r>
              <a:rPr lang="en-US">
                <a:solidFill>
                  <a:schemeClr val="bg2"/>
                </a:solidFill>
              </a:rPr>
              <a:t>Steps </a:t>
            </a:r>
            <a:br>
              <a:rPr lang="en-US">
                <a:solidFill>
                  <a:schemeClr val="bg2"/>
                </a:solidFill>
              </a:rPr>
            </a:br>
            <a:r>
              <a:rPr lang="en-US">
                <a:solidFill>
                  <a:schemeClr val="bg2"/>
                </a:solidFill>
              </a:rPr>
              <a:t>for </a:t>
            </a:r>
            <a:r>
              <a:rPr lang="en-US" dirty="0">
                <a:solidFill>
                  <a:schemeClr val="bg2"/>
                </a:solidFill>
              </a:rPr>
              <a:t>Objective Working Group</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047830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p:txBody>
          <a:bodyPr vert="horz" lIns="91440" tIns="45720" rIns="91440" bIns="45720" rtlCol="0" anchor="t">
            <a:normAutofit/>
          </a:bodyPr>
          <a:lstStyle/>
          <a:p>
            <a:pPr marL="0" indent="0">
              <a:buNone/>
            </a:pPr>
            <a:r>
              <a:rPr lang="en-US" b="1" dirty="0"/>
              <a:t>Coming up for the group:</a:t>
            </a:r>
          </a:p>
          <a:p>
            <a:pPr marL="0" indent="0">
              <a:buNone/>
            </a:pPr>
            <a:endParaRPr lang="en-US" dirty="0"/>
          </a:p>
          <a:p>
            <a:pPr marL="514350" indent="-514350">
              <a:buFont typeface="+mj-lt"/>
              <a:buAutoNum type="arabicPeriod"/>
            </a:pPr>
            <a:r>
              <a:rPr lang="en-US" dirty="0"/>
              <a:t>Create research plans and identify who can assist with what based on signups</a:t>
            </a:r>
          </a:p>
          <a:p>
            <a:pPr marL="514350" indent="-514350">
              <a:buFont typeface="+mj-lt"/>
              <a:buAutoNum type="arabicPeriod"/>
            </a:pPr>
            <a:r>
              <a:rPr lang="en-US" dirty="0"/>
              <a:t>Commence research for future progress updates</a:t>
            </a:r>
          </a:p>
          <a:p>
            <a:pPr marL="514350" indent="-514350">
              <a:buFont typeface="+mj-lt"/>
              <a:buAutoNum type="arabicPeriod"/>
            </a:pPr>
            <a:r>
              <a:rPr lang="en-US" dirty="0"/>
              <a:t>Collaborate with additional working groups on initiatives</a:t>
            </a:r>
          </a:p>
          <a:p>
            <a:pPr marL="0" indent="0">
              <a:buNone/>
            </a:pPr>
            <a:endParaRPr lang="en-US" dirty="0"/>
          </a:p>
        </p:txBody>
      </p:sp>
    </p:spTree>
    <p:extLst>
      <p:ext uri="{BB962C8B-B14F-4D97-AF65-F5344CB8AC3E}">
        <p14:creationId xmlns:p14="http://schemas.microsoft.com/office/powerpoint/2010/main" val="28906220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F1216DD8-668A-4893-88AE-03ECFB01E7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604A1FA-8871-1EB8-9E7E-138B182B56C5}"/>
              </a:ext>
            </a:extLst>
          </p:cNvPr>
          <p:cNvSpPr>
            <a:spLocks noGrp="1"/>
          </p:cNvSpPr>
          <p:nvPr>
            <p:ph type="ctrTitle"/>
          </p:nvPr>
        </p:nvSpPr>
        <p:spPr/>
        <p:txBody>
          <a:bodyPr>
            <a:normAutofit/>
          </a:bodyPr>
          <a:lstStyle/>
          <a:p>
            <a:r>
              <a:rPr lang="en-US" dirty="0">
                <a:solidFill>
                  <a:schemeClr val="bg2"/>
                </a:solidFill>
              </a:rPr>
              <a:t>Review Board Charter</a:t>
            </a:r>
          </a:p>
        </p:txBody>
      </p:sp>
      <p:sp>
        <p:nvSpPr>
          <p:cNvPr id="6" name="Subtitle 5">
            <a:extLst>
              <a:ext uri="{FF2B5EF4-FFF2-40B4-BE49-F238E27FC236}">
                <a16:creationId xmlns:a16="http://schemas.microsoft.com/office/drawing/2014/main" id="{561C0B39-1A8B-9F0F-FD4C-477A39185C5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906367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9E142-3523-9668-D2C1-81C74048EB53}"/>
              </a:ext>
            </a:extLst>
          </p:cNvPr>
          <p:cNvSpPr>
            <a:spLocks noGrp="1"/>
          </p:cNvSpPr>
          <p:nvPr>
            <p:ph type="title"/>
          </p:nvPr>
        </p:nvSpPr>
        <p:spPr/>
        <p:txBody>
          <a:bodyPr/>
          <a:lstStyle/>
          <a:p>
            <a:pPr algn="ctr"/>
            <a:r>
              <a:rPr lang="en-US" dirty="0"/>
              <a:t>Review Board Charter</a:t>
            </a:r>
          </a:p>
        </p:txBody>
      </p:sp>
      <p:sp>
        <p:nvSpPr>
          <p:cNvPr id="3" name="Content Placeholder 2">
            <a:extLst>
              <a:ext uri="{FF2B5EF4-FFF2-40B4-BE49-F238E27FC236}">
                <a16:creationId xmlns:a16="http://schemas.microsoft.com/office/drawing/2014/main" id="{2649A0A1-B4CA-96B0-739A-56E2407B24FE}"/>
              </a:ext>
            </a:extLst>
          </p:cNvPr>
          <p:cNvSpPr>
            <a:spLocks noGrp="1"/>
          </p:cNvSpPr>
          <p:nvPr>
            <p:ph idx="1"/>
          </p:nvPr>
        </p:nvSpPr>
        <p:spPr>
          <a:xfrm>
            <a:off x="838200" y="1690688"/>
            <a:ext cx="10515600" cy="4269845"/>
          </a:xfrm>
        </p:spPr>
        <p:txBody>
          <a:bodyPr>
            <a:normAutofit/>
          </a:bodyPr>
          <a:lstStyle/>
          <a:p>
            <a:pPr marL="0" indent="0">
              <a:lnSpc>
                <a:spcPct val="100000"/>
              </a:lnSpc>
              <a:buNone/>
            </a:pPr>
            <a:r>
              <a:rPr lang="en-US" dirty="0"/>
              <a:t>The Board shall consist of three (3) appointed members of the public. If the Board determines by a majority vote that greater representation from the community is needed to further the mission and objectives of the Board, the Board may vote to approve up to two (2) additional members of the public. </a:t>
            </a:r>
          </a:p>
          <a:p>
            <a:pPr marL="0" indent="0">
              <a:lnSpc>
                <a:spcPct val="100000"/>
              </a:lnSpc>
              <a:buNone/>
            </a:pPr>
            <a:endParaRPr lang="en-US" dirty="0"/>
          </a:p>
          <a:p>
            <a:pPr marL="0" indent="0">
              <a:lnSpc>
                <a:spcPct val="100000"/>
              </a:lnSpc>
              <a:buNone/>
            </a:pPr>
            <a:r>
              <a:rPr lang="en-US" dirty="0"/>
              <a:t>Discuss the addition of 2 more members with vote to approve.</a:t>
            </a:r>
          </a:p>
        </p:txBody>
      </p:sp>
    </p:spTree>
    <p:extLst>
      <p:ext uri="{BB962C8B-B14F-4D97-AF65-F5344CB8AC3E}">
        <p14:creationId xmlns:p14="http://schemas.microsoft.com/office/powerpoint/2010/main" val="30750404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D0BBB292-6EA1-E5F8-EC5F-B1C8F8CE1FB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689DBC-EDCD-5F56-EB2F-C84048D3A80E}"/>
              </a:ext>
            </a:extLst>
          </p:cNvPr>
          <p:cNvSpPr>
            <a:spLocks noGrp="1"/>
          </p:cNvSpPr>
          <p:nvPr>
            <p:ph type="ctrTitle"/>
          </p:nvPr>
        </p:nvSpPr>
        <p:spPr/>
        <p:txBody>
          <a:bodyPr>
            <a:normAutofit/>
          </a:bodyPr>
          <a:lstStyle/>
          <a:p>
            <a:r>
              <a:rPr lang="en-US" dirty="0">
                <a:solidFill>
                  <a:schemeClr val="bg2"/>
                </a:solidFill>
              </a:rPr>
              <a:t>Chief IT Accessibility Officer Updates</a:t>
            </a:r>
          </a:p>
        </p:txBody>
      </p:sp>
      <p:sp>
        <p:nvSpPr>
          <p:cNvPr id="6" name="Subtitle 5">
            <a:extLst>
              <a:ext uri="{FF2B5EF4-FFF2-40B4-BE49-F238E27FC236}">
                <a16:creationId xmlns:a16="http://schemas.microsoft.com/office/drawing/2014/main" id="{818DD141-F27F-4F39-8408-058547604AF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56225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2FC06-8D2C-75D1-224A-200CC160B49C}"/>
              </a:ext>
            </a:extLst>
          </p:cNvPr>
          <p:cNvSpPr>
            <a:spLocks noGrp="1"/>
          </p:cNvSpPr>
          <p:nvPr>
            <p:ph type="title"/>
          </p:nvPr>
        </p:nvSpPr>
        <p:spPr/>
        <p:txBody>
          <a:bodyPr/>
          <a:lstStyle/>
          <a:p>
            <a:pPr algn="ctr"/>
            <a:r>
              <a:rPr lang="en-US" dirty="0"/>
              <a:t>Digital Accessibility Program Updates</a:t>
            </a:r>
          </a:p>
        </p:txBody>
      </p:sp>
      <p:sp>
        <p:nvSpPr>
          <p:cNvPr id="3" name="Content Placeholder 2">
            <a:extLst>
              <a:ext uri="{FF2B5EF4-FFF2-40B4-BE49-F238E27FC236}">
                <a16:creationId xmlns:a16="http://schemas.microsoft.com/office/drawing/2014/main" id="{C8760AED-7075-25D9-331A-093A79AE6FE8}"/>
              </a:ext>
            </a:extLst>
          </p:cNvPr>
          <p:cNvSpPr>
            <a:spLocks noGrp="1"/>
          </p:cNvSpPr>
          <p:nvPr>
            <p:ph idx="1"/>
          </p:nvPr>
        </p:nvSpPr>
        <p:spPr>
          <a:xfrm>
            <a:off x="838200" y="1690688"/>
            <a:ext cx="10515600" cy="4780128"/>
          </a:xfrm>
        </p:spPr>
        <p:txBody>
          <a:bodyPr>
            <a:normAutofit fontScale="77500" lnSpcReduction="20000"/>
          </a:bodyPr>
          <a:lstStyle/>
          <a:p>
            <a:pPr marL="514350" indent="-514350">
              <a:lnSpc>
                <a:spcPct val="120000"/>
              </a:lnSpc>
              <a:buFont typeface="+mj-lt"/>
              <a:buAutoNum type="arabicPeriod"/>
            </a:pPr>
            <a:r>
              <a:rPr lang="en-US" dirty="0"/>
              <a:t>Hired Accessibility Officers for Secretariats</a:t>
            </a:r>
          </a:p>
          <a:p>
            <a:pPr marL="514350" indent="-514350">
              <a:lnSpc>
                <a:spcPct val="120000"/>
              </a:lnSpc>
              <a:buFont typeface="+mj-lt"/>
              <a:buAutoNum type="arabicPeriod"/>
            </a:pPr>
            <a:r>
              <a:rPr lang="en-US" dirty="0"/>
              <a:t>Created and finalizing training for procurement accessibility and creating content for additional trainings</a:t>
            </a:r>
          </a:p>
          <a:p>
            <a:pPr marL="514350" indent="-514350">
              <a:lnSpc>
                <a:spcPct val="120000"/>
              </a:lnSpc>
              <a:buFont typeface="+mj-lt"/>
              <a:buAutoNum type="arabicPeriod"/>
            </a:pPr>
            <a:r>
              <a:rPr lang="en-US" dirty="0"/>
              <a:t>Continuing to develop and publish resources on mass.gov on digital accessibility topics</a:t>
            </a:r>
          </a:p>
          <a:p>
            <a:pPr marL="514350" indent="-514350">
              <a:lnSpc>
                <a:spcPct val="120000"/>
              </a:lnSpc>
              <a:buFont typeface="+mj-lt"/>
              <a:buAutoNum type="arabicPeriod"/>
            </a:pPr>
            <a:r>
              <a:rPr lang="en-US" dirty="0"/>
              <a:t>Extended Office hours and trainings to municipalities and schools</a:t>
            </a:r>
          </a:p>
          <a:p>
            <a:pPr marL="514350" indent="-514350">
              <a:lnSpc>
                <a:spcPct val="120000"/>
              </a:lnSpc>
              <a:buFont typeface="+mj-lt"/>
              <a:buAutoNum type="arabicPeriod"/>
            </a:pPr>
            <a:r>
              <a:rPr lang="en-US" dirty="0"/>
              <a:t>Rolled out mandatory digital accessibility training course for all Executive Department employees</a:t>
            </a:r>
          </a:p>
          <a:p>
            <a:pPr marL="514350" indent="-514350">
              <a:lnSpc>
                <a:spcPct val="120000"/>
              </a:lnSpc>
              <a:buFont typeface="+mj-lt"/>
              <a:buAutoNum type="arabicPeriod"/>
            </a:pPr>
            <a:r>
              <a:rPr lang="en-US" dirty="0"/>
              <a:t>In progress with hiring additional accessibility testers</a:t>
            </a:r>
          </a:p>
          <a:p>
            <a:pPr marL="514350" indent="-514350">
              <a:lnSpc>
                <a:spcPct val="120000"/>
              </a:lnSpc>
              <a:buFont typeface="+mj-lt"/>
              <a:buAutoNum type="arabicPeriod"/>
            </a:pPr>
            <a:r>
              <a:rPr lang="en-US" dirty="0"/>
              <a:t>Hired a UX Accessibility Development Specialist</a:t>
            </a:r>
          </a:p>
          <a:p>
            <a:pPr marL="514350" indent="-514350">
              <a:lnSpc>
                <a:spcPct val="120000"/>
              </a:lnSpc>
              <a:buFont typeface="+mj-lt"/>
              <a:buAutoNum type="arabicPeriod"/>
            </a:pPr>
            <a:r>
              <a:rPr lang="en-US" dirty="0"/>
              <a:t>Additional initiatives in progress</a:t>
            </a:r>
          </a:p>
        </p:txBody>
      </p:sp>
    </p:spTree>
    <p:extLst>
      <p:ext uri="{BB962C8B-B14F-4D97-AF65-F5344CB8AC3E}">
        <p14:creationId xmlns:p14="http://schemas.microsoft.com/office/powerpoint/2010/main" val="15154720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0174E4A4-6F09-7418-EDE3-32D5C39028D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B7C1BB-B9A8-E41D-A39F-50BB79267BAB}"/>
              </a:ext>
            </a:extLst>
          </p:cNvPr>
          <p:cNvSpPr>
            <a:spLocks noGrp="1"/>
          </p:cNvSpPr>
          <p:nvPr>
            <p:ph type="ctrTitle"/>
          </p:nvPr>
        </p:nvSpPr>
        <p:spPr/>
        <p:txBody>
          <a:bodyPr>
            <a:normAutofit/>
          </a:bodyPr>
          <a:lstStyle/>
          <a:p>
            <a:r>
              <a:rPr lang="en-US" dirty="0">
                <a:solidFill>
                  <a:schemeClr val="bg2"/>
                </a:solidFill>
              </a:rPr>
              <a:t>Board Next Steps</a:t>
            </a:r>
          </a:p>
        </p:txBody>
      </p:sp>
      <p:sp>
        <p:nvSpPr>
          <p:cNvPr id="6" name="Subtitle 5">
            <a:extLst>
              <a:ext uri="{FF2B5EF4-FFF2-40B4-BE49-F238E27FC236}">
                <a16:creationId xmlns:a16="http://schemas.microsoft.com/office/drawing/2014/main" id="{9E64AFCD-F935-53A0-99D0-0A3946DAA43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046223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95037-A58A-42EE-F527-E10B38B9B5F5}"/>
              </a:ext>
            </a:extLst>
          </p:cNvPr>
          <p:cNvSpPr>
            <a:spLocks noGrp="1"/>
          </p:cNvSpPr>
          <p:nvPr>
            <p:ph type="title"/>
          </p:nvPr>
        </p:nvSpPr>
        <p:spPr/>
        <p:txBody>
          <a:bodyPr/>
          <a:lstStyle/>
          <a:p>
            <a:pPr algn="ctr"/>
            <a:r>
              <a:rPr lang="en-US" dirty="0"/>
              <a:t>Next Steps for the Board</a:t>
            </a:r>
          </a:p>
        </p:txBody>
      </p:sp>
      <p:sp>
        <p:nvSpPr>
          <p:cNvPr id="3" name="Content Placeholder 2">
            <a:extLst>
              <a:ext uri="{FF2B5EF4-FFF2-40B4-BE49-F238E27FC236}">
                <a16:creationId xmlns:a16="http://schemas.microsoft.com/office/drawing/2014/main" id="{B48B892B-BBC3-D609-4BD1-AB33EAE29989}"/>
              </a:ext>
            </a:extLst>
          </p:cNvPr>
          <p:cNvSpPr>
            <a:spLocks noGrp="1"/>
          </p:cNvSpPr>
          <p:nvPr>
            <p:ph idx="1"/>
          </p:nvPr>
        </p:nvSpPr>
        <p:spPr>
          <a:xfrm>
            <a:off x="838200" y="1814608"/>
            <a:ext cx="10515600" cy="5579420"/>
          </a:xfrm>
        </p:spPr>
        <p:txBody>
          <a:bodyPr/>
          <a:lstStyle/>
          <a:p>
            <a:pPr marL="0" indent="0">
              <a:buNone/>
            </a:pPr>
            <a:r>
              <a:rPr lang="en-US" b="1" dirty="0"/>
              <a:t>What is coming up</a:t>
            </a:r>
          </a:p>
          <a:p>
            <a:pPr marL="0" indent="0">
              <a:buNone/>
            </a:pPr>
            <a:endParaRPr lang="en-US" dirty="0"/>
          </a:p>
          <a:p>
            <a:pPr marL="514350" indent="-514350">
              <a:buAutoNum type="arabicPeriod"/>
            </a:pPr>
            <a:r>
              <a:rPr lang="en-US" dirty="0"/>
              <a:t>Working group meetings, continue to participate and engage</a:t>
            </a:r>
          </a:p>
          <a:p>
            <a:pPr marL="514350" indent="-514350">
              <a:buAutoNum type="arabicPeriod"/>
            </a:pPr>
            <a:r>
              <a:rPr lang="en-US" dirty="0"/>
              <a:t>Commence the public member application process in January 2026</a:t>
            </a:r>
          </a:p>
        </p:txBody>
      </p:sp>
    </p:spTree>
    <p:extLst>
      <p:ext uri="{BB962C8B-B14F-4D97-AF65-F5344CB8AC3E}">
        <p14:creationId xmlns:p14="http://schemas.microsoft.com/office/powerpoint/2010/main" val="21314633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EBE6FCA4-FA99-3FF4-BA12-002C94CD3DE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1307744-9060-9C43-C302-AA219EBC1686}"/>
              </a:ext>
            </a:extLst>
          </p:cNvPr>
          <p:cNvSpPr>
            <a:spLocks noGrp="1"/>
          </p:cNvSpPr>
          <p:nvPr>
            <p:ph type="ctrTitle"/>
          </p:nvPr>
        </p:nvSpPr>
        <p:spPr/>
        <p:txBody>
          <a:bodyPr/>
          <a:lstStyle/>
          <a:p>
            <a:r>
              <a:rPr lang="en-US" dirty="0">
                <a:solidFill>
                  <a:schemeClr val="bg2"/>
                </a:solidFill>
              </a:rPr>
              <a:t>Board Member Remarks</a:t>
            </a:r>
          </a:p>
        </p:txBody>
      </p:sp>
      <p:sp>
        <p:nvSpPr>
          <p:cNvPr id="5" name="Subtitle 4">
            <a:extLst>
              <a:ext uri="{FF2B5EF4-FFF2-40B4-BE49-F238E27FC236}">
                <a16:creationId xmlns:a16="http://schemas.microsoft.com/office/drawing/2014/main" id="{E4BC89ED-9145-4503-4FC0-7E2375DDC01C}"/>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7839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825625"/>
            <a:ext cx="10515600" cy="4923518"/>
          </a:xfrm>
        </p:spPr>
        <p:txBody>
          <a:bodyPr>
            <a:normAutofit fontScale="77500" lnSpcReduction="20000"/>
          </a:bodyPr>
          <a:lstStyle/>
          <a:p>
            <a:pPr marL="609600" indent="-457200">
              <a:lnSpc>
                <a:spcPct val="120000"/>
              </a:lnSpc>
            </a:pPr>
            <a:r>
              <a:rPr lang="en-US" b="1" dirty="0"/>
              <a:t>Jason Snyder</a:t>
            </a:r>
            <a:r>
              <a:rPr lang="en-US" dirty="0"/>
              <a:t>,</a:t>
            </a:r>
            <a:r>
              <a:rPr lang="en-US" b="1"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20000"/>
              </a:lnSpc>
            </a:pPr>
            <a:r>
              <a:rPr lang="en-US" b="1" dirty="0"/>
              <a:t>Ashley Bloom</a:t>
            </a:r>
            <a:r>
              <a:rPr lang="en-US" dirty="0"/>
              <a:t>, CIAO, Executive Office of Technology Services and Security</a:t>
            </a:r>
          </a:p>
          <a:p>
            <a:pPr marL="609600" indent="-457200">
              <a:lnSpc>
                <a:spcPct val="120000"/>
              </a:lnSpc>
            </a:pPr>
            <a:r>
              <a:rPr lang="en-US" b="1" dirty="0"/>
              <a:t>Julia Wong</a:t>
            </a:r>
            <a:r>
              <a:rPr lang="en-US" dirty="0"/>
              <a:t>, Secretariat Accessibility Officer</a:t>
            </a:r>
            <a:r>
              <a:rPr lang="en-US" dirty="0">
                <a:ea typeface="Noto Sans Light" panose="020B0402040504020204" pitchFamily="34" charset="0"/>
                <a:cs typeface="Noto Sans Light" panose="020B0402040504020204" pitchFamily="34" charset="0"/>
              </a:rPr>
              <a:t>, Executive Office of Administration and Finance</a:t>
            </a:r>
          </a:p>
          <a:p>
            <a:pPr marL="609600" indent="-457200">
              <a:lnSpc>
                <a:spcPct val="120000"/>
              </a:lnSpc>
            </a:pPr>
            <a:r>
              <a:rPr lang="en-US" b="1" dirty="0"/>
              <a:t>Antoine Harrison</a:t>
            </a:r>
            <a:r>
              <a:rPr lang="en-US" dirty="0"/>
              <a:t>, Secretariat CIO</a:t>
            </a:r>
            <a:r>
              <a:rPr lang="en-US" b="1" dirty="0">
                <a:ea typeface="Noto Sans Light" panose="020B0402040504020204" pitchFamily="34" charset="0"/>
                <a:cs typeface="Noto Sans Light" panose="020B0402040504020204" pitchFamily="34" charset="0"/>
              </a:rPr>
              <a:t>, </a:t>
            </a:r>
            <a:r>
              <a:rPr lang="en-US" dirty="0">
                <a:ea typeface="Noto Sans Light" panose="020B0402040504020204" pitchFamily="34" charset="0"/>
                <a:cs typeface="Noto Sans Light" panose="020B0402040504020204" pitchFamily="34" charset="0"/>
              </a:rPr>
              <a:t>Executive Office of Education</a:t>
            </a:r>
          </a:p>
          <a:p>
            <a:pPr marL="609600" indent="-457200">
              <a:lnSpc>
                <a:spcPct val="120000"/>
              </a:lnSpc>
            </a:pPr>
            <a:r>
              <a:rPr lang="en-US" b="1" dirty="0">
                <a:ea typeface="Noto Sans Light" panose="020B0402040504020204" pitchFamily="34" charset="0"/>
                <a:cs typeface="Noto Sans Light" panose="020B0402040504020204" pitchFamily="34" charset="0"/>
              </a:rPr>
              <a:t>Greg Martin</a:t>
            </a:r>
            <a:r>
              <a:rPr lang="en-US" dirty="0">
                <a:ea typeface="Noto Sans Light" panose="020B0402040504020204" pitchFamily="34" charset="0"/>
                <a:cs typeface="Noto Sans Light" panose="020B0402040504020204" pitchFamily="34" charset="0"/>
              </a:rPr>
              <a:t>, Secretariat CIO, Executive Office of Energy and Environmental Affairs</a:t>
            </a:r>
          </a:p>
          <a:p>
            <a:pPr marL="609600" indent="-457200">
              <a:lnSpc>
                <a:spcPct val="120000"/>
              </a:lnSpc>
            </a:pPr>
            <a:r>
              <a:rPr lang="en-US" b="1" dirty="0"/>
              <a:t>Brian Chase</a:t>
            </a:r>
            <a:r>
              <a:rPr lang="en-US" dirty="0"/>
              <a:t>, Secretariat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2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 </a:t>
            </a:r>
          </a:p>
          <a:p>
            <a:pPr marL="0" indent="0">
              <a:buNone/>
            </a:pPr>
            <a:endParaRPr lang="en-US" b="1" dirty="0"/>
          </a:p>
        </p:txBody>
      </p:sp>
    </p:spTree>
    <p:extLst>
      <p:ext uri="{BB962C8B-B14F-4D97-AF65-F5344CB8AC3E}">
        <p14:creationId xmlns:p14="http://schemas.microsoft.com/office/powerpoint/2010/main" val="36460403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00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a:p>
            <a:pPr marL="0" indent="0">
              <a:buNone/>
            </a:pPr>
            <a:endParaRPr lang="en-US" dirty="0"/>
          </a:p>
        </p:txBody>
      </p:sp>
    </p:spTree>
    <p:extLst>
      <p:ext uri="{BB962C8B-B14F-4D97-AF65-F5344CB8AC3E}">
        <p14:creationId xmlns:p14="http://schemas.microsoft.com/office/powerpoint/2010/main" val="14090022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br>
              <a:rPr lang="en-US" dirty="0">
                <a:solidFill>
                  <a:schemeClr val="bg2"/>
                </a:solidFill>
              </a:rPr>
            </a:br>
            <a:r>
              <a:rPr lang="en-US" dirty="0">
                <a:solidFill>
                  <a:schemeClr val="bg2"/>
                </a:solidFill>
              </a:rPr>
              <a:t>Happy holidays</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200" y="1825625"/>
            <a:ext cx="10515600" cy="4667250"/>
          </a:xfrm>
        </p:spPr>
        <p:txBody>
          <a:bodyPr>
            <a:normAutofit fontScale="85000" lnSpcReduction="10000"/>
          </a:bodyPr>
          <a:lstStyle/>
          <a:p>
            <a:pPr>
              <a:lnSpc>
                <a:spcPct val="12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a:lnSpc>
                <a:spcPct val="120000"/>
              </a:lnSpc>
            </a:pPr>
            <a:r>
              <a:rPr lang="en-US" b="1" dirty="0"/>
              <a:t>Maria Michalski</a:t>
            </a:r>
            <a:r>
              <a:rPr lang="en-US" dirty="0"/>
              <a:t>,</a:t>
            </a:r>
            <a:r>
              <a:rPr lang="en-US" b="1" dirty="0"/>
              <a:t> </a:t>
            </a:r>
            <a:r>
              <a:rPr lang="en-US" dirty="0"/>
              <a:t>Secretariat </a:t>
            </a:r>
            <a:r>
              <a:rPr lang="en-US" dirty="0">
                <a:ea typeface="Noto Sans Light" panose="020B0402040504020204" pitchFamily="34" charset="0"/>
                <a:cs typeface="Noto Sans Light" panose="020B0402040504020204" pitchFamily="34" charset="0"/>
              </a:rPr>
              <a:t>CIO, Executive Office of Public Safety and Security</a:t>
            </a:r>
          </a:p>
          <a:p>
            <a:pPr>
              <a:lnSpc>
                <a:spcPct val="120000"/>
              </a:lnSpc>
            </a:pPr>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pPr>
              <a:lnSpc>
                <a:spcPct val="120000"/>
              </a:lnSpc>
            </a:pPr>
            <a:r>
              <a:rPr lang="en-US" b="1" dirty="0">
                <a:ea typeface="Noto Sans Light" panose="020B0402040504020204" pitchFamily="34" charset="0"/>
                <a:cs typeface="Noto Sans Light" panose="020B0402040504020204" pitchFamily="34" charset="0"/>
              </a:rPr>
              <a:t>Bing Cheng</a:t>
            </a:r>
            <a:r>
              <a:rPr lang="en-US" dirty="0">
                <a:ea typeface="Noto Sans Light" panose="020B0402040504020204" pitchFamily="34" charset="0"/>
                <a:cs typeface="Noto Sans Light" panose="020B0402040504020204" pitchFamily="34" charset="0"/>
              </a:rPr>
              <a:t>, </a:t>
            </a:r>
            <a:r>
              <a:rPr lang="en-US" dirty="0"/>
              <a:t>Secretariat CIO</a:t>
            </a:r>
            <a:r>
              <a:rPr lang="en-US" dirty="0">
                <a:ea typeface="Noto Sans Light" panose="020B0402040504020204" pitchFamily="34" charset="0"/>
                <a:cs typeface="Noto Sans Light" panose="020B0402040504020204" pitchFamily="34" charset="0"/>
              </a:rPr>
              <a:t>, Executive Office of Veterans Services</a:t>
            </a:r>
          </a:p>
          <a:p>
            <a:pPr>
              <a:lnSpc>
                <a:spcPct val="120000"/>
              </a:lnSpc>
            </a:pPr>
            <a:r>
              <a:rPr lang="en-US" b="1" dirty="0"/>
              <a:t>Dr. Opeoluwa Sotonwa</a:t>
            </a:r>
            <a:r>
              <a:rPr lang="en-US" dirty="0"/>
              <a:t>, </a:t>
            </a:r>
            <a:r>
              <a:rPr lang="en-US" dirty="0">
                <a:ea typeface="Noto Sans Light" panose="020B0402040504020204" pitchFamily="34" charset="0"/>
                <a:cs typeface="Noto Sans Light" panose="020B0402040504020204" pitchFamily="34" charset="0"/>
              </a:rPr>
              <a:t>Commissioner, Massachusetts Commission for the Deaf and Hard of Hearing</a:t>
            </a:r>
          </a:p>
          <a:p>
            <a:pPr>
              <a:lnSpc>
                <a:spcPct val="120000"/>
              </a:lnSpc>
            </a:pPr>
            <a:r>
              <a:rPr lang="en-US" b="1" dirty="0"/>
              <a:t>John Oliveira</a:t>
            </a:r>
            <a:r>
              <a:rPr lang="en-US" dirty="0"/>
              <a:t>, </a:t>
            </a:r>
            <a:r>
              <a:rPr lang="en-US" dirty="0">
                <a:ea typeface="Noto Sans Light" panose="020B0402040504020204" pitchFamily="34" charset="0"/>
                <a:cs typeface="Noto Sans Light" panose="020B0402040504020204" pitchFamily="34" charset="0"/>
              </a:rPr>
              <a:t>Commissioner, Massachusetts Commission for the Blind</a:t>
            </a:r>
          </a:p>
          <a:p>
            <a:pPr>
              <a:lnSpc>
                <a:spcPct val="120000"/>
              </a:lnSpc>
            </a:pPr>
            <a:r>
              <a:rPr lang="en-US" b="1" dirty="0"/>
              <a:t>Allan Motenko</a:t>
            </a:r>
            <a:r>
              <a:rPr lang="en-US" dirty="0"/>
              <a:t>, </a:t>
            </a:r>
            <a:r>
              <a:rPr lang="en-US" dirty="0">
                <a:ea typeface="Noto Sans Light" panose="020B0402040504020204" pitchFamily="34" charset="0"/>
                <a:cs typeface="Noto Sans Light" panose="020B0402040504020204" pitchFamily="34" charset="0"/>
              </a:rPr>
              <a:t>Executive Director, Massachusetts Office on Disability</a:t>
            </a:r>
            <a:endParaRPr lang="en-US" dirty="0"/>
          </a:p>
        </p:txBody>
      </p:sp>
    </p:spTree>
    <p:extLst>
      <p:ext uri="{BB962C8B-B14F-4D97-AF65-F5344CB8AC3E}">
        <p14:creationId xmlns:p14="http://schemas.microsoft.com/office/powerpoint/2010/main" val="19319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6161C-0C76-62D2-9A51-489513EB7E21}"/>
              </a:ext>
            </a:extLst>
          </p:cNvPr>
          <p:cNvSpPr>
            <a:spLocks noGrp="1"/>
          </p:cNvSpPr>
          <p:nvPr>
            <p:ph type="title"/>
          </p:nvPr>
        </p:nvSpPr>
        <p:spPr/>
        <p:txBody>
          <a:bodyPr/>
          <a:lstStyle/>
          <a:p>
            <a:pPr algn="ctr"/>
            <a:r>
              <a:rPr lang="en-US" dirty="0"/>
              <a:t>Board Member Roll Call Continued</a:t>
            </a:r>
          </a:p>
        </p:txBody>
      </p:sp>
      <p:sp>
        <p:nvSpPr>
          <p:cNvPr id="3" name="Content Placeholder 2">
            <a:extLst>
              <a:ext uri="{FF2B5EF4-FFF2-40B4-BE49-F238E27FC236}">
                <a16:creationId xmlns:a16="http://schemas.microsoft.com/office/drawing/2014/main" id="{D50E5712-4B96-A073-7A72-16E715D17896}"/>
              </a:ext>
            </a:extLst>
          </p:cNvPr>
          <p:cNvSpPr>
            <a:spLocks noGrp="1"/>
          </p:cNvSpPr>
          <p:nvPr>
            <p:ph idx="1"/>
          </p:nvPr>
        </p:nvSpPr>
        <p:spPr>
          <a:xfrm>
            <a:off x="816166" y="1825625"/>
            <a:ext cx="10515600" cy="4351338"/>
          </a:xfrm>
        </p:spPr>
        <p:txBody>
          <a:bodyPr>
            <a:normAutofit/>
          </a:bodyPr>
          <a:lstStyle/>
          <a:p>
            <a:pPr marL="609600" indent="-457200">
              <a:lnSpc>
                <a:spcPct val="100000"/>
              </a:lnSpc>
            </a:pPr>
            <a:r>
              <a:rPr lang="en-US" sz="2400" b="1" dirty="0"/>
              <a:t>Mark Annati</a:t>
            </a:r>
            <a:r>
              <a:rPr lang="en-US" sz="2400"/>
              <a:t>, CISO</a:t>
            </a:r>
            <a:r>
              <a:rPr lang="en-US" sz="2400" dirty="0"/>
              <a:t>, Executive Office of Economic Development</a:t>
            </a:r>
          </a:p>
          <a:p>
            <a:pPr marL="609600" indent="-457200">
              <a:lnSpc>
                <a:spcPct val="100000"/>
              </a:lnSpc>
            </a:pPr>
            <a:r>
              <a:rPr lang="en-US" sz="2400" b="1" dirty="0"/>
              <a:t>Eduardo Moreno Mendez</a:t>
            </a:r>
            <a:r>
              <a:rPr lang="en-US" sz="2400" dirty="0"/>
              <a:t>, Senior Director of Community Affairs, Governor's Office </a:t>
            </a:r>
          </a:p>
          <a:p>
            <a:pPr marL="609600" indent="-457200">
              <a:lnSpc>
                <a:spcPct val="100000"/>
              </a:lnSpc>
            </a:pPr>
            <a:r>
              <a:rPr lang="en-US" sz="2400" b="1" dirty="0"/>
              <a:t>Larry Goldberg</a:t>
            </a:r>
            <a:r>
              <a:rPr lang="en-US" sz="2400" dirty="0"/>
              <a:t>, Public Board Member</a:t>
            </a:r>
          </a:p>
          <a:p>
            <a:pPr marL="609600" indent="-457200">
              <a:lnSpc>
                <a:spcPct val="100000"/>
              </a:lnSpc>
            </a:pPr>
            <a:r>
              <a:rPr lang="en-US" sz="2400" b="1" dirty="0"/>
              <a:t>Minh Ha</a:t>
            </a:r>
            <a:r>
              <a:rPr lang="en-US" sz="2400" dirty="0"/>
              <a:t>, Public Board Member</a:t>
            </a:r>
          </a:p>
          <a:p>
            <a:pPr marL="609600" indent="-457200">
              <a:lnSpc>
                <a:spcPct val="100000"/>
              </a:lnSpc>
            </a:pPr>
            <a:r>
              <a:rPr lang="en-US" sz="2400" b="1" dirty="0"/>
              <a:t>David Kingsbury</a:t>
            </a:r>
            <a:r>
              <a:rPr lang="en-US" sz="2400" dirty="0"/>
              <a:t>, Public Board Member</a:t>
            </a:r>
          </a:p>
        </p:txBody>
      </p:sp>
    </p:spTree>
    <p:extLst>
      <p:ext uri="{BB962C8B-B14F-4D97-AF65-F5344CB8AC3E}">
        <p14:creationId xmlns:p14="http://schemas.microsoft.com/office/powerpoint/2010/main" val="2333721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87D025C-3BFB-7356-B452-63A3CAE75A33}"/>
              </a:ext>
            </a:extLst>
          </p:cNvPr>
          <p:cNvSpPr>
            <a:spLocks noGrp="1"/>
          </p:cNvSpPr>
          <p:nvPr>
            <p:ph type="ctrTitle"/>
          </p:nvPr>
        </p:nvSpPr>
        <p:spPr/>
        <p:txBody>
          <a:bodyPr>
            <a:normAutofit/>
          </a:bodyPr>
          <a:lstStyle/>
          <a:p>
            <a:r>
              <a:rPr lang="en-US" dirty="0">
                <a:solidFill>
                  <a:schemeClr val="bg2"/>
                </a:solidFill>
              </a:rPr>
              <a:t>Review and Approve </a:t>
            </a:r>
            <a:br>
              <a:rPr lang="en-US" dirty="0">
                <a:solidFill>
                  <a:schemeClr val="bg2"/>
                </a:solidFill>
              </a:rPr>
            </a:br>
            <a:r>
              <a:rPr lang="en-US" dirty="0">
                <a:solidFill>
                  <a:schemeClr val="bg2"/>
                </a:solidFill>
              </a:rPr>
              <a:t>Board Meeting Minutes</a:t>
            </a:r>
          </a:p>
        </p:txBody>
      </p:sp>
      <p:sp>
        <p:nvSpPr>
          <p:cNvPr id="6" name="Subtitle 5">
            <a:extLst>
              <a:ext uri="{FF2B5EF4-FFF2-40B4-BE49-F238E27FC236}">
                <a16:creationId xmlns:a16="http://schemas.microsoft.com/office/drawing/2014/main" id="{5736484A-E4EC-40C9-FDA6-61675BB67657}"/>
              </a:ext>
            </a:extLst>
          </p:cNvPr>
          <p:cNvSpPr>
            <a:spLocks noGrp="1"/>
          </p:cNvSpPr>
          <p:nvPr>
            <p:ph type="subTitle" idx="1"/>
          </p:nvPr>
        </p:nvSpPr>
        <p:spPr>
          <a:xfrm>
            <a:off x="1524000" y="4079875"/>
            <a:ext cx="9144000" cy="1655762"/>
          </a:xfrm>
        </p:spPr>
        <p:txBody>
          <a:bodyPr>
            <a:normAutofit lnSpcReduction="10000"/>
          </a:bodyPr>
          <a:lstStyle/>
          <a:p>
            <a:r>
              <a:rPr lang="en-US" dirty="0">
                <a:solidFill>
                  <a:schemeClr val="bg1">
                    <a:lumMod val="95000"/>
                  </a:schemeClr>
                </a:solidFill>
              </a:rPr>
              <a:t>May 19, 2025</a:t>
            </a:r>
          </a:p>
          <a:p>
            <a:r>
              <a:rPr lang="en-US" dirty="0">
                <a:solidFill>
                  <a:schemeClr val="bg1">
                    <a:lumMod val="95000"/>
                  </a:schemeClr>
                </a:solidFill>
              </a:rPr>
              <a:t>June 2, 2025</a:t>
            </a:r>
          </a:p>
          <a:p>
            <a:r>
              <a:rPr lang="en-US" dirty="0">
                <a:solidFill>
                  <a:schemeClr val="bg1">
                    <a:lumMod val="95000"/>
                  </a:schemeClr>
                </a:solidFill>
              </a:rPr>
              <a:t>June 26, 2025</a:t>
            </a:r>
          </a:p>
          <a:p>
            <a:r>
              <a:rPr lang="en-US" dirty="0">
                <a:solidFill>
                  <a:schemeClr val="bg1">
                    <a:lumMod val="95000"/>
                  </a:schemeClr>
                </a:solidFill>
              </a:rPr>
              <a:t>August 20, 2025</a:t>
            </a:r>
          </a:p>
          <a:p>
            <a:endParaRPr lang="en-US" dirty="0">
              <a:solidFill>
                <a:schemeClr val="bg1">
                  <a:lumMod val="95000"/>
                </a:schemeClr>
              </a:solidFill>
            </a:endParaRPr>
          </a:p>
        </p:txBody>
      </p:sp>
    </p:spTree>
    <p:extLst>
      <p:ext uri="{BB962C8B-B14F-4D97-AF65-F5344CB8AC3E}">
        <p14:creationId xmlns:p14="http://schemas.microsoft.com/office/powerpoint/2010/main" val="92005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6B5E1593-30CF-3235-1D2A-F10752D19EA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9582D26-4D11-F4FD-E167-EE427FC0B07C}"/>
              </a:ext>
            </a:extLst>
          </p:cNvPr>
          <p:cNvSpPr>
            <a:spLocks noGrp="1"/>
          </p:cNvSpPr>
          <p:nvPr>
            <p:ph type="ctrTitle"/>
          </p:nvPr>
        </p:nvSpPr>
        <p:spPr/>
        <p:txBody>
          <a:bodyPr>
            <a:normAutofit/>
          </a:bodyPr>
          <a:lstStyle/>
          <a:p>
            <a:r>
              <a:rPr lang="en-US" dirty="0">
                <a:solidFill>
                  <a:schemeClr val="bg2"/>
                </a:solidFill>
              </a:rPr>
              <a:t>Discuss FY26 Working Groups and Goals</a:t>
            </a:r>
          </a:p>
        </p:txBody>
      </p:sp>
      <p:sp>
        <p:nvSpPr>
          <p:cNvPr id="6" name="Subtitle 5">
            <a:extLst>
              <a:ext uri="{FF2B5EF4-FFF2-40B4-BE49-F238E27FC236}">
                <a16:creationId xmlns:a16="http://schemas.microsoft.com/office/drawing/2014/main" id="{5BF352AF-9C91-F48C-A9BB-DB3A8636FC4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28027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4A155-FE31-ABF6-39F8-93272838C68A}"/>
              </a:ext>
            </a:extLst>
          </p:cNvPr>
          <p:cNvSpPr>
            <a:spLocks noGrp="1"/>
          </p:cNvSpPr>
          <p:nvPr>
            <p:ph type="title"/>
          </p:nvPr>
        </p:nvSpPr>
        <p:spPr/>
        <p:txBody>
          <a:bodyPr/>
          <a:lstStyle/>
          <a:p>
            <a:pPr algn="ctr"/>
            <a:r>
              <a:rPr lang="en-US" dirty="0"/>
              <a:t>Goal for Working Groups</a:t>
            </a:r>
          </a:p>
        </p:txBody>
      </p:sp>
      <p:sp>
        <p:nvSpPr>
          <p:cNvPr id="3" name="Content Placeholder 2">
            <a:extLst>
              <a:ext uri="{FF2B5EF4-FFF2-40B4-BE49-F238E27FC236}">
                <a16:creationId xmlns:a16="http://schemas.microsoft.com/office/drawing/2014/main" id="{A67E287F-9FF8-C920-6D5F-B56E91873E0B}"/>
              </a:ext>
            </a:extLst>
          </p:cNvPr>
          <p:cNvSpPr>
            <a:spLocks noGrp="1"/>
          </p:cNvSpPr>
          <p:nvPr>
            <p:ph idx="1"/>
          </p:nvPr>
        </p:nvSpPr>
        <p:spPr>
          <a:xfrm>
            <a:off x="816166" y="1825625"/>
            <a:ext cx="10515600" cy="4351338"/>
          </a:xfrm>
        </p:spPr>
        <p:txBody>
          <a:bodyPr/>
          <a:lstStyle/>
          <a:p>
            <a:pPr>
              <a:lnSpc>
                <a:spcPct val="150000"/>
              </a:lnSpc>
            </a:pPr>
            <a:r>
              <a:rPr lang="en-US" dirty="0"/>
              <a:t>Advance digital accessibility and equity for all Commonwealth employees and the public.</a:t>
            </a:r>
          </a:p>
          <a:p>
            <a:pPr>
              <a:lnSpc>
                <a:spcPct val="150000"/>
              </a:lnSpc>
            </a:pPr>
            <a:r>
              <a:rPr lang="en-US" dirty="0"/>
              <a:t>Provide recommendations to create an accessible, usable and inclusive digital environment for all MA employees and residents to fully participate in programs, services and activities.       </a:t>
            </a:r>
          </a:p>
        </p:txBody>
      </p:sp>
    </p:spTree>
    <p:extLst>
      <p:ext uri="{BB962C8B-B14F-4D97-AF65-F5344CB8AC3E}">
        <p14:creationId xmlns:p14="http://schemas.microsoft.com/office/powerpoint/2010/main" val="1778142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4E3F6D-E5D6-4FC5-8B0C-1393D9298C98}">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8786</TotalTime>
  <Words>1718</Words>
  <Application>Microsoft Office PowerPoint</Application>
  <PresentationFormat>Widescreen</PresentationFormat>
  <Paragraphs>194</Paragraphs>
  <Slides>42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Noto Sans Light</vt:lpstr>
      <vt:lpstr>Aptos</vt:lpstr>
      <vt:lpstr>Aptos Display</vt:lpstr>
      <vt:lpstr>Arial</vt:lpstr>
      <vt:lpstr>Noto Sans</vt:lpstr>
      <vt:lpstr>Wingdings</vt:lpstr>
      <vt:lpstr>Office Theme</vt:lpstr>
      <vt:lpstr>Digital Accessibility and Equity Governance Board Meeting</vt:lpstr>
      <vt:lpstr>Meeting Agenda</vt:lpstr>
      <vt:lpstr>Welcome and Roll Call</vt:lpstr>
      <vt:lpstr>Board Member Roll Call</vt:lpstr>
      <vt:lpstr>Board Member Roll Call Continued</vt:lpstr>
      <vt:lpstr>Board Member Roll Call Continued</vt:lpstr>
      <vt:lpstr>Review and Approve  Board Meeting Minutes</vt:lpstr>
      <vt:lpstr>Discuss FY26 Working Groups and Goals</vt:lpstr>
      <vt:lpstr>Goal for Working Groups</vt:lpstr>
      <vt:lpstr>Groups to Present</vt:lpstr>
      <vt:lpstr>Assistive Technology and Accommodations  Working Group Update</vt:lpstr>
      <vt:lpstr>Objective Working Group:  Assistive Technology and Accommodations</vt:lpstr>
      <vt:lpstr>Working Group Goals</vt:lpstr>
      <vt:lpstr>Group Goals – Goal #1</vt:lpstr>
      <vt:lpstr>Strategy – Goal #1</vt:lpstr>
      <vt:lpstr>Group Goals – Goal #2</vt:lpstr>
      <vt:lpstr>Strategy – Goal #2</vt:lpstr>
      <vt:lpstr>Group Goals – Goal #3</vt:lpstr>
      <vt:lpstr>Strategy – Goal #3</vt:lpstr>
      <vt:lpstr>Questions?</vt:lpstr>
      <vt:lpstr>Community Outreach  Working Group Progress Update</vt:lpstr>
      <vt:lpstr>Community Outreach Group FY26 Goals</vt:lpstr>
      <vt:lpstr>Community Outreach Org Engagement Plan</vt:lpstr>
      <vt:lpstr>Community Outreach Feedback Session Updates</vt:lpstr>
      <vt:lpstr>Community Feedback Form  Creation and Implementation</vt:lpstr>
      <vt:lpstr>Community Employee Resource Group Update</vt:lpstr>
      <vt:lpstr>Title II Research  Working Group Update</vt:lpstr>
      <vt:lpstr>Fiscal Year 2026  Objective and Goals</vt:lpstr>
      <vt:lpstr>Title II Research Group Activities</vt:lpstr>
      <vt:lpstr>Title II Research Group Plan</vt:lpstr>
      <vt:lpstr>Next Steps  for Objective Working Group</vt:lpstr>
      <vt:lpstr>What is Next for This Working Group</vt:lpstr>
      <vt:lpstr>Review Board Charter</vt:lpstr>
      <vt:lpstr>Review Board Charter</vt:lpstr>
      <vt:lpstr>Chief IT Accessibility Officer Updates</vt:lpstr>
      <vt:lpstr>Digital Accessibility Program Updates</vt:lpstr>
      <vt:lpstr>Board Next Steps</vt:lpstr>
      <vt:lpstr>Next Steps for the Board</vt:lpstr>
      <vt:lpstr>Board Member Remarks</vt:lpstr>
      <vt:lpstr>Public Remarks</vt:lpstr>
      <vt:lpstr>Guidelines for Public Remarks</vt:lpstr>
      <vt:lpstr>Thank You Happy holidays</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28</cp:revision>
  <dcterms:created xsi:type="dcterms:W3CDTF">2024-03-08T14:56:14Z</dcterms:created>
  <dcterms:modified xsi:type="dcterms:W3CDTF">2025-11-06T14:41:54Z</dcterms:modified>
</cp:coreProperties>
</file>