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77" r:id="rId5"/>
    <p:sldMasterId id="2147483707" r:id="rId6"/>
    <p:sldMasterId id="2147483723" r:id="rId7"/>
    <p:sldMasterId id="2147483738" r:id="rId8"/>
    <p:sldMasterId id="2147483755" r:id="rId9"/>
  </p:sldMasterIdLst>
  <p:notesMasterIdLst>
    <p:notesMasterId r:id="rId56"/>
  </p:notesMasterIdLst>
  <p:handoutMasterIdLst>
    <p:handoutMasterId r:id="rId57"/>
  </p:handoutMasterIdLst>
  <p:sldIdLst>
    <p:sldId id="5418" r:id="rId10"/>
    <p:sldId id="5291" r:id="rId11"/>
    <p:sldId id="5454" r:id="rId12"/>
    <p:sldId id="5389" r:id="rId13"/>
    <p:sldId id="5353" r:id="rId14"/>
    <p:sldId id="5465" r:id="rId15"/>
    <p:sldId id="5464" r:id="rId16"/>
    <p:sldId id="5463" r:id="rId17"/>
    <p:sldId id="5462" r:id="rId18"/>
    <p:sldId id="5461" r:id="rId19"/>
    <p:sldId id="5460" r:id="rId20"/>
    <p:sldId id="5459" r:id="rId21"/>
    <p:sldId id="5458" r:id="rId22"/>
    <p:sldId id="5457" r:id="rId23"/>
    <p:sldId id="5456" r:id="rId24"/>
    <p:sldId id="5455" r:id="rId25"/>
    <p:sldId id="5451" r:id="rId26"/>
    <p:sldId id="5476" r:id="rId27"/>
    <p:sldId id="5424" r:id="rId28"/>
    <p:sldId id="5477" r:id="rId29"/>
    <p:sldId id="5426" r:id="rId30"/>
    <p:sldId id="5440" r:id="rId31"/>
    <p:sldId id="5427" r:id="rId32"/>
    <p:sldId id="5479" r:id="rId33"/>
    <p:sldId id="5435" r:id="rId34"/>
    <p:sldId id="5436" r:id="rId35"/>
    <p:sldId id="5437" r:id="rId36"/>
    <p:sldId id="5441" r:id="rId37"/>
    <p:sldId id="5439" r:id="rId38"/>
    <p:sldId id="5480" r:id="rId39"/>
    <p:sldId id="5433" r:id="rId40"/>
    <p:sldId id="5447" r:id="rId41"/>
    <p:sldId id="5449" r:id="rId42"/>
    <p:sldId id="5434" r:id="rId43"/>
    <p:sldId id="5481" r:id="rId44"/>
    <p:sldId id="5448" r:id="rId45"/>
    <p:sldId id="5450" r:id="rId46"/>
    <p:sldId id="5482" r:id="rId47"/>
    <p:sldId id="5445" r:id="rId48"/>
    <p:sldId id="5452" r:id="rId49"/>
    <p:sldId id="5430" r:id="rId50"/>
    <p:sldId id="5425" r:id="rId51"/>
    <p:sldId id="5487" r:id="rId52"/>
    <p:sldId id="5486" r:id="rId53"/>
    <p:sldId id="5392" r:id="rId54"/>
    <p:sldId id="523" r:id="rId55"/>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B7AF0D-6324-A0EF-8B6A-D6D64FBA536C}" name="DiLoreto Smith, Janis (EEC)" initials="D(" userId="S::janis.diloretosmith@mass.gov::8f17f8b9-5fc8-47d7-8bd8-d1a9eb04e0ec" providerId="AD"/>
  <p188:author id="{8426D310-1812-4F24-0E1A-D4B46C95C543}" name="Norfleet, Greg (EEC)" initials="N(" userId="S::greg.norfleet@mass.gov::caff3d8b-ba85-4b34-b6d0-b2a5f652bdca" providerId="AD"/>
  <p188:author id="{11EB8B15-86BD-0882-1E29-54E983FDEE3C}" name="Kershaw, Amy (EEC)" initials="KA(" userId="S::amy.kershaw2@mass.gov::863cd089-ee56-4616-807b-bb84c497e830" providerId="AD"/>
  <p188:author id="{FECF2622-02F9-F4B7-F3C9-E083A2811EB8}" name="Cohen, Joy (EEC)" initials="C(" userId="S::joy.cohen@mass.gov::f2c3f0cb-3182-43af-93a7-c4b7ebe091f6" providerId="AD"/>
  <p188:author id="{28E9EC32-3A71-8AC3-19C3-7C08E705756F}" name="Norfleet, Greg (EEC)" initials="NG(" userId="S::Greg.Norfleet@mass.gov::caff3d8b-ba85-4b34-b6d0-b2a5f652bdca" providerId="AD"/>
  <p188:author id="{0485B24E-BA92-E281-AEBB-9BAF1992FB69}" name="Christine Dorney" initials="CD" userId="S::cdorney@guidehouse.com::599deb0f-7741-45a4-8d7c-b085aad6531b" providerId="AD"/>
  <p188:author id="{46DC5B64-4C6A-5D48-0106-A213879F7896}" name="Murphy, Adrienne L. (EEC)" initials="MAL(" userId="S::adrienne.l.murphy@mass.gov::95af3edf-1c66-41e0-9d29-bde55b5b8d40" providerId="AD"/>
  <p188:author id="{4633556E-3B50-797C-F8E3-0902E3AA3E55}" name="Bowne, Jocelyn (EEC)" initials="B(" userId="S::jocelyn.bowne@mass.gov::bc55a913-06f7-4dff-bbda-8ce0600126b4" providerId="AD"/>
  <p188:author id="{3A9B577C-77FD-47A3-2BE4-FC5E0F617A61}" name="Flynn, Neil J. (EEC)" initials="F(" userId="S::neil.j.flynn@mass.gov::43941134-db40-4a7d-9d19-0340efcf9b84" providerId="AD"/>
  <p188:author id="{93D533A3-BD63-0C7A-8387-5726F96B0DEA}" name="Checkoway, Amy (EEC)" initials="C(" userId="S::amy.checkoway@mass.gov::705991ab-b9c1-44f2-bfb6-4d1b22ebe416" providerId="AD"/>
  <p188:author id="{1AB0A7A7-1019-6C98-5CC5-F4BEBF8F2DBB}" name="Kelly, Christian (EEC)" initials="KC(" userId="S::christian.kelly@mass.gov::e8c8b666-4de0-41b6-b008-b6a402dcbea6" providerId="AD"/>
  <p188:author id="{D1FF5EFA-8C5C-674F-ED41-31E922E7BBF1}" name="Flynn, Neil J. (EEC)" initials="FNJ(" userId="S::Neil.J.Flynn@mass.gov::43941134-db40-4a7d-9d19-0340efcf9b84" providerId="AD"/>
  <p188:author id="{2106CCFC-6F08-3A77-869D-EA7500D77A28}" name="Power, Chris (EEC)" initials="P(" userId="S::chris.power@mass.gov::7355e77b-c52c-4307-b1d1-ece46b2ca1c7" providerId="AD"/>
  <p188:author id="{4A2A15FD-AA72-1C3B-06DC-60FE018EE2A9}" name="Brown, Blair (EOE)" initials="B(" userId="S::blair.brown@mass.gov::eaa79805-1faf-4275-89b9-c0d60f8c15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aret A Mason" initials="MAM" lastIdx="49" clrIdx="0">
    <p:extLst>
      <p:ext uri="{19B8F6BF-5375-455C-9EA6-DF929625EA0E}">
        <p15:presenceInfo xmlns:p15="http://schemas.microsoft.com/office/powerpoint/2012/main" userId="S::mmason@guidehouse.com::eed319e0-63e5-4e96-a04c-26769ae88d3b" providerId="AD"/>
      </p:ext>
    </p:extLst>
  </p:cmAuthor>
  <p:cmAuthor id="2" name="Hunter Richard" initials="HR" lastIdx="9" clrIdx="1">
    <p:extLst>
      <p:ext uri="{19B8F6BF-5375-455C-9EA6-DF929625EA0E}">
        <p15:presenceInfo xmlns:p15="http://schemas.microsoft.com/office/powerpoint/2012/main" userId="S::hrichard@guidehouse.com::1272f01b-d403-478d-ab35-948c6794f1c8" providerId="AD"/>
      </p:ext>
    </p:extLst>
  </p:cmAuthor>
  <p:cmAuthor id="3" name="Jessica Lim" initials="JL" lastIdx="42" clrIdx="2">
    <p:extLst>
      <p:ext uri="{19B8F6BF-5375-455C-9EA6-DF929625EA0E}">
        <p15:presenceInfo xmlns:p15="http://schemas.microsoft.com/office/powerpoint/2012/main" userId="S::jlim@guidehouse.com::9a4bd5f6-4b08-43aa-aa4f-f70faae969a6" providerId="AD"/>
      </p:ext>
    </p:extLst>
  </p:cmAuthor>
  <p:cmAuthor id="4" name="Dave Tramonte" initials="DT" lastIdx="51" clrIdx="3">
    <p:extLst>
      <p:ext uri="{19B8F6BF-5375-455C-9EA6-DF929625EA0E}">
        <p15:presenceInfo xmlns:p15="http://schemas.microsoft.com/office/powerpoint/2012/main" userId="S::dtramonte@guidehouse.com::cee1f9e2-04dd-4236-aa59-f99226644981" providerId="AD"/>
      </p:ext>
    </p:extLst>
  </p:cmAuthor>
  <p:cmAuthor id="5" name="Margaret" initials="M" lastIdx="21" clrIdx="4">
    <p:extLst>
      <p:ext uri="{19B8F6BF-5375-455C-9EA6-DF929625EA0E}">
        <p15:presenceInfo xmlns:p15="http://schemas.microsoft.com/office/powerpoint/2012/main" userId="S::mmason@guidehouse.com::dd0f8c14-f265-4aeb-99e1-a4049aab7946" providerId="AD"/>
      </p:ext>
    </p:extLst>
  </p:cmAuthor>
  <p:cmAuthor id="6" name="Nasser Bseiso" initials="NB" lastIdx="1" clrIdx="5">
    <p:extLst>
      <p:ext uri="{19B8F6BF-5375-455C-9EA6-DF929625EA0E}">
        <p15:presenceInfo xmlns:p15="http://schemas.microsoft.com/office/powerpoint/2012/main" userId="Nasser Bseiso" providerId="None"/>
      </p:ext>
    </p:extLst>
  </p:cmAuthor>
  <p:cmAuthor id="7" name="Lisa Setrakian" initials="LS" lastIdx="119" clrIdx="6">
    <p:extLst>
      <p:ext uri="{19B8F6BF-5375-455C-9EA6-DF929625EA0E}">
        <p15:presenceInfo xmlns:p15="http://schemas.microsoft.com/office/powerpoint/2012/main" userId="S::lsetrakian@guidehouse.com::677bf6b8-3307-49d5-a2d4-5b60b5ba27f7" providerId="AD"/>
      </p:ext>
    </p:extLst>
  </p:cmAuthor>
  <p:cmAuthor id="8" name="Zeshta Bhat" initials="ZB" lastIdx="9" clrIdx="7">
    <p:extLst>
      <p:ext uri="{19B8F6BF-5375-455C-9EA6-DF929625EA0E}">
        <p15:presenceInfo xmlns:p15="http://schemas.microsoft.com/office/powerpoint/2012/main" userId="S::zbhat@guidehouse.com::1d80838d-6756-456b-b751-ab0b728f2ce7" providerId="AD"/>
      </p:ext>
    </p:extLst>
  </p:cmAuthor>
  <p:cmAuthor id="9" name="Anil Yelamarty" initials="AY" lastIdx="1" clrIdx="8">
    <p:extLst>
      <p:ext uri="{19B8F6BF-5375-455C-9EA6-DF929625EA0E}">
        <p15:presenceInfo xmlns:p15="http://schemas.microsoft.com/office/powerpoint/2012/main" userId="S::ayelamarty@guidehouse.com::3b0d910a-0396-430b-acf7-a7b531f10f66" providerId="AD"/>
      </p:ext>
    </p:extLst>
  </p:cmAuthor>
  <p:cmAuthor id="10" name="Saini, Navjot (EOE)" initials="SN(" lastIdx="9" clrIdx="9">
    <p:extLst>
      <p:ext uri="{19B8F6BF-5375-455C-9EA6-DF929625EA0E}">
        <p15:presenceInfo xmlns:p15="http://schemas.microsoft.com/office/powerpoint/2012/main" userId="S::navjot.saini@mass.gov::1b59f9d2-932c-48c2-a9a1-04ff966738c7" providerId="AD"/>
      </p:ext>
    </p:extLst>
  </p:cmAuthor>
  <p:cmAuthor id="11" name="Jessica Lim" initials="JL [2]" lastIdx="33" clrIdx="10">
    <p:extLst>
      <p:ext uri="{19B8F6BF-5375-455C-9EA6-DF929625EA0E}">
        <p15:presenceInfo xmlns:p15="http://schemas.microsoft.com/office/powerpoint/2012/main" userId="S::jlim@guidehouse.com::1a708cf9-820e-4c3c-9a13-a6c6a26525e8" providerId="AD"/>
      </p:ext>
    </p:extLst>
  </p:cmAuthor>
  <p:cmAuthor id="12" name="Rich Hernandez" initials="RH" lastIdx="1" clrIdx="11">
    <p:extLst>
      <p:ext uri="{19B8F6BF-5375-455C-9EA6-DF929625EA0E}">
        <p15:presenceInfo xmlns:p15="http://schemas.microsoft.com/office/powerpoint/2012/main" userId="S::rhernandez@guidehouse.com::dbb7efdc-fc2a-4da7-a263-32eb0147c84f" providerId="AD"/>
      </p:ext>
    </p:extLst>
  </p:cmAuthor>
  <p:cmAuthor id="13" name="Christine Dorney" initials="CD" lastIdx="2" clrIdx="12">
    <p:extLst>
      <p:ext uri="{19B8F6BF-5375-455C-9EA6-DF929625EA0E}">
        <p15:presenceInfo xmlns:p15="http://schemas.microsoft.com/office/powerpoint/2012/main" userId="S::cdorney@guidehouse.com::599deb0f-7741-45a4-8d7c-b085aad6531b" providerId="AD"/>
      </p:ext>
    </p:extLst>
  </p:cmAuthor>
  <p:cmAuthor id="14" name="Jessica Lim" initials="JL [3]" lastIdx="4" clrIdx="13">
    <p:extLst>
      <p:ext uri="{19B8F6BF-5375-455C-9EA6-DF929625EA0E}">
        <p15:presenceInfo xmlns:p15="http://schemas.microsoft.com/office/powerpoint/2012/main" userId="S::jlim_guidehouse.com#ext#@massgov.onmicrosoft.com::acaac42f-d6c2-4c7d-91ba-114f08f9af75" providerId="AD"/>
      </p:ext>
    </p:extLst>
  </p:cmAuthor>
  <p:cmAuthor id="15" name="Eppich, Andrew (EEC)" initials="EA(" lastIdx="13" clrIdx="14">
    <p:extLst>
      <p:ext uri="{19B8F6BF-5375-455C-9EA6-DF929625EA0E}">
        <p15:presenceInfo xmlns:p15="http://schemas.microsoft.com/office/powerpoint/2012/main" userId="S::andrew.x.eppich@mass.gov::93d6a382-00da-4d04-92d7-d5f143a05f19" providerId="AD"/>
      </p:ext>
    </p:extLst>
  </p:cmAuthor>
  <p:cmAuthor id="16" name="Premont, Catherine (EEC)" initials="PC(" lastIdx="27" clrIdx="15">
    <p:extLst>
      <p:ext uri="{19B8F6BF-5375-455C-9EA6-DF929625EA0E}">
        <p15:presenceInfo xmlns:p15="http://schemas.microsoft.com/office/powerpoint/2012/main" userId="S::catherine.premont@mass.gov::a5dc6443-49f0-4e3a-a866-63b8b2ad8f60" providerId="AD"/>
      </p:ext>
    </p:extLst>
  </p:cmAuthor>
  <p:cmAuthor id="17" name="Kelly, Christian (EEC)" initials="KC(" lastIdx="15" clrIdx="16">
    <p:extLst>
      <p:ext uri="{19B8F6BF-5375-455C-9EA6-DF929625EA0E}">
        <p15:presenceInfo xmlns:p15="http://schemas.microsoft.com/office/powerpoint/2012/main" userId="S::christian.kelly@mass.gov::e8c8b666-4de0-41b6-b008-b6a402dcbea6" providerId="AD"/>
      </p:ext>
    </p:extLst>
  </p:cmAuthor>
  <p:cmAuthor id="18" name="Bowne, Jocelyn (EEC)" initials="BJ(" lastIdx="42" clrIdx="17">
    <p:extLst>
      <p:ext uri="{19B8F6BF-5375-455C-9EA6-DF929625EA0E}">
        <p15:presenceInfo xmlns:p15="http://schemas.microsoft.com/office/powerpoint/2012/main" userId="S::jocelyn.bowne@mass.gov::bc55a913-06f7-4dff-bbda-8ce0600126b4" providerId="AD"/>
      </p:ext>
    </p:extLst>
  </p:cmAuthor>
  <p:cmAuthor id="19" name="Cohen, Joy (EEC)" initials="C(" lastIdx="1" clrIdx="18">
    <p:extLst>
      <p:ext uri="{19B8F6BF-5375-455C-9EA6-DF929625EA0E}">
        <p15:presenceInfo xmlns:p15="http://schemas.microsoft.com/office/powerpoint/2012/main" userId="S::joy.cohen@mass.gov::f2c3f0cb-3182-43af-93a7-c4b7ebe091f6" providerId="AD"/>
      </p:ext>
    </p:extLst>
  </p:cmAuthor>
  <p:cmAuthor id="20" name="Kelleher, Michael W. (DOT)" initials="K(" lastIdx="6" clrIdx="19">
    <p:extLst>
      <p:ext uri="{19B8F6BF-5375-455C-9EA6-DF929625EA0E}">
        <p15:presenceInfo xmlns:p15="http://schemas.microsoft.com/office/powerpoint/2012/main" userId="S::michael.w.kelleher@dot.state.ma.us::83062b0d-3adf-432d-890a-8d5d26bf1b84" providerId="AD"/>
      </p:ext>
    </p:extLst>
  </p:cmAuthor>
  <p:cmAuthor id="21" name="Wei, Wendy (EEC)" initials="WW(" lastIdx="21" clrIdx="20">
    <p:extLst>
      <p:ext uri="{19B8F6BF-5375-455C-9EA6-DF929625EA0E}">
        <p15:presenceInfo xmlns:p15="http://schemas.microsoft.com/office/powerpoint/2012/main" userId="Wei, Wendy (EEC)" providerId="None"/>
      </p:ext>
    </p:extLst>
  </p:cmAuthor>
  <p:cmAuthor id="22" name="Murphy, Adrienne L. (EEC)" initials="MAL(" lastIdx="55" clrIdx="21">
    <p:extLst>
      <p:ext uri="{19B8F6BF-5375-455C-9EA6-DF929625EA0E}">
        <p15:presenceInfo xmlns:p15="http://schemas.microsoft.com/office/powerpoint/2012/main" userId="S::adrienne.l.murphy@mass.gov::95af3edf-1c66-41e0-9d29-bde55b5b8d40" providerId="AD"/>
      </p:ext>
    </p:extLst>
  </p:cmAuthor>
  <p:cmAuthor id="23" name="Checkoway, Amy (EEC)" initials="C(" lastIdx="15" clrIdx="22">
    <p:extLst>
      <p:ext uri="{19B8F6BF-5375-455C-9EA6-DF929625EA0E}">
        <p15:presenceInfo xmlns:p15="http://schemas.microsoft.com/office/powerpoint/2012/main" userId="S::amy.checkoway@mass.gov::705991ab-b9c1-44f2-bfb6-4d1b22ebe416" providerId="AD"/>
      </p:ext>
    </p:extLst>
  </p:cmAuthor>
  <p:cmAuthor id="24" name="Wendy" initials="W" lastIdx="1" clrIdx="23">
    <p:extLst>
      <p:ext uri="{19B8F6BF-5375-455C-9EA6-DF929625EA0E}">
        <p15:presenceInfo xmlns:p15="http://schemas.microsoft.com/office/powerpoint/2012/main" userId="Wendy" providerId="None"/>
      </p:ext>
    </p:extLst>
  </p:cmAuthor>
  <p:cmAuthor id="25" name="DiLoreto Smith, Janis (EEC)" initials="DSJ(" lastIdx="3" clrIdx="24">
    <p:extLst>
      <p:ext uri="{19B8F6BF-5375-455C-9EA6-DF929625EA0E}">
        <p15:presenceInfo xmlns:p15="http://schemas.microsoft.com/office/powerpoint/2012/main" userId="S::janis.diloretosmith@mass.gov::8f17f8b9-5fc8-47d7-8bd8-d1a9eb04e0ec" providerId="AD"/>
      </p:ext>
    </p:extLst>
  </p:cmAuthor>
  <p:cmAuthor id="26" name="Amy" initials="A" lastIdx="24" clrIdx="25">
    <p:extLst>
      <p:ext uri="{19B8F6BF-5375-455C-9EA6-DF929625EA0E}">
        <p15:presenceInfo xmlns:p15="http://schemas.microsoft.com/office/powerpoint/2012/main" userId="S::amy.kershaw2@mass.gov::863cd089-ee56-4616-807b-bb84c497e830" providerId="AD"/>
      </p:ext>
    </p:extLst>
  </p:cmAuthor>
  <p:cmAuthor id="27" name="Brown, Blair (EOE)" initials="BB(" lastIdx="33" clrIdx="26">
    <p:extLst>
      <p:ext uri="{19B8F6BF-5375-455C-9EA6-DF929625EA0E}">
        <p15:presenceInfo xmlns:p15="http://schemas.microsoft.com/office/powerpoint/2012/main" userId="S::blair.brown@Mass.gov::eaa79805-1faf-4275-89b9-c0d60f8c1510" providerId="AD"/>
      </p:ext>
    </p:extLst>
  </p:cmAuthor>
  <p:cmAuthor id="28" name="Chris" initials="C" lastIdx="2" clrIdx="27">
    <p:extLst>
      <p:ext uri="{19B8F6BF-5375-455C-9EA6-DF929625EA0E}">
        <p15:presenceInfo xmlns:p15="http://schemas.microsoft.com/office/powerpoint/2012/main" userId="S::chris.power@mass.gov::7355e77b-c52c-4307-b1d1-ece46b2ca1c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69E"/>
    <a:srgbClr val="3394B9"/>
    <a:srgbClr val="E1EFFF"/>
    <a:srgbClr val="FFFFFF"/>
    <a:srgbClr val="669A66"/>
    <a:srgbClr val="003472"/>
    <a:srgbClr val="FFE699"/>
    <a:srgbClr val="FFF2CC"/>
    <a:srgbClr val="D9E1F2"/>
    <a:srgbClr val="B4C6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636AE-4C88-6F74-0350-8DA4EFB6B51A}" v="397" dt="2022-11-03T18:56:48.643"/>
    <p1510:client id="{63148DA8-A3C0-F5F7-2DE2-9492517D12D4}" v="744" dt="2022-11-03T14:38:03.978"/>
    <p1510:client id="{E1B76B67-61BC-476E-8BD4-B01B51E4C754}" v="2513" dt="2022-11-03T19:32:50.6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7.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microsoft.com/office/2016/11/relationships/changesInfo" Target="changesInfos/changesInfo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commentAuthors" Target="commentAuthors.xml"/><Relationship Id="rId5" Type="http://schemas.openxmlformats.org/officeDocument/2006/relationships/slideMaster" Target="slideMasters/slideMaster2.xml"/><Relationship Id="rId61" Type="http://schemas.openxmlformats.org/officeDocument/2006/relationships/theme" Target="theme/theme1.xml"/><Relationship Id="rId19" Type="http://schemas.openxmlformats.org/officeDocument/2006/relationships/slide" Target="slides/slide10.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notesMaster" Target="notesMasters/notesMaster1.xml"/><Relationship Id="rId64" Type="http://schemas.microsoft.com/office/2015/10/relationships/revisionInfo" Target="revisionInfo.xml"/><Relationship Id="rId8" Type="http://schemas.openxmlformats.org/officeDocument/2006/relationships/slideMaster" Target="slideMasters/slideMaster5.xml"/><Relationship Id="rId51" Type="http://schemas.openxmlformats.org/officeDocument/2006/relationships/slide" Target="slides/slide42.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presProps" Target="presProps.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handoutMaster" Target="handoutMasters/handoutMaster1.xml"/><Relationship Id="rId10" Type="http://schemas.openxmlformats.org/officeDocument/2006/relationships/slide" Target="slides/slide1.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viewProps" Target="viewProps.xml"/><Relationship Id="rId65"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Master" Target="slideMasters/slideMaster6.xml"/><Relationship Id="rId13" Type="http://schemas.openxmlformats.org/officeDocument/2006/relationships/slide" Target="slides/slide4.xml"/><Relationship Id="rId18" Type="http://schemas.openxmlformats.org/officeDocument/2006/relationships/slide" Target="slides/slide9.xml"/><Relationship Id="rId39" Type="http://schemas.openxmlformats.org/officeDocument/2006/relationships/slide" Target="slides/slide3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wer, Chris (EEC)" userId="7355e77b-c52c-4307-b1d1-ece46b2ca1c7" providerId="ADAL" clId="{E1B76B67-61BC-476E-8BD4-B01B51E4C754}"/>
    <pc:docChg chg="undo custSel modSld">
      <pc:chgData name="Power, Chris (EEC)" userId="7355e77b-c52c-4307-b1d1-ece46b2ca1c7" providerId="ADAL" clId="{E1B76B67-61BC-476E-8BD4-B01B51E4C754}" dt="2022-11-03T19:32:50.689" v="2437" actId="20577"/>
      <pc:docMkLst>
        <pc:docMk/>
      </pc:docMkLst>
      <pc:sldChg chg="modSp mod">
        <pc:chgData name="Power, Chris (EEC)" userId="7355e77b-c52c-4307-b1d1-ece46b2ca1c7" providerId="ADAL" clId="{E1B76B67-61BC-476E-8BD4-B01B51E4C754}" dt="2022-11-03T18:54:14.990" v="189" actId="20577"/>
        <pc:sldMkLst>
          <pc:docMk/>
          <pc:sldMk cId="2757283280" sldId="5424"/>
        </pc:sldMkLst>
        <pc:spChg chg="mod">
          <ac:chgData name="Power, Chris (EEC)" userId="7355e77b-c52c-4307-b1d1-ece46b2ca1c7" providerId="ADAL" clId="{E1B76B67-61BC-476E-8BD4-B01B51E4C754}" dt="2022-11-03T18:54:14.990" v="189" actId="20577"/>
          <ac:spMkLst>
            <pc:docMk/>
            <pc:sldMk cId="2757283280" sldId="5424"/>
            <ac:spMk id="7" creationId="{342E452C-C463-42AD-9131-8B8BD77DA7D6}"/>
          </ac:spMkLst>
        </pc:spChg>
        <pc:spChg chg="mod">
          <ac:chgData name="Power, Chris (EEC)" userId="7355e77b-c52c-4307-b1d1-ece46b2ca1c7" providerId="ADAL" clId="{E1B76B67-61BC-476E-8BD4-B01B51E4C754}" dt="2022-11-03T18:49:29.750" v="88" actId="20577"/>
          <ac:spMkLst>
            <pc:docMk/>
            <pc:sldMk cId="2757283280" sldId="5424"/>
            <ac:spMk id="103" creationId="{91BDB78C-2196-462A-A6E6-2063A0E3057D}"/>
          </ac:spMkLst>
        </pc:spChg>
      </pc:sldChg>
      <pc:sldChg chg="modSp mod">
        <pc:chgData name="Power, Chris (EEC)" userId="7355e77b-c52c-4307-b1d1-ece46b2ca1c7" providerId="ADAL" clId="{E1B76B67-61BC-476E-8BD4-B01B51E4C754}" dt="2022-11-03T18:48:48.413" v="52" actId="20577"/>
        <pc:sldMkLst>
          <pc:docMk/>
          <pc:sldMk cId="2944931175" sldId="5426"/>
        </pc:sldMkLst>
        <pc:spChg chg="mod">
          <ac:chgData name="Power, Chris (EEC)" userId="7355e77b-c52c-4307-b1d1-ece46b2ca1c7" providerId="ADAL" clId="{E1B76B67-61BC-476E-8BD4-B01B51E4C754}" dt="2022-11-03T18:48:48.413" v="52" actId="20577"/>
          <ac:spMkLst>
            <pc:docMk/>
            <pc:sldMk cId="2944931175" sldId="5426"/>
            <ac:spMk id="3" creationId="{B3D3483D-1124-32EA-B52A-1BC526574C87}"/>
          </ac:spMkLst>
        </pc:spChg>
      </pc:sldChg>
      <pc:sldChg chg="modSp">
        <pc:chgData name="Power, Chris (EEC)" userId="7355e77b-c52c-4307-b1d1-ece46b2ca1c7" providerId="ADAL" clId="{E1B76B67-61BC-476E-8BD4-B01B51E4C754}" dt="2022-11-03T18:50:46.147" v="89"/>
        <pc:sldMkLst>
          <pc:docMk/>
          <pc:sldMk cId="612702532" sldId="5427"/>
        </pc:sldMkLst>
        <pc:graphicFrameChg chg="mod">
          <ac:chgData name="Power, Chris (EEC)" userId="7355e77b-c52c-4307-b1d1-ece46b2ca1c7" providerId="ADAL" clId="{E1B76B67-61BC-476E-8BD4-B01B51E4C754}" dt="2022-11-03T18:50:46.147" v="89"/>
          <ac:graphicFrameMkLst>
            <pc:docMk/>
            <pc:sldMk cId="612702532" sldId="5427"/>
            <ac:graphicFrameMk id="3" creationId="{C180F1A0-09BF-734E-0442-EA17D1517A08}"/>
          </ac:graphicFrameMkLst>
        </pc:graphicFrameChg>
      </pc:sldChg>
      <pc:sldChg chg="modSp">
        <pc:chgData name="Power, Chris (EEC)" userId="7355e77b-c52c-4307-b1d1-ece46b2ca1c7" providerId="ADAL" clId="{E1B76B67-61BC-476E-8BD4-B01B51E4C754}" dt="2022-11-03T18:51:11.249" v="96"/>
        <pc:sldMkLst>
          <pc:docMk/>
          <pc:sldMk cId="3754694059" sldId="5433"/>
        </pc:sldMkLst>
        <pc:graphicFrameChg chg="mod">
          <ac:chgData name="Power, Chris (EEC)" userId="7355e77b-c52c-4307-b1d1-ece46b2ca1c7" providerId="ADAL" clId="{E1B76B67-61BC-476E-8BD4-B01B51E4C754}" dt="2022-11-03T18:51:11.249" v="96"/>
          <ac:graphicFrameMkLst>
            <pc:docMk/>
            <pc:sldMk cId="3754694059" sldId="5433"/>
            <ac:graphicFrameMk id="3" creationId="{C180F1A0-09BF-734E-0442-EA17D1517A08}"/>
          </ac:graphicFrameMkLst>
        </pc:graphicFrameChg>
      </pc:sldChg>
      <pc:sldChg chg="addSp delSp modSp mod">
        <pc:chgData name="Power, Chris (EEC)" userId="7355e77b-c52c-4307-b1d1-ece46b2ca1c7" providerId="ADAL" clId="{E1B76B67-61BC-476E-8BD4-B01B51E4C754}" dt="2022-11-03T18:51:22.505" v="101"/>
        <pc:sldMkLst>
          <pc:docMk/>
          <pc:sldMk cId="2764267841" sldId="5434"/>
        </pc:sldMkLst>
        <pc:spChg chg="add del">
          <ac:chgData name="Power, Chris (EEC)" userId="7355e77b-c52c-4307-b1d1-ece46b2ca1c7" providerId="ADAL" clId="{E1B76B67-61BC-476E-8BD4-B01B51E4C754}" dt="2022-11-03T18:51:20.988" v="100" actId="22"/>
          <ac:spMkLst>
            <pc:docMk/>
            <pc:sldMk cId="2764267841" sldId="5434"/>
            <ac:spMk id="11" creationId="{FE3BDE92-3246-4522-A384-54DB1DE76D80}"/>
          </ac:spMkLst>
        </pc:spChg>
        <pc:graphicFrameChg chg="mod">
          <ac:chgData name="Power, Chris (EEC)" userId="7355e77b-c52c-4307-b1d1-ece46b2ca1c7" providerId="ADAL" clId="{E1B76B67-61BC-476E-8BD4-B01B51E4C754}" dt="2022-11-03T18:51:22.505" v="101"/>
          <ac:graphicFrameMkLst>
            <pc:docMk/>
            <pc:sldMk cId="2764267841" sldId="5434"/>
            <ac:graphicFrameMk id="3" creationId="{C180F1A0-09BF-734E-0442-EA17D1517A08}"/>
          </ac:graphicFrameMkLst>
        </pc:graphicFrameChg>
      </pc:sldChg>
      <pc:sldChg chg="modSp">
        <pc:chgData name="Power, Chris (EEC)" userId="7355e77b-c52c-4307-b1d1-ece46b2ca1c7" providerId="ADAL" clId="{E1B76B67-61BC-476E-8BD4-B01B51E4C754}" dt="2022-11-03T18:50:52.893" v="91"/>
        <pc:sldMkLst>
          <pc:docMk/>
          <pc:sldMk cId="2989141676" sldId="5435"/>
        </pc:sldMkLst>
        <pc:graphicFrameChg chg="mod">
          <ac:chgData name="Power, Chris (EEC)" userId="7355e77b-c52c-4307-b1d1-ece46b2ca1c7" providerId="ADAL" clId="{E1B76B67-61BC-476E-8BD4-B01B51E4C754}" dt="2022-11-03T18:50:52.893" v="91"/>
          <ac:graphicFrameMkLst>
            <pc:docMk/>
            <pc:sldMk cId="2989141676" sldId="5435"/>
            <ac:graphicFrameMk id="3" creationId="{C180F1A0-09BF-734E-0442-EA17D1517A08}"/>
          </ac:graphicFrameMkLst>
        </pc:graphicFrameChg>
      </pc:sldChg>
      <pc:sldChg chg="modSp">
        <pc:chgData name="Power, Chris (EEC)" userId="7355e77b-c52c-4307-b1d1-ece46b2ca1c7" providerId="ADAL" clId="{E1B76B67-61BC-476E-8BD4-B01B51E4C754}" dt="2022-11-03T18:50:56.169" v="92"/>
        <pc:sldMkLst>
          <pc:docMk/>
          <pc:sldMk cId="1197832928" sldId="5436"/>
        </pc:sldMkLst>
        <pc:graphicFrameChg chg="mod">
          <ac:chgData name="Power, Chris (EEC)" userId="7355e77b-c52c-4307-b1d1-ece46b2ca1c7" providerId="ADAL" clId="{E1B76B67-61BC-476E-8BD4-B01B51E4C754}" dt="2022-11-03T18:50:56.169" v="92"/>
          <ac:graphicFrameMkLst>
            <pc:docMk/>
            <pc:sldMk cId="1197832928" sldId="5436"/>
            <ac:graphicFrameMk id="3" creationId="{C180F1A0-09BF-734E-0442-EA17D1517A08}"/>
          </ac:graphicFrameMkLst>
        </pc:graphicFrameChg>
      </pc:sldChg>
      <pc:sldChg chg="modSp mod">
        <pc:chgData name="Power, Chris (EEC)" userId="7355e77b-c52c-4307-b1d1-ece46b2ca1c7" providerId="ADAL" clId="{E1B76B67-61BC-476E-8BD4-B01B51E4C754}" dt="2022-11-03T18:52:03.456" v="106" actId="14734"/>
        <pc:sldMkLst>
          <pc:docMk/>
          <pc:sldMk cId="906104468" sldId="5437"/>
        </pc:sldMkLst>
        <pc:graphicFrameChg chg="mod modGraphic">
          <ac:chgData name="Power, Chris (EEC)" userId="7355e77b-c52c-4307-b1d1-ece46b2ca1c7" providerId="ADAL" clId="{E1B76B67-61BC-476E-8BD4-B01B51E4C754}" dt="2022-11-03T18:52:03.456" v="106" actId="14734"/>
          <ac:graphicFrameMkLst>
            <pc:docMk/>
            <pc:sldMk cId="906104468" sldId="5437"/>
            <ac:graphicFrameMk id="3" creationId="{C180F1A0-09BF-734E-0442-EA17D1517A08}"/>
          </ac:graphicFrameMkLst>
        </pc:graphicFrameChg>
      </pc:sldChg>
      <pc:sldChg chg="modSp">
        <pc:chgData name="Power, Chris (EEC)" userId="7355e77b-c52c-4307-b1d1-ece46b2ca1c7" providerId="ADAL" clId="{E1B76B67-61BC-476E-8BD4-B01B51E4C754}" dt="2022-11-03T18:51:04.778" v="94"/>
        <pc:sldMkLst>
          <pc:docMk/>
          <pc:sldMk cId="1716490074" sldId="5439"/>
        </pc:sldMkLst>
        <pc:graphicFrameChg chg="mod">
          <ac:chgData name="Power, Chris (EEC)" userId="7355e77b-c52c-4307-b1d1-ece46b2ca1c7" providerId="ADAL" clId="{E1B76B67-61BC-476E-8BD4-B01B51E4C754}" dt="2022-11-03T18:51:04.778" v="94"/>
          <ac:graphicFrameMkLst>
            <pc:docMk/>
            <pc:sldMk cId="1716490074" sldId="5439"/>
            <ac:graphicFrameMk id="3" creationId="{C180F1A0-09BF-734E-0442-EA17D1517A08}"/>
          </ac:graphicFrameMkLst>
        </pc:graphicFrameChg>
      </pc:sldChg>
      <pc:sldChg chg="modSp mod">
        <pc:chgData name="Power, Chris (EEC)" userId="7355e77b-c52c-4307-b1d1-ece46b2ca1c7" providerId="ADAL" clId="{E1B76B67-61BC-476E-8BD4-B01B51E4C754}" dt="2022-11-03T18:54:03.719" v="187" actId="1076"/>
        <pc:sldMkLst>
          <pc:docMk/>
          <pc:sldMk cId="3998530358" sldId="5445"/>
        </pc:sldMkLst>
        <pc:spChg chg="mod">
          <ac:chgData name="Power, Chris (EEC)" userId="7355e77b-c52c-4307-b1d1-ece46b2ca1c7" providerId="ADAL" clId="{E1B76B67-61BC-476E-8BD4-B01B51E4C754}" dt="2022-11-03T18:54:03.719" v="187" actId="1076"/>
          <ac:spMkLst>
            <pc:docMk/>
            <pc:sldMk cId="3998530358" sldId="5445"/>
            <ac:spMk id="5" creationId="{69482943-4DE5-DE1E-456B-F8E44E018A0B}"/>
          </ac:spMkLst>
        </pc:spChg>
        <pc:spChg chg="mod">
          <ac:chgData name="Power, Chris (EEC)" userId="7355e77b-c52c-4307-b1d1-ece46b2ca1c7" providerId="ADAL" clId="{E1B76B67-61BC-476E-8BD4-B01B51E4C754}" dt="2022-11-03T18:53:45.332" v="160" actId="113"/>
          <ac:spMkLst>
            <pc:docMk/>
            <pc:sldMk cId="3998530358" sldId="5445"/>
            <ac:spMk id="109" creationId="{E9DE1849-18CF-4055-A897-509BF4C499E9}"/>
          </ac:spMkLst>
        </pc:spChg>
      </pc:sldChg>
      <pc:sldChg chg="modSp">
        <pc:chgData name="Power, Chris (EEC)" userId="7355e77b-c52c-4307-b1d1-ece46b2ca1c7" providerId="ADAL" clId="{E1B76B67-61BC-476E-8BD4-B01B51E4C754}" dt="2022-11-03T18:51:13.897" v="97"/>
        <pc:sldMkLst>
          <pc:docMk/>
          <pc:sldMk cId="3575128601" sldId="5447"/>
        </pc:sldMkLst>
        <pc:graphicFrameChg chg="mod">
          <ac:chgData name="Power, Chris (EEC)" userId="7355e77b-c52c-4307-b1d1-ece46b2ca1c7" providerId="ADAL" clId="{E1B76B67-61BC-476E-8BD4-B01B51E4C754}" dt="2022-11-03T18:51:13.897" v="97"/>
          <ac:graphicFrameMkLst>
            <pc:docMk/>
            <pc:sldMk cId="3575128601" sldId="5447"/>
            <ac:graphicFrameMk id="3" creationId="{C180F1A0-09BF-734E-0442-EA17D1517A08}"/>
          </ac:graphicFrameMkLst>
        </pc:graphicFrameChg>
      </pc:sldChg>
      <pc:sldChg chg="modSp">
        <pc:chgData name="Power, Chris (EEC)" userId="7355e77b-c52c-4307-b1d1-ece46b2ca1c7" providerId="ADAL" clId="{E1B76B67-61BC-476E-8BD4-B01B51E4C754}" dt="2022-11-03T18:51:25.769" v="102"/>
        <pc:sldMkLst>
          <pc:docMk/>
          <pc:sldMk cId="855455278" sldId="5448"/>
        </pc:sldMkLst>
        <pc:graphicFrameChg chg="mod">
          <ac:chgData name="Power, Chris (EEC)" userId="7355e77b-c52c-4307-b1d1-ece46b2ca1c7" providerId="ADAL" clId="{E1B76B67-61BC-476E-8BD4-B01B51E4C754}" dt="2022-11-03T18:51:25.769" v="102"/>
          <ac:graphicFrameMkLst>
            <pc:docMk/>
            <pc:sldMk cId="855455278" sldId="5448"/>
            <ac:graphicFrameMk id="3" creationId="{C180F1A0-09BF-734E-0442-EA17D1517A08}"/>
          </ac:graphicFrameMkLst>
        </pc:graphicFrameChg>
      </pc:sldChg>
      <pc:sldChg chg="modSp">
        <pc:chgData name="Power, Chris (EEC)" userId="7355e77b-c52c-4307-b1d1-ece46b2ca1c7" providerId="ADAL" clId="{E1B76B67-61BC-476E-8BD4-B01B51E4C754}" dt="2022-11-03T18:51:16.790" v="98"/>
        <pc:sldMkLst>
          <pc:docMk/>
          <pc:sldMk cId="1526873977" sldId="5449"/>
        </pc:sldMkLst>
        <pc:graphicFrameChg chg="mod">
          <ac:chgData name="Power, Chris (EEC)" userId="7355e77b-c52c-4307-b1d1-ece46b2ca1c7" providerId="ADAL" clId="{E1B76B67-61BC-476E-8BD4-B01B51E4C754}" dt="2022-11-03T18:51:16.790" v="98"/>
          <ac:graphicFrameMkLst>
            <pc:docMk/>
            <pc:sldMk cId="1526873977" sldId="5449"/>
            <ac:graphicFrameMk id="3" creationId="{C180F1A0-09BF-734E-0442-EA17D1517A08}"/>
          </ac:graphicFrameMkLst>
        </pc:graphicFrameChg>
      </pc:sldChg>
      <pc:sldChg chg="modSp">
        <pc:chgData name="Power, Chris (EEC)" userId="7355e77b-c52c-4307-b1d1-ece46b2ca1c7" providerId="ADAL" clId="{E1B76B67-61BC-476E-8BD4-B01B51E4C754}" dt="2022-11-03T18:51:28.206" v="103"/>
        <pc:sldMkLst>
          <pc:docMk/>
          <pc:sldMk cId="1660552974" sldId="5450"/>
        </pc:sldMkLst>
        <pc:graphicFrameChg chg="mod">
          <ac:chgData name="Power, Chris (EEC)" userId="7355e77b-c52c-4307-b1d1-ece46b2ca1c7" providerId="ADAL" clId="{E1B76B67-61BC-476E-8BD4-B01B51E4C754}" dt="2022-11-03T18:51:28.206" v="103"/>
          <ac:graphicFrameMkLst>
            <pc:docMk/>
            <pc:sldMk cId="1660552974" sldId="5450"/>
            <ac:graphicFrameMk id="3" creationId="{C180F1A0-09BF-734E-0442-EA17D1517A08}"/>
          </ac:graphicFrameMkLst>
        </pc:graphicFrameChg>
      </pc:sldChg>
      <pc:sldChg chg="modSp mod">
        <pc:chgData name="Power, Chris (EEC)" userId="7355e77b-c52c-4307-b1d1-ece46b2ca1c7" providerId="ADAL" clId="{E1B76B67-61BC-476E-8BD4-B01B51E4C754}" dt="2022-11-03T19:27:54.703" v="2009" actId="14734"/>
        <pc:sldMkLst>
          <pc:docMk/>
          <pc:sldMk cId="2280404343" sldId="5463"/>
        </pc:sldMkLst>
        <pc:graphicFrameChg chg="modGraphic">
          <ac:chgData name="Power, Chris (EEC)" userId="7355e77b-c52c-4307-b1d1-ece46b2ca1c7" providerId="ADAL" clId="{E1B76B67-61BC-476E-8BD4-B01B51E4C754}" dt="2022-11-03T19:27:54.703" v="2009" actId="14734"/>
          <ac:graphicFrameMkLst>
            <pc:docMk/>
            <pc:sldMk cId="2280404343" sldId="5463"/>
            <ac:graphicFrameMk id="15" creationId="{96CCA2F8-4488-4AED-BB1C-79FAAAEBE3EE}"/>
          </ac:graphicFrameMkLst>
        </pc:graphicFrameChg>
      </pc:sldChg>
      <pc:sldChg chg="delSp modSp mod">
        <pc:chgData name="Power, Chris (EEC)" userId="7355e77b-c52c-4307-b1d1-ece46b2ca1c7" providerId="ADAL" clId="{E1B76B67-61BC-476E-8BD4-B01B51E4C754}" dt="2022-11-03T19:32:50.689" v="2437" actId="20577"/>
        <pc:sldMkLst>
          <pc:docMk/>
          <pc:sldMk cId="2818987242" sldId="5465"/>
        </pc:sldMkLst>
        <pc:spChg chg="del mod">
          <ac:chgData name="Power, Chris (EEC)" userId="7355e77b-c52c-4307-b1d1-ece46b2ca1c7" providerId="ADAL" clId="{E1B76B67-61BC-476E-8BD4-B01B51E4C754}" dt="2022-11-03T18:47:33.776" v="3" actId="478"/>
          <ac:spMkLst>
            <pc:docMk/>
            <pc:sldMk cId="2818987242" sldId="5465"/>
            <ac:spMk id="5" creationId="{00000000-0000-0000-0000-000000000000}"/>
          </ac:spMkLst>
        </pc:spChg>
        <pc:spChg chg="mod">
          <ac:chgData name="Power, Chris (EEC)" userId="7355e77b-c52c-4307-b1d1-ece46b2ca1c7" providerId="ADAL" clId="{E1B76B67-61BC-476E-8BD4-B01B51E4C754}" dt="2022-11-03T19:32:50.689" v="2437" actId="20577"/>
          <ac:spMkLst>
            <pc:docMk/>
            <pc:sldMk cId="2818987242" sldId="5465"/>
            <ac:spMk id="5124" creationId="{00000000-0000-0000-0000-000000000000}"/>
          </ac:spMkLst>
        </pc:spChg>
      </pc:sldChg>
      <pc:sldChg chg="modSp">
        <pc:chgData name="Power, Chris (EEC)" userId="7355e77b-c52c-4307-b1d1-ece46b2ca1c7" providerId="ADAL" clId="{E1B76B67-61BC-476E-8BD4-B01B51E4C754}" dt="2022-11-03T18:50:49.614" v="90"/>
        <pc:sldMkLst>
          <pc:docMk/>
          <pc:sldMk cId="1329165592" sldId="5479"/>
        </pc:sldMkLst>
        <pc:graphicFrameChg chg="mod">
          <ac:chgData name="Power, Chris (EEC)" userId="7355e77b-c52c-4307-b1d1-ece46b2ca1c7" providerId="ADAL" clId="{E1B76B67-61BC-476E-8BD4-B01B51E4C754}" dt="2022-11-03T18:50:49.614" v="90"/>
          <ac:graphicFrameMkLst>
            <pc:docMk/>
            <pc:sldMk cId="1329165592" sldId="5479"/>
            <ac:graphicFrameMk id="3" creationId="{C180F1A0-09BF-734E-0442-EA17D1517A08}"/>
          </ac:graphicFrameMkLst>
        </pc:graphicFrameChg>
      </pc:sldChg>
      <pc:sldChg chg="modSp">
        <pc:chgData name="Power, Chris (EEC)" userId="7355e77b-c52c-4307-b1d1-ece46b2ca1c7" providerId="ADAL" clId="{E1B76B67-61BC-476E-8BD4-B01B51E4C754}" dt="2022-11-03T18:51:07.957" v="95"/>
        <pc:sldMkLst>
          <pc:docMk/>
          <pc:sldMk cId="1593084262" sldId="5480"/>
        </pc:sldMkLst>
        <pc:graphicFrameChg chg="mod">
          <ac:chgData name="Power, Chris (EEC)" userId="7355e77b-c52c-4307-b1d1-ece46b2ca1c7" providerId="ADAL" clId="{E1B76B67-61BC-476E-8BD4-B01B51E4C754}" dt="2022-11-03T18:51:07.957" v="95"/>
          <ac:graphicFrameMkLst>
            <pc:docMk/>
            <pc:sldMk cId="1593084262" sldId="5480"/>
            <ac:graphicFrameMk id="3" creationId="{C180F1A0-09BF-734E-0442-EA17D1517A08}"/>
          </ac:graphicFrameMkLst>
        </pc:graphicFrameChg>
      </pc:sldChg>
      <pc:sldChg chg="modSp">
        <pc:chgData name="Power, Chris (EEC)" userId="7355e77b-c52c-4307-b1d1-ece46b2ca1c7" providerId="ADAL" clId="{E1B76B67-61BC-476E-8BD4-B01B51E4C754}" dt="2022-11-03T18:51:31.709" v="104"/>
        <pc:sldMkLst>
          <pc:docMk/>
          <pc:sldMk cId="1202448623" sldId="5482"/>
        </pc:sldMkLst>
        <pc:graphicFrameChg chg="mod">
          <ac:chgData name="Power, Chris (EEC)" userId="7355e77b-c52c-4307-b1d1-ece46b2ca1c7" providerId="ADAL" clId="{E1B76B67-61BC-476E-8BD4-B01B51E4C754}" dt="2022-11-03T18:51:31.709" v="104"/>
          <ac:graphicFrameMkLst>
            <pc:docMk/>
            <pc:sldMk cId="1202448623" sldId="5482"/>
            <ac:graphicFrameMk id="3" creationId="{C180F1A0-09BF-734E-0442-EA17D1517A08}"/>
          </ac:graphicFrameMkLst>
        </pc:graphicFrameChg>
      </pc:sldChg>
    </pc:docChg>
  </pc:docChgLst>
  <pc:docChgLst>
    <pc:chgData name="Chris" userId="7355e77b-c52c-4307-b1d1-ece46b2ca1c7" providerId="ADAL" clId="{E1B76B67-61BC-476E-8BD4-B01B51E4C754}"/>
    <pc:docChg chg="undo redo custSel addSld delSld modSld">
      <pc:chgData name="Chris" userId="7355e77b-c52c-4307-b1d1-ece46b2ca1c7" providerId="ADAL" clId="{E1B76B67-61BC-476E-8BD4-B01B51E4C754}" dt="2022-11-03T16:46:56.866" v="1574" actId="1076"/>
      <pc:docMkLst>
        <pc:docMk/>
      </pc:docMkLst>
      <pc:sldChg chg="addSp delSp modSp mod delCm">
        <pc:chgData name="Chris" userId="7355e77b-c52c-4307-b1d1-ece46b2ca1c7" providerId="ADAL" clId="{E1B76B67-61BC-476E-8BD4-B01B51E4C754}" dt="2022-11-03T16:42:30.453" v="1551"/>
        <pc:sldMkLst>
          <pc:docMk/>
          <pc:sldMk cId="157405392" sldId="523"/>
        </pc:sldMkLst>
        <pc:spChg chg="mod">
          <ac:chgData name="Chris" userId="7355e77b-c52c-4307-b1d1-ece46b2ca1c7" providerId="ADAL" clId="{E1B76B67-61BC-476E-8BD4-B01B51E4C754}" dt="2022-11-03T03:27:03.033" v="583" actId="207"/>
          <ac:spMkLst>
            <pc:docMk/>
            <pc:sldMk cId="157405392" sldId="523"/>
            <ac:spMk id="2" creationId="{00000000-0000-0000-0000-000000000000}"/>
          </ac:spMkLst>
        </pc:spChg>
        <pc:spChg chg="del">
          <ac:chgData name="Chris" userId="7355e77b-c52c-4307-b1d1-ece46b2ca1c7" providerId="ADAL" clId="{E1B76B67-61BC-476E-8BD4-B01B51E4C754}" dt="2022-11-03T16:41:42.986" v="1544" actId="478"/>
          <ac:spMkLst>
            <pc:docMk/>
            <pc:sldMk cId="157405392" sldId="523"/>
            <ac:spMk id="4" creationId="{00000000-0000-0000-0000-000000000000}"/>
          </ac:spMkLst>
        </pc:spChg>
        <pc:spChg chg="del">
          <ac:chgData name="Chris" userId="7355e77b-c52c-4307-b1d1-ece46b2ca1c7" providerId="ADAL" clId="{E1B76B67-61BC-476E-8BD4-B01B51E4C754}" dt="2022-11-03T03:27:08.357" v="584" actId="478"/>
          <ac:spMkLst>
            <pc:docMk/>
            <pc:sldMk cId="157405392" sldId="523"/>
            <ac:spMk id="8" creationId="{9533A3E7-1F4F-4A1F-A63F-00E24DAEDFBC}"/>
          </ac:spMkLst>
        </pc:spChg>
        <pc:spChg chg="mod">
          <ac:chgData name="Chris" userId="7355e77b-c52c-4307-b1d1-ece46b2ca1c7" providerId="ADAL" clId="{E1B76B67-61BC-476E-8BD4-B01B51E4C754}" dt="2022-11-03T03:27:17.417" v="587" actId="20577"/>
          <ac:spMkLst>
            <pc:docMk/>
            <pc:sldMk cId="157405392" sldId="523"/>
            <ac:spMk id="9" creationId="{77FAF09D-9E72-460E-B62E-516E5193DA93}"/>
          </ac:spMkLst>
        </pc:spChg>
        <pc:spChg chg="add mod">
          <ac:chgData name="Chris" userId="7355e77b-c52c-4307-b1d1-ece46b2ca1c7" providerId="ADAL" clId="{E1B76B67-61BC-476E-8BD4-B01B51E4C754}" dt="2022-11-03T16:41:43.234" v="1545"/>
          <ac:spMkLst>
            <pc:docMk/>
            <pc:sldMk cId="157405392" sldId="523"/>
            <ac:spMk id="10" creationId="{C863BDB7-28C9-4ADA-9B81-EE2B0A5A4E92}"/>
          </ac:spMkLst>
        </pc:spChg>
        <pc:spChg chg="del">
          <ac:chgData name="Chris" userId="7355e77b-c52c-4307-b1d1-ece46b2ca1c7" providerId="ADAL" clId="{E1B76B67-61BC-476E-8BD4-B01B51E4C754}" dt="2022-11-03T16:42:30.011" v="1550" actId="478"/>
          <ac:spMkLst>
            <pc:docMk/>
            <pc:sldMk cId="157405392" sldId="523"/>
            <ac:spMk id="11" creationId="{BB61A643-AF04-4AE8-9E7C-ADC8756CE656}"/>
          </ac:spMkLst>
        </pc:spChg>
        <pc:spChg chg="add mod">
          <ac:chgData name="Chris" userId="7355e77b-c52c-4307-b1d1-ece46b2ca1c7" providerId="ADAL" clId="{E1B76B67-61BC-476E-8BD4-B01B51E4C754}" dt="2022-11-03T16:42:30.453" v="1551"/>
          <ac:spMkLst>
            <pc:docMk/>
            <pc:sldMk cId="157405392" sldId="523"/>
            <ac:spMk id="12" creationId="{43115CD9-198F-4413-A74E-F7C2F4D29CA4}"/>
          </ac:spMkLst>
        </pc:spChg>
      </pc:sldChg>
      <pc:sldChg chg="modSp mod delCm">
        <pc:chgData name="Chris" userId="7355e77b-c52c-4307-b1d1-ece46b2ca1c7" providerId="ADAL" clId="{E1B76B67-61BC-476E-8BD4-B01B51E4C754}" dt="2022-11-03T16:39:47.509" v="1494" actId="1036"/>
        <pc:sldMkLst>
          <pc:docMk/>
          <pc:sldMk cId="1538697270" sldId="5291"/>
        </pc:sldMkLst>
        <pc:spChg chg="mod">
          <ac:chgData name="Chris" userId="7355e77b-c52c-4307-b1d1-ece46b2ca1c7" providerId="ADAL" clId="{E1B76B67-61BC-476E-8BD4-B01B51E4C754}" dt="2022-11-03T03:22:52.069" v="545" actId="207"/>
          <ac:spMkLst>
            <pc:docMk/>
            <pc:sldMk cId="1538697270" sldId="5291"/>
            <ac:spMk id="5" creationId="{ABE71A40-E800-4579-8266-EDCF4EBC3AAF}"/>
          </ac:spMkLst>
        </pc:spChg>
        <pc:spChg chg="mod">
          <ac:chgData name="Chris" userId="7355e77b-c52c-4307-b1d1-ece46b2ca1c7" providerId="ADAL" clId="{E1B76B67-61BC-476E-8BD4-B01B51E4C754}" dt="2022-11-03T16:39:47.509" v="1494" actId="1036"/>
          <ac:spMkLst>
            <pc:docMk/>
            <pc:sldMk cId="1538697270" sldId="5291"/>
            <ac:spMk id="6" creationId="{47A07E70-EB30-4CFD-99A5-8C2E7BB4FA83}"/>
          </ac:spMkLst>
        </pc:spChg>
      </pc:sldChg>
      <pc:sldChg chg="modSp mod delCm">
        <pc:chgData name="Chris" userId="7355e77b-c52c-4307-b1d1-ece46b2ca1c7" providerId="ADAL" clId="{E1B76B67-61BC-476E-8BD4-B01B51E4C754}" dt="2022-11-03T03:23:14.187" v="549" actId="207"/>
        <pc:sldMkLst>
          <pc:docMk/>
          <pc:sldMk cId="3226749817" sldId="5353"/>
        </pc:sldMkLst>
        <pc:spChg chg="mod">
          <ac:chgData name="Chris" userId="7355e77b-c52c-4307-b1d1-ece46b2ca1c7" providerId="ADAL" clId="{E1B76B67-61BC-476E-8BD4-B01B51E4C754}" dt="2022-11-03T03:23:14.187" v="549" actId="207"/>
          <ac:spMkLst>
            <pc:docMk/>
            <pc:sldMk cId="3226749817" sldId="5353"/>
            <ac:spMk id="6" creationId="{C2EFF690-BCC9-4999-9DBD-066FC5C9D353}"/>
          </ac:spMkLst>
        </pc:spChg>
      </pc:sldChg>
      <pc:sldChg chg="modSp mod">
        <pc:chgData name="Chris" userId="7355e77b-c52c-4307-b1d1-ece46b2ca1c7" providerId="ADAL" clId="{E1B76B67-61BC-476E-8BD4-B01B51E4C754}" dt="2022-11-03T03:23:07.450" v="548" actId="207"/>
        <pc:sldMkLst>
          <pc:docMk/>
          <pc:sldMk cId="3521909018" sldId="5389"/>
        </pc:sldMkLst>
        <pc:spChg chg="mod">
          <ac:chgData name="Chris" userId="7355e77b-c52c-4307-b1d1-ece46b2ca1c7" providerId="ADAL" clId="{E1B76B67-61BC-476E-8BD4-B01B51E4C754}" dt="2022-11-03T03:23:07.450" v="548" actId="207"/>
          <ac:spMkLst>
            <pc:docMk/>
            <pc:sldMk cId="3521909018" sldId="5389"/>
            <ac:spMk id="6" creationId="{C2EFF690-BCC9-4999-9DBD-066FC5C9D353}"/>
          </ac:spMkLst>
        </pc:spChg>
      </pc:sldChg>
      <pc:sldChg chg="addSp delSp modSp mod">
        <pc:chgData name="Chris" userId="7355e77b-c52c-4307-b1d1-ece46b2ca1c7" providerId="ADAL" clId="{E1B76B67-61BC-476E-8BD4-B01B51E4C754}" dt="2022-11-03T16:42:33.401" v="1553"/>
        <pc:sldMkLst>
          <pc:docMk/>
          <pc:sldMk cId="2839703544" sldId="5392"/>
        </pc:sldMkLst>
        <pc:spChg chg="del">
          <ac:chgData name="Chris" userId="7355e77b-c52c-4307-b1d1-ece46b2ca1c7" providerId="ADAL" clId="{E1B76B67-61BC-476E-8BD4-B01B51E4C754}" dt="2022-11-03T16:42:33.167" v="1552" actId="478"/>
          <ac:spMkLst>
            <pc:docMk/>
            <pc:sldMk cId="2839703544" sldId="5392"/>
            <ac:spMk id="5" creationId="{E7E04620-5F21-4AA8-A32A-C9100215D19B}"/>
          </ac:spMkLst>
        </pc:spChg>
        <pc:spChg chg="mod">
          <ac:chgData name="Chris" userId="7355e77b-c52c-4307-b1d1-ece46b2ca1c7" providerId="ADAL" clId="{E1B76B67-61BC-476E-8BD4-B01B51E4C754}" dt="2022-11-03T03:26:53.938" v="582" actId="207"/>
          <ac:spMkLst>
            <pc:docMk/>
            <pc:sldMk cId="2839703544" sldId="5392"/>
            <ac:spMk id="6" creationId="{C2EFF690-BCC9-4999-9DBD-066FC5C9D353}"/>
          </ac:spMkLst>
        </pc:spChg>
        <pc:spChg chg="add mod">
          <ac:chgData name="Chris" userId="7355e77b-c52c-4307-b1d1-ece46b2ca1c7" providerId="ADAL" clId="{E1B76B67-61BC-476E-8BD4-B01B51E4C754}" dt="2022-11-03T16:42:33.401" v="1553"/>
          <ac:spMkLst>
            <pc:docMk/>
            <pc:sldMk cId="2839703544" sldId="5392"/>
            <ac:spMk id="8" creationId="{CC5FB775-EF19-437E-90DC-170A09C430EC}"/>
          </ac:spMkLst>
        </pc:spChg>
      </pc:sldChg>
      <pc:sldChg chg="modSp mod">
        <pc:chgData name="Chris" userId="7355e77b-c52c-4307-b1d1-ece46b2ca1c7" providerId="ADAL" clId="{E1B76B67-61BC-476E-8BD4-B01B51E4C754}" dt="2022-11-03T03:22:45.720" v="544" actId="207"/>
        <pc:sldMkLst>
          <pc:docMk/>
          <pc:sldMk cId="2622197050" sldId="5418"/>
        </pc:sldMkLst>
        <pc:spChg chg="mod">
          <ac:chgData name="Chris" userId="7355e77b-c52c-4307-b1d1-ece46b2ca1c7" providerId="ADAL" clId="{E1B76B67-61BC-476E-8BD4-B01B51E4C754}" dt="2022-11-03T03:22:45.720" v="544" actId="207"/>
          <ac:spMkLst>
            <pc:docMk/>
            <pc:sldMk cId="2622197050" sldId="5418"/>
            <ac:spMk id="110596" creationId="{00000000-0000-0000-0000-000000000000}"/>
          </ac:spMkLst>
        </pc:spChg>
      </pc:sldChg>
      <pc:sldChg chg="modSp mod">
        <pc:chgData name="Chris" userId="7355e77b-c52c-4307-b1d1-ece46b2ca1c7" providerId="ADAL" clId="{E1B76B67-61BC-476E-8BD4-B01B51E4C754}" dt="2022-11-03T03:24:36.367" v="566" actId="207"/>
        <pc:sldMkLst>
          <pc:docMk/>
          <pc:sldMk cId="2757283280" sldId="5424"/>
        </pc:sldMkLst>
        <pc:spChg chg="mod">
          <ac:chgData name="Chris" userId="7355e77b-c52c-4307-b1d1-ece46b2ca1c7" providerId="ADAL" clId="{E1B76B67-61BC-476E-8BD4-B01B51E4C754}" dt="2022-11-03T03:24:36.367" v="566" actId="207"/>
          <ac:spMkLst>
            <pc:docMk/>
            <pc:sldMk cId="2757283280" sldId="5424"/>
            <ac:spMk id="20" creationId="{8553DCA5-9134-47C9-B20F-76666C17FB21}"/>
          </ac:spMkLst>
        </pc:spChg>
      </pc:sldChg>
      <pc:sldChg chg="addSp delSp modSp add mod">
        <pc:chgData name="Chris" userId="7355e77b-c52c-4307-b1d1-ece46b2ca1c7" providerId="ADAL" clId="{E1B76B67-61BC-476E-8BD4-B01B51E4C754}" dt="2022-11-03T16:46:51.800" v="1573" actId="1076"/>
        <pc:sldMkLst>
          <pc:docMk/>
          <pc:sldMk cId="3758800733" sldId="5425"/>
        </pc:sldMkLst>
        <pc:spChg chg="del">
          <ac:chgData name="Chris" userId="7355e77b-c52c-4307-b1d1-ece46b2ca1c7" providerId="ADAL" clId="{E1B76B67-61BC-476E-8BD4-B01B51E4C754}" dt="2022-11-03T16:41:26.729" v="1535" actId="478"/>
          <ac:spMkLst>
            <pc:docMk/>
            <pc:sldMk cId="3758800733" sldId="5425"/>
            <ac:spMk id="2" creationId="{951EDDCD-CD43-84EB-A32C-0935D1957CBF}"/>
          </ac:spMkLst>
        </pc:spChg>
        <pc:spChg chg="mod">
          <ac:chgData name="Chris" userId="7355e77b-c52c-4307-b1d1-ece46b2ca1c7" providerId="ADAL" clId="{E1B76B67-61BC-476E-8BD4-B01B51E4C754}" dt="2022-11-03T16:46:51.800" v="1573" actId="1076"/>
          <ac:spMkLst>
            <pc:docMk/>
            <pc:sldMk cId="3758800733" sldId="5425"/>
            <ac:spMk id="12" creationId="{20CA999B-D7E5-2970-D9CA-1D98BCD8CFD0}"/>
          </ac:spMkLst>
        </pc:spChg>
        <pc:spChg chg="del">
          <ac:chgData name="Chris" userId="7355e77b-c52c-4307-b1d1-ece46b2ca1c7" providerId="ADAL" clId="{E1B76B67-61BC-476E-8BD4-B01B51E4C754}" dt="2022-11-03T13:47:37.457" v="862" actId="478"/>
          <ac:spMkLst>
            <pc:docMk/>
            <pc:sldMk cId="3758800733" sldId="5425"/>
            <ac:spMk id="25" creationId="{E42108C7-233F-4D1B-AA86-6E7C36173BBE}"/>
          </ac:spMkLst>
        </pc:spChg>
        <pc:spChg chg="add del mod">
          <ac:chgData name="Chris" userId="7355e77b-c52c-4307-b1d1-ece46b2ca1c7" providerId="ADAL" clId="{E1B76B67-61BC-476E-8BD4-B01B51E4C754}" dt="2022-11-03T16:42:46.378" v="1560" actId="478"/>
          <ac:spMkLst>
            <pc:docMk/>
            <pc:sldMk cId="3758800733" sldId="5425"/>
            <ac:spMk id="26" creationId="{BF38401E-15DF-4A87-8BB6-BA9CF5A12BB3}"/>
          </ac:spMkLst>
        </pc:spChg>
        <pc:spChg chg="mod">
          <ac:chgData name="Chris" userId="7355e77b-c52c-4307-b1d1-ece46b2ca1c7" providerId="ADAL" clId="{E1B76B67-61BC-476E-8BD4-B01B51E4C754}" dt="2022-11-03T16:25:34.019" v="1486" actId="20577"/>
          <ac:spMkLst>
            <pc:docMk/>
            <pc:sldMk cId="3758800733" sldId="5425"/>
            <ac:spMk id="27" creationId="{9CA1B371-8D94-4FC6-BD04-618DBB4F9B5C}"/>
          </ac:spMkLst>
        </pc:spChg>
        <pc:spChg chg="mod">
          <ac:chgData name="Chris" userId="7355e77b-c52c-4307-b1d1-ece46b2ca1c7" providerId="ADAL" clId="{E1B76B67-61BC-476E-8BD4-B01B51E4C754}" dt="2022-11-03T13:39:09.312" v="846" actId="1076"/>
          <ac:spMkLst>
            <pc:docMk/>
            <pc:sldMk cId="3758800733" sldId="5425"/>
            <ac:spMk id="28" creationId="{A3E67238-1731-4B8A-A076-3EF99B074C7E}"/>
          </ac:spMkLst>
        </pc:spChg>
        <pc:spChg chg="del">
          <ac:chgData name="Chris" userId="7355e77b-c52c-4307-b1d1-ece46b2ca1c7" providerId="ADAL" clId="{E1B76B67-61BC-476E-8BD4-B01B51E4C754}" dt="2022-11-03T12:52:25.647" v="596" actId="478"/>
          <ac:spMkLst>
            <pc:docMk/>
            <pc:sldMk cId="3758800733" sldId="5425"/>
            <ac:spMk id="29" creationId="{1D635219-0EB2-4DCE-9293-0269C4ABB8FB}"/>
          </ac:spMkLst>
        </pc:spChg>
        <pc:spChg chg="del">
          <ac:chgData name="Chris" userId="7355e77b-c52c-4307-b1d1-ece46b2ca1c7" providerId="ADAL" clId="{E1B76B67-61BC-476E-8BD4-B01B51E4C754}" dt="2022-11-03T12:52:27.976" v="598" actId="478"/>
          <ac:spMkLst>
            <pc:docMk/>
            <pc:sldMk cId="3758800733" sldId="5425"/>
            <ac:spMk id="30" creationId="{FE0C65DD-DB3A-4248-9864-83864BF8D4E7}"/>
          </ac:spMkLst>
        </pc:spChg>
        <pc:spChg chg="add mod">
          <ac:chgData name="Chris" userId="7355e77b-c52c-4307-b1d1-ece46b2ca1c7" providerId="ADAL" clId="{E1B76B67-61BC-476E-8BD4-B01B51E4C754}" dt="2022-11-03T16:41:27.146" v="1536"/>
          <ac:spMkLst>
            <pc:docMk/>
            <pc:sldMk cId="3758800733" sldId="5425"/>
            <ac:spMk id="47" creationId="{6841F9BE-E7F1-406E-B6E1-0921F0405C6B}"/>
          </ac:spMkLst>
        </pc:spChg>
        <pc:spChg chg="add mod">
          <ac:chgData name="Chris" userId="7355e77b-c52c-4307-b1d1-ece46b2ca1c7" providerId="ADAL" clId="{E1B76B67-61BC-476E-8BD4-B01B51E4C754}" dt="2022-11-03T16:42:46.877" v="1561"/>
          <ac:spMkLst>
            <pc:docMk/>
            <pc:sldMk cId="3758800733" sldId="5425"/>
            <ac:spMk id="48" creationId="{AF1475A3-F66E-439E-ABF4-747C8BF2C4A0}"/>
          </ac:spMkLst>
        </pc:spChg>
        <pc:grpChg chg="mod">
          <ac:chgData name="Chris" userId="7355e77b-c52c-4307-b1d1-ece46b2ca1c7" providerId="ADAL" clId="{E1B76B67-61BC-476E-8BD4-B01B51E4C754}" dt="2022-11-03T16:25:53.001" v="1487" actId="1076"/>
          <ac:grpSpMkLst>
            <pc:docMk/>
            <pc:sldMk cId="3758800733" sldId="5425"/>
            <ac:grpSpMk id="31" creationId="{C1CA8A0C-AF6C-424F-A3B2-2F2EF9300B44}"/>
          </ac:grpSpMkLst>
        </pc:grpChg>
        <pc:grpChg chg="mod">
          <ac:chgData name="Chris" userId="7355e77b-c52c-4307-b1d1-ece46b2ca1c7" providerId="ADAL" clId="{E1B76B67-61BC-476E-8BD4-B01B51E4C754}" dt="2022-11-03T16:25:55.279" v="1488" actId="1076"/>
          <ac:grpSpMkLst>
            <pc:docMk/>
            <pc:sldMk cId="3758800733" sldId="5425"/>
            <ac:grpSpMk id="32" creationId="{EA0AD99B-0597-48B4-8F4A-C4A64DDA137F}"/>
          </ac:grpSpMkLst>
        </pc:grpChg>
        <pc:grpChg chg="del">
          <ac:chgData name="Chris" userId="7355e77b-c52c-4307-b1d1-ece46b2ca1c7" providerId="ADAL" clId="{E1B76B67-61BC-476E-8BD4-B01B51E4C754}" dt="2022-11-03T12:52:23.134" v="595" actId="478"/>
          <ac:grpSpMkLst>
            <pc:docMk/>
            <pc:sldMk cId="3758800733" sldId="5425"/>
            <ac:grpSpMk id="33" creationId="{9C14E8C5-3D3B-4A63-970C-AE0E87002D40}"/>
          </ac:grpSpMkLst>
        </pc:grpChg>
        <pc:grpChg chg="del">
          <ac:chgData name="Chris" userId="7355e77b-c52c-4307-b1d1-ece46b2ca1c7" providerId="ADAL" clId="{E1B76B67-61BC-476E-8BD4-B01B51E4C754}" dt="2022-11-03T12:52:27.271" v="597" actId="478"/>
          <ac:grpSpMkLst>
            <pc:docMk/>
            <pc:sldMk cId="3758800733" sldId="5425"/>
            <ac:grpSpMk id="34" creationId="{6489DE73-5E25-42BE-9D4B-435EFFF58199}"/>
          </ac:grpSpMkLst>
        </pc:grpChg>
      </pc:sldChg>
      <pc:sldChg chg="modSp mod">
        <pc:chgData name="Chris" userId="7355e77b-c52c-4307-b1d1-ece46b2ca1c7" providerId="ADAL" clId="{E1B76B67-61BC-476E-8BD4-B01B51E4C754}" dt="2022-11-03T03:24:50.350" v="568" actId="207"/>
        <pc:sldMkLst>
          <pc:docMk/>
          <pc:sldMk cId="2944931175" sldId="5426"/>
        </pc:sldMkLst>
        <pc:spChg chg="mod">
          <ac:chgData name="Chris" userId="7355e77b-c52c-4307-b1d1-ece46b2ca1c7" providerId="ADAL" clId="{E1B76B67-61BC-476E-8BD4-B01B51E4C754}" dt="2022-11-03T03:24:50.350" v="568" actId="207"/>
          <ac:spMkLst>
            <pc:docMk/>
            <pc:sldMk cId="2944931175" sldId="5426"/>
            <ac:spMk id="2" creationId="{74B03D5D-34AC-5BC3-74E3-C4D1F1516575}"/>
          </ac:spMkLst>
        </pc:spChg>
      </pc:sldChg>
      <pc:sldChg chg="addSp delSp modSp mod modNotesTx">
        <pc:chgData name="Chris" userId="7355e77b-c52c-4307-b1d1-ece46b2ca1c7" providerId="ADAL" clId="{E1B76B67-61BC-476E-8BD4-B01B51E4C754}" dt="2022-11-03T16:40:15.088" v="1499"/>
        <pc:sldMkLst>
          <pc:docMk/>
          <pc:sldMk cId="612702532" sldId="5427"/>
        </pc:sldMkLst>
        <pc:spChg chg="del">
          <ac:chgData name="Chris" userId="7355e77b-c52c-4307-b1d1-ece46b2ca1c7" providerId="ADAL" clId="{E1B76B67-61BC-476E-8BD4-B01B51E4C754}" dt="2022-11-03T16:40:14.842" v="1498" actId="478"/>
          <ac:spMkLst>
            <pc:docMk/>
            <pc:sldMk cId="612702532" sldId="5427"/>
            <ac:spMk id="2" creationId="{91992C68-D32A-F697-5573-7906E505B759}"/>
          </ac:spMkLst>
        </pc:spChg>
        <pc:spChg chg="add mod">
          <ac:chgData name="Chris" userId="7355e77b-c52c-4307-b1d1-ece46b2ca1c7" providerId="ADAL" clId="{E1B76B67-61BC-476E-8BD4-B01B51E4C754}" dt="2022-11-03T16:40:15.088" v="1499"/>
          <ac:spMkLst>
            <pc:docMk/>
            <pc:sldMk cId="612702532" sldId="5427"/>
            <ac:spMk id="11" creationId="{184FBCFE-6773-49AC-9650-7005E7448DBD}"/>
          </ac:spMkLst>
        </pc:spChg>
      </pc:sldChg>
      <pc:sldChg chg="addSp delSp modSp add mod addCm delCm modCm">
        <pc:chgData name="Chris" userId="7355e77b-c52c-4307-b1d1-ece46b2ca1c7" providerId="ADAL" clId="{E1B76B67-61BC-476E-8BD4-B01B51E4C754}" dt="2022-11-03T16:46:56.866" v="1574" actId="1076"/>
        <pc:sldMkLst>
          <pc:docMk/>
          <pc:sldMk cId="521153942" sldId="5430"/>
        </pc:sldMkLst>
        <pc:spChg chg="del mod">
          <ac:chgData name="Chris" userId="7355e77b-c52c-4307-b1d1-ece46b2ca1c7" providerId="ADAL" clId="{E1B76B67-61BC-476E-8BD4-B01B51E4C754}" dt="2022-11-03T16:41:21.248" v="1533" actId="478"/>
          <ac:spMkLst>
            <pc:docMk/>
            <pc:sldMk cId="521153942" sldId="5430"/>
            <ac:spMk id="2" creationId="{951EDDCD-CD43-84EB-A32C-0935D1957CBF}"/>
          </ac:spMkLst>
        </pc:spChg>
        <pc:spChg chg="mod">
          <ac:chgData name="Chris" userId="7355e77b-c52c-4307-b1d1-ece46b2ca1c7" providerId="ADAL" clId="{E1B76B67-61BC-476E-8BD4-B01B51E4C754}" dt="2022-11-03T13:47:14.642" v="855" actId="1076"/>
          <ac:spMkLst>
            <pc:docMk/>
            <pc:sldMk cId="521153942" sldId="5430"/>
            <ac:spMk id="3" creationId="{AB3DFAA6-39B2-4AB2-95E8-02580CF9F667}"/>
          </ac:spMkLst>
        </pc:spChg>
        <pc:spChg chg="mod">
          <ac:chgData name="Chris" userId="7355e77b-c52c-4307-b1d1-ece46b2ca1c7" providerId="ADAL" clId="{E1B76B67-61BC-476E-8BD4-B01B51E4C754}" dt="2022-11-03T13:47:14.642" v="855" actId="1076"/>
          <ac:spMkLst>
            <pc:docMk/>
            <pc:sldMk cId="521153942" sldId="5430"/>
            <ac:spMk id="5" creationId="{2FA70D6B-FBA0-41B8-9D49-0600E9B90E0D}"/>
          </ac:spMkLst>
        </pc:spChg>
        <pc:spChg chg="mod">
          <ac:chgData name="Chris" userId="7355e77b-c52c-4307-b1d1-ece46b2ca1c7" providerId="ADAL" clId="{E1B76B67-61BC-476E-8BD4-B01B51E4C754}" dt="2022-11-03T13:37:26.467" v="831" actId="207"/>
          <ac:spMkLst>
            <pc:docMk/>
            <pc:sldMk cId="521153942" sldId="5430"/>
            <ac:spMk id="7" creationId="{50330F5B-4605-41B7-8863-3A6222EC35B1}"/>
          </ac:spMkLst>
        </pc:spChg>
        <pc:spChg chg="del">
          <ac:chgData name="Chris" userId="7355e77b-c52c-4307-b1d1-ece46b2ca1c7" providerId="ADAL" clId="{E1B76B67-61BC-476E-8BD4-B01B51E4C754}" dt="2022-11-03T12:51:53.627" v="590" actId="478"/>
          <ac:spMkLst>
            <pc:docMk/>
            <pc:sldMk cId="521153942" sldId="5430"/>
            <ac:spMk id="8" creationId="{038D08D6-D398-4D71-9716-865938F2AECA}"/>
          </ac:spMkLst>
        </pc:spChg>
        <pc:spChg chg="mod">
          <ac:chgData name="Chris" userId="7355e77b-c52c-4307-b1d1-ece46b2ca1c7" providerId="ADAL" clId="{E1B76B67-61BC-476E-8BD4-B01B51E4C754}" dt="2022-11-03T13:47:14.642" v="855" actId="1076"/>
          <ac:spMkLst>
            <pc:docMk/>
            <pc:sldMk cId="521153942" sldId="5430"/>
            <ac:spMk id="9" creationId="{671BEA53-3DBB-40B8-9848-42BEC407FB42}"/>
          </ac:spMkLst>
        </pc:spChg>
        <pc:spChg chg="mod">
          <ac:chgData name="Chris" userId="7355e77b-c52c-4307-b1d1-ece46b2ca1c7" providerId="ADAL" clId="{E1B76B67-61BC-476E-8BD4-B01B51E4C754}" dt="2022-11-03T16:25:22.148" v="1483" actId="20577"/>
          <ac:spMkLst>
            <pc:docMk/>
            <pc:sldMk cId="521153942" sldId="5430"/>
            <ac:spMk id="10" creationId="{29E5E9A9-FA6E-4F91-BB50-445F6986887A}"/>
          </ac:spMkLst>
        </pc:spChg>
        <pc:spChg chg="mod">
          <ac:chgData name="Chris" userId="7355e77b-c52c-4307-b1d1-ece46b2ca1c7" providerId="ADAL" clId="{E1B76B67-61BC-476E-8BD4-B01B51E4C754}" dt="2022-11-03T16:11:59.886" v="881" actId="14100"/>
          <ac:spMkLst>
            <pc:docMk/>
            <pc:sldMk cId="521153942" sldId="5430"/>
            <ac:spMk id="11" creationId="{550C69CC-2FD1-4F54-BFB6-42FD63F1BC8A}"/>
          </ac:spMkLst>
        </pc:spChg>
        <pc:spChg chg="mod">
          <ac:chgData name="Chris" userId="7355e77b-c52c-4307-b1d1-ece46b2ca1c7" providerId="ADAL" clId="{E1B76B67-61BC-476E-8BD4-B01B51E4C754}" dt="2022-11-03T16:46:56.866" v="1574" actId="1076"/>
          <ac:spMkLst>
            <pc:docMk/>
            <pc:sldMk cId="521153942" sldId="5430"/>
            <ac:spMk id="12" creationId="{20CA999B-D7E5-2970-D9CA-1D98BCD8CFD0}"/>
          </ac:spMkLst>
        </pc:spChg>
        <pc:spChg chg="mod">
          <ac:chgData name="Chris" userId="7355e77b-c52c-4307-b1d1-ece46b2ca1c7" providerId="ADAL" clId="{E1B76B67-61BC-476E-8BD4-B01B51E4C754}" dt="2022-11-03T13:47:14.642" v="855" actId="1076"/>
          <ac:spMkLst>
            <pc:docMk/>
            <pc:sldMk cId="521153942" sldId="5430"/>
            <ac:spMk id="13" creationId="{20A3BD71-1E79-4AB2-9779-C2FC31B60713}"/>
          </ac:spMkLst>
        </pc:spChg>
        <pc:spChg chg="mod">
          <ac:chgData name="Chris" userId="7355e77b-c52c-4307-b1d1-ece46b2ca1c7" providerId="ADAL" clId="{E1B76B67-61BC-476E-8BD4-B01B51E4C754}" dt="2022-11-03T13:47:14.642" v="855" actId="1076"/>
          <ac:spMkLst>
            <pc:docMk/>
            <pc:sldMk cId="521153942" sldId="5430"/>
            <ac:spMk id="16" creationId="{0BB502BE-A419-40E7-A2EF-B982E2F031FC}"/>
          </ac:spMkLst>
        </pc:spChg>
        <pc:spChg chg="mod">
          <ac:chgData name="Chris" userId="7355e77b-c52c-4307-b1d1-ece46b2ca1c7" providerId="ADAL" clId="{E1B76B67-61BC-476E-8BD4-B01B51E4C754}" dt="2022-11-03T13:47:14.642" v="855" actId="1076"/>
          <ac:spMkLst>
            <pc:docMk/>
            <pc:sldMk cId="521153942" sldId="5430"/>
            <ac:spMk id="17" creationId="{83EB25DA-4E6C-485B-B909-218BF116E380}"/>
          </ac:spMkLst>
        </pc:spChg>
        <pc:spChg chg="mod">
          <ac:chgData name="Chris" userId="7355e77b-c52c-4307-b1d1-ece46b2ca1c7" providerId="ADAL" clId="{E1B76B67-61BC-476E-8BD4-B01B51E4C754}" dt="2022-11-03T13:47:14.642" v="855" actId="1076"/>
          <ac:spMkLst>
            <pc:docMk/>
            <pc:sldMk cId="521153942" sldId="5430"/>
            <ac:spMk id="18" creationId="{69CE8623-8043-45F3-BD39-205DE23198BC}"/>
          </ac:spMkLst>
        </pc:spChg>
        <pc:spChg chg="mod">
          <ac:chgData name="Chris" userId="7355e77b-c52c-4307-b1d1-ece46b2ca1c7" providerId="ADAL" clId="{E1B76B67-61BC-476E-8BD4-B01B51E4C754}" dt="2022-11-03T13:47:14.642" v="855" actId="1076"/>
          <ac:spMkLst>
            <pc:docMk/>
            <pc:sldMk cId="521153942" sldId="5430"/>
            <ac:spMk id="23" creationId="{1AA82045-00F6-4636-99FF-4B91822F952E}"/>
          </ac:spMkLst>
        </pc:spChg>
        <pc:spChg chg="mod">
          <ac:chgData name="Chris" userId="7355e77b-c52c-4307-b1d1-ece46b2ca1c7" providerId="ADAL" clId="{E1B76B67-61BC-476E-8BD4-B01B51E4C754}" dt="2022-11-03T13:47:14.642" v="855" actId="1076"/>
          <ac:spMkLst>
            <pc:docMk/>
            <pc:sldMk cId="521153942" sldId="5430"/>
            <ac:spMk id="24" creationId="{4D31B251-3499-4C51-AC1F-E1CE1374CC90}"/>
          </ac:spMkLst>
        </pc:spChg>
        <pc:spChg chg="mod">
          <ac:chgData name="Chris" userId="7355e77b-c52c-4307-b1d1-ece46b2ca1c7" providerId="ADAL" clId="{E1B76B67-61BC-476E-8BD4-B01B51E4C754}" dt="2022-11-03T13:47:14.642" v="855" actId="1076"/>
          <ac:spMkLst>
            <pc:docMk/>
            <pc:sldMk cId="521153942" sldId="5430"/>
            <ac:spMk id="25" creationId="{274F4E0B-AF98-4AE5-8114-7B6A041C76AE}"/>
          </ac:spMkLst>
        </pc:spChg>
        <pc:spChg chg="mod">
          <ac:chgData name="Chris" userId="7355e77b-c52c-4307-b1d1-ece46b2ca1c7" providerId="ADAL" clId="{E1B76B67-61BC-476E-8BD4-B01B51E4C754}" dt="2022-11-03T13:47:14.642" v="855" actId="1076"/>
          <ac:spMkLst>
            <pc:docMk/>
            <pc:sldMk cId="521153942" sldId="5430"/>
            <ac:spMk id="26" creationId="{85DFA66E-6AE2-427F-85F8-8B7788E98F55}"/>
          </ac:spMkLst>
        </pc:spChg>
        <pc:spChg chg="mod">
          <ac:chgData name="Chris" userId="7355e77b-c52c-4307-b1d1-ece46b2ca1c7" providerId="ADAL" clId="{E1B76B67-61BC-476E-8BD4-B01B51E4C754}" dt="2022-11-03T13:47:14.642" v="855" actId="1076"/>
          <ac:spMkLst>
            <pc:docMk/>
            <pc:sldMk cId="521153942" sldId="5430"/>
            <ac:spMk id="27" creationId="{9CAD7521-528F-4C5F-B1D4-ACCF9130D81F}"/>
          </ac:spMkLst>
        </pc:spChg>
        <pc:spChg chg="mod">
          <ac:chgData name="Chris" userId="7355e77b-c52c-4307-b1d1-ece46b2ca1c7" providerId="ADAL" clId="{E1B76B67-61BC-476E-8BD4-B01B51E4C754}" dt="2022-11-03T13:47:14.642" v="855" actId="1076"/>
          <ac:spMkLst>
            <pc:docMk/>
            <pc:sldMk cId="521153942" sldId="5430"/>
            <ac:spMk id="28" creationId="{94FEE818-0EEE-46ED-BB41-A762149EE59E}"/>
          </ac:spMkLst>
        </pc:spChg>
        <pc:spChg chg="mod">
          <ac:chgData name="Chris" userId="7355e77b-c52c-4307-b1d1-ece46b2ca1c7" providerId="ADAL" clId="{E1B76B67-61BC-476E-8BD4-B01B51E4C754}" dt="2022-11-03T13:47:14.642" v="855" actId="1076"/>
          <ac:spMkLst>
            <pc:docMk/>
            <pc:sldMk cId="521153942" sldId="5430"/>
            <ac:spMk id="29" creationId="{031BD2E5-0186-4843-AB2C-7C18E5BC325F}"/>
          </ac:spMkLst>
        </pc:spChg>
        <pc:spChg chg="mod">
          <ac:chgData name="Chris" userId="7355e77b-c52c-4307-b1d1-ece46b2ca1c7" providerId="ADAL" clId="{E1B76B67-61BC-476E-8BD4-B01B51E4C754}" dt="2022-11-03T13:47:14.642" v="855" actId="1076"/>
          <ac:spMkLst>
            <pc:docMk/>
            <pc:sldMk cId="521153942" sldId="5430"/>
            <ac:spMk id="30" creationId="{10915424-DB3F-4E59-8023-202580BED059}"/>
          </ac:spMkLst>
        </pc:spChg>
        <pc:spChg chg="mod">
          <ac:chgData name="Chris" userId="7355e77b-c52c-4307-b1d1-ece46b2ca1c7" providerId="ADAL" clId="{E1B76B67-61BC-476E-8BD4-B01B51E4C754}" dt="2022-11-03T13:47:14.642" v="855" actId="1076"/>
          <ac:spMkLst>
            <pc:docMk/>
            <pc:sldMk cId="521153942" sldId="5430"/>
            <ac:spMk id="31" creationId="{4FDC65E8-69A7-4FF4-ABA6-92286D064E67}"/>
          </ac:spMkLst>
        </pc:spChg>
        <pc:spChg chg="mod">
          <ac:chgData name="Chris" userId="7355e77b-c52c-4307-b1d1-ece46b2ca1c7" providerId="ADAL" clId="{E1B76B67-61BC-476E-8BD4-B01B51E4C754}" dt="2022-11-03T13:47:14.642" v="855" actId="1076"/>
          <ac:spMkLst>
            <pc:docMk/>
            <pc:sldMk cId="521153942" sldId="5430"/>
            <ac:spMk id="32" creationId="{3329DC77-1816-4E54-9DBF-1E20A82AFAAA}"/>
          </ac:spMkLst>
        </pc:spChg>
        <pc:spChg chg="mod">
          <ac:chgData name="Chris" userId="7355e77b-c52c-4307-b1d1-ece46b2ca1c7" providerId="ADAL" clId="{E1B76B67-61BC-476E-8BD4-B01B51E4C754}" dt="2022-11-03T13:47:14.642" v="855" actId="1076"/>
          <ac:spMkLst>
            <pc:docMk/>
            <pc:sldMk cId="521153942" sldId="5430"/>
            <ac:spMk id="33" creationId="{1F279FA5-7C84-420D-BBF2-41F5988F2997}"/>
          </ac:spMkLst>
        </pc:spChg>
        <pc:spChg chg="add mod">
          <ac:chgData name="Chris" userId="7355e77b-c52c-4307-b1d1-ece46b2ca1c7" providerId="ADAL" clId="{E1B76B67-61BC-476E-8BD4-B01B51E4C754}" dt="2022-11-03T13:47:17.805" v="856" actId="1076"/>
          <ac:spMkLst>
            <pc:docMk/>
            <pc:sldMk cId="521153942" sldId="5430"/>
            <ac:spMk id="34" creationId="{345A63B5-9C1C-4F7E-834F-FD59C970740B}"/>
          </ac:spMkLst>
        </pc:spChg>
        <pc:spChg chg="add mod">
          <ac:chgData name="Chris" userId="7355e77b-c52c-4307-b1d1-ece46b2ca1c7" providerId="ADAL" clId="{E1B76B67-61BC-476E-8BD4-B01B51E4C754}" dt="2022-11-03T16:41:21.625" v="1534"/>
          <ac:spMkLst>
            <pc:docMk/>
            <pc:sldMk cId="521153942" sldId="5430"/>
            <ac:spMk id="36" creationId="{57A81267-8B5C-480B-84E1-528FAE3AF344}"/>
          </ac:spMkLst>
        </pc:spChg>
      </pc:sldChg>
      <pc:sldChg chg="addSp delSp modSp mod">
        <pc:chgData name="Chris" userId="7355e77b-c52c-4307-b1d1-ece46b2ca1c7" providerId="ADAL" clId="{E1B76B67-61BC-476E-8BD4-B01B51E4C754}" dt="2022-11-03T16:40:49.778" v="1519"/>
        <pc:sldMkLst>
          <pc:docMk/>
          <pc:sldMk cId="3754694059" sldId="5433"/>
        </pc:sldMkLst>
        <pc:spChg chg="del">
          <ac:chgData name="Chris" userId="7355e77b-c52c-4307-b1d1-ece46b2ca1c7" providerId="ADAL" clId="{E1B76B67-61BC-476E-8BD4-B01B51E4C754}" dt="2022-11-03T16:40:49.590" v="1518" actId="478"/>
          <ac:spMkLst>
            <pc:docMk/>
            <pc:sldMk cId="3754694059" sldId="5433"/>
            <ac:spMk id="2" creationId="{91992C68-D32A-F697-5573-7906E505B759}"/>
          </ac:spMkLst>
        </pc:spChg>
        <pc:spChg chg="add mod">
          <ac:chgData name="Chris" userId="7355e77b-c52c-4307-b1d1-ece46b2ca1c7" providerId="ADAL" clId="{E1B76B67-61BC-476E-8BD4-B01B51E4C754}" dt="2022-11-03T16:40:49.778" v="1519"/>
          <ac:spMkLst>
            <pc:docMk/>
            <pc:sldMk cId="3754694059" sldId="5433"/>
            <ac:spMk id="11" creationId="{DE775771-E719-41D8-9C03-3AC283BD3AD1}"/>
          </ac:spMkLst>
        </pc:spChg>
      </pc:sldChg>
      <pc:sldChg chg="addSp delSp modSp mod">
        <pc:chgData name="Chris" userId="7355e77b-c52c-4307-b1d1-ece46b2ca1c7" providerId="ADAL" clId="{E1B76B67-61BC-476E-8BD4-B01B51E4C754}" dt="2022-11-03T16:40:54.090" v="1521"/>
        <pc:sldMkLst>
          <pc:docMk/>
          <pc:sldMk cId="2764267841" sldId="5434"/>
        </pc:sldMkLst>
        <pc:spChg chg="del">
          <ac:chgData name="Chris" userId="7355e77b-c52c-4307-b1d1-ece46b2ca1c7" providerId="ADAL" clId="{E1B76B67-61BC-476E-8BD4-B01B51E4C754}" dt="2022-11-03T16:40:53.881" v="1520" actId="478"/>
          <ac:spMkLst>
            <pc:docMk/>
            <pc:sldMk cId="2764267841" sldId="5434"/>
            <ac:spMk id="2" creationId="{91992C68-D32A-F697-5573-7906E505B759}"/>
          </ac:spMkLst>
        </pc:spChg>
        <pc:spChg chg="add mod">
          <ac:chgData name="Chris" userId="7355e77b-c52c-4307-b1d1-ece46b2ca1c7" providerId="ADAL" clId="{E1B76B67-61BC-476E-8BD4-B01B51E4C754}" dt="2022-11-03T16:40:54.090" v="1521"/>
          <ac:spMkLst>
            <pc:docMk/>
            <pc:sldMk cId="2764267841" sldId="5434"/>
            <ac:spMk id="10" creationId="{F28078A2-09E6-4A50-ACE4-90B42E59C24A}"/>
          </ac:spMkLst>
        </pc:spChg>
      </pc:sldChg>
      <pc:sldChg chg="addSp delSp modSp mod modNotesTx">
        <pc:chgData name="Chris" userId="7355e77b-c52c-4307-b1d1-ece46b2ca1c7" providerId="ADAL" clId="{E1B76B67-61BC-476E-8BD4-B01B51E4C754}" dt="2022-11-03T16:40:24.655" v="1503"/>
        <pc:sldMkLst>
          <pc:docMk/>
          <pc:sldMk cId="2989141676" sldId="5435"/>
        </pc:sldMkLst>
        <pc:spChg chg="del">
          <ac:chgData name="Chris" userId="7355e77b-c52c-4307-b1d1-ece46b2ca1c7" providerId="ADAL" clId="{E1B76B67-61BC-476E-8BD4-B01B51E4C754}" dt="2022-11-03T16:40:24.456" v="1502" actId="478"/>
          <ac:spMkLst>
            <pc:docMk/>
            <pc:sldMk cId="2989141676" sldId="5435"/>
            <ac:spMk id="2" creationId="{91992C68-D32A-F697-5573-7906E505B759}"/>
          </ac:spMkLst>
        </pc:spChg>
        <pc:spChg chg="add mod">
          <ac:chgData name="Chris" userId="7355e77b-c52c-4307-b1d1-ece46b2ca1c7" providerId="ADAL" clId="{E1B76B67-61BC-476E-8BD4-B01B51E4C754}" dt="2022-11-03T16:40:24.655" v="1503"/>
          <ac:spMkLst>
            <pc:docMk/>
            <pc:sldMk cId="2989141676" sldId="5435"/>
            <ac:spMk id="10" creationId="{84F79AD8-FB51-42E8-8333-BB4164379EF4}"/>
          </ac:spMkLst>
        </pc:spChg>
      </pc:sldChg>
      <pc:sldChg chg="addSp delSp modSp mod modNotesTx">
        <pc:chgData name="Chris" userId="7355e77b-c52c-4307-b1d1-ece46b2ca1c7" providerId="ADAL" clId="{E1B76B67-61BC-476E-8BD4-B01B51E4C754}" dt="2022-11-03T16:40:28.052" v="1505"/>
        <pc:sldMkLst>
          <pc:docMk/>
          <pc:sldMk cId="1197832928" sldId="5436"/>
        </pc:sldMkLst>
        <pc:spChg chg="del">
          <ac:chgData name="Chris" userId="7355e77b-c52c-4307-b1d1-ece46b2ca1c7" providerId="ADAL" clId="{E1B76B67-61BC-476E-8BD4-B01B51E4C754}" dt="2022-11-03T16:40:27.848" v="1504" actId="478"/>
          <ac:spMkLst>
            <pc:docMk/>
            <pc:sldMk cId="1197832928" sldId="5436"/>
            <ac:spMk id="2" creationId="{91992C68-D32A-F697-5573-7906E505B759}"/>
          </ac:spMkLst>
        </pc:spChg>
        <pc:spChg chg="add mod">
          <ac:chgData name="Chris" userId="7355e77b-c52c-4307-b1d1-ece46b2ca1c7" providerId="ADAL" clId="{E1B76B67-61BC-476E-8BD4-B01B51E4C754}" dt="2022-11-03T16:40:28.052" v="1505"/>
          <ac:spMkLst>
            <pc:docMk/>
            <pc:sldMk cId="1197832928" sldId="5436"/>
            <ac:spMk id="10" creationId="{F552C1AE-7FB7-465A-AF07-47DE5FE56EF7}"/>
          </ac:spMkLst>
        </pc:spChg>
      </pc:sldChg>
      <pc:sldChg chg="addSp delSp modSp mod modNotesTx">
        <pc:chgData name="Chris" userId="7355e77b-c52c-4307-b1d1-ece46b2ca1c7" providerId="ADAL" clId="{E1B76B67-61BC-476E-8BD4-B01B51E4C754}" dt="2022-11-03T16:40:31.151" v="1507"/>
        <pc:sldMkLst>
          <pc:docMk/>
          <pc:sldMk cId="906104468" sldId="5437"/>
        </pc:sldMkLst>
        <pc:spChg chg="del">
          <ac:chgData name="Chris" userId="7355e77b-c52c-4307-b1d1-ece46b2ca1c7" providerId="ADAL" clId="{E1B76B67-61BC-476E-8BD4-B01B51E4C754}" dt="2022-11-03T16:40:30.967" v="1506" actId="478"/>
          <ac:spMkLst>
            <pc:docMk/>
            <pc:sldMk cId="906104468" sldId="5437"/>
            <ac:spMk id="2" creationId="{91992C68-D32A-F697-5573-7906E505B759}"/>
          </ac:spMkLst>
        </pc:spChg>
        <pc:spChg chg="add mod">
          <ac:chgData name="Chris" userId="7355e77b-c52c-4307-b1d1-ece46b2ca1c7" providerId="ADAL" clId="{E1B76B67-61BC-476E-8BD4-B01B51E4C754}" dt="2022-11-03T16:40:31.151" v="1507"/>
          <ac:spMkLst>
            <pc:docMk/>
            <pc:sldMk cId="906104468" sldId="5437"/>
            <ac:spMk id="10" creationId="{1F5790FF-13A0-4645-9D60-F02791A02B8A}"/>
          </ac:spMkLst>
        </pc:spChg>
      </pc:sldChg>
      <pc:sldChg chg="addSp delSp modSp mod modNotesTx">
        <pc:chgData name="Chris" userId="7355e77b-c52c-4307-b1d1-ece46b2ca1c7" providerId="ADAL" clId="{E1B76B67-61BC-476E-8BD4-B01B51E4C754}" dt="2022-11-03T16:40:33.980" v="1509"/>
        <pc:sldMkLst>
          <pc:docMk/>
          <pc:sldMk cId="1716490074" sldId="5439"/>
        </pc:sldMkLst>
        <pc:spChg chg="del">
          <ac:chgData name="Chris" userId="7355e77b-c52c-4307-b1d1-ece46b2ca1c7" providerId="ADAL" clId="{E1B76B67-61BC-476E-8BD4-B01B51E4C754}" dt="2022-11-03T16:40:33.795" v="1508" actId="478"/>
          <ac:spMkLst>
            <pc:docMk/>
            <pc:sldMk cId="1716490074" sldId="5439"/>
            <ac:spMk id="2" creationId="{91992C68-D32A-F697-5573-7906E505B759}"/>
          </ac:spMkLst>
        </pc:spChg>
        <pc:spChg chg="add mod">
          <ac:chgData name="Chris" userId="7355e77b-c52c-4307-b1d1-ece46b2ca1c7" providerId="ADAL" clId="{E1B76B67-61BC-476E-8BD4-B01B51E4C754}" dt="2022-11-03T16:40:33.980" v="1509"/>
          <ac:spMkLst>
            <pc:docMk/>
            <pc:sldMk cId="1716490074" sldId="5439"/>
            <ac:spMk id="10" creationId="{CDBCE9DD-A635-427D-86B4-20A524D5CEFC}"/>
          </ac:spMkLst>
        </pc:spChg>
      </pc:sldChg>
      <pc:sldChg chg="addSp delSp modSp mod">
        <pc:chgData name="Chris" userId="7355e77b-c52c-4307-b1d1-ece46b2ca1c7" providerId="ADAL" clId="{E1B76B67-61BC-476E-8BD4-B01B51E4C754}" dt="2022-11-03T16:40:11.521" v="1497"/>
        <pc:sldMkLst>
          <pc:docMk/>
          <pc:sldMk cId="778925253" sldId="5440"/>
        </pc:sldMkLst>
        <pc:spChg chg="del">
          <ac:chgData name="Chris" userId="7355e77b-c52c-4307-b1d1-ece46b2ca1c7" providerId="ADAL" clId="{E1B76B67-61BC-476E-8BD4-B01B51E4C754}" dt="2022-11-03T16:40:11.191" v="1496" actId="478"/>
          <ac:spMkLst>
            <pc:docMk/>
            <pc:sldMk cId="778925253" sldId="5440"/>
            <ac:spMk id="4" creationId="{4C5A41B2-68FB-7F06-B80F-7F4EA85A7B1B}"/>
          </ac:spMkLst>
        </pc:spChg>
        <pc:spChg chg="add mod">
          <ac:chgData name="Chris" userId="7355e77b-c52c-4307-b1d1-ece46b2ca1c7" providerId="ADAL" clId="{E1B76B67-61BC-476E-8BD4-B01B51E4C754}" dt="2022-11-03T16:40:11.521" v="1497"/>
          <ac:spMkLst>
            <pc:docMk/>
            <pc:sldMk cId="778925253" sldId="5440"/>
            <ac:spMk id="15" creationId="{D9F91D4C-41AB-44CC-8771-1E9F9A954BFD}"/>
          </ac:spMkLst>
        </pc:spChg>
      </pc:sldChg>
      <pc:sldChg chg="addSp delSp modSp mod">
        <pc:chgData name="Chris" userId="7355e77b-c52c-4307-b1d1-ece46b2ca1c7" providerId="ADAL" clId="{E1B76B67-61BC-476E-8BD4-B01B51E4C754}" dt="2022-11-03T16:40:37.269" v="1511"/>
        <pc:sldMkLst>
          <pc:docMk/>
          <pc:sldMk cId="2688309165" sldId="5441"/>
        </pc:sldMkLst>
        <pc:spChg chg="del">
          <ac:chgData name="Chris" userId="7355e77b-c52c-4307-b1d1-ece46b2ca1c7" providerId="ADAL" clId="{E1B76B67-61BC-476E-8BD4-B01B51E4C754}" dt="2022-11-03T16:40:37.046" v="1510" actId="478"/>
          <ac:spMkLst>
            <pc:docMk/>
            <pc:sldMk cId="2688309165" sldId="5441"/>
            <ac:spMk id="4" creationId="{4C5A41B2-68FB-7F06-B80F-7F4EA85A7B1B}"/>
          </ac:spMkLst>
        </pc:spChg>
        <pc:spChg chg="add mod">
          <ac:chgData name="Chris" userId="7355e77b-c52c-4307-b1d1-ece46b2ca1c7" providerId="ADAL" clId="{E1B76B67-61BC-476E-8BD4-B01B51E4C754}" dt="2022-11-03T16:40:37.269" v="1511"/>
          <ac:spMkLst>
            <pc:docMk/>
            <pc:sldMk cId="2688309165" sldId="5441"/>
            <ac:spMk id="12" creationId="{E6F1345A-7093-4403-9633-6C93F2DD70CF}"/>
          </ac:spMkLst>
        </pc:spChg>
      </pc:sldChg>
      <pc:sldChg chg="addSp delSp modSp mod">
        <pc:chgData name="Chris" userId="7355e77b-c52c-4307-b1d1-ece46b2ca1c7" providerId="ADAL" clId="{E1B76B67-61BC-476E-8BD4-B01B51E4C754}" dt="2022-11-03T16:41:16.654" v="1532"/>
        <pc:sldMkLst>
          <pc:docMk/>
          <pc:sldMk cId="3998530358" sldId="5445"/>
        </pc:sldMkLst>
        <pc:spChg chg="mod">
          <ac:chgData name="Chris" userId="7355e77b-c52c-4307-b1d1-ece46b2ca1c7" providerId="ADAL" clId="{E1B76B67-61BC-476E-8BD4-B01B51E4C754}" dt="2022-11-03T03:25:03.393" v="569" actId="207"/>
          <ac:spMkLst>
            <pc:docMk/>
            <pc:sldMk cId="3998530358" sldId="5445"/>
            <ac:spMk id="20" creationId="{8553DCA5-9134-47C9-B20F-76666C17FB21}"/>
          </ac:spMkLst>
        </pc:spChg>
        <pc:spChg chg="add mod">
          <ac:chgData name="Chris" userId="7355e77b-c52c-4307-b1d1-ece46b2ca1c7" providerId="ADAL" clId="{E1B76B67-61BC-476E-8BD4-B01B51E4C754}" dt="2022-11-03T16:41:16.654" v="1532"/>
          <ac:spMkLst>
            <pc:docMk/>
            <pc:sldMk cId="3998530358" sldId="5445"/>
            <ac:spMk id="37" creationId="{ED8025E9-C11E-4531-9C30-3FD097F7929B}"/>
          </ac:spMkLst>
        </pc:spChg>
        <pc:spChg chg="del mod">
          <ac:chgData name="Chris" userId="7355e77b-c52c-4307-b1d1-ece46b2ca1c7" providerId="ADAL" clId="{E1B76B67-61BC-476E-8BD4-B01B51E4C754}" dt="2022-11-03T16:41:16.206" v="1531" actId="478"/>
          <ac:spMkLst>
            <pc:docMk/>
            <pc:sldMk cId="3998530358" sldId="5445"/>
            <ac:spMk id="44" creationId="{EF542A07-1F43-47AE-94D6-F085C9B4E78A}"/>
          </ac:spMkLst>
        </pc:spChg>
      </pc:sldChg>
      <pc:sldChg chg="addSp delSp modSp mod">
        <pc:chgData name="Chris" userId="7355e77b-c52c-4307-b1d1-ece46b2ca1c7" providerId="ADAL" clId="{E1B76B67-61BC-476E-8BD4-B01B51E4C754}" dt="2022-11-03T16:40:46.931" v="1517"/>
        <pc:sldMkLst>
          <pc:docMk/>
          <pc:sldMk cId="3575128601" sldId="5447"/>
        </pc:sldMkLst>
        <pc:spChg chg="del">
          <ac:chgData name="Chris" userId="7355e77b-c52c-4307-b1d1-ece46b2ca1c7" providerId="ADAL" clId="{E1B76B67-61BC-476E-8BD4-B01B51E4C754}" dt="2022-11-03T16:40:46.640" v="1516" actId="478"/>
          <ac:spMkLst>
            <pc:docMk/>
            <pc:sldMk cId="3575128601" sldId="5447"/>
            <ac:spMk id="2" creationId="{91992C68-D32A-F697-5573-7906E505B759}"/>
          </ac:spMkLst>
        </pc:spChg>
        <pc:spChg chg="add mod">
          <ac:chgData name="Chris" userId="7355e77b-c52c-4307-b1d1-ece46b2ca1c7" providerId="ADAL" clId="{E1B76B67-61BC-476E-8BD4-B01B51E4C754}" dt="2022-11-03T16:40:46.931" v="1517"/>
          <ac:spMkLst>
            <pc:docMk/>
            <pc:sldMk cId="3575128601" sldId="5447"/>
            <ac:spMk id="11" creationId="{296F5944-FB17-4BEA-A607-9D83C5B1014C}"/>
          </ac:spMkLst>
        </pc:spChg>
      </pc:sldChg>
      <pc:sldChg chg="addSp delSp modSp mod">
        <pc:chgData name="Chris" userId="7355e77b-c52c-4307-b1d1-ece46b2ca1c7" providerId="ADAL" clId="{E1B76B67-61BC-476E-8BD4-B01B51E4C754}" dt="2022-11-03T16:43:00.564" v="1562" actId="1076"/>
        <pc:sldMkLst>
          <pc:docMk/>
          <pc:sldMk cId="855455278" sldId="5448"/>
        </pc:sldMkLst>
        <pc:spChg chg="del">
          <ac:chgData name="Chris" userId="7355e77b-c52c-4307-b1d1-ece46b2ca1c7" providerId="ADAL" clId="{E1B76B67-61BC-476E-8BD4-B01B51E4C754}" dt="2022-11-03T16:41:01.955" v="1524" actId="478"/>
          <ac:spMkLst>
            <pc:docMk/>
            <pc:sldMk cId="855455278" sldId="5448"/>
            <ac:spMk id="2" creationId="{91992C68-D32A-F697-5573-7906E505B759}"/>
          </ac:spMkLst>
        </pc:spChg>
        <pc:spChg chg="add mod">
          <ac:chgData name="Chris" userId="7355e77b-c52c-4307-b1d1-ece46b2ca1c7" providerId="ADAL" clId="{E1B76B67-61BC-476E-8BD4-B01B51E4C754}" dt="2022-11-03T16:41:02.171" v="1525"/>
          <ac:spMkLst>
            <pc:docMk/>
            <pc:sldMk cId="855455278" sldId="5448"/>
            <ac:spMk id="10" creationId="{3D2E2FE7-379F-4421-BD22-86EC9786E420}"/>
          </ac:spMkLst>
        </pc:spChg>
        <pc:graphicFrameChg chg="mod">
          <ac:chgData name="Chris" userId="7355e77b-c52c-4307-b1d1-ece46b2ca1c7" providerId="ADAL" clId="{E1B76B67-61BC-476E-8BD4-B01B51E4C754}" dt="2022-11-03T16:43:00.564" v="1562" actId="1076"/>
          <ac:graphicFrameMkLst>
            <pc:docMk/>
            <pc:sldMk cId="855455278" sldId="5448"/>
            <ac:graphicFrameMk id="3" creationId="{C180F1A0-09BF-734E-0442-EA17D1517A08}"/>
          </ac:graphicFrameMkLst>
        </pc:graphicFrameChg>
      </pc:sldChg>
      <pc:sldChg chg="addSp delSp modSp mod">
        <pc:chgData name="Chris" userId="7355e77b-c52c-4307-b1d1-ece46b2ca1c7" providerId="ADAL" clId="{E1B76B67-61BC-476E-8BD4-B01B51E4C754}" dt="2022-11-03T16:43:11.960" v="1565" actId="1076"/>
        <pc:sldMkLst>
          <pc:docMk/>
          <pc:sldMk cId="1526873977" sldId="5449"/>
        </pc:sldMkLst>
        <pc:spChg chg="del">
          <ac:chgData name="Chris" userId="7355e77b-c52c-4307-b1d1-ece46b2ca1c7" providerId="ADAL" clId="{E1B76B67-61BC-476E-8BD4-B01B51E4C754}" dt="2022-11-03T16:40:44.025" v="1514" actId="478"/>
          <ac:spMkLst>
            <pc:docMk/>
            <pc:sldMk cId="1526873977" sldId="5449"/>
            <ac:spMk id="2" creationId="{91992C68-D32A-F697-5573-7906E505B759}"/>
          </ac:spMkLst>
        </pc:spChg>
        <pc:spChg chg="del">
          <ac:chgData name="Chris" userId="7355e77b-c52c-4307-b1d1-ece46b2ca1c7" providerId="ADAL" clId="{E1B76B67-61BC-476E-8BD4-B01B51E4C754}" dt="2022-11-03T16:43:07.836" v="1563" actId="478"/>
          <ac:spMkLst>
            <pc:docMk/>
            <pc:sldMk cId="1526873977" sldId="5449"/>
            <ac:spMk id="10" creationId="{CD69ADAB-2397-4B92-B929-1254896134CD}"/>
          </ac:spMkLst>
        </pc:spChg>
        <pc:spChg chg="add mod">
          <ac:chgData name="Chris" userId="7355e77b-c52c-4307-b1d1-ece46b2ca1c7" providerId="ADAL" clId="{E1B76B67-61BC-476E-8BD4-B01B51E4C754}" dt="2022-11-03T16:40:44.246" v="1515"/>
          <ac:spMkLst>
            <pc:docMk/>
            <pc:sldMk cId="1526873977" sldId="5449"/>
            <ac:spMk id="11" creationId="{BBD59EE1-C4CA-425D-9F06-9741B4B0AE60}"/>
          </ac:spMkLst>
        </pc:spChg>
        <pc:spChg chg="add mod">
          <ac:chgData name="Chris" userId="7355e77b-c52c-4307-b1d1-ece46b2ca1c7" providerId="ADAL" clId="{E1B76B67-61BC-476E-8BD4-B01B51E4C754}" dt="2022-11-03T16:43:11.960" v="1565" actId="1076"/>
          <ac:spMkLst>
            <pc:docMk/>
            <pc:sldMk cId="1526873977" sldId="5449"/>
            <ac:spMk id="12" creationId="{0DE56639-5EC4-4252-9F0F-962165CBDECC}"/>
          </ac:spMkLst>
        </pc:spChg>
      </pc:sldChg>
      <pc:sldChg chg="addSp delSp modSp mod">
        <pc:chgData name="Chris" userId="7355e77b-c52c-4307-b1d1-ece46b2ca1c7" providerId="ADAL" clId="{E1B76B67-61BC-476E-8BD4-B01B51E4C754}" dt="2022-11-03T16:41:05.378" v="1527"/>
        <pc:sldMkLst>
          <pc:docMk/>
          <pc:sldMk cId="1660552974" sldId="5450"/>
        </pc:sldMkLst>
        <pc:spChg chg="del">
          <ac:chgData name="Chris" userId="7355e77b-c52c-4307-b1d1-ece46b2ca1c7" providerId="ADAL" clId="{E1B76B67-61BC-476E-8BD4-B01B51E4C754}" dt="2022-11-03T16:41:05.116" v="1526" actId="478"/>
          <ac:spMkLst>
            <pc:docMk/>
            <pc:sldMk cId="1660552974" sldId="5450"/>
            <ac:spMk id="2" creationId="{91992C68-D32A-F697-5573-7906E505B759}"/>
          </ac:spMkLst>
        </pc:spChg>
        <pc:spChg chg="add mod">
          <ac:chgData name="Chris" userId="7355e77b-c52c-4307-b1d1-ece46b2ca1c7" providerId="ADAL" clId="{E1B76B67-61BC-476E-8BD4-B01B51E4C754}" dt="2022-11-03T16:41:05.378" v="1527"/>
          <ac:spMkLst>
            <pc:docMk/>
            <pc:sldMk cId="1660552974" sldId="5450"/>
            <ac:spMk id="10" creationId="{D8523BAF-515B-4E84-AE5E-13620E1DDC70}"/>
          </ac:spMkLst>
        </pc:spChg>
      </pc:sldChg>
      <pc:sldChg chg="modSp mod delCm">
        <pc:chgData name="Chris" userId="7355e77b-c52c-4307-b1d1-ece46b2ca1c7" providerId="ADAL" clId="{E1B76B67-61BC-476E-8BD4-B01B51E4C754}" dt="2022-11-03T03:24:22.683" v="563" actId="207"/>
        <pc:sldMkLst>
          <pc:docMk/>
          <pc:sldMk cId="3802161804" sldId="5451"/>
        </pc:sldMkLst>
        <pc:spChg chg="mod">
          <ac:chgData name="Chris" userId="7355e77b-c52c-4307-b1d1-ece46b2ca1c7" providerId="ADAL" clId="{E1B76B67-61BC-476E-8BD4-B01B51E4C754}" dt="2022-11-03T03:24:22.683" v="563" actId="207"/>
          <ac:spMkLst>
            <pc:docMk/>
            <pc:sldMk cId="3802161804" sldId="5451"/>
            <ac:spMk id="6" creationId="{C2EFF690-BCC9-4999-9DBD-066FC5C9D353}"/>
          </ac:spMkLst>
        </pc:spChg>
      </pc:sldChg>
      <pc:sldChg chg="modSp mod">
        <pc:chgData name="Chris" userId="7355e77b-c52c-4307-b1d1-ece46b2ca1c7" providerId="ADAL" clId="{E1B76B67-61BC-476E-8BD4-B01B51E4C754}" dt="2022-11-03T16:46:28.597" v="1567" actId="207"/>
        <pc:sldMkLst>
          <pc:docMk/>
          <pc:sldMk cId="4201538508" sldId="5452"/>
        </pc:sldMkLst>
        <pc:spChg chg="mod">
          <ac:chgData name="Chris" userId="7355e77b-c52c-4307-b1d1-ece46b2ca1c7" providerId="ADAL" clId="{E1B76B67-61BC-476E-8BD4-B01B51E4C754}" dt="2022-11-03T16:46:28.597" v="1567" actId="207"/>
          <ac:spMkLst>
            <pc:docMk/>
            <pc:sldMk cId="4201538508" sldId="5452"/>
            <ac:spMk id="6" creationId="{C2EFF690-BCC9-4999-9DBD-066FC5C9D353}"/>
          </ac:spMkLst>
        </pc:spChg>
      </pc:sldChg>
      <pc:sldChg chg="addSp delSp modSp mod">
        <pc:chgData name="Chris" userId="7355e77b-c52c-4307-b1d1-ece46b2ca1c7" providerId="ADAL" clId="{E1B76B67-61BC-476E-8BD4-B01B51E4C754}" dt="2022-11-03T16:42:02.183" v="1547"/>
        <pc:sldMkLst>
          <pc:docMk/>
          <pc:sldMk cId="92652425" sldId="5454"/>
        </pc:sldMkLst>
        <pc:spChg chg="mod">
          <ac:chgData name="Chris" userId="7355e77b-c52c-4307-b1d1-ece46b2ca1c7" providerId="ADAL" clId="{E1B76B67-61BC-476E-8BD4-B01B51E4C754}" dt="2022-11-03T03:23:00.284" v="546" actId="207"/>
          <ac:spMkLst>
            <pc:docMk/>
            <pc:sldMk cId="92652425" sldId="5454"/>
            <ac:spMk id="2" creationId="{00000000-0000-0000-0000-000000000000}"/>
          </ac:spMkLst>
        </pc:spChg>
        <pc:spChg chg="del mod">
          <ac:chgData name="Chris" userId="7355e77b-c52c-4307-b1d1-ece46b2ca1c7" providerId="ADAL" clId="{E1B76B67-61BC-476E-8BD4-B01B51E4C754}" dt="2022-11-03T16:39:42.785" v="1493" actId="478"/>
          <ac:spMkLst>
            <pc:docMk/>
            <pc:sldMk cId="92652425" sldId="5454"/>
            <ac:spMk id="4" creationId="{00000000-0000-0000-0000-000000000000}"/>
          </ac:spMkLst>
        </pc:spChg>
        <pc:spChg chg="add mod">
          <ac:chgData name="Chris" userId="7355e77b-c52c-4307-b1d1-ece46b2ca1c7" providerId="ADAL" clId="{E1B76B67-61BC-476E-8BD4-B01B51E4C754}" dt="2022-11-03T16:39:49.946" v="1495"/>
          <ac:spMkLst>
            <pc:docMk/>
            <pc:sldMk cId="92652425" sldId="5454"/>
            <ac:spMk id="8" creationId="{E459B590-7A70-43CB-96E7-8C08F266B6F0}"/>
          </ac:spMkLst>
        </pc:spChg>
        <pc:spChg chg="del">
          <ac:chgData name="Chris" userId="7355e77b-c52c-4307-b1d1-ece46b2ca1c7" providerId="ADAL" clId="{E1B76B67-61BC-476E-8BD4-B01B51E4C754}" dt="2022-11-03T16:42:01.806" v="1546" actId="478"/>
          <ac:spMkLst>
            <pc:docMk/>
            <pc:sldMk cId="92652425" sldId="5454"/>
            <ac:spMk id="10" creationId="{A5D97F42-66E8-48FE-B9B9-FE7762B27FF9}"/>
          </ac:spMkLst>
        </pc:spChg>
        <pc:spChg chg="add mod">
          <ac:chgData name="Chris" userId="7355e77b-c52c-4307-b1d1-ece46b2ca1c7" providerId="ADAL" clId="{E1B76B67-61BC-476E-8BD4-B01B51E4C754}" dt="2022-11-03T16:42:02.183" v="1547"/>
          <ac:spMkLst>
            <pc:docMk/>
            <pc:sldMk cId="92652425" sldId="5454"/>
            <ac:spMk id="11" creationId="{0B71149B-F60F-4EEF-9EF8-0D4AF0A7DCB8}"/>
          </ac:spMkLst>
        </pc:spChg>
      </pc:sldChg>
      <pc:sldChg chg="modSp mod delCm">
        <pc:chgData name="Chris" userId="7355e77b-c52c-4307-b1d1-ece46b2ca1c7" providerId="ADAL" clId="{E1B76B67-61BC-476E-8BD4-B01B51E4C754}" dt="2022-11-03T03:24:16.466" v="562" actId="207"/>
        <pc:sldMkLst>
          <pc:docMk/>
          <pc:sldMk cId="2029112996" sldId="5455"/>
        </pc:sldMkLst>
        <pc:spChg chg="mod">
          <ac:chgData name="Chris" userId="7355e77b-c52c-4307-b1d1-ece46b2ca1c7" providerId="ADAL" clId="{E1B76B67-61BC-476E-8BD4-B01B51E4C754}" dt="2022-11-03T03:24:16.466" v="562" actId="207"/>
          <ac:spMkLst>
            <pc:docMk/>
            <pc:sldMk cId="2029112996" sldId="5455"/>
            <ac:spMk id="2" creationId="{00000000-0000-0000-0000-000000000000}"/>
          </ac:spMkLst>
        </pc:spChg>
      </pc:sldChg>
      <pc:sldChg chg="addSp delSp modSp mod">
        <pc:chgData name="Chris" userId="7355e77b-c52c-4307-b1d1-ece46b2ca1c7" providerId="ADAL" clId="{E1B76B67-61BC-476E-8BD4-B01B51E4C754}" dt="2022-11-03T16:42:13.563" v="1549"/>
        <pc:sldMkLst>
          <pc:docMk/>
          <pc:sldMk cId="2591417612" sldId="5456"/>
        </pc:sldMkLst>
        <pc:spChg chg="del">
          <ac:chgData name="Chris" userId="7355e77b-c52c-4307-b1d1-ece46b2ca1c7" providerId="ADAL" clId="{E1B76B67-61BC-476E-8BD4-B01B51E4C754}" dt="2022-11-03T16:42:13.300" v="1548" actId="478"/>
          <ac:spMkLst>
            <pc:docMk/>
            <pc:sldMk cId="2591417612" sldId="5456"/>
            <ac:spMk id="8" creationId="{5CCC0B03-24D4-438D-80D3-FAECADDB4FEB}"/>
          </ac:spMkLst>
        </pc:spChg>
        <pc:spChg chg="mod">
          <ac:chgData name="Chris" userId="7355e77b-c52c-4307-b1d1-ece46b2ca1c7" providerId="ADAL" clId="{E1B76B67-61BC-476E-8BD4-B01B51E4C754}" dt="2022-11-03T03:24:11.493" v="561" actId="207"/>
          <ac:spMkLst>
            <pc:docMk/>
            <pc:sldMk cId="2591417612" sldId="5456"/>
            <ac:spMk id="9" creationId="{6CDA4FBC-F6D0-4D62-A000-D81BD6BA069E}"/>
          </ac:spMkLst>
        </pc:spChg>
        <pc:spChg chg="add mod">
          <ac:chgData name="Chris" userId="7355e77b-c52c-4307-b1d1-ece46b2ca1c7" providerId="ADAL" clId="{E1B76B67-61BC-476E-8BD4-B01B51E4C754}" dt="2022-11-03T16:42:13.563" v="1549"/>
          <ac:spMkLst>
            <pc:docMk/>
            <pc:sldMk cId="2591417612" sldId="5456"/>
            <ac:spMk id="13" creationId="{8F2B4EDB-4CC0-42DA-915E-05B24110E307}"/>
          </ac:spMkLst>
        </pc:spChg>
      </pc:sldChg>
      <pc:sldChg chg="modSp mod">
        <pc:chgData name="Chris" userId="7355e77b-c52c-4307-b1d1-ece46b2ca1c7" providerId="ADAL" clId="{E1B76B67-61BC-476E-8BD4-B01B51E4C754}" dt="2022-11-03T03:24:07.142" v="560" actId="207"/>
        <pc:sldMkLst>
          <pc:docMk/>
          <pc:sldMk cId="2419240339" sldId="5457"/>
        </pc:sldMkLst>
        <pc:spChg chg="mod">
          <ac:chgData name="Chris" userId="7355e77b-c52c-4307-b1d1-ece46b2ca1c7" providerId="ADAL" clId="{E1B76B67-61BC-476E-8BD4-B01B51E4C754}" dt="2022-11-03T03:24:07.142" v="560" actId="207"/>
          <ac:spMkLst>
            <pc:docMk/>
            <pc:sldMk cId="2419240339" sldId="5457"/>
            <ac:spMk id="2" creationId="{20871708-7688-6B39-3830-D766A7FC1E66}"/>
          </ac:spMkLst>
        </pc:spChg>
      </pc:sldChg>
      <pc:sldChg chg="modSp mod">
        <pc:chgData name="Chris" userId="7355e77b-c52c-4307-b1d1-ece46b2ca1c7" providerId="ADAL" clId="{E1B76B67-61BC-476E-8BD4-B01B51E4C754}" dt="2022-11-03T03:24:02.984" v="559" actId="207"/>
        <pc:sldMkLst>
          <pc:docMk/>
          <pc:sldMk cId="3715653053" sldId="5458"/>
        </pc:sldMkLst>
        <pc:spChg chg="mod">
          <ac:chgData name="Chris" userId="7355e77b-c52c-4307-b1d1-ece46b2ca1c7" providerId="ADAL" clId="{E1B76B67-61BC-476E-8BD4-B01B51E4C754}" dt="2022-11-03T03:24:02.984" v="559" actId="207"/>
          <ac:spMkLst>
            <pc:docMk/>
            <pc:sldMk cId="3715653053" sldId="5458"/>
            <ac:spMk id="10" creationId="{B40ED331-9704-4E05-ADB3-825B48795440}"/>
          </ac:spMkLst>
        </pc:spChg>
      </pc:sldChg>
      <pc:sldChg chg="modSp mod">
        <pc:chgData name="Chris" userId="7355e77b-c52c-4307-b1d1-ece46b2ca1c7" providerId="ADAL" clId="{E1B76B67-61BC-476E-8BD4-B01B51E4C754}" dt="2022-11-03T03:23:58" v="558" actId="207"/>
        <pc:sldMkLst>
          <pc:docMk/>
          <pc:sldMk cId="1121460223" sldId="5459"/>
        </pc:sldMkLst>
        <pc:spChg chg="mod">
          <ac:chgData name="Chris" userId="7355e77b-c52c-4307-b1d1-ece46b2ca1c7" providerId="ADAL" clId="{E1B76B67-61BC-476E-8BD4-B01B51E4C754}" dt="2022-11-03T03:23:58" v="558" actId="207"/>
          <ac:spMkLst>
            <pc:docMk/>
            <pc:sldMk cId="1121460223" sldId="5459"/>
            <ac:spMk id="2" creationId="{19BECDE3-52BF-1A3B-204A-289A680F45C0}"/>
          </ac:spMkLst>
        </pc:spChg>
      </pc:sldChg>
      <pc:sldChg chg="modSp mod delCm">
        <pc:chgData name="Chris" userId="7355e77b-c52c-4307-b1d1-ece46b2ca1c7" providerId="ADAL" clId="{E1B76B67-61BC-476E-8BD4-B01B51E4C754}" dt="2022-11-03T16:39:13.177" v="1491" actId="1592"/>
        <pc:sldMkLst>
          <pc:docMk/>
          <pc:sldMk cId="4084622455" sldId="5460"/>
        </pc:sldMkLst>
        <pc:spChg chg="mod">
          <ac:chgData name="Chris" userId="7355e77b-c52c-4307-b1d1-ece46b2ca1c7" providerId="ADAL" clId="{E1B76B67-61BC-476E-8BD4-B01B51E4C754}" dt="2022-11-03T03:23:53.483" v="557" actId="207"/>
          <ac:spMkLst>
            <pc:docMk/>
            <pc:sldMk cId="4084622455" sldId="5460"/>
            <ac:spMk id="10" creationId="{CCAA0211-0235-4644-ACEB-C464D240DE31}"/>
          </ac:spMkLst>
        </pc:spChg>
        <pc:spChg chg="mod">
          <ac:chgData name="Chris" userId="7355e77b-c52c-4307-b1d1-ece46b2ca1c7" providerId="ADAL" clId="{E1B76B67-61BC-476E-8BD4-B01B51E4C754}" dt="2022-11-03T16:22:26.310" v="1456" actId="1076"/>
          <ac:spMkLst>
            <pc:docMk/>
            <pc:sldMk cId="4084622455" sldId="5460"/>
            <ac:spMk id="11" creationId="{4CE696D9-5D7E-44BD-94DB-2183A9E6110A}"/>
          </ac:spMkLst>
        </pc:spChg>
        <pc:spChg chg="mod">
          <ac:chgData name="Chris" userId="7355e77b-c52c-4307-b1d1-ece46b2ca1c7" providerId="ADAL" clId="{E1B76B67-61BC-476E-8BD4-B01B51E4C754}" dt="2022-11-03T16:23:46.884" v="1475" actId="20577"/>
          <ac:spMkLst>
            <pc:docMk/>
            <pc:sldMk cId="4084622455" sldId="5460"/>
            <ac:spMk id="13" creationId="{774728DD-A5BD-4A09-B99E-94029F174352}"/>
          </ac:spMkLst>
        </pc:spChg>
      </pc:sldChg>
      <pc:sldChg chg="modSp mod">
        <pc:chgData name="Chris" userId="7355e77b-c52c-4307-b1d1-ece46b2ca1c7" providerId="ADAL" clId="{E1B76B67-61BC-476E-8BD4-B01B51E4C754}" dt="2022-11-03T16:24:01.078" v="1479" actId="20577"/>
        <pc:sldMkLst>
          <pc:docMk/>
          <pc:sldMk cId="4251890960" sldId="5461"/>
        </pc:sldMkLst>
        <pc:spChg chg="mod">
          <ac:chgData name="Chris" userId="7355e77b-c52c-4307-b1d1-ece46b2ca1c7" providerId="ADAL" clId="{E1B76B67-61BC-476E-8BD4-B01B51E4C754}" dt="2022-11-03T03:23:47.868" v="556" actId="207"/>
          <ac:spMkLst>
            <pc:docMk/>
            <pc:sldMk cId="4251890960" sldId="5461"/>
            <ac:spMk id="10" creationId="{CCAA0211-0235-4644-ACEB-C464D240DE31}"/>
          </ac:spMkLst>
        </pc:spChg>
        <pc:spChg chg="mod">
          <ac:chgData name="Chris" userId="7355e77b-c52c-4307-b1d1-ece46b2ca1c7" providerId="ADAL" clId="{E1B76B67-61BC-476E-8BD4-B01B51E4C754}" dt="2022-11-03T16:24:01.078" v="1479" actId="20577"/>
          <ac:spMkLst>
            <pc:docMk/>
            <pc:sldMk cId="4251890960" sldId="5461"/>
            <ac:spMk id="13" creationId="{774728DD-A5BD-4A09-B99E-94029F174352}"/>
          </ac:spMkLst>
        </pc:spChg>
      </pc:sldChg>
      <pc:sldChg chg="modSp mod">
        <pc:chgData name="Chris" userId="7355e77b-c52c-4307-b1d1-ece46b2ca1c7" providerId="ADAL" clId="{E1B76B67-61BC-476E-8BD4-B01B51E4C754}" dt="2022-11-03T03:23:42.350" v="555" actId="207"/>
        <pc:sldMkLst>
          <pc:docMk/>
          <pc:sldMk cId="4279050133" sldId="5462"/>
        </pc:sldMkLst>
        <pc:spChg chg="mod">
          <ac:chgData name="Chris" userId="7355e77b-c52c-4307-b1d1-ece46b2ca1c7" providerId="ADAL" clId="{E1B76B67-61BC-476E-8BD4-B01B51E4C754}" dt="2022-11-03T03:23:42.350" v="555" actId="207"/>
          <ac:spMkLst>
            <pc:docMk/>
            <pc:sldMk cId="4279050133" sldId="5462"/>
            <ac:spMk id="9" creationId="{6CDA4FBC-F6D0-4D62-A000-D81BD6BA069E}"/>
          </ac:spMkLst>
        </pc:spChg>
      </pc:sldChg>
      <pc:sldChg chg="modSp mod delCm">
        <pc:chgData name="Chris" userId="7355e77b-c52c-4307-b1d1-ece46b2ca1c7" providerId="ADAL" clId="{E1B76B67-61BC-476E-8BD4-B01B51E4C754}" dt="2022-11-03T16:14:26.710" v="957" actId="14734"/>
        <pc:sldMkLst>
          <pc:docMk/>
          <pc:sldMk cId="2280404343" sldId="5463"/>
        </pc:sldMkLst>
        <pc:spChg chg="mod">
          <ac:chgData name="Chris" userId="7355e77b-c52c-4307-b1d1-ece46b2ca1c7" providerId="ADAL" clId="{E1B76B67-61BC-476E-8BD4-B01B51E4C754}" dt="2022-11-03T03:23:35.538" v="554" actId="207"/>
          <ac:spMkLst>
            <pc:docMk/>
            <pc:sldMk cId="2280404343" sldId="5463"/>
            <ac:spMk id="2" creationId="{190AB20E-17A7-4890-B346-8A0B75B9CACB}"/>
          </ac:spMkLst>
        </pc:spChg>
        <pc:graphicFrameChg chg="modGraphic">
          <ac:chgData name="Chris" userId="7355e77b-c52c-4307-b1d1-ece46b2ca1c7" providerId="ADAL" clId="{E1B76B67-61BC-476E-8BD4-B01B51E4C754}" dt="2022-11-03T16:14:26.710" v="957" actId="14734"/>
          <ac:graphicFrameMkLst>
            <pc:docMk/>
            <pc:sldMk cId="2280404343" sldId="5463"/>
            <ac:graphicFrameMk id="15" creationId="{96CCA2F8-4488-4AED-BB1C-79FAAAEBE3EE}"/>
          </ac:graphicFrameMkLst>
        </pc:graphicFrameChg>
        <pc:graphicFrameChg chg="modGraphic">
          <ac:chgData name="Chris" userId="7355e77b-c52c-4307-b1d1-ece46b2ca1c7" providerId="ADAL" clId="{E1B76B67-61BC-476E-8BD4-B01B51E4C754}" dt="2022-11-03T03:20:42.469" v="509" actId="20577"/>
          <ac:graphicFrameMkLst>
            <pc:docMk/>
            <pc:sldMk cId="2280404343" sldId="5463"/>
            <ac:graphicFrameMk id="16" creationId="{CE8F17C1-5BA3-4873-909B-03C81A8D6198}"/>
          </ac:graphicFrameMkLst>
        </pc:graphicFrameChg>
      </pc:sldChg>
      <pc:sldChg chg="modSp mod">
        <pc:chgData name="Chris" userId="7355e77b-c52c-4307-b1d1-ece46b2ca1c7" providerId="ADAL" clId="{E1B76B67-61BC-476E-8BD4-B01B51E4C754}" dt="2022-11-03T03:23:26.438" v="553" actId="20577"/>
        <pc:sldMkLst>
          <pc:docMk/>
          <pc:sldMk cId="1051062477" sldId="5464"/>
        </pc:sldMkLst>
        <pc:spChg chg="mod">
          <ac:chgData name="Chris" userId="7355e77b-c52c-4307-b1d1-ece46b2ca1c7" providerId="ADAL" clId="{E1B76B67-61BC-476E-8BD4-B01B51E4C754}" dt="2022-11-03T03:23:26.438" v="553" actId="20577"/>
          <ac:spMkLst>
            <pc:docMk/>
            <pc:sldMk cId="1051062477" sldId="5464"/>
            <ac:spMk id="9" creationId="{6CDA4FBC-F6D0-4D62-A000-D81BD6BA069E}"/>
          </ac:spMkLst>
        </pc:spChg>
      </pc:sldChg>
      <pc:sldChg chg="modSp mod">
        <pc:chgData name="Chris" userId="7355e77b-c52c-4307-b1d1-ece46b2ca1c7" providerId="ADAL" clId="{E1B76B67-61BC-476E-8BD4-B01B51E4C754}" dt="2022-11-03T03:23:20.268" v="550" actId="207"/>
        <pc:sldMkLst>
          <pc:docMk/>
          <pc:sldMk cId="2818987242" sldId="5465"/>
        </pc:sldMkLst>
        <pc:spChg chg="mod">
          <ac:chgData name="Chris" userId="7355e77b-c52c-4307-b1d1-ece46b2ca1c7" providerId="ADAL" clId="{E1B76B67-61BC-476E-8BD4-B01B51E4C754}" dt="2022-11-03T03:23:20.268" v="550" actId="207"/>
          <ac:spMkLst>
            <pc:docMk/>
            <pc:sldMk cId="2818987242" sldId="5465"/>
            <ac:spMk id="9" creationId="{6CDA4FBC-F6D0-4D62-A000-D81BD6BA069E}"/>
          </ac:spMkLst>
        </pc:spChg>
      </pc:sldChg>
      <pc:sldChg chg="modSp mod">
        <pc:chgData name="Chris" userId="7355e77b-c52c-4307-b1d1-ece46b2ca1c7" providerId="ADAL" clId="{E1B76B67-61BC-476E-8BD4-B01B51E4C754}" dt="2022-11-03T03:24:31.708" v="565" actId="207"/>
        <pc:sldMkLst>
          <pc:docMk/>
          <pc:sldMk cId="1725561744" sldId="5476"/>
        </pc:sldMkLst>
        <pc:spChg chg="mod">
          <ac:chgData name="Chris" userId="7355e77b-c52c-4307-b1d1-ece46b2ca1c7" providerId="ADAL" clId="{E1B76B67-61BC-476E-8BD4-B01B51E4C754}" dt="2022-11-03T03:24:31.708" v="565" actId="207"/>
          <ac:spMkLst>
            <pc:docMk/>
            <pc:sldMk cId="1725561744" sldId="5476"/>
            <ac:spMk id="20" creationId="{8553DCA5-9134-47C9-B20F-76666C17FB21}"/>
          </ac:spMkLst>
        </pc:spChg>
      </pc:sldChg>
      <pc:sldChg chg="modSp mod">
        <pc:chgData name="Chris" userId="7355e77b-c52c-4307-b1d1-ece46b2ca1c7" providerId="ADAL" clId="{E1B76B67-61BC-476E-8BD4-B01B51E4C754}" dt="2022-11-03T03:24:44.282" v="567" actId="207"/>
        <pc:sldMkLst>
          <pc:docMk/>
          <pc:sldMk cId="4195609607" sldId="5477"/>
        </pc:sldMkLst>
        <pc:spChg chg="mod">
          <ac:chgData name="Chris" userId="7355e77b-c52c-4307-b1d1-ece46b2ca1c7" providerId="ADAL" clId="{E1B76B67-61BC-476E-8BD4-B01B51E4C754}" dt="2022-11-03T03:24:44.282" v="567" actId="207"/>
          <ac:spMkLst>
            <pc:docMk/>
            <pc:sldMk cId="4195609607" sldId="5477"/>
            <ac:spMk id="2" creationId="{74B03D5D-34AC-5BC3-74E3-C4D1F1516575}"/>
          </ac:spMkLst>
        </pc:spChg>
      </pc:sldChg>
      <pc:sldChg chg="addSp delSp modSp mod modNotesTx">
        <pc:chgData name="Chris" userId="7355e77b-c52c-4307-b1d1-ece46b2ca1c7" providerId="ADAL" clId="{E1B76B67-61BC-476E-8BD4-B01B51E4C754}" dt="2022-11-03T16:40:20.751" v="1501"/>
        <pc:sldMkLst>
          <pc:docMk/>
          <pc:sldMk cId="1329165592" sldId="5479"/>
        </pc:sldMkLst>
        <pc:spChg chg="del">
          <ac:chgData name="Chris" userId="7355e77b-c52c-4307-b1d1-ece46b2ca1c7" providerId="ADAL" clId="{E1B76B67-61BC-476E-8BD4-B01B51E4C754}" dt="2022-11-03T16:40:20.531" v="1500" actId="478"/>
          <ac:spMkLst>
            <pc:docMk/>
            <pc:sldMk cId="1329165592" sldId="5479"/>
            <ac:spMk id="2" creationId="{91992C68-D32A-F697-5573-7906E505B759}"/>
          </ac:spMkLst>
        </pc:spChg>
        <pc:spChg chg="add mod">
          <ac:chgData name="Chris" userId="7355e77b-c52c-4307-b1d1-ece46b2ca1c7" providerId="ADAL" clId="{E1B76B67-61BC-476E-8BD4-B01B51E4C754}" dt="2022-11-03T16:40:20.751" v="1501"/>
          <ac:spMkLst>
            <pc:docMk/>
            <pc:sldMk cId="1329165592" sldId="5479"/>
            <ac:spMk id="11" creationId="{EE5FC3E9-5A2F-4FB5-AF02-1E57E6C9DFC0}"/>
          </ac:spMkLst>
        </pc:spChg>
      </pc:sldChg>
      <pc:sldChg chg="addSp delSp modSp mod">
        <pc:chgData name="Chris" userId="7355e77b-c52c-4307-b1d1-ece46b2ca1c7" providerId="ADAL" clId="{E1B76B67-61BC-476E-8BD4-B01B51E4C754}" dt="2022-11-03T16:40:41.205" v="1513"/>
        <pc:sldMkLst>
          <pc:docMk/>
          <pc:sldMk cId="1593084262" sldId="5480"/>
        </pc:sldMkLst>
        <pc:spChg chg="del">
          <ac:chgData name="Chris" userId="7355e77b-c52c-4307-b1d1-ece46b2ca1c7" providerId="ADAL" clId="{E1B76B67-61BC-476E-8BD4-B01B51E4C754}" dt="2022-11-03T16:40:40.981" v="1512" actId="478"/>
          <ac:spMkLst>
            <pc:docMk/>
            <pc:sldMk cId="1593084262" sldId="5480"/>
            <ac:spMk id="2" creationId="{91992C68-D32A-F697-5573-7906E505B759}"/>
          </ac:spMkLst>
        </pc:spChg>
        <pc:spChg chg="add mod">
          <ac:chgData name="Chris" userId="7355e77b-c52c-4307-b1d1-ece46b2ca1c7" providerId="ADAL" clId="{E1B76B67-61BC-476E-8BD4-B01B51E4C754}" dt="2022-11-03T16:40:41.205" v="1513"/>
          <ac:spMkLst>
            <pc:docMk/>
            <pc:sldMk cId="1593084262" sldId="5480"/>
            <ac:spMk id="10" creationId="{28D7B445-953C-4D6D-8BBA-61A82656F18C}"/>
          </ac:spMkLst>
        </pc:spChg>
      </pc:sldChg>
      <pc:sldChg chg="addSp delSp modSp mod">
        <pc:chgData name="Chris" userId="7355e77b-c52c-4307-b1d1-ece46b2ca1c7" providerId="ADAL" clId="{E1B76B67-61BC-476E-8BD4-B01B51E4C754}" dt="2022-11-03T16:40:57.178" v="1523"/>
        <pc:sldMkLst>
          <pc:docMk/>
          <pc:sldMk cId="2333857985" sldId="5481"/>
        </pc:sldMkLst>
        <pc:spChg chg="del">
          <ac:chgData name="Chris" userId="7355e77b-c52c-4307-b1d1-ece46b2ca1c7" providerId="ADAL" clId="{E1B76B67-61BC-476E-8BD4-B01B51E4C754}" dt="2022-11-03T16:40:56.991" v="1522" actId="478"/>
          <ac:spMkLst>
            <pc:docMk/>
            <pc:sldMk cId="2333857985" sldId="5481"/>
            <ac:spMk id="4" creationId="{4C5A41B2-68FB-7F06-B80F-7F4EA85A7B1B}"/>
          </ac:spMkLst>
        </pc:spChg>
        <pc:spChg chg="add mod">
          <ac:chgData name="Chris" userId="7355e77b-c52c-4307-b1d1-ece46b2ca1c7" providerId="ADAL" clId="{E1B76B67-61BC-476E-8BD4-B01B51E4C754}" dt="2022-11-03T16:40:57.178" v="1523"/>
          <ac:spMkLst>
            <pc:docMk/>
            <pc:sldMk cId="2333857985" sldId="5481"/>
            <ac:spMk id="15" creationId="{66141120-E092-4A84-88FD-CCB560CDE938}"/>
          </ac:spMkLst>
        </pc:spChg>
      </pc:sldChg>
      <pc:sldChg chg="addSp delSp modSp mod">
        <pc:chgData name="Chris" userId="7355e77b-c52c-4307-b1d1-ece46b2ca1c7" providerId="ADAL" clId="{E1B76B67-61BC-476E-8BD4-B01B51E4C754}" dt="2022-11-03T16:41:10.170" v="1529"/>
        <pc:sldMkLst>
          <pc:docMk/>
          <pc:sldMk cId="1202448623" sldId="5482"/>
        </pc:sldMkLst>
        <pc:spChg chg="del">
          <ac:chgData name="Chris" userId="7355e77b-c52c-4307-b1d1-ece46b2ca1c7" providerId="ADAL" clId="{E1B76B67-61BC-476E-8BD4-B01B51E4C754}" dt="2022-11-03T16:41:09.941" v="1528" actId="478"/>
          <ac:spMkLst>
            <pc:docMk/>
            <pc:sldMk cId="1202448623" sldId="5482"/>
            <ac:spMk id="2" creationId="{91992C68-D32A-F697-5573-7906E505B759}"/>
          </ac:spMkLst>
        </pc:spChg>
        <pc:spChg chg="add mod">
          <ac:chgData name="Chris" userId="7355e77b-c52c-4307-b1d1-ece46b2ca1c7" providerId="ADAL" clId="{E1B76B67-61BC-476E-8BD4-B01B51E4C754}" dt="2022-11-03T16:41:10.170" v="1529"/>
          <ac:spMkLst>
            <pc:docMk/>
            <pc:sldMk cId="1202448623" sldId="5482"/>
            <ac:spMk id="10" creationId="{46C2FA85-6FEC-429E-B763-E057A33F362D}"/>
          </ac:spMkLst>
        </pc:spChg>
      </pc:sldChg>
      <pc:sldChg chg="modSp mod">
        <pc:chgData name="Chris" userId="7355e77b-c52c-4307-b1d1-ece46b2ca1c7" providerId="ADAL" clId="{E1B76B67-61BC-476E-8BD4-B01B51E4C754}" dt="2022-11-03T03:25:27.908" v="572" actId="1076"/>
        <pc:sldMkLst>
          <pc:docMk/>
          <pc:sldMk cId="468579455" sldId="5483"/>
        </pc:sldMkLst>
        <pc:spChg chg="mod">
          <ac:chgData name="Chris" userId="7355e77b-c52c-4307-b1d1-ece46b2ca1c7" providerId="ADAL" clId="{E1B76B67-61BC-476E-8BD4-B01B51E4C754}" dt="2022-11-03T03:25:14.825" v="571" actId="207"/>
          <ac:spMkLst>
            <pc:docMk/>
            <pc:sldMk cId="468579455" sldId="5483"/>
            <ac:spMk id="12" creationId="{20CA999B-D7E5-2970-D9CA-1D98BCD8CFD0}"/>
          </ac:spMkLst>
        </pc:spChg>
        <pc:grpChg chg="mod">
          <ac:chgData name="Chris" userId="7355e77b-c52c-4307-b1d1-ece46b2ca1c7" providerId="ADAL" clId="{E1B76B67-61BC-476E-8BD4-B01B51E4C754}" dt="2022-11-03T03:25:27.908" v="572" actId="1076"/>
          <ac:grpSpMkLst>
            <pc:docMk/>
            <pc:sldMk cId="468579455" sldId="5483"/>
            <ac:grpSpMk id="45" creationId="{B90C95A0-5E22-402C-97A2-D39A62F213ED}"/>
          </ac:grpSpMkLst>
        </pc:grpChg>
        <pc:grpChg chg="mod">
          <ac:chgData name="Chris" userId="7355e77b-c52c-4307-b1d1-ece46b2ca1c7" providerId="ADAL" clId="{E1B76B67-61BC-476E-8BD4-B01B51E4C754}" dt="2022-11-03T03:25:27.908" v="572" actId="1076"/>
          <ac:grpSpMkLst>
            <pc:docMk/>
            <pc:sldMk cId="468579455" sldId="5483"/>
            <ac:grpSpMk id="49" creationId="{35B61C49-9FF4-430F-BF07-18553EE7EBC7}"/>
          </ac:grpSpMkLst>
        </pc:grpChg>
        <pc:grpChg chg="mod">
          <ac:chgData name="Chris" userId="7355e77b-c52c-4307-b1d1-ece46b2ca1c7" providerId="ADAL" clId="{E1B76B67-61BC-476E-8BD4-B01B51E4C754}" dt="2022-11-03T03:25:27.908" v="572" actId="1076"/>
          <ac:grpSpMkLst>
            <pc:docMk/>
            <pc:sldMk cId="468579455" sldId="5483"/>
            <ac:grpSpMk id="53" creationId="{601305E6-EA8F-4B9E-A36A-6B814858BE91}"/>
          </ac:grpSpMkLst>
        </pc:grpChg>
        <pc:grpChg chg="mod">
          <ac:chgData name="Chris" userId="7355e77b-c52c-4307-b1d1-ece46b2ca1c7" providerId="ADAL" clId="{E1B76B67-61BC-476E-8BD4-B01B51E4C754}" dt="2022-11-03T03:25:27.908" v="572" actId="1076"/>
          <ac:grpSpMkLst>
            <pc:docMk/>
            <pc:sldMk cId="468579455" sldId="5483"/>
            <ac:grpSpMk id="57" creationId="{AD166E06-96F2-4946-9B77-2FC91910ABE6}"/>
          </ac:grpSpMkLst>
        </pc:grpChg>
      </pc:sldChg>
      <pc:sldChg chg="modSp del mod">
        <pc:chgData name="Chris" userId="7355e77b-c52c-4307-b1d1-ece46b2ca1c7" providerId="ADAL" clId="{E1B76B67-61BC-476E-8BD4-B01B51E4C754}" dt="2022-11-03T13:39:40.174" v="849" actId="47"/>
        <pc:sldMkLst>
          <pc:docMk/>
          <pc:sldMk cId="2453373075" sldId="5484"/>
        </pc:sldMkLst>
        <pc:spChg chg="mod">
          <ac:chgData name="Chris" userId="7355e77b-c52c-4307-b1d1-ece46b2ca1c7" providerId="ADAL" clId="{E1B76B67-61BC-476E-8BD4-B01B51E4C754}" dt="2022-11-03T13:25:08.932" v="612" actId="1076"/>
          <ac:spMkLst>
            <pc:docMk/>
            <pc:sldMk cId="2453373075" sldId="5484"/>
            <ac:spMk id="4" creationId="{E258277F-FE51-4FD9-AB80-7A6EAF6B5339}"/>
          </ac:spMkLst>
        </pc:spChg>
        <pc:spChg chg="mod">
          <ac:chgData name="Chris" userId="7355e77b-c52c-4307-b1d1-ece46b2ca1c7" providerId="ADAL" clId="{E1B76B67-61BC-476E-8BD4-B01B51E4C754}" dt="2022-11-03T03:25:40.983" v="574" actId="207"/>
          <ac:spMkLst>
            <pc:docMk/>
            <pc:sldMk cId="2453373075" sldId="5484"/>
            <ac:spMk id="12" creationId="{20CA999B-D7E5-2970-D9CA-1D98BCD8CFD0}"/>
          </ac:spMkLst>
        </pc:spChg>
        <pc:spChg chg="mod">
          <ac:chgData name="Chris" userId="7355e77b-c52c-4307-b1d1-ece46b2ca1c7" providerId="ADAL" clId="{E1B76B67-61BC-476E-8BD4-B01B51E4C754}" dt="2022-11-03T03:20:03.952" v="488" actId="27107"/>
          <ac:spMkLst>
            <pc:docMk/>
            <pc:sldMk cId="2453373075" sldId="5484"/>
            <ac:spMk id="19" creationId="{4EC917D2-E51C-4DAC-A984-1A897469A245}"/>
          </ac:spMkLst>
        </pc:spChg>
      </pc:sldChg>
      <pc:sldChg chg="modSp del mod">
        <pc:chgData name="Chris" userId="7355e77b-c52c-4307-b1d1-ece46b2ca1c7" providerId="ADAL" clId="{E1B76B67-61BC-476E-8BD4-B01B51E4C754}" dt="2022-11-03T13:39:41.056" v="850" actId="47"/>
        <pc:sldMkLst>
          <pc:docMk/>
          <pc:sldMk cId="2877425621" sldId="5485"/>
        </pc:sldMkLst>
        <pc:spChg chg="mod">
          <ac:chgData name="Chris" userId="7355e77b-c52c-4307-b1d1-ece46b2ca1c7" providerId="ADAL" clId="{E1B76B67-61BC-476E-8BD4-B01B51E4C754}" dt="2022-11-03T03:25:36.293" v="573" actId="207"/>
          <ac:spMkLst>
            <pc:docMk/>
            <pc:sldMk cId="2877425621" sldId="5485"/>
            <ac:spMk id="12" creationId="{20CA999B-D7E5-2970-D9CA-1D98BCD8CFD0}"/>
          </ac:spMkLst>
        </pc:spChg>
        <pc:spChg chg="mod">
          <ac:chgData name="Chris" userId="7355e77b-c52c-4307-b1d1-ece46b2ca1c7" providerId="ADAL" clId="{E1B76B67-61BC-476E-8BD4-B01B51E4C754}" dt="2022-11-03T03:18:59.800" v="487" actId="27107"/>
          <ac:spMkLst>
            <pc:docMk/>
            <pc:sldMk cId="2877425621" sldId="5485"/>
            <ac:spMk id="19" creationId="{4EC917D2-E51C-4DAC-A984-1A897469A245}"/>
          </ac:spMkLst>
        </pc:spChg>
      </pc:sldChg>
      <pc:sldChg chg="addSp delSp modSp mod">
        <pc:chgData name="Chris" userId="7355e77b-c52c-4307-b1d1-ece46b2ca1c7" providerId="ADAL" clId="{E1B76B67-61BC-476E-8BD4-B01B51E4C754}" dt="2022-11-03T16:41:38.953" v="1543"/>
        <pc:sldMkLst>
          <pc:docMk/>
          <pc:sldMk cId="1257014765" sldId="5486"/>
        </pc:sldMkLst>
        <pc:spChg chg="del mod">
          <ac:chgData name="Chris" userId="7355e77b-c52c-4307-b1d1-ece46b2ca1c7" providerId="ADAL" clId="{E1B76B67-61BC-476E-8BD4-B01B51E4C754}" dt="2022-11-03T16:41:38.565" v="1542" actId="478"/>
          <ac:spMkLst>
            <pc:docMk/>
            <pc:sldMk cId="1257014765" sldId="5486"/>
            <ac:spMk id="2" creationId="{951EDDCD-CD43-84EB-A32C-0935D1957CBF}"/>
          </ac:spMkLst>
        </pc:spChg>
        <pc:spChg chg="add mod">
          <ac:chgData name="Chris" userId="7355e77b-c52c-4307-b1d1-ece46b2ca1c7" providerId="ADAL" clId="{E1B76B67-61BC-476E-8BD4-B01B51E4C754}" dt="2022-11-03T16:41:38.953" v="1543"/>
          <ac:spMkLst>
            <pc:docMk/>
            <pc:sldMk cId="1257014765" sldId="5486"/>
            <ac:spMk id="11" creationId="{6BA469E4-803A-44C5-856C-BC9CDDD46700}"/>
          </ac:spMkLst>
        </pc:spChg>
        <pc:spChg chg="mod">
          <ac:chgData name="Chris" userId="7355e77b-c52c-4307-b1d1-ece46b2ca1c7" providerId="ADAL" clId="{E1B76B67-61BC-476E-8BD4-B01B51E4C754}" dt="2022-11-03T03:25:49.259" v="575" actId="207"/>
          <ac:spMkLst>
            <pc:docMk/>
            <pc:sldMk cId="1257014765" sldId="5486"/>
            <ac:spMk id="12" creationId="{20CA999B-D7E5-2970-D9CA-1D98BCD8CFD0}"/>
          </ac:spMkLst>
        </pc:spChg>
        <pc:graphicFrameChg chg="mod modGraphic">
          <ac:chgData name="Chris" userId="7355e77b-c52c-4307-b1d1-ece46b2ca1c7" providerId="ADAL" clId="{E1B76B67-61BC-476E-8BD4-B01B51E4C754}" dt="2022-11-03T13:47:48.824" v="878" actId="20577"/>
          <ac:graphicFrameMkLst>
            <pc:docMk/>
            <pc:sldMk cId="1257014765" sldId="5486"/>
            <ac:graphicFrameMk id="10" creationId="{B0AC07A5-E75F-41FD-ACE2-CC1F96941694}"/>
          </ac:graphicFrameMkLst>
        </pc:graphicFrameChg>
      </pc:sldChg>
      <pc:sldChg chg="addSp delSp modSp add mod">
        <pc:chgData name="Chris" userId="7355e77b-c52c-4307-b1d1-ece46b2ca1c7" providerId="ADAL" clId="{E1B76B67-61BC-476E-8BD4-B01B51E4C754}" dt="2022-11-03T16:46:47.591" v="1572" actId="1076"/>
        <pc:sldMkLst>
          <pc:docMk/>
          <pc:sldMk cId="3674719389" sldId="5487"/>
        </pc:sldMkLst>
        <pc:spChg chg="del">
          <ac:chgData name="Chris" userId="7355e77b-c52c-4307-b1d1-ece46b2ca1c7" providerId="ADAL" clId="{E1B76B67-61BC-476E-8BD4-B01B51E4C754}" dt="2022-11-03T16:41:30.295" v="1537" actId="478"/>
          <ac:spMkLst>
            <pc:docMk/>
            <pc:sldMk cId="3674719389" sldId="5487"/>
            <ac:spMk id="2" creationId="{951EDDCD-CD43-84EB-A32C-0935D1957CBF}"/>
          </ac:spMkLst>
        </pc:spChg>
        <pc:spChg chg="mod">
          <ac:chgData name="Chris" userId="7355e77b-c52c-4307-b1d1-ece46b2ca1c7" providerId="ADAL" clId="{E1B76B67-61BC-476E-8BD4-B01B51E4C754}" dt="2022-11-03T16:46:47.591" v="1572" actId="1076"/>
          <ac:spMkLst>
            <pc:docMk/>
            <pc:sldMk cId="3674719389" sldId="5487"/>
            <ac:spMk id="12" creationId="{20CA999B-D7E5-2970-D9CA-1D98BCD8CFD0}"/>
          </ac:spMkLst>
        </pc:spChg>
        <pc:spChg chg="del mod">
          <ac:chgData name="Chris" userId="7355e77b-c52c-4307-b1d1-ece46b2ca1c7" providerId="ADAL" clId="{E1B76B67-61BC-476E-8BD4-B01B51E4C754}" dt="2022-11-03T13:47:33.745" v="860" actId="478"/>
          <ac:spMkLst>
            <pc:docMk/>
            <pc:sldMk cId="3674719389" sldId="5487"/>
            <ac:spMk id="25" creationId="{E42108C7-233F-4D1B-AA86-6E7C36173BBE}"/>
          </ac:spMkLst>
        </pc:spChg>
        <pc:spChg chg="add del mod">
          <ac:chgData name="Chris" userId="7355e77b-c52c-4307-b1d1-ece46b2ca1c7" providerId="ADAL" clId="{E1B76B67-61BC-476E-8BD4-B01B51E4C754}" dt="2022-11-03T13:47:31.533" v="859"/>
          <ac:spMkLst>
            <pc:docMk/>
            <pc:sldMk cId="3674719389" sldId="5487"/>
            <ac:spMk id="26" creationId="{A8181C49-129A-45C9-B544-337177485D8F}"/>
          </ac:spMkLst>
        </pc:spChg>
        <pc:spChg chg="del">
          <ac:chgData name="Chris" userId="7355e77b-c52c-4307-b1d1-ece46b2ca1c7" providerId="ADAL" clId="{E1B76B67-61BC-476E-8BD4-B01B51E4C754}" dt="2022-11-03T12:52:35.591" v="602" actId="478"/>
          <ac:spMkLst>
            <pc:docMk/>
            <pc:sldMk cId="3674719389" sldId="5487"/>
            <ac:spMk id="27" creationId="{9CA1B371-8D94-4FC6-BD04-618DBB4F9B5C}"/>
          </ac:spMkLst>
        </pc:spChg>
        <pc:spChg chg="del">
          <ac:chgData name="Chris" userId="7355e77b-c52c-4307-b1d1-ece46b2ca1c7" providerId="ADAL" clId="{E1B76B67-61BC-476E-8BD4-B01B51E4C754}" dt="2022-11-03T12:52:32.745" v="599" actId="478"/>
          <ac:spMkLst>
            <pc:docMk/>
            <pc:sldMk cId="3674719389" sldId="5487"/>
            <ac:spMk id="28" creationId="{A3E67238-1731-4B8A-A076-3EF99B074C7E}"/>
          </ac:spMkLst>
        </pc:spChg>
        <pc:spChg chg="mod">
          <ac:chgData name="Chris" userId="7355e77b-c52c-4307-b1d1-ece46b2ca1c7" providerId="ADAL" clId="{E1B76B67-61BC-476E-8BD4-B01B51E4C754}" dt="2022-11-03T16:46:14.417" v="1566" actId="2"/>
          <ac:spMkLst>
            <pc:docMk/>
            <pc:sldMk cId="3674719389" sldId="5487"/>
            <ac:spMk id="29" creationId="{1D635219-0EB2-4DCE-9293-0269C4ABB8FB}"/>
          </ac:spMkLst>
        </pc:spChg>
        <pc:spChg chg="mod">
          <ac:chgData name="Chris" userId="7355e77b-c52c-4307-b1d1-ece46b2ca1c7" providerId="ADAL" clId="{E1B76B67-61BC-476E-8BD4-B01B51E4C754}" dt="2022-11-03T13:38:34.508" v="842" actId="1076"/>
          <ac:spMkLst>
            <pc:docMk/>
            <pc:sldMk cId="3674719389" sldId="5487"/>
            <ac:spMk id="30" creationId="{FE0C65DD-DB3A-4248-9864-83864BF8D4E7}"/>
          </ac:spMkLst>
        </pc:spChg>
        <pc:spChg chg="add del mod">
          <ac:chgData name="Chris" userId="7355e77b-c52c-4307-b1d1-ece46b2ca1c7" providerId="ADAL" clId="{E1B76B67-61BC-476E-8BD4-B01B51E4C754}" dt="2022-11-03T16:42:41.723" v="1558" actId="478"/>
          <ac:spMkLst>
            <pc:docMk/>
            <pc:sldMk cId="3674719389" sldId="5487"/>
            <ac:spMk id="47" creationId="{176114DD-4696-4BB9-9056-0F0B7F2BFEFA}"/>
          </ac:spMkLst>
        </pc:spChg>
        <pc:spChg chg="add mod">
          <ac:chgData name="Chris" userId="7355e77b-c52c-4307-b1d1-ece46b2ca1c7" providerId="ADAL" clId="{E1B76B67-61BC-476E-8BD4-B01B51E4C754}" dt="2022-11-03T16:41:30.837" v="1538"/>
          <ac:spMkLst>
            <pc:docMk/>
            <pc:sldMk cId="3674719389" sldId="5487"/>
            <ac:spMk id="48" creationId="{0B0437B8-A658-4924-BFE2-5426AD7F541E}"/>
          </ac:spMkLst>
        </pc:spChg>
        <pc:spChg chg="add del mod">
          <ac:chgData name="Chris" userId="7355e77b-c52c-4307-b1d1-ece46b2ca1c7" providerId="ADAL" clId="{E1B76B67-61BC-476E-8BD4-B01B51E4C754}" dt="2022-11-03T16:42:39.354" v="1556"/>
          <ac:spMkLst>
            <pc:docMk/>
            <pc:sldMk cId="3674719389" sldId="5487"/>
            <ac:spMk id="49" creationId="{150B72AB-B5A4-4A67-95C3-96834D059FFD}"/>
          </ac:spMkLst>
        </pc:spChg>
        <pc:spChg chg="add mod">
          <ac:chgData name="Chris" userId="7355e77b-c52c-4307-b1d1-ece46b2ca1c7" providerId="ADAL" clId="{E1B76B67-61BC-476E-8BD4-B01B51E4C754}" dt="2022-11-03T16:42:42.099" v="1559"/>
          <ac:spMkLst>
            <pc:docMk/>
            <pc:sldMk cId="3674719389" sldId="5487"/>
            <ac:spMk id="50" creationId="{D3FD0041-6804-427F-AC36-434BFD4D1018}"/>
          </ac:spMkLst>
        </pc:spChg>
        <pc:grpChg chg="del">
          <ac:chgData name="Chris" userId="7355e77b-c52c-4307-b1d1-ece46b2ca1c7" providerId="ADAL" clId="{E1B76B67-61BC-476E-8BD4-B01B51E4C754}" dt="2022-11-03T12:52:33.899" v="601" actId="478"/>
          <ac:grpSpMkLst>
            <pc:docMk/>
            <pc:sldMk cId="3674719389" sldId="5487"/>
            <ac:grpSpMk id="31" creationId="{C1CA8A0C-AF6C-424F-A3B2-2F2EF9300B44}"/>
          </ac:grpSpMkLst>
        </pc:grpChg>
        <pc:grpChg chg="del">
          <ac:chgData name="Chris" userId="7355e77b-c52c-4307-b1d1-ece46b2ca1c7" providerId="ADAL" clId="{E1B76B67-61BC-476E-8BD4-B01B51E4C754}" dt="2022-11-03T12:52:33.428" v="600" actId="478"/>
          <ac:grpSpMkLst>
            <pc:docMk/>
            <pc:sldMk cId="3674719389" sldId="5487"/>
            <ac:grpSpMk id="32" creationId="{EA0AD99B-0597-48B4-8F4A-C4A64DDA137F}"/>
          </ac:grpSpMkLst>
        </pc:grpChg>
        <pc:grpChg chg="mod">
          <ac:chgData name="Chris" userId="7355e77b-c52c-4307-b1d1-ece46b2ca1c7" providerId="ADAL" clId="{E1B76B67-61BC-476E-8BD4-B01B51E4C754}" dt="2022-11-03T13:38:22.994" v="838" actId="1076"/>
          <ac:grpSpMkLst>
            <pc:docMk/>
            <pc:sldMk cId="3674719389" sldId="5487"/>
            <ac:grpSpMk id="33" creationId="{9C14E8C5-3D3B-4A63-970C-AE0E87002D40}"/>
          </ac:grpSpMkLst>
        </pc:grpChg>
        <pc:grpChg chg="mod">
          <ac:chgData name="Chris" userId="7355e77b-c52c-4307-b1d1-ece46b2ca1c7" providerId="ADAL" clId="{E1B76B67-61BC-476E-8BD4-B01B51E4C754}" dt="2022-11-03T13:38:27.942" v="840" actId="1076"/>
          <ac:grpSpMkLst>
            <pc:docMk/>
            <pc:sldMk cId="3674719389" sldId="5487"/>
            <ac:grpSpMk id="34" creationId="{6489DE73-5E25-42BE-9D4B-435EFFF58199}"/>
          </ac:grpSpMkLst>
        </pc:grpChg>
      </pc:sldChg>
    </pc:docChg>
  </pc:docChgLst>
  <pc:docChgLst>
    <pc:chgData name="Kershaw, Amy (EEC)" userId="S::amy.kershaw2@mass.gov::863cd089-ee56-4616-807b-bb84c497e830" providerId="AD" clId="Web-{63148DA8-A3C0-F5F7-2DE2-9492517D12D4}"/>
    <pc:docChg chg="delSld modSld">
      <pc:chgData name="Kershaw, Amy (EEC)" userId="S::amy.kershaw2@mass.gov::863cd089-ee56-4616-807b-bb84c497e830" providerId="AD" clId="Web-{63148DA8-A3C0-F5F7-2DE2-9492517D12D4}" dt="2022-11-03T14:38:03.978" v="377"/>
      <pc:docMkLst>
        <pc:docMk/>
      </pc:docMkLst>
      <pc:sldChg chg="del">
        <pc:chgData name="Kershaw, Amy (EEC)" userId="S::amy.kershaw2@mass.gov::863cd089-ee56-4616-807b-bb84c497e830" providerId="AD" clId="Web-{63148DA8-A3C0-F5F7-2DE2-9492517D12D4}" dt="2022-11-03T14:34:52.320" v="367"/>
        <pc:sldMkLst>
          <pc:docMk/>
          <pc:sldMk cId="830236829" sldId="5270"/>
        </pc:sldMkLst>
      </pc:sldChg>
      <pc:sldChg chg="modSp">
        <pc:chgData name="Kershaw, Amy (EEC)" userId="S::amy.kershaw2@mass.gov::863cd089-ee56-4616-807b-bb84c497e830" providerId="AD" clId="Web-{63148DA8-A3C0-F5F7-2DE2-9492517D12D4}" dt="2022-11-03T14:15:47.855" v="321" actId="20577"/>
        <pc:sldMkLst>
          <pc:docMk/>
          <pc:sldMk cId="3758800733" sldId="5425"/>
        </pc:sldMkLst>
        <pc:spChg chg="mod">
          <ac:chgData name="Kershaw, Amy (EEC)" userId="S::amy.kershaw2@mass.gov::863cd089-ee56-4616-807b-bb84c497e830" providerId="AD" clId="Web-{63148DA8-A3C0-F5F7-2DE2-9492517D12D4}" dt="2022-11-03T14:15:47.855" v="321" actId="20577"/>
          <ac:spMkLst>
            <pc:docMk/>
            <pc:sldMk cId="3758800733" sldId="5425"/>
            <ac:spMk id="27" creationId="{9CA1B371-8D94-4FC6-BD04-618DBB4F9B5C}"/>
          </ac:spMkLst>
        </pc:spChg>
        <pc:spChg chg="mod">
          <ac:chgData name="Kershaw, Amy (EEC)" userId="S::amy.kershaw2@mass.gov::863cd089-ee56-4616-807b-bb84c497e830" providerId="AD" clId="Web-{63148DA8-A3C0-F5F7-2DE2-9492517D12D4}" dt="2022-11-03T14:06:33.788" v="183" actId="20577"/>
          <ac:spMkLst>
            <pc:docMk/>
            <pc:sldMk cId="3758800733" sldId="5425"/>
            <ac:spMk id="28" creationId="{A3E67238-1731-4B8A-A076-3EF99B074C7E}"/>
          </ac:spMkLst>
        </pc:spChg>
      </pc:sldChg>
      <pc:sldChg chg="modSp addCm">
        <pc:chgData name="Kershaw, Amy (EEC)" userId="S::amy.kershaw2@mass.gov::863cd089-ee56-4616-807b-bb84c497e830" providerId="AD" clId="Web-{63148DA8-A3C0-F5F7-2DE2-9492517D12D4}" dt="2022-11-03T14:33:45.350" v="366" actId="20577"/>
        <pc:sldMkLst>
          <pc:docMk/>
          <pc:sldMk cId="521153942" sldId="5430"/>
        </pc:sldMkLst>
        <pc:spChg chg="mod">
          <ac:chgData name="Kershaw, Amy (EEC)" userId="S::amy.kershaw2@mass.gov::863cd089-ee56-4616-807b-bb84c497e830" providerId="AD" clId="Web-{63148DA8-A3C0-F5F7-2DE2-9492517D12D4}" dt="2022-11-03T14:21:30.171" v="358" actId="20577"/>
          <ac:spMkLst>
            <pc:docMk/>
            <pc:sldMk cId="521153942" sldId="5430"/>
            <ac:spMk id="3" creationId="{AB3DFAA6-39B2-4AB2-95E8-02580CF9F667}"/>
          </ac:spMkLst>
        </pc:spChg>
        <pc:spChg chg="mod">
          <ac:chgData name="Kershaw, Amy (EEC)" userId="S::amy.kershaw2@mass.gov::863cd089-ee56-4616-807b-bb84c497e830" providerId="AD" clId="Web-{63148DA8-A3C0-F5F7-2DE2-9492517D12D4}" dt="2022-11-03T13:49:09.891" v="0" actId="20577"/>
          <ac:spMkLst>
            <pc:docMk/>
            <pc:sldMk cId="521153942" sldId="5430"/>
            <ac:spMk id="7" creationId="{50330F5B-4605-41B7-8863-3A6222EC35B1}"/>
          </ac:spMkLst>
        </pc:spChg>
        <pc:spChg chg="mod">
          <ac:chgData name="Kershaw, Amy (EEC)" userId="S::amy.kershaw2@mass.gov::863cd089-ee56-4616-807b-bb84c497e830" providerId="AD" clId="Web-{63148DA8-A3C0-F5F7-2DE2-9492517D12D4}" dt="2022-11-03T14:21:41.890" v="361" actId="20577"/>
          <ac:spMkLst>
            <pc:docMk/>
            <pc:sldMk cId="521153942" sldId="5430"/>
            <ac:spMk id="9" creationId="{671BEA53-3DBB-40B8-9848-42BEC407FB42}"/>
          </ac:spMkLst>
        </pc:spChg>
        <pc:spChg chg="mod">
          <ac:chgData name="Kershaw, Amy (EEC)" userId="S::amy.kershaw2@mass.gov::863cd089-ee56-4616-807b-bb84c497e830" providerId="AD" clId="Web-{63148DA8-A3C0-F5F7-2DE2-9492517D12D4}" dt="2022-11-03T14:33:45.350" v="366" actId="20577"/>
          <ac:spMkLst>
            <pc:docMk/>
            <pc:sldMk cId="521153942" sldId="5430"/>
            <ac:spMk id="11" creationId="{550C69CC-2FD1-4F54-BFB6-42FD63F1BC8A}"/>
          </ac:spMkLst>
        </pc:spChg>
      </pc:sldChg>
      <pc:sldChg chg="addCm">
        <pc:chgData name="Kershaw, Amy (EEC)" userId="S::amy.kershaw2@mass.gov::863cd089-ee56-4616-807b-bb84c497e830" providerId="AD" clId="Web-{63148DA8-A3C0-F5F7-2DE2-9492517D12D4}" dt="2022-11-03T14:38:03.978" v="377"/>
        <pc:sldMkLst>
          <pc:docMk/>
          <pc:sldMk cId="4084622455" sldId="5460"/>
        </pc:sldMkLst>
      </pc:sldChg>
      <pc:sldChg chg="modSp">
        <pc:chgData name="Kershaw, Amy (EEC)" userId="S::amy.kershaw2@mass.gov::863cd089-ee56-4616-807b-bb84c497e830" providerId="AD" clId="Web-{63148DA8-A3C0-F5F7-2DE2-9492517D12D4}" dt="2022-11-03T14:35:41.242" v="375"/>
        <pc:sldMkLst>
          <pc:docMk/>
          <pc:sldMk cId="2280404343" sldId="5463"/>
        </pc:sldMkLst>
        <pc:graphicFrameChg chg="mod modGraphic">
          <ac:chgData name="Kershaw, Amy (EEC)" userId="S::amy.kershaw2@mass.gov::863cd089-ee56-4616-807b-bb84c497e830" providerId="AD" clId="Web-{63148DA8-A3C0-F5F7-2DE2-9492517D12D4}" dt="2022-11-03T14:35:41.242" v="375"/>
          <ac:graphicFrameMkLst>
            <pc:docMk/>
            <pc:sldMk cId="2280404343" sldId="5463"/>
            <ac:graphicFrameMk id="14" creationId="{21F49564-E622-4C73-B66D-D82B00C36A9D}"/>
          </ac:graphicFrameMkLst>
        </pc:graphicFrameChg>
        <pc:graphicFrameChg chg="mod modGraphic">
          <ac:chgData name="Kershaw, Amy (EEC)" userId="S::amy.kershaw2@mass.gov::863cd089-ee56-4616-807b-bb84c497e830" providerId="AD" clId="Web-{63148DA8-A3C0-F5F7-2DE2-9492517D12D4}" dt="2022-11-03T14:35:35.555" v="369"/>
          <ac:graphicFrameMkLst>
            <pc:docMk/>
            <pc:sldMk cId="2280404343" sldId="5463"/>
            <ac:graphicFrameMk id="16" creationId="{CE8F17C1-5BA3-4873-909B-03C81A8D6198}"/>
          </ac:graphicFrameMkLst>
        </pc:graphicFrameChg>
      </pc:sldChg>
      <pc:sldChg chg="del">
        <pc:chgData name="Kershaw, Amy (EEC)" userId="S::amy.kershaw2@mass.gov::863cd089-ee56-4616-807b-bb84c497e830" providerId="AD" clId="Web-{63148DA8-A3C0-F5F7-2DE2-9492517D12D4}" dt="2022-11-03T13:59:13.473" v="68"/>
        <pc:sldMkLst>
          <pc:docMk/>
          <pc:sldMk cId="468579455" sldId="5483"/>
        </pc:sldMkLst>
      </pc:sldChg>
      <pc:sldChg chg="modSp">
        <pc:chgData name="Kershaw, Amy (EEC)" userId="S::amy.kershaw2@mass.gov::863cd089-ee56-4616-807b-bb84c497e830" providerId="AD" clId="Web-{63148DA8-A3C0-F5F7-2DE2-9492517D12D4}" dt="2022-11-03T14:19:57.795" v="355" actId="20577"/>
        <pc:sldMkLst>
          <pc:docMk/>
          <pc:sldMk cId="3674719389" sldId="5487"/>
        </pc:sldMkLst>
        <pc:spChg chg="mod">
          <ac:chgData name="Kershaw, Amy (EEC)" userId="S::amy.kershaw2@mass.gov::863cd089-ee56-4616-807b-bb84c497e830" providerId="AD" clId="Web-{63148DA8-A3C0-F5F7-2DE2-9492517D12D4}" dt="2022-11-03T14:17:01.012" v="347" actId="20577"/>
          <ac:spMkLst>
            <pc:docMk/>
            <pc:sldMk cId="3674719389" sldId="5487"/>
            <ac:spMk id="29" creationId="{1D635219-0EB2-4DCE-9293-0269C4ABB8FB}"/>
          </ac:spMkLst>
        </pc:spChg>
        <pc:spChg chg="mod">
          <ac:chgData name="Kershaw, Amy (EEC)" userId="S::amy.kershaw2@mass.gov::863cd089-ee56-4616-807b-bb84c497e830" providerId="AD" clId="Web-{63148DA8-A3C0-F5F7-2DE2-9492517D12D4}" dt="2022-11-03T14:19:57.795" v="355" actId="20577"/>
          <ac:spMkLst>
            <pc:docMk/>
            <pc:sldMk cId="3674719389" sldId="5487"/>
            <ac:spMk id="30" creationId="{FE0C65DD-DB3A-4248-9864-83864BF8D4E7}"/>
          </ac:spMkLst>
        </pc:spChg>
      </pc:sldChg>
    </pc:docChg>
  </pc:docChgLst>
  <pc:docChgLst>
    <pc:chgData name="Kershaw, Amy (EEC)" userId="S::amy.kershaw2@mass.gov::863cd089-ee56-4616-807b-bb84c497e830" providerId="AD" clId="Web-{46A636AE-4C88-6F74-0350-8DA4EFB6B51A}"/>
    <pc:docChg chg="modSld">
      <pc:chgData name="Kershaw, Amy (EEC)" userId="S::amy.kershaw2@mass.gov::863cd089-ee56-4616-807b-bb84c497e830" providerId="AD" clId="Web-{46A636AE-4C88-6F74-0350-8DA4EFB6B51A}" dt="2022-11-03T18:56:48.143" v="394" actId="20577"/>
      <pc:docMkLst>
        <pc:docMk/>
      </pc:docMkLst>
      <pc:sldChg chg="modSp">
        <pc:chgData name="Kershaw, Amy (EEC)" userId="S::amy.kershaw2@mass.gov::863cd089-ee56-4616-807b-bb84c497e830" providerId="AD" clId="Web-{46A636AE-4C88-6F74-0350-8DA4EFB6B51A}" dt="2022-11-03T18:56:48.143" v="394" actId="20577"/>
        <pc:sldMkLst>
          <pc:docMk/>
          <pc:sldMk cId="2818987242" sldId="5465"/>
        </pc:sldMkLst>
        <pc:spChg chg="mod">
          <ac:chgData name="Kershaw, Amy (EEC)" userId="S::amy.kershaw2@mass.gov::863cd089-ee56-4616-807b-bb84c497e830" providerId="AD" clId="Web-{46A636AE-4C88-6F74-0350-8DA4EFB6B51A}" dt="2022-11-03T18:49:28.873" v="44" actId="14100"/>
          <ac:spMkLst>
            <pc:docMk/>
            <pc:sldMk cId="2818987242" sldId="5465"/>
            <ac:spMk id="9" creationId="{6CDA4FBC-F6D0-4D62-A000-D81BD6BA069E}"/>
          </ac:spMkLst>
        </pc:spChg>
        <pc:spChg chg="mod">
          <ac:chgData name="Kershaw, Amy (EEC)" userId="S::amy.kershaw2@mass.gov::863cd089-ee56-4616-807b-bb84c497e830" providerId="AD" clId="Web-{46A636AE-4C88-6F74-0350-8DA4EFB6B51A}" dt="2022-11-03T18:56:48.143" v="394" actId="20577"/>
          <ac:spMkLst>
            <pc:docMk/>
            <pc:sldMk cId="2818987242" sldId="5465"/>
            <ac:spMk id="5124" creationId="{00000000-0000-0000-0000-000000000000}"/>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2C2552-921F-4DF2-A58A-E0A09F2E2F56}" type="doc">
      <dgm:prSet loTypeId="urn:microsoft.com/office/officeart/2005/8/layout/vList4" loCatId="list" qsTypeId="urn:microsoft.com/office/officeart/2005/8/quickstyle/simple1" qsCatId="simple" csTypeId="urn:microsoft.com/office/officeart/2005/8/colors/accent1_1" csCatId="accent1" phldr="1"/>
      <dgm:spPr/>
    </dgm:pt>
    <dgm:pt modelId="{5CC8E27E-1C7B-4ACD-908A-E93EC9F7EDB6}">
      <dgm:prSet phldrT="[Text]"/>
      <dgm:spPr/>
      <dgm:t>
        <a:bodyPr/>
        <a:lstStyle/>
        <a:p>
          <a:pPr>
            <a:buFont typeface="Arial" panose="020B0604020202020204" pitchFamily="34" charset="0"/>
            <a:buChar char="•"/>
          </a:pPr>
          <a:r>
            <a:rPr lang="en-US" b="1" i="0"/>
            <a:t>Family-Centered: </a:t>
          </a:r>
          <a:r>
            <a:rPr lang="en-US" b="0" i="0"/>
            <a:t>Reorient the financial assistance for child care system to prioritize the experience and needs of Massachusetts families</a:t>
          </a:r>
          <a:endParaRPr lang="en-US" b="0"/>
        </a:p>
      </dgm:t>
    </dgm:pt>
    <dgm:pt modelId="{97BE80B1-818B-4292-91AF-84E83955DABD}" type="parTrans" cxnId="{24A4DD81-31E9-4063-B53E-B02ED522C633}">
      <dgm:prSet/>
      <dgm:spPr/>
      <dgm:t>
        <a:bodyPr/>
        <a:lstStyle/>
        <a:p>
          <a:endParaRPr lang="en-US"/>
        </a:p>
      </dgm:t>
    </dgm:pt>
    <dgm:pt modelId="{D0B19DB7-2FD4-4B14-B977-E765CA07DE74}" type="sibTrans" cxnId="{24A4DD81-31E9-4063-B53E-B02ED522C633}">
      <dgm:prSet/>
      <dgm:spPr/>
      <dgm:t>
        <a:bodyPr/>
        <a:lstStyle/>
        <a:p>
          <a:endParaRPr lang="en-US"/>
        </a:p>
      </dgm:t>
    </dgm:pt>
    <dgm:pt modelId="{3336D7F1-AFA3-4FCE-A25B-4D8D179E7270}">
      <dgm:prSet/>
      <dgm:spPr/>
      <dgm:t>
        <a:bodyPr/>
        <a:lstStyle/>
        <a:p>
          <a:pPr>
            <a:buFont typeface="Arial" panose="020B0604020202020204" pitchFamily="34" charset="0"/>
            <a:buChar char="•"/>
          </a:pPr>
          <a:r>
            <a:rPr lang="en-US" b="1" i="0"/>
            <a:t>Simplified: </a:t>
          </a:r>
          <a:r>
            <a:rPr lang="en-US" b="0" i="0"/>
            <a:t>Reduce the bureaucratic burden on families and subsidy administrators through increased flexibility and simplification of processes </a:t>
          </a:r>
        </a:p>
      </dgm:t>
    </dgm:pt>
    <dgm:pt modelId="{17BA03C4-8876-4939-9BA0-F0F86ABB04C6}" type="parTrans" cxnId="{0404119C-6120-4423-92AE-A70D39CD91F9}">
      <dgm:prSet/>
      <dgm:spPr/>
      <dgm:t>
        <a:bodyPr/>
        <a:lstStyle/>
        <a:p>
          <a:endParaRPr lang="en-US"/>
        </a:p>
      </dgm:t>
    </dgm:pt>
    <dgm:pt modelId="{6EDFE1BE-C4A9-4386-8DF1-2E200298D22E}" type="sibTrans" cxnId="{0404119C-6120-4423-92AE-A70D39CD91F9}">
      <dgm:prSet/>
      <dgm:spPr/>
      <dgm:t>
        <a:bodyPr/>
        <a:lstStyle/>
        <a:p>
          <a:endParaRPr lang="en-US"/>
        </a:p>
      </dgm:t>
    </dgm:pt>
    <dgm:pt modelId="{FE0325D0-D406-4398-8A5B-1DFFBACB7934}">
      <dgm:prSet/>
      <dgm:spPr/>
      <dgm:t>
        <a:bodyPr/>
        <a:lstStyle/>
        <a:p>
          <a:pPr rtl="0">
            <a:buFont typeface="Arial" panose="020B0604020202020204" pitchFamily="34" charset="0"/>
            <a:buChar char="•"/>
          </a:pPr>
          <a:r>
            <a:rPr lang="en-US" b="1" i="0"/>
            <a:t>Innovative: </a:t>
          </a:r>
          <a:r>
            <a:rPr lang="en-US" b="0" i="0"/>
            <a:t>Introduce evidence-based, proven solutions</a:t>
          </a:r>
          <a:r>
            <a:rPr lang="en-US" b="0" i="0">
              <a:latin typeface="Arial" panose="020B0604020202020204"/>
            </a:rPr>
            <a:t> and technology</a:t>
          </a:r>
          <a:r>
            <a:rPr lang="en-US" b="0" i="0"/>
            <a:t> to improve overall system efficiency </a:t>
          </a:r>
        </a:p>
      </dgm:t>
    </dgm:pt>
    <dgm:pt modelId="{068C5D4E-50A1-49C4-837D-9E5ED84BC929}" type="parTrans" cxnId="{00AC82B9-042F-4904-A399-6A35083B4290}">
      <dgm:prSet/>
      <dgm:spPr/>
      <dgm:t>
        <a:bodyPr/>
        <a:lstStyle/>
        <a:p>
          <a:endParaRPr lang="en-US"/>
        </a:p>
      </dgm:t>
    </dgm:pt>
    <dgm:pt modelId="{4041C008-3909-4052-BB30-AADF9AB3E6B0}" type="sibTrans" cxnId="{00AC82B9-042F-4904-A399-6A35083B4290}">
      <dgm:prSet/>
      <dgm:spPr/>
      <dgm:t>
        <a:bodyPr/>
        <a:lstStyle/>
        <a:p>
          <a:endParaRPr lang="en-US"/>
        </a:p>
      </dgm:t>
    </dgm:pt>
    <dgm:pt modelId="{EAC5DB4E-8FB9-415C-8846-D156EB0DF724}">
      <dgm:prSet/>
      <dgm:spPr/>
      <dgm:t>
        <a:bodyPr/>
        <a:lstStyle/>
        <a:p>
          <a:pPr>
            <a:buFont typeface="Arial" panose="020B0604020202020204" pitchFamily="34" charset="0"/>
            <a:buChar char="•"/>
          </a:pPr>
          <a:r>
            <a:rPr lang="en-US" b="1" i="0"/>
            <a:t>Align Eligibility Requirements and Processes: </a:t>
          </a:r>
          <a:r>
            <a:rPr lang="en-US" b="0" i="0"/>
            <a:t>Align across agency, state, and federal systems to create consistent processes  </a:t>
          </a:r>
        </a:p>
      </dgm:t>
    </dgm:pt>
    <dgm:pt modelId="{61E99192-5680-4316-9980-14EE38DBF44C}" type="parTrans" cxnId="{395FEE2D-1625-461B-912F-813F8CC5A5CD}">
      <dgm:prSet/>
      <dgm:spPr/>
      <dgm:t>
        <a:bodyPr/>
        <a:lstStyle/>
        <a:p>
          <a:endParaRPr lang="en-US"/>
        </a:p>
      </dgm:t>
    </dgm:pt>
    <dgm:pt modelId="{FE2A9861-E053-4538-A121-AC6CFC730CB1}" type="sibTrans" cxnId="{395FEE2D-1625-461B-912F-813F8CC5A5CD}">
      <dgm:prSet/>
      <dgm:spPr/>
      <dgm:t>
        <a:bodyPr/>
        <a:lstStyle/>
        <a:p>
          <a:endParaRPr lang="en-US"/>
        </a:p>
      </dgm:t>
    </dgm:pt>
    <dgm:pt modelId="{670930B3-0D05-479C-B32F-D509DD8F8B6A}">
      <dgm:prSet/>
      <dgm:spPr/>
      <dgm:t>
        <a:bodyPr/>
        <a:lstStyle/>
        <a:p>
          <a:pPr rtl="0">
            <a:buFont typeface="Arial" panose="020B0604020202020204" pitchFamily="34" charset="0"/>
            <a:buChar char="•"/>
          </a:pPr>
          <a:r>
            <a:rPr lang="en-US" b="1" i="0"/>
            <a:t>Collaborative: </a:t>
          </a:r>
          <a:r>
            <a:rPr lang="en-US" b="0" i="0"/>
            <a:t>Work in tandem with internal and external partners to make improvements</a:t>
          </a:r>
          <a:r>
            <a:rPr lang="en-US" b="0" i="0">
              <a:latin typeface="Arial" panose="020B0604020202020204"/>
            </a:rPr>
            <a:t>  </a:t>
          </a:r>
          <a:endParaRPr lang="en-US" b="0" i="0"/>
        </a:p>
      </dgm:t>
    </dgm:pt>
    <dgm:pt modelId="{2AE88626-C2B0-4B08-BBB8-7E09293F5B74}" type="parTrans" cxnId="{6A9BC500-FE31-4137-8E17-F4E626B98A24}">
      <dgm:prSet/>
      <dgm:spPr/>
      <dgm:t>
        <a:bodyPr/>
        <a:lstStyle/>
        <a:p>
          <a:endParaRPr lang="en-US"/>
        </a:p>
      </dgm:t>
    </dgm:pt>
    <dgm:pt modelId="{DBF60744-3A57-445F-B1E3-D821E27D2AE8}" type="sibTrans" cxnId="{6A9BC500-FE31-4137-8E17-F4E626B98A24}">
      <dgm:prSet/>
      <dgm:spPr/>
      <dgm:t>
        <a:bodyPr/>
        <a:lstStyle/>
        <a:p>
          <a:endParaRPr lang="en-US"/>
        </a:p>
      </dgm:t>
    </dgm:pt>
    <dgm:pt modelId="{F092EC43-0297-445D-892E-CFBCB8AEB9A9}">
      <dgm:prSet phldrT="[Text]"/>
      <dgm:spPr/>
      <dgm:t>
        <a:bodyPr/>
        <a:lstStyle/>
        <a:p>
          <a:pPr rtl="0">
            <a:buFont typeface="Arial" panose="020B0604020202020204" pitchFamily="34" charset="0"/>
            <a:buChar char="•"/>
          </a:pPr>
          <a:r>
            <a:rPr lang="en-US" b="1" i="0"/>
            <a:t>Accessible &amp; Equitable: </a:t>
          </a:r>
          <a:r>
            <a:rPr lang="en-US" b="0" i="0"/>
            <a:t>Promote expanded and equitable access to child care</a:t>
          </a:r>
          <a:r>
            <a:rPr lang="en-US" b="0" i="0">
              <a:latin typeface="Arial" panose="020B0604020202020204"/>
            </a:rPr>
            <a:t> </a:t>
          </a:r>
          <a:r>
            <a:rPr lang="en-US"/>
            <a:t>promoting </a:t>
          </a:r>
          <a:r>
            <a:rPr lang="en-US" b="0"/>
            <a:t>inclusive practices and communication</a:t>
          </a:r>
        </a:p>
      </dgm:t>
    </dgm:pt>
    <dgm:pt modelId="{41A949D6-7611-484F-B86B-792F35E5CD8B}" type="parTrans" cxnId="{F13F76F0-1156-42BD-AD19-9DA5A0272778}">
      <dgm:prSet/>
      <dgm:spPr/>
      <dgm:t>
        <a:bodyPr/>
        <a:lstStyle/>
        <a:p>
          <a:endParaRPr lang="en-US"/>
        </a:p>
      </dgm:t>
    </dgm:pt>
    <dgm:pt modelId="{9210C3B3-98DA-4672-8811-35382E2B0981}" type="sibTrans" cxnId="{F13F76F0-1156-42BD-AD19-9DA5A0272778}">
      <dgm:prSet/>
      <dgm:spPr/>
      <dgm:t>
        <a:bodyPr/>
        <a:lstStyle/>
        <a:p>
          <a:endParaRPr lang="en-US"/>
        </a:p>
      </dgm:t>
    </dgm:pt>
    <dgm:pt modelId="{1E1C1866-B42E-47DC-87CC-6762C78C703A}" type="pres">
      <dgm:prSet presAssocID="{EC2C2552-921F-4DF2-A58A-E0A09F2E2F56}" presName="linear" presStyleCnt="0">
        <dgm:presLayoutVars>
          <dgm:dir/>
          <dgm:resizeHandles val="exact"/>
        </dgm:presLayoutVars>
      </dgm:prSet>
      <dgm:spPr/>
    </dgm:pt>
    <dgm:pt modelId="{08BBFC3B-4864-4680-8E0A-62E9AE537D56}" type="pres">
      <dgm:prSet presAssocID="{5CC8E27E-1C7B-4ACD-908A-E93EC9F7EDB6}" presName="comp" presStyleCnt="0"/>
      <dgm:spPr/>
    </dgm:pt>
    <dgm:pt modelId="{F3196B3D-18C6-416B-A4D0-1C763DE55FD0}" type="pres">
      <dgm:prSet presAssocID="{5CC8E27E-1C7B-4ACD-908A-E93EC9F7EDB6}" presName="box" presStyleLbl="node1" presStyleIdx="0" presStyleCnt="6"/>
      <dgm:spPr/>
    </dgm:pt>
    <dgm:pt modelId="{033FC8CD-E703-4A6B-85CF-EA86ED36AA3D}" type="pres">
      <dgm:prSet presAssocID="{5CC8E27E-1C7B-4ACD-908A-E93EC9F7EDB6}" presName="img" presStyleLbl="fgImgPlace1" presStyleIdx="0" presStyleCnt="6" custScaleX="43079"/>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Family with two children with solid fill"/>
        </a:ext>
      </dgm:extLst>
    </dgm:pt>
    <dgm:pt modelId="{B02D3FC3-B5CA-421A-9BE8-7E040352081D}" type="pres">
      <dgm:prSet presAssocID="{5CC8E27E-1C7B-4ACD-908A-E93EC9F7EDB6}" presName="text" presStyleLbl="node1" presStyleIdx="0" presStyleCnt="6">
        <dgm:presLayoutVars>
          <dgm:bulletEnabled val="1"/>
        </dgm:presLayoutVars>
      </dgm:prSet>
      <dgm:spPr/>
    </dgm:pt>
    <dgm:pt modelId="{A7B5A468-163F-48C3-9C65-49ABB8D8C7B5}" type="pres">
      <dgm:prSet presAssocID="{D0B19DB7-2FD4-4B14-B977-E765CA07DE74}" presName="spacer" presStyleCnt="0"/>
      <dgm:spPr/>
    </dgm:pt>
    <dgm:pt modelId="{28AA4792-78A3-4B5D-B7F0-61FA67EB42A0}" type="pres">
      <dgm:prSet presAssocID="{F092EC43-0297-445D-892E-CFBCB8AEB9A9}" presName="comp" presStyleCnt="0"/>
      <dgm:spPr/>
    </dgm:pt>
    <dgm:pt modelId="{7FD2B625-CD02-4F1A-8E25-49C885091679}" type="pres">
      <dgm:prSet presAssocID="{F092EC43-0297-445D-892E-CFBCB8AEB9A9}" presName="box" presStyleLbl="node1" presStyleIdx="1" presStyleCnt="6"/>
      <dgm:spPr/>
    </dgm:pt>
    <dgm:pt modelId="{F74E1F32-189D-4177-8023-CD0EBC693974}" type="pres">
      <dgm:prSet presAssocID="{F092EC43-0297-445D-892E-CFBCB8AEB9A9}" presName="img" presStyleLbl="fgImgPlace1" presStyleIdx="1" presStyleCnt="6" custScaleX="43079"/>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Unlock with solid fill"/>
        </a:ext>
      </dgm:extLst>
    </dgm:pt>
    <dgm:pt modelId="{C606D9FA-19FF-45E3-8089-C0F84F7C67C8}" type="pres">
      <dgm:prSet presAssocID="{F092EC43-0297-445D-892E-CFBCB8AEB9A9}" presName="text" presStyleLbl="node1" presStyleIdx="1" presStyleCnt="6">
        <dgm:presLayoutVars>
          <dgm:bulletEnabled val="1"/>
        </dgm:presLayoutVars>
      </dgm:prSet>
      <dgm:spPr/>
    </dgm:pt>
    <dgm:pt modelId="{C99B3A24-F8E2-412B-88F5-2E7A57605744}" type="pres">
      <dgm:prSet presAssocID="{9210C3B3-98DA-4672-8811-35382E2B0981}" presName="spacer" presStyleCnt="0"/>
      <dgm:spPr/>
    </dgm:pt>
    <dgm:pt modelId="{D65546E7-D520-4565-836F-B184978E12C2}" type="pres">
      <dgm:prSet presAssocID="{3336D7F1-AFA3-4FCE-A25B-4D8D179E7270}" presName="comp" presStyleCnt="0"/>
      <dgm:spPr/>
    </dgm:pt>
    <dgm:pt modelId="{E6F8E0FC-C2A9-4FED-9462-C501E9AAE36F}" type="pres">
      <dgm:prSet presAssocID="{3336D7F1-AFA3-4FCE-A25B-4D8D179E7270}" presName="box" presStyleLbl="node1" presStyleIdx="2" presStyleCnt="6"/>
      <dgm:spPr/>
    </dgm:pt>
    <dgm:pt modelId="{2D0B61FF-A864-4CF7-92FF-734B4EA7C07A}" type="pres">
      <dgm:prSet presAssocID="{3336D7F1-AFA3-4FCE-A25B-4D8D179E7270}" presName="img" presStyleLbl="fgImgPlace1" presStyleIdx="2" presStyleCnt="6" custScaleX="41100"/>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croll with solid fill"/>
        </a:ext>
      </dgm:extLst>
    </dgm:pt>
    <dgm:pt modelId="{A0CBD1F5-C135-44CE-8676-896995152830}" type="pres">
      <dgm:prSet presAssocID="{3336D7F1-AFA3-4FCE-A25B-4D8D179E7270}" presName="text" presStyleLbl="node1" presStyleIdx="2" presStyleCnt="6">
        <dgm:presLayoutVars>
          <dgm:bulletEnabled val="1"/>
        </dgm:presLayoutVars>
      </dgm:prSet>
      <dgm:spPr/>
    </dgm:pt>
    <dgm:pt modelId="{8C6FB76B-26D9-4802-80B2-FA4514474AEF}" type="pres">
      <dgm:prSet presAssocID="{6EDFE1BE-C4A9-4386-8DF1-2E200298D22E}" presName="spacer" presStyleCnt="0"/>
      <dgm:spPr/>
    </dgm:pt>
    <dgm:pt modelId="{248145C1-D5CE-46D0-99D9-85A4E1D0ABB3}" type="pres">
      <dgm:prSet presAssocID="{FE0325D0-D406-4398-8A5B-1DFFBACB7934}" presName="comp" presStyleCnt="0"/>
      <dgm:spPr/>
    </dgm:pt>
    <dgm:pt modelId="{CEAF3999-7C2F-4333-8EBE-B38C06A14122}" type="pres">
      <dgm:prSet presAssocID="{FE0325D0-D406-4398-8A5B-1DFFBACB7934}" presName="box" presStyleLbl="node1" presStyleIdx="3" presStyleCnt="6"/>
      <dgm:spPr/>
    </dgm:pt>
    <dgm:pt modelId="{01BC49D0-6F5B-4EB6-95AB-53BF539E36E1}" type="pres">
      <dgm:prSet presAssocID="{FE0325D0-D406-4398-8A5B-1DFFBACB7934}" presName="img" presStyleLbl="fgImgPlace1" presStyleIdx="3" presStyleCnt="6" custScaleX="42262" custLinFactNeighborX="-581" custLinFactNeighborY="-150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Lightbulb and gear with solid fill"/>
        </a:ext>
      </dgm:extLst>
    </dgm:pt>
    <dgm:pt modelId="{93B98441-D89E-4D4B-B44E-5B20335AFCF5}" type="pres">
      <dgm:prSet presAssocID="{FE0325D0-D406-4398-8A5B-1DFFBACB7934}" presName="text" presStyleLbl="node1" presStyleIdx="3" presStyleCnt="6">
        <dgm:presLayoutVars>
          <dgm:bulletEnabled val="1"/>
        </dgm:presLayoutVars>
      </dgm:prSet>
      <dgm:spPr/>
    </dgm:pt>
    <dgm:pt modelId="{92907403-35E3-40A7-A3E2-130A9D2C1A02}" type="pres">
      <dgm:prSet presAssocID="{4041C008-3909-4052-BB30-AADF9AB3E6B0}" presName="spacer" presStyleCnt="0"/>
      <dgm:spPr/>
    </dgm:pt>
    <dgm:pt modelId="{9BCB104C-F7D2-4BD1-8319-A3DD786BBA15}" type="pres">
      <dgm:prSet presAssocID="{EAC5DB4E-8FB9-415C-8846-D156EB0DF724}" presName="comp" presStyleCnt="0"/>
      <dgm:spPr/>
    </dgm:pt>
    <dgm:pt modelId="{088ADBB2-4AFB-42C9-A3C8-6DB3D2A61384}" type="pres">
      <dgm:prSet presAssocID="{EAC5DB4E-8FB9-415C-8846-D156EB0DF724}" presName="box" presStyleLbl="node1" presStyleIdx="4" presStyleCnt="6"/>
      <dgm:spPr/>
    </dgm:pt>
    <dgm:pt modelId="{7606290D-5AF7-44DD-BE3F-C19B01FC601B}" type="pres">
      <dgm:prSet presAssocID="{EAC5DB4E-8FB9-415C-8846-D156EB0DF724}" presName="img" presStyleLbl="fgImgPlace1" presStyleIdx="4" presStyleCnt="6" custScaleX="41100"/>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nk with solid fill"/>
        </a:ext>
      </dgm:extLst>
    </dgm:pt>
    <dgm:pt modelId="{7066E7E3-0EF4-4F7C-B587-C30DA3E3AFC6}" type="pres">
      <dgm:prSet presAssocID="{EAC5DB4E-8FB9-415C-8846-D156EB0DF724}" presName="text" presStyleLbl="node1" presStyleIdx="4" presStyleCnt="6">
        <dgm:presLayoutVars>
          <dgm:bulletEnabled val="1"/>
        </dgm:presLayoutVars>
      </dgm:prSet>
      <dgm:spPr/>
    </dgm:pt>
    <dgm:pt modelId="{C311DFFA-D739-4251-9D4C-ECF2647F19F7}" type="pres">
      <dgm:prSet presAssocID="{FE2A9861-E053-4538-A121-AC6CFC730CB1}" presName="spacer" presStyleCnt="0"/>
      <dgm:spPr/>
    </dgm:pt>
    <dgm:pt modelId="{7CF33C58-4E3C-49BD-8757-36C9B53837BB}" type="pres">
      <dgm:prSet presAssocID="{670930B3-0D05-479C-B32F-D509DD8F8B6A}" presName="comp" presStyleCnt="0"/>
      <dgm:spPr/>
    </dgm:pt>
    <dgm:pt modelId="{7A245B97-5C33-47EB-A70E-07DDFA431F34}" type="pres">
      <dgm:prSet presAssocID="{670930B3-0D05-479C-B32F-D509DD8F8B6A}" presName="box" presStyleLbl="node1" presStyleIdx="5" presStyleCnt="6"/>
      <dgm:spPr/>
    </dgm:pt>
    <dgm:pt modelId="{8099AB47-F561-4D56-886A-5D7B50C84F09}" type="pres">
      <dgm:prSet presAssocID="{670930B3-0D05-479C-B32F-D509DD8F8B6A}" presName="img" presStyleLbl="fgImgPlace1" presStyleIdx="5" presStyleCnt="6" custScaleX="45057"/>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oardroom with solid fill"/>
        </a:ext>
      </dgm:extLst>
    </dgm:pt>
    <dgm:pt modelId="{9BECECF4-E513-4C2C-911F-8A3496A2BA59}" type="pres">
      <dgm:prSet presAssocID="{670930B3-0D05-479C-B32F-D509DD8F8B6A}" presName="text" presStyleLbl="node1" presStyleIdx="5" presStyleCnt="6">
        <dgm:presLayoutVars>
          <dgm:bulletEnabled val="1"/>
        </dgm:presLayoutVars>
      </dgm:prSet>
      <dgm:spPr/>
    </dgm:pt>
  </dgm:ptLst>
  <dgm:cxnLst>
    <dgm:cxn modelId="{6A9BC500-FE31-4137-8E17-F4E626B98A24}" srcId="{EC2C2552-921F-4DF2-A58A-E0A09F2E2F56}" destId="{670930B3-0D05-479C-B32F-D509DD8F8B6A}" srcOrd="5" destOrd="0" parTransId="{2AE88626-C2B0-4B08-BBB8-7E09293F5B74}" sibTransId="{DBF60744-3A57-445F-B1E3-D821E27D2AE8}"/>
    <dgm:cxn modelId="{29A31107-2FDC-4291-8876-4E7B31A97575}" type="presOf" srcId="{F092EC43-0297-445D-892E-CFBCB8AEB9A9}" destId="{C606D9FA-19FF-45E3-8089-C0F84F7C67C8}" srcOrd="1" destOrd="0" presId="urn:microsoft.com/office/officeart/2005/8/layout/vList4"/>
    <dgm:cxn modelId="{D7685A13-CD04-41F7-89A0-75DDDF2676B7}" type="presOf" srcId="{EC2C2552-921F-4DF2-A58A-E0A09F2E2F56}" destId="{1E1C1866-B42E-47DC-87CC-6762C78C703A}" srcOrd="0" destOrd="0" presId="urn:microsoft.com/office/officeart/2005/8/layout/vList4"/>
    <dgm:cxn modelId="{395FEE2D-1625-461B-912F-813F8CC5A5CD}" srcId="{EC2C2552-921F-4DF2-A58A-E0A09F2E2F56}" destId="{EAC5DB4E-8FB9-415C-8846-D156EB0DF724}" srcOrd="4" destOrd="0" parTransId="{61E99192-5680-4316-9980-14EE38DBF44C}" sibTransId="{FE2A9861-E053-4538-A121-AC6CFC730CB1}"/>
    <dgm:cxn modelId="{C2A6EE41-32A0-4D9B-BDD8-BAA968C5378C}" type="presOf" srcId="{F092EC43-0297-445D-892E-CFBCB8AEB9A9}" destId="{7FD2B625-CD02-4F1A-8E25-49C885091679}" srcOrd="0" destOrd="0" presId="urn:microsoft.com/office/officeart/2005/8/layout/vList4"/>
    <dgm:cxn modelId="{573FD96E-FE4A-4015-AB59-A4C1C49C1B90}" type="presOf" srcId="{3336D7F1-AFA3-4FCE-A25B-4D8D179E7270}" destId="{A0CBD1F5-C135-44CE-8676-896995152830}" srcOrd="1" destOrd="0" presId="urn:microsoft.com/office/officeart/2005/8/layout/vList4"/>
    <dgm:cxn modelId="{24A4DD81-31E9-4063-B53E-B02ED522C633}" srcId="{EC2C2552-921F-4DF2-A58A-E0A09F2E2F56}" destId="{5CC8E27E-1C7B-4ACD-908A-E93EC9F7EDB6}" srcOrd="0" destOrd="0" parTransId="{97BE80B1-818B-4292-91AF-84E83955DABD}" sibTransId="{D0B19DB7-2FD4-4B14-B977-E765CA07DE74}"/>
    <dgm:cxn modelId="{0404119C-6120-4423-92AE-A70D39CD91F9}" srcId="{EC2C2552-921F-4DF2-A58A-E0A09F2E2F56}" destId="{3336D7F1-AFA3-4FCE-A25B-4D8D179E7270}" srcOrd="2" destOrd="0" parTransId="{17BA03C4-8876-4939-9BA0-F0F86ABB04C6}" sibTransId="{6EDFE1BE-C4A9-4386-8DF1-2E200298D22E}"/>
    <dgm:cxn modelId="{85041A9D-CFE7-45BA-AC7C-781DE5922F8B}" type="presOf" srcId="{EAC5DB4E-8FB9-415C-8846-D156EB0DF724}" destId="{088ADBB2-4AFB-42C9-A3C8-6DB3D2A61384}" srcOrd="0" destOrd="0" presId="urn:microsoft.com/office/officeart/2005/8/layout/vList4"/>
    <dgm:cxn modelId="{5FF90C9E-03D0-48C7-8639-186FF993E93F}" type="presOf" srcId="{FE0325D0-D406-4398-8A5B-1DFFBACB7934}" destId="{CEAF3999-7C2F-4333-8EBE-B38C06A14122}" srcOrd="0" destOrd="0" presId="urn:microsoft.com/office/officeart/2005/8/layout/vList4"/>
    <dgm:cxn modelId="{18ADE4AD-93B9-4971-A797-6FDEE825092F}" type="presOf" srcId="{3336D7F1-AFA3-4FCE-A25B-4D8D179E7270}" destId="{E6F8E0FC-C2A9-4FED-9462-C501E9AAE36F}" srcOrd="0" destOrd="0" presId="urn:microsoft.com/office/officeart/2005/8/layout/vList4"/>
    <dgm:cxn modelId="{00AC82B9-042F-4904-A399-6A35083B4290}" srcId="{EC2C2552-921F-4DF2-A58A-E0A09F2E2F56}" destId="{FE0325D0-D406-4398-8A5B-1DFFBACB7934}" srcOrd="3" destOrd="0" parTransId="{068C5D4E-50A1-49C4-837D-9E5ED84BC929}" sibTransId="{4041C008-3909-4052-BB30-AADF9AB3E6B0}"/>
    <dgm:cxn modelId="{F37CAABC-57DF-4D5F-90B9-2F1EA9110E35}" type="presOf" srcId="{5CC8E27E-1C7B-4ACD-908A-E93EC9F7EDB6}" destId="{F3196B3D-18C6-416B-A4D0-1C763DE55FD0}" srcOrd="0" destOrd="0" presId="urn:microsoft.com/office/officeart/2005/8/layout/vList4"/>
    <dgm:cxn modelId="{756D84CC-1F4A-4968-A8A2-8CE960C3266C}" type="presOf" srcId="{EAC5DB4E-8FB9-415C-8846-D156EB0DF724}" destId="{7066E7E3-0EF4-4F7C-B587-C30DA3E3AFC6}" srcOrd="1" destOrd="0" presId="urn:microsoft.com/office/officeart/2005/8/layout/vList4"/>
    <dgm:cxn modelId="{66890ED7-87E3-4CCD-BAAD-E31A0C43DFB3}" type="presOf" srcId="{670930B3-0D05-479C-B32F-D509DD8F8B6A}" destId="{9BECECF4-E513-4C2C-911F-8A3496A2BA59}" srcOrd="1" destOrd="0" presId="urn:microsoft.com/office/officeart/2005/8/layout/vList4"/>
    <dgm:cxn modelId="{C49072E8-07EF-4329-8F01-ACFB33F1C992}" type="presOf" srcId="{670930B3-0D05-479C-B32F-D509DD8F8B6A}" destId="{7A245B97-5C33-47EB-A70E-07DDFA431F34}" srcOrd="0" destOrd="0" presId="urn:microsoft.com/office/officeart/2005/8/layout/vList4"/>
    <dgm:cxn modelId="{F13F76F0-1156-42BD-AD19-9DA5A0272778}" srcId="{EC2C2552-921F-4DF2-A58A-E0A09F2E2F56}" destId="{F092EC43-0297-445D-892E-CFBCB8AEB9A9}" srcOrd="1" destOrd="0" parTransId="{41A949D6-7611-484F-B86B-792F35E5CD8B}" sibTransId="{9210C3B3-98DA-4672-8811-35382E2B0981}"/>
    <dgm:cxn modelId="{6AF9D6F4-30A9-4613-8682-3B4C2958BB8E}" type="presOf" srcId="{FE0325D0-D406-4398-8A5B-1DFFBACB7934}" destId="{93B98441-D89E-4D4B-B44E-5B20335AFCF5}" srcOrd="1" destOrd="0" presId="urn:microsoft.com/office/officeart/2005/8/layout/vList4"/>
    <dgm:cxn modelId="{F251CCF7-8F2E-438C-9F37-07CC3C1DA4A8}" type="presOf" srcId="{5CC8E27E-1C7B-4ACD-908A-E93EC9F7EDB6}" destId="{B02D3FC3-B5CA-421A-9BE8-7E040352081D}" srcOrd="1" destOrd="0" presId="urn:microsoft.com/office/officeart/2005/8/layout/vList4"/>
    <dgm:cxn modelId="{F486D9BB-8910-4E27-AE82-AFF509D4D6EA}" type="presParOf" srcId="{1E1C1866-B42E-47DC-87CC-6762C78C703A}" destId="{08BBFC3B-4864-4680-8E0A-62E9AE537D56}" srcOrd="0" destOrd="0" presId="urn:microsoft.com/office/officeart/2005/8/layout/vList4"/>
    <dgm:cxn modelId="{19C237C0-EA74-4736-817C-41A29F4A940C}" type="presParOf" srcId="{08BBFC3B-4864-4680-8E0A-62E9AE537D56}" destId="{F3196B3D-18C6-416B-A4D0-1C763DE55FD0}" srcOrd="0" destOrd="0" presId="urn:microsoft.com/office/officeart/2005/8/layout/vList4"/>
    <dgm:cxn modelId="{860BB35E-BD49-4A86-8E6D-10DB196D9932}" type="presParOf" srcId="{08BBFC3B-4864-4680-8E0A-62E9AE537D56}" destId="{033FC8CD-E703-4A6B-85CF-EA86ED36AA3D}" srcOrd="1" destOrd="0" presId="urn:microsoft.com/office/officeart/2005/8/layout/vList4"/>
    <dgm:cxn modelId="{6340D052-8529-43CD-9A4F-74935C301638}" type="presParOf" srcId="{08BBFC3B-4864-4680-8E0A-62E9AE537D56}" destId="{B02D3FC3-B5CA-421A-9BE8-7E040352081D}" srcOrd="2" destOrd="0" presId="urn:microsoft.com/office/officeart/2005/8/layout/vList4"/>
    <dgm:cxn modelId="{EDD3FFD2-01E0-4891-BE35-C3C107B6B0C3}" type="presParOf" srcId="{1E1C1866-B42E-47DC-87CC-6762C78C703A}" destId="{A7B5A468-163F-48C3-9C65-49ABB8D8C7B5}" srcOrd="1" destOrd="0" presId="urn:microsoft.com/office/officeart/2005/8/layout/vList4"/>
    <dgm:cxn modelId="{53FF65B9-E0D2-416F-BBA6-982768EE1767}" type="presParOf" srcId="{1E1C1866-B42E-47DC-87CC-6762C78C703A}" destId="{28AA4792-78A3-4B5D-B7F0-61FA67EB42A0}" srcOrd="2" destOrd="0" presId="urn:microsoft.com/office/officeart/2005/8/layout/vList4"/>
    <dgm:cxn modelId="{0F4C48B3-B530-4815-B348-D605BAD13700}" type="presParOf" srcId="{28AA4792-78A3-4B5D-B7F0-61FA67EB42A0}" destId="{7FD2B625-CD02-4F1A-8E25-49C885091679}" srcOrd="0" destOrd="0" presId="urn:microsoft.com/office/officeart/2005/8/layout/vList4"/>
    <dgm:cxn modelId="{4928F4B4-8829-4AD0-921F-7A7290531199}" type="presParOf" srcId="{28AA4792-78A3-4B5D-B7F0-61FA67EB42A0}" destId="{F74E1F32-189D-4177-8023-CD0EBC693974}" srcOrd="1" destOrd="0" presId="urn:microsoft.com/office/officeart/2005/8/layout/vList4"/>
    <dgm:cxn modelId="{63D9750F-AC95-4B21-9DEA-1EE6BDAA3C75}" type="presParOf" srcId="{28AA4792-78A3-4B5D-B7F0-61FA67EB42A0}" destId="{C606D9FA-19FF-45E3-8089-C0F84F7C67C8}" srcOrd="2" destOrd="0" presId="urn:microsoft.com/office/officeart/2005/8/layout/vList4"/>
    <dgm:cxn modelId="{77BADAF4-988D-4506-A10D-C4B4CD7E8EA9}" type="presParOf" srcId="{1E1C1866-B42E-47DC-87CC-6762C78C703A}" destId="{C99B3A24-F8E2-412B-88F5-2E7A57605744}" srcOrd="3" destOrd="0" presId="urn:microsoft.com/office/officeart/2005/8/layout/vList4"/>
    <dgm:cxn modelId="{CCE73667-E889-4BEF-B9B1-6929A9640B03}" type="presParOf" srcId="{1E1C1866-B42E-47DC-87CC-6762C78C703A}" destId="{D65546E7-D520-4565-836F-B184978E12C2}" srcOrd="4" destOrd="0" presId="urn:microsoft.com/office/officeart/2005/8/layout/vList4"/>
    <dgm:cxn modelId="{F1537DF8-F0C1-4DE4-A5C5-19686AF4DCB2}" type="presParOf" srcId="{D65546E7-D520-4565-836F-B184978E12C2}" destId="{E6F8E0FC-C2A9-4FED-9462-C501E9AAE36F}" srcOrd="0" destOrd="0" presId="urn:microsoft.com/office/officeart/2005/8/layout/vList4"/>
    <dgm:cxn modelId="{ACABBB62-A2DF-46F7-AF20-A3DB0763D14A}" type="presParOf" srcId="{D65546E7-D520-4565-836F-B184978E12C2}" destId="{2D0B61FF-A864-4CF7-92FF-734B4EA7C07A}" srcOrd="1" destOrd="0" presId="urn:microsoft.com/office/officeart/2005/8/layout/vList4"/>
    <dgm:cxn modelId="{2D4F2291-0AF1-4F2D-9963-468DD7B70989}" type="presParOf" srcId="{D65546E7-D520-4565-836F-B184978E12C2}" destId="{A0CBD1F5-C135-44CE-8676-896995152830}" srcOrd="2" destOrd="0" presId="urn:microsoft.com/office/officeart/2005/8/layout/vList4"/>
    <dgm:cxn modelId="{53DB1D98-16A6-4834-B8EA-7604313B1380}" type="presParOf" srcId="{1E1C1866-B42E-47DC-87CC-6762C78C703A}" destId="{8C6FB76B-26D9-4802-80B2-FA4514474AEF}" srcOrd="5" destOrd="0" presId="urn:microsoft.com/office/officeart/2005/8/layout/vList4"/>
    <dgm:cxn modelId="{029BBD12-0131-4220-A012-5EC5F4088F70}" type="presParOf" srcId="{1E1C1866-B42E-47DC-87CC-6762C78C703A}" destId="{248145C1-D5CE-46D0-99D9-85A4E1D0ABB3}" srcOrd="6" destOrd="0" presId="urn:microsoft.com/office/officeart/2005/8/layout/vList4"/>
    <dgm:cxn modelId="{ADEE7926-D9A3-4B45-B3A2-EA5E5FC8F3CD}" type="presParOf" srcId="{248145C1-D5CE-46D0-99D9-85A4E1D0ABB3}" destId="{CEAF3999-7C2F-4333-8EBE-B38C06A14122}" srcOrd="0" destOrd="0" presId="urn:microsoft.com/office/officeart/2005/8/layout/vList4"/>
    <dgm:cxn modelId="{10E32CFA-277E-4325-8648-3F66D33E8F01}" type="presParOf" srcId="{248145C1-D5CE-46D0-99D9-85A4E1D0ABB3}" destId="{01BC49D0-6F5B-4EB6-95AB-53BF539E36E1}" srcOrd="1" destOrd="0" presId="urn:microsoft.com/office/officeart/2005/8/layout/vList4"/>
    <dgm:cxn modelId="{D73452E3-44ED-41AE-AEC5-BE3B463F629E}" type="presParOf" srcId="{248145C1-D5CE-46D0-99D9-85A4E1D0ABB3}" destId="{93B98441-D89E-4D4B-B44E-5B20335AFCF5}" srcOrd="2" destOrd="0" presId="urn:microsoft.com/office/officeart/2005/8/layout/vList4"/>
    <dgm:cxn modelId="{970C0603-4C75-460C-B087-92279D994FBF}" type="presParOf" srcId="{1E1C1866-B42E-47DC-87CC-6762C78C703A}" destId="{92907403-35E3-40A7-A3E2-130A9D2C1A02}" srcOrd="7" destOrd="0" presId="urn:microsoft.com/office/officeart/2005/8/layout/vList4"/>
    <dgm:cxn modelId="{15DC62DB-CAFC-4BD6-B92B-B5C2A78E0FD9}" type="presParOf" srcId="{1E1C1866-B42E-47DC-87CC-6762C78C703A}" destId="{9BCB104C-F7D2-4BD1-8319-A3DD786BBA15}" srcOrd="8" destOrd="0" presId="urn:microsoft.com/office/officeart/2005/8/layout/vList4"/>
    <dgm:cxn modelId="{8CBC0E1A-C7CF-47F3-8341-7D880CA8F96A}" type="presParOf" srcId="{9BCB104C-F7D2-4BD1-8319-A3DD786BBA15}" destId="{088ADBB2-4AFB-42C9-A3C8-6DB3D2A61384}" srcOrd="0" destOrd="0" presId="urn:microsoft.com/office/officeart/2005/8/layout/vList4"/>
    <dgm:cxn modelId="{343F006D-3840-4AD9-A8BC-9A9401490ED7}" type="presParOf" srcId="{9BCB104C-F7D2-4BD1-8319-A3DD786BBA15}" destId="{7606290D-5AF7-44DD-BE3F-C19B01FC601B}" srcOrd="1" destOrd="0" presId="urn:microsoft.com/office/officeart/2005/8/layout/vList4"/>
    <dgm:cxn modelId="{1AD3DBA4-B049-46D0-BE28-7454C1E97E3B}" type="presParOf" srcId="{9BCB104C-F7D2-4BD1-8319-A3DD786BBA15}" destId="{7066E7E3-0EF4-4F7C-B587-C30DA3E3AFC6}" srcOrd="2" destOrd="0" presId="urn:microsoft.com/office/officeart/2005/8/layout/vList4"/>
    <dgm:cxn modelId="{92494960-D504-4552-9A5A-9AB3B3A3124E}" type="presParOf" srcId="{1E1C1866-B42E-47DC-87CC-6762C78C703A}" destId="{C311DFFA-D739-4251-9D4C-ECF2647F19F7}" srcOrd="9" destOrd="0" presId="urn:microsoft.com/office/officeart/2005/8/layout/vList4"/>
    <dgm:cxn modelId="{0872D310-EE92-4D10-92EC-9AB6737DE3AB}" type="presParOf" srcId="{1E1C1866-B42E-47DC-87CC-6762C78C703A}" destId="{7CF33C58-4E3C-49BD-8757-36C9B53837BB}" srcOrd="10" destOrd="0" presId="urn:microsoft.com/office/officeart/2005/8/layout/vList4"/>
    <dgm:cxn modelId="{74B2E6AB-B924-452E-B120-0CAE68DCF846}" type="presParOf" srcId="{7CF33C58-4E3C-49BD-8757-36C9B53837BB}" destId="{7A245B97-5C33-47EB-A70E-07DDFA431F34}" srcOrd="0" destOrd="0" presId="urn:microsoft.com/office/officeart/2005/8/layout/vList4"/>
    <dgm:cxn modelId="{EBAFEE77-D5BA-437C-A52B-253926CCDC63}" type="presParOf" srcId="{7CF33C58-4E3C-49BD-8757-36C9B53837BB}" destId="{8099AB47-F561-4D56-886A-5D7B50C84F09}" srcOrd="1" destOrd="0" presId="urn:microsoft.com/office/officeart/2005/8/layout/vList4"/>
    <dgm:cxn modelId="{00FD2FF9-71DA-42D5-A073-22B50A32E1BD}" type="presParOf" srcId="{7CF33C58-4E3C-49BD-8757-36C9B53837BB}" destId="{9BECECF4-E513-4C2C-911F-8A3496A2BA59}"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62AD5F-11D2-497E-A8AD-6E73783811D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8538066-10F0-4AAA-BF49-8CF3680B7DE6}">
      <dgm:prSet phldrT="[Text]" custT="1"/>
      <dgm:spPr>
        <a:solidFill>
          <a:srgbClr val="3394B9"/>
        </a:solidFill>
      </dgm:spPr>
      <dgm:t>
        <a:bodyPr/>
        <a:lstStyle/>
        <a:p>
          <a:r>
            <a:rPr lang="en-US" sz="1200" b="1">
              <a:solidFill>
                <a:srgbClr val="FFFFFF"/>
              </a:solidFill>
            </a:rPr>
            <a:t>November</a:t>
          </a:r>
        </a:p>
        <a:p>
          <a:r>
            <a:rPr lang="en-US" sz="1200">
              <a:solidFill>
                <a:srgbClr val="FFFFFF"/>
              </a:solidFill>
            </a:rPr>
            <a:t>Board submits EEC budget priorities to the Administration to inform next fiscal year proposal</a:t>
          </a:r>
        </a:p>
      </dgm:t>
    </dgm:pt>
    <dgm:pt modelId="{1B219B36-D41B-4B63-9BC2-083D3128D840}" type="parTrans" cxnId="{02C5099B-C832-46D6-81FE-4BBF5D381920}">
      <dgm:prSet/>
      <dgm:spPr/>
      <dgm:t>
        <a:bodyPr/>
        <a:lstStyle/>
        <a:p>
          <a:endParaRPr lang="en-US" sz="1200"/>
        </a:p>
      </dgm:t>
    </dgm:pt>
    <dgm:pt modelId="{F9C17DA6-FBFC-4901-BC8B-79B1E0805D9E}" type="sibTrans" cxnId="{02C5099B-C832-46D6-81FE-4BBF5D381920}">
      <dgm:prSet/>
      <dgm:spPr/>
      <dgm:t>
        <a:bodyPr/>
        <a:lstStyle/>
        <a:p>
          <a:endParaRPr lang="en-US" sz="1200"/>
        </a:p>
      </dgm:t>
    </dgm:pt>
    <dgm:pt modelId="{211E9985-8C0D-4D5E-A318-638D2155F3A7}">
      <dgm:prSet phldrT="[Text]" custT="1"/>
      <dgm:spPr>
        <a:solidFill>
          <a:srgbClr val="3394B9"/>
        </a:solidFill>
      </dgm:spPr>
      <dgm:t>
        <a:bodyPr/>
        <a:lstStyle/>
        <a:p>
          <a:r>
            <a:rPr lang="en-US" sz="1200" b="1"/>
            <a:t>February &amp; March</a:t>
          </a:r>
        </a:p>
        <a:p>
          <a:r>
            <a:rPr lang="en-US" sz="1200"/>
            <a:t>Governor submits proposed budget for upcoming fiscal year to the Legislature</a:t>
          </a:r>
        </a:p>
      </dgm:t>
    </dgm:pt>
    <dgm:pt modelId="{3FF9DB00-9607-4F66-801B-5EE26AF7CAE7}" type="parTrans" cxnId="{105A541A-5516-44ED-8393-559AE55E2861}">
      <dgm:prSet/>
      <dgm:spPr/>
      <dgm:t>
        <a:bodyPr/>
        <a:lstStyle/>
        <a:p>
          <a:endParaRPr lang="en-US" sz="1200"/>
        </a:p>
      </dgm:t>
    </dgm:pt>
    <dgm:pt modelId="{0D8E3261-6C30-4B2B-8BA2-02B5006B2A7F}" type="sibTrans" cxnId="{105A541A-5516-44ED-8393-559AE55E2861}">
      <dgm:prSet/>
      <dgm:spPr/>
      <dgm:t>
        <a:bodyPr/>
        <a:lstStyle/>
        <a:p>
          <a:endParaRPr lang="en-US" sz="1200"/>
        </a:p>
      </dgm:t>
    </dgm:pt>
    <dgm:pt modelId="{1C2C2E83-047D-4783-AA12-7C4597E560E3}">
      <dgm:prSet phldrT="[Text]" custT="1"/>
      <dgm:spPr>
        <a:solidFill>
          <a:srgbClr val="3394B9"/>
        </a:solidFill>
      </dgm:spPr>
      <dgm:t>
        <a:bodyPr/>
        <a:lstStyle/>
        <a:p>
          <a:r>
            <a:rPr lang="en-US" sz="1200" b="1"/>
            <a:t>April &amp; May  </a:t>
          </a:r>
        </a:p>
        <a:p>
          <a:r>
            <a:rPr lang="en-US" sz="1200"/>
            <a:t>The House and Senate hold public hearings and propose and approve their own budget recommendations.</a:t>
          </a:r>
        </a:p>
      </dgm:t>
    </dgm:pt>
    <dgm:pt modelId="{41DFE680-7A81-4B43-95AC-E6BE9701811D}" type="parTrans" cxnId="{2A8EB992-6728-416C-BF2F-EA4FF7C936A1}">
      <dgm:prSet/>
      <dgm:spPr/>
      <dgm:t>
        <a:bodyPr/>
        <a:lstStyle/>
        <a:p>
          <a:endParaRPr lang="en-US" sz="1200"/>
        </a:p>
      </dgm:t>
    </dgm:pt>
    <dgm:pt modelId="{3A8BC32C-126C-420F-AA4C-773F23C13EE8}" type="sibTrans" cxnId="{2A8EB992-6728-416C-BF2F-EA4FF7C936A1}">
      <dgm:prSet/>
      <dgm:spPr/>
      <dgm:t>
        <a:bodyPr/>
        <a:lstStyle/>
        <a:p>
          <a:endParaRPr lang="en-US" sz="1200"/>
        </a:p>
      </dgm:t>
    </dgm:pt>
    <dgm:pt modelId="{31D9CEBF-DA3B-457F-AA8A-7EF28F42AF74}">
      <dgm:prSet phldrT="[Text]" custT="1"/>
      <dgm:spPr>
        <a:solidFill>
          <a:srgbClr val="3394B9"/>
        </a:solidFill>
      </dgm:spPr>
      <dgm:t>
        <a:bodyPr/>
        <a:lstStyle/>
        <a:p>
          <a:r>
            <a:rPr lang="en-US" sz="1200" b="1"/>
            <a:t>May &amp; June  </a:t>
          </a:r>
        </a:p>
        <a:p>
          <a:r>
            <a:rPr lang="en-US" sz="1200"/>
            <a:t>The House and Senate appoint a Conference Committee to negotiate a compromise budget proposal.</a:t>
          </a:r>
        </a:p>
      </dgm:t>
    </dgm:pt>
    <dgm:pt modelId="{37722117-3D93-427E-B524-B1A593604EB7}" type="parTrans" cxnId="{93B2DB8E-60A1-4FC6-8CD1-D1DD0E8359CF}">
      <dgm:prSet/>
      <dgm:spPr/>
      <dgm:t>
        <a:bodyPr/>
        <a:lstStyle/>
        <a:p>
          <a:endParaRPr lang="en-US" sz="1200"/>
        </a:p>
      </dgm:t>
    </dgm:pt>
    <dgm:pt modelId="{2ECB8461-B2D5-4E95-96CC-7CA32AA7DB7D}" type="sibTrans" cxnId="{93B2DB8E-60A1-4FC6-8CD1-D1DD0E8359CF}">
      <dgm:prSet/>
      <dgm:spPr/>
      <dgm:t>
        <a:bodyPr/>
        <a:lstStyle/>
        <a:p>
          <a:endParaRPr lang="en-US" sz="1200"/>
        </a:p>
      </dgm:t>
    </dgm:pt>
    <dgm:pt modelId="{36F6F31C-DDBE-4320-BF58-303309600C87}">
      <dgm:prSet phldrT="[Text]" custT="1"/>
      <dgm:spPr>
        <a:solidFill>
          <a:srgbClr val="3394B9"/>
        </a:solidFill>
      </dgm:spPr>
      <dgm:t>
        <a:bodyPr/>
        <a:lstStyle/>
        <a:p>
          <a:r>
            <a:rPr lang="en-US" sz="1200" b="1"/>
            <a:t>June &amp; July</a:t>
          </a:r>
        </a:p>
        <a:p>
          <a:r>
            <a:rPr lang="en-US" sz="1200"/>
            <a:t>Governor reviews the Legislature’s  compromise budget proposal, signs the budget into law, and submits any amendments or vetoes. </a:t>
          </a:r>
        </a:p>
        <a:p>
          <a:endParaRPr lang="en-US" sz="1200"/>
        </a:p>
        <a:p>
          <a:r>
            <a:rPr lang="en-US" sz="1200"/>
            <a:t>The Legislature can override vetoes with a 2/3 vote in each branch.</a:t>
          </a:r>
        </a:p>
      </dgm:t>
    </dgm:pt>
    <dgm:pt modelId="{BBE9B642-326F-44CD-8D61-A13AA39F257A}" type="parTrans" cxnId="{CE2845FB-9ACB-448F-B5A7-83674B88D693}">
      <dgm:prSet/>
      <dgm:spPr/>
      <dgm:t>
        <a:bodyPr/>
        <a:lstStyle/>
        <a:p>
          <a:endParaRPr lang="en-US" sz="1200"/>
        </a:p>
      </dgm:t>
    </dgm:pt>
    <dgm:pt modelId="{949BF7EB-B5A9-4A8B-93A0-B4DD8F700F54}" type="sibTrans" cxnId="{CE2845FB-9ACB-448F-B5A7-83674B88D693}">
      <dgm:prSet/>
      <dgm:spPr/>
      <dgm:t>
        <a:bodyPr/>
        <a:lstStyle/>
        <a:p>
          <a:endParaRPr lang="en-US" sz="1200"/>
        </a:p>
      </dgm:t>
    </dgm:pt>
    <dgm:pt modelId="{7BE47540-F5A1-44CD-BAB7-8F552FFF3055}" type="pres">
      <dgm:prSet presAssocID="{1B62AD5F-11D2-497E-A8AD-6E73783811D1}" presName="Name0" presStyleCnt="0">
        <dgm:presLayoutVars>
          <dgm:dir/>
          <dgm:resizeHandles val="exact"/>
        </dgm:presLayoutVars>
      </dgm:prSet>
      <dgm:spPr/>
    </dgm:pt>
    <dgm:pt modelId="{B3ABF5CE-4FCD-4ABA-BDDB-D1A24E23AF44}" type="pres">
      <dgm:prSet presAssocID="{1B62AD5F-11D2-497E-A8AD-6E73783811D1}" presName="cycle" presStyleCnt="0"/>
      <dgm:spPr/>
    </dgm:pt>
    <dgm:pt modelId="{F366CD7D-6100-4579-B1E1-2A0F33714A03}" type="pres">
      <dgm:prSet presAssocID="{48538066-10F0-4AAA-BF49-8CF3680B7DE6}" presName="nodeFirstNode" presStyleLbl="node1" presStyleIdx="0" presStyleCnt="5">
        <dgm:presLayoutVars>
          <dgm:bulletEnabled val="1"/>
        </dgm:presLayoutVars>
      </dgm:prSet>
      <dgm:spPr/>
    </dgm:pt>
    <dgm:pt modelId="{E3B8CDA2-2332-4B4F-829F-95B240694A9F}" type="pres">
      <dgm:prSet presAssocID="{F9C17DA6-FBFC-4901-BC8B-79B1E0805D9E}" presName="sibTransFirstNode" presStyleLbl="bgShp" presStyleIdx="0" presStyleCnt="1"/>
      <dgm:spPr/>
    </dgm:pt>
    <dgm:pt modelId="{F0DEDF87-B61E-4604-9479-2467B2C9A692}" type="pres">
      <dgm:prSet presAssocID="{211E9985-8C0D-4D5E-A318-638D2155F3A7}" presName="nodeFollowingNodes" presStyleLbl="node1" presStyleIdx="1" presStyleCnt="5" custRadScaleRad="99233" custRadScaleInc="5860">
        <dgm:presLayoutVars>
          <dgm:bulletEnabled val="1"/>
        </dgm:presLayoutVars>
      </dgm:prSet>
      <dgm:spPr/>
    </dgm:pt>
    <dgm:pt modelId="{387D2DD5-ED0A-46B3-BACD-07FF4800A440}" type="pres">
      <dgm:prSet presAssocID="{1C2C2E83-047D-4783-AA12-7C4597E560E3}" presName="nodeFollowingNodes" presStyleLbl="node1" presStyleIdx="2" presStyleCnt="5" custRadScaleRad="106098" custRadScaleInc="-23721">
        <dgm:presLayoutVars>
          <dgm:bulletEnabled val="1"/>
        </dgm:presLayoutVars>
      </dgm:prSet>
      <dgm:spPr/>
    </dgm:pt>
    <dgm:pt modelId="{18954AF4-CDB2-41AE-8443-9C5AD285C3FD}" type="pres">
      <dgm:prSet presAssocID="{31D9CEBF-DA3B-457F-AA8A-7EF28F42AF74}" presName="nodeFollowingNodes" presStyleLbl="node1" presStyleIdx="3" presStyleCnt="5" custRadScaleRad="97067" custRadScaleInc="20164">
        <dgm:presLayoutVars>
          <dgm:bulletEnabled val="1"/>
        </dgm:presLayoutVars>
      </dgm:prSet>
      <dgm:spPr/>
    </dgm:pt>
    <dgm:pt modelId="{3360FA01-EFA7-4CFA-AE3C-37330B6E896C}" type="pres">
      <dgm:prSet presAssocID="{36F6F31C-DDBE-4320-BF58-303309600C87}" presName="nodeFollowingNodes" presStyleLbl="node1" presStyleIdx="4" presStyleCnt="5" custScaleY="171991" custRadScaleRad="120138" custRadScaleInc="-4741">
        <dgm:presLayoutVars>
          <dgm:bulletEnabled val="1"/>
        </dgm:presLayoutVars>
      </dgm:prSet>
      <dgm:spPr/>
    </dgm:pt>
  </dgm:ptLst>
  <dgm:cxnLst>
    <dgm:cxn modelId="{435F790C-4F3D-4185-9A27-C6E882EF54BE}" type="presOf" srcId="{1B62AD5F-11D2-497E-A8AD-6E73783811D1}" destId="{7BE47540-F5A1-44CD-BAB7-8F552FFF3055}" srcOrd="0" destOrd="0" presId="urn:microsoft.com/office/officeart/2005/8/layout/cycle3"/>
    <dgm:cxn modelId="{105A541A-5516-44ED-8393-559AE55E2861}" srcId="{1B62AD5F-11D2-497E-A8AD-6E73783811D1}" destId="{211E9985-8C0D-4D5E-A318-638D2155F3A7}" srcOrd="1" destOrd="0" parTransId="{3FF9DB00-9607-4F66-801B-5EE26AF7CAE7}" sibTransId="{0D8E3261-6C30-4B2B-8BA2-02B5006B2A7F}"/>
    <dgm:cxn modelId="{21A37834-C130-400E-8368-808E04E78EF4}" type="presOf" srcId="{211E9985-8C0D-4D5E-A318-638D2155F3A7}" destId="{F0DEDF87-B61E-4604-9479-2467B2C9A692}" srcOrd="0" destOrd="0" presId="urn:microsoft.com/office/officeart/2005/8/layout/cycle3"/>
    <dgm:cxn modelId="{BDC4F268-D5F3-47CD-82F3-2946379569B8}" type="presOf" srcId="{36F6F31C-DDBE-4320-BF58-303309600C87}" destId="{3360FA01-EFA7-4CFA-AE3C-37330B6E896C}" srcOrd="0" destOrd="0" presId="urn:microsoft.com/office/officeart/2005/8/layout/cycle3"/>
    <dgm:cxn modelId="{181E9755-C9C4-480B-8F31-230225478DD6}" type="presOf" srcId="{F9C17DA6-FBFC-4901-BC8B-79B1E0805D9E}" destId="{E3B8CDA2-2332-4B4F-829F-95B240694A9F}" srcOrd="0" destOrd="0" presId="urn:microsoft.com/office/officeart/2005/8/layout/cycle3"/>
    <dgm:cxn modelId="{B7A24559-CA1A-4A17-A83F-7C0EA46410AD}" type="presOf" srcId="{48538066-10F0-4AAA-BF49-8CF3680B7DE6}" destId="{F366CD7D-6100-4579-B1E1-2A0F33714A03}" srcOrd="0" destOrd="0" presId="urn:microsoft.com/office/officeart/2005/8/layout/cycle3"/>
    <dgm:cxn modelId="{93B2DB8E-60A1-4FC6-8CD1-D1DD0E8359CF}" srcId="{1B62AD5F-11D2-497E-A8AD-6E73783811D1}" destId="{31D9CEBF-DA3B-457F-AA8A-7EF28F42AF74}" srcOrd="3" destOrd="0" parTransId="{37722117-3D93-427E-B524-B1A593604EB7}" sibTransId="{2ECB8461-B2D5-4E95-96CC-7CA32AA7DB7D}"/>
    <dgm:cxn modelId="{2A8EB992-6728-416C-BF2F-EA4FF7C936A1}" srcId="{1B62AD5F-11D2-497E-A8AD-6E73783811D1}" destId="{1C2C2E83-047D-4783-AA12-7C4597E560E3}" srcOrd="2" destOrd="0" parTransId="{41DFE680-7A81-4B43-95AC-E6BE9701811D}" sibTransId="{3A8BC32C-126C-420F-AA4C-773F23C13EE8}"/>
    <dgm:cxn modelId="{02C5099B-C832-46D6-81FE-4BBF5D381920}" srcId="{1B62AD5F-11D2-497E-A8AD-6E73783811D1}" destId="{48538066-10F0-4AAA-BF49-8CF3680B7DE6}" srcOrd="0" destOrd="0" parTransId="{1B219B36-D41B-4B63-9BC2-083D3128D840}" sibTransId="{F9C17DA6-FBFC-4901-BC8B-79B1E0805D9E}"/>
    <dgm:cxn modelId="{B83651A6-8AD6-44F7-A3F2-7E2E674A56D5}" type="presOf" srcId="{1C2C2E83-047D-4783-AA12-7C4597E560E3}" destId="{387D2DD5-ED0A-46B3-BACD-07FF4800A440}" srcOrd="0" destOrd="0" presId="urn:microsoft.com/office/officeart/2005/8/layout/cycle3"/>
    <dgm:cxn modelId="{73527DD4-2EA5-4903-8148-D339FCB1010A}" type="presOf" srcId="{31D9CEBF-DA3B-457F-AA8A-7EF28F42AF74}" destId="{18954AF4-CDB2-41AE-8443-9C5AD285C3FD}" srcOrd="0" destOrd="0" presId="urn:microsoft.com/office/officeart/2005/8/layout/cycle3"/>
    <dgm:cxn modelId="{CE2845FB-9ACB-448F-B5A7-83674B88D693}" srcId="{1B62AD5F-11D2-497E-A8AD-6E73783811D1}" destId="{36F6F31C-DDBE-4320-BF58-303309600C87}" srcOrd="4" destOrd="0" parTransId="{BBE9B642-326F-44CD-8D61-A13AA39F257A}" sibTransId="{949BF7EB-B5A9-4A8B-93A0-B4DD8F700F54}"/>
    <dgm:cxn modelId="{70D0A38C-77DB-4D14-BFAF-829F0CFFF82F}" type="presParOf" srcId="{7BE47540-F5A1-44CD-BAB7-8F552FFF3055}" destId="{B3ABF5CE-4FCD-4ABA-BDDB-D1A24E23AF44}" srcOrd="0" destOrd="0" presId="urn:microsoft.com/office/officeart/2005/8/layout/cycle3"/>
    <dgm:cxn modelId="{D66B8624-C494-40F3-88CD-7A06714F1240}" type="presParOf" srcId="{B3ABF5CE-4FCD-4ABA-BDDB-D1A24E23AF44}" destId="{F366CD7D-6100-4579-B1E1-2A0F33714A03}" srcOrd="0" destOrd="0" presId="urn:microsoft.com/office/officeart/2005/8/layout/cycle3"/>
    <dgm:cxn modelId="{9820B3AE-9807-4312-9B87-03E33199F00F}" type="presParOf" srcId="{B3ABF5CE-4FCD-4ABA-BDDB-D1A24E23AF44}" destId="{E3B8CDA2-2332-4B4F-829F-95B240694A9F}" srcOrd="1" destOrd="0" presId="urn:microsoft.com/office/officeart/2005/8/layout/cycle3"/>
    <dgm:cxn modelId="{2664D93D-0DFA-4873-BD1F-2BFBA6FBAA2E}" type="presParOf" srcId="{B3ABF5CE-4FCD-4ABA-BDDB-D1A24E23AF44}" destId="{F0DEDF87-B61E-4604-9479-2467B2C9A692}" srcOrd="2" destOrd="0" presId="urn:microsoft.com/office/officeart/2005/8/layout/cycle3"/>
    <dgm:cxn modelId="{9F9D04D4-1C57-47C3-9AF4-36184D95585A}" type="presParOf" srcId="{B3ABF5CE-4FCD-4ABA-BDDB-D1A24E23AF44}" destId="{387D2DD5-ED0A-46B3-BACD-07FF4800A440}" srcOrd="3" destOrd="0" presId="urn:microsoft.com/office/officeart/2005/8/layout/cycle3"/>
    <dgm:cxn modelId="{9E513320-86C8-4053-8802-38AF3620A124}" type="presParOf" srcId="{B3ABF5CE-4FCD-4ABA-BDDB-D1A24E23AF44}" destId="{18954AF4-CDB2-41AE-8443-9C5AD285C3FD}" srcOrd="4" destOrd="0" presId="urn:microsoft.com/office/officeart/2005/8/layout/cycle3"/>
    <dgm:cxn modelId="{83492EC8-B740-4906-BA99-DC995DA209F3}" type="presParOf" srcId="{B3ABF5CE-4FCD-4ABA-BDDB-D1A24E23AF44}" destId="{3360FA01-EFA7-4CFA-AE3C-37330B6E896C}"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196B3D-18C6-416B-A4D0-1C763DE55FD0}">
      <dsp:nvSpPr>
        <dsp:cNvPr id="0" name=""/>
        <dsp:cNvSpPr/>
      </dsp:nvSpPr>
      <dsp:spPr>
        <a:xfrm>
          <a:off x="0" y="0"/>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1" i="0" kern="1200"/>
            <a:t>Family-Centered: </a:t>
          </a:r>
          <a:r>
            <a:rPr lang="en-US" sz="1600" b="0" i="0" kern="1200"/>
            <a:t>Reorient the financial assistance for child care system to prioritize the experience and needs of Massachusetts families</a:t>
          </a:r>
          <a:endParaRPr lang="en-US" sz="1600" b="0" kern="1200"/>
        </a:p>
      </dsp:txBody>
      <dsp:txXfrm>
        <a:off x="1699848" y="0"/>
        <a:ext cx="6407644" cy="783496"/>
      </dsp:txXfrm>
    </dsp:sp>
    <dsp:sp modelId="{033FC8CD-E703-4A6B-85CF-EA86ED36AA3D}">
      <dsp:nvSpPr>
        <dsp:cNvPr id="0" name=""/>
        <dsp:cNvSpPr/>
      </dsp:nvSpPr>
      <dsp:spPr>
        <a:xfrm>
          <a:off x="539836" y="78349"/>
          <a:ext cx="698525" cy="626796"/>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D2B625-CD02-4F1A-8E25-49C885091679}">
      <dsp:nvSpPr>
        <dsp:cNvPr id="0" name=""/>
        <dsp:cNvSpPr/>
      </dsp:nvSpPr>
      <dsp:spPr>
        <a:xfrm>
          <a:off x="0" y="861845"/>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Font typeface="Arial" panose="020B0604020202020204" pitchFamily="34" charset="0"/>
            <a:buNone/>
          </a:pPr>
          <a:r>
            <a:rPr lang="en-US" sz="1600" b="1" i="0" kern="1200"/>
            <a:t>Accessible &amp; Equitable: </a:t>
          </a:r>
          <a:r>
            <a:rPr lang="en-US" sz="1600" b="0" i="0" kern="1200"/>
            <a:t>Promote expanded and equitable access to child care</a:t>
          </a:r>
          <a:r>
            <a:rPr lang="en-US" sz="1600" b="0" i="0" kern="1200">
              <a:latin typeface="Arial" panose="020B0604020202020204"/>
            </a:rPr>
            <a:t> </a:t>
          </a:r>
          <a:r>
            <a:rPr lang="en-US" sz="1600" kern="1200"/>
            <a:t>promoting </a:t>
          </a:r>
          <a:r>
            <a:rPr lang="en-US" sz="1600" b="0" kern="1200"/>
            <a:t>inclusive practices and communication</a:t>
          </a:r>
        </a:p>
      </dsp:txBody>
      <dsp:txXfrm>
        <a:off x="1699848" y="861845"/>
        <a:ext cx="6407644" cy="783496"/>
      </dsp:txXfrm>
    </dsp:sp>
    <dsp:sp modelId="{F74E1F32-189D-4177-8023-CD0EBC693974}">
      <dsp:nvSpPr>
        <dsp:cNvPr id="0" name=""/>
        <dsp:cNvSpPr/>
      </dsp:nvSpPr>
      <dsp:spPr>
        <a:xfrm>
          <a:off x="539836" y="940195"/>
          <a:ext cx="698525" cy="626796"/>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F8E0FC-C2A9-4FED-9462-C501E9AAE36F}">
      <dsp:nvSpPr>
        <dsp:cNvPr id="0" name=""/>
        <dsp:cNvSpPr/>
      </dsp:nvSpPr>
      <dsp:spPr>
        <a:xfrm>
          <a:off x="0" y="1723691"/>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1" i="0" kern="1200"/>
            <a:t>Simplified: </a:t>
          </a:r>
          <a:r>
            <a:rPr lang="en-US" sz="1600" b="0" i="0" kern="1200"/>
            <a:t>Reduce the bureaucratic burden on families and subsidy administrators through increased flexibility and simplification of processes </a:t>
          </a:r>
        </a:p>
      </dsp:txBody>
      <dsp:txXfrm>
        <a:off x="1699848" y="1723691"/>
        <a:ext cx="6407644" cy="783496"/>
      </dsp:txXfrm>
    </dsp:sp>
    <dsp:sp modelId="{2D0B61FF-A864-4CF7-92FF-734B4EA7C07A}">
      <dsp:nvSpPr>
        <dsp:cNvPr id="0" name=""/>
        <dsp:cNvSpPr/>
      </dsp:nvSpPr>
      <dsp:spPr>
        <a:xfrm>
          <a:off x="555880" y="1802041"/>
          <a:ext cx="666435" cy="626796"/>
        </a:xfrm>
        <a:prstGeom prst="roundRect">
          <a:avLst>
            <a:gd name="adj" fmla="val 10000"/>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AF3999-7C2F-4333-8EBE-B38C06A14122}">
      <dsp:nvSpPr>
        <dsp:cNvPr id="0" name=""/>
        <dsp:cNvSpPr/>
      </dsp:nvSpPr>
      <dsp:spPr>
        <a:xfrm>
          <a:off x="0" y="2585537"/>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Font typeface="Arial" panose="020B0604020202020204" pitchFamily="34" charset="0"/>
            <a:buNone/>
          </a:pPr>
          <a:r>
            <a:rPr lang="en-US" sz="1600" b="1" i="0" kern="1200"/>
            <a:t>Innovative: </a:t>
          </a:r>
          <a:r>
            <a:rPr lang="en-US" sz="1600" b="0" i="0" kern="1200"/>
            <a:t>Introduce evidence-based, proven solutions</a:t>
          </a:r>
          <a:r>
            <a:rPr lang="en-US" sz="1600" b="0" i="0" kern="1200">
              <a:latin typeface="Arial" panose="020B0604020202020204"/>
            </a:rPr>
            <a:t> and technology</a:t>
          </a:r>
          <a:r>
            <a:rPr lang="en-US" sz="1600" b="0" i="0" kern="1200"/>
            <a:t> to improve overall system efficiency </a:t>
          </a:r>
        </a:p>
      </dsp:txBody>
      <dsp:txXfrm>
        <a:off x="1699848" y="2585537"/>
        <a:ext cx="6407644" cy="783496"/>
      </dsp:txXfrm>
    </dsp:sp>
    <dsp:sp modelId="{01BC49D0-6F5B-4EB6-95AB-53BF539E36E1}">
      <dsp:nvSpPr>
        <dsp:cNvPr id="0" name=""/>
        <dsp:cNvSpPr/>
      </dsp:nvSpPr>
      <dsp:spPr>
        <a:xfrm>
          <a:off x="537039" y="2654460"/>
          <a:ext cx="685277" cy="626796"/>
        </a:xfrm>
        <a:prstGeom prst="roundRect">
          <a:avLst>
            <a:gd name="adj" fmla="val 10000"/>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8ADBB2-4AFB-42C9-A3C8-6DB3D2A61384}">
      <dsp:nvSpPr>
        <dsp:cNvPr id="0" name=""/>
        <dsp:cNvSpPr/>
      </dsp:nvSpPr>
      <dsp:spPr>
        <a:xfrm>
          <a:off x="0" y="3447383"/>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b="1" i="0" kern="1200"/>
            <a:t>Align Eligibility Requirements and Processes: </a:t>
          </a:r>
          <a:r>
            <a:rPr lang="en-US" sz="1600" b="0" i="0" kern="1200"/>
            <a:t>Align across agency, state, and federal systems to create consistent processes  </a:t>
          </a:r>
        </a:p>
      </dsp:txBody>
      <dsp:txXfrm>
        <a:off x="1699848" y="3447383"/>
        <a:ext cx="6407644" cy="783496"/>
      </dsp:txXfrm>
    </dsp:sp>
    <dsp:sp modelId="{7606290D-5AF7-44DD-BE3F-C19B01FC601B}">
      <dsp:nvSpPr>
        <dsp:cNvPr id="0" name=""/>
        <dsp:cNvSpPr/>
      </dsp:nvSpPr>
      <dsp:spPr>
        <a:xfrm>
          <a:off x="555880" y="3525732"/>
          <a:ext cx="666435" cy="626796"/>
        </a:xfrm>
        <a:prstGeom prst="roundRect">
          <a:avLst>
            <a:gd name="adj" fmla="val 10000"/>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245B97-5C33-47EB-A70E-07DDFA431F34}">
      <dsp:nvSpPr>
        <dsp:cNvPr id="0" name=""/>
        <dsp:cNvSpPr/>
      </dsp:nvSpPr>
      <dsp:spPr>
        <a:xfrm>
          <a:off x="0" y="4309229"/>
          <a:ext cx="8107493" cy="7834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Font typeface="Arial" panose="020B0604020202020204" pitchFamily="34" charset="0"/>
            <a:buNone/>
          </a:pPr>
          <a:r>
            <a:rPr lang="en-US" sz="1600" b="1" i="0" kern="1200"/>
            <a:t>Collaborative: </a:t>
          </a:r>
          <a:r>
            <a:rPr lang="en-US" sz="1600" b="0" i="0" kern="1200"/>
            <a:t>Work in tandem with internal and external partners to make improvements</a:t>
          </a:r>
          <a:r>
            <a:rPr lang="en-US" sz="1600" b="0" i="0" kern="1200">
              <a:latin typeface="Arial" panose="020B0604020202020204"/>
            </a:rPr>
            <a:t>  </a:t>
          </a:r>
          <a:endParaRPr lang="en-US" sz="1600" b="0" i="0" kern="1200"/>
        </a:p>
      </dsp:txBody>
      <dsp:txXfrm>
        <a:off x="1699848" y="4309229"/>
        <a:ext cx="6407644" cy="783496"/>
      </dsp:txXfrm>
    </dsp:sp>
    <dsp:sp modelId="{8099AB47-F561-4D56-886A-5D7B50C84F09}">
      <dsp:nvSpPr>
        <dsp:cNvPr id="0" name=""/>
        <dsp:cNvSpPr/>
      </dsp:nvSpPr>
      <dsp:spPr>
        <a:xfrm>
          <a:off x="523799" y="4387578"/>
          <a:ext cx="730598" cy="626796"/>
        </a:xfrm>
        <a:prstGeom prst="roundRect">
          <a:avLst>
            <a:gd name="adj" fmla="val 10000"/>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B8CDA2-2332-4B4F-829F-95B240694A9F}">
      <dsp:nvSpPr>
        <dsp:cNvPr id="0" name=""/>
        <dsp:cNvSpPr/>
      </dsp:nvSpPr>
      <dsp:spPr>
        <a:xfrm>
          <a:off x="1648477" y="-30636"/>
          <a:ext cx="5088186" cy="5088186"/>
        </a:xfrm>
        <a:prstGeom prst="circularArrow">
          <a:avLst>
            <a:gd name="adj1" fmla="val 5544"/>
            <a:gd name="adj2" fmla="val 330680"/>
            <a:gd name="adj3" fmla="val 13763693"/>
            <a:gd name="adj4" fmla="val 17393413"/>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66CD7D-6100-4579-B1E1-2A0F33714A03}">
      <dsp:nvSpPr>
        <dsp:cNvPr id="0" name=""/>
        <dsp:cNvSpPr/>
      </dsp:nvSpPr>
      <dsp:spPr>
        <a:xfrm>
          <a:off x="2994986" y="2071"/>
          <a:ext cx="2395169" cy="1197584"/>
        </a:xfrm>
        <a:prstGeom prst="roundRect">
          <a:avLst/>
        </a:prstGeom>
        <a:solidFill>
          <a:srgbClr val="3394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solidFill>
                <a:srgbClr val="FFFFFF"/>
              </a:solidFill>
            </a:rPr>
            <a:t>November</a:t>
          </a:r>
        </a:p>
        <a:p>
          <a:pPr marL="0" lvl="0" indent="0" algn="ctr" defTabSz="533400">
            <a:lnSpc>
              <a:spcPct val="90000"/>
            </a:lnSpc>
            <a:spcBef>
              <a:spcPct val="0"/>
            </a:spcBef>
            <a:spcAft>
              <a:spcPct val="35000"/>
            </a:spcAft>
            <a:buNone/>
          </a:pPr>
          <a:r>
            <a:rPr lang="en-US" sz="1200" kern="1200">
              <a:solidFill>
                <a:srgbClr val="FFFFFF"/>
              </a:solidFill>
            </a:rPr>
            <a:t>Board submits EEC budget priorities to the Administration to inform next fiscal year proposal</a:t>
          </a:r>
        </a:p>
      </dsp:txBody>
      <dsp:txXfrm>
        <a:off x="3053447" y="60532"/>
        <a:ext cx="2278247" cy="1080662"/>
      </dsp:txXfrm>
    </dsp:sp>
    <dsp:sp modelId="{F0DEDF87-B61E-4604-9479-2467B2C9A692}">
      <dsp:nvSpPr>
        <dsp:cNvPr id="0" name=""/>
        <dsp:cNvSpPr/>
      </dsp:nvSpPr>
      <dsp:spPr>
        <a:xfrm>
          <a:off x="5079713" y="1633348"/>
          <a:ext cx="2395169" cy="1197584"/>
        </a:xfrm>
        <a:prstGeom prst="roundRect">
          <a:avLst/>
        </a:prstGeom>
        <a:solidFill>
          <a:srgbClr val="3394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February &amp; March</a:t>
          </a:r>
        </a:p>
        <a:p>
          <a:pPr marL="0" lvl="0" indent="0" algn="ctr" defTabSz="533400">
            <a:lnSpc>
              <a:spcPct val="90000"/>
            </a:lnSpc>
            <a:spcBef>
              <a:spcPct val="0"/>
            </a:spcBef>
            <a:spcAft>
              <a:spcPct val="35000"/>
            </a:spcAft>
            <a:buNone/>
          </a:pPr>
          <a:r>
            <a:rPr lang="en-US" sz="1200" kern="1200"/>
            <a:t>Governor submits proposed budget for upcoming fiscal year to the Legislature</a:t>
          </a:r>
        </a:p>
      </dsp:txBody>
      <dsp:txXfrm>
        <a:off x="5138174" y="1691809"/>
        <a:ext cx="2278247" cy="1080662"/>
      </dsp:txXfrm>
    </dsp:sp>
    <dsp:sp modelId="{387D2DD5-ED0A-46B3-BACD-07FF4800A440}">
      <dsp:nvSpPr>
        <dsp:cNvPr id="0" name=""/>
        <dsp:cNvSpPr/>
      </dsp:nvSpPr>
      <dsp:spPr>
        <a:xfrm>
          <a:off x="4764502" y="3644475"/>
          <a:ext cx="2395169" cy="1197584"/>
        </a:xfrm>
        <a:prstGeom prst="roundRect">
          <a:avLst/>
        </a:prstGeom>
        <a:solidFill>
          <a:srgbClr val="3394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April &amp; May  </a:t>
          </a:r>
        </a:p>
        <a:p>
          <a:pPr marL="0" lvl="0" indent="0" algn="ctr" defTabSz="533400">
            <a:lnSpc>
              <a:spcPct val="90000"/>
            </a:lnSpc>
            <a:spcBef>
              <a:spcPct val="0"/>
            </a:spcBef>
            <a:spcAft>
              <a:spcPct val="35000"/>
            </a:spcAft>
            <a:buNone/>
          </a:pPr>
          <a:r>
            <a:rPr lang="en-US" sz="1200" kern="1200"/>
            <a:t>The House and Senate hold public hearings and propose and approve their own budget recommendations.</a:t>
          </a:r>
        </a:p>
      </dsp:txBody>
      <dsp:txXfrm>
        <a:off x="4822963" y="3702936"/>
        <a:ext cx="2278247" cy="1080662"/>
      </dsp:txXfrm>
    </dsp:sp>
    <dsp:sp modelId="{18954AF4-CDB2-41AE-8443-9C5AD285C3FD}">
      <dsp:nvSpPr>
        <dsp:cNvPr id="0" name=""/>
        <dsp:cNvSpPr/>
      </dsp:nvSpPr>
      <dsp:spPr>
        <a:xfrm>
          <a:off x="1427384" y="3578481"/>
          <a:ext cx="2395169" cy="1197584"/>
        </a:xfrm>
        <a:prstGeom prst="roundRect">
          <a:avLst/>
        </a:prstGeom>
        <a:solidFill>
          <a:srgbClr val="3394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May &amp; June  </a:t>
          </a:r>
        </a:p>
        <a:p>
          <a:pPr marL="0" lvl="0" indent="0" algn="ctr" defTabSz="533400">
            <a:lnSpc>
              <a:spcPct val="90000"/>
            </a:lnSpc>
            <a:spcBef>
              <a:spcPct val="0"/>
            </a:spcBef>
            <a:spcAft>
              <a:spcPct val="35000"/>
            </a:spcAft>
            <a:buNone/>
          </a:pPr>
          <a:r>
            <a:rPr lang="en-US" sz="1200" kern="1200"/>
            <a:t>The House and Senate appoint a Conference Committee to negotiate a compromise budget proposal.</a:t>
          </a:r>
        </a:p>
      </dsp:txBody>
      <dsp:txXfrm>
        <a:off x="1485845" y="3636942"/>
        <a:ext cx="2278247" cy="1080662"/>
      </dsp:txXfrm>
    </dsp:sp>
    <dsp:sp modelId="{3360FA01-EFA7-4CFA-AE3C-37330B6E896C}">
      <dsp:nvSpPr>
        <dsp:cNvPr id="0" name=""/>
        <dsp:cNvSpPr/>
      </dsp:nvSpPr>
      <dsp:spPr>
        <a:xfrm>
          <a:off x="478890" y="1059292"/>
          <a:ext cx="2395169" cy="2059738"/>
        </a:xfrm>
        <a:prstGeom prst="roundRect">
          <a:avLst/>
        </a:prstGeom>
        <a:solidFill>
          <a:srgbClr val="3394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June &amp; July</a:t>
          </a:r>
        </a:p>
        <a:p>
          <a:pPr marL="0" lvl="0" indent="0" algn="ctr" defTabSz="533400">
            <a:lnSpc>
              <a:spcPct val="90000"/>
            </a:lnSpc>
            <a:spcBef>
              <a:spcPct val="0"/>
            </a:spcBef>
            <a:spcAft>
              <a:spcPct val="35000"/>
            </a:spcAft>
            <a:buNone/>
          </a:pPr>
          <a:r>
            <a:rPr lang="en-US" sz="1200" kern="1200"/>
            <a:t>Governor reviews the Legislature’s  compromise budget proposal, signs the budget into law, and submits any amendments or vetoes. </a:t>
          </a:r>
        </a:p>
        <a:p>
          <a:pPr marL="0" lvl="0" indent="0" algn="ctr" defTabSz="533400">
            <a:lnSpc>
              <a:spcPct val="90000"/>
            </a:lnSpc>
            <a:spcBef>
              <a:spcPct val="0"/>
            </a:spcBef>
            <a:spcAft>
              <a:spcPct val="35000"/>
            </a:spcAft>
            <a:buNone/>
          </a:pPr>
          <a:endParaRPr lang="en-US" sz="1200" kern="1200"/>
        </a:p>
        <a:p>
          <a:pPr marL="0" lvl="0" indent="0" algn="ctr" defTabSz="533400">
            <a:lnSpc>
              <a:spcPct val="90000"/>
            </a:lnSpc>
            <a:spcBef>
              <a:spcPct val="0"/>
            </a:spcBef>
            <a:spcAft>
              <a:spcPct val="35000"/>
            </a:spcAft>
            <a:buNone/>
          </a:pPr>
          <a:r>
            <a:rPr lang="en-US" sz="1200" kern="1200"/>
            <a:t>The Legislature can override vetoes with a 2/3 vote in each branch.</a:t>
          </a:r>
        </a:p>
      </dsp:txBody>
      <dsp:txXfrm>
        <a:off x="579438" y="1159840"/>
        <a:ext cx="2194073" cy="1858642"/>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BBC6AD-4824-4362-98C1-BCEABFC487F6}"/>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DAF971-6E2C-44EA-A568-FA5CD1BA88BF}"/>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C3BC88D2-61AE-4493-9975-E7D92868E545}" type="datetimeFigureOut">
              <a:rPr lang="en-US" smtClean="0"/>
              <a:t>11/3/2022</a:t>
            </a:fld>
            <a:endParaRPr lang="en-US"/>
          </a:p>
        </p:txBody>
      </p:sp>
      <p:sp>
        <p:nvSpPr>
          <p:cNvPr id="4" name="Footer Placeholder 3">
            <a:extLst>
              <a:ext uri="{FF2B5EF4-FFF2-40B4-BE49-F238E27FC236}">
                <a16:creationId xmlns:a16="http://schemas.microsoft.com/office/drawing/2014/main" id="{18BA82C3-BD5E-4854-B1CE-83FF9B9CAC5F}"/>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4BECC1F-55F7-4160-859C-86E1D163139A}"/>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F7B5D24D-6443-447D-AD7C-03761FC6F3FF}" type="slidenum">
              <a:rPr lang="en-US" smtClean="0"/>
              <a:t>‹#›</a:t>
            </a:fld>
            <a:endParaRPr lang="en-US"/>
          </a:p>
        </p:txBody>
      </p:sp>
    </p:spTree>
    <p:extLst>
      <p:ext uri="{BB962C8B-B14F-4D97-AF65-F5344CB8AC3E}">
        <p14:creationId xmlns:p14="http://schemas.microsoft.com/office/powerpoint/2010/main" val="2251561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52959-A20D-4E42-8D29-2171E9505A65}" type="datetimeFigureOut">
              <a:rPr lang="en-US" smtClean="0"/>
              <a:t>11/3/2022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D663D-A7E1-4363-8B1B-714B2CFA0477}" type="slidenum">
              <a:rPr lang="en-US" smtClean="0"/>
              <a:t>‹#›</a:t>
            </a:fld>
            <a:endParaRPr lang="en-US"/>
          </a:p>
        </p:txBody>
      </p:sp>
    </p:spTree>
    <p:extLst>
      <p:ext uri="{BB962C8B-B14F-4D97-AF65-F5344CB8AC3E}">
        <p14:creationId xmlns:p14="http://schemas.microsoft.com/office/powerpoint/2010/main" val="172409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1446A4-B631-4AFD-B557-20EC68D4BD91}" type="slidenum">
              <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71204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11</a:t>
            </a:fld>
            <a:endParaRPr lang="en-US"/>
          </a:p>
        </p:txBody>
      </p:sp>
    </p:spTree>
    <p:extLst>
      <p:ext uri="{BB962C8B-B14F-4D97-AF65-F5344CB8AC3E}">
        <p14:creationId xmlns:p14="http://schemas.microsoft.com/office/powerpoint/2010/main" val="2519370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15</a:t>
            </a:fld>
            <a:endParaRPr lang="en-US"/>
          </a:p>
        </p:txBody>
      </p:sp>
    </p:spTree>
    <p:extLst>
      <p:ext uri="{BB962C8B-B14F-4D97-AF65-F5344CB8AC3E}">
        <p14:creationId xmlns:p14="http://schemas.microsoft.com/office/powerpoint/2010/main" val="1731739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100000"/>
              </a:spcBef>
              <a:spcAft>
                <a:spcPct val="0"/>
              </a:spcAft>
            </a:pPr>
            <a:endParaRPr lang="en-US">
              <a:cs typeface="Calibri"/>
            </a:endParaRPr>
          </a:p>
        </p:txBody>
      </p:sp>
      <p:sp>
        <p:nvSpPr>
          <p:cNvPr id="4" name="Slide Number Placeholder 3"/>
          <p:cNvSpPr>
            <a:spLocks noGrp="1"/>
          </p:cNvSpPr>
          <p:nvPr>
            <p:ph type="sldNum" sz="quarter" idx="5"/>
          </p:nvPr>
        </p:nvSpPr>
        <p:spPr/>
        <p:txBody>
          <a:bodyPr/>
          <a:lstStyle/>
          <a:p>
            <a:fld id="{45FC96D1-829A-4326-B953-95C07ACFCC67}" type="slidenum">
              <a:rPr lang="en-US" smtClean="0"/>
              <a:t>16</a:t>
            </a:fld>
            <a:endParaRPr lang="en-US"/>
          </a:p>
        </p:txBody>
      </p:sp>
    </p:spTree>
    <p:extLst>
      <p:ext uri="{BB962C8B-B14F-4D97-AF65-F5344CB8AC3E}">
        <p14:creationId xmlns:p14="http://schemas.microsoft.com/office/powerpoint/2010/main" val="2460791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8415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3037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186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20</a:t>
            </a:fld>
            <a:endParaRPr lang="en-US"/>
          </a:p>
        </p:txBody>
      </p:sp>
    </p:spTree>
    <p:extLst>
      <p:ext uri="{BB962C8B-B14F-4D97-AF65-F5344CB8AC3E}">
        <p14:creationId xmlns:p14="http://schemas.microsoft.com/office/powerpoint/2010/main" val="34933363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21</a:t>
            </a:fld>
            <a:endParaRPr lang="en-US"/>
          </a:p>
        </p:txBody>
      </p:sp>
    </p:spTree>
    <p:extLst>
      <p:ext uri="{BB962C8B-B14F-4D97-AF65-F5344CB8AC3E}">
        <p14:creationId xmlns:p14="http://schemas.microsoft.com/office/powerpoint/2010/main" val="2170923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23</a:t>
            </a:fld>
            <a:endParaRPr lang="en-US"/>
          </a:p>
        </p:txBody>
      </p:sp>
    </p:spTree>
    <p:extLst>
      <p:ext uri="{BB962C8B-B14F-4D97-AF65-F5344CB8AC3E}">
        <p14:creationId xmlns:p14="http://schemas.microsoft.com/office/powerpoint/2010/main" val="39875780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24</a:t>
            </a:fld>
            <a:endParaRPr lang="en-US"/>
          </a:p>
        </p:txBody>
      </p:sp>
    </p:spTree>
    <p:extLst>
      <p:ext uri="{BB962C8B-B14F-4D97-AF65-F5344CB8AC3E}">
        <p14:creationId xmlns:p14="http://schemas.microsoft.com/office/powerpoint/2010/main" val="337438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290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25</a:t>
            </a:fld>
            <a:endParaRPr lang="en-US"/>
          </a:p>
        </p:txBody>
      </p:sp>
    </p:spTree>
    <p:extLst>
      <p:ext uri="{BB962C8B-B14F-4D97-AF65-F5344CB8AC3E}">
        <p14:creationId xmlns:p14="http://schemas.microsoft.com/office/powerpoint/2010/main" val="5983163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26</a:t>
            </a:fld>
            <a:endParaRPr lang="en-US"/>
          </a:p>
        </p:txBody>
      </p:sp>
    </p:spTree>
    <p:extLst>
      <p:ext uri="{BB962C8B-B14F-4D97-AF65-F5344CB8AC3E}">
        <p14:creationId xmlns:p14="http://schemas.microsoft.com/office/powerpoint/2010/main" val="7130214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27</a:t>
            </a:fld>
            <a:endParaRPr lang="en-US"/>
          </a:p>
        </p:txBody>
      </p:sp>
    </p:spTree>
    <p:extLst>
      <p:ext uri="{BB962C8B-B14F-4D97-AF65-F5344CB8AC3E}">
        <p14:creationId xmlns:p14="http://schemas.microsoft.com/office/powerpoint/2010/main" val="12399048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29</a:t>
            </a:fld>
            <a:endParaRPr lang="en-US"/>
          </a:p>
        </p:txBody>
      </p:sp>
    </p:spTree>
    <p:extLst>
      <p:ext uri="{BB962C8B-B14F-4D97-AF65-F5344CB8AC3E}">
        <p14:creationId xmlns:p14="http://schemas.microsoft.com/office/powerpoint/2010/main" val="6485875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30</a:t>
            </a:fld>
            <a:endParaRPr lang="en-US"/>
          </a:p>
        </p:txBody>
      </p:sp>
    </p:spTree>
    <p:extLst>
      <p:ext uri="{BB962C8B-B14F-4D97-AF65-F5344CB8AC3E}">
        <p14:creationId xmlns:p14="http://schemas.microsoft.com/office/powerpoint/2010/main" val="1259183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31</a:t>
            </a:fld>
            <a:endParaRPr lang="en-US"/>
          </a:p>
        </p:txBody>
      </p:sp>
    </p:spTree>
    <p:extLst>
      <p:ext uri="{BB962C8B-B14F-4D97-AF65-F5344CB8AC3E}">
        <p14:creationId xmlns:p14="http://schemas.microsoft.com/office/powerpoint/2010/main" val="17502721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32</a:t>
            </a:fld>
            <a:endParaRPr lang="en-US"/>
          </a:p>
        </p:txBody>
      </p:sp>
    </p:spTree>
    <p:extLst>
      <p:ext uri="{BB962C8B-B14F-4D97-AF65-F5344CB8AC3E}">
        <p14:creationId xmlns:p14="http://schemas.microsoft.com/office/powerpoint/2010/main" val="32474819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33</a:t>
            </a:fld>
            <a:endParaRPr lang="en-US"/>
          </a:p>
        </p:txBody>
      </p:sp>
    </p:spTree>
    <p:extLst>
      <p:ext uri="{BB962C8B-B14F-4D97-AF65-F5344CB8AC3E}">
        <p14:creationId xmlns:p14="http://schemas.microsoft.com/office/powerpoint/2010/main" val="2201783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34</a:t>
            </a:fld>
            <a:endParaRPr lang="en-US"/>
          </a:p>
        </p:txBody>
      </p:sp>
    </p:spTree>
    <p:extLst>
      <p:ext uri="{BB962C8B-B14F-4D97-AF65-F5344CB8AC3E}">
        <p14:creationId xmlns:p14="http://schemas.microsoft.com/office/powerpoint/2010/main" val="26619911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35</a:t>
            </a:fld>
            <a:endParaRPr lang="en-US"/>
          </a:p>
        </p:txBody>
      </p:sp>
    </p:spTree>
    <p:extLst>
      <p:ext uri="{BB962C8B-B14F-4D97-AF65-F5344CB8AC3E}">
        <p14:creationId xmlns:p14="http://schemas.microsoft.com/office/powerpoint/2010/main" val="820557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spcBef>
                <a:spcPct val="100000"/>
              </a:spcBef>
              <a:spcAft>
                <a:spcPct val="0"/>
              </a:spcAft>
            </a:pPr>
            <a:endParaRPr lang="en-US">
              <a:cs typeface="Calibri"/>
            </a:endParaRPr>
          </a:p>
        </p:txBody>
      </p:sp>
      <p:sp>
        <p:nvSpPr>
          <p:cNvPr id="4" name="Slide Number Placeholder 3"/>
          <p:cNvSpPr>
            <a:spLocks noGrp="1"/>
          </p:cNvSpPr>
          <p:nvPr>
            <p:ph type="sldNum" sz="quarter" idx="5"/>
          </p:nvPr>
        </p:nvSpPr>
        <p:spPr/>
        <p:txBody>
          <a:bodyPr/>
          <a:lstStyle/>
          <a:p>
            <a:fld id="{45FC96D1-829A-4326-B953-95C07ACFCC67}" type="slidenum">
              <a:rPr lang="en-US" smtClean="0"/>
              <a:t>3</a:t>
            </a:fld>
            <a:endParaRPr lang="en-US"/>
          </a:p>
        </p:txBody>
      </p:sp>
    </p:spTree>
    <p:extLst>
      <p:ext uri="{BB962C8B-B14F-4D97-AF65-F5344CB8AC3E}">
        <p14:creationId xmlns:p14="http://schemas.microsoft.com/office/powerpoint/2010/main" val="27488348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36</a:t>
            </a:fld>
            <a:endParaRPr lang="en-US"/>
          </a:p>
        </p:txBody>
      </p:sp>
    </p:spTree>
    <p:extLst>
      <p:ext uri="{BB962C8B-B14F-4D97-AF65-F5344CB8AC3E}">
        <p14:creationId xmlns:p14="http://schemas.microsoft.com/office/powerpoint/2010/main" val="30429392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37</a:t>
            </a:fld>
            <a:endParaRPr lang="en-US"/>
          </a:p>
        </p:txBody>
      </p:sp>
    </p:spTree>
    <p:extLst>
      <p:ext uri="{BB962C8B-B14F-4D97-AF65-F5344CB8AC3E}">
        <p14:creationId xmlns:p14="http://schemas.microsoft.com/office/powerpoint/2010/main" val="28098296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E2B9055-4316-4203-8D87-E193A551C661}" type="slidenum">
              <a:rPr lang="en-US" smtClean="0"/>
              <a:t>38</a:t>
            </a:fld>
            <a:endParaRPr lang="en-US"/>
          </a:p>
        </p:txBody>
      </p:sp>
    </p:spTree>
    <p:extLst>
      <p:ext uri="{BB962C8B-B14F-4D97-AF65-F5344CB8AC3E}">
        <p14:creationId xmlns:p14="http://schemas.microsoft.com/office/powerpoint/2010/main" val="12513405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59211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14054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ED663D-A7E1-4363-8B1B-714B2CFA0477}" type="slidenum">
              <a:rPr lang="en-US" smtClean="0"/>
              <a:t>41</a:t>
            </a:fld>
            <a:endParaRPr lang="en-US"/>
          </a:p>
        </p:txBody>
      </p:sp>
    </p:spTree>
    <p:extLst>
      <p:ext uri="{BB962C8B-B14F-4D97-AF65-F5344CB8AC3E}">
        <p14:creationId xmlns:p14="http://schemas.microsoft.com/office/powerpoint/2010/main" val="4937518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11658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6ED663D-A7E1-4363-8B1B-714B2CFA0477}" type="slidenum">
              <a:rPr lang="en-US" smtClean="0"/>
              <a:t>46</a:t>
            </a:fld>
            <a:endParaRPr lang="en-US"/>
          </a:p>
        </p:txBody>
      </p:sp>
    </p:spTree>
    <p:extLst>
      <p:ext uri="{BB962C8B-B14F-4D97-AF65-F5344CB8AC3E}">
        <p14:creationId xmlns:p14="http://schemas.microsoft.com/office/powerpoint/2010/main" val="1954755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615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FC96D1-829A-4326-B953-95C07ACFCC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7929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6</a:t>
            </a:fld>
            <a:endParaRPr lang="en-US"/>
          </a:p>
        </p:txBody>
      </p:sp>
    </p:spTree>
    <p:extLst>
      <p:ext uri="{BB962C8B-B14F-4D97-AF65-F5344CB8AC3E}">
        <p14:creationId xmlns:p14="http://schemas.microsoft.com/office/powerpoint/2010/main" val="893137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7</a:t>
            </a:fld>
            <a:endParaRPr lang="en-US"/>
          </a:p>
        </p:txBody>
      </p:sp>
    </p:spTree>
    <p:extLst>
      <p:ext uri="{BB962C8B-B14F-4D97-AF65-F5344CB8AC3E}">
        <p14:creationId xmlns:p14="http://schemas.microsoft.com/office/powerpoint/2010/main" val="463207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9</a:t>
            </a:fld>
            <a:endParaRPr lang="en-US"/>
          </a:p>
        </p:txBody>
      </p:sp>
    </p:spTree>
    <p:extLst>
      <p:ext uri="{BB962C8B-B14F-4D97-AF65-F5344CB8AC3E}">
        <p14:creationId xmlns:p14="http://schemas.microsoft.com/office/powerpoint/2010/main" val="632207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10</a:t>
            </a:fld>
            <a:endParaRPr lang="en-US"/>
          </a:p>
        </p:txBody>
      </p:sp>
    </p:spTree>
    <p:extLst>
      <p:ext uri="{BB962C8B-B14F-4D97-AF65-F5344CB8AC3E}">
        <p14:creationId xmlns:p14="http://schemas.microsoft.com/office/powerpoint/2010/main" val="1691139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hasCustomPrompt="1"/>
          </p:nvPr>
        </p:nvSpPr>
        <p:spPr>
          <a:xfrm>
            <a:off x="2274971" y="1814170"/>
            <a:ext cx="6069891" cy="1843430"/>
          </a:xfrm>
          <a:prstGeom prst="rect">
            <a:avLst/>
          </a:prstGeom>
        </p:spPr>
        <p:txBody>
          <a:bodyPr anchor="ctr"/>
          <a:lstStyle>
            <a:lvl1pPr>
              <a:lnSpc>
                <a:spcPct val="100000"/>
              </a:lnSpc>
              <a:spcAft>
                <a:spcPts val="600"/>
              </a:spcAft>
              <a:defRPr>
                <a:latin typeface="+mj-l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Department of Early Education and Care</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Name]</a:t>
            </a:r>
            <a:endParaRPr lang="en-US" sz="1800">
              <a:solidFill>
                <a:srgbClr val="00269E"/>
              </a:solidFill>
              <a:latin typeface="Arial" pitchFamily="34" charset="0"/>
              <a:cs typeface="Arial" pitchFamily="34" charset="0"/>
            </a:endParaRPr>
          </a:p>
        </p:txBody>
      </p:sp>
      <p:pic>
        <p:nvPicPr>
          <p:cNvPr id="8" name="Picture 2" descr="Image result for ma eec logo">
            <a:extLst>
              <a:ext uri="{FF2B5EF4-FFF2-40B4-BE49-F238E27FC236}">
                <a16:creationId xmlns:a16="http://schemas.microsoft.com/office/drawing/2014/main" id="{2EC2DAEF-7C93-468F-8ED0-D833A05BDFB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
        <p:nvSpPr>
          <p:cNvPr id="16" name="Content Placeholder 11">
            <a:extLst>
              <a:ext uri="{FF2B5EF4-FFF2-40B4-BE49-F238E27FC236}">
                <a16:creationId xmlns:a16="http://schemas.microsoft.com/office/drawing/2014/main" id="{BD63178D-32CC-470E-A854-65E8DE896789}"/>
              </a:ext>
            </a:extLst>
          </p:cNvPr>
          <p:cNvSpPr>
            <a:spLocks noGrp="1"/>
          </p:cNvSpPr>
          <p:nvPr>
            <p:ph sz="quarter" idx="11" hasCustomPrompt="1"/>
          </p:nvPr>
        </p:nvSpPr>
        <p:spPr>
          <a:xfrm>
            <a:off x="2274972" y="3989864"/>
            <a:ext cx="6069892" cy="447675"/>
          </a:xfrm>
          <a:prstGeom prst="rect">
            <a:avLst/>
          </a:prstGeom>
        </p:spPr>
        <p:txBody>
          <a:bodyPr/>
          <a:lstStyle>
            <a:lvl1pPr marL="0" indent="0" algn="r">
              <a:buNone/>
              <a:defRPr sz="1200" b="0" i="1">
                <a:solidFill>
                  <a:schemeClr val="tx1">
                    <a:lumMod val="50000"/>
                    <a:lumOff val="50000"/>
                  </a:schemeClr>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633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748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68748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4453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875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49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6461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82392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3143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22230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4814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562424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le and two boxes">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CA9637F1-0CAF-634A-BCE1-9B3371E108C5}"/>
              </a:ext>
            </a:extLst>
          </p:cNvPr>
          <p:cNvSpPr>
            <a:spLocks noGrp="1"/>
          </p:cNvSpPr>
          <p:nvPr>
            <p:ph type="dt" sz="half" idx="2"/>
          </p:nvPr>
        </p:nvSpPr>
        <p:spPr>
          <a:xfrm>
            <a:off x="322351" y="6356359"/>
            <a:ext cx="2057400" cy="365125"/>
          </a:xfrm>
          <a:prstGeom prst="rect">
            <a:avLst/>
          </a:prstGeom>
        </p:spPr>
        <p:txBody>
          <a:bodyPr vert="horz" lIns="91440" tIns="45720" rIns="91440" bIns="45720" rtlCol="0" anchor="ctr"/>
          <a:lstStyle>
            <a:lvl1pPr algn="l">
              <a:defRPr sz="675" b="0" i="0">
                <a:solidFill>
                  <a:schemeClr val="tx1">
                    <a:tint val="75000"/>
                  </a:schemeClr>
                </a:solidFill>
                <a:latin typeface="Verdana" panose="020B0604030504040204" pitchFamily="34" charset="0"/>
              </a:defRPr>
            </a:lvl1pPr>
          </a:lstStyle>
          <a:p>
            <a:endParaRPr lang="en-US"/>
          </a:p>
        </p:txBody>
      </p:sp>
      <p:sp>
        <p:nvSpPr>
          <p:cNvPr id="12" name="Slide Number Placeholder 5">
            <a:extLst>
              <a:ext uri="{FF2B5EF4-FFF2-40B4-BE49-F238E27FC236}">
                <a16:creationId xmlns:a16="http://schemas.microsoft.com/office/drawing/2014/main" id="{C9A2C313-E54C-BF42-B25C-88077F6CC4CA}"/>
              </a:ext>
            </a:extLst>
          </p:cNvPr>
          <p:cNvSpPr>
            <a:spLocks noGrp="1"/>
          </p:cNvSpPr>
          <p:nvPr>
            <p:ph type="sldNum" sz="quarter" idx="4"/>
          </p:nvPr>
        </p:nvSpPr>
        <p:spPr>
          <a:xfrm>
            <a:off x="6734501" y="6356359"/>
            <a:ext cx="2057400" cy="365125"/>
          </a:xfrm>
          <a:prstGeom prst="rect">
            <a:avLst/>
          </a:prstGeom>
        </p:spPr>
        <p:txBody>
          <a:bodyPr vert="horz" lIns="91440" tIns="45720" rIns="91440" bIns="45720" rtlCol="0" anchor="ctr"/>
          <a:lstStyle>
            <a:lvl1pPr algn="r">
              <a:defRPr sz="675" b="0" i="0">
                <a:solidFill>
                  <a:schemeClr val="tx1">
                    <a:tint val="75000"/>
                  </a:schemeClr>
                </a:solidFill>
                <a:latin typeface="Verdana" panose="020B0604030504040204" pitchFamily="34" charset="0"/>
              </a:defRPr>
            </a:lvl1pPr>
          </a:lstStyle>
          <a:p>
            <a:fld id="{2E951E97-618A-304E-8F37-DBEE06D0BA20}" type="slidenum">
              <a:rPr lang="en-US" smtClean="0"/>
              <a:pPr/>
              <a:t>‹#›</a:t>
            </a:fld>
            <a:endParaRPr lang="en-US"/>
          </a:p>
        </p:txBody>
      </p:sp>
      <p:sp>
        <p:nvSpPr>
          <p:cNvPr id="6" name="Content Placeholder 2">
            <a:extLst>
              <a:ext uri="{FF2B5EF4-FFF2-40B4-BE49-F238E27FC236}">
                <a16:creationId xmlns:a16="http://schemas.microsoft.com/office/drawing/2014/main" id="{519DFB98-7AE8-4E35-A925-FD4652C0BD28}"/>
              </a:ext>
            </a:extLst>
          </p:cNvPr>
          <p:cNvSpPr>
            <a:spLocks noGrp="1"/>
          </p:cNvSpPr>
          <p:nvPr>
            <p:ph sz="half" idx="1"/>
          </p:nvPr>
        </p:nvSpPr>
        <p:spPr>
          <a:xfrm>
            <a:off x="628651"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CB7C5C92-E0C5-4046-A26E-D8631A154753}"/>
              </a:ext>
            </a:extLst>
          </p:cNvPr>
          <p:cNvSpPr>
            <a:spLocks noGrp="1"/>
          </p:cNvSpPr>
          <p:nvPr>
            <p:ph sz="half" idx="14"/>
          </p:nvPr>
        </p:nvSpPr>
        <p:spPr>
          <a:xfrm>
            <a:off x="4703677"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11" name="Text Placeholder 7">
            <a:extLst>
              <a:ext uri="{FF2B5EF4-FFF2-40B4-BE49-F238E27FC236}">
                <a16:creationId xmlns:a16="http://schemas.microsoft.com/office/drawing/2014/main" id="{0CBEA126-2B0D-4CD8-9538-308E21E37B7C}"/>
              </a:ext>
            </a:extLst>
          </p:cNvPr>
          <p:cNvSpPr>
            <a:spLocks noGrp="1"/>
          </p:cNvSpPr>
          <p:nvPr>
            <p:ph type="body" sz="quarter" idx="13" hasCustomPrompt="1"/>
          </p:nvPr>
        </p:nvSpPr>
        <p:spPr>
          <a:xfrm>
            <a:off x="628650" y="894327"/>
            <a:ext cx="7886700" cy="614363"/>
          </a:xfrm>
        </p:spPr>
        <p:txBody>
          <a:bodyPr>
            <a:normAutofit/>
          </a:bodyPr>
          <a:lstStyle>
            <a:lvl1pPr>
              <a:spcAft>
                <a:spcPts val="225"/>
              </a:spcAft>
              <a:defRPr sz="1200">
                <a:solidFill>
                  <a:schemeClr val="tx1"/>
                </a:solidFill>
              </a:defRPr>
            </a:lvl1pPr>
          </a:lstStyle>
          <a:p>
            <a:pPr lvl="0"/>
            <a:r>
              <a:rPr lang="en-US"/>
              <a:t>Click to add slide subheading</a:t>
            </a:r>
          </a:p>
        </p:txBody>
      </p:sp>
      <p:sp>
        <p:nvSpPr>
          <p:cNvPr id="13" name="Title 1">
            <a:extLst>
              <a:ext uri="{FF2B5EF4-FFF2-40B4-BE49-F238E27FC236}">
                <a16:creationId xmlns:a16="http://schemas.microsoft.com/office/drawing/2014/main" id="{784A6402-0909-40ED-93D3-DE049E23B152}"/>
              </a:ext>
            </a:extLst>
          </p:cNvPr>
          <p:cNvSpPr>
            <a:spLocks noGrp="1"/>
          </p:cNvSpPr>
          <p:nvPr>
            <p:ph type="title" hasCustomPrompt="1"/>
          </p:nvPr>
        </p:nvSpPr>
        <p:spPr>
          <a:xfrm>
            <a:off x="628650" y="411488"/>
            <a:ext cx="7886700" cy="468315"/>
          </a:xfrm>
          <a:prstGeom prst="rect">
            <a:avLst/>
          </a:prstGeom>
        </p:spPr>
        <p:txBody>
          <a:bodyPr>
            <a:normAutofit/>
          </a:bodyPr>
          <a:lstStyle>
            <a:lvl1pPr>
              <a:defRPr sz="1500" b="1" i="0" cap="all" spc="101" baseline="0">
                <a:solidFill>
                  <a:schemeClr val="accent1"/>
                </a:solidFill>
                <a:latin typeface="Calibri" panose="020F0502020204030204" pitchFamily="34" charset="0"/>
                <a:cs typeface="Calibri" panose="020F0502020204030204" pitchFamily="34" charset="0"/>
              </a:defRPr>
            </a:lvl1pPr>
          </a:lstStyle>
          <a:p>
            <a:r>
              <a:rPr lang="en-US"/>
              <a:t>Click to Add slide heading</a:t>
            </a:r>
          </a:p>
        </p:txBody>
      </p:sp>
    </p:spTree>
    <p:extLst>
      <p:ext uri="{BB962C8B-B14F-4D97-AF65-F5344CB8AC3E}">
        <p14:creationId xmlns:p14="http://schemas.microsoft.com/office/powerpoint/2010/main" val="23553305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311D74-CA9F-4EC8-B641-B2326D1CCA2F}" type="datetimeFigureOut">
              <a:rPr lang="en-US" smtClean="0"/>
              <a:t>11/3/2022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D0B0E-32B1-4158-9304-F9E9B068F047}" type="slidenum">
              <a:rPr lang="en-US" smtClean="0"/>
              <a:t>‹#›</a:t>
            </a:fld>
            <a:endParaRPr lang="en-US"/>
          </a:p>
        </p:txBody>
      </p:sp>
    </p:spTree>
    <p:extLst>
      <p:ext uri="{BB962C8B-B14F-4D97-AF65-F5344CB8AC3E}">
        <p14:creationId xmlns:p14="http://schemas.microsoft.com/office/powerpoint/2010/main" val="2768368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Blank - No line">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4204CDE-0565-4DC4-9806-DB6131D71887}"/>
              </a:ext>
            </a:extLst>
          </p:cNvPr>
          <p:cNvSpPr>
            <a:spLocks noGrp="1"/>
          </p:cNvSpPr>
          <p:nvPr>
            <p:ph type="dt" sz="half" idx="10"/>
          </p:nvPr>
        </p:nvSpPr>
        <p:spPr/>
        <p:txBody>
          <a:bodyPr/>
          <a:lstStyle/>
          <a:p>
            <a:pPr fontAlgn="base">
              <a:spcAft>
                <a:spcPct val="0"/>
              </a:spcAft>
              <a:defRPr/>
            </a:pPr>
            <a:fld id="{2F3C2207-D54E-42B2-BBB0-E5E632C4D1A0}" type="datetime1">
              <a:rPr lang="en-US" smtClean="0">
                <a:solidFill>
                  <a:srgbClr val="000000"/>
                </a:solidFill>
              </a:rPr>
              <a:t>11/3/2022</a:t>
            </a:fld>
            <a:endParaRPr lang="en-US">
              <a:solidFill>
                <a:srgbClr val="000000"/>
              </a:solidFill>
            </a:endParaRPr>
          </a:p>
        </p:txBody>
      </p:sp>
      <p:sp>
        <p:nvSpPr>
          <p:cNvPr id="4" name="Slide Number Placeholder 3">
            <a:extLst>
              <a:ext uri="{FF2B5EF4-FFF2-40B4-BE49-F238E27FC236}">
                <a16:creationId xmlns:a16="http://schemas.microsoft.com/office/drawing/2014/main" id="{4F9B2003-B1E2-47C9-BC12-3FB48465AFAF}"/>
              </a:ext>
            </a:extLst>
          </p:cNvPr>
          <p:cNvSpPr>
            <a:spLocks noGrp="1"/>
          </p:cNvSpPr>
          <p:nvPr>
            <p:ph type="sldNum" sz="quarter" idx="11"/>
          </p:nvPr>
        </p:nvSpPr>
        <p:spPr/>
        <p:txBody>
          <a:bodyPr/>
          <a:lstStyle/>
          <a:p>
            <a:pPr fontAlgn="base">
              <a:spcAft>
                <a:spcPct val="0"/>
              </a:spcAft>
              <a:defRPr/>
            </a:pPr>
            <a:fld id="{ABBAB80B-196E-4758-AC9A-831BAC26F61E}" type="slidenum">
              <a:rPr lang="en-US" smtClean="0"/>
              <a:pPr fontAlgn="base">
                <a:spcAft>
                  <a:spcPct val="0"/>
                </a:spcAft>
                <a:defRPr/>
              </a:pPr>
              <a:t>‹#›</a:t>
            </a:fld>
            <a:endParaRPr lang="en-US"/>
          </a:p>
        </p:txBody>
      </p:sp>
      <p:pic>
        <p:nvPicPr>
          <p:cNvPr id="5" name="Picture 7" descr="EEC-Happle2.gif">
            <a:extLst>
              <a:ext uri="{FF2B5EF4-FFF2-40B4-BE49-F238E27FC236}">
                <a16:creationId xmlns:a16="http://schemas.microsoft.com/office/drawing/2014/main" id="{C66EA485-4E34-4820-92E2-8A10860C7B9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949214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01915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75042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99944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09153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08707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935301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7526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4" y="337164"/>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1200" b="0" i="1">
                <a:solidFill>
                  <a:schemeClr val="tx1"/>
                </a:solidFill>
                <a:latin typeface="+mj-lt"/>
                <a:cs typeface="Arial" panose="020B0604020202020204" pitchFamily="34" charset="0"/>
              </a:defRPr>
            </a:lvl1pPr>
          </a:lstStyle>
          <a:p>
            <a:pPr lvl="0"/>
            <a:r>
              <a:rPr lang="en-US"/>
              <a:t>Click here to add content</a:t>
            </a:r>
          </a:p>
        </p:txBody>
      </p:sp>
      <p:sp>
        <p:nvSpPr>
          <p:cNvPr id="3" name="Text Placeholder 2">
            <a:extLst>
              <a:ext uri="{FF2B5EF4-FFF2-40B4-BE49-F238E27FC236}">
                <a16:creationId xmlns:a16="http://schemas.microsoft.com/office/drawing/2014/main" id="{F19FAAEC-32FD-4672-94A3-9757A5B5DF5A}"/>
              </a:ext>
            </a:extLst>
          </p:cNvPr>
          <p:cNvSpPr>
            <a:spLocks noGrp="1"/>
          </p:cNvSpPr>
          <p:nvPr>
            <p:ph type="body" sz="quarter" idx="12"/>
          </p:nvPr>
        </p:nvSpPr>
        <p:spPr>
          <a:xfrm>
            <a:off x="447676" y="1509713"/>
            <a:ext cx="8426450" cy="4699000"/>
          </a:xfrm>
          <a:prstGeom prst="rect">
            <a:avLst/>
          </a:prstGeom>
        </p:spPr>
        <p:txBody>
          <a:bodyPr/>
          <a:lstStyle>
            <a:lvl1pPr>
              <a:defRPr sz="1200" b="0"/>
            </a:lvl1pPr>
            <a:lvl2pPr>
              <a:defRPr sz="1050"/>
            </a:lvl2pPr>
            <a:lvl3pPr>
              <a:defRPr sz="1050"/>
            </a:lvl3pPr>
            <a:lvl4pPr>
              <a:defRPr sz="1050"/>
            </a:lvl4pPr>
            <a:lvl5pP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31121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982198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98101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51261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51202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47214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6560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52945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95184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00473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818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7"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Click to edit Master title style</a:t>
            </a:r>
            <a:endParaRPr lang="en-US" sz="1800">
              <a:solidFill>
                <a:srgbClr val="00269E"/>
              </a:solidFill>
              <a:latin typeface="Arial" pitchFamily="34" charset="0"/>
              <a:cs typeface="Arial" pitchFamily="34" charset="0"/>
            </a:endParaRPr>
          </a:p>
        </p:txBody>
      </p:sp>
      <p:pic>
        <p:nvPicPr>
          <p:cNvPr id="8" name="Picture 2" descr="https://upload.wikimedia.org/wikipedia/commons/thumb/8/82/Seal_of_Massachusetts.svg/2000px-Seal_of_Massachusetts.svg.png">
            <a:extLst>
              <a:ext uri="{FF2B5EF4-FFF2-40B4-BE49-F238E27FC236}">
                <a16:creationId xmlns:a16="http://schemas.microsoft.com/office/drawing/2014/main" id="{F08F020E-1FCB-4E39-B87B-BBA83676339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5"/>
            <a:ext cx="1365477" cy="136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2140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868636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solidFill>
                  <a:srgbClr val="0000E5"/>
                </a:solidFill>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99589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244788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t"/>
          <a:lstStyle>
            <a:lvl1pPr algn="l">
              <a:defRPr sz="1500" b="1">
                <a:solidFill>
                  <a:srgbClr val="0000E5"/>
                </a:solidFill>
              </a:defRPr>
            </a:lvl1pPr>
          </a:lstStyle>
          <a:p>
            <a:r>
              <a:rPr lang="en-US"/>
              <a:t>Click to edit Master title style</a:t>
            </a:r>
          </a:p>
        </p:txBody>
      </p:sp>
      <p:sp>
        <p:nvSpPr>
          <p:cNvPr id="3" name="Content Placeholder 2"/>
          <p:cNvSpPr>
            <a:spLocks noGrp="1"/>
          </p:cNvSpPr>
          <p:nvPr>
            <p:ph idx="1"/>
          </p:nvPr>
        </p:nvSpPr>
        <p:spPr>
          <a:xfrm>
            <a:off x="3575050" y="1003306"/>
            <a:ext cx="5111750" cy="5122863"/>
          </a:xfrm>
        </p:spPr>
        <p:txBody>
          <a:bodyPr/>
          <a:lstStyle>
            <a:lvl1pPr>
              <a:defRPr sz="1200"/>
            </a:lvl1pPr>
            <a:lvl2pPr>
              <a:defRPr sz="1200"/>
            </a:lvl2pPr>
            <a:lvl3pPr>
              <a:defRPr sz="1200"/>
            </a:lvl3pPr>
            <a:lvl4pPr>
              <a:defRPr sz="1200"/>
            </a:lvl4pPr>
            <a:lvl5pPr>
              <a:defRPr sz="12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7032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solidFill>
                  <a:srgbClr val="0000E5"/>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391175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lvl1pPr>
              <a:defRPr>
                <a:solidFill>
                  <a:srgbClr val="0000E5"/>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4232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8987455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sp>
        <p:nvSpPr>
          <p:cNvPr id="105483" name="Line 11"/>
          <p:cNvSpPr>
            <a:spLocks noChangeShapeType="1"/>
          </p:cNvSpPr>
          <p:nvPr/>
        </p:nvSpPr>
        <p:spPr bwMode="auto">
          <a:xfrm>
            <a:off x="2443169"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35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7" y="2030679"/>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1" y="1814170"/>
            <a:ext cx="6069891" cy="1843430"/>
          </a:xfrm>
          <a:prstGeom prst="rect">
            <a:avLst/>
          </a:prstGeom>
        </p:spPr>
        <p:txBody>
          <a:bodyPr anchor="ctr"/>
          <a:lstStyle>
            <a:lvl1pPr>
              <a:lnSpc>
                <a:spcPct val="100000"/>
              </a:lnSpc>
              <a:spcAft>
                <a:spcPts val="600"/>
              </a:spcAft>
              <a:defRPr/>
            </a:lvl1pPr>
          </a:lstStyle>
          <a:p>
            <a:pPr>
              <a:lnSpc>
                <a:spcPct val="100000"/>
              </a:lnSpc>
              <a:spcAft>
                <a:spcPts val="600"/>
              </a:spcAft>
            </a:pPr>
            <a:r>
              <a:rPr lang="en-US" sz="2100">
                <a:solidFill>
                  <a:srgbClr val="00269E"/>
                </a:solidFill>
                <a:latin typeface="Arial" pitchFamily="34" charset="0"/>
                <a:cs typeface="Arial" pitchFamily="34" charset="0"/>
              </a:rPr>
              <a:t>Commonwealth of Massachusetts</a:t>
            </a:r>
            <a:br>
              <a:rPr lang="en-US" sz="2100">
                <a:solidFill>
                  <a:srgbClr val="00269E"/>
                </a:solidFill>
                <a:latin typeface="Arial" pitchFamily="34" charset="0"/>
                <a:cs typeface="Arial" pitchFamily="34" charset="0"/>
              </a:rPr>
            </a:br>
            <a:br>
              <a:rPr lang="en-US" sz="120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[SECRETARIAT]</a:t>
            </a:r>
            <a:br>
              <a:rPr lang="en-US" sz="1350">
                <a:solidFill>
                  <a:srgbClr val="00269E"/>
                </a:solidFill>
                <a:latin typeface="Arial" pitchFamily="34" charset="0"/>
                <a:cs typeface="Arial" pitchFamily="34" charset="0"/>
              </a:rPr>
            </a:br>
            <a:br>
              <a:rPr lang="en-US" sz="750">
                <a:solidFill>
                  <a:srgbClr val="00269E"/>
                </a:solidFill>
                <a:latin typeface="Arial" pitchFamily="34" charset="0"/>
                <a:cs typeface="Arial" pitchFamily="34" charset="0"/>
              </a:rPr>
            </a:br>
            <a:r>
              <a:rPr lang="en-US" sz="1200">
                <a:solidFill>
                  <a:srgbClr val="00269E"/>
                </a:solidFill>
                <a:latin typeface="Arial" pitchFamily="34" charset="0"/>
                <a:cs typeface="Arial" pitchFamily="34" charset="0"/>
              </a:rPr>
              <a:t>Presentation to the Governor</a:t>
            </a:r>
            <a:endParaRPr lang="en-US" sz="1800">
              <a:solidFill>
                <a:srgbClr val="00269E"/>
              </a:solidFill>
              <a:latin typeface="Arial" pitchFamily="34" charset="0"/>
              <a:cs typeface="Arial" pitchFamily="34" charset="0"/>
            </a:endParaRPr>
          </a:p>
        </p:txBody>
      </p:sp>
      <p:sp>
        <p:nvSpPr>
          <p:cNvPr id="7" name="TextBox 6"/>
          <p:cNvSpPr txBox="1"/>
          <p:nvPr userDrawn="1"/>
        </p:nvSpPr>
        <p:spPr>
          <a:xfrm>
            <a:off x="3265716" y="6283293"/>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spTree>
    <p:extLst>
      <p:ext uri="{BB962C8B-B14F-4D97-AF65-F5344CB8AC3E}">
        <p14:creationId xmlns:p14="http://schemas.microsoft.com/office/powerpoint/2010/main" val="34383697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F4FFEB7C-5F4D-406F-B002-5DC2A62F8D9B}"/>
              </a:ext>
            </a:extLst>
          </p:cNvPr>
          <p:cNvSpPr>
            <a:spLocks noGrp="1" noChangeArrowheads="1"/>
          </p:cNvSpPr>
          <p:nvPr>
            <p:ph type="title"/>
          </p:nvPr>
        </p:nvSpPr>
        <p:spPr bwMode="auto">
          <a:xfrm>
            <a:off x="448415" y="337166"/>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rgbClr val="00269E"/>
                </a:solidFill>
              </a:defRPr>
            </a:lvl1pPr>
          </a:lstStyle>
          <a:p>
            <a:pPr lvl="0"/>
            <a:r>
              <a:rPr lang="en-US" altLang="en-US"/>
              <a:t>Main Header</a:t>
            </a:r>
          </a:p>
        </p:txBody>
      </p:sp>
      <p:sp>
        <p:nvSpPr>
          <p:cNvPr id="12" name="Content Placeholder 11">
            <a:extLst>
              <a:ext uri="{FF2B5EF4-FFF2-40B4-BE49-F238E27FC236}">
                <a16:creationId xmlns:a16="http://schemas.microsoft.com/office/drawing/2014/main" id="{887EC4F0-0BDB-4D72-B5B7-FA3E0EC0E676}"/>
              </a:ext>
            </a:extLst>
          </p:cNvPr>
          <p:cNvSpPr>
            <a:spLocks noGrp="1"/>
          </p:cNvSpPr>
          <p:nvPr>
            <p:ph sz="quarter" idx="11" hasCustomPrompt="1"/>
          </p:nvPr>
        </p:nvSpPr>
        <p:spPr>
          <a:xfrm>
            <a:off x="447676" y="752475"/>
            <a:ext cx="8426450" cy="447675"/>
          </a:xfrm>
          <a:prstGeom prst="rect">
            <a:avLst/>
          </a:prstGeom>
        </p:spPr>
        <p:txBody>
          <a:bodyPr/>
          <a:lstStyle>
            <a:lvl1pPr marL="0" indent="0">
              <a:buNone/>
              <a:defRPr sz="900" b="0" i="1">
                <a:solidFill>
                  <a:schemeClr val="tx1"/>
                </a:solidFill>
                <a:latin typeface="Arial" panose="020B0604020202020204" pitchFamily="34" charset="0"/>
                <a:cs typeface="Arial" panose="020B0604020202020204" pitchFamily="34" charset="0"/>
              </a:defRPr>
            </a:lvl1pPr>
          </a:lstStyle>
          <a:p>
            <a:pPr lvl="0"/>
            <a:r>
              <a:rPr lang="en-US"/>
              <a:t>Click here to add content</a:t>
            </a:r>
          </a:p>
        </p:txBody>
      </p:sp>
    </p:spTree>
    <p:extLst>
      <p:ext uri="{BB962C8B-B14F-4D97-AF65-F5344CB8AC3E}">
        <p14:creationId xmlns:p14="http://schemas.microsoft.com/office/powerpoint/2010/main" val="37465717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fld id="{2200DE78-286F-4487-B6BC-3C13584D420A}" type="datetime1">
              <a:rPr lang="en-US" smtClean="0">
                <a:solidFill>
                  <a:srgbClr val="000000"/>
                </a:solidFill>
              </a:rPr>
              <a:t>11/3/2022</a:t>
            </a:fld>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3205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Tree>
    <p:extLst>
      <p:ext uri="{BB962C8B-B14F-4D97-AF65-F5344CB8AC3E}">
        <p14:creationId xmlns:p14="http://schemas.microsoft.com/office/powerpoint/2010/main" val="42273529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825"/>
            </a:lvl1pPr>
            <a:lvl2pPr>
              <a:defRPr sz="825"/>
            </a:lvl2pPr>
            <a:lvl3pPr>
              <a:defRPr sz="825"/>
            </a:lvl3pPr>
            <a:lvl4pPr>
              <a:defRPr sz="825"/>
            </a:lvl4pPr>
            <a:lvl5pPr>
              <a:defRPr sz="825"/>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b="1"/>
            </a:lvl1pPr>
            <a:lvl2pPr>
              <a:defRPr b="1"/>
            </a:lvl2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4AA767C0-C504-4EDF-86B4-90847DEFE20B}"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13017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C2995935-9242-4759-9608-40D7C1FB168D}"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749101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769F5790-BF01-4E0E-837C-06535C3D14FB}" type="datetime1">
              <a:rPr lang="en-US" smtClean="0">
                <a:solidFill>
                  <a:srgbClr val="000000"/>
                </a:solidFill>
              </a:rPr>
              <a:t>11/3/2022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4119454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fld id="{698B00E5-DDB8-4A2A-BA29-FCF03222E67D}" type="datetime1">
              <a:rPr lang="en-US" smtClean="0">
                <a:solidFill>
                  <a:srgbClr val="000000"/>
                </a:solidFill>
              </a:rPr>
              <a:t>11/3/2022</a:t>
            </a:fld>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420696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fld id="{3B6946B6-8510-4C5F-8DDF-32453D0EE9DF}" type="datetime1">
              <a:rPr lang="en-US" smtClean="0">
                <a:solidFill>
                  <a:srgbClr val="000000"/>
                </a:solidFill>
              </a:rPr>
              <a:t>11/3/2022</a:t>
            </a:fld>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82105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A4D60944-08EF-42B7-97FE-95B65B5F679B}" type="datetime1">
              <a:rPr lang="en-US" smtClean="0">
                <a:solidFill>
                  <a:srgbClr val="000000"/>
                </a:solidFill>
              </a:rPr>
              <a:t>11/3/2022</a:t>
            </a:fld>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0828555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8ACDDC98-AF43-431A-AA56-BA618A100DBD}" type="datetime1">
              <a:rPr lang="en-US" smtClean="0">
                <a:solidFill>
                  <a:srgbClr val="000000"/>
                </a:solidFill>
              </a:rPr>
              <a:t>11/3/2022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8467252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3C81A7F9-BCD7-4ADA-95D0-36855D815626}" type="datetime1">
              <a:rPr lang="en-US" smtClean="0">
                <a:solidFill>
                  <a:srgbClr val="000000"/>
                </a:solidFill>
              </a:rPr>
              <a:t>11/3/2022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87445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09094E05-29A7-4CFE-BD3A-65BEEEC88404}"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715149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fld id="{AAFC0BFC-AB8A-4C3F-8AC7-68583CCBD3F1}"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6995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1500"/>
            </a:lvl1pPr>
            <a:lvl2pPr>
              <a:defRPr sz="1350"/>
            </a:lvl2pPr>
            <a:lvl3pPr>
              <a:defRPr sz="1350"/>
            </a:lvl3pPr>
            <a:lvl4pPr>
              <a:defRPr sz="1350"/>
            </a:lvl4pPr>
            <a:lvl5pP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654885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fld id="{F4F24E1E-AE7A-4042-ADBD-671B0710A8F5}" type="datetime1">
              <a:rPr lang="en-US" smtClean="0">
                <a:solidFill>
                  <a:srgbClr val="000000"/>
                </a:solidFill>
              </a:rPr>
              <a:t>11/3/2022</a:t>
            </a:fld>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5667024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DA2A31B9-5E34-4A00-A491-C824D5309A6A}"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50497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fld id="{BA807058-D8BE-4D32-A4A6-B451F1AEF943}" type="datetime1">
              <a:rPr lang="en-US" smtClean="0">
                <a:solidFill>
                  <a:srgbClr val="000000"/>
                </a:solidFill>
              </a:rPr>
              <a:t>11/3/2022</a:t>
            </a:fld>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63755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fld id="{7E14E568-D442-4337-93C3-D29291224D87}" type="datetime1">
              <a:rPr lang="en-US" smtClean="0">
                <a:solidFill>
                  <a:srgbClr val="000000"/>
                </a:solidFill>
              </a:rPr>
              <a:t>11/3/2022</a:t>
            </a:fld>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049401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2" y="1165230"/>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sp>
        <p:nvSpPr>
          <p:cNvPr id="6" name="Line 11"/>
          <p:cNvSpPr>
            <a:spLocks noChangeShapeType="1"/>
          </p:cNvSpPr>
          <p:nvPr/>
        </p:nvSpPr>
        <p:spPr bwMode="auto">
          <a:xfrm>
            <a:off x="2443167"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4" y="3927475"/>
            <a:ext cx="5716587" cy="446088"/>
          </a:xfrm>
        </p:spPr>
        <p:txBody>
          <a:bodyPr/>
          <a:lstStyle>
            <a:lvl1pPr>
              <a:buNone/>
              <a:defRPr sz="135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600" b="0">
                <a:latin typeface="Verdana" pitchFamily="96" charset="0"/>
              </a:defRPr>
            </a:lvl1pPr>
          </a:lstStyle>
          <a:p>
            <a:pPr fontAlgn="base">
              <a:spcAft>
                <a:spcPct val="0"/>
              </a:spcAft>
              <a:defRPr/>
            </a:pPr>
            <a:endParaRPr lang="en-US">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83"/>
            <a:ext cx="2857500" cy="638175"/>
          </a:xfrm>
          <a:prstGeom prst="rect">
            <a:avLst/>
          </a:prstGeom>
          <a:noFill/>
          <a:ln w="9525">
            <a:noFill/>
            <a:miter lim="800000"/>
            <a:headEnd/>
            <a:tailEnd/>
          </a:ln>
        </p:spPr>
      </p:pic>
    </p:spTree>
    <p:extLst>
      <p:ext uri="{BB962C8B-B14F-4D97-AF65-F5344CB8AC3E}">
        <p14:creationId xmlns:p14="http://schemas.microsoft.com/office/powerpoint/2010/main" val="422735293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1500"/>
            </a:lvl1pPr>
            <a:lvl2pPr>
              <a:defRPr sz="1350"/>
            </a:lvl2pPr>
            <a:lvl3pPr>
              <a:defRPr sz="1350"/>
            </a:lvl3pPr>
            <a:lvl4pPr>
              <a:defRPr sz="1350"/>
            </a:lvl4pPr>
            <a:lvl5pPr>
              <a:defRPr sz="13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35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65488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767080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438547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455800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40" y="152403"/>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7489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892" indent="0">
              <a:buNone/>
              <a:defRPr sz="1350"/>
            </a:lvl2pPr>
            <a:lvl3pPr marL="685783" indent="0">
              <a:buNone/>
              <a:defRPr sz="1200"/>
            </a:lvl3pPr>
            <a:lvl4pPr marL="1028675" indent="0">
              <a:buNone/>
              <a:defRPr sz="1050"/>
            </a:lvl4pPr>
            <a:lvl5pPr marL="1371566" indent="0">
              <a:buNone/>
              <a:defRPr sz="1050"/>
            </a:lvl5pPr>
            <a:lvl6pPr marL="1714457" indent="0">
              <a:buNone/>
              <a:defRPr sz="1050"/>
            </a:lvl6pPr>
            <a:lvl7pPr marL="2057348" indent="0">
              <a:buNone/>
              <a:defRPr sz="1050"/>
            </a:lvl7pPr>
            <a:lvl8pPr marL="2400240" indent="0">
              <a:buNone/>
              <a:defRPr sz="1050"/>
            </a:lvl8pPr>
            <a:lvl9pPr marL="2743132" indent="0">
              <a:buNone/>
              <a:defRPr sz="105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767080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687488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6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445372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892" indent="0">
              <a:buNone/>
              <a:defRPr sz="900"/>
            </a:lvl2pPr>
            <a:lvl3pPr marL="685783" indent="0">
              <a:buNone/>
              <a:defRPr sz="750"/>
            </a:lvl3pPr>
            <a:lvl4pPr marL="1028675" indent="0">
              <a:buNone/>
              <a:defRPr sz="675"/>
            </a:lvl4pPr>
            <a:lvl5pPr marL="1371566" indent="0">
              <a:buNone/>
              <a:defRPr sz="675"/>
            </a:lvl5pPr>
            <a:lvl6pPr marL="1714457" indent="0">
              <a:buNone/>
              <a:defRPr sz="675"/>
            </a:lvl6pPr>
            <a:lvl7pPr marL="2057348" indent="0">
              <a:buNone/>
              <a:defRPr sz="675"/>
            </a:lvl7pPr>
            <a:lvl8pPr marL="2400240" indent="0">
              <a:buNone/>
              <a:defRPr sz="675"/>
            </a:lvl8pPr>
            <a:lvl9pPr marL="2743132" indent="0">
              <a:buNone/>
              <a:defRPr sz="675"/>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6487505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64918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2"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8646143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823920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6"/>
            <a:ext cx="8382000" cy="4525963"/>
          </a:xfrm>
        </p:spPr>
        <p:txBody>
          <a:bodyPr/>
          <a:lstStyle/>
          <a:p>
            <a:pPr lvl="0"/>
            <a:r>
              <a:rPr lang="en-US" noProof="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314366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892" indent="0" algn="ctr">
              <a:buNone/>
              <a:defRPr/>
            </a:lvl2pPr>
            <a:lvl3pPr marL="685783" indent="0" algn="ctr">
              <a:buNone/>
              <a:defRPr/>
            </a:lvl3pPr>
            <a:lvl4pPr marL="1028675" indent="0" algn="ctr">
              <a:buNone/>
              <a:defRPr/>
            </a:lvl4pPr>
            <a:lvl5pPr marL="1371566" indent="0" algn="ctr">
              <a:buNone/>
              <a:defRPr/>
            </a:lvl5pPr>
            <a:lvl6pPr marL="1714457" indent="0" algn="ctr">
              <a:buNone/>
              <a:defRPr/>
            </a:lvl6pPr>
            <a:lvl7pPr marL="2057348" indent="0" algn="ctr">
              <a:buNone/>
              <a:defRPr/>
            </a:lvl7pPr>
            <a:lvl8pPr marL="2400240" indent="0" algn="ctr">
              <a:buNone/>
              <a:defRPr/>
            </a:lvl8pPr>
            <a:lvl9pPr marL="2743132"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222305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6"/>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4814517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userDrawn="1">
  <p:cSld name="2_Title and two boxes">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CA9637F1-0CAF-634A-BCE1-9B3371E108C5}"/>
              </a:ext>
            </a:extLst>
          </p:cNvPr>
          <p:cNvSpPr>
            <a:spLocks noGrp="1"/>
          </p:cNvSpPr>
          <p:nvPr>
            <p:ph type="dt" sz="half" idx="2"/>
          </p:nvPr>
        </p:nvSpPr>
        <p:spPr>
          <a:xfrm>
            <a:off x="322351" y="6356359"/>
            <a:ext cx="2057400" cy="365125"/>
          </a:xfrm>
          <a:prstGeom prst="rect">
            <a:avLst/>
          </a:prstGeom>
        </p:spPr>
        <p:txBody>
          <a:bodyPr vert="horz" lIns="91440" tIns="45720" rIns="91440" bIns="45720" rtlCol="0" anchor="ctr"/>
          <a:lstStyle>
            <a:lvl1pPr algn="l">
              <a:defRPr sz="675" b="0" i="0">
                <a:solidFill>
                  <a:schemeClr val="tx1">
                    <a:tint val="75000"/>
                  </a:schemeClr>
                </a:solidFill>
                <a:latin typeface="Verdana" panose="020B0604030504040204" pitchFamily="34" charset="0"/>
              </a:defRPr>
            </a:lvl1pPr>
          </a:lstStyle>
          <a:p>
            <a:endParaRPr lang="en-US"/>
          </a:p>
        </p:txBody>
      </p:sp>
      <p:sp>
        <p:nvSpPr>
          <p:cNvPr id="12" name="Slide Number Placeholder 5">
            <a:extLst>
              <a:ext uri="{FF2B5EF4-FFF2-40B4-BE49-F238E27FC236}">
                <a16:creationId xmlns:a16="http://schemas.microsoft.com/office/drawing/2014/main" id="{C9A2C313-E54C-BF42-B25C-88077F6CC4CA}"/>
              </a:ext>
            </a:extLst>
          </p:cNvPr>
          <p:cNvSpPr>
            <a:spLocks noGrp="1"/>
          </p:cNvSpPr>
          <p:nvPr>
            <p:ph type="sldNum" sz="quarter" idx="4"/>
          </p:nvPr>
        </p:nvSpPr>
        <p:spPr>
          <a:xfrm>
            <a:off x="6734501" y="6356359"/>
            <a:ext cx="2057400" cy="365125"/>
          </a:xfrm>
          <a:prstGeom prst="rect">
            <a:avLst/>
          </a:prstGeom>
        </p:spPr>
        <p:txBody>
          <a:bodyPr vert="horz" lIns="91440" tIns="45720" rIns="91440" bIns="45720" rtlCol="0" anchor="ctr"/>
          <a:lstStyle>
            <a:lvl1pPr algn="r">
              <a:defRPr sz="675" b="0" i="0">
                <a:solidFill>
                  <a:schemeClr val="tx1">
                    <a:tint val="75000"/>
                  </a:schemeClr>
                </a:solidFill>
                <a:latin typeface="Verdana" panose="020B0604030504040204" pitchFamily="34" charset="0"/>
              </a:defRPr>
            </a:lvl1pPr>
          </a:lstStyle>
          <a:p>
            <a:fld id="{2E951E97-618A-304E-8F37-DBEE06D0BA20}" type="slidenum">
              <a:rPr lang="en-US" smtClean="0"/>
              <a:pPr/>
              <a:t>‹#›</a:t>
            </a:fld>
            <a:endParaRPr lang="en-US"/>
          </a:p>
        </p:txBody>
      </p:sp>
      <p:sp>
        <p:nvSpPr>
          <p:cNvPr id="6" name="Content Placeholder 2">
            <a:extLst>
              <a:ext uri="{FF2B5EF4-FFF2-40B4-BE49-F238E27FC236}">
                <a16:creationId xmlns:a16="http://schemas.microsoft.com/office/drawing/2014/main" id="{519DFB98-7AE8-4E35-A925-FD4652C0BD28}"/>
              </a:ext>
            </a:extLst>
          </p:cNvPr>
          <p:cNvSpPr>
            <a:spLocks noGrp="1"/>
          </p:cNvSpPr>
          <p:nvPr>
            <p:ph sz="half" idx="1"/>
          </p:nvPr>
        </p:nvSpPr>
        <p:spPr>
          <a:xfrm>
            <a:off x="628651"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CB7C5C92-E0C5-4046-A26E-D8631A154753}"/>
              </a:ext>
            </a:extLst>
          </p:cNvPr>
          <p:cNvSpPr>
            <a:spLocks noGrp="1"/>
          </p:cNvSpPr>
          <p:nvPr>
            <p:ph sz="half" idx="14"/>
          </p:nvPr>
        </p:nvSpPr>
        <p:spPr>
          <a:xfrm>
            <a:off x="4703677" y="1600200"/>
            <a:ext cx="3811676" cy="4572000"/>
          </a:xfrm>
        </p:spPr>
        <p:txBody>
          <a:bodyPr/>
          <a:lstStyle>
            <a:lvl1pPr>
              <a:defRPr b="1" i="0">
                <a:solidFill>
                  <a:schemeClr val="accent1"/>
                </a:solidFill>
                <a:latin typeface="Verdana" panose="020B0604030504040204" pitchFamily="34" charset="0"/>
              </a:defRPr>
            </a:lvl1pPr>
            <a:lvl2pPr>
              <a:defRPr b="0" i="0">
                <a:latin typeface="Calibri" panose="020F0502020204030204" pitchFamily="34" charset="0"/>
                <a:cs typeface="Calibri" panose="020F0502020204030204" pitchFamily="34" charset="0"/>
              </a:defRPr>
            </a:lvl2pPr>
            <a:lvl3pPr>
              <a:defRPr b="0" i="0">
                <a:latin typeface="Calibri" panose="020F0502020204030204" pitchFamily="34" charset="0"/>
                <a:cs typeface="Calibri" panose="020F0502020204030204" pitchFamily="34" charset="0"/>
              </a:defRPr>
            </a:lvl3pPr>
            <a:lvl4pPr>
              <a:defRPr b="0" i="0">
                <a:latin typeface="Calibri" panose="020F0502020204030204" pitchFamily="34" charset="0"/>
                <a:cs typeface="Calibri" panose="020F0502020204030204" pitchFamily="34" charset="0"/>
              </a:defRPr>
            </a:lvl4pPr>
            <a:lvl5pPr>
              <a:defRPr b="0" i="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p:txBody>
      </p:sp>
      <p:sp>
        <p:nvSpPr>
          <p:cNvPr id="11" name="Text Placeholder 7">
            <a:extLst>
              <a:ext uri="{FF2B5EF4-FFF2-40B4-BE49-F238E27FC236}">
                <a16:creationId xmlns:a16="http://schemas.microsoft.com/office/drawing/2014/main" id="{0CBEA126-2B0D-4CD8-9538-308E21E37B7C}"/>
              </a:ext>
            </a:extLst>
          </p:cNvPr>
          <p:cNvSpPr>
            <a:spLocks noGrp="1"/>
          </p:cNvSpPr>
          <p:nvPr>
            <p:ph type="body" sz="quarter" idx="13" hasCustomPrompt="1"/>
          </p:nvPr>
        </p:nvSpPr>
        <p:spPr>
          <a:xfrm>
            <a:off x="628650" y="894327"/>
            <a:ext cx="7886700" cy="614363"/>
          </a:xfrm>
        </p:spPr>
        <p:txBody>
          <a:bodyPr>
            <a:normAutofit/>
          </a:bodyPr>
          <a:lstStyle>
            <a:lvl1pPr>
              <a:spcAft>
                <a:spcPts val="225"/>
              </a:spcAft>
              <a:defRPr sz="1200">
                <a:solidFill>
                  <a:schemeClr val="tx1"/>
                </a:solidFill>
              </a:defRPr>
            </a:lvl1pPr>
          </a:lstStyle>
          <a:p>
            <a:pPr lvl="0"/>
            <a:r>
              <a:rPr lang="en-US"/>
              <a:t>Click to add slide subheading</a:t>
            </a:r>
          </a:p>
        </p:txBody>
      </p:sp>
      <p:sp>
        <p:nvSpPr>
          <p:cNvPr id="13" name="Title 1">
            <a:extLst>
              <a:ext uri="{FF2B5EF4-FFF2-40B4-BE49-F238E27FC236}">
                <a16:creationId xmlns:a16="http://schemas.microsoft.com/office/drawing/2014/main" id="{784A6402-0909-40ED-93D3-DE049E23B152}"/>
              </a:ext>
            </a:extLst>
          </p:cNvPr>
          <p:cNvSpPr>
            <a:spLocks noGrp="1"/>
          </p:cNvSpPr>
          <p:nvPr>
            <p:ph type="title" hasCustomPrompt="1"/>
          </p:nvPr>
        </p:nvSpPr>
        <p:spPr>
          <a:xfrm>
            <a:off x="628650" y="411488"/>
            <a:ext cx="7886700" cy="468315"/>
          </a:xfrm>
          <a:prstGeom prst="rect">
            <a:avLst/>
          </a:prstGeom>
        </p:spPr>
        <p:txBody>
          <a:bodyPr>
            <a:normAutofit/>
          </a:bodyPr>
          <a:lstStyle>
            <a:lvl1pPr>
              <a:defRPr sz="1500" b="1" i="0" cap="all" spc="101" baseline="0">
                <a:solidFill>
                  <a:schemeClr val="accent1"/>
                </a:solidFill>
                <a:latin typeface="Calibri" panose="020F0502020204030204" pitchFamily="34" charset="0"/>
                <a:cs typeface="Calibri" panose="020F0502020204030204" pitchFamily="34" charset="0"/>
              </a:defRPr>
            </a:lvl1pPr>
          </a:lstStyle>
          <a:p>
            <a:r>
              <a:rPr lang="en-US"/>
              <a:t>Click to Add slide heading</a:t>
            </a:r>
          </a:p>
        </p:txBody>
      </p:sp>
    </p:spTree>
    <p:extLst>
      <p:ext uri="{BB962C8B-B14F-4D97-AF65-F5344CB8AC3E}">
        <p14:creationId xmlns:p14="http://schemas.microsoft.com/office/powerpoint/2010/main" val="235533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6"/>
            <a:ext cx="411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438547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D0B0E-32B1-4158-9304-F9E9B068F047}" type="slidenum">
              <a:rPr lang="en-US" smtClean="0"/>
              <a:t>‹#›</a:t>
            </a:fld>
            <a:endParaRPr lang="en-US"/>
          </a:p>
        </p:txBody>
      </p:sp>
    </p:spTree>
    <p:extLst>
      <p:ext uri="{BB962C8B-B14F-4D97-AF65-F5344CB8AC3E}">
        <p14:creationId xmlns:p14="http://schemas.microsoft.com/office/powerpoint/2010/main" val="2768368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45580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slideLayout" Target="../slideLayouts/slideLayout2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image" Target="../media/image5.png"/><Relationship Id="rId2" Type="http://schemas.openxmlformats.org/officeDocument/2006/relationships/slideLayout" Target="../slideLayouts/slideLayout24.xml"/><Relationship Id="rId16" Type="http://schemas.openxmlformats.org/officeDocument/2006/relationships/theme" Target="../theme/theme3.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image" Target="../media/image5.png"/><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image" Target="../media/image5.png"/><Relationship Id="rId2" Type="http://schemas.openxmlformats.org/officeDocument/2006/relationships/slideLayout" Target="../slideLayouts/slideLayout50.xml"/><Relationship Id="rId16" Type="http://schemas.openxmlformats.org/officeDocument/2006/relationships/theme" Target="../theme/theme5.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slideLayout" Target="../slideLayouts/slideLayout76.xml"/><Relationship Id="rId18" Type="http://schemas.openxmlformats.org/officeDocument/2006/relationships/theme" Target="../theme/theme6.xml"/><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17" Type="http://schemas.openxmlformats.org/officeDocument/2006/relationships/slideLayout" Target="../slideLayouts/slideLayout80.xml"/><Relationship Id="rId2" Type="http://schemas.openxmlformats.org/officeDocument/2006/relationships/slideLayout" Target="../slideLayouts/slideLayout65.xml"/><Relationship Id="rId16" Type="http://schemas.openxmlformats.org/officeDocument/2006/relationships/slideLayout" Target="../slideLayouts/slideLayout79.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5" Type="http://schemas.openxmlformats.org/officeDocument/2006/relationships/slideLayout" Target="../slideLayouts/slideLayout68.xml"/><Relationship Id="rId15" Type="http://schemas.openxmlformats.org/officeDocument/2006/relationships/slideLayout" Target="../slideLayouts/slideLayout78.xml"/><Relationship Id="rId10" Type="http://schemas.openxmlformats.org/officeDocument/2006/relationships/slideLayout" Target="../slideLayouts/slideLayout73.xml"/><Relationship Id="rId19" Type="http://schemas.openxmlformats.org/officeDocument/2006/relationships/image" Target="../media/image5.png"/><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0" name="Slide Number Placeholder 6"/>
          <p:cNvSpPr txBox="1">
            <a:spLocks/>
          </p:cNvSpPr>
          <p:nvPr userDrawn="1"/>
        </p:nvSpPr>
        <p:spPr>
          <a:xfrm>
            <a:off x="8149379" y="6543215"/>
            <a:ext cx="762000" cy="228600"/>
          </a:xfrm>
          <a:prstGeom prst="rect">
            <a:avLst/>
          </a:prstGeom>
        </p:spPr>
        <p:txBody>
          <a:bodyPr vert="horz" wrap="square" lIns="68580" tIns="34290" rIns="68580" bIns="34290" numCol="1" anchor="ctr" anchorCtr="0" compatLnSpc="1">
            <a:prstTxWarp prst="textNoShape">
              <a:avLst/>
            </a:prstTxWarp>
          </a:bodyPr>
          <a:lstStyle>
            <a:lvl1pPr>
              <a:defRPr/>
            </a:lvl1pPr>
          </a:lstStyle>
          <a:p>
            <a:pPr marL="0" marR="0" lvl="0" indent="0" algn="r" defTabSz="685783" rtl="0" eaLnBrk="1" fontAlgn="auto" latinLnBrk="0" hangingPunct="1">
              <a:lnSpc>
                <a:spcPct val="100000"/>
              </a:lnSpc>
              <a:spcBef>
                <a:spcPts val="0"/>
              </a:spcBef>
              <a:spcAft>
                <a:spcPts val="0"/>
              </a:spcAft>
              <a:buClrTx/>
              <a:buSzTx/>
              <a:buFontTx/>
              <a:buNone/>
              <a:tabLst/>
              <a:defRPr/>
            </a:pPr>
            <a:fld id="{9CFA4524-850C-6D4F-85BC-70D4F7341579}" type="slidenum">
              <a:rPr kumimoji="0" lang="en-US" sz="75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pPr marL="0" marR="0" lvl="0" indent="0" algn="r" defTabSz="685783" rtl="0" eaLnBrk="1" fontAlgn="auto" latinLnBrk="0" hangingPunct="1">
                <a:lnSpc>
                  <a:spcPct val="100000"/>
                </a:lnSpc>
                <a:spcBef>
                  <a:spcPts val="0"/>
                </a:spcBef>
                <a:spcAft>
                  <a:spcPts val="0"/>
                </a:spcAft>
                <a:buClrTx/>
                <a:buSzTx/>
                <a:buFontTx/>
                <a:buNone/>
                <a:tabLst/>
                <a:defRPr/>
              </a:pPr>
              <a:t>‹#›</a:t>
            </a:fld>
            <a:endParaRPr kumimoji="0" lang="en-US" sz="750" b="0" i="0" u="none" strike="noStrike" kern="1200" cap="none" spc="0" normalizeH="0" baseline="0" noProof="0">
              <a:ln>
                <a:noFill/>
              </a:ln>
              <a:solidFill>
                <a:schemeClr val="tx1"/>
              </a:solidFill>
              <a:effectLst/>
              <a:uLnTx/>
              <a:uFillTx/>
              <a:latin typeface="Arial" pitchFamily="34" charset="0"/>
              <a:ea typeface="+mn-ea"/>
              <a:cs typeface="Arial" pitchFamily="34" charset="0"/>
            </a:endParaRPr>
          </a:p>
        </p:txBody>
      </p:sp>
      <p:sp>
        <p:nvSpPr>
          <p:cNvPr id="41" name="Content Placeholder 8"/>
          <p:cNvSpPr txBox="1">
            <a:spLocks/>
          </p:cNvSpPr>
          <p:nvPr userDrawn="1"/>
        </p:nvSpPr>
        <p:spPr>
          <a:xfrm>
            <a:off x="306388" y="1698958"/>
            <a:ext cx="8463062" cy="4438496"/>
          </a:xfrm>
          <a:prstGeom prst="rect">
            <a:avLst/>
          </a:prstGeom>
        </p:spPr>
        <p:txBody>
          <a:bodyPr/>
          <a:lstStyle>
            <a:lvl1pPr marL="342900" indent="-342900" algn="l" rtl="0" eaLnBrk="1" fontAlgn="base" hangingPunct="1">
              <a:spcBef>
                <a:spcPts val="1000"/>
              </a:spcBef>
              <a:spcAft>
                <a:spcPct val="0"/>
              </a:spcAft>
              <a:buClr>
                <a:schemeClr val="tx1"/>
              </a:buClr>
              <a:buFont typeface="+mj-lt"/>
              <a:buAutoNum type="arabicPeriod"/>
              <a:defRPr sz="1300" b="0">
                <a:solidFill>
                  <a:schemeClr val="tx2"/>
                </a:solidFill>
                <a:latin typeface="Arial" pitchFamily="34" charset="0"/>
                <a:ea typeface="+mn-ea"/>
                <a:cs typeface="Arial" pitchFamily="34" charset="0"/>
              </a:defRPr>
            </a:lvl1pPr>
            <a:lvl2pPr marL="400050" indent="-177800" algn="l" rtl="0" eaLnBrk="1" fontAlgn="base" hangingPunct="1">
              <a:spcBef>
                <a:spcPts val="600"/>
              </a:spcBef>
              <a:spcAft>
                <a:spcPct val="0"/>
              </a:spcAft>
              <a:buClr>
                <a:srgbClr val="0033CC"/>
              </a:buClr>
              <a:buFont typeface="Arial" pitchFamily="34" charset="0"/>
              <a:buChar char="›"/>
              <a:defRPr sz="2000">
                <a:solidFill>
                  <a:schemeClr val="tx2"/>
                </a:solidFill>
                <a:latin typeface="Arial" pitchFamily="34" charset="0"/>
                <a:cs typeface="Arial" pitchFamily="34" charset="0"/>
              </a:defRPr>
            </a:lvl2pPr>
            <a:lvl3pPr marL="57150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3pPr>
            <a:lvl4pPr marL="74295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4pPr>
            <a:lvl5pPr marL="857250" indent="-114300" algn="l" rtl="0" eaLnBrk="1" fontAlgn="base" hangingPunct="1">
              <a:spcBef>
                <a:spcPts val="600"/>
              </a:spcBef>
              <a:spcAft>
                <a:spcPct val="0"/>
              </a:spcAft>
              <a:buClr>
                <a:srgbClr val="0033CC"/>
              </a:buClr>
              <a:buChar char="»"/>
              <a:defRPr sz="1200">
                <a:solidFill>
                  <a:schemeClr val="tx2"/>
                </a:solidFill>
                <a:latin typeface="Arial" pitchFamily="34" charset="0"/>
                <a:cs typeface="Arial" pitchFamily="34" charset="0"/>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endParaRPr lang="en-US" sz="975"/>
          </a:p>
        </p:txBody>
      </p:sp>
      <p:sp>
        <p:nvSpPr>
          <p:cNvPr id="2" name="TextBox 1"/>
          <p:cNvSpPr txBox="1"/>
          <p:nvPr userDrawn="1"/>
        </p:nvSpPr>
        <p:spPr>
          <a:xfrm>
            <a:off x="3265716" y="6543215"/>
            <a:ext cx="2612572" cy="184666"/>
          </a:xfrm>
          <a:prstGeom prst="rect">
            <a:avLst/>
          </a:prstGeom>
          <a:noFill/>
        </p:spPr>
        <p:txBody>
          <a:bodyPr wrap="square" rtlCol="0">
            <a:spAutoFit/>
          </a:bodyPr>
          <a:lstStyle/>
          <a:p>
            <a:pPr marL="0" marR="0" indent="0" algn="ctr" defTabSz="685783" rtl="0" eaLnBrk="1" fontAlgn="base" latinLnBrk="0" hangingPunct="1">
              <a:lnSpc>
                <a:spcPct val="100000"/>
              </a:lnSpc>
              <a:spcBef>
                <a:spcPct val="0"/>
              </a:spcBef>
              <a:spcAft>
                <a:spcPct val="0"/>
              </a:spcAft>
              <a:buClrTx/>
              <a:buSzTx/>
              <a:buFontTx/>
              <a:buNone/>
              <a:tabLst/>
              <a:defRPr/>
            </a:pPr>
            <a:r>
              <a:rPr lang="en-US" sz="600"/>
              <a:t>DRAFT &amp; CONFIDENTIAL</a:t>
            </a:r>
          </a:p>
        </p:txBody>
      </p:sp>
      <p:pic>
        <p:nvPicPr>
          <p:cNvPr id="10" name="Picture 2" descr="Image result for eec logo">
            <a:extLst>
              <a:ext uri="{FF2B5EF4-FFF2-40B4-BE49-F238E27FC236}">
                <a16:creationId xmlns:a16="http://schemas.microsoft.com/office/drawing/2014/main" id="{D9072A2F-1AB6-4F67-8B5C-42FEC3A3A262}"/>
              </a:ext>
            </a:extLst>
          </p:cNvPr>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l="6399" t="661" r="13602" b="-1"/>
          <a:stretch/>
        </p:blipFill>
        <p:spPr bwMode="auto">
          <a:xfrm>
            <a:off x="7887252" y="95710"/>
            <a:ext cx="740183" cy="689342"/>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6">
            <a:extLst>
              <a:ext uri="{FF2B5EF4-FFF2-40B4-BE49-F238E27FC236}">
                <a16:creationId xmlns:a16="http://schemas.microsoft.com/office/drawing/2014/main" id="{B4C39A74-3A0F-4B55-9EBC-A8EC16D0E1B9}"/>
              </a:ext>
            </a:extLst>
          </p:cNvPr>
          <p:cNvSpPr>
            <a:spLocks noGrp="1" noChangeArrowheads="1"/>
          </p:cNvSpPr>
          <p:nvPr>
            <p:ph type="title"/>
          </p:nvPr>
        </p:nvSpPr>
        <p:spPr bwMode="auto">
          <a:xfrm>
            <a:off x="448416" y="337168"/>
            <a:ext cx="7438835" cy="376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a:t>Main Header</a:t>
            </a:r>
          </a:p>
        </p:txBody>
      </p:sp>
      <p:cxnSp>
        <p:nvCxnSpPr>
          <p:cNvPr id="18" name="Straight Connector 17">
            <a:extLst>
              <a:ext uri="{FF2B5EF4-FFF2-40B4-BE49-F238E27FC236}">
                <a16:creationId xmlns:a16="http://schemas.microsoft.com/office/drawing/2014/main" id="{7BA71FB0-9CEF-424F-90D6-538F7CF89FBB}"/>
              </a:ext>
            </a:extLst>
          </p:cNvPr>
          <p:cNvCxnSpPr/>
          <p:nvPr userDrawn="1"/>
        </p:nvCxnSpPr>
        <p:spPr>
          <a:xfrm>
            <a:off x="448408" y="720969"/>
            <a:ext cx="7499252" cy="0"/>
          </a:xfrm>
          <a:prstGeom prst="line">
            <a:avLst/>
          </a:prstGeom>
          <a:ln w="12700">
            <a:solidFill>
              <a:srgbClr val="000099"/>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0306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737" r:id="rId4"/>
  </p:sldLayoutIdLst>
  <p:hf hdr="0" ftr="0" dt="0"/>
  <p:txStyles>
    <p:titleStyle>
      <a:lvl1pPr algn="l" rtl="0" eaLnBrk="1" fontAlgn="base" hangingPunct="1">
        <a:lnSpc>
          <a:spcPct val="90000"/>
        </a:lnSpc>
        <a:spcBef>
          <a:spcPct val="0"/>
        </a:spcBef>
        <a:spcAft>
          <a:spcPct val="0"/>
        </a:spcAft>
        <a:defRPr sz="1800" b="1">
          <a:solidFill>
            <a:srgbClr val="00269E"/>
          </a:solidFill>
          <a:latin typeface="+mj-lt"/>
          <a:ea typeface="+mj-ea"/>
          <a:cs typeface="Arial" panose="020B0604020202020204" pitchFamily="34" charset="0"/>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Calibri" panose="020F0502020204030204" pitchFamily="34" charset="0"/>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Calibri" panose="020F0502020204030204" pitchFamily="34" charset="0"/>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Calibri" panose="020F0502020204030204" pitchFamily="34" charset="0"/>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20"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29029236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4" r:id="rId16"/>
    <p:sldLayoutId id="2147483754" r:id="rId17"/>
    <p:sldLayoutId id="2147483773" r:id="rId18"/>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269837387"/>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1611376150"/>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5" r:id="rId11"/>
  </p:sldLayoutIdLst>
  <p:hf hdr="0" ftr="0" dt="0"/>
  <p:txStyles>
    <p:titleStyle>
      <a:lvl1pPr algn="l" rtl="0" eaLnBrk="1" fontAlgn="base" hangingPunct="1">
        <a:spcBef>
          <a:spcPct val="0"/>
        </a:spcBef>
        <a:spcAft>
          <a:spcPct val="0"/>
        </a:spcAft>
        <a:defRPr sz="1500" b="1">
          <a:solidFill>
            <a:srgbClr val="0000E5"/>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fld id="{2F3C2207-D54E-42B2-BBB0-E5E632C4D1A0}" type="datetime1">
              <a:rPr lang="en-US" smtClean="0">
                <a:solidFill>
                  <a:srgbClr val="000000"/>
                </a:solidFill>
              </a:rPr>
              <a:t>11/3/2022</a:t>
            </a:fld>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7"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316247298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Lst>
  <p:hf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900" b="0">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900" b="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900" b="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900" b="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900" b="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6"/>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600" b="0">
                <a:latin typeface="+mn-lt"/>
                <a:cs typeface="+mn-cs"/>
              </a:defRPr>
            </a:lvl1pPr>
          </a:lstStyle>
          <a:p>
            <a:pPr fontAlgn="base">
              <a:spcAft>
                <a:spcPct val="0"/>
              </a:spcAft>
              <a:defRPr/>
            </a:pPr>
            <a:endParaRPr lang="en-US">
              <a:solidFill>
                <a:srgbClr val="000000"/>
              </a:solidFill>
            </a:endParaRPr>
          </a:p>
        </p:txBody>
      </p:sp>
      <p:sp>
        <p:nvSpPr>
          <p:cNvPr id="75790" name="Rectangle 14"/>
          <p:cNvSpPr>
            <a:spLocks noGrp="1" noChangeArrowheads="1"/>
          </p:cNvSpPr>
          <p:nvPr>
            <p:ph type="sldNum" sz="quarter" idx="4"/>
          </p:nvPr>
        </p:nvSpPr>
        <p:spPr bwMode="auto">
          <a:xfrm>
            <a:off x="7210427" y="6594487"/>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6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a:p>
        </p:txBody>
      </p:sp>
      <p:sp>
        <p:nvSpPr>
          <p:cNvPr id="1030"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sz="1350" b="1">
              <a:solidFill>
                <a:srgbClr val="000000"/>
              </a:solidFill>
              <a:latin typeface="Arial" charset="0"/>
            </a:endParaRPr>
          </a:p>
        </p:txBody>
      </p:sp>
      <p:pic>
        <p:nvPicPr>
          <p:cNvPr id="3079" name="Picture 7" descr="EEC-Happle2.gif"/>
          <p:cNvPicPr>
            <a:picLocks noChangeAspect="1"/>
          </p:cNvPicPr>
          <p:nvPr/>
        </p:nvPicPr>
        <p:blipFill>
          <a:blip r:embed="rId19" cstate="email">
            <a:extLst>
              <a:ext uri="{28A0092B-C50C-407E-A947-70E740481C1C}">
                <a14:useLocalDpi xmlns:a14="http://schemas.microsoft.com/office/drawing/2010/main"/>
              </a:ext>
            </a:extLst>
          </a:blip>
          <a:srcRect/>
          <a:stretch>
            <a:fillRect/>
          </a:stretch>
        </p:blipFill>
        <p:spPr bwMode="auto">
          <a:xfrm>
            <a:off x="8181975" y="182566"/>
            <a:ext cx="660400" cy="655637"/>
          </a:xfrm>
          <a:prstGeom prst="rect">
            <a:avLst/>
          </a:prstGeom>
          <a:noFill/>
          <a:ln w="9525">
            <a:noFill/>
            <a:miter lim="800000"/>
            <a:headEnd/>
            <a:tailEnd/>
          </a:ln>
        </p:spPr>
      </p:pic>
    </p:spTree>
    <p:extLst>
      <p:ext uri="{BB962C8B-B14F-4D97-AF65-F5344CB8AC3E}">
        <p14:creationId xmlns:p14="http://schemas.microsoft.com/office/powerpoint/2010/main" val="290292361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 id="2147483772" r:id="rId17"/>
  </p:sldLayoutIdLst>
  <p:hf sldNum="0" hdr="0" ftr="0" dt="0"/>
  <p:txStyles>
    <p:title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p:titleStyle>
    <p:bodyStyle>
      <a:lvl1pPr marL="171446" indent="-171446" algn="l" rtl="0" eaLnBrk="1" fontAlgn="base" hangingPunct="1">
        <a:spcBef>
          <a:spcPct val="100000"/>
        </a:spcBef>
        <a:spcAft>
          <a:spcPct val="0"/>
        </a:spcAft>
        <a:buClr>
          <a:srgbClr val="0033CC"/>
        </a:buClr>
        <a:buChar char="•"/>
        <a:defRPr sz="1800" b="1">
          <a:solidFill>
            <a:schemeClr val="tx1"/>
          </a:solidFill>
          <a:latin typeface="+mn-lt"/>
          <a:ea typeface="+mn-ea"/>
          <a:cs typeface="+mn-cs"/>
        </a:defRPr>
      </a:lvl1pPr>
      <a:lvl2pPr marL="432186" indent="-175018" algn="l" rtl="0" eaLnBrk="1" fontAlgn="base" hangingPunct="1">
        <a:spcBef>
          <a:spcPct val="20000"/>
        </a:spcBef>
        <a:spcAft>
          <a:spcPct val="0"/>
        </a:spcAft>
        <a:buClr>
          <a:srgbClr val="0033CC"/>
        </a:buClr>
        <a:buFont typeface="Arial" charset="0"/>
        <a:buChar char="–"/>
        <a:defRPr sz="1500">
          <a:solidFill>
            <a:schemeClr val="tx1"/>
          </a:solidFill>
          <a:latin typeface="+mn-lt"/>
          <a:cs typeface="+mn-cs"/>
        </a:defRPr>
      </a:lvl2pPr>
      <a:lvl3pPr marL="685783" indent="-167875" algn="l" rtl="0" eaLnBrk="1" fontAlgn="base" hangingPunct="1">
        <a:spcBef>
          <a:spcPct val="20000"/>
        </a:spcBef>
        <a:spcAft>
          <a:spcPct val="0"/>
        </a:spcAft>
        <a:buClr>
          <a:srgbClr val="0033CC"/>
        </a:buClr>
        <a:buChar char="•"/>
        <a:defRPr sz="1500">
          <a:solidFill>
            <a:schemeClr val="tx1"/>
          </a:solidFill>
          <a:latin typeface="+mn-lt"/>
          <a:cs typeface="+mn-cs"/>
        </a:defRPr>
      </a:lvl3pPr>
      <a:lvl4pPr marL="946523" indent="-175018" algn="l" rtl="0" eaLnBrk="1" fontAlgn="base" hangingPunct="1">
        <a:spcBef>
          <a:spcPct val="20000"/>
        </a:spcBef>
        <a:spcAft>
          <a:spcPct val="0"/>
        </a:spcAft>
        <a:buClr>
          <a:srgbClr val="0033CC"/>
        </a:buClr>
        <a:buChar char="–"/>
        <a:defRPr sz="1500">
          <a:solidFill>
            <a:schemeClr val="tx1"/>
          </a:solidFill>
          <a:latin typeface="+mn-lt"/>
          <a:cs typeface="+mn-cs"/>
        </a:defRPr>
      </a:lvl4pPr>
      <a:lvl5pPr marL="1200120" indent="-167875" algn="l" rtl="0" eaLnBrk="1" fontAlgn="base" hangingPunct="1">
        <a:spcBef>
          <a:spcPct val="20000"/>
        </a:spcBef>
        <a:spcAft>
          <a:spcPct val="0"/>
        </a:spcAft>
        <a:buClr>
          <a:srgbClr val="0033CC"/>
        </a:buClr>
        <a:buChar char="»"/>
        <a:defRPr sz="1500">
          <a:solidFill>
            <a:schemeClr val="tx1"/>
          </a:solidFill>
          <a:latin typeface="+mn-lt"/>
          <a:cs typeface="+mn-cs"/>
        </a:defRPr>
      </a:lvl5pPr>
      <a:lvl6pPr marL="1543012" indent="-167875" algn="l" rtl="0" eaLnBrk="1" fontAlgn="base" hangingPunct="1">
        <a:spcBef>
          <a:spcPct val="20000"/>
        </a:spcBef>
        <a:spcAft>
          <a:spcPct val="0"/>
        </a:spcAft>
        <a:buClr>
          <a:srgbClr val="0033CC"/>
        </a:buClr>
        <a:buChar char="»"/>
        <a:defRPr sz="1500">
          <a:solidFill>
            <a:schemeClr val="tx1"/>
          </a:solidFill>
          <a:latin typeface="+mn-lt"/>
          <a:cs typeface="+mn-cs"/>
        </a:defRPr>
      </a:lvl6pPr>
      <a:lvl7pPr marL="1885903" indent="-167875" algn="l" rtl="0" eaLnBrk="1" fontAlgn="base" hangingPunct="1">
        <a:spcBef>
          <a:spcPct val="20000"/>
        </a:spcBef>
        <a:spcAft>
          <a:spcPct val="0"/>
        </a:spcAft>
        <a:buClr>
          <a:srgbClr val="0033CC"/>
        </a:buClr>
        <a:buChar char="»"/>
        <a:defRPr sz="1500">
          <a:solidFill>
            <a:schemeClr val="tx1"/>
          </a:solidFill>
          <a:latin typeface="+mn-lt"/>
          <a:cs typeface="+mn-cs"/>
        </a:defRPr>
      </a:lvl7pPr>
      <a:lvl8pPr marL="2228795" indent="-167875" algn="l" rtl="0" eaLnBrk="1" fontAlgn="base" hangingPunct="1">
        <a:spcBef>
          <a:spcPct val="20000"/>
        </a:spcBef>
        <a:spcAft>
          <a:spcPct val="0"/>
        </a:spcAft>
        <a:buClr>
          <a:srgbClr val="0033CC"/>
        </a:buClr>
        <a:buChar char="»"/>
        <a:defRPr sz="1500">
          <a:solidFill>
            <a:schemeClr val="tx1"/>
          </a:solidFill>
          <a:latin typeface="+mn-lt"/>
          <a:cs typeface="+mn-cs"/>
        </a:defRPr>
      </a:lvl8pPr>
      <a:lvl9pPr marL="2571686" indent="-167875" algn="l" rtl="0" eaLnBrk="1" fontAlgn="base" hangingPunct="1">
        <a:spcBef>
          <a:spcPct val="20000"/>
        </a:spcBef>
        <a:spcAft>
          <a:spcPct val="0"/>
        </a:spcAft>
        <a:buClr>
          <a:srgbClr val="0033CC"/>
        </a:buClr>
        <a:buChar char="»"/>
        <a:defRPr sz="1500">
          <a:solidFill>
            <a:schemeClr val="tx1"/>
          </a:solidFill>
          <a:latin typeface="+mn-lt"/>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17.xml"/><Relationship Id="rId1" Type="http://schemas.openxmlformats.org/officeDocument/2006/relationships/slideLayout" Target="../slideLayouts/slideLayout21.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22.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1.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2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3.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4.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5.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6.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7.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8.xml"/><Relationship Id="rId1" Type="http://schemas.openxmlformats.org/officeDocument/2006/relationships/slideLayout" Target="../slideLayouts/slideLayout22.xml"/><Relationship Id="rId4" Type="http://schemas.openxmlformats.org/officeDocument/2006/relationships/image" Target="../media/image23.svg"/></Relationships>
</file>

<file path=ppt/slides/_rels/slide3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9.xml"/><Relationship Id="rId1" Type="http://schemas.openxmlformats.org/officeDocument/2006/relationships/slideLayout" Target="../slideLayouts/slideLayout22.xml"/><Relationship Id="rId4" Type="http://schemas.openxmlformats.org/officeDocument/2006/relationships/image" Target="../media/image25.svg"/></Relationships>
</file>

<file path=ppt/slides/_rels/slide3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0.xml"/><Relationship Id="rId1" Type="http://schemas.openxmlformats.org/officeDocument/2006/relationships/slideLayout" Target="../slideLayouts/slideLayout22.xml"/><Relationship Id="rId4" Type="http://schemas.openxmlformats.org/officeDocument/2006/relationships/image" Target="../media/image25.svg"/></Relationships>
</file>

<file path=ppt/slides/_rels/slide3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1.xml"/><Relationship Id="rId1" Type="http://schemas.openxmlformats.org/officeDocument/2006/relationships/slideLayout" Target="../slideLayouts/slideLayout22.xml"/><Relationship Id="rId4" Type="http://schemas.openxmlformats.org/officeDocument/2006/relationships/image" Target="../media/image25.svg"/></Relationships>
</file>

<file path=ppt/slides/_rels/slide3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22.xml"/><Relationship Id="rId4" Type="http://schemas.openxmlformats.org/officeDocument/2006/relationships/image" Target="../media/image25.sv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35.xml"/><Relationship Id="rId1" Type="http://schemas.openxmlformats.org/officeDocument/2006/relationships/slideLayout" Target="../slideLayouts/slideLayout20.xml"/><Relationship Id="rId6" Type="http://schemas.openxmlformats.org/officeDocument/2006/relationships/image" Target="../media/image29.svg"/><Relationship Id="rId5" Type="http://schemas.openxmlformats.org/officeDocument/2006/relationships/image" Target="../media/image28.png"/><Relationship Id="rId10" Type="http://schemas.openxmlformats.org/officeDocument/2006/relationships/image" Target="../media/image33.svg"/><Relationship Id="rId4" Type="http://schemas.openxmlformats.org/officeDocument/2006/relationships/image" Target="../media/image27.svg"/><Relationship Id="rId9" Type="http://schemas.openxmlformats.org/officeDocument/2006/relationships/image" Target="../media/image32.png"/></Relationships>
</file>

<file path=ppt/slides/_rels/slide4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20.xml"/><Relationship Id="rId5" Type="http://schemas.openxmlformats.org/officeDocument/2006/relationships/image" Target="../media/image29.svg"/><Relationship Id="rId4" Type="http://schemas.openxmlformats.org/officeDocument/2006/relationships/image" Target="../media/image28.png"/></Relationships>
</file>

<file path=ppt/slides/_rels/slide43.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20.xml"/><Relationship Id="rId5" Type="http://schemas.openxmlformats.org/officeDocument/2006/relationships/image" Target="../media/image33.svg"/><Relationship Id="rId4" Type="http://schemas.openxmlformats.org/officeDocument/2006/relationships/image" Target="../media/image32.png"/></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Rectangle 4"/>
          <p:cNvSpPr>
            <a:spLocks noGrp="1" noChangeArrowheads="1"/>
          </p:cNvSpPr>
          <p:nvPr>
            <p:ph type="ctrTitle"/>
          </p:nvPr>
        </p:nvSpPr>
        <p:spPr>
          <a:xfrm>
            <a:off x="2274970" y="1814170"/>
            <a:ext cx="6846744" cy="1843430"/>
          </a:xfrm>
          <a:prstGeom prst="rect">
            <a:avLst/>
          </a:prstGeom>
        </p:spPr>
        <p:txBody>
          <a:bodyPr anchor="ctr"/>
          <a:lstStyle/>
          <a:p>
            <a:pPr>
              <a:lnSpc>
                <a:spcPct val="100000"/>
              </a:lnSpc>
              <a:spcAft>
                <a:spcPts val="600"/>
              </a:spcAft>
            </a:pPr>
            <a:r>
              <a:rPr lang="en-US" sz="2400">
                <a:latin typeface="Arial" pitchFamily="34" charset="0"/>
                <a:cs typeface="Arial" pitchFamily="34" charset="0"/>
              </a:rPr>
              <a:t>Commonwealth</a:t>
            </a:r>
            <a:r>
              <a:rPr lang="en-US" sz="2400">
                <a:solidFill>
                  <a:srgbClr val="00269E"/>
                </a:solidFill>
                <a:latin typeface="Arial" pitchFamily="34" charset="0"/>
                <a:cs typeface="Arial" pitchFamily="34" charset="0"/>
              </a:rPr>
              <a:t> of Massachusetts</a:t>
            </a:r>
            <a:br>
              <a:rPr lang="en-US" sz="2400">
                <a:solidFill>
                  <a:srgbClr val="00269E"/>
                </a:solidFill>
                <a:latin typeface="Arial" pitchFamily="34" charset="0"/>
                <a:cs typeface="Arial" pitchFamily="34" charset="0"/>
              </a:rPr>
            </a:br>
            <a:r>
              <a:rPr lang="en-US" sz="2400">
                <a:latin typeface="Arial" pitchFamily="34" charset="0"/>
                <a:cs typeface="Arial" pitchFamily="34" charset="0"/>
              </a:rPr>
              <a:t>Department</a:t>
            </a:r>
            <a:r>
              <a:rPr lang="en-US" sz="2400">
                <a:solidFill>
                  <a:srgbClr val="00269E"/>
                </a:solidFill>
                <a:latin typeface="Arial" pitchFamily="34" charset="0"/>
                <a:cs typeface="Arial" pitchFamily="34" charset="0"/>
              </a:rPr>
              <a:t> </a:t>
            </a:r>
            <a:r>
              <a:rPr lang="en-US" sz="2400">
                <a:latin typeface="Arial" pitchFamily="34" charset="0"/>
                <a:cs typeface="Arial" pitchFamily="34" charset="0"/>
              </a:rPr>
              <a:t>of</a:t>
            </a:r>
            <a:r>
              <a:rPr lang="en-US" sz="2400">
                <a:solidFill>
                  <a:srgbClr val="00269E"/>
                </a:solidFill>
                <a:latin typeface="Arial" pitchFamily="34" charset="0"/>
                <a:cs typeface="Arial" pitchFamily="34" charset="0"/>
              </a:rPr>
              <a:t> Early Education and Care</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endParaRPr lang="en-US" sz="2400">
              <a:solidFill>
                <a:srgbClr val="00269E"/>
              </a:solidFill>
              <a:latin typeface="Arial" pitchFamily="34" charset="0"/>
              <a:cs typeface="Arial" pitchFamily="34" charset="0"/>
            </a:endParaRPr>
          </a:p>
        </p:txBody>
      </p:sp>
      <p:sp>
        <p:nvSpPr>
          <p:cNvPr id="2" name="TextBox 1"/>
          <p:cNvSpPr txBox="1"/>
          <p:nvPr/>
        </p:nvSpPr>
        <p:spPr>
          <a:xfrm>
            <a:off x="2716104" y="3902354"/>
            <a:ext cx="5569587" cy="738664"/>
          </a:xfrm>
          <a:prstGeom prst="rect">
            <a:avLst/>
          </a:prstGeom>
          <a:noFill/>
        </p:spPr>
        <p:txBody>
          <a:bodyPr wrap="square" lIns="91440" tIns="45720" rIns="91440" bIns="45720" rtlCol="0" anchor="t">
            <a:spAutoFit/>
          </a:bodyPr>
          <a:lstStyle/>
          <a:p>
            <a:pPr marL="0" marR="0" lvl="0" indent="0" algn="r" defTabSz="914400" rtl="0" eaLnBrk="1" fontAlgn="auto" latinLnBrk="0" hangingPunct="1">
              <a:lnSpc>
                <a:spcPct val="100000"/>
              </a:lnSpc>
              <a:spcBef>
                <a:spcPts val="0"/>
              </a:spcBef>
              <a:spcAft>
                <a:spcPts val="1200"/>
              </a:spcAft>
              <a:buClrTx/>
              <a:buSzTx/>
              <a:buFontTx/>
              <a:buNone/>
              <a:tabLst/>
              <a:defRPr/>
            </a:pPr>
            <a:r>
              <a:rPr kumimoji="0" lang="en-US" sz="1800" b="1" i="0" u="none" strike="noStrike" kern="1200" cap="none" spc="0" normalizeH="0" baseline="0" noProof="0">
                <a:ln>
                  <a:noFill/>
                </a:ln>
                <a:solidFill>
                  <a:srgbClr val="00269E"/>
                </a:solidFill>
                <a:effectLst/>
                <a:uLnTx/>
                <a:uFillTx/>
                <a:latin typeface="Arial"/>
                <a:ea typeface="+mn-ea"/>
                <a:cs typeface="Arial"/>
              </a:rPr>
              <a:t>Board Meeting</a:t>
            </a:r>
          </a:p>
          <a:p>
            <a:pPr marL="0" marR="0" lvl="0" indent="0" algn="r" defTabSz="914400" rtl="0" eaLnBrk="1" fontAlgn="auto" latinLnBrk="0" hangingPunct="1">
              <a:lnSpc>
                <a:spcPct val="100000"/>
              </a:lnSpc>
              <a:spcBef>
                <a:spcPts val="0"/>
              </a:spcBef>
              <a:spcAft>
                <a:spcPts val="1200"/>
              </a:spcAft>
              <a:buClrTx/>
              <a:buSzTx/>
              <a:buFontTx/>
              <a:buNone/>
              <a:tabLst/>
              <a:defRPr/>
            </a:pPr>
            <a:r>
              <a:rPr kumimoji="0" lang="en-US" sz="1400" b="0" i="1" u="none" strike="noStrike" kern="1200" cap="none" spc="0" normalizeH="0" baseline="0" noProof="0">
                <a:ln>
                  <a:noFill/>
                </a:ln>
                <a:solidFill>
                  <a:srgbClr val="000000">
                    <a:lumMod val="50000"/>
                    <a:lumOff val="50000"/>
                  </a:srgbClr>
                </a:solidFill>
                <a:effectLst/>
                <a:uLnTx/>
                <a:uFillTx/>
                <a:latin typeface="Arial"/>
                <a:ea typeface="+mn-ea"/>
                <a:cs typeface="Arial"/>
              </a:rPr>
              <a:t>November 8, 2022</a:t>
            </a:r>
            <a:endParaRPr kumimoji="0" lang="en-US" sz="1800" b="0" i="0" u="none" strike="noStrike" kern="1200" cap="none" spc="0" normalizeH="0" baseline="0" noProof="0">
              <a:ln>
                <a:noFill/>
              </a:ln>
              <a:solidFill>
                <a:srgbClr val="000000">
                  <a:lumMod val="50000"/>
                  <a:lumOff val="50000"/>
                </a:srgbClr>
              </a:solidFill>
              <a:effectLst/>
              <a:uLnTx/>
              <a:uFillTx/>
              <a:latin typeface="Arial" panose="020B0604020202020204"/>
              <a:ea typeface="+mn-ea"/>
              <a:cs typeface="+mn-cs"/>
            </a:endParaRPr>
          </a:p>
        </p:txBody>
      </p:sp>
      <p:pic>
        <p:nvPicPr>
          <p:cNvPr id="1026" name="Picture 2" descr="Image result for ma eec logo">
            <a:extLst>
              <a:ext uri="{FF2B5EF4-FFF2-40B4-BE49-F238E27FC236}">
                <a16:creationId xmlns:a16="http://schemas.microsoft.com/office/drawing/2014/main" id="{35D8A83C-70FF-4B31-90EB-3AFE3CD0C7D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219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17" name="Table 16">
            <a:extLst>
              <a:ext uri="{FF2B5EF4-FFF2-40B4-BE49-F238E27FC236}">
                <a16:creationId xmlns:a16="http://schemas.microsoft.com/office/drawing/2014/main" id="{2F738ECB-670A-405A-A3E3-7F2C08B68382}"/>
              </a:ext>
            </a:extLst>
          </p:cNvPr>
          <p:cNvGraphicFramePr>
            <a:graphicFrameLocks noGrp="1"/>
          </p:cNvGraphicFramePr>
          <p:nvPr>
            <p:extLst>
              <p:ext uri="{D42A27DB-BD31-4B8C-83A1-F6EECF244321}">
                <p14:modId xmlns:p14="http://schemas.microsoft.com/office/powerpoint/2010/main" val="1323931956"/>
              </p:ext>
            </p:extLst>
          </p:nvPr>
        </p:nvGraphicFramePr>
        <p:xfrm>
          <a:off x="983678" y="1090953"/>
          <a:ext cx="6291583" cy="3604712"/>
        </p:xfrm>
        <a:graphic>
          <a:graphicData uri="http://schemas.openxmlformats.org/drawingml/2006/table">
            <a:tbl>
              <a:tblPr/>
              <a:tblGrid>
                <a:gridCol w="1162311">
                  <a:extLst>
                    <a:ext uri="{9D8B030D-6E8A-4147-A177-3AD203B41FA5}">
                      <a16:colId xmlns:a16="http://schemas.microsoft.com/office/drawing/2014/main" val="2737139716"/>
                    </a:ext>
                  </a:extLst>
                </a:gridCol>
                <a:gridCol w="814144">
                  <a:extLst>
                    <a:ext uri="{9D8B030D-6E8A-4147-A177-3AD203B41FA5}">
                      <a16:colId xmlns:a16="http://schemas.microsoft.com/office/drawing/2014/main" val="1084115337"/>
                    </a:ext>
                  </a:extLst>
                </a:gridCol>
                <a:gridCol w="854195">
                  <a:extLst>
                    <a:ext uri="{9D8B030D-6E8A-4147-A177-3AD203B41FA5}">
                      <a16:colId xmlns:a16="http://schemas.microsoft.com/office/drawing/2014/main" val="1425593725"/>
                    </a:ext>
                  </a:extLst>
                </a:gridCol>
                <a:gridCol w="1008186">
                  <a:extLst>
                    <a:ext uri="{9D8B030D-6E8A-4147-A177-3AD203B41FA5}">
                      <a16:colId xmlns:a16="http://schemas.microsoft.com/office/drawing/2014/main" val="857950339"/>
                    </a:ext>
                  </a:extLst>
                </a:gridCol>
                <a:gridCol w="803947">
                  <a:extLst>
                    <a:ext uri="{9D8B030D-6E8A-4147-A177-3AD203B41FA5}">
                      <a16:colId xmlns:a16="http://schemas.microsoft.com/office/drawing/2014/main" val="3922828401"/>
                    </a:ext>
                  </a:extLst>
                </a:gridCol>
                <a:gridCol w="803947">
                  <a:extLst>
                    <a:ext uri="{9D8B030D-6E8A-4147-A177-3AD203B41FA5}">
                      <a16:colId xmlns:a16="http://schemas.microsoft.com/office/drawing/2014/main" val="2552535566"/>
                    </a:ext>
                  </a:extLst>
                </a:gridCol>
                <a:gridCol w="844853">
                  <a:extLst>
                    <a:ext uri="{9D8B030D-6E8A-4147-A177-3AD203B41FA5}">
                      <a16:colId xmlns:a16="http://schemas.microsoft.com/office/drawing/2014/main" val="2331040032"/>
                    </a:ext>
                  </a:extLst>
                </a:gridCol>
              </a:tblGrid>
              <a:tr h="250520">
                <a:tc row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Regions</a:t>
                      </a:r>
                      <a:r>
                        <a:rPr lang="en-US" sz="1100" b="1" i="0">
                          <a:solidFill>
                            <a:srgbClr val="FEFFFE"/>
                          </a:solidFill>
                          <a:effectLst/>
                          <a:latin typeface="Nunito"/>
                        </a:rPr>
                        <a:t>​</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F4F7FC"/>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Center-Based Providers</a:t>
                      </a:r>
                      <a:r>
                        <a:rPr lang="en-US" sz="1100" b="1" i="0">
                          <a:solidFill>
                            <a:srgbClr val="FEFFFE"/>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FCC Providers</a:t>
                      </a:r>
                      <a:r>
                        <a:rPr lang="en-US" sz="1100" b="1" i="0">
                          <a:solidFill>
                            <a:srgbClr val="FEFFFE"/>
                          </a:solidFill>
                          <a:effectLst/>
                          <a:latin typeface="Nunito"/>
                        </a:rPr>
                        <a:t>​</a:t>
                      </a:r>
                    </a:p>
                  </a:txBody>
                  <a:tcPr marL="74594" marR="74594" marT="37297" marB="37297"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6BC7AD"/>
                    </a:solidFill>
                  </a:tcPr>
                </a:tc>
                <a:tc hMerge="1">
                  <a:txBody>
                    <a:bodyPr/>
                    <a:lstStyle/>
                    <a:p>
                      <a:endParaRPr lang="en-US"/>
                    </a:p>
                  </a:txBody>
                  <a:tcPr/>
                </a:tc>
                <a:extLst>
                  <a:ext uri="{0D108BD9-81ED-4DB2-BD59-A6C34878D82A}">
                    <a16:rowId xmlns:a16="http://schemas.microsoft.com/office/drawing/2014/main" val="3668518843"/>
                  </a:ext>
                </a:extLst>
              </a:tr>
              <a:tr h="514959">
                <a:tc vMerge="1">
                  <a:txBody>
                    <a:bodyPr/>
                    <a:lstStyle/>
                    <a:p>
                      <a:endParaRPr lang="en-US"/>
                    </a:p>
                  </a:txBody>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Infant</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Toddler</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Preschool</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School Age</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Under 2</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Over 2</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02273"/>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1- Western​</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F4F7FC"/>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49.5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63.0</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60.0</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58.4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0918500"/>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2- ​</a:t>
                      </a:r>
                    </a:p>
                    <a:p>
                      <a:pPr algn="l" rtl="0" fontAlgn="base"/>
                      <a:r>
                        <a:rPr lang="en-US" sz="1100" b="1" i="0">
                          <a:solidFill>
                            <a:srgbClr val="000000"/>
                          </a:solidFill>
                          <a:effectLst/>
                          <a:latin typeface="Nunito"/>
                        </a:rPr>
                        <a:t>Central​</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33.1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31.3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31.8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49.7</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57.3</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37.4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39929143"/>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3- Northeast​</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36.4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59.9</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65.0</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66284121"/>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4- ​</a:t>
                      </a:r>
                    </a:p>
                    <a:p>
                      <a:pPr algn="l" rtl="0" fontAlgn="base"/>
                      <a:r>
                        <a:rPr lang="en-US" sz="1100" b="1" i="0">
                          <a:solidFill>
                            <a:srgbClr val="000000"/>
                          </a:solidFill>
                          <a:effectLst/>
                          <a:latin typeface="Nunito"/>
                        </a:rPr>
                        <a:t>Metro​</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67.4</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73.1</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31.8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4565507"/>
                  </a:ext>
                </a:extLst>
              </a:tr>
              <a:tr h="598467">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5- Southeast and Cape​</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37.0</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43.3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34.5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59.5</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44.6</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34.2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7380538"/>
                  </a:ext>
                </a:extLst>
              </a:tr>
              <a:tr h="570630">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6- Metro </a:t>
                      </a:r>
                    </a:p>
                    <a:p>
                      <a:pPr algn="l" rtl="0" fontAlgn="base"/>
                      <a:r>
                        <a:rPr lang="en-US" sz="1100" b="1" i="0">
                          <a:solidFill>
                            <a:srgbClr val="000000"/>
                          </a:solidFill>
                          <a:effectLst/>
                          <a:latin typeface="Nunito"/>
                        </a:rPr>
                        <a:t>Boston​</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33.4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30.9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31.9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51.7</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48.4</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33.9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6066513"/>
                  </a:ext>
                </a:extLst>
              </a:tr>
            </a:tbl>
          </a:graphicData>
        </a:graphic>
      </p:graphicFrame>
      <p:sp>
        <p:nvSpPr>
          <p:cNvPr id="2" name="TextBox 1">
            <a:extLst>
              <a:ext uri="{FF2B5EF4-FFF2-40B4-BE49-F238E27FC236}">
                <a16:creationId xmlns:a16="http://schemas.microsoft.com/office/drawing/2014/main" id="{B708913F-5D16-495A-8411-07042EE198E0}"/>
              </a:ext>
            </a:extLst>
          </p:cNvPr>
          <p:cNvSpPr txBox="1"/>
          <p:nvPr/>
        </p:nvSpPr>
        <p:spPr>
          <a:xfrm>
            <a:off x="7323926" y="1492032"/>
            <a:ext cx="1251527" cy="2793072"/>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The </a:t>
            </a:r>
            <a:r>
              <a:rPr kumimoji="0" lang="en-US" sz="1050" b="1" i="0" u="none" strike="noStrike" kern="1200" cap="none" spc="0" normalizeH="0" baseline="0" noProof="0">
                <a:ln>
                  <a:noFill/>
                </a:ln>
                <a:solidFill>
                  <a:prstClr val="black"/>
                </a:solidFill>
                <a:effectLst/>
                <a:uLnTx/>
                <a:uFillTx/>
                <a:latin typeface="Nunito" pitchFamily="2" charset="0"/>
                <a:ea typeface="+mn-ea"/>
                <a:cs typeface="+mn-cs"/>
              </a:rPr>
              <a:t>bold</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percentiles represent the EEC subsidy rate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50th percentile of the market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solidFill>
              <a:effectLst/>
              <a:uLnTx/>
              <a:uFillTx/>
              <a:latin typeface="Nunito" pitchFamily="2"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Nunito" pitchFamily="2" charset="0"/>
                <a:ea typeface="+mn-ea"/>
                <a:cs typeface="+mn-cs"/>
              </a:rPr>
              <a:t>The</a:t>
            </a:r>
            <a:r>
              <a:rPr kumimoji="0" lang="en-US" sz="1050" b="1" i="0" u="none" strike="noStrike" kern="1200" cap="none" spc="0" normalizeH="0" baseline="0" noProof="0">
                <a:ln>
                  <a:noFill/>
                </a:ln>
                <a:solidFill>
                  <a:prstClr val="black"/>
                </a:solidFill>
                <a:effectLst/>
                <a:highlight>
                  <a:srgbClr val="FFF2CC"/>
                </a:highlight>
                <a:uLnTx/>
                <a:uFillTx/>
                <a:latin typeface="Nunito" pitchFamily="2" charset="0"/>
                <a:ea typeface="+mn-ea"/>
                <a:cs typeface="+mn-cs"/>
              </a:rPr>
              <a:t> </a:t>
            </a:r>
            <a:r>
              <a:rPr kumimoji="0" lang="en-US" sz="1050" b="0" i="0" u="none" strike="noStrike" kern="1200" cap="none" spc="0" normalizeH="0" baseline="0" noProof="0">
                <a:ln>
                  <a:noFill/>
                </a:ln>
                <a:solidFill>
                  <a:srgbClr val="000000"/>
                </a:solidFill>
                <a:effectLst/>
                <a:highlight>
                  <a:srgbClr val="FFF2CC"/>
                </a:highlight>
                <a:uLnTx/>
                <a:uFillTx/>
                <a:latin typeface="Nunito" pitchFamily="2" charset="0"/>
                <a:ea typeface="+mn-ea"/>
                <a:cs typeface="+mn-cs"/>
              </a:rPr>
              <a:t>highlights</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represent the EEC subsidy rates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25</a:t>
            </a:r>
            <a:r>
              <a:rPr kumimoji="0" lang="en-US" sz="1050" b="0" i="0" u="none" strike="noStrike" kern="1200" cap="none" spc="0" normalizeH="0" baseline="30000" noProof="0">
                <a:ln>
                  <a:noFill/>
                </a:ln>
                <a:solidFill>
                  <a:srgbClr val="000000"/>
                </a:solidFill>
                <a:effectLst/>
                <a:uLnTx/>
                <a:uFillTx/>
                <a:latin typeface="Nunito" pitchFamily="2" charset="0"/>
                <a:ea typeface="+mn-ea"/>
                <a:cs typeface="+mn-cs"/>
              </a:rPr>
              <a:t>th</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 of the market </a:t>
            </a:r>
            <a:endParaRPr kumimoji="0" lang="en-US" sz="1050" b="0" i="0" u="none" strike="noStrike" kern="1200" cap="none" spc="0" normalizeH="0" baseline="0" noProof="0">
              <a:ln>
                <a:noFill/>
              </a:ln>
              <a:solidFill>
                <a:srgbClr val="000000"/>
              </a:solidFill>
              <a:effectLst/>
              <a:uLnTx/>
              <a:uFillTx/>
              <a:latin typeface="Segoe UI" panose="020B0502040204020203" pitchFamily="34" charset="0"/>
              <a:ea typeface="+mn-ea"/>
              <a:cs typeface="+mn-cs"/>
            </a:endParaRPr>
          </a:p>
          <a:p>
            <a:endParaRPr lang="en-US"/>
          </a:p>
        </p:txBody>
      </p:sp>
      <p:sp>
        <p:nvSpPr>
          <p:cNvPr id="4" name="Title 3">
            <a:extLst>
              <a:ext uri="{FF2B5EF4-FFF2-40B4-BE49-F238E27FC236}">
                <a16:creationId xmlns:a16="http://schemas.microsoft.com/office/drawing/2014/main" id="{2BB6CB09-22E7-46C6-98A8-52B3CFB4F535}"/>
              </a:ext>
            </a:extLst>
          </p:cNvPr>
          <p:cNvSpPr>
            <a:spLocks noGrp="1"/>
          </p:cNvSpPr>
          <p:nvPr>
            <p:ph type="title"/>
          </p:nvPr>
        </p:nvSpPr>
        <p:spPr/>
        <p:txBody>
          <a:bodyPr/>
          <a:lstStyle/>
          <a:p>
            <a:r>
              <a:rPr lang="en-US" b="0" i="0">
                <a:solidFill>
                  <a:srgbClr val="000000"/>
                </a:solidFill>
                <a:effectLst/>
                <a:latin typeface="Times New Roman" panose="02020603050405020304" pitchFamily="18" charset="0"/>
              </a:rPr>
              <a:t> </a:t>
            </a:r>
            <a:endParaRPr lang="en-US"/>
          </a:p>
        </p:txBody>
      </p:sp>
      <p:sp>
        <p:nvSpPr>
          <p:cNvPr id="10" name="Title 1">
            <a:extLst>
              <a:ext uri="{FF2B5EF4-FFF2-40B4-BE49-F238E27FC236}">
                <a16:creationId xmlns:a16="http://schemas.microsoft.com/office/drawing/2014/main" id="{CCAA0211-0235-4644-ACEB-C464D240DE31}"/>
              </a:ext>
            </a:extLst>
          </p:cNvPr>
          <p:cNvSpPr txBox="1">
            <a:spLocks/>
          </p:cNvSpPr>
          <p:nvPr/>
        </p:nvSpPr>
        <p:spPr bwMode="auto">
          <a:xfrm>
            <a:off x="457200" y="120652"/>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a:lstStyle>
          <a:p>
            <a:pPr defTabSz="914400"/>
            <a:r>
              <a:rPr lang="en-US" sz="2000">
                <a:solidFill>
                  <a:srgbClr val="00269E"/>
                </a:solidFill>
              </a:rPr>
              <a:t>Market Rate Percentage Estimations</a:t>
            </a:r>
            <a:br>
              <a:rPr lang="en-US" sz="2000">
                <a:solidFill>
                  <a:srgbClr val="00269E"/>
                </a:solidFill>
              </a:rPr>
            </a:br>
            <a:r>
              <a:rPr lang="en-US" sz="2000" b="0">
                <a:solidFill>
                  <a:srgbClr val="00269E"/>
                </a:solidFill>
              </a:rPr>
              <a:t>After Implementation of FY23 Rate Increase Recommendations</a:t>
            </a:r>
          </a:p>
        </p:txBody>
      </p:sp>
      <p:sp>
        <p:nvSpPr>
          <p:cNvPr id="12" name="TextBox 11">
            <a:extLst>
              <a:ext uri="{FF2B5EF4-FFF2-40B4-BE49-F238E27FC236}">
                <a16:creationId xmlns:a16="http://schemas.microsoft.com/office/drawing/2014/main" id="{A2DBDEE1-1A3E-404D-9BC0-FA46881FC735}"/>
              </a:ext>
            </a:extLst>
          </p:cNvPr>
          <p:cNvSpPr txBox="1"/>
          <p:nvPr/>
        </p:nvSpPr>
        <p:spPr>
          <a:xfrm>
            <a:off x="1255723" y="4696146"/>
            <a:ext cx="6632554" cy="253916"/>
          </a:xfrm>
          <a:prstGeom prst="rect">
            <a:avLst/>
          </a:prstGeom>
          <a:noFill/>
        </p:spPr>
        <p:txBody>
          <a:bodyPr wrap="square">
            <a:spAutoFit/>
          </a:bodyPr>
          <a:lstStyle/>
          <a:p>
            <a:pPr algn="l" rtl="0" fontAlgn="base"/>
            <a:r>
              <a:rPr lang="en-US" sz="1050" b="0" i="0" u="none" strike="noStrike">
                <a:solidFill>
                  <a:srgbClr val="000000"/>
                </a:solidFill>
                <a:effectLst/>
              </a:rPr>
              <a:t>The </a:t>
            </a:r>
            <a:r>
              <a:rPr lang="en-US" sz="1050" b="1" i="0" strike="noStrike">
                <a:effectLst/>
              </a:rPr>
              <a:t>bold </a:t>
            </a:r>
            <a:r>
              <a:rPr lang="en-US" sz="1050" b="0" i="0" u="none" strike="noStrike">
                <a:solidFill>
                  <a:srgbClr val="000000"/>
                </a:solidFill>
                <a:effectLst/>
              </a:rPr>
              <a:t>subsidy percentiles represent the EEC subsidy rate falling </a:t>
            </a:r>
            <a:r>
              <a:rPr lang="en-US" sz="1050" b="0" i="1" u="none" strike="noStrike">
                <a:solidFill>
                  <a:srgbClr val="000000"/>
                </a:solidFill>
                <a:effectLst/>
              </a:rPr>
              <a:t>below</a:t>
            </a:r>
            <a:r>
              <a:rPr lang="en-US" sz="1050" b="0" i="0" u="none" strike="noStrike">
                <a:solidFill>
                  <a:srgbClr val="000000"/>
                </a:solidFill>
                <a:effectLst/>
              </a:rPr>
              <a:t> the 50th percentile of the market</a:t>
            </a:r>
          </a:p>
        </p:txBody>
      </p:sp>
      <p:sp>
        <p:nvSpPr>
          <p:cNvPr id="13" name="TextBox 12">
            <a:extLst>
              <a:ext uri="{FF2B5EF4-FFF2-40B4-BE49-F238E27FC236}">
                <a16:creationId xmlns:a16="http://schemas.microsoft.com/office/drawing/2014/main" id="{774728DD-A5BD-4A09-B99E-94029F174352}"/>
              </a:ext>
            </a:extLst>
          </p:cNvPr>
          <p:cNvSpPr txBox="1"/>
          <p:nvPr/>
        </p:nvSpPr>
        <p:spPr>
          <a:xfrm>
            <a:off x="496736" y="4950062"/>
            <a:ext cx="8150527" cy="1569660"/>
          </a:xfrm>
          <a:prstGeom prst="rect">
            <a:avLst/>
          </a:prstGeom>
          <a:noFill/>
        </p:spPr>
        <p:txBody>
          <a:bodyPr wrap="square" lIns="91440" tIns="45720" rIns="91440" bIns="45720" rtlCol="0" anchor="t">
            <a:spAutoFit/>
          </a:bodyPr>
          <a:lstStyle/>
          <a:p>
            <a:r>
              <a:rPr lang="en-US" sz="1200" b="1"/>
              <a:t>Context:</a:t>
            </a:r>
          </a:p>
          <a:p>
            <a:pPr marL="285750" indent="-285750">
              <a:buFont typeface="Arial" panose="020B0604020202020204" pitchFamily="34" charset="0"/>
              <a:buChar char="•"/>
            </a:pPr>
            <a:r>
              <a:rPr lang="en-US" sz="1200"/>
              <a:t>This chart represents where EEC rates will compare to the Market Rate after the recommended rate increases. </a:t>
            </a:r>
          </a:p>
          <a:p>
            <a:pPr marL="285750" indent="-285750">
              <a:buFont typeface="Arial" panose="020B0604020202020204" pitchFamily="34" charset="0"/>
              <a:buChar char="•"/>
            </a:pPr>
            <a:r>
              <a:rPr lang="en-US" sz="1200"/>
              <a:t>For Center-based providers, this reflects the 1.5% “across the board” increase plus targeted increases to ensure all rates meet or exceed the 30th percentile of market rates.</a:t>
            </a:r>
          </a:p>
          <a:p>
            <a:pPr marL="285750" indent="-285750">
              <a:buFont typeface="Arial" panose="020B0604020202020204" pitchFamily="34" charset="0"/>
              <a:buChar char="•"/>
            </a:pPr>
            <a:r>
              <a:rPr lang="en-US" sz="1200">
                <a:cs typeface="Calibri"/>
              </a:rPr>
              <a:t>For FCC providers, this reflects a 10% “</a:t>
            </a:r>
            <a:r>
              <a:rPr lang="en-US" sz="1200"/>
              <a:t>across the board” increase to all rates plus targeted increases to ensure all rates meet or exceed the 30</a:t>
            </a:r>
            <a:r>
              <a:rPr lang="en-US" sz="1200" baseline="30000"/>
              <a:t>th</a:t>
            </a:r>
            <a:r>
              <a:rPr lang="en-US" sz="1200"/>
              <a:t> percentile of market rates.</a:t>
            </a:r>
            <a:endParaRPr lang="en-US" sz="1200">
              <a:cs typeface="Calibri"/>
            </a:endParaRPr>
          </a:p>
          <a:p>
            <a:pPr marL="285750" indent="-285750">
              <a:buFont typeface="Arial" panose="020B0604020202020204" pitchFamily="34" charset="0"/>
              <a:buChar char="•"/>
            </a:pPr>
            <a:r>
              <a:rPr lang="en-US" sz="1200">
                <a:cs typeface="Calibri"/>
              </a:rPr>
              <a:t>The calculation for this chart rounds down to the nearest percentile and may be slightly different than the current state chart.</a:t>
            </a:r>
          </a:p>
        </p:txBody>
      </p:sp>
      <p:sp>
        <p:nvSpPr>
          <p:cNvPr id="14" name="Slide Number Placeholder 3">
            <a:extLst>
              <a:ext uri="{FF2B5EF4-FFF2-40B4-BE49-F238E27FC236}">
                <a16:creationId xmlns:a16="http://schemas.microsoft.com/office/drawing/2014/main" id="{89C49276-6CD5-4BA3-97DE-1BA7D308AE1E}"/>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10</a:t>
            </a:fld>
            <a:endParaRPr lang="en-US" sz="800">
              <a:solidFill>
                <a:srgbClr val="000000"/>
              </a:solidFill>
              <a:latin typeface="Arial" panose="020B0604020202020204"/>
            </a:endParaRPr>
          </a:p>
        </p:txBody>
      </p:sp>
      <p:sp>
        <p:nvSpPr>
          <p:cNvPr id="11" name="TextBox 10">
            <a:extLst>
              <a:ext uri="{FF2B5EF4-FFF2-40B4-BE49-F238E27FC236}">
                <a16:creationId xmlns:a16="http://schemas.microsoft.com/office/drawing/2014/main" id="{3F39AEA9-F8BD-4EB9-97DC-2B2792CA517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4251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aphicFrame>
        <p:nvGraphicFramePr>
          <p:cNvPr id="17" name="Table 16">
            <a:extLst>
              <a:ext uri="{FF2B5EF4-FFF2-40B4-BE49-F238E27FC236}">
                <a16:creationId xmlns:a16="http://schemas.microsoft.com/office/drawing/2014/main" id="{2F738ECB-670A-405A-A3E3-7F2C08B68382}"/>
              </a:ext>
            </a:extLst>
          </p:cNvPr>
          <p:cNvGraphicFramePr>
            <a:graphicFrameLocks noGrp="1"/>
          </p:cNvGraphicFramePr>
          <p:nvPr>
            <p:extLst>
              <p:ext uri="{D42A27DB-BD31-4B8C-83A1-F6EECF244321}">
                <p14:modId xmlns:p14="http://schemas.microsoft.com/office/powerpoint/2010/main" val="2765314509"/>
              </p:ext>
            </p:extLst>
          </p:nvPr>
        </p:nvGraphicFramePr>
        <p:xfrm>
          <a:off x="983678" y="1090953"/>
          <a:ext cx="6291583" cy="3642915"/>
        </p:xfrm>
        <a:graphic>
          <a:graphicData uri="http://schemas.openxmlformats.org/drawingml/2006/table">
            <a:tbl>
              <a:tblPr/>
              <a:tblGrid>
                <a:gridCol w="1162311">
                  <a:extLst>
                    <a:ext uri="{9D8B030D-6E8A-4147-A177-3AD203B41FA5}">
                      <a16:colId xmlns:a16="http://schemas.microsoft.com/office/drawing/2014/main" val="2737139716"/>
                    </a:ext>
                  </a:extLst>
                </a:gridCol>
                <a:gridCol w="814144">
                  <a:extLst>
                    <a:ext uri="{9D8B030D-6E8A-4147-A177-3AD203B41FA5}">
                      <a16:colId xmlns:a16="http://schemas.microsoft.com/office/drawing/2014/main" val="1084115337"/>
                    </a:ext>
                  </a:extLst>
                </a:gridCol>
                <a:gridCol w="854195">
                  <a:extLst>
                    <a:ext uri="{9D8B030D-6E8A-4147-A177-3AD203B41FA5}">
                      <a16:colId xmlns:a16="http://schemas.microsoft.com/office/drawing/2014/main" val="1425593725"/>
                    </a:ext>
                  </a:extLst>
                </a:gridCol>
                <a:gridCol w="1008186">
                  <a:extLst>
                    <a:ext uri="{9D8B030D-6E8A-4147-A177-3AD203B41FA5}">
                      <a16:colId xmlns:a16="http://schemas.microsoft.com/office/drawing/2014/main" val="857950339"/>
                    </a:ext>
                  </a:extLst>
                </a:gridCol>
                <a:gridCol w="803947">
                  <a:extLst>
                    <a:ext uri="{9D8B030D-6E8A-4147-A177-3AD203B41FA5}">
                      <a16:colId xmlns:a16="http://schemas.microsoft.com/office/drawing/2014/main" val="3922828401"/>
                    </a:ext>
                  </a:extLst>
                </a:gridCol>
                <a:gridCol w="803947">
                  <a:extLst>
                    <a:ext uri="{9D8B030D-6E8A-4147-A177-3AD203B41FA5}">
                      <a16:colId xmlns:a16="http://schemas.microsoft.com/office/drawing/2014/main" val="2552535566"/>
                    </a:ext>
                  </a:extLst>
                </a:gridCol>
                <a:gridCol w="844853">
                  <a:extLst>
                    <a:ext uri="{9D8B030D-6E8A-4147-A177-3AD203B41FA5}">
                      <a16:colId xmlns:a16="http://schemas.microsoft.com/office/drawing/2014/main" val="2331040032"/>
                    </a:ext>
                  </a:extLst>
                </a:gridCol>
              </a:tblGrid>
              <a:tr h="250520">
                <a:tc row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Regions</a:t>
                      </a:r>
                      <a:r>
                        <a:rPr lang="en-US" sz="1100" b="1" i="0">
                          <a:solidFill>
                            <a:srgbClr val="FEFFFE"/>
                          </a:solidFill>
                          <a:effectLst/>
                          <a:latin typeface="Nunito"/>
                        </a:rPr>
                        <a:t>​</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F4F7FC"/>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Center-Based Providers</a:t>
                      </a:r>
                      <a:r>
                        <a:rPr lang="en-US" sz="1100" b="1" i="0">
                          <a:solidFill>
                            <a:srgbClr val="FEFFFE"/>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a:rPr>
                        <a:t>FCC Providers</a:t>
                      </a:r>
                      <a:r>
                        <a:rPr lang="en-US" sz="1100" b="1" i="0">
                          <a:solidFill>
                            <a:srgbClr val="FEFFFE"/>
                          </a:solidFill>
                          <a:effectLst/>
                          <a:latin typeface="Nunito"/>
                        </a:rPr>
                        <a:t>​</a:t>
                      </a:r>
                    </a:p>
                  </a:txBody>
                  <a:tcPr marL="74594" marR="74594" marT="37297" marB="37297"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6BC7AD"/>
                    </a:solidFill>
                  </a:tcPr>
                </a:tc>
                <a:tc hMerge="1">
                  <a:txBody>
                    <a:bodyPr/>
                    <a:lstStyle/>
                    <a:p>
                      <a:endParaRPr lang="en-US"/>
                    </a:p>
                  </a:txBody>
                  <a:tcPr/>
                </a:tc>
                <a:extLst>
                  <a:ext uri="{0D108BD9-81ED-4DB2-BD59-A6C34878D82A}">
                    <a16:rowId xmlns:a16="http://schemas.microsoft.com/office/drawing/2014/main" val="3668518843"/>
                  </a:ext>
                </a:extLst>
              </a:tr>
              <a:tr h="514959">
                <a:tc vMerge="1">
                  <a:txBody>
                    <a:bodyPr/>
                    <a:lstStyle/>
                    <a:p>
                      <a:endParaRPr lang="en-US"/>
                    </a:p>
                  </a:txBody>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Infant</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Toddler</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Preschool</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School Age</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Under 2</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a:rPr>
                        <a:t>Over 2</a:t>
                      </a:r>
                      <a:r>
                        <a:rPr lang="en-US" sz="1050" b="0" i="0">
                          <a:solidFill>
                            <a:srgbClr val="000000"/>
                          </a:solidFill>
                          <a:effectLst/>
                          <a:latin typeface="Nunito"/>
                        </a:rPr>
                        <a:t>​</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02273"/>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1- Western​</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F4F7FC"/>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65.1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76.8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73.2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80.0</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60.0</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58.4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0918500"/>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2- ​</a:t>
                      </a:r>
                    </a:p>
                    <a:p>
                      <a:pPr algn="l" rtl="0" fontAlgn="base"/>
                      <a:r>
                        <a:rPr lang="en-US" sz="1100" b="1" i="0">
                          <a:solidFill>
                            <a:srgbClr val="000000"/>
                          </a:solidFill>
                          <a:effectLst/>
                          <a:latin typeface="Nunito"/>
                        </a:rPr>
                        <a:t>Central​</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41.8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46.3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42.1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55.6</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57.3</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37.4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39929143"/>
                  </a:ext>
                </a:extLst>
              </a:tr>
              <a:tr h="455737">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3- Northeast​</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43.3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45.1</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41.2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73.8</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65.0</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54.5</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66284121"/>
                  </a:ext>
                </a:extLst>
              </a:tr>
              <a:tr h="417534">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4- ​</a:t>
                      </a:r>
                    </a:p>
                    <a:p>
                      <a:pPr algn="l" rtl="0" fontAlgn="base"/>
                      <a:r>
                        <a:rPr lang="en-US" sz="1100" b="1" i="0">
                          <a:solidFill>
                            <a:srgbClr val="000000"/>
                          </a:solidFill>
                          <a:effectLst/>
                          <a:latin typeface="Nunito"/>
                        </a:rPr>
                        <a:t>Metro​</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47.3</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42.9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37.4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69.4</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73.1</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31.8</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4565507"/>
                  </a:ext>
                </a:extLst>
              </a:tr>
              <a:tr h="598467">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5- Southeast and Cape​</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54.0</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61.6</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48.9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72.5</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44.6</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34.2</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7380538"/>
                  </a:ext>
                </a:extLst>
              </a:tr>
              <a:tr h="570630">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a:rPr>
                        <a:t>Region 6- Metro </a:t>
                      </a:r>
                    </a:p>
                    <a:p>
                      <a:pPr algn="l" rtl="0" fontAlgn="base"/>
                      <a:r>
                        <a:rPr lang="en-US" sz="1100" b="1" i="0">
                          <a:solidFill>
                            <a:srgbClr val="000000"/>
                          </a:solidFill>
                          <a:effectLst/>
                          <a:latin typeface="Nunito"/>
                        </a:rPr>
                        <a:t>Boston​</a:t>
                      </a: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36.6</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47.6</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64</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a:rPr>
                        <a:t>54.6</a:t>
                      </a: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48.4</a:t>
                      </a: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a:rPr>
                        <a:t>33.9</a:t>
                      </a: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6066513"/>
                  </a:ext>
                </a:extLst>
              </a:tr>
            </a:tbl>
          </a:graphicData>
        </a:graphic>
      </p:graphicFrame>
      <p:sp>
        <p:nvSpPr>
          <p:cNvPr id="2" name="TextBox 1">
            <a:extLst>
              <a:ext uri="{FF2B5EF4-FFF2-40B4-BE49-F238E27FC236}">
                <a16:creationId xmlns:a16="http://schemas.microsoft.com/office/drawing/2014/main" id="{B708913F-5D16-495A-8411-07042EE198E0}"/>
              </a:ext>
            </a:extLst>
          </p:cNvPr>
          <p:cNvSpPr txBox="1"/>
          <p:nvPr/>
        </p:nvSpPr>
        <p:spPr>
          <a:xfrm>
            <a:off x="7323926" y="1492032"/>
            <a:ext cx="1251527" cy="2793072"/>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The </a:t>
            </a:r>
            <a:r>
              <a:rPr kumimoji="0" lang="en-US" sz="1050" b="1" i="0" u="none" strike="noStrike" kern="1200" cap="none" spc="0" normalizeH="0" baseline="0" noProof="0">
                <a:ln>
                  <a:noFill/>
                </a:ln>
                <a:solidFill>
                  <a:prstClr val="black"/>
                </a:solidFill>
                <a:effectLst/>
                <a:uLnTx/>
                <a:uFillTx/>
                <a:latin typeface="Nunito" pitchFamily="2" charset="0"/>
                <a:ea typeface="+mn-ea"/>
                <a:cs typeface="+mn-cs"/>
              </a:rPr>
              <a:t>bold</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percentiles represent the EEC subsidy rate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50th percentile of the market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solidFill>
              <a:effectLst/>
              <a:uLnTx/>
              <a:uFillTx/>
              <a:latin typeface="Nunito" pitchFamily="2"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Nunito" pitchFamily="2" charset="0"/>
                <a:ea typeface="+mn-ea"/>
                <a:cs typeface="+mn-cs"/>
              </a:rPr>
              <a:t>The</a:t>
            </a:r>
            <a:r>
              <a:rPr kumimoji="0" lang="en-US" sz="1050" b="1" i="0" u="none" strike="noStrike" kern="1200" cap="none" spc="0" normalizeH="0" baseline="0" noProof="0">
                <a:ln>
                  <a:noFill/>
                </a:ln>
                <a:solidFill>
                  <a:prstClr val="black"/>
                </a:solidFill>
                <a:effectLst/>
                <a:highlight>
                  <a:srgbClr val="FFF2CC"/>
                </a:highlight>
                <a:uLnTx/>
                <a:uFillTx/>
                <a:latin typeface="Nunito" pitchFamily="2" charset="0"/>
                <a:ea typeface="+mn-ea"/>
                <a:cs typeface="+mn-cs"/>
              </a:rPr>
              <a:t> </a:t>
            </a:r>
            <a:r>
              <a:rPr kumimoji="0" lang="en-US" sz="1050" b="0" i="0" u="none" strike="noStrike" kern="1200" cap="none" spc="0" normalizeH="0" baseline="0" noProof="0">
                <a:ln>
                  <a:noFill/>
                </a:ln>
                <a:solidFill>
                  <a:srgbClr val="000000"/>
                </a:solidFill>
                <a:effectLst/>
                <a:highlight>
                  <a:srgbClr val="FFF2CC"/>
                </a:highlight>
                <a:uLnTx/>
                <a:uFillTx/>
                <a:latin typeface="Nunito" pitchFamily="2" charset="0"/>
                <a:ea typeface="+mn-ea"/>
                <a:cs typeface="+mn-cs"/>
              </a:rPr>
              <a:t>highlights</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represent the EEC subsidy rates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25</a:t>
            </a:r>
            <a:r>
              <a:rPr kumimoji="0" lang="en-US" sz="1050" b="0" i="0" u="none" strike="noStrike" kern="1200" cap="none" spc="0" normalizeH="0" baseline="30000" noProof="0">
                <a:ln>
                  <a:noFill/>
                </a:ln>
                <a:solidFill>
                  <a:srgbClr val="000000"/>
                </a:solidFill>
                <a:effectLst/>
                <a:uLnTx/>
                <a:uFillTx/>
                <a:latin typeface="Nunito" pitchFamily="2" charset="0"/>
                <a:ea typeface="+mn-ea"/>
                <a:cs typeface="+mn-cs"/>
              </a:rPr>
              <a:t>th</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 of the market </a:t>
            </a:r>
            <a:endParaRPr kumimoji="0" lang="en-US" sz="1050" b="0" i="0" u="none" strike="noStrike" kern="1200" cap="none" spc="0" normalizeH="0" baseline="0" noProof="0">
              <a:ln>
                <a:noFill/>
              </a:ln>
              <a:solidFill>
                <a:srgbClr val="000000"/>
              </a:solidFill>
              <a:effectLst/>
              <a:uLnTx/>
              <a:uFillTx/>
              <a:latin typeface="Segoe UI" panose="020B0502040204020203" pitchFamily="34" charset="0"/>
              <a:ea typeface="+mn-ea"/>
              <a:cs typeface="+mn-cs"/>
            </a:endParaRPr>
          </a:p>
          <a:p>
            <a:endParaRPr lang="en-US"/>
          </a:p>
        </p:txBody>
      </p:sp>
      <p:sp>
        <p:nvSpPr>
          <p:cNvPr id="4" name="Title 3">
            <a:extLst>
              <a:ext uri="{FF2B5EF4-FFF2-40B4-BE49-F238E27FC236}">
                <a16:creationId xmlns:a16="http://schemas.microsoft.com/office/drawing/2014/main" id="{2BB6CB09-22E7-46C6-98A8-52B3CFB4F535}"/>
              </a:ext>
            </a:extLst>
          </p:cNvPr>
          <p:cNvSpPr>
            <a:spLocks noGrp="1"/>
          </p:cNvSpPr>
          <p:nvPr>
            <p:ph type="title"/>
          </p:nvPr>
        </p:nvSpPr>
        <p:spPr/>
        <p:txBody>
          <a:bodyPr/>
          <a:lstStyle/>
          <a:p>
            <a:r>
              <a:rPr lang="en-US" b="0" i="0">
                <a:solidFill>
                  <a:srgbClr val="000000"/>
                </a:solidFill>
                <a:effectLst/>
                <a:latin typeface="Times New Roman" panose="02020603050405020304" pitchFamily="18" charset="0"/>
              </a:rPr>
              <a:t> </a:t>
            </a:r>
            <a:endParaRPr lang="en-US"/>
          </a:p>
        </p:txBody>
      </p:sp>
      <p:sp>
        <p:nvSpPr>
          <p:cNvPr id="10" name="Title 1">
            <a:extLst>
              <a:ext uri="{FF2B5EF4-FFF2-40B4-BE49-F238E27FC236}">
                <a16:creationId xmlns:a16="http://schemas.microsoft.com/office/drawing/2014/main" id="{CCAA0211-0235-4644-ACEB-C464D240DE31}"/>
              </a:ext>
            </a:extLst>
          </p:cNvPr>
          <p:cNvSpPr txBox="1">
            <a:spLocks/>
          </p:cNvSpPr>
          <p:nvPr/>
        </p:nvSpPr>
        <p:spPr bwMode="auto">
          <a:xfrm>
            <a:off x="457200" y="120652"/>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1800" b="1">
                <a:solidFill>
                  <a:srgbClr val="0033CC"/>
                </a:solidFill>
                <a:latin typeface="+mj-lt"/>
                <a:ea typeface="+mj-ea"/>
                <a:cs typeface="+mj-cs"/>
              </a:defRPr>
            </a:lvl1pPr>
            <a:lvl2pPr algn="l" rtl="0" eaLnBrk="1" fontAlgn="base" hangingPunct="1">
              <a:spcBef>
                <a:spcPct val="0"/>
              </a:spcBef>
              <a:spcAft>
                <a:spcPct val="0"/>
              </a:spcAft>
              <a:defRPr sz="1800" b="1">
                <a:solidFill>
                  <a:srgbClr val="0033CC"/>
                </a:solidFill>
                <a:latin typeface="Verdana" pitchFamily="34" charset="0"/>
                <a:cs typeface="Arial" charset="0"/>
              </a:defRPr>
            </a:lvl2pPr>
            <a:lvl3pPr algn="l" rtl="0" eaLnBrk="1" fontAlgn="base" hangingPunct="1">
              <a:spcBef>
                <a:spcPct val="0"/>
              </a:spcBef>
              <a:spcAft>
                <a:spcPct val="0"/>
              </a:spcAft>
              <a:defRPr sz="1800" b="1">
                <a:solidFill>
                  <a:srgbClr val="0033CC"/>
                </a:solidFill>
                <a:latin typeface="Verdana" pitchFamily="34" charset="0"/>
                <a:cs typeface="Arial" charset="0"/>
              </a:defRPr>
            </a:lvl3pPr>
            <a:lvl4pPr algn="l" rtl="0" eaLnBrk="1" fontAlgn="base" hangingPunct="1">
              <a:spcBef>
                <a:spcPct val="0"/>
              </a:spcBef>
              <a:spcAft>
                <a:spcPct val="0"/>
              </a:spcAft>
              <a:defRPr sz="1800" b="1">
                <a:solidFill>
                  <a:srgbClr val="0033CC"/>
                </a:solidFill>
                <a:latin typeface="Verdana" pitchFamily="34" charset="0"/>
                <a:cs typeface="Arial" charset="0"/>
              </a:defRPr>
            </a:lvl4pPr>
            <a:lvl5pPr algn="l" rtl="0" eaLnBrk="1" fontAlgn="base" hangingPunct="1">
              <a:spcBef>
                <a:spcPct val="0"/>
              </a:spcBef>
              <a:spcAft>
                <a:spcPct val="0"/>
              </a:spcAft>
              <a:defRPr sz="1800" b="1">
                <a:solidFill>
                  <a:srgbClr val="0033CC"/>
                </a:solidFill>
                <a:latin typeface="Verdana" pitchFamily="34" charset="0"/>
                <a:cs typeface="Arial" charset="0"/>
              </a:defRPr>
            </a:lvl5pPr>
            <a:lvl6pPr marL="342892" algn="l" rtl="0" eaLnBrk="1" fontAlgn="base" hangingPunct="1">
              <a:spcBef>
                <a:spcPct val="0"/>
              </a:spcBef>
              <a:spcAft>
                <a:spcPct val="0"/>
              </a:spcAft>
              <a:defRPr sz="1800" b="1">
                <a:solidFill>
                  <a:srgbClr val="0033CC"/>
                </a:solidFill>
                <a:latin typeface="Verdana" pitchFamily="34" charset="0"/>
                <a:cs typeface="Arial" charset="0"/>
              </a:defRPr>
            </a:lvl6pPr>
            <a:lvl7pPr marL="685783" algn="l" rtl="0" eaLnBrk="1" fontAlgn="base" hangingPunct="1">
              <a:spcBef>
                <a:spcPct val="0"/>
              </a:spcBef>
              <a:spcAft>
                <a:spcPct val="0"/>
              </a:spcAft>
              <a:defRPr sz="1800" b="1">
                <a:solidFill>
                  <a:srgbClr val="0033CC"/>
                </a:solidFill>
                <a:latin typeface="Verdana" pitchFamily="34" charset="0"/>
                <a:cs typeface="Arial" charset="0"/>
              </a:defRPr>
            </a:lvl7pPr>
            <a:lvl8pPr marL="1028675" algn="l" rtl="0" eaLnBrk="1" fontAlgn="base" hangingPunct="1">
              <a:spcBef>
                <a:spcPct val="0"/>
              </a:spcBef>
              <a:spcAft>
                <a:spcPct val="0"/>
              </a:spcAft>
              <a:defRPr sz="1800" b="1">
                <a:solidFill>
                  <a:srgbClr val="0033CC"/>
                </a:solidFill>
                <a:latin typeface="Verdana" pitchFamily="34" charset="0"/>
                <a:cs typeface="Arial" charset="0"/>
              </a:defRPr>
            </a:lvl8pPr>
            <a:lvl9pPr marL="1371566" algn="l" rtl="0" eaLnBrk="1" fontAlgn="base" hangingPunct="1">
              <a:spcBef>
                <a:spcPct val="0"/>
              </a:spcBef>
              <a:spcAft>
                <a:spcPct val="0"/>
              </a:spcAft>
              <a:defRPr sz="1800" b="1">
                <a:solidFill>
                  <a:srgbClr val="0033CC"/>
                </a:solidFill>
                <a:latin typeface="Verdana" pitchFamily="34" charset="0"/>
                <a:cs typeface="Arial" charset="0"/>
              </a:defRPr>
            </a:lvl9pPr>
          </a:lstStyle>
          <a:p>
            <a:pPr defTabSz="914400"/>
            <a:r>
              <a:rPr lang="en-US" sz="2000">
                <a:solidFill>
                  <a:srgbClr val="00269E"/>
                </a:solidFill>
              </a:rPr>
              <a:t>Market Rate Percentage Estimations</a:t>
            </a:r>
            <a:br>
              <a:rPr lang="en-US" sz="2000">
                <a:solidFill>
                  <a:srgbClr val="00269E"/>
                </a:solidFill>
              </a:rPr>
            </a:br>
            <a:r>
              <a:rPr lang="en-US" sz="2000" b="0">
                <a:solidFill>
                  <a:srgbClr val="00269E"/>
                </a:solidFill>
              </a:rPr>
              <a:t>After Implementation of Rate Increase and Quality Add-on</a:t>
            </a:r>
          </a:p>
        </p:txBody>
      </p:sp>
      <p:sp>
        <p:nvSpPr>
          <p:cNvPr id="12" name="TextBox 11">
            <a:extLst>
              <a:ext uri="{FF2B5EF4-FFF2-40B4-BE49-F238E27FC236}">
                <a16:creationId xmlns:a16="http://schemas.microsoft.com/office/drawing/2014/main" id="{A2DBDEE1-1A3E-404D-9BC0-FA46881FC735}"/>
              </a:ext>
            </a:extLst>
          </p:cNvPr>
          <p:cNvSpPr txBox="1"/>
          <p:nvPr/>
        </p:nvSpPr>
        <p:spPr>
          <a:xfrm>
            <a:off x="1255723" y="4696146"/>
            <a:ext cx="6632554" cy="253916"/>
          </a:xfrm>
          <a:prstGeom prst="rect">
            <a:avLst/>
          </a:prstGeom>
          <a:noFill/>
        </p:spPr>
        <p:txBody>
          <a:bodyPr wrap="square">
            <a:spAutoFit/>
          </a:bodyPr>
          <a:lstStyle/>
          <a:p>
            <a:pPr algn="l" rtl="0" fontAlgn="base"/>
            <a:r>
              <a:rPr lang="en-US" sz="1050" b="0" i="0" u="none" strike="noStrike">
                <a:solidFill>
                  <a:srgbClr val="000000"/>
                </a:solidFill>
                <a:effectLst/>
              </a:rPr>
              <a:t>The </a:t>
            </a:r>
            <a:r>
              <a:rPr lang="en-US" sz="1050" b="1" i="0" strike="noStrike">
                <a:effectLst/>
              </a:rPr>
              <a:t>bold </a:t>
            </a:r>
            <a:r>
              <a:rPr lang="en-US" sz="1050" b="0" i="0" u="none" strike="noStrike">
                <a:solidFill>
                  <a:srgbClr val="000000"/>
                </a:solidFill>
                <a:effectLst/>
              </a:rPr>
              <a:t>subsidy percentiles represent the EEC subsidy rate falling </a:t>
            </a:r>
            <a:r>
              <a:rPr lang="en-US" sz="1050" b="0" i="1" u="none" strike="noStrike">
                <a:solidFill>
                  <a:srgbClr val="000000"/>
                </a:solidFill>
                <a:effectLst/>
              </a:rPr>
              <a:t>below</a:t>
            </a:r>
            <a:r>
              <a:rPr lang="en-US" sz="1050" b="0" i="0" u="none" strike="noStrike">
                <a:solidFill>
                  <a:srgbClr val="000000"/>
                </a:solidFill>
                <a:effectLst/>
              </a:rPr>
              <a:t> the 50th percentile of the market</a:t>
            </a:r>
          </a:p>
        </p:txBody>
      </p:sp>
      <p:sp>
        <p:nvSpPr>
          <p:cNvPr id="13" name="TextBox 12">
            <a:extLst>
              <a:ext uri="{FF2B5EF4-FFF2-40B4-BE49-F238E27FC236}">
                <a16:creationId xmlns:a16="http://schemas.microsoft.com/office/drawing/2014/main" id="{774728DD-A5BD-4A09-B99E-94029F174352}"/>
              </a:ext>
            </a:extLst>
          </p:cNvPr>
          <p:cNvSpPr txBox="1"/>
          <p:nvPr/>
        </p:nvSpPr>
        <p:spPr>
          <a:xfrm>
            <a:off x="496736" y="4950062"/>
            <a:ext cx="8150527" cy="1754326"/>
          </a:xfrm>
          <a:prstGeom prst="rect">
            <a:avLst/>
          </a:prstGeom>
          <a:noFill/>
        </p:spPr>
        <p:txBody>
          <a:bodyPr wrap="square" lIns="91440" tIns="45720" rIns="91440" bIns="45720" rtlCol="0" anchor="t">
            <a:spAutoFit/>
          </a:bodyPr>
          <a:lstStyle/>
          <a:p>
            <a:r>
              <a:rPr lang="en-US" sz="1200" b="1"/>
              <a:t>Context:</a:t>
            </a:r>
          </a:p>
          <a:p>
            <a:pPr marL="285750" indent="-285750">
              <a:buFont typeface="Arial" panose="020B0604020202020204" pitchFamily="34" charset="0"/>
              <a:buChar char="•"/>
            </a:pPr>
            <a:r>
              <a:rPr lang="en-US" sz="1200"/>
              <a:t>This chart represents where EEC rates will compare to the Market Rate after the recommended rase increases plus an additional increase associated with the $40M quality add-on. </a:t>
            </a:r>
          </a:p>
          <a:p>
            <a:pPr marL="285750" indent="-285750">
              <a:buFont typeface="Arial" panose="020B0604020202020204" pitchFamily="34" charset="0"/>
              <a:buChar char="•"/>
            </a:pPr>
            <a:r>
              <a:rPr lang="en-US" sz="1200"/>
              <a:t>For Center-based providers, this reflects a 10% “across the board” increase, 8.5% of which will be distributed as a quality add-on, plus targeted increases to ensure all rates meet or exceed the 30</a:t>
            </a:r>
            <a:r>
              <a:rPr lang="en-US" sz="1200" baseline="30000"/>
              <a:t>th</a:t>
            </a:r>
            <a:r>
              <a:rPr lang="en-US" sz="1200"/>
              <a:t> percentile of market rates. </a:t>
            </a:r>
          </a:p>
          <a:p>
            <a:pPr marL="285750" indent="-285750">
              <a:buFont typeface="Arial" panose="020B0604020202020204" pitchFamily="34" charset="0"/>
              <a:buChar char="•"/>
            </a:pPr>
            <a:r>
              <a:rPr lang="en-US" sz="1200">
                <a:cs typeface="Calibri"/>
              </a:rPr>
              <a:t>For FCC providers, this reflects a 10% “</a:t>
            </a:r>
            <a:r>
              <a:rPr lang="en-US" sz="1200"/>
              <a:t>across the board” increase to all rates plus targeted increases to ensure all rates meet or exceed the 30</a:t>
            </a:r>
            <a:r>
              <a:rPr lang="en-US" sz="1200" baseline="30000"/>
              <a:t>th</a:t>
            </a:r>
            <a:r>
              <a:rPr lang="en-US" sz="1200"/>
              <a:t> percentile of market rates.</a:t>
            </a:r>
            <a:endParaRPr lang="en-US" sz="1200">
              <a:cs typeface="Calibri"/>
            </a:endParaRPr>
          </a:p>
          <a:p>
            <a:pPr marL="285750" indent="-285750">
              <a:buFont typeface="Arial" panose="020B0604020202020204" pitchFamily="34" charset="0"/>
              <a:buChar char="•"/>
            </a:pPr>
            <a:r>
              <a:rPr lang="en-US" sz="1200">
                <a:cs typeface="Calibri"/>
              </a:rPr>
              <a:t>The calculation for this chart rounds down to the nearest percentile and may be slightly different than the current state chart.</a:t>
            </a:r>
          </a:p>
        </p:txBody>
      </p:sp>
      <p:sp>
        <p:nvSpPr>
          <p:cNvPr id="14" name="Slide Number Placeholder 3">
            <a:extLst>
              <a:ext uri="{FF2B5EF4-FFF2-40B4-BE49-F238E27FC236}">
                <a16:creationId xmlns:a16="http://schemas.microsoft.com/office/drawing/2014/main" id="{1A7B84DF-9C8F-49F8-B646-6345C5CD1B38}"/>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11</a:t>
            </a:fld>
            <a:endParaRPr lang="en-US" sz="800">
              <a:solidFill>
                <a:srgbClr val="000000"/>
              </a:solidFill>
              <a:latin typeface="Arial" panose="020B0604020202020204"/>
            </a:endParaRPr>
          </a:p>
        </p:txBody>
      </p:sp>
      <p:sp>
        <p:nvSpPr>
          <p:cNvPr id="11" name="TextBox 10">
            <a:extLst>
              <a:ext uri="{FF2B5EF4-FFF2-40B4-BE49-F238E27FC236}">
                <a16:creationId xmlns:a16="http://schemas.microsoft.com/office/drawing/2014/main" id="{4CE696D9-5D7E-44BD-94DB-2183A9E6110A}"/>
              </a:ext>
            </a:extLst>
          </p:cNvPr>
          <p:cNvSpPr txBox="1"/>
          <p:nvPr/>
        </p:nvSpPr>
        <p:spPr>
          <a:xfrm>
            <a:off x="0" y="6629626"/>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4084622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CDE3-52BF-1A3B-204A-289A680F45C0}"/>
              </a:ext>
            </a:extLst>
          </p:cNvPr>
          <p:cNvSpPr>
            <a:spLocks noGrp="1"/>
          </p:cNvSpPr>
          <p:nvPr>
            <p:ph type="title"/>
          </p:nvPr>
        </p:nvSpPr>
        <p:spPr/>
        <p:txBody>
          <a:bodyPr/>
          <a:lstStyle/>
          <a:p>
            <a:r>
              <a:rPr lang="en-US" sz="2000">
                <a:solidFill>
                  <a:srgbClr val="00269E"/>
                </a:solidFill>
              </a:rPr>
              <a:t>Center-Based Daily Rate Comparison</a:t>
            </a:r>
            <a:br>
              <a:rPr lang="en-US" sz="2000">
                <a:solidFill>
                  <a:srgbClr val="00269E"/>
                </a:solidFill>
              </a:rPr>
            </a:br>
            <a:r>
              <a:rPr lang="en-US" sz="2000" b="0">
                <a:solidFill>
                  <a:srgbClr val="00269E"/>
                </a:solidFill>
              </a:rPr>
              <a:t>By Region, Age Group, and Fiscal Year</a:t>
            </a:r>
          </a:p>
        </p:txBody>
      </p:sp>
      <p:graphicFrame>
        <p:nvGraphicFramePr>
          <p:cNvPr id="6" name="Table 5">
            <a:extLst>
              <a:ext uri="{FF2B5EF4-FFF2-40B4-BE49-F238E27FC236}">
                <a16:creationId xmlns:a16="http://schemas.microsoft.com/office/drawing/2014/main" id="{68CB3C8D-F7C6-7248-D91E-43E8E6932377}"/>
              </a:ext>
            </a:extLst>
          </p:cNvPr>
          <p:cNvGraphicFramePr>
            <a:graphicFrameLocks noGrp="1"/>
          </p:cNvGraphicFramePr>
          <p:nvPr>
            <p:extLst>
              <p:ext uri="{D42A27DB-BD31-4B8C-83A1-F6EECF244321}">
                <p14:modId xmlns:p14="http://schemas.microsoft.com/office/powerpoint/2010/main" val="1795107736"/>
              </p:ext>
            </p:extLst>
          </p:nvPr>
        </p:nvGraphicFramePr>
        <p:xfrm>
          <a:off x="800097" y="1081822"/>
          <a:ext cx="7543805" cy="2661920"/>
        </p:xfrm>
        <a:graphic>
          <a:graphicData uri="http://schemas.openxmlformats.org/drawingml/2006/table">
            <a:tbl>
              <a:tblPr/>
              <a:tblGrid>
                <a:gridCol w="1025305">
                  <a:extLst>
                    <a:ext uri="{9D8B030D-6E8A-4147-A177-3AD203B41FA5}">
                      <a16:colId xmlns:a16="http://schemas.microsoft.com/office/drawing/2014/main" val="3381135228"/>
                    </a:ext>
                  </a:extLst>
                </a:gridCol>
                <a:gridCol w="651850">
                  <a:extLst>
                    <a:ext uri="{9D8B030D-6E8A-4147-A177-3AD203B41FA5}">
                      <a16:colId xmlns:a16="http://schemas.microsoft.com/office/drawing/2014/main" val="3246299319"/>
                    </a:ext>
                  </a:extLst>
                </a:gridCol>
                <a:gridCol w="651850">
                  <a:extLst>
                    <a:ext uri="{9D8B030D-6E8A-4147-A177-3AD203B41FA5}">
                      <a16:colId xmlns:a16="http://schemas.microsoft.com/office/drawing/2014/main" val="2389214449"/>
                    </a:ext>
                  </a:extLst>
                </a:gridCol>
                <a:gridCol w="651850">
                  <a:extLst>
                    <a:ext uri="{9D8B030D-6E8A-4147-A177-3AD203B41FA5}">
                      <a16:colId xmlns:a16="http://schemas.microsoft.com/office/drawing/2014/main" val="38020110"/>
                    </a:ext>
                  </a:extLst>
                </a:gridCol>
                <a:gridCol w="651850">
                  <a:extLst>
                    <a:ext uri="{9D8B030D-6E8A-4147-A177-3AD203B41FA5}">
                      <a16:colId xmlns:a16="http://schemas.microsoft.com/office/drawing/2014/main" val="1166333270"/>
                    </a:ext>
                  </a:extLst>
                </a:gridCol>
                <a:gridCol w="651850">
                  <a:extLst>
                    <a:ext uri="{9D8B030D-6E8A-4147-A177-3AD203B41FA5}">
                      <a16:colId xmlns:a16="http://schemas.microsoft.com/office/drawing/2014/main" val="3786239332"/>
                    </a:ext>
                  </a:extLst>
                </a:gridCol>
                <a:gridCol w="651850">
                  <a:extLst>
                    <a:ext uri="{9D8B030D-6E8A-4147-A177-3AD203B41FA5}">
                      <a16:colId xmlns:a16="http://schemas.microsoft.com/office/drawing/2014/main" val="584203972"/>
                    </a:ext>
                  </a:extLst>
                </a:gridCol>
                <a:gridCol w="651850">
                  <a:extLst>
                    <a:ext uri="{9D8B030D-6E8A-4147-A177-3AD203B41FA5}">
                      <a16:colId xmlns:a16="http://schemas.microsoft.com/office/drawing/2014/main" val="4131635095"/>
                    </a:ext>
                  </a:extLst>
                </a:gridCol>
                <a:gridCol w="651850">
                  <a:extLst>
                    <a:ext uri="{9D8B030D-6E8A-4147-A177-3AD203B41FA5}">
                      <a16:colId xmlns:a16="http://schemas.microsoft.com/office/drawing/2014/main" val="4271867220"/>
                    </a:ext>
                  </a:extLst>
                </a:gridCol>
                <a:gridCol w="651850">
                  <a:extLst>
                    <a:ext uri="{9D8B030D-6E8A-4147-A177-3AD203B41FA5}">
                      <a16:colId xmlns:a16="http://schemas.microsoft.com/office/drawing/2014/main" val="929380075"/>
                    </a:ext>
                  </a:extLst>
                </a:gridCol>
                <a:gridCol w="651850">
                  <a:extLst>
                    <a:ext uri="{9D8B030D-6E8A-4147-A177-3AD203B41FA5}">
                      <a16:colId xmlns:a16="http://schemas.microsoft.com/office/drawing/2014/main" val="1903038689"/>
                    </a:ext>
                  </a:extLst>
                </a:gridCol>
              </a:tblGrid>
              <a:tr h="190500">
                <a:tc rowSpan="2" gridSpan="2">
                  <a:txBody>
                    <a:bodyPr/>
                    <a:lstStyle/>
                    <a:p>
                      <a:pPr algn="ctr" fontAlgn="b"/>
                      <a:r>
                        <a:rPr lang="en-US" sz="1100" b="1" i="0" u="none" strike="noStrike">
                          <a:solidFill>
                            <a:srgbClr val="000000"/>
                          </a:solidFill>
                          <a:effectLst/>
                          <a:latin typeface="Calibri" panose="020F0502020204030204" pitchFamily="34" charset="0"/>
                        </a:rPr>
                        <a:t>GSA Infant</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fontAlgn="b"/>
                      <a:r>
                        <a:rPr lang="en-US" sz="1100" b="1" i="0" u="none" strike="noStrike">
                          <a:solidFill>
                            <a:srgbClr val="000000"/>
                          </a:solidFill>
                          <a:effectLst/>
                          <a:latin typeface="Calibri" panose="020F0502020204030204" pitchFamily="34" charset="0"/>
                        </a:rPr>
                        <a:t>1.5% + Targeted Rate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100" b="1" i="0" u="none" strike="noStrike">
                          <a:solidFill>
                            <a:srgbClr val="000000"/>
                          </a:solidFill>
                          <a:effectLst/>
                          <a:latin typeface="Calibri" panose="020F0502020204030204" pitchFamily="34" charset="0"/>
                        </a:rPr>
                        <a:t>$40M Quality Add-On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rowSpan="2" gridSpan="3">
                  <a:txBody>
                    <a:bodyPr/>
                    <a:lstStyle/>
                    <a:p>
                      <a:pPr algn="ctr" fontAlgn="ctr"/>
                      <a:r>
                        <a:rPr lang="en-US" sz="1100" b="1" i="0" u="none" strike="noStrike">
                          <a:solidFill>
                            <a:srgbClr val="000000"/>
                          </a:solidFill>
                          <a:effectLst/>
                          <a:latin typeface="Calibri" panose="020F0502020204030204" pitchFamily="34" charset="0"/>
                        </a:rPr>
                        <a:t>Total Impact on FY23 Rates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085664075"/>
                  </a:ext>
                </a:extLst>
              </a:tr>
              <a:tr h="184150">
                <a:tc gridSpan="2" vMerge="1">
                  <a:txBody>
                    <a:bodyPr/>
                    <a:lstStyle/>
                    <a:p>
                      <a:endParaRPr lang="en-US"/>
                    </a:p>
                  </a:txBody>
                  <a:tcPr/>
                </a:tc>
                <a:tc hMerge="1" vMerge="1">
                  <a:txBody>
                    <a:bodyPr/>
                    <a:lstStyle/>
                    <a:p>
                      <a:endParaRPr lang="en-US"/>
                    </a:p>
                  </a:txBody>
                  <a:tcPr/>
                </a:tc>
                <a:tc>
                  <a:txBody>
                    <a:bodyPr/>
                    <a:lstStyle/>
                    <a:p>
                      <a:pPr algn="ctr" fontAlgn="b"/>
                      <a:endParaRPr lang="en-US" sz="1100" b="1" i="0" u="sng" strike="noStrike">
                        <a:solidFill>
                          <a:srgbClr val="000000"/>
                        </a:solidFill>
                        <a:effectLst/>
                        <a:latin typeface="Calibri" panose="020F0502020204030204" pitchFamily="34" charset="0"/>
                      </a:endParaRP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100" b="1" i="0" u="none" strike="noStrike">
                          <a:solidFill>
                            <a:srgbClr val="000000"/>
                          </a:solidFill>
                          <a:effectLst/>
                          <a:latin typeface="Calibri" panose="020F0502020204030204" pitchFamily="34" charset="0"/>
                        </a:rPr>
                        <a:t>Select Highest of 2</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endParaRPr lang="en-US" sz="1100" b="1" i="0" u="sng" strike="noStrike">
                        <a:solidFill>
                          <a:srgbClr val="000000"/>
                        </a:solidFill>
                        <a:effectLst/>
                        <a:latin typeface="Calibri" panose="020F0502020204030204" pitchFamily="34" charset="0"/>
                      </a:endParaRPr>
                    </a:p>
                  </a:txBody>
                  <a:tcPr marL="6350" marR="6350" marT="635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endParaRPr lang="en-US" sz="1100" b="1" i="0" u="sng" strike="noStrike">
                        <a:solidFill>
                          <a:srgbClr val="000000"/>
                        </a:solidFill>
                        <a:effectLst/>
                        <a:latin typeface="Calibri" panose="020F0502020204030204" pitchFamily="34" charset="0"/>
                      </a:endParaRPr>
                    </a:p>
                  </a:txBody>
                  <a:tcPr marL="6350" marR="6350" marT="635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4263193317"/>
                  </a:ext>
                </a:extLst>
              </a:tr>
              <a:tr h="666750">
                <a:tc>
                  <a:txBody>
                    <a:bodyPr/>
                    <a:lstStyle/>
                    <a:p>
                      <a:pPr algn="ctr" fontAlgn="b"/>
                      <a:r>
                        <a:rPr lang="en-US" sz="1000" b="1" i="0" u="none" strike="noStrike">
                          <a:solidFill>
                            <a:srgbClr val="000000"/>
                          </a:solidFill>
                          <a:effectLst/>
                          <a:latin typeface="Calibri" panose="020F0502020204030204" pitchFamily="34" charset="0"/>
                        </a:rPr>
                        <a:t>Region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FY22 Base Rate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1.5%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Value After 1.5% Increase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30th Percentile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New FY23 Base Rate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8.5% Quality Add-on Value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000" b="1" i="0" u="none" strike="noStrike">
                          <a:solidFill>
                            <a:srgbClr val="000000"/>
                          </a:solidFill>
                          <a:effectLst/>
                          <a:latin typeface="Calibri" panose="020F0502020204030204" pitchFamily="34" charset="0"/>
                        </a:rPr>
                        <a:t> Total Difference from FY23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FY23 Rate With Quality Add-on</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72062034"/>
                  </a:ext>
                </a:extLst>
              </a:tr>
              <a:tr h="184150">
                <a:tc>
                  <a:txBody>
                    <a:bodyPr/>
                    <a:lstStyle/>
                    <a:p>
                      <a:pPr algn="l" fontAlgn="b"/>
                      <a:r>
                        <a:rPr lang="en-US" sz="1000" b="0" i="0" u="none" strike="noStrike">
                          <a:solidFill>
                            <a:srgbClr val="000000"/>
                          </a:solidFill>
                          <a:effectLst/>
                          <a:latin typeface="Calibri" panose="020F0502020204030204" pitchFamily="34" charset="0"/>
                        </a:rPr>
                        <a:t>Region 1- Western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$65.71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$66.70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$65.00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$66.70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$5.67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$6.65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$72.37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80142635"/>
                  </a:ext>
                </a:extLst>
              </a:tr>
              <a:tr h="184150">
                <a:tc>
                  <a:txBody>
                    <a:bodyPr/>
                    <a:lstStyle/>
                    <a:p>
                      <a:pPr algn="l" fontAlgn="b"/>
                      <a:r>
                        <a:rPr lang="en-US" sz="1000" b="0" i="0" u="none" strike="noStrike">
                          <a:solidFill>
                            <a:srgbClr val="000000"/>
                          </a:solidFill>
                          <a:effectLst/>
                          <a:latin typeface="Calibri" panose="020F0502020204030204" pitchFamily="34" charset="0"/>
                        </a:rPr>
                        <a:t>Region 2- Central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$67.51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$1.01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$68.52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$70.00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$70.00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$5.95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$8.44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$75.95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55020860"/>
                  </a:ext>
                </a:extLst>
              </a:tr>
              <a:tr h="184150">
                <a:tc>
                  <a:txBody>
                    <a:bodyPr/>
                    <a:lstStyle/>
                    <a:p>
                      <a:pPr algn="l" fontAlgn="b"/>
                      <a:r>
                        <a:rPr lang="en-US" sz="1000" b="0" i="0" u="none" strike="noStrike">
                          <a:solidFill>
                            <a:srgbClr val="000000"/>
                          </a:solidFill>
                          <a:effectLst/>
                          <a:latin typeface="Calibri" panose="020F0502020204030204" pitchFamily="34" charset="0"/>
                        </a:rPr>
                        <a:t>Region 3- Northeast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$79.40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$1.19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$80.59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$82.50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$82.50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$7.01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$10.11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12.7%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$89.51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58424313"/>
                  </a:ext>
                </a:extLst>
              </a:tr>
              <a:tr h="184150">
                <a:tc>
                  <a:txBody>
                    <a:bodyPr/>
                    <a:lstStyle/>
                    <a:p>
                      <a:pPr algn="l" fontAlgn="b"/>
                      <a:r>
                        <a:rPr lang="en-US" sz="1000" b="0" i="0" u="none" strike="noStrike">
                          <a:solidFill>
                            <a:srgbClr val="000000"/>
                          </a:solidFill>
                          <a:effectLst/>
                          <a:latin typeface="Calibri" panose="020F0502020204030204" pitchFamily="34" charset="0"/>
                        </a:rPr>
                        <a:t>Region 4- Metro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$90.41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$1.36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$91.77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$101.60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$101.60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$8.64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$19.83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21.9%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$110.24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252368"/>
                  </a:ext>
                </a:extLst>
              </a:tr>
              <a:tr h="184150">
                <a:tc>
                  <a:txBody>
                    <a:bodyPr/>
                    <a:lstStyle/>
                    <a:p>
                      <a:pPr algn="l" fontAlgn="b"/>
                      <a:r>
                        <a:rPr lang="en-US" sz="1000" b="0" i="0" u="none" strike="noStrike">
                          <a:solidFill>
                            <a:srgbClr val="000000"/>
                          </a:solidFill>
                          <a:effectLst/>
                          <a:latin typeface="Calibri" panose="020F0502020204030204" pitchFamily="34" charset="0"/>
                        </a:rPr>
                        <a:t>Region 5- Southeast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$65.71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$66.70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$66.00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$66.70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$5.67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$6.65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$72.37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70788655"/>
                  </a:ext>
                </a:extLst>
              </a:tr>
              <a:tr h="190500">
                <a:tc>
                  <a:txBody>
                    <a:bodyPr/>
                    <a:lstStyle/>
                    <a:p>
                      <a:pPr algn="l" fontAlgn="b"/>
                      <a:r>
                        <a:rPr lang="en-US" sz="1000" b="0" i="0" u="none" strike="noStrike">
                          <a:solidFill>
                            <a:srgbClr val="000000"/>
                          </a:solidFill>
                          <a:effectLst/>
                          <a:latin typeface="Calibri" panose="020F0502020204030204" pitchFamily="34" charset="0"/>
                        </a:rPr>
                        <a:t>Region 6- Metro Boston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$85.68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$1.29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$86.97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$97.00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$97.00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13.2%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$8.25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$19.57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22.8%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$105.25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93079658"/>
                  </a:ext>
                </a:extLst>
              </a:tr>
            </a:tbl>
          </a:graphicData>
        </a:graphic>
      </p:graphicFrame>
      <p:graphicFrame>
        <p:nvGraphicFramePr>
          <p:cNvPr id="7" name="Table 6">
            <a:extLst>
              <a:ext uri="{FF2B5EF4-FFF2-40B4-BE49-F238E27FC236}">
                <a16:creationId xmlns:a16="http://schemas.microsoft.com/office/drawing/2014/main" id="{C3119EE0-5A55-922B-0EDA-53008DC2FF63}"/>
              </a:ext>
            </a:extLst>
          </p:cNvPr>
          <p:cNvGraphicFramePr>
            <a:graphicFrameLocks noGrp="1"/>
          </p:cNvGraphicFramePr>
          <p:nvPr>
            <p:extLst>
              <p:ext uri="{D42A27DB-BD31-4B8C-83A1-F6EECF244321}">
                <p14:modId xmlns:p14="http://schemas.microsoft.com/office/powerpoint/2010/main" val="1860472143"/>
              </p:ext>
            </p:extLst>
          </p:nvPr>
        </p:nvGraphicFramePr>
        <p:xfrm>
          <a:off x="800097" y="3932567"/>
          <a:ext cx="7543805" cy="2661920"/>
        </p:xfrm>
        <a:graphic>
          <a:graphicData uri="http://schemas.openxmlformats.org/drawingml/2006/table">
            <a:tbl>
              <a:tblPr/>
              <a:tblGrid>
                <a:gridCol w="1025305">
                  <a:extLst>
                    <a:ext uri="{9D8B030D-6E8A-4147-A177-3AD203B41FA5}">
                      <a16:colId xmlns:a16="http://schemas.microsoft.com/office/drawing/2014/main" val="2834114004"/>
                    </a:ext>
                  </a:extLst>
                </a:gridCol>
                <a:gridCol w="651850">
                  <a:extLst>
                    <a:ext uri="{9D8B030D-6E8A-4147-A177-3AD203B41FA5}">
                      <a16:colId xmlns:a16="http://schemas.microsoft.com/office/drawing/2014/main" val="1323302825"/>
                    </a:ext>
                  </a:extLst>
                </a:gridCol>
                <a:gridCol w="651850">
                  <a:extLst>
                    <a:ext uri="{9D8B030D-6E8A-4147-A177-3AD203B41FA5}">
                      <a16:colId xmlns:a16="http://schemas.microsoft.com/office/drawing/2014/main" val="4169928640"/>
                    </a:ext>
                  </a:extLst>
                </a:gridCol>
                <a:gridCol w="651850">
                  <a:extLst>
                    <a:ext uri="{9D8B030D-6E8A-4147-A177-3AD203B41FA5}">
                      <a16:colId xmlns:a16="http://schemas.microsoft.com/office/drawing/2014/main" val="1401701399"/>
                    </a:ext>
                  </a:extLst>
                </a:gridCol>
                <a:gridCol w="651850">
                  <a:extLst>
                    <a:ext uri="{9D8B030D-6E8A-4147-A177-3AD203B41FA5}">
                      <a16:colId xmlns:a16="http://schemas.microsoft.com/office/drawing/2014/main" val="3423030557"/>
                    </a:ext>
                  </a:extLst>
                </a:gridCol>
                <a:gridCol w="651850">
                  <a:extLst>
                    <a:ext uri="{9D8B030D-6E8A-4147-A177-3AD203B41FA5}">
                      <a16:colId xmlns:a16="http://schemas.microsoft.com/office/drawing/2014/main" val="2024368789"/>
                    </a:ext>
                  </a:extLst>
                </a:gridCol>
                <a:gridCol w="651850">
                  <a:extLst>
                    <a:ext uri="{9D8B030D-6E8A-4147-A177-3AD203B41FA5}">
                      <a16:colId xmlns:a16="http://schemas.microsoft.com/office/drawing/2014/main" val="3708404772"/>
                    </a:ext>
                  </a:extLst>
                </a:gridCol>
                <a:gridCol w="651850">
                  <a:extLst>
                    <a:ext uri="{9D8B030D-6E8A-4147-A177-3AD203B41FA5}">
                      <a16:colId xmlns:a16="http://schemas.microsoft.com/office/drawing/2014/main" val="3706964304"/>
                    </a:ext>
                  </a:extLst>
                </a:gridCol>
                <a:gridCol w="651850">
                  <a:extLst>
                    <a:ext uri="{9D8B030D-6E8A-4147-A177-3AD203B41FA5}">
                      <a16:colId xmlns:a16="http://schemas.microsoft.com/office/drawing/2014/main" val="1232926713"/>
                    </a:ext>
                  </a:extLst>
                </a:gridCol>
                <a:gridCol w="651850">
                  <a:extLst>
                    <a:ext uri="{9D8B030D-6E8A-4147-A177-3AD203B41FA5}">
                      <a16:colId xmlns:a16="http://schemas.microsoft.com/office/drawing/2014/main" val="1094209774"/>
                    </a:ext>
                  </a:extLst>
                </a:gridCol>
                <a:gridCol w="651850">
                  <a:extLst>
                    <a:ext uri="{9D8B030D-6E8A-4147-A177-3AD203B41FA5}">
                      <a16:colId xmlns:a16="http://schemas.microsoft.com/office/drawing/2014/main" val="3281270388"/>
                    </a:ext>
                  </a:extLst>
                </a:gridCol>
              </a:tblGrid>
              <a:tr h="190500">
                <a:tc rowSpan="2" gridSpan="2">
                  <a:txBody>
                    <a:bodyPr/>
                    <a:lstStyle/>
                    <a:p>
                      <a:pPr algn="ctr" fontAlgn="b"/>
                      <a:r>
                        <a:rPr lang="en-US" sz="1100" b="1" i="0" u="none" strike="noStrike">
                          <a:solidFill>
                            <a:srgbClr val="000000"/>
                          </a:solidFill>
                          <a:effectLst/>
                          <a:latin typeface="Calibri" panose="020F0502020204030204" pitchFamily="34" charset="0"/>
                        </a:rPr>
                        <a:t>GSA Toddler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fontAlgn="b"/>
                      <a:r>
                        <a:rPr lang="en-US" sz="1100" b="1" i="0" u="none" strike="noStrike">
                          <a:solidFill>
                            <a:srgbClr val="000000"/>
                          </a:solidFill>
                          <a:effectLst/>
                          <a:latin typeface="Calibri" panose="020F0502020204030204" pitchFamily="34" charset="0"/>
                        </a:rPr>
                        <a:t>1.5% + Targeted Rate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100" b="1" i="0" u="none" strike="noStrike">
                          <a:solidFill>
                            <a:srgbClr val="000000"/>
                          </a:solidFill>
                          <a:effectLst/>
                          <a:latin typeface="Calibri" panose="020F0502020204030204" pitchFamily="34" charset="0"/>
                        </a:rPr>
                        <a:t>$40M Quality Add-On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rowSpan="2" gridSpan="3">
                  <a:txBody>
                    <a:bodyPr/>
                    <a:lstStyle/>
                    <a:p>
                      <a:pPr algn="ctr" fontAlgn="ctr"/>
                      <a:r>
                        <a:rPr lang="en-US" sz="1100" b="1" i="0" u="none" strike="noStrike">
                          <a:solidFill>
                            <a:srgbClr val="000000"/>
                          </a:solidFill>
                          <a:effectLst/>
                          <a:latin typeface="Calibri" panose="020F0502020204030204" pitchFamily="34" charset="0"/>
                        </a:rPr>
                        <a:t>Total Impact on FY23 Rates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779602683"/>
                  </a:ext>
                </a:extLst>
              </a:tr>
              <a:tr h="184150">
                <a:tc gridSpan="2" vMerge="1">
                  <a:txBody>
                    <a:bodyPr/>
                    <a:lstStyle/>
                    <a:p>
                      <a:endParaRPr lang="en-US"/>
                    </a:p>
                  </a:txBody>
                  <a:tcPr/>
                </a:tc>
                <a:tc hMerge="1" v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100" b="1" i="0" u="none" strike="noStrike">
                          <a:solidFill>
                            <a:srgbClr val="000000"/>
                          </a:solidFill>
                          <a:effectLst/>
                          <a:latin typeface="Calibri" panose="020F0502020204030204" pitchFamily="34" charset="0"/>
                        </a:rPr>
                        <a:t>Select Highest of 2</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788848519"/>
                  </a:ext>
                </a:extLst>
              </a:tr>
              <a:tr h="666750">
                <a:tc>
                  <a:txBody>
                    <a:bodyPr/>
                    <a:lstStyle/>
                    <a:p>
                      <a:pPr algn="ctr" fontAlgn="b"/>
                      <a:r>
                        <a:rPr lang="en-US" sz="1000" b="1" i="0" u="none" strike="noStrike">
                          <a:solidFill>
                            <a:srgbClr val="000000"/>
                          </a:solidFill>
                          <a:effectLst/>
                          <a:latin typeface="Calibri" panose="020F0502020204030204" pitchFamily="34" charset="0"/>
                        </a:rPr>
                        <a:t>Region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FY22 Base Rate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1.5%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Value After 1.5% Increase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30th Percentile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New FY23 Base Rate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8.5% Quality Add-on Value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000" b="1" i="0" u="none" strike="noStrike">
                          <a:solidFill>
                            <a:srgbClr val="000000"/>
                          </a:solidFill>
                          <a:effectLst/>
                          <a:latin typeface="Calibri" panose="020F0502020204030204" pitchFamily="34" charset="0"/>
                        </a:rPr>
                        <a:t> Total Difference from FY23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FY23 Rate With Quality Add-on</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64659058"/>
                  </a:ext>
                </a:extLst>
              </a:tr>
              <a:tr h="184150">
                <a:tc>
                  <a:txBody>
                    <a:bodyPr/>
                    <a:lstStyle/>
                    <a:p>
                      <a:pPr algn="l" fontAlgn="b"/>
                      <a:r>
                        <a:rPr lang="en-US" sz="1000" b="0" i="0" u="none" strike="noStrike">
                          <a:solidFill>
                            <a:srgbClr val="000000"/>
                          </a:solidFill>
                          <a:effectLst/>
                          <a:latin typeface="Calibri" panose="020F0502020204030204" pitchFamily="34" charset="0"/>
                        </a:rPr>
                        <a:t>Region 1- Western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$60.26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$0.90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$61.16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$58.00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$61.16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$5.20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$6.10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$66.36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872905023"/>
                  </a:ext>
                </a:extLst>
              </a:tr>
              <a:tr h="184150">
                <a:tc>
                  <a:txBody>
                    <a:bodyPr/>
                    <a:lstStyle/>
                    <a:p>
                      <a:pPr algn="l" fontAlgn="b"/>
                      <a:r>
                        <a:rPr lang="en-US" sz="1000" b="0" i="0" u="none" strike="noStrike">
                          <a:solidFill>
                            <a:srgbClr val="000000"/>
                          </a:solidFill>
                          <a:effectLst/>
                          <a:latin typeface="Calibri" panose="020F0502020204030204" pitchFamily="34" charset="0"/>
                        </a:rPr>
                        <a:t>Region 2- Central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$61.65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$0.92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$62.57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$63.00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$63.00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2.2%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$5.36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$6.71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$68.36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523219544"/>
                  </a:ext>
                </a:extLst>
              </a:tr>
              <a:tr h="184150">
                <a:tc>
                  <a:txBody>
                    <a:bodyPr/>
                    <a:lstStyle/>
                    <a:p>
                      <a:pPr algn="l" fontAlgn="b"/>
                      <a:r>
                        <a:rPr lang="en-US" sz="1000" b="0" i="0" u="none" strike="noStrike">
                          <a:solidFill>
                            <a:srgbClr val="000000"/>
                          </a:solidFill>
                          <a:effectLst/>
                          <a:latin typeface="Calibri" panose="020F0502020204030204" pitchFamily="34" charset="0"/>
                        </a:rPr>
                        <a:t>Region 3- Northeast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$69.05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$1.04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$70.09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$72.00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$72.00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$6.12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$9.07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13.1%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$78.12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9734632"/>
                  </a:ext>
                </a:extLst>
              </a:tr>
              <a:tr h="184150">
                <a:tc>
                  <a:txBody>
                    <a:bodyPr/>
                    <a:lstStyle/>
                    <a:p>
                      <a:pPr algn="l" fontAlgn="b"/>
                      <a:r>
                        <a:rPr lang="en-US" sz="1000" b="0" i="0" u="none" strike="noStrike">
                          <a:solidFill>
                            <a:srgbClr val="000000"/>
                          </a:solidFill>
                          <a:effectLst/>
                          <a:latin typeface="Calibri" panose="020F0502020204030204" pitchFamily="34" charset="0"/>
                        </a:rPr>
                        <a:t>Region 4- Metro</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$82.08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$1.23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$83.31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$92.20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$92.20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12.3%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$7.84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$17.96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21.9%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$100.04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138217977"/>
                  </a:ext>
                </a:extLst>
              </a:tr>
              <a:tr h="184150">
                <a:tc>
                  <a:txBody>
                    <a:bodyPr/>
                    <a:lstStyle/>
                    <a:p>
                      <a:pPr algn="l" fontAlgn="b"/>
                      <a:r>
                        <a:rPr lang="en-US" sz="1000" b="0" i="0" u="none" strike="noStrike">
                          <a:solidFill>
                            <a:srgbClr val="000000"/>
                          </a:solidFill>
                          <a:effectLst/>
                          <a:latin typeface="Calibri" panose="020F0502020204030204" pitchFamily="34" charset="0"/>
                        </a:rPr>
                        <a:t>Region 5- Southeast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$61.65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$0.92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$62.57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$61.80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$62.57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$5.32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$6.24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$67.89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84367808"/>
                  </a:ext>
                </a:extLst>
              </a:tr>
              <a:tr h="190500">
                <a:tc>
                  <a:txBody>
                    <a:bodyPr/>
                    <a:lstStyle/>
                    <a:p>
                      <a:pPr algn="l" fontAlgn="b"/>
                      <a:r>
                        <a:rPr lang="en-US" sz="1000" b="0" i="0" u="none" strike="noStrike">
                          <a:solidFill>
                            <a:srgbClr val="000000"/>
                          </a:solidFill>
                          <a:effectLst/>
                          <a:latin typeface="Calibri" panose="020F0502020204030204" pitchFamily="34" charset="0"/>
                        </a:rPr>
                        <a:t>Region 6- Metro Boston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$79.86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$1.20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$81.06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$85.90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$85.90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7.6%</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$7.30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$13.34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$93.20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57916900"/>
                  </a:ext>
                </a:extLst>
              </a:tr>
            </a:tbl>
          </a:graphicData>
        </a:graphic>
      </p:graphicFrame>
      <p:sp>
        <p:nvSpPr>
          <p:cNvPr id="8" name="Slide Number Placeholder 3">
            <a:extLst>
              <a:ext uri="{FF2B5EF4-FFF2-40B4-BE49-F238E27FC236}">
                <a16:creationId xmlns:a16="http://schemas.microsoft.com/office/drawing/2014/main" id="{A445B585-48A8-4712-87FF-1A3CB862374C}"/>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12</a:t>
            </a:fld>
            <a:endParaRPr lang="en-US" sz="800">
              <a:solidFill>
                <a:srgbClr val="000000"/>
              </a:solidFill>
              <a:latin typeface="Arial" panose="020B0604020202020204"/>
            </a:endParaRPr>
          </a:p>
        </p:txBody>
      </p:sp>
      <p:sp>
        <p:nvSpPr>
          <p:cNvPr id="9" name="TextBox 8">
            <a:extLst>
              <a:ext uri="{FF2B5EF4-FFF2-40B4-BE49-F238E27FC236}">
                <a16:creationId xmlns:a16="http://schemas.microsoft.com/office/drawing/2014/main" id="{0FE266AE-DCFC-46ED-BC31-007BDC06FE1C}"/>
              </a:ext>
            </a:extLst>
          </p:cNvPr>
          <p:cNvSpPr txBox="1"/>
          <p:nvPr/>
        </p:nvSpPr>
        <p:spPr>
          <a:xfrm>
            <a:off x="0" y="659447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1121460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51AC0AB8-ED81-A92F-09FB-FAC75C4111C7}"/>
              </a:ext>
            </a:extLst>
          </p:cNvPr>
          <p:cNvGraphicFramePr>
            <a:graphicFrameLocks noGrp="1"/>
          </p:cNvGraphicFramePr>
          <p:nvPr>
            <p:extLst>
              <p:ext uri="{D42A27DB-BD31-4B8C-83A1-F6EECF244321}">
                <p14:modId xmlns:p14="http://schemas.microsoft.com/office/powerpoint/2010/main" val="2144818078"/>
              </p:ext>
            </p:extLst>
          </p:nvPr>
        </p:nvGraphicFramePr>
        <p:xfrm>
          <a:off x="800097" y="1083083"/>
          <a:ext cx="7543805" cy="2661920"/>
        </p:xfrm>
        <a:graphic>
          <a:graphicData uri="http://schemas.openxmlformats.org/drawingml/2006/table">
            <a:tbl>
              <a:tblPr/>
              <a:tblGrid>
                <a:gridCol w="1025305">
                  <a:extLst>
                    <a:ext uri="{9D8B030D-6E8A-4147-A177-3AD203B41FA5}">
                      <a16:colId xmlns:a16="http://schemas.microsoft.com/office/drawing/2014/main" val="2101810007"/>
                    </a:ext>
                  </a:extLst>
                </a:gridCol>
                <a:gridCol w="651850">
                  <a:extLst>
                    <a:ext uri="{9D8B030D-6E8A-4147-A177-3AD203B41FA5}">
                      <a16:colId xmlns:a16="http://schemas.microsoft.com/office/drawing/2014/main" val="4037884295"/>
                    </a:ext>
                  </a:extLst>
                </a:gridCol>
                <a:gridCol w="651850">
                  <a:extLst>
                    <a:ext uri="{9D8B030D-6E8A-4147-A177-3AD203B41FA5}">
                      <a16:colId xmlns:a16="http://schemas.microsoft.com/office/drawing/2014/main" val="3589757910"/>
                    </a:ext>
                  </a:extLst>
                </a:gridCol>
                <a:gridCol w="651850">
                  <a:extLst>
                    <a:ext uri="{9D8B030D-6E8A-4147-A177-3AD203B41FA5}">
                      <a16:colId xmlns:a16="http://schemas.microsoft.com/office/drawing/2014/main" val="2348502755"/>
                    </a:ext>
                  </a:extLst>
                </a:gridCol>
                <a:gridCol w="651850">
                  <a:extLst>
                    <a:ext uri="{9D8B030D-6E8A-4147-A177-3AD203B41FA5}">
                      <a16:colId xmlns:a16="http://schemas.microsoft.com/office/drawing/2014/main" val="888989786"/>
                    </a:ext>
                  </a:extLst>
                </a:gridCol>
                <a:gridCol w="651850">
                  <a:extLst>
                    <a:ext uri="{9D8B030D-6E8A-4147-A177-3AD203B41FA5}">
                      <a16:colId xmlns:a16="http://schemas.microsoft.com/office/drawing/2014/main" val="959635551"/>
                    </a:ext>
                  </a:extLst>
                </a:gridCol>
                <a:gridCol w="651850">
                  <a:extLst>
                    <a:ext uri="{9D8B030D-6E8A-4147-A177-3AD203B41FA5}">
                      <a16:colId xmlns:a16="http://schemas.microsoft.com/office/drawing/2014/main" val="3612882723"/>
                    </a:ext>
                  </a:extLst>
                </a:gridCol>
                <a:gridCol w="651850">
                  <a:extLst>
                    <a:ext uri="{9D8B030D-6E8A-4147-A177-3AD203B41FA5}">
                      <a16:colId xmlns:a16="http://schemas.microsoft.com/office/drawing/2014/main" val="4009305904"/>
                    </a:ext>
                  </a:extLst>
                </a:gridCol>
                <a:gridCol w="651850">
                  <a:extLst>
                    <a:ext uri="{9D8B030D-6E8A-4147-A177-3AD203B41FA5}">
                      <a16:colId xmlns:a16="http://schemas.microsoft.com/office/drawing/2014/main" val="4025418042"/>
                    </a:ext>
                  </a:extLst>
                </a:gridCol>
                <a:gridCol w="651850">
                  <a:extLst>
                    <a:ext uri="{9D8B030D-6E8A-4147-A177-3AD203B41FA5}">
                      <a16:colId xmlns:a16="http://schemas.microsoft.com/office/drawing/2014/main" val="2405962730"/>
                    </a:ext>
                  </a:extLst>
                </a:gridCol>
                <a:gridCol w="651850">
                  <a:extLst>
                    <a:ext uri="{9D8B030D-6E8A-4147-A177-3AD203B41FA5}">
                      <a16:colId xmlns:a16="http://schemas.microsoft.com/office/drawing/2014/main" val="2303498238"/>
                    </a:ext>
                  </a:extLst>
                </a:gridCol>
              </a:tblGrid>
              <a:tr h="190500">
                <a:tc rowSpan="2" gridSpan="2">
                  <a:txBody>
                    <a:bodyPr/>
                    <a:lstStyle/>
                    <a:p>
                      <a:pPr algn="ctr" fontAlgn="b"/>
                      <a:r>
                        <a:rPr lang="en-US" sz="1100" b="1" i="0" u="none" strike="noStrike">
                          <a:solidFill>
                            <a:srgbClr val="000000"/>
                          </a:solidFill>
                          <a:effectLst/>
                          <a:latin typeface="Calibri" panose="020F0502020204030204" pitchFamily="34" charset="0"/>
                        </a:rPr>
                        <a:t>GSA Preschool</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fontAlgn="b"/>
                      <a:r>
                        <a:rPr lang="en-US" sz="1100" b="1" i="0" u="none" strike="noStrike">
                          <a:solidFill>
                            <a:srgbClr val="000000"/>
                          </a:solidFill>
                          <a:effectLst/>
                          <a:latin typeface="Calibri" panose="020F0502020204030204" pitchFamily="34" charset="0"/>
                        </a:rPr>
                        <a:t>1.5% + Targeted Rate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100" b="1" i="0" u="none" strike="noStrike">
                          <a:solidFill>
                            <a:srgbClr val="000000"/>
                          </a:solidFill>
                          <a:effectLst/>
                          <a:latin typeface="Calibri" panose="020F0502020204030204" pitchFamily="34" charset="0"/>
                        </a:rPr>
                        <a:t>$40M Quality Add-On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rowSpan="2" gridSpan="3">
                  <a:txBody>
                    <a:bodyPr/>
                    <a:lstStyle/>
                    <a:p>
                      <a:pPr algn="ctr" fontAlgn="ctr"/>
                      <a:r>
                        <a:rPr lang="en-US" sz="1100" b="1" i="0" u="none" strike="noStrike">
                          <a:solidFill>
                            <a:srgbClr val="000000"/>
                          </a:solidFill>
                          <a:effectLst/>
                          <a:latin typeface="Calibri" panose="020F0502020204030204" pitchFamily="34" charset="0"/>
                        </a:rPr>
                        <a:t>Total Impact on FY23 Rates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1510553226"/>
                  </a:ext>
                </a:extLst>
              </a:tr>
              <a:tr h="184150">
                <a:tc gridSpan="2" vMerge="1">
                  <a:txBody>
                    <a:bodyPr/>
                    <a:lstStyle/>
                    <a:p>
                      <a:endParaRPr lang="en-US"/>
                    </a:p>
                  </a:txBody>
                  <a:tcPr/>
                </a:tc>
                <a:tc hMerge="1" v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100" b="1" i="0" u="none" strike="noStrike">
                          <a:solidFill>
                            <a:srgbClr val="000000"/>
                          </a:solidFill>
                          <a:effectLst/>
                          <a:latin typeface="Calibri" panose="020F0502020204030204" pitchFamily="34" charset="0"/>
                        </a:rPr>
                        <a:t>Select Highest of 2</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871030033"/>
                  </a:ext>
                </a:extLst>
              </a:tr>
              <a:tr h="666750">
                <a:tc>
                  <a:txBody>
                    <a:bodyPr/>
                    <a:lstStyle/>
                    <a:p>
                      <a:pPr algn="ctr" fontAlgn="b"/>
                      <a:r>
                        <a:rPr lang="en-US" sz="1000" b="1" i="0" u="none" strike="noStrike">
                          <a:solidFill>
                            <a:srgbClr val="000000"/>
                          </a:solidFill>
                          <a:effectLst/>
                          <a:latin typeface="Calibri" panose="020F0502020204030204" pitchFamily="34" charset="0"/>
                        </a:rPr>
                        <a:t>Region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FY22 Base Rate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1.5%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Value After 1.5% Increase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30th Percentile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New FY23 Base Rate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8.5% Quality Add-on Value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000" b="1" i="0" u="none" strike="noStrike">
                          <a:solidFill>
                            <a:srgbClr val="000000"/>
                          </a:solidFill>
                          <a:effectLst/>
                          <a:latin typeface="Calibri" panose="020F0502020204030204" pitchFamily="34" charset="0"/>
                        </a:rPr>
                        <a:t> Total Difference from FY23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FY23 Rate With Quality Add-on</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557060095"/>
                  </a:ext>
                </a:extLst>
              </a:tr>
              <a:tr h="184150">
                <a:tc>
                  <a:txBody>
                    <a:bodyPr/>
                    <a:lstStyle/>
                    <a:p>
                      <a:pPr algn="l" fontAlgn="b"/>
                      <a:r>
                        <a:rPr lang="en-US" sz="1000" b="0" i="0" u="none" strike="noStrike">
                          <a:solidFill>
                            <a:srgbClr val="000000"/>
                          </a:solidFill>
                          <a:effectLst/>
                          <a:latin typeface="Calibri" panose="020F0502020204030204" pitchFamily="34" charset="0"/>
                        </a:rPr>
                        <a:t>Region 1- Western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$45.82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$0.69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$46.51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$44.06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$46.51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$3.95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$4.64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$50.46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16984326"/>
                  </a:ext>
                </a:extLst>
              </a:tr>
              <a:tr h="184150">
                <a:tc>
                  <a:txBody>
                    <a:bodyPr/>
                    <a:lstStyle/>
                    <a:p>
                      <a:pPr algn="l" fontAlgn="b"/>
                      <a:r>
                        <a:rPr lang="en-US" sz="1000" b="0" i="0" u="none" strike="noStrike">
                          <a:solidFill>
                            <a:srgbClr val="000000"/>
                          </a:solidFill>
                          <a:effectLst/>
                          <a:latin typeface="Calibri" panose="020F0502020204030204" pitchFamily="34" charset="0"/>
                        </a:rPr>
                        <a:t>Region 2- Central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$48.81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$0.73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$49.54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$50.00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$50.00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2.4%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$4.25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$5.44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$54.25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06409922"/>
                  </a:ext>
                </a:extLst>
              </a:tr>
              <a:tr h="184150">
                <a:tc>
                  <a:txBody>
                    <a:bodyPr/>
                    <a:lstStyle/>
                    <a:p>
                      <a:pPr algn="l" fontAlgn="b"/>
                      <a:r>
                        <a:rPr lang="en-US" sz="1000" b="0" i="0" u="none" strike="noStrike">
                          <a:solidFill>
                            <a:srgbClr val="000000"/>
                          </a:solidFill>
                          <a:effectLst/>
                          <a:latin typeface="Calibri" panose="020F0502020204030204" pitchFamily="34" charset="0"/>
                        </a:rPr>
                        <a:t>Region 3- Northeast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$49.91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$0.75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$50.66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$49.91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$50.66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$4.31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$5.05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$54.97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14577737"/>
                  </a:ext>
                </a:extLst>
              </a:tr>
              <a:tr h="184150">
                <a:tc>
                  <a:txBody>
                    <a:bodyPr/>
                    <a:lstStyle/>
                    <a:p>
                      <a:pPr algn="l" fontAlgn="b"/>
                      <a:r>
                        <a:rPr lang="en-US" sz="1000" b="0" i="0" u="none" strike="noStrike">
                          <a:solidFill>
                            <a:srgbClr val="000000"/>
                          </a:solidFill>
                          <a:effectLst/>
                          <a:latin typeface="Calibri" panose="020F0502020204030204" pitchFamily="34" charset="0"/>
                        </a:rPr>
                        <a:t>Region 4- Metro</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$63.22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$0.95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$64.17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$70.00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$70.00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10.7%</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$5.95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$12.73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20.1%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$75.95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556357"/>
                  </a:ext>
                </a:extLst>
              </a:tr>
              <a:tr h="184150">
                <a:tc>
                  <a:txBody>
                    <a:bodyPr/>
                    <a:lstStyle/>
                    <a:p>
                      <a:pPr algn="l" fontAlgn="b"/>
                      <a:r>
                        <a:rPr lang="en-US" sz="1000" b="0" i="0" u="none" strike="noStrike">
                          <a:solidFill>
                            <a:srgbClr val="000000"/>
                          </a:solidFill>
                          <a:effectLst/>
                          <a:latin typeface="Calibri" panose="020F0502020204030204" pitchFamily="34" charset="0"/>
                        </a:rPr>
                        <a:t>Region 5- Southeast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$47.03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$0.71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$47.74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$46.60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$47.74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$4.06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$4.76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$51.80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293936933"/>
                  </a:ext>
                </a:extLst>
              </a:tr>
              <a:tr h="190500">
                <a:tc>
                  <a:txBody>
                    <a:bodyPr/>
                    <a:lstStyle/>
                    <a:p>
                      <a:pPr algn="l" fontAlgn="b"/>
                      <a:r>
                        <a:rPr lang="en-US" sz="1000" b="0" i="0" u="none" strike="noStrike">
                          <a:solidFill>
                            <a:srgbClr val="000000"/>
                          </a:solidFill>
                          <a:effectLst/>
                          <a:latin typeface="Calibri" panose="020F0502020204030204" pitchFamily="34" charset="0"/>
                        </a:rPr>
                        <a:t>Region 6- Metro Boston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$50.37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$0.76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808080"/>
                          </a:solidFill>
                          <a:effectLst/>
                          <a:latin typeface="Calibri" panose="020F0502020204030204" pitchFamily="34" charset="0"/>
                        </a:rPr>
                        <a:t>$51.13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0" i="0" u="none" strike="noStrike">
                          <a:solidFill>
                            <a:srgbClr val="000000"/>
                          </a:solidFill>
                          <a:effectLst/>
                          <a:latin typeface="Calibri" panose="020F0502020204030204" pitchFamily="34" charset="0"/>
                        </a:rPr>
                        <a:t>$68.00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1" i="0" u="none" strike="noStrike">
                          <a:solidFill>
                            <a:srgbClr val="000000"/>
                          </a:solidFill>
                          <a:effectLst/>
                          <a:latin typeface="Calibri" panose="020F0502020204030204" pitchFamily="34" charset="0"/>
                        </a:rPr>
                        <a:t>$68.00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35.0%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$5.78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$23.41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46.5%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$73.78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27903728"/>
                  </a:ext>
                </a:extLst>
              </a:tr>
            </a:tbl>
          </a:graphicData>
        </a:graphic>
      </p:graphicFrame>
      <p:graphicFrame>
        <p:nvGraphicFramePr>
          <p:cNvPr id="7" name="Table 6">
            <a:extLst>
              <a:ext uri="{FF2B5EF4-FFF2-40B4-BE49-F238E27FC236}">
                <a16:creationId xmlns:a16="http://schemas.microsoft.com/office/drawing/2014/main" id="{25536E0D-56BE-52BB-2B7D-469B412FD6CA}"/>
              </a:ext>
            </a:extLst>
          </p:cNvPr>
          <p:cNvGraphicFramePr>
            <a:graphicFrameLocks noGrp="1"/>
          </p:cNvGraphicFramePr>
          <p:nvPr>
            <p:extLst>
              <p:ext uri="{D42A27DB-BD31-4B8C-83A1-F6EECF244321}">
                <p14:modId xmlns:p14="http://schemas.microsoft.com/office/powerpoint/2010/main" val="2100082661"/>
              </p:ext>
            </p:extLst>
          </p:nvPr>
        </p:nvGraphicFramePr>
        <p:xfrm>
          <a:off x="800096" y="3932567"/>
          <a:ext cx="7543805" cy="2661920"/>
        </p:xfrm>
        <a:graphic>
          <a:graphicData uri="http://schemas.openxmlformats.org/drawingml/2006/table">
            <a:tbl>
              <a:tblPr/>
              <a:tblGrid>
                <a:gridCol w="1025305">
                  <a:extLst>
                    <a:ext uri="{9D8B030D-6E8A-4147-A177-3AD203B41FA5}">
                      <a16:colId xmlns:a16="http://schemas.microsoft.com/office/drawing/2014/main" val="3713726339"/>
                    </a:ext>
                  </a:extLst>
                </a:gridCol>
                <a:gridCol w="651850">
                  <a:extLst>
                    <a:ext uri="{9D8B030D-6E8A-4147-A177-3AD203B41FA5}">
                      <a16:colId xmlns:a16="http://schemas.microsoft.com/office/drawing/2014/main" val="2552194346"/>
                    </a:ext>
                  </a:extLst>
                </a:gridCol>
                <a:gridCol w="651850">
                  <a:extLst>
                    <a:ext uri="{9D8B030D-6E8A-4147-A177-3AD203B41FA5}">
                      <a16:colId xmlns:a16="http://schemas.microsoft.com/office/drawing/2014/main" val="1848573433"/>
                    </a:ext>
                  </a:extLst>
                </a:gridCol>
                <a:gridCol w="651850">
                  <a:extLst>
                    <a:ext uri="{9D8B030D-6E8A-4147-A177-3AD203B41FA5}">
                      <a16:colId xmlns:a16="http://schemas.microsoft.com/office/drawing/2014/main" val="1446118865"/>
                    </a:ext>
                  </a:extLst>
                </a:gridCol>
                <a:gridCol w="651850">
                  <a:extLst>
                    <a:ext uri="{9D8B030D-6E8A-4147-A177-3AD203B41FA5}">
                      <a16:colId xmlns:a16="http://schemas.microsoft.com/office/drawing/2014/main" val="387417747"/>
                    </a:ext>
                  </a:extLst>
                </a:gridCol>
                <a:gridCol w="651850">
                  <a:extLst>
                    <a:ext uri="{9D8B030D-6E8A-4147-A177-3AD203B41FA5}">
                      <a16:colId xmlns:a16="http://schemas.microsoft.com/office/drawing/2014/main" val="869789146"/>
                    </a:ext>
                  </a:extLst>
                </a:gridCol>
                <a:gridCol w="651850">
                  <a:extLst>
                    <a:ext uri="{9D8B030D-6E8A-4147-A177-3AD203B41FA5}">
                      <a16:colId xmlns:a16="http://schemas.microsoft.com/office/drawing/2014/main" val="3388403363"/>
                    </a:ext>
                  </a:extLst>
                </a:gridCol>
                <a:gridCol w="651850">
                  <a:extLst>
                    <a:ext uri="{9D8B030D-6E8A-4147-A177-3AD203B41FA5}">
                      <a16:colId xmlns:a16="http://schemas.microsoft.com/office/drawing/2014/main" val="1450441620"/>
                    </a:ext>
                  </a:extLst>
                </a:gridCol>
                <a:gridCol w="651850">
                  <a:extLst>
                    <a:ext uri="{9D8B030D-6E8A-4147-A177-3AD203B41FA5}">
                      <a16:colId xmlns:a16="http://schemas.microsoft.com/office/drawing/2014/main" val="1687128089"/>
                    </a:ext>
                  </a:extLst>
                </a:gridCol>
                <a:gridCol w="651850">
                  <a:extLst>
                    <a:ext uri="{9D8B030D-6E8A-4147-A177-3AD203B41FA5}">
                      <a16:colId xmlns:a16="http://schemas.microsoft.com/office/drawing/2014/main" val="3125797192"/>
                    </a:ext>
                  </a:extLst>
                </a:gridCol>
                <a:gridCol w="651850">
                  <a:extLst>
                    <a:ext uri="{9D8B030D-6E8A-4147-A177-3AD203B41FA5}">
                      <a16:colId xmlns:a16="http://schemas.microsoft.com/office/drawing/2014/main" val="1192031655"/>
                    </a:ext>
                  </a:extLst>
                </a:gridCol>
              </a:tblGrid>
              <a:tr h="190500">
                <a:tc rowSpan="2" gridSpan="2">
                  <a:txBody>
                    <a:bodyPr/>
                    <a:lstStyle/>
                    <a:p>
                      <a:pPr algn="ctr" fontAlgn="b"/>
                      <a:r>
                        <a:rPr lang="en-US" sz="1100" b="1" i="0" u="none" strike="noStrike">
                          <a:solidFill>
                            <a:srgbClr val="000000"/>
                          </a:solidFill>
                          <a:effectLst/>
                          <a:latin typeface="Calibri" panose="020F0502020204030204" pitchFamily="34" charset="0"/>
                        </a:rPr>
                        <a:t>GSA School Age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fontAlgn="b"/>
                      <a:r>
                        <a:rPr lang="en-US" sz="1100" b="1" i="0" u="none" strike="noStrike">
                          <a:solidFill>
                            <a:srgbClr val="000000"/>
                          </a:solidFill>
                          <a:effectLst/>
                          <a:latin typeface="Calibri" panose="020F0502020204030204" pitchFamily="34" charset="0"/>
                        </a:rPr>
                        <a:t>1.5% + Targeted Rate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b"/>
                      <a:r>
                        <a:rPr lang="en-US" sz="1100" b="1" i="0" u="none" strike="noStrike">
                          <a:solidFill>
                            <a:srgbClr val="000000"/>
                          </a:solidFill>
                          <a:effectLst/>
                          <a:latin typeface="Calibri" panose="020F0502020204030204" pitchFamily="34" charset="0"/>
                        </a:rPr>
                        <a:t>$40M Quality Add-On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rowSpan="2" gridSpan="3">
                  <a:txBody>
                    <a:bodyPr/>
                    <a:lstStyle/>
                    <a:p>
                      <a:pPr algn="ctr" fontAlgn="ctr"/>
                      <a:r>
                        <a:rPr lang="en-US" sz="1100" b="1" i="0" u="none" strike="noStrike">
                          <a:solidFill>
                            <a:srgbClr val="000000"/>
                          </a:solidFill>
                          <a:effectLst/>
                          <a:latin typeface="Calibri" panose="020F0502020204030204" pitchFamily="34" charset="0"/>
                        </a:rPr>
                        <a:t>Total Impact on FY23 Rates</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rowSpan="2" hMerge="1">
                  <a:txBody>
                    <a:bodyPr/>
                    <a:lstStyle/>
                    <a:p>
                      <a:endParaRPr lang="en-US"/>
                    </a:p>
                  </a:txBody>
                  <a:tcPr/>
                </a:tc>
                <a:tc rowSpan="2" hMerge="1">
                  <a:txBody>
                    <a:bodyPr/>
                    <a:lstStyle/>
                    <a:p>
                      <a:endParaRPr lang="en-US"/>
                    </a:p>
                  </a:txBody>
                  <a:tcPr/>
                </a:tc>
                <a:extLst>
                  <a:ext uri="{0D108BD9-81ED-4DB2-BD59-A6C34878D82A}">
                    <a16:rowId xmlns:a16="http://schemas.microsoft.com/office/drawing/2014/main" val="3209162148"/>
                  </a:ext>
                </a:extLst>
              </a:tr>
              <a:tr h="184150">
                <a:tc gridSpan="2" vMerge="1">
                  <a:txBody>
                    <a:bodyPr/>
                    <a:lstStyle/>
                    <a:p>
                      <a:endParaRPr lang="en-US"/>
                    </a:p>
                  </a:txBody>
                  <a:tcPr/>
                </a:tc>
                <a:tc hMerge="1" v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100" b="1" i="0" u="none" strike="noStrike">
                          <a:solidFill>
                            <a:srgbClr val="000000"/>
                          </a:solidFill>
                          <a:effectLst/>
                          <a:latin typeface="Calibri" panose="020F0502020204030204" pitchFamily="34" charset="0"/>
                        </a:rPr>
                        <a:t>Select Highest of 2</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1" i="0" u="sng" strike="noStrike">
                          <a:solidFill>
                            <a:srgbClr val="000000"/>
                          </a:solidFill>
                          <a:effectLst/>
                          <a:latin typeface="Calibri" panose="020F0502020204030204" pitchFamily="34" charset="0"/>
                        </a:rPr>
                        <a:t> </a:t>
                      </a:r>
                    </a:p>
                  </a:txBody>
                  <a:tcPr marL="6350" marR="6350" marT="6350" marB="0" anchor="b">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09031435"/>
                  </a:ext>
                </a:extLst>
              </a:tr>
              <a:tr h="666750">
                <a:tc>
                  <a:txBody>
                    <a:bodyPr/>
                    <a:lstStyle/>
                    <a:p>
                      <a:pPr algn="ctr" fontAlgn="b"/>
                      <a:r>
                        <a:rPr lang="en-US" sz="1000" b="1" i="0" u="none" strike="noStrike">
                          <a:solidFill>
                            <a:srgbClr val="000000"/>
                          </a:solidFill>
                          <a:effectLst/>
                          <a:latin typeface="Calibri" panose="020F0502020204030204" pitchFamily="34" charset="0"/>
                        </a:rPr>
                        <a:t>Region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FY22 Base Rate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1.5% Increase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Value After 1.5% Increase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30th Percentile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New FY23 Base Rate</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b"/>
                      <a:r>
                        <a:rPr lang="en-US" sz="1000" b="1" i="0" u="none" strike="noStrike">
                          <a:solidFill>
                            <a:srgbClr val="000000"/>
                          </a:solidFill>
                          <a:effectLst/>
                          <a:latin typeface="Calibri" panose="020F0502020204030204" pitchFamily="34" charset="0"/>
                        </a:rPr>
                        <a:t>8.5% Quality Add-on Value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000" b="1" i="0" u="none" strike="noStrike">
                          <a:solidFill>
                            <a:srgbClr val="000000"/>
                          </a:solidFill>
                          <a:effectLst/>
                          <a:latin typeface="Calibri" panose="020F0502020204030204" pitchFamily="34" charset="0"/>
                        </a:rPr>
                        <a:t> Total Difference from FY23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YOY Change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1000" b="1" i="0" u="none" strike="noStrike">
                          <a:solidFill>
                            <a:srgbClr val="000000"/>
                          </a:solidFill>
                          <a:effectLst/>
                          <a:latin typeface="Calibri" panose="020F0502020204030204" pitchFamily="34" charset="0"/>
                        </a:rPr>
                        <a:t>FY23 Rate With Quality Add-on</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2171470470"/>
                  </a:ext>
                </a:extLst>
              </a:tr>
              <a:tr h="184150">
                <a:tc>
                  <a:txBody>
                    <a:bodyPr/>
                    <a:lstStyle/>
                    <a:p>
                      <a:pPr algn="l" fontAlgn="b"/>
                      <a:r>
                        <a:rPr lang="en-US" sz="1000" b="0" i="0" u="none" strike="noStrike">
                          <a:solidFill>
                            <a:srgbClr val="000000"/>
                          </a:solidFill>
                          <a:effectLst/>
                          <a:latin typeface="Calibri" panose="020F0502020204030204" pitchFamily="34" charset="0"/>
                        </a:rPr>
                        <a:t>Region 1- Western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$42.13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$42.76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$30.89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$42.76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$3.63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$4.27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$46.39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42714844"/>
                  </a:ext>
                </a:extLst>
              </a:tr>
              <a:tr h="184150">
                <a:tc>
                  <a:txBody>
                    <a:bodyPr/>
                    <a:lstStyle/>
                    <a:p>
                      <a:pPr algn="l" fontAlgn="b"/>
                      <a:r>
                        <a:rPr lang="en-US" sz="1000" b="0" i="0" u="none" strike="noStrike">
                          <a:solidFill>
                            <a:srgbClr val="000000"/>
                          </a:solidFill>
                          <a:effectLst/>
                          <a:latin typeface="Calibri" panose="020F0502020204030204" pitchFamily="34" charset="0"/>
                        </a:rPr>
                        <a:t>Region 2- Central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$42.14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$42.77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$39.60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$42.77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$3.64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$4.27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$46.41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94906748"/>
                  </a:ext>
                </a:extLst>
              </a:tr>
              <a:tr h="184150">
                <a:tc>
                  <a:txBody>
                    <a:bodyPr/>
                    <a:lstStyle/>
                    <a:p>
                      <a:pPr algn="l" fontAlgn="b"/>
                      <a:r>
                        <a:rPr lang="en-US" sz="1000" b="0" i="0" u="none" strike="noStrike">
                          <a:solidFill>
                            <a:srgbClr val="000000"/>
                          </a:solidFill>
                          <a:effectLst/>
                          <a:latin typeface="Calibri" panose="020F0502020204030204" pitchFamily="34" charset="0"/>
                        </a:rPr>
                        <a:t>Region 3- Northeast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$43.57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$0.65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$44.22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$42.00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$44.22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$3.76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$4.41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$47.98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80455220"/>
                  </a:ext>
                </a:extLst>
              </a:tr>
              <a:tr h="184150">
                <a:tc>
                  <a:txBody>
                    <a:bodyPr/>
                    <a:lstStyle/>
                    <a:p>
                      <a:pPr algn="l" fontAlgn="b"/>
                      <a:r>
                        <a:rPr lang="en-US" sz="1000" b="0" i="0" u="none" strike="noStrike">
                          <a:solidFill>
                            <a:srgbClr val="000000"/>
                          </a:solidFill>
                          <a:effectLst/>
                          <a:latin typeface="Calibri" panose="020F0502020204030204" pitchFamily="34" charset="0"/>
                        </a:rPr>
                        <a:t>Region 4- Metro</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$44.79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$0.67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$45.46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$29.10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$45.46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$3.86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$4.54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$49.32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41364132"/>
                  </a:ext>
                </a:extLst>
              </a:tr>
              <a:tr h="184150">
                <a:tc>
                  <a:txBody>
                    <a:bodyPr/>
                    <a:lstStyle/>
                    <a:p>
                      <a:pPr algn="l" fontAlgn="b"/>
                      <a:r>
                        <a:rPr lang="en-US" sz="1000" b="0" i="0" u="none" strike="noStrike">
                          <a:solidFill>
                            <a:srgbClr val="000000"/>
                          </a:solidFill>
                          <a:effectLst/>
                          <a:latin typeface="Calibri" panose="020F0502020204030204" pitchFamily="34" charset="0"/>
                        </a:rPr>
                        <a:t>Region 5- Southeast</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$42.14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$0.63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$42.77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$40.52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$42.77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$3.64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$4.27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$46.41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19497323"/>
                  </a:ext>
                </a:extLst>
              </a:tr>
              <a:tr h="190500">
                <a:tc>
                  <a:txBody>
                    <a:bodyPr/>
                    <a:lstStyle/>
                    <a:p>
                      <a:pPr algn="l" fontAlgn="b"/>
                      <a:r>
                        <a:rPr lang="en-US" sz="1000" b="0" i="0" u="none" strike="noStrike">
                          <a:solidFill>
                            <a:srgbClr val="000000"/>
                          </a:solidFill>
                          <a:effectLst/>
                          <a:latin typeface="Calibri" panose="020F0502020204030204" pitchFamily="34" charset="0"/>
                        </a:rPr>
                        <a:t>Region 6- Metro Boston</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$44.79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effectLst/>
                          <a:latin typeface="Calibri" panose="020F0502020204030204" pitchFamily="34" charset="0"/>
                        </a:rPr>
                        <a:t>$0.67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$45.46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sz="1000" b="0" i="0" u="none" strike="noStrike">
                          <a:solidFill>
                            <a:srgbClr val="808080"/>
                          </a:solidFill>
                          <a:effectLst/>
                          <a:latin typeface="Calibri" panose="020F0502020204030204" pitchFamily="34" charset="0"/>
                        </a:rPr>
                        <a:t>$43.07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n-US" sz="1000" b="1" i="0" u="none" strike="noStrike">
                          <a:solidFill>
                            <a:srgbClr val="000000"/>
                          </a:solidFill>
                          <a:effectLst/>
                          <a:latin typeface="Calibri" panose="020F0502020204030204" pitchFamily="34" charset="0"/>
                        </a:rPr>
                        <a:t>$45.46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1.5%</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rtl="0" fontAlgn="ctr"/>
                      <a:r>
                        <a:rPr lang="en-US" sz="1000" b="0" i="0" u="none" strike="noStrike">
                          <a:solidFill>
                            <a:srgbClr val="000000"/>
                          </a:solidFill>
                          <a:effectLst/>
                          <a:latin typeface="Calibri" panose="020F0502020204030204" pitchFamily="34" charset="0"/>
                        </a:rPr>
                        <a:t>$3.86 </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tc>
                  <a:txBody>
                    <a:bodyPr/>
                    <a:lstStyle/>
                    <a:p>
                      <a:pPr algn="ctr" rtl="0" fontAlgn="ctr"/>
                      <a:r>
                        <a:rPr lang="en-US" sz="1000" b="0" i="0" u="none" strike="noStrike">
                          <a:solidFill>
                            <a:srgbClr val="000000"/>
                          </a:solidFill>
                          <a:effectLst/>
                          <a:latin typeface="Calibri" panose="020F0502020204030204" pitchFamily="34" charset="0"/>
                        </a:rPr>
                        <a:t>$4.54 </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0" i="0" u="none" strike="noStrike">
                          <a:solidFill>
                            <a:srgbClr val="000000"/>
                          </a:solidFill>
                          <a:effectLst/>
                          <a:latin typeface="Calibri" panose="020F0502020204030204" pitchFamily="34" charset="0"/>
                        </a:rPr>
                        <a:t>10.1%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rtl="0" fontAlgn="ctr"/>
                      <a:r>
                        <a:rPr lang="en-US" sz="1000" b="1" i="0" u="none" strike="noStrike">
                          <a:solidFill>
                            <a:srgbClr val="000000"/>
                          </a:solidFill>
                          <a:effectLst/>
                          <a:latin typeface="Calibri" panose="020F0502020204030204" pitchFamily="34" charset="0"/>
                        </a:rPr>
                        <a:t>$49.32 </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95845072"/>
                  </a:ext>
                </a:extLst>
              </a:tr>
            </a:tbl>
          </a:graphicData>
        </a:graphic>
      </p:graphicFrame>
      <p:sp>
        <p:nvSpPr>
          <p:cNvPr id="8" name="Slide Number Placeholder 3">
            <a:extLst>
              <a:ext uri="{FF2B5EF4-FFF2-40B4-BE49-F238E27FC236}">
                <a16:creationId xmlns:a16="http://schemas.microsoft.com/office/drawing/2014/main" id="{2BC83BF7-CF88-460F-8272-2456F7BB37F7}"/>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13</a:t>
            </a:fld>
            <a:endParaRPr lang="en-US" sz="800">
              <a:solidFill>
                <a:srgbClr val="000000"/>
              </a:solidFill>
              <a:latin typeface="Arial" panose="020B0604020202020204"/>
            </a:endParaRPr>
          </a:p>
        </p:txBody>
      </p:sp>
      <p:sp>
        <p:nvSpPr>
          <p:cNvPr id="10" name="Title 1">
            <a:extLst>
              <a:ext uri="{FF2B5EF4-FFF2-40B4-BE49-F238E27FC236}">
                <a16:creationId xmlns:a16="http://schemas.microsoft.com/office/drawing/2014/main" id="{B40ED331-9704-4E05-ADB3-825B48795440}"/>
              </a:ext>
            </a:extLst>
          </p:cNvPr>
          <p:cNvSpPr>
            <a:spLocks noGrp="1"/>
          </p:cNvSpPr>
          <p:nvPr>
            <p:ph type="title"/>
          </p:nvPr>
        </p:nvSpPr>
        <p:spPr>
          <a:xfrm>
            <a:off x="414338" y="152400"/>
            <a:ext cx="7734300" cy="801688"/>
          </a:xfrm>
        </p:spPr>
        <p:txBody>
          <a:bodyPr/>
          <a:lstStyle/>
          <a:p>
            <a:r>
              <a:rPr lang="en-US" sz="2000">
                <a:solidFill>
                  <a:srgbClr val="00269E"/>
                </a:solidFill>
              </a:rPr>
              <a:t>Center-Based Daily Rate Comparison</a:t>
            </a:r>
            <a:br>
              <a:rPr lang="en-US" sz="2000">
                <a:solidFill>
                  <a:srgbClr val="00269E"/>
                </a:solidFill>
              </a:rPr>
            </a:br>
            <a:r>
              <a:rPr lang="en-US" sz="2000" b="0">
                <a:solidFill>
                  <a:srgbClr val="00269E"/>
                </a:solidFill>
              </a:rPr>
              <a:t>By Region, Age Group, and Fiscal Year</a:t>
            </a:r>
          </a:p>
        </p:txBody>
      </p:sp>
      <p:sp>
        <p:nvSpPr>
          <p:cNvPr id="9" name="TextBox 8">
            <a:extLst>
              <a:ext uri="{FF2B5EF4-FFF2-40B4-BE49-F238E27FC236}">
                <a16:creationId xmlns:a16="http://schemas.microsoft.com/office/drawing/2014/main" id="{07F8C93D-1935-43AC-9E8E-D8427A3232EC}"/>
              </a:ext>
            </a:extLst>
          </p:cNvPr>
          <p:cNvSpPr txBox="1"/>
          <p:nvPr/>
        </p:nvSpPr>
        <p:spPr>
          <a:xfrm>
            <a:off x="0" y="6618521"/>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715653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71708-7688-6B39-3830-D766A7FC1E66}"/>
              </a:ext>
            </a:extLst>
          </p:cNvPr>
          <p:cNvSpPr>
            <a:spLocks noGrp="1"/>
          </p:cNvSpPr>
          <p:nvPr>
            <p:ph type="title"/>
          </p:nvPr>
        </p:nvSpPr>
        <p:spPr/>
        <p:txBody>
          <a:bodyPr/>
          <a:lstStyle/>
          <a:p>
            <a:r>
              <a:rPr lang="en-US" sz="2000">
                <a:solidFill>
                  <a:srgbClr val="00269E"/>
                </a:solidFill>
              </a:rPr>
              <a:t>Family Child Care Daily Rate Comparison</a:t>
            </a:r>
            <a:br>
              <a:rPr lang="en-US" sz="2000">
                <a:solidFill>
                  <a:srgbClr val="00269E"/>
                </a:solidFill>
              </a:rPr>
            </a:br>
            <a:r>
              <a:rPr lang="en-US" sz="2000" b="0">
                <a:solidFill>
                  <a:srgbClr val="00269E"/>
                </a:solidFill>
              </a:rPr>
              <a:t>By Region, Age Group, and Fiscal Year</a:t>
            </a:r>
          </a:p>
        </p:txBody>
      </p:sp>
      <p:sp>
        <p:nvSpPr>
          <p:cNvPr id="6" name="Slide Number Placeholder 3">
            <a:extLst>
              <a:ext uri="{FF2B5EF4-FFF2-40B4-BE49-F238E27FC236}">
                <a16:creationId xmlns:a16="http://schemas.microsoft.com/office/drawing/2014/main" id="{1E538154-DEEA-49CE-8DC2-BCCA50DE3D4C}"/>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14</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968375CC-2B65-4C2C-B54E-E7F0AF5D27F9}"/>
              </a:ext>
            </a:extLst>
          </p:cNvPr>
          <p:cNvSpPr txBox="1"/>
          <p:nvPr/>
        </p:nvSpPr>
        <p:spPr>
          <a:xfrm>
            <a:off x="496736" y="5651102"/>
            <a:ext cx="8150527" cy="646331"/>
          </a:xfrm>
          <a:prstGeom prst="rect">
            <a:avLst/>
          </a:prstGeom>
          <a:noFill/>
        </p:spPr>
        <p:txBody>
          <a:bodyPr wrap="square" lIns="91440" tIns="45720" rIns="91440" bIns="45720" rtlCol="0" anchor="t">
            <a:spAutoFit/>
          </a:bodyPr>
          <a:lstStyle/>
          <a:p>
            <a:r>
              <a:rPr lang="en-US" sz="1200" b="1"/>
              <a:t>Context:</a:t>
            </a:r>
          </a:p>
          <a:p>
            <a:pPr marL="285750" indent="-285750">
              <a:buFont typeface="Arial" panose="020B0604020202020204" pitchFamily="34" charset="0"/>
              <a:buChar char="•"/>
            </a:pPr>
            <a:r>
              <a:rPr lang="en-US" sz="1200">
                <a:cs typeface="Calibri"/>
              </a:rPr>
              <a:t>In addition to the 10% increase, Regions 4 and 5 will receive targeted </a:t>
            </a:r>
            <a:r>
              <a:rPr lang="en-US" sz="1200"/>
              <a:t>increases to ensure all rates meet or exceed 30th percentile of market rates </a:t>
            </a:r>
            <a:endParaRPr lang="en-US" sz="1200">
              <a:cs typeface="Calibri"/>
            </a:endParaRPr>
          </a:p>
        </p:txBody>
      </p:sp>
      <p:sp>
        <p:nvSpPr>
          <p:cNvPr id="9" name="TextBox 8">
            <a:extLst>
              <a:ext uri="{FF2B5EF4-FFF2-40B4-BE49-F238E27FC236}">
                <a16:creationId xmlns:a16="http://schemas.microsoft.com/office/drawing/2014/main" id="{802F48F7-F5FB-4544-9CBA-38070C1F1603}"/>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graphicFrame>
        <p:nvGraphicFramePr>
          <p:cNvPr id="3" name="Table 2">
            <a:extLst>
              <a:ext uri="{FF2B5EF4-FFF2-40B4-BE49-F238E27FC236}">
                <a16:creationId xmlns:a16="http://schemas.microsoft.com/office/drawing/2014/main" id="{3391637D-9E06-BFC4-1AD0-C2A43E80E8E1}"/>
              </a:ext>
            </a:extLst>
          </p:cNvPr>
          <p:cNvGraphicFramePr>
            <a:graphicFrameLocks noGrp="1"/>
          </p:cNvGraphicFramePr>
          <p:nvPr>
            <p:extLst>
              <p:ext uri="{D42A27DB-BD31-4B8C-83A1-F6EECF244321}">
                <p14:modId xmlns:p14="http://schemas.microsoft.com/office/powerpoint/2010/main" val="1492964520"/>
              </p:ext>
            </p:extLst>
          </p:nvPr>
        </p:nvGraphicFramePr>
        <p:xfrm>
          <a:off x="414338" y="1251130"/>
          <a:ext cx="8464401" cy="1916217"/>
        </p:xfrm>
        <a:graphic>
          <a:graphicData uri="http://schemas.openxmlformats.org/drawingml/2006/table">
            <a:tbl>
              <a:tblPr/>
              <a:tblGrid>
                <a:gridCol w="1659214">
                  <a:extLst>
                    <a:ext uri="{9D8B030D-6E8A-4147-A177-3AD203B41FA5}">
                      <a16:colId xmlns:a16="http://schemas.microsoft.com/office/drawing/2014/main" val="440130460"/>
                    </a:ext>
                  </a:extLst>
                </a:gridCol>
                <a:gridCol w="923389">
                  <a:extLst>
                    <a:ext uri="{9D8B030D-6E8A-4147-A177-3AD203B41FA5}">
                      <a16:colId xmlns:a16="http://schemas.microsoft.com/office/drawing/2014/main" val="2426663890"/>
                    </a:ext>
                  </a:extLst>
                </a:gridCol>
                <a:gridCol w="1044998">
                  <a:extLst>
                    <a:ext uri="{9D8B030D-6E8A-4147-A177-3AD203B41FA5}">
                      <a16:colId xmlns:a16="http://schemas.microsoft.com/office/drawing/2014/main" val="516395664"/>
                    </a:ext>
                  </a:extLst>
                </a:gridCol>
                <a:gridCol w="1209200">
                  <a:extLst>
                    <a:ext uri="{9D8B030D-6E8A-4147-A177-3AD203B41FA5}">
                      <a16:colId xmlns:a16="http://schemas.microsoft.com/office/drawing/2014/main" val="2767160920"/>
                    </a:ext>
                  </a:extLst>
                </a:gridCol>
                <a:gridCol w="1209200">
                  <a:extLst>
                    <a:ext uri="{9D8B030D-6E8A-4147-A177-3AD203B41FA5}">
                      <a16:colId xmlns:a16="http://schemas.microsoft.com/office/drawing/2014/main" val="401932957"/>
                    </a:ext>
                  </a:extLst>
                </a:gridCol>
                <a:gridCol w="1556990">
                  <a:extLst>
                    <a:ext uri="{9D8B030D-6E8A-4147-A177-3AD203B41FA5}">
                      <a16:colId xmlns:a16="http://schemas.microsoft.com/office/drawing/2014/main" val="844748233"/>
                    </a:ext>
                  </a:extLst>
                </a:gridCol>
                <a:gridCol w="861410">
                  <a:extLst>
                    <a:ext uri="{9D8B030D-6E8A-4147-A177-3AD203B41FA5}">
                      <a16:colId xmlns:a16="http://schemas.microsoft.com/office/drawing/2014/main" val="2277805799"/>
                    </a:ext>
                  </a:extLst>
                </a:gridCol>
              </a:tblGrid>
              <a:tr h="220026">
                <a:tc rowSpan="2" gridSpan="2">
                  <a:txBody>
                    <a:bodyPr/>
                    <a:lstStyle/>
                    <a:p>
                      <a:pPr algn="ctr" fontAlgn="ctr"/>
                      <a:r>
                        <a:rPr lang="en-US" sz="1000" b="1" i="0" u="none" strike="noStrike">
                          <a:solidFill>
                            <a:srgbClr val="000000"/>
                          </a:solidFill>
                          <a:effectLst/>
                          <a:latin typeface="Calibri" panose="020F0502020204030204" pitchFamily="34" charset="0"/>
                        </a:rPr>
                        <a:t>FCC Under 2</a:t>
                      </a:r>
                    </a:p>
                  </a:txBody>
                  <a:tcPr marL="5757" marR="5757" marT="5757"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a:r>
                        <a:rPr lang="en-US" sz="1000" b="1" i="0" u="none" strike="noStrike">
                          <a:solidFill>
                            <a:srgbClr val="000000"/>
                          </a:solidFill>
                          <a:effectLst/>
                          <a:latin typeface="Calibri" panose="020F0502020204030204" pitchFamily="34" charset="0"/>
                        </a:rPr>
                        <a:t>10% Rate Increase</a:t>
                      </a:r>
                      <a:r>
                        <a:rPr lang="en-US" sz="1000" b="0" i="0" u="none" strike="noStrike">
                          <a:solidFill>
                            <a:srgbClr val="000000"/>
                          </a:solidFill>
                          <a:effectLst/>
                          <a:latin typeface="Calibri" panose="020F0502020204030204" pitchFamily="34" charset="0"/>
                        </a:rPr>
                        <a:t>​</a:t>
                      </a:r>
                      <a:r>
                        <a:rPr lang="en-US" sz="1000" b="1" i="0" u="none" strike="noStrike">
                          <a:solidFill>
                            <a:srgbClr val="000000"/>
                          </a:solidFill>
                          <a:effectLst/>
                          <a:latin typeface="Calibri" panose="020F0502020204030204" pitchFamily="34" charset="0"/>
                        </a:rPr>
                        <a:t> </a:t>
                      </a:r>
                      <a:endParaRPr lang="en-US" sz="800"/>
                    </a:p>
                  </a:txBody>
                  <a:tcPr marL="5757" marR="5757" marT="5757"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1528586"/>
                  </a:ext>
                </a:extLst>
              </a:tr>
              <a:tr h="220026">
                <a:tc gridSpan="2" vMerge="1">
                  <a:txBody>
                    <a:bodyPr/>
                    <a:lstStyle/>
                    <a:p>
                      <a:endParaRPr lang="en-US"/>
                    </a:p>
                  </a:txBody>
                  <a:tcPr/>
                </a:tc>
                <a:tc hMerge="1" vMerge="1">
                  <a:txBody>
                    <a:bodyPr/>
                    <a:lstStyle/>
                    <a:p>
                      <a:endParaRPr lang="en-US"/>
                    </a:p>
                  </a:txBody>
                  <a:tcPr/>
                </a:tc>
                <a:tc>
                  <a:txBody>
                    <a:bodyPr/>
                    <a:lstStyle/>
                    <a:p>
                      <a:pPr algn="ctr" fontAlgn="ctr"/>
                      <a:r>
                        <a:rPr lang="en-US" sz="1000" b="0" i="0" u="none" strike="noStrike">
                          <a:solidFill>
                            <a:srgbClr val="000000"/>
                          </a:solidFill>
                          <a:effectLst/>
                          <a:latin typeface="Calibri" panose="020F0502020204030204" pitchFamily="34" charset="0"/>
                        </a:rPr>
                        <a:t>​</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fontAlgn="ctr"/>
                      <a:r>
                        <a:rPr lang="en-US" sz="1000" b="1" i="0" u="none" strike="noStrike">
                          <a:solidFill>
                            <a:srgbClr val="000000"/>
                          </a:solidFill>
                          <a:effectLst/>
                          <a:latin typeface="Calibri" panose="020F0502020204030204" pitchFamily="34" charset="0"/>
                        </a:rPr>
                        <a:t>Select Highest of 2</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algn="ctr" fontAlgn="ctr"/>
                      <a:r>
                        <a:rPr lang="en-US" sz="1000" b="0" i="0" u="none" strike="noStrike">
                          <a:solidFill>
                            <a:srgbClr val="000000"/>
                          </a:solidFill>
                          <a:effectLst/>
                          <a:latin typeface="Calibri" panose="020F0502020204030204" pitchFamily="34" charset="0"/>
                        </a:rPr>
                        <a:t>​</a:t>
                      </a:r>
                    </a:p>
                  </a:txBody>
                  <a:tcPr marL="5757" marR="5757" marT="5757" marB="27633" anchor="ctr">
                    <a:lnL w="190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00"/>
                    </a:solidFill>
                  </a:tcPr>
                </a:tc>
                <a:tc>
                  <a:txBody>
                    <a:bodyPr/>
                    <a:lstStyle/>
                    <a:p>
                      <a:r>
                        <a:rPr lang="en-US" sz="1000" b="0" i="0" u="none" strike="noStrike">
                          <a:solidFill>
                            <a:srgbClr val="000000"/>
                          </a:solidFill>
                          <a:effectLst/>
                          <a:latin typeface="Calibri" panose="020F0502020204030204" pitchFamily="34" charset="0"/>
                        </a:rPr>
                        <a:t>​ </a:t>
                      </a:r>
                      <a:endParaRPr lang="en-US" sz="800"/>
                    </a:p>
                  </a:txBody>
                  <a:tcPr marL="5757" marR="5757" marT="5757" marB="27633" anchor="ctr">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449736151"/>
                  </a:ext>
                </a:extLst>
              </a:tr>
              <a:tr h="215426">
                <a:tc>
                  <a:txBody>
                    <a:bodyPr/>
                    <a:lstStyle/>
                    <a:p>
                      <a:pPr algn="ctr" fontAlgn="ctr"/>
                      <a:r>
                        <a:rPr lang="en-US" sz="1000" b="1" i="0" u="none" strike="noStrike">
                          <a:solidFill>
                            <a:srgbClr val="000000"/>
                          </a:solidFill>
                          <a:effectLst/>
                          <a:latin typeface="Calibri" panose="020F0502020204030204" pitchFamily="34" charset="0"/>
                        </a:rPr>
                        <a:t>Region</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FY22 Base Rate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10% Increase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Value After 1.5% Increase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30th Percentile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New FY23 Base Rate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a:r>
                        <a:rPr lang="en-US" sz="1000" b="1" i="0" u="none" strike="noStrike">
                          <a:solidFill>
                            <a:srgbClr val="000000"/>
                          </a:solidFill>
                          <a:effectLst/>
                          <a:latin typeface="Calibri" panose="020F0502020204030204" pitchFamily="34" charset="0"/>
                        </a:rPr>
                        <a:t>YOY Change</a:t>
                      </a:r>
                      <a:r>
                        <a:rPr lang="en-US" sz="1000" b="0" i="0" u="none" strike="noStrike">
                          <a:solidFill>
                            <a:srgbClr val="000000"/>
                          </a:solidFill>
                          <a:effectLst/>
                          <a:latin typeface="Calibri" panose="020F0502020204030204" pitchFamily="34" charset="0"/>
                        </a:rPr>
                        <a:t>​</a:t>
                      </a:r>
                      <a:r>
                        <a:rPr lang="en-US" sz="1000" b="1" i="0" u="none" strike="noStrike">
                          <a:solidFill>
                            <a:srgbClr val="000000"/>
                          </a:solidFill>
                          <a:effectLst/>
                          <a:latin typeface="Calibri" panose="020F0502020204030204" pitchFamily="34" charset="0"/>
                        </a:rPr>
                        <a:t> </a:t>
                      </a:r>
                      <a:endParaRPr lang="en-US" sz="800"/>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2518064610"/>
                  </a:ext>
                </a:extLst>
              </a:tr>
              <a:tr h="118348">
                <a:tc>
                  <a:txBody>
                    <a:bodyPr/>
                    <a:lstStyle/>
                    <a:p>
                      <a:pPr algn="l" fontAlgn="ctr"/>
                      <a:r>
                        <a:rPr lang="en-US" sz="1000" b="0" i="0" u="none" strike="noStrike">
                          <a:solidFill>
                            <a:srgbClr val="000000"/>
                          </a:solidFill>
                          <a:effectLst/>
                          <a:latin typeface="Calibri" panose="020F0502020204030204" pitchFamily="34" charset="0"/>
                        </a:rPr>
                        <a:t>Region 1- Western​</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$42.79</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$4.28</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$47.07</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$42.79</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$47.07</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1318963"/>
                  </a:ext>
                </a:extLst>
              </a:tr>
              <a:tr h="118348">
                <a:tc>
                  <a:txBody>
                    <a:bodyPr/>
                    <a:lstStyle/>
                    <a:p>
                      <a:pPr algn="l" fontAlgn="ctr"/>
                      <a:r>
                        <a:rPr lang="en-US" sz="1000" b="0" i="0" u="none" strike="noStrike">
                          <a:solidFill>
                            <a:srgbClr val="000000"/>
                          </a:solidFill>
                          <a:effectLst/>
                          <a:latin typeface="Calibri" panose="020F0502020204030204" pitchFamily="34" charset="0"/>
                        </a:rPr>
                        <a:t>Region 2- Central​</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$48.90</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$49.38</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97502123"/>
                  </a:ext>
                </a:extLst>
              </a:tr>
              <a:tr h="118348">
                <a:tc>
                  <a:txBody>
                    <a:bodyPr/>
                    <a:lstStyle/>
                    <a:p>
                      <a:pPr algn="l" fontAlgn="ctr"/>
                      <a:r>
                        <a:rPr lang="en-US" sz="1000" b="0" i="0" u="none" strike="noStrike">
                          <a:solidFill>
                            <a:srgbClr val="000000"/>
                          </a:solidFill>
                          <a:effectLst/>
                          <a:latin typeface="Calibri" panose="020F0502020204030204" pitchFamily="34" charset="0"/>
                        </a:rPr>
                        <a:t>Region 3- Northeast​</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$48.90</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$47.94</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131817863"/>
                  </a:ext>
                </a:extLst>
              </a:tr>
              <a:tr h="118348">
                <a:tc>
                  <a:txBody>
                    <a:bodyPr/>
                    <a:lstStyle/>
                    <a:p>
                      <a:pPr algn="l" fontAlgn="ctr"/>
                      <a:r>
                        <a:rPr lang="en-US" sz="1000" b="0" i="0" u="none" strike="noStrike">
                          <a:solidFill>
                            <a:srgbClr val="000000"/>
                          </a:solidFill>
                          <a:effectLst/>
                          <a:latin typeface="Calibri" panose="020F0502020204030204" pitchFamily="34" charset="0"/>
                        </a:rPr>
                        <a:t>Region 4- Metro​</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$73.34</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$7.33</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$80.67</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$65.00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$80.67</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27757023"/>
                  </a:ext>
                </a:extLst>
              </a:tr>
              <a:tr h="118348">
                <a:tc>
                  <a:txBody>
                    <a:bodyPr/>
                    <a:lstStyle/>
                    <a:p>
                      <a:pPr algn="l" fontAlgn="ctr"/>
                      <a:r>
                        <a:rPr lang="en-US" sz="1000" b="0" i="0" u="none" strike="noStrike">
                          <a:solidFill>
                            <a:srgbClr val="000000"/>
                          </a:solidFill>
                          <a:effectLst/>
                          <a:latin typeface="Calibri" panose="020F0502020204030204" pitchFamily="34" charset="0"/>
                        </a:rPr>
                        <a:t>Region 5- Southeast​</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$48.90</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$4.89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$50.00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$53.79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50365349"/>
                  </a:ext>
                </a:extLst>
              </a:tr>
              <a:tr h="209025">
                <a:tc>
                  <a:txBody>
                    <a:bodyPr/>
                    <a:lstStyle/>
                    <a:p>
                      <a:pPr algn="l" fontAlgn="ctr"/>
                      <a:r>
                        <a:rPr lang="en-US" sz="1000" b="0" i="0" u="none" strike="noStrike">
                          <a:solidFill>
                            <a:srgbClr val="000000"/>
                          </a:solidFill>
                          <a:effectLst/>
                          <a:latin typeface="Calibri" panose="020F0502020204030204" pitchFamily="34" charset="0"/>
                        </a:rPr>
                        <a:t>Region 6- Metro Boston​</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$55.00</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$5.50</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$60.50</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$56.00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$60.50</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51650596"/>
                  </a:ext>
                </a:extLst>
              </a:tr>
            </a:tbl>
          </a:graphicData>
        </a:graphic>
      </p:graphicFrame>
      <p:graphicFrame>
        <p:nvGraphicFramePr>
          <p:cNvPr id="7" name="Table 6">
            <a:extLst>
              <a:ext uri="{FF2B5EF4-FFF2-40B4-BE49-F238E27FC236}">
                <a16:creationId xmlns:a16="http://schemas.microsoft.com/office/drawing/2014/main" id="{497C874D-B4F5-0D73-6784-8EE6BEE6DB08}"/>
              </a:ext>
            </a:extLst>
          </p:cNvPr>
          <p:cNvGraphicFramePr>
            <a:graphicFrameLocks noGrp="1"/>
          </p:cNvGraphicFramePr>
          <p:nvPr>
            <p:extLst>
              <p:ext uri="{D42A27DB-BD31-4B8C-83A1-F6EECF244321}">
                <p14:modId xmlns:p14="http://schemas.microsoft.com/office/powerpoint/2010/main" val="862812571"/>
              </p:ext>
            </p:extLst>
          </p:nvPr>
        </p:nvGraphicFramePr>
        <p:xfrm>
          <a:off x="414338" y="3318564"/>
          <a:ext cx="8464400" cy="1943234"/>
        </p:xfrm>
        <a:graphic>
          <a:graphicData uri="http://schemas.openxmlformats.org/drawingml/2006/table">
            <a:tbl>
              <a:tblPr/>
              <a:tblGrid>
                <a:gridCol w="1692192">
                  <a:extLst>
                    <a:ext uri="{9D8B030D-6E8A-4147-A177-3AD203B41FA5}">
                      <a16:colId xmlns:a16="http://schemas.microsoft.com/office/drawing/2014/main" val="3143986808"/>
                    </a:ext>
                  </a:extLst>
                </a:gridCol>
                <a:gridCol w="939878">
                  <a:extLst>
                    <a:ext uri="{9D8B030D-6E8A-4147-A177-3AD203B41FA5}">
                      <a16:colId xmlns:a16="http://schemas.microsoft.com/office/drawing/2014/main" val="3906383779"/>
                    </a:ext>
                  </a:extLst>
                </a:gridCol>
                <a:gridCol w="1038812">
                  <a:extLst>
                    <a:ext uri="{9D8B030D-6E8A-4147-A177-3AD203B41FA5}">
                      <a16:colId xmlns:a16="http://schemas.microsoft.com/office/drawing/2014/main" val="3601173408"/>
                    </a:ext>
                  </a:extLst>
                </a:gridCol>
                <a:gridCol w="1165918">
                  <a:extLst>
                    <a:ext uri="{9D8B030D-6E8A-4147-A177-3AD203B41FA5}">
                      <a16:colId xmlns:a16="http://schemas.microsoft.com/office/drawing/2014/main" val="2105315640"/>
                    </a:ext>
                  </a:extLst>
                </a:gridCol>
                <a:gridCol w="1209200">
                  <a:extLst>
                    <a:ext uri="{9D8B030D-6E8A-4147-A177-3AD203B41FA5}">
                      <a16:colId xmlns:a16="http://schemas.microsoft.com/office/drawing/2014/main" val="135900928"/>
                    </a:ext>
                  </a:extLst>
                </a:gridCol>
                <a:gridCol w="1540662">
                  <a:extLst>
                    <a:ext uri="{9D8B030D-6E8A-4147-A177-3AD203B41FA5}">
                      <a16:colId xmlns:a16="http://schemas.microsoft.com/office/drawing/2014/main" val="1363780172"/>
                    </a:ext>
                  </a:extLst>
                </a:gridCol>
                <a:gridCol w="877738">
                  <a:extLst>
                    <a:ext uri="{9D8B030D-6E8A-4147-A177-3AD203B41FA5}">
                      <a16:colId xmlns:a16="http://schemas.microsoft.com/office/drawing/2014/main" val="21473207"/>
                    </a:ext>
                  </a:extLst>
                </a:gridCol>
              </a:tblGrid>
              <a:tr h="174658">
                <a:tc rowSpan="2" gridSpan="2">
                  <a:txBody>
                    <a:bodyPr/>
                    <a:lstStyle/>
                    <a:p>
                      <a:pPr algn="ctr" fontAlgn="ctr"/>
                      <a:r>
                        <a:rPr lang="en-US" sz="1000" b="1" i="0" u="none" strike="noStrike">
                          <a:solidFill>
                            <a:srgbClr val="000000"/>
                          </a:solidFill>
                          <a:effectLst/>
                          <a:latin typeface="Calibri" panose="020F0502020204030204" pitchFamily="34" charset="0"/>
                        </a:rPr>
                        <a:t>FCC Over 2</a:t>
                      </a:r>
                    </a:p>
                  </a:txBody>
                  <a:tcPr marL="5757" marR="5757" marT="5757"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hMerge="1">
                  <a:txBody>
                    <a:bodyPr/>
                    <a:lstStyle/>
                    <a:p>
                      <a:endParaRPr lang="en-US"/>
                    </a:p>
                  </a:txBody>
                  <a:tcPr/>
                </a:tc>
                <a:tc gridSpan="5">
                  <a:txBody>
                    <a:bodyPr/>
                    <a:lstStyle/>
                    <a:p>
                      <a:pPr algn="ctr" fontAlgn="ctr"/>
                      <a:r>
                        <a:rPr lang="en-US" sz="1000" b="1" i="0" u="none" strike="noStrike">
                          <a:solidFill>
                            <a:srgbClr val="000000"/>
                          </a:solidFill>
                          <a:effectLst/>
                          <a:latin typeface="Calibri" panose="020F0502020204030204" pitchFamily="34" charset="0"/>
                        </a:rPr>
                        <a:t>10% Rate Increase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9571433"/>
                  </a:ext>
                </a:extLst>
              </a:tr>
              <a:tr h="180292">
                <a:tc gridSpan="2" vMerge="1">
                  <a:txBody>
                    <a:bodyPr/>
                    <a:lstStyle/>
                    <a:p>
                      <a:endParaRPr lang="en-US"/>
                    </a:p>
                  </a:txBody>
                  <a:tcPr/>
                </a:tc>
                <a:tc hMerge="1" vMerge="1">
                  <a:txBody>
                    <a:bodyPr/>
                    <a:lstStyle/>
                    <a:p>
                      <a:endParaRPr lang="en-US"/>
                    </a:p>
                  </a:txBody>
                  <a:tcPr/>
                </a:tc>
                <a:tc>
                  <a:txBody>
                    <a:bodyPr/>
                    <a:lstStyle/>
                    <a:p>
                      <a:pPr algn="ctr" fontAlgn="ctr"/>
                      <a:r>
                        <a:rPr lang="en-US" sz="1000" b="0" i="0" u="none" strike="noStrike">
                          <a:solidFill>
                            <a:srgbClr val="000000"/>
                          </a:solidFill>
                          <a:effectLst/>
                          <a:latin typeface="Calibri" panose="020F0502020204030204" pitchFamily="34" charset="0"/>
                        </a:rPr>
                        <a:t>​</a:t>
                      </a:r>
                    </a:p>
                  </a:txBody>
                  <a:tcPr marL="5757" marR="5757" marT="5757"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fontAlgn="ctr"/>
                      <a:r>
                        <a:rPr lang="en-US" sz="1000" b="1" i="0" u="none" strike="noStrike">
                          <a:solidFill>
                            <a:srgbClr val="000000"/>
                          </a:solidFill>
                          <a:effectLst/>
                          <a:latin typeface="Calibri" panose="020F0502020204030204" pitchFamily="34" charset="0"/>
                        </a:rPr>
                        <a:t>Select Highest of 2</a:t>
                      </a:r>
                      <a:r>
                        <a:rPr lang="en-US" sz="1000" b="0" i="0" u="none" strike="noStrike">
                          <a:solidFill>
                            <a:srgbClr val="000000"/>
                          </a:solidFill>
                          <a:effectLst/>
                          <a:latin typeface="Calibri" panose="020F0502020204030204" pitchFamily="34" charset="0"/>
                        </a:rPr>
                        <a:t>​</a:t>
                      </a:r>
                      <a:r>
                        <a:rPr lang="en-US" sz="1000" b="1" i="0" u="none" strike="noStrike">
                          <a:solidFill>
                            <a:srgbClr val="000000"/>
                          </a:solidFill>
                          <a:effectLst/>
                          <a:latin typeface="Calibri" panose="020F0502020204030204" pitchFamily="34" charset="0"/>
                        </a:rPr>
                        <a:t> ​ ​</a:t>
                      </a:r>
                    </a:p>
                  </a:txBody>
                  <a:tcPr marL="5757" marR="5757" marT="5757"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endParaRPr lang="en-US" sz="800"/>
                    </a:p>
                  </a:txBody>
                  <a:tcPr marL="55266" marR="55266" marT="27633" marB="27633">
                    <a:lnL w="19050" cap="flat" cmpd="sng" algn="ctr">
                      <a:solidFill>
                        <a:srgbClr val="000000"/>
                      </a:solidFill>
                      <a:prstDash val="solid"/>
                      <a:round/>
                      <a:headEnd type="none" w="med" len="med"/>
                      <a:tailEnd type="none" w="med" len="med"/>
                    </a:lnL>
                    <a:lnR w="12700" cmpd="sng">
                      <a:noFill/>
                      <a:prstDash val="solid"/>
                    </a:lnR>
                    <a:lnT>
                      <a:noFill/>
                    </a:lnT>
                    <a:lnB w="12700" cap="flat" cmpd="sng" algn="ctr">
                      <a:solidFill>
                        <a:schemeClr val="tx1"/>
                      </a:solidFill>
                      <a:prstDash val="solid"/>
                      <a:round/>
                      <a:headEnd type="none" w="med" len="med"/>
                      <a:tailEnd type="none" w="med" len="med"/>
                    </a:lnB>
                    <a:solidFill>
                      <a:srgbClr val="FFFF00"/>
                    </a:solidFill>
                  </a:tcPr>
                </a:tc>
                <a:tc>
                  <a:txBody>
                    <a:bodyPr/>
                    <a:lstStyle/>
                    <a:p>
                      <a:endParaRPr lang="en-US" sz="800"/>
                    </a:p>
                  </a:txBody>
                  <a:tcPr marL="55266" marR="55266" marT="27633" marB="27633">
                    <a:lnL w="12700" cmpd="sng">
                      <a:noFill/>
                      <a:prstDash val="solid"/>
                    </a:lnL>
                    <a:lnR w="12700" cmpd="sng">
                      <a:noFill/>
                      <a:prstDash val="soli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2849413933"/>
                  </a:ext>
                </a:extLst>
              </a:tr>
              <a:tr h="330979">
                <a:tc>
                  <a:txBody>
                    <a:bodyPr/>
                    <a:lstStyle/>
                    <a:p>
                      <a:pPr algn="ctr" fontAlgn="ctr"/>
                      <a:r>
                        <a:rPr lang="en-US" sz="1000" b="1" i="0" u="none" strike="noStrike">
                          <a:solidFill>
                            <a:srgbClr val="000000"/>
                          </a:solidFill>
                          <a:effectLst/>
                          <a:latin typeface="Calibri" panose="020F0502020204030204" pitchFamily="34" charset="0"/>
                        </a:rPr>
                        <a:t>Region</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FY22 Base Rate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10% Increase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905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Value After 1.5% Increase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T w="12700" cap="flat" cmpd="sng" algn="ctr">
                      <a:solidFill>
                        <a:srgbClr val="000000"/>
                      </a:solidFill>
                      <a:prstDash val="solid"/>
                      <a:round/>
                      <a:headEnd type="none" w="med" len="med"/>
                      <a:tailEnd type="none" w="med" len="med"/>
                    </a:lnT>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30th Percentile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rgbClr val="FFE699"/>
                    </a:solidFill>
                  </a:tcPr>
                </a:tc>
                <a:tc>
                  <a:txBody>
                    <a:bodyPr/>
                    <a:lstStyle/>
                    <a:p>
                      <a:pPr algn="ctr" fontAlgn="ctr"/>
                      <a:r>
                        <a:rPr lang="en-US" sz="1000" b="1" i="0" u="none" strike="noStrike">
                          <a:solidFill>
                            <a:srgbClr val="000000"/>
                          </a:solidFill>
                          <a:effectLst/>
                          <a:latin typeface="Calibri" panose="020F0502020204030204" pitchFamily="34" charset="0"/>
                        </a:rPr>
                        <a:t>New FY23 Base Rate</a:t>
                      </a:r>
                      <a:r>
                        <a:rPr lang="en-US" sz="1000" b="0" i="0" u="none" strike="noStrike">
                          <a:solidFill>
                            <a:srgbClr val="000000"/>
                          </a:solidFill>
                          <a:effectLst/>
                          <a:latin typeface="Calibri" panose="020F0502020204030204" pitchFamily="34" charset="0"/>
                        </a:rPr>
                        <a:t>​</a:t>
                      </a:r>
                      <a:endParaRPr lang="en-US" sz="1000" b="1" i="0" u="none" strike="noStrike">
                        <a:solidFill>
                          <a:srgbClr val="000000"/>
                        </a:solidFill>
                        <a:effectLst/>
                        <a:latin typeface="Calibri" panose="020F0502020204030204" pitchFamily="34" charset="0"/>
                      </a:endParaRPr>
                    </a:p>
                  </a:txBody>
                  <a:tcPr marL="5757" marR="5757" marT="5757" marB="276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99"/>
                    </a:solidFill>
                  </a:tcPr>
                </a:tc>
                <a:tc>
                  <a:txBody>
                    <a:bodyPr/>
                    <a:lstStyle/>
                    <a:p>
                      <a:pPr algn="ctr"/>
                      <a:r>
                        <a:rPr lang="en-US" sz="1000" b="1" i="0" u="none" strike="noStrike">
                          <a:solidFill>
                            <a:srgbClr val="000000"/>
                          </a:solidFill>
                          <a:effectLst/>
                          <a:latin typeface="Calibri" panose="020F0502020204030204" pitchFamily="34" charset="0"/>
                        </a:rPr>
                        <a:t>YOY Change</a:t>
                      </a:r>
                      <a:r>
                        <a:rPr lang="en-US" sz="1000" b="0" i="0" u="none" strike="noStrike">
                          <a:solidFill>
                            <a:srgbClr val="000000"/>
                          </a:solidFill>
                          <a:effectLst/>
                          <a:latin typeface="Calibri" panose="020F0502020204030204" pitchFamily="34" charset="0"/>
                        </a:rPr>
                        <a:t>​</a:t>
                      </a:r>
                      <a:r>
                        <a:rPr lang="en-US" sz="1000" b="1" i="0" u="none" strike="noStrike">
                          <a:solidFill>
                            <a:srgbClr val="000000"/>
                          </a:solidFill>
                          <a:effectLst/>
                          <a:latin typeface="Calibri" panose="020F0502020204030204" pitchFamily="34" charset="0"/>
                        </a:rPr>
                        <a:t> </a:t>
                      </a:r>
                      <a:endParaRPr lang="en-US" sz="800"/>
                    </a:p>
                  </a:txBody>
                  <a:tcPr marL="5757" marR="5757" marT="5757" marB="276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99"/>
                    </a:solidFill>
                  </a:tcPr>
                </a:tc>
                <a:extLst>
                  <a:ext uri="{0D108BD9-81ED-4DB2-BD59-A6C34878D82A}">
                    <a16:rowId xmlns:a16="http://schemas.microsoft.com/office/drawing/2014/main" val="3238141367"/>
                  </a:ext>
                </a:extLst>
              </a:tr>
              <a:tr h="181829">
                <a:tc>
                  <a:txBody>
                    <a:bodyPr/>
                    <a:lstStyle/>
                    <a:p>
                      <a:pPr algn="l" fontAlgn="ctr"/>
                      <a:r>
                        <a:rPr lang="en-US" sz="1000" b="0" i="0" u="none" strike="noStrike">
                          <a:solidFill>
                            <a:srgbClr val="000000"/>
                          </a:solidFill>
                          <a:effectLst/>
                          <a:latin typeface="Calibri" panose="020F0502020204030204" pitchFamily="34" charset="0"/>
                        </a:rPr>
                        <a:t>Region 1- Western​</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$36.89</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$3.69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$40.58</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$37.00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$40.58</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73496665"/>
                  </a:ext>
                </a:extLst>
              </a:tr>
              <a:tr h="181829">
                <a:tc>
                  <a:txBody>
                    <a:bodyPr/>
                    <a:lstStyle/>
                    <a:p>
                      <a:pPr algn="l" fontAlgn="ctr"/>
                      <a:r>
                        <a:rPr lang="en-US" sz="1000" b="0" i="0" u="none" strike="noStrike">
                          <a:solidFill>
                            <a:srgbClr val="000000"/>
                          </a:solidFill>
                          <a:effectLst/>
                          <a:latin typeface="Calibri" panose="020F0502020204030204" pitchFamily="34" charset="0"/>
                        </a:rPr>
                        <a:t>Region 2- Central​</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$38.83</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$3.88</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$42.71</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$40.00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$42.71</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23493177"/>
                  </a:ext>
                </a:extLst>
              </a:tr>
              <a:tr h="181829">
                <a:tc>
                  <a:txBody>
                    <a:bodyPr/>
                    <a:lstStyle/>
                    <a:p>
                      <a:pPr algn="l" fontAlgn="ctr"/>
                      <a:r>
                        <a:rPr lang="en-US" sz="1000" b="0" i="0" u="none" strike="noStrike">
                          <a:solidFill>
                            <a:srgbClr val="000000"/>
                          </a:solidFill>
                          <a:effectLst/>
                          <a:latin typeface="Calibri" panose="020F0502020204030204" pitchFamily="34" charset="0"/>
                        </a:rPr>
                        <a:t>Region 3- Northeast​</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$38.90</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$42.79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$38.00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$42.79</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6788875"/>
                  </a:ext>
                </a:extLst>
              </a:tr>
              <a:tr h="181829">
                <a:tc>
                  <a:txBody>
                    <a:bodyPr/>
                    <a:lstStyle/>
                    <a:p>
                      <a:pPr algn="l" fontAlgn="ctr"/>
                      <a:r>
                        <a:rPr lang="en-US" sz="1000" b="0" i="0" u="none" strike="noStrike">
                          <a:solidFill>
                            <a:srgbClr val="000000"/>
                          </a:solidFill>
                          <a:effectLst/>
                          <a:latin typeface="Calibri" panose="020F0502020204030204" pitchFamily="34" charset="0"/>
                        </a:rPr>
                        <a:t>Region 4- Metro​</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$44.38</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$4.44</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808080"/>
                          </a:solidFill>
                          <a:effectLst/>
                          <a:latin typeface="Calibri" panose="020F0502020204030204" pitchFamily="34" charset="0"/>
                        </a:rPr>
                        <a:t>$48.82</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solidFill>
                            <a:srgbClr val="000000"/>
                          </a:solidFill>
                          <a:effectLst/>
                          <a:latin typeface="Calibri" panose="020F0502020204030204" pitchFamily="34" charset="0"/>
                        </a:rPr>
                        <a:t>$50.00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1" i="0" u="none" strike="noStrike">
                          <a:solidFill>
                            <a:srgbClr val="000000"/>
                          </a:solidFill>
                          <a:effectLst/>
                          <a:latin typeface="Calibri" panose="020F0502020204030204" pitchFamily="34" charset="0"/>
                        </a:rPr>
                        <a:t>$50.00</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12.7%</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58837374"/>
                  </a:ext>
                </a:extLst>
              </a:tr>
              <a:tr h="181829">
                <a:tc>
                  <a:txBody>
                    <a:bodyPr/>
                    <a:lstStyle/>
                    <a:p>
                      <a:pPr algn="l" fontAlgn="ctr"/>
                      <a:r>
                        <a:rPr lang="en-US" sz="1000" b="0" i="0" u="none" strike="noStrike">
                          <a:solidFill>
                            <a:srgbClr val="000000"/>
                          </a:solidFill>
                          <a:effectLst/>
                          <a:latin typeface="Calibri" panose="020F0502020204030204" pitchFamily="34" charset="0"/>
                        </a:rPr>
                        <a:t>Region 5- Southeast​</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$38.83</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$3.88</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808080"/>
                          </a:solidFill>
                          <a:effectLst/>
                          <a:latin typeface="Calibri" panose="020F0502020204030204" pitchFamily="34" charset="0"/>
                        </a:rPr>
                        <a:t>$42.71</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solidFill>
                            <a:srgbClr val="000000"/>
                          </a:solidFill>
                          <a:effectLst/>
                          <a:latin typeface="Calibri" panose="020F0502020204030204" pitchFamily="34" charset="0"/>
                        </a:rPr>
                        <a:t>$45.00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1" i="0" u="none" strike="noStrike">
                          <a:solidFill>
                            <a:srgbClr val="000000"/>
                          </a:solidFill>
                          <a:effectLst/>
                          <a:latin typeface="Calibri" panose="020F0502020204030204" pitchFamily="34" charset="0"/>
                        </a:rPr>
                        <a:t>$45.00</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15.9%</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25688572"/>
                  </a:ext>
                </a:extLst>
              </a:tr>
              <a:tr h="321144">
                <a:tc>
                  <a:txBody>
                    <a:bodyPr/>
                    <a:lstStyle/>
                    <a:p>
                      <a:pPr algn="l" fontAlgn="ctr"/>
                      <a:r>
                        <a:rPr lang="en-US" sz="1000" b="0" i="0" u="none" strike="noStrike">
                          <a:solidFill>
                            <a:srgbClr val="000000"/>
                          </a:solidFill>
                          <a:effectLst/>
                          <a:latin typeface="Calibri" panose="020F0502020204030204" pitchFamily="34" charset="0"/>
                        </a:rPr>
                        <a:t>Region 6- Metro Boston​</a:t>
                      </a:r>
                    </a:p>
                  </a:txBody>
                  <a:tcPr marL="5757" marR="5757" marT="5757" marB="27633"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$39.94</a:t>
                      </a:r>
                    </a:p>
                  </a:txBody>
                  <a:tcPr marL="5757" marR="5757" marT="5757" marB="27633"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$3.99</a:t>
                      </a:r>
                    </a:p>
                  </a:txBody>
                  <a:tcPr marL="5757" marR="5757" marT="5757" marB="27633"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$43.93</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000" b="0" i="0" u="none" strike="noStrike">
                          <a:solidFill>
                            <a:srgbClr val="808080"/>
                          </a:solidFill>
                          <a:effectLst/>
                          <a:latin typeface="Calibri" panose="020F0502020204030204" pitchFamily="34" charset="0"/>
                        </a:rPr>
                        <a:t>$40.00</a:t>
                      </a:r>
                    </a:p>
                  </a:txBody>
                  <a:tcPr marL="5757" marR="5757" marT="5757" marB="27633"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1" i="0" u="none" strike="noStrike">
                          <a:solidFill>
                            <a:srgbClr val="000000"/>
                          </a:solidFill>
                          <a:effectLst/>
                          <a:latin typeface="Calibri" panose="020F0502020204030204" pitchFamily="34" charset="0"/>
                        </a:rPr>
                        <a:t>$43.93</a:t>
                      </a:r>
                    </a:p>
                  </a:txBody>
                  <a:tcPr marL="5757" marR="5757" marT="5757" marB="27633"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5757" marR="5757" marT="5757" marB="27633"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85719616"/>
                  </a:ext>
                </a:extLst>
              </a:tr>
            </a:tbl>
          </a:graphicData>
        </a:graphic>
      </p:graphicFrame>
    </p:spTree>
    <p:extLst>
      <p:ext uri="{BB962C8B-B14F-4D97-AF65-F5344CB8AC3E}">
        <p14:creationId xmlns:p14="http://schemas.microsoft.com/office/powerpoint/2010/main" val="2419240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rgbClr val="00269E"/>
                </a:solidFill>
              </a:rPr>
              <a:t>Funding a High-Quality Child Care System: </a:t>
            </a:r>
            <a:br>
              <a:rPr lang="en-US" sz="2000">
                <a:solidFill>
                  <a:srgbClr val="00269E"/>
                </a:solidFill>
              </a:rPr>
            </a:br>
            <a:r>
              <a:rPr lang="en-US" sz="2000">
                <a:solidFill>
                  <a:srgbClr val="00269E"/>
                </a:solidFill>
              </a:rPr>
              <a:t>A Multi-Year Planning Effort</a:t>
            </a:r>
          </a:p>
        </p:txBody>
      </p:sp>
      <p:graphicFrame>
        <p:nvGraphicFramePr>
          <p:cNvPr id="10" name="Table 9">
            <a:extLst>
              <a:ext uri="{FF2B5EF4-FFF2-40B4-BE49-F238E27FC236}">
                <a16:creationId xmlns:a16="http://schemas.microsoft.com/office/drawing/2014/main" id="{DB8AFA1A-73FD-46A1-96D8-B955A2125E1E}"/>
              </a:ext>
            </a:extLst>
          </p:cNvPr>
          <p:cNvGraphicFramePr>
            <a:graphicFrameLocks noGrp="1"/>
          </p:cNvGraphicFramePr>
          <p:nvPr>
            <p:extLst>
              <p:ext uri="{D42A27DB-BD31-4B8C-83A1-F6EECF244321}">
                <p14:modId xmlns:p14="http://schemas.microsoft.com/office/powerpoint/2010/main" val="3341380947"/>
              </p:ext>
            </p:extLst>
          </p:nvPr>
        </p:nvGraphicFramePr>
        <p:xfrm>
          <a:off x="587846" y="1975502"/>
          <a:ext cx="3572448" cy="3224049"/>
        </p:xfrm>
        <a:graphic>
          <a:graphicData uri="http://schemas.openxmlformats.org/drawingml/2006/table">
            <a:tbl>
              <a:tblPr firstRow="1" bandRow="1">
                <a:tableStyleId>{5C22544A-7EE6-4342-B048-85BDC9FD1C3A}</a:tableStyleId>
              </a:tblPr>
              <a:tblGrid>
                <a:gridCol w="3572448">
                  <a:extLst>
                    <a:ext uri="{9D8B030D-6E8A-4147-A177-3AD203B41FA5}">
                      <a16:colId xmlns:a16="http://schemas.microsoft.com/office/drawing/2014/main" val="2136636245"/>
                    </a:ext>
                  </a:extLst>
                </a:gridCol>
              </a:tblGrid>
              <a:tr h="618009">
                <a:tc>
                  <a:txBody>
                    <a:bodyPr/>
                    <a:lstStyle/>
                    <a:p>
                      <a:pPr algn="ctr"/>
                      <a:r>
                        <a:rPr lang="en-US" sz="1400">
                          <a:solidFill>
                            <a:schemeClr val="tx1"/>
                          </a:solidFill>
                        </a:rPr>
                        <a:t>Current Strategy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541159">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Subsidy rates, set by region and age group, must be informed by the state’s most recent Market Rate Survey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Today’s proposal and vote: Per federal mandate, EEC will be using the Market Rate Survey, along with the requirements included in the FY23 budget line-item language, to implement the rate increase in the current fiscal year</a:t>
                      </a:r>
                    </a:p>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1" name="Table 10">
            <a:extLst>
              <a:ext uri="{FF2B5EF4-FFF2-40B4-BE49-F238E27FC236}">
                <a16:creationId xmlns:a16="http://schemas.microsoft.com/office/drawing/2014/main" id="{7B80F7C4-BF95-495B-AC11-78337BDF818E}"/>
              </a:ext>
            </a:extLst>
          </p:cNvPr>
          <p:cNvGraphicFramePr>
            <a:graphicFrameLocks noGrp="1"/>
          </p:cNvGraphicFramePr>
          <p:nvPr>
            <p:extLst>
              <p:ext uri="{D42A27DB-BD31-4B8C-83A1-F6EECF244321}">
                <p14:modId xmlns:p14="http://schemas.microsoft.com/office/powerpoint/2010/main" val="848683089"/>
              </p:ext>
            </p:extLst>
          </p:nvPr>
        </p:nvGraphicFramePr>
        <p:xfrm>
          <a:off x="4830796" y="1184503"/>
          <a:ext cx="3856004" cy="4793795"/>
        </p:xfrm>
        <a:graphic>
          <a:graphicData uri="http://schemas.openxmlformats.org/drawingml/2006/table">
            <a:tbl>
              <a:tblPr firstRow="1" bandRow="1">
                <a:tableStyleId>{5C22544A-7EE6-4342-B048-85BDC9FD1C3A}</a:tableStyleId>
              </a:tblPr>
              <a:tblGrid>
                <a:gridCol w="3856004">
                  <a:extLst>
                    <a:ext uri="{9D8B030D-6E8A-4147-A177-3AD203B41FA5}">
                      <a16:colId xmlns:a16="http://schemas.microsoft.com/office/drawing/2014/main" val="2136636245"/>
                    </a:ext>
                  </a:extLst>
                </a:gridCol>
              </a:tblGrid>
              <a:tr h="648515">
                <a:tc>
                  <a:txBody>
                    <a:bodyPr/>
                    <a:lstStyle/>
                    <a:p>
                      <a:pPr algn="ctr"/>
                      <a:r>
                        <a:rPr lang="en-US" sz="1400">
                          <a:solidFill>
                            <a:schemeClr val="tx1"/>
                          </a:solidFill>
                        </a:rPr>
                        <a:t>Future State Planning Effort </a:t>
                      </a:r>
                    </a:p>
                    <a:p>
                      <a:pPr algn="ctr"/>
                      <a:r>
                        <a:rPr lang="en-US" sz="1400">
                          <a:solidFill>
                            <a:schemeClr val="tx1"/>
                          </a:solidFill>
                        </a:rPr>
                        <a:t>(2022 Launch)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246508">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Building from preliminary findings continue to next phase of the cost study analysis</a:t>
                      </a:r>
                    </a:p>
                    <a:p>
                      <a:pPr marL="628642"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Cost of operating models, quality strategies, adequate compensation, etc. </a:t>
                      </a:r>
                    </a:p>
                    <a:p>
                      <a:pPr marL="628642"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Recommend changes to existing rate/regional structure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Assess subsidy rates as only one element of a child care funding strategy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Continue to study and assess the fiscal impact of the Commonwealth Cares for Children (C3) grants on program operations, financial stability and ability to recruit and retain staff.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a:t>Target for alternative MRS methodology: FY24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sp>
        <p:nvSpPr>
          <p:cNvPr id="4" name="Trapezoid 3">
            <a:extLst>
              <a:ext uri="{FF2B5EF4-FFF2-40B4-BE49-F238E27FC236}">
                <a16:creationId xmlns:a16="http://schemas.microsoft.com/office/drawing/2014/main" id="{1B46C850-623B-4703-9EB5-0AD81A6BCA22}"/>
              </a:ext>
            </a:extLst>
          </p:cNvPr>
          <p:cNvSpPr/>
          <p:nvPr/>
        </p:nvSpPr>
        <p:spPr bwMode="auto">
          <a:xfrm rot="16200000">
            <a:off x="2098649" y="3246148"/>
            <a:ext cx="4793794" cy="670501"/>
          </a:xfrm>
          <a:prstGeom prst="trapezoid">
            <a:avLst>
              <a:gd name="adj" fmla="val 115248"/>
            </a:avLst>
          </a:prstGeom>
          <a:solidFill>
            <a:srgbClr val="00B050">
              <a:alpha val="36078"/>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2" name="Slide Number Placeholder 3">
            <a:extLst>
              <a:ext uri="{FF2B5EF4-FFF2-40B4-BE49-F238E27FC236}">
                <a16:creationId xmlns:a16="http://schemas.microsoft.com/office/drawing/2014/main" id="{14794D26-7A23-4761-8AB5-368D2EC7D6E2}"/>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15</a:t>
            </a:fld>
            <a:endParaRPr lang="en-US" sz="800">
              <a:solidFill>
                <a:srgbClr val="000000"/>
              </a:solidFill>
              <a:latin typeface="Arial" panose="020B0604020202020204"/>
            </a:endParaRPr>
          </a:p>
        </p:txBody>
      </p:sp>
      <p:sp>
        <p:nvSpPr>
          <p:cNvPr id="13" name="TextBox 12">
            <a:extLst>
              <a:ext uri="{FF2B5EF4-FFF2-40B4-BE49-F238E27FC236}">
                <a16:creationId xmlns:a16="http://schemas.microsoft.com/office/drawing/2014/main" id="{8F2B4EDB-4CC0-42DA-915E-05B24110E307}"/>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591417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solidFill>
                  <a:srgbClr val="00269E"/>
                </a:solidFill>
              </a:rPr>
              <a:t>Child Care Financial Assistance (Subsidy) </a:t>
            </a:r>
            <a:br>
              <a:rPr lang="en-US" sz="2000">
                <a:solidFill>
                  <a:srgbClr val="00269E"/>
                </a:solidFill>
              </a:rPr>
            </a:br>
            <a:r>
              <a:rPr lang="en-US" sz="2000">
                <a:solidFill>
                  <a:srgbClr val="00269E"/>
                </a:solidFill>
              </a:rPr>
              <a:t>Rate Increase Proposal - VOTE</a:t>
            </a:r>
          </a:p>
        </p:txBody>
      </p:sp>
      <p:sp>
        <p:nvSpPr>
          <p:cNvPr id="3" name="Content Placeholder 2"/>
          <p:cNvSpPr>
            <a:spLocks noGrp="1"/>
          </p:cNvSpPr>
          <p:nvPr>
            <p:ph idx="1"/>
          </p:nvPr>
        </p:nvSpPr>
        <p:spPr>
          <a:xfrm>
            <a:off x="438590" y="1004115"/>
            <a:ext cx="8395018" cy="4328174"/>
          </a:xfrm>
          <a:solidFill>
            <a:schemeClr val="bg1">
              <a:lumMod val="95000"/>
            </a:schemeClr>
          </a:solidFill>
          <a:ln>
            <a:solidFill>
              <a:schemeClr val="accent3">
                <a:lumMod val="65000"/>
              </a:schemeClr>
            </a:solidFill>
          </a:ln>
        </p:spPr>
        <p:txBody>
          <a:bodyPr/>
          <a:lstStyle/>
          <a:p>
            <a:pPr marL="0" indent="0" algn="ctr">
              <a:spcBef>
                <a:spcPts val="0"/>
              </a:spcBef>
              <a:spcAft>
                <a:spcPts val="0"/>
              </a:spcAft>
              <a:buNone/>
            </a:pPr>
            <a:r>
              <a:rPr lang="en-US" sz="1200">
                <a:cs typeface="Arial"/>
              </a:rPr>
              <a:t>FY23 Reimbursement Rate Increase</a:t>
            </a:r>
            <a:endParaRPr lang="en-US" sz="1200">
              <a:ea typeface="+mn-lt"/>
              <a:cs typeface="+mn-lt"/>
            </a:endParaRPr>
          </a:p>
          <a:p>
            <a:pPr marL="0" indent="0" algn="ctr">
              <a:spcBef>
                <a:spcPts val="0"/>
              </a:spcBef>
              <a:spcAft>
                <a:spcPts val="0"/>
              </a:spcAft>
              <a:buNone/>
            </a:pPr>
            <a:endParaRPr lang="en-US" sz="1200">
              <a:cs typeface="Arial"/>
            </a:endParaRPr>
          </a:p>
          <a:p>
            <a:pPr marL="170815" indent="-170815" algn="just" rtl="0" fontAlgn="base">
              <a:spcBef>
                <a:spcPts val="0"/>
              </a:spcBef>
              <a:spcAft>
                <a:spcPts val="0"/>
              </a:spcAft>
            </a:pPr>
            <a:r>
              <a:rPr lang="en-US" sz="1200" i="0">
                <a:effectLst/>
                <a:cs typeface="Calibri"/>
              </a:rPr>
              <a:t>To comply with FY23 line-item language, federal rate reimbursement, and family access requirements, and </a:t>
            </a:r>
            <a:r>
              <a:rPr lang="en-US" sz="1200" i="0" u="sng">
                <a:effectLst/>
                <a:cs typeface="Calibri"/>
              </a:rPr>
              <a:t>to </a:t>
            </a:r>
            <a:r>
              <a:rPr lang="en-US" sz="1200" i="0">
                <a:effectLst/>
                <a:cs typeface="Calibri"/>
              </a:rPr>
              <a:t>provide much needed support and financial stability to early education and care providers across the state, the Board of Early Education and Care hereby directs the Department’s to implement the FY23 rate increase for providers of subsidized early education and care as follows:</a:t>
            </a:r>
          </a:p>
          <a:p>
            <a:pPr marL="431800" lvl="1" indent="-174625" algn="just">
              <a:spcBef>
                <a:spcPts val="0"/>
              </a:spcBef>
              <a:spcAft>
                <a:spcPts val="0"/>
              </a:spcAft>
            </a:pPr>
            <a:r>
              <a:rPr lang="en-US" sz="1200" kern="1200">
                <a:solidFill>
                  <a:schemeClr val="dk1"/>
                </a:solidFill>
                <a:latin typeface="+mn-lt"/>
                <a:ea typeface="+mn-ea"/>
                <a:cs typeface="+mn-cs"/>
              </a:rPr>
              <a:t>10% “across the board” increase for all Center-Based rates by region and age groups (8.5% of which will be distributed as a quality add-on) </a:t>
            </a:r>
            <a:r>
              <a:rPr lang="en-US" sz="1200" b="1" i="1" kern="1200">
                <a:solidFill>
                  <a:schemeClr val="dk1"/>
                </a:solidFill>
                <a:ea typeface="+mn-ea"/>
              </a:rPr>
              <a:t>and</a:t>
            </a:r>
            <a:r>
              <a:rPr lang="en-US" sz="1200" kern="1200">
                <a:solidFill>
                  <a:schemeClr val="dk1"/>
                </a:solidFill>
                <a:ea typeface="+mn-ea"/>
              </a:rPr>
              <a:t> a targeted increase to bring all base rates to the 30</a:t>
            </a:r>
            <a:r>
              <a:rPr lang="en-US" sz="1200" kern="1200" baseline="30000">
                <a:solidFill>
                  <a:schemeClr val="dk1"/>
                </a:solidFill>
                <a:ea typeface="+mn-ea"/>
              </a:rPr>
              <a:t>th</a:t>
            </a:r>
            <a:r>
              <a:rPr lang="en-US" sz="1200" kern="1200">
                <a:solidFill>
                  <a:schemeClr val="dk1"/>
                </a:solidFill>
                <a:ea typeface="+mn-ea"/>
              </a:rPr>
              <a:t> percentile of market rate.</a:t>
            </a:r>
            <a:endParaRPr lang="en-US" sz="1200" kern="1200">
              <a:solidFill>
                <a:schemeClr val="dk1"/>
              </a:solidFill>
              <a:ea typeface="+mn-ea"/>
              <a:cs typeface="Arial"/>
            </a:endParaRPr>
          </a:p>
          <a:p>
            <a:pPr marL="431800" lvl="1" indent="-174625" algn="just">
              <a:spcBef>
                <a:spcPts val="0"/>
              </a:spcBef>
              <a:spcAft>
                <a:spcPts val="0"/>
              </a:spcAft>
            </a:pPr>
            <a:r>
              <a:rPr lang="en-US" sz="1200">
                <a:cs typeface="Calibri"/>
              </a:rPr>
              <a:t>10% “across the board” increase for all FCC rates by region and age groups </a:t>
            </a:r>
            <a:r>
              <a:rPr lang="en-US" sz="1200" b="1" i="1">
                <a:cs typeface="Calibri"/>
              </a:rPr>
              <a:t>and</a:t>
            </a:r>
            <a:r>
              <a:rPr lang="en-US" sz="1200">
                <a:cs typeface="Calibri"/>
              </a:rPr>
              <a:t> a targeted rate increase to bring all rates to the 30</a:t>
            </a:r>
            <a:r>
              <a:rPr lang="en-US" sz="1200" baseline="30000">
                <a:cs typeface="Calibri"/>
              </a:rPr>
              <a:t>th</a:t>
            </a:r>
            <a:r>
              <a:rPr lang="en-US" sz="1200">
                <a:cs typeface="Calibri"/>
              </a:rPr>
              <a:t> percentile of market rate, with implementation subject to union negotiation and identification of funding.</a:t>
            </a:r>
            <a:endParaRPr lang="en-US" sz="1200">
              <a:cs typeface="Calibri" panose="020F0502020204030204" pitchFamily="34" charset="0"/>
            </a:endParaRPr>
          </a:p>
          <a:p>
            <a:pPr marL="431800" lvl="1" indent="-174625" algn="just">
              <a:spcBef>
                <a:spcPts val="0"/>
              </a:spcBef>
              <a:spcAft>
                <a:spcPts val="0"/>
              </a:spcAft>
            </a:pPr>
            <a:r>
              <a:rPr lang="en-US" sz="1200" kern="1200">
                <a:solidFill>
                  <a:schemeClr val="dk1"/>
                </a:solidFill>
                <a:latin typeface="+mn-lt"/>
                <a:ea typeface="+mn-ea"/>
                <a:cs typeface="+mn-cs"/>
              </a:rPr>
              <a:t>Increase by $1 the daily add-on rate for </a:t>
            </a:r>
            <a:r>
              <a:rPr lang="en-US" sz="1200" kern="1200" noProof="0">
                <a:solidFill>
                  <a:schemeClr val="dk1"/>
                </a:solidFill>
                <a:latin typeface="+mn-lt"/>
                <a:ea typeface="+mn-ea"/>
                <a:cs typeface="+mn-cs"/>
              </a:rPr>
              <a:t>supportive, young parent and homeless contracts</a:t>
            </a:r>
            <a:r>
              <a:rPr lang="en-US" sz="1200" kern="1200">
                <a:solidFill>
                  <a:schemeClr val="dk1"/>
                </a:solidFill>
                <a:latin typeface="+mn-lt"/>
                <a:ea typeface="+mn-ea"/>
                <a:cs typeface="+mn-cs"/>
              </a:rPr>
              <a:t> from $22 to $23.</a:t>
            </a:r>
            <a:r>
              <a:rPr lang="en-US" sz="1200" kern="1200">
                <a:solidFill>
                  <a:schemeClr val="dk1"/>
                </a:solidFill>
                <a:ea typeface="+mn-ea"/>
              </a:rPr>
              <a:t> </a:t>
            </a:r>
            <a:endParaRPr lang="en-US" sz="1200" kern="1200">
              <a:solidFill>
                <a:schemeClr val="dk1"/>
              </a:solidFill>
              <a:ea typeface="+mn-lt"/>
              <a:cs typeface="Arial"/>
            </a:endParaRPr>
          </a:p>
          <a:p>
            <a:pPr marL="431800" lvl="1" indent="-174625" algn="just">
              <a:spcBef>
                <a:spcPts val="0"/>
              </a:spcBef>
              <a:spcAft>
                <a:spcPts val="0"/>
              </a:spcAft>
            </a:pPr>
            <a:endParaRPr lang="en-US" sz="1200" kern="1200">
              <a:solidFill>
                <a:schemeClr val="dk1"/>
              </a:solidFill>
              <a:ea typeface="+mn-lt"/>
              <a:cs typeface="+mn-lt"/>
            </a:endParaRPr>
          </a:p>
          <a:p>
            <a:pPr marL="0" indent="-3810" algn="just">
              <a:spcBef>
                <a:spcPts val="0"/>
              </a:spcBef>
              <a:spcAft>
                <a:spcPts val="0"/>
              </a:spcAft>
              <a:buNone/>
            </a:pPr>
            <a:r>
              <a:rPr lang="en-US" sz="1200" b="0">
                <a:ea typeface="+mn-lt"/>
                <a:cs typeface="+mn-lt"/>
              </a:rPr>
              <a:t>The target implementation date for making these rate increases available to subsidized child care providers is December for November billing, with all rate increases retroactive to July 1, 2022.</a:t>
            </a:r>
            <a:endParaRPr lang="en-US" sz="1200" b="0">
              <a:cs typeface="Calibri"/>
            </a:endParaRPr>
          </a:p>
          <a:p>
            <a:pPr marL="0" indent="-3810" algn="just">
              <a:spcBef>
                <a:spcPts val="0"/>
              </a:spcBef>
              <a:spcAft>
                <a:spcPts val="0"/>
              </a:spcAft>
              <a:buNone/>
            </a:pPr>
            <a:endParaRPr lang="en-US" sz="1200" b="0">
              <a:cs typeface="Arial"/>
            </a:endParaRPr>
          </a:p>
          <a:p>
            <a:pPr marL="170815" indent="-170815" algn="just">
              <a:spcBef>
                <a:spcPts val="0"/>
              </a:spcBef>
              <a:spcAft>
                <a:spcPts val="0"/>
              </a:spcAft>
            </a:pPr>
            <a:r>
              <a:rPr lang="en-US" sz="1200" i="0">
                <a:effectLst/>
                <a:cs typeface="Calibri"/>
              </a:rPr>
              <a:t>The Board further directs the Department to use information contained in the current Market Rate Study and Cost analysis to</a:t>
            </a:r>
            <a:r>
              <a:rPr lang="en-US" sz="1200" b="0" i="0">
                <a:effectLst/>
                <a:cs typeface="Calibri"/>
              </a:rPr>
              <a:t> </a:t>
            </a:r>
            <a:r>
              <a:rPr lang="en-US" sz="1200" i="0">
                <a:effectLst/>
                <a:cs typeface="Calibri"/>
              </a:rPr>
              <a:t>further assess</a:t>
            </a:r>
            <a:r>
              <a:rPr lang="en-US" sz="1200" b="0" i="0">
                <a:effectLst/>
                <a:cs typeface="Calibri"/>
              </a:rPr>
              <a:t> </a:t>
            </a:r>
            <a:r>
              <a:rPr lang="en-US" sz="1200" i="0">
                <a:effectLst/>
                <a:cs typeface="Calibri"/>
              </a:rPr>
              <a:t>the current regional rate structure and make recommendations to the Board within six months.   </a:t>
            </a:r>
            <a:endParaRPr lang="en-US" sz="1200">
              <a:cs typeface="Calibri"/>
            </a:endParaRPr>
          </a:p>
          <a:p>
            <a:pPr marL="170815" indent="-170815" algn="just">
              <a:spcBef>
                <a:spcPts val="0"/>
              </a:spcBef>
              <a:spcAft>
                <a:spcPts val="0"/>
              </a:spcAft>
            </a:pPr>
            <a:endParaRPr lang="en-US" sz="1200">
              <a:ea typeface="Times New Roman" panose="02020603050405020304" pitchFamily="18" charset="0"/>
              <a:cs typeface="Calibri"/>
            </a:endParaRPr>
          </a:p>
          <a:p>
            <a:pPr marL="170815" indent="-170815" algn="just">
              <a:spcBef>
                <a:spcPts val="0"/>
              </a:spcBef>
              <a:spcAft>
                <a:spcPts val="0"/>
              </a:spcAft>
            </a:pPr>
            <a:r>
              <a:rPr lang="en-US" sz="1200">
                <a:effectLst/>
                <a:ea typeface="Times New Roman" panose="02020603050405020304" pitchFamily="18" charset="0"/>
                <a:cs typeface="Calibri"/>
              </a:rPr>
              <a:t>The Board further directs the Department to work with the federal Office of Child Care to propose and develop an alternative methodology for determining market rates with the goal of using an approved alternative methodology for the submission </a:t>
            </a:r>
            <a:r>
              <a:rPr lang="en-US" sz="1200" u="sng">
                <a:effectLst/>
                <a:ea typeface="Times New Roman" panose="02020603050405020304" pitchFamily="18" charset="0"/>
                <a:cs typeface="Calibri"/>
              </a:rPr>
              <a:t>of the state’s FFY2025-2028 Child Care and Development Fund State Plan.</a:t>
            </a:r>
            <a:r>
              <a:rPr lang="en-US" sz="1200">
                <a:effectLst/>
                <a:ea typeface="Times New Roman" panose="02020603050405020304" pitchFamily="18" charset="0"/>
                <a:cs typeface="Calibri"/>
              </a:rPr>
              <a:t>   </a:t>
            </a:r>
            <a:endParaRPr lang="en-US" sz="1200">
              <a:effectLst/>
              <a:ea typeface="Calibri" panose="020F0502020204030204" pitchFamily="34" charset="0"/>
              <a:cs typeface="Calibri"/>
            </a:endParaRPr>
          </a:p>
        </p:txBody>
      </p:sp>
      <p:sp>
        <p:nvSpPr>
          <p:cNvPr id="9" name="TextBox 8">
            <a:extLst>
              <a:ext uri="{FF2B5EF4-FFF2-40B4-BE49-F238E27FC236}">
                <a16:creationId xmlns:a16="http://schemas.microsoft.com/office/drawing/2014/main" id="{923F65B0-779D-4D87-8B5C-4F33AA9FB2E7}"/>
              </a:ext>
            </a:extLst>
          </p:cNvPr>
          <p:cNvSpPr txBox="1"/>
          <p:nvPr/>
        </p:nvSpPr>
        <p:spPr>
          <a:xfrm>
            <a:off x="414338" y="5732267"/>
            <a:ext cx="8479514" cy="684803"/>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400" b="1">
                <a:solidFill>
                  <a:srgbClr val="000000"/>
                </a:solidFill>
                <a:latin typeface="+mj-lt"/>
                <a:ea typeface="Times New Roman" panose="02020603050405020304" pitchFamily="18" charset="0"/>
                <a:cs typeface="Calibri"/>
              </a:rPr>
              <a:t>Vote</a:t>
            </a:r>
            <a:r>
              <a:rPr lang="en-US" sz="1400">
                <a:solidFill>
                  <a:srgbClr val="000000"/>
                </a:solidFill>
                <a:ea typeface="Times New Roman" panose="02020603050405020304" pitchFamily="18" charset="0"/>
                <a:cs typeface="Calibri"/>
              </a:rPr>
              <a:t>: </a:t>
            </a:r>
            <a:r>
              <a:rPr lang="en-US" sz="1400">
                <a:ea typeface="+mn-lt"/>
                <a:cs typeface="+mn-lt"/>
              </a:rPr>
              <a:t>that the Board of Early Education and Care hereby approves the Department’s recommendations for implementing FY23 rate increases for providers of subsidized early education and care services. </a:t>
            </a:r>
            <a:endParaRPr lang="en-US" sz="1400">
              <a:cs typeface="Arial" panose="020B0604020202020204"/>
            </a:endParaRPr>
          </a:p>
          <a:p>
            <a:pPr defTabSz="685783">
              <a:defRPr/>
            </a:pPr>
            <a:endParaRPr lang="en-US" sz="1200">
              <a:ea typeface="Times New Roman" panose="02020603050405020304" pitchFamily="18" charset="0"/>
              <a:cs typeface="Calibri"/>
            </a:endParaRPr>
          </a:p>
        </p:txBody>
      </p:sp>
      <p:sp>
        <p:nvSpPr>
          <p:cNvPr id="7" name="Slide Number Placeholder 3">
            <a:extLst>
              <a:ext uri="{FF2B5EF4-FFF2-40B4-BE49-F238E27FC236}">
                <a16:creationId xmlns:a16="http://schemas.microsoft.com/office/drawing/2014/main" id="{4789E2E1-08E8-42F0-85AA-7C3D78C12C83}"/>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16</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F7985B36-4131-4DA1-BDD5-CE4E7E9E520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4" name="Isosceles Triangle 3">
            <a:extLst>
              <a:ext uri="{FF2B5EF4-FFF2-40B4-BE49-F238E27FC236}">
                <a16:creationId xmlns:a16="http://schemas.microsoft.com/office/drawing/2014/main" id="{36B3C78B-7901-D66F-EB4E-F8F55208EBF3}"/>
              </a:ext>
            </a:extLst>
          </p:cNvPr>
          <p:cNvSpPr>
            <a:spLocks/>
          </p:cNvSpPr>
          <p:nvPr/>
        </p:nvSpPr>
        <p:spPr bwMode="auto">
          <a:xfrm rot="10800000">
            <a:off x="2399460" y="5395118"/>
            <a:ext cx="4345079" cy="274320"/>
          </a:xfrm>
          <a:prstGeom prst="triangle">
            <a:avLst>
              <a:gd name="adj" fmla="val 50204"/>
            </a:avLst>
          </a:prstGeom>
          <a:solidFill>
            <a:srgbClr val="003472"/>
          </a:solidFill>
          <a:ln w="9525" cap="flat" cmpd="sng" algn="ctr">
            <a:solidFill>
              <a:srgbClr val="00347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029112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43967" y="3086598"/>
            <a:ext cx="5266458"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solidFill>
                  <a:srgbClr val="00269E"/>
                </a:solidFill>
              </a:rPr>
              <a:t>Child Care Financial Assistance (Subsidy) </a:t>
            </a:r>
          </a:p>
          <a:p>
            <a:r>
              <a:rPr lang="en-US">
                <a:solidFill>
                  <a:srgbClr val="00269E"/>
                </a:solidFill>
              </a:rPr>
              <a:t>Proposed Regulation Revisions</a:t>
            </a:r>
          </a:p>
        </p:txBody>
      </p:sp>
      <p:sp>
        <p:nvSpPr>
          <p:cNvPr id="7" name="Slide Number Placeholder 3">
            <a:extLst>
              <a:ext uri="{FF2B5EF4-FFF2-40B4-BE49-F238E27FC236}">
                <a16:creationId xmlns:a16="http://schemas.microsoft.com/office/drawing/2014/main" id="{B4C1462D-47D4-4C99-A268-E1CA29D0F1A1}"/>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17</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EA4D62D3-21AA-49FF-AF96-56359F7EE0E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802161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8553DCA5-9134-47C9-B20F-76666C17FB21}"/>
              </a:ext>
            </a:extLst>
          </p:cNvPr>
          <p:cNvSpPr txBox="1">
            <a:spLocks/>
          </p:cNvSpPr>
          <p:nvPr/>
        </p:nvSpPr>
        <p:spPr>
          <a:xfrm>
            <a:off x="349095" y="304775"/>
            <a:ext cx="8123503" cy="620713"/>
          </a:xfrm>
          <a:prstGeom prst="rect">
            <a:avLst/>
          </a:prstGeom>
        </p:spPr>
        <p:txBody>
          <a:bodyPr lIns="91440" tIns="45720" rIns="91440" bIns="45720" anchor="t"/>
          <a:lst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defTabSz="457200">
              <a:defRPr/>
            </a:pPr>
            <a:r>
              <a:rPr lang="en-US" sz="2000">
                <a:solidFill>
                  <a:srgbClr val="00269E"/>
                </a:solidFill>
              </a:rPr>
              <a:t>Timeline to Regulations Proposal, Spring 2022: </a:t>
            </a:r>
          </a:p>
          <a:p>
            <a:pPr defTabSz="457200">
              <a:defRPr/>
            </a:pPr>
            <a:r>
              <a:rPr lang="en-US" sz="1600" b="0">
                <a:solidFill>
                  <a:srgbClr val="00269E"/>
                </a:solidFill>
              </a:rPr>
              <a:t>Information Gathering. Stakeholder Interviews &amp; Reviewing Existing Materials </a:t>
            </a:r>
          </a:p>
        </p:txBody>
      </p:sp>
      <p:sp>
        <p:nvSpPr>
          <p:cNvPr id="44" name="Slide Number Placeholder 1">
            <a:extLst>
              <a:ext uri="{FF2B5EF4-FFF2-40B4-BE49-F238E27FC236}">
                <a16:creationId xmlns:a16="http://schemas.microsoft.com/office/drawing/2014/main" id="{EF542A07-1F43-47AE-94D6-F085C9B4E78A}"/>
              </a:ext>
            </a:extLst>
          </p:cNvPr>
          <p:cNvSpPr>
            <a:spLocks noGrp="1"/>
          </p:cNvSpPr>
          <p:nvPr>
            <p:ph type="sldNum" sz="quarter" idx="1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96" name="Group 95">
            <a:extLst>
              <a:ext uri="{FF2B5EF4-FFF2-40B4-BE49-F238E27FC236}">
                <a16:creationId xmlns:a16="http://schemas.microsoft.com/office/drawing/2014/main" id="{8BDC66C0-EB17-4792-9286-FE0ED7593D19}"/>
              </a:ext>
            </a:extLst>
          </p:cNvPr>
          <p:cNvGrpSpPr/>
          <p:nvPr/>
        </p:nvGrpSpPr>
        <p:grpSpPr>
          <a:xfrm>
            <a:off x="6013465" y="4521678"/>
            <a:ext cx="48554" cy="101578"/>
            <a:chOff x="3703523" y="2867033"/>
            <a:chExt cx="44450" cy="93663"/>
          </a:xfrm>
          <a:solidFill>
            <a:srgbClr val="FFFFFF"/>
          </a:solidFill>
        </p:grpSpPr>
        <p:sp>
          <p:nvSpPr>
            <p:cNvPr id="97" name="Rectangle 26">
              <a:extLst>
                <a:ext uri="{FF2B5EF4-FFF2-40B4-BE49-F238E27FC236}">
                  <a16:creationId xmlns:a16="http://schemas.microsoft.com/office/drawing/2014/main" id="{ED7DCB4C-FDC7-4970-A4AE-4C3FA3C62449}"/>
                </a:ext>
              </a:extLst>
            </p:cNvPr>
            <p:cNvSpPr>
              <a:spLocks noChangeArrowheads="1"/>
            </p:cNvSpPr>
            <p:nvPr/>
          </p:nvSpPr>
          <p:spPr bwMode="auto">
            <a:xfrm>
              <a:off x="3703523" y="2867033"/>
              <a:ext cx="44450" cy="396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sp>
          <p:nvSpPr>
            <p:cNvPr id="98" name="Rectangle 27">
              <a:extLst>
                <a:ext uri="{FF2B5EF4-FFF2-40B4-BE49-F238E27FC236}">
                  <a16:creationId xmlns:a16="http://schemas.microsoft.com/office/drawing/2014/main" id="{8C23F656-7441-46E4-9031-0F3A6528C8F7}"/>
                </a:ext>
              </a:extLst>
            </p:cNvPr>
            <p:cNvSpPr>
              <a:spLocks noChangeArrowheads="1"/>
            </p:cNvSpPr>
            <p:nvPr/>
          </p:nvSpPr>
          <p:spPr bwMode="auto">
            <a:xfrm>
              <a:off x="3703523" y="2921008"/>
              <a:ext cx="44450" cy="396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grpSp>
      <p:cxnSp>
        <p:nvCxnSpPr>
          <p:cNvPr id="39" name="Straight Arrow Connector 38">
            <a:extLst>
              <a:ext uri="{FF2B5EF4-FFF2-40B4-BE49-F238E27FC236}">
                <a16:creationId xmlns:a16="http://schemas.microsoft.com/office/drawing/2014/main" id="{4DE18045-EA2B-343D-E551-257C8B30C55C}"/>
              </a:ext>
            </a:extLst>
          </p:cNvPr>
          <p:cNvCxnSpPr>
            <a:cxnSpLocks/>
          </p:cNvCxnSpPr>
          <p:nvPr/>
        </p:nvCxnSpPr>
        <p:spPr bwMode="auto">
          <a:xfrm>
            <a:off x="361950" y="3296646"/>
            <a:ext cx="8364955" cy="12039"/>
          </a:xfrm>
          <a:prstGeom prst="straightConnector1">
            <a:avLst/>
          </a:prstGeom>
          <a:ln w="28575" cap="flat" cmpd="sng" algn="ctr">
            <a:solidFill>
              <a:schemeClr val="accent4"/>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14" name="Group 13">
            <a:extLst>
              <a:ext uri="{FF2B5EF4-FFF2-40B4-BE49-F238E27FC236}">
                <a16:creationId xmlns:a16="http://schemas.microsoft.com/office/drawing/2014/main" id="{FA12288C-C9CC-F0AF-77E7-976EFBAD02CE}"/>
              </a:ext>
            </a:extLst>
          </p:cNvPr>
          <p:cNvGrpSpPr/>
          <p:nvPr/>
        </p:nvGrpSpPr>
        <p:grpSpPr>
          <a:xfrm>
            <a:off x="1477710" y="1665280"/>
            <a:ext cx="6639253" cy="4362925"/>
            <a:chOff x="63999" y="1773344"/>
            <a:chExt cx="6639253" cy="4362925"/>
          </a:xfrm>
        </p:grpSpPr>
        <p:sp>
          <p:nvSpPr>
            <p:cNvPr id="108" name="Rectangle 107">
              <a:extLst>
                <a:ext uri="{FF2B5EF4-FFF2-40B4-BE49-F238E27FC236}">
                  <a16:creationId xmlns:a16="http://schemas.microsoft.com/office/drawing/2014/main" id="{CF50BF8B-314A-4022-A47B-69692274774F}"/>
                </a:ext>
              </a:extLst>
            </p:cNvPr>
            <p:cNvSpPr/>
            <p:nvPr/>
          </p:nvSpPr>
          <p:spPr bwMode="auto">
            <a:xfrm>
              <a:off x="152200" y="2906545"/>
              <a:ext cx="1245660" cy="1025863"/>
            </a:xfrm>
            <a:prstGeom prst="rect">
              <a:avLst/>
            </a:prstGeom>
            <a:solidFill>
              <a:schemeClr val="accent5">
                <a:lumMod val="2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0" name="Rectangle 59">
              <a:extLst>
                <a:ext uri="{FF2B5EF4-FFF2-40B4-BE49-F238E27FC236}">
                  <a16:creationId xmlns:a16="http://schemas.microsoft.com/office/drawing/2014/main" id="{C790E585-EE75-42E7-97FC-C37BFB29970B}"/>
                </a:ext>
              </a:extLst>
            </p:cNvPr>
            <p:cNvSpPr/>
            <p:nvPr/>
          </p:nvSpPr>
          <p:spPr bwMode="auto">
            <a:xfrm>
              <a:off x="1633796" y="2907653"/>
              <a:ext cx="1245660" cy="1025863"/>
            </a:xfrm>
            <a:prstGeom prst="rect">
              <a:avLst/>
            </a:prstGeom>
            <a:solidFill>
              <a:schemeClr val="accent5">
                <a:lumMod val="5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1" name="Rectangle 60">
              <a:extLst>
                <a:ext uri="{FF2B5EF4-FFF2-40B4-BE49-F238E27FC236}">
                  <a16:creationId xmlns:a16="http://schemas.microsoft.com/office/drawing/2014/main" id="{11D7A12C-D3FB-48DE-AE32-FBBFAC078B7C}"/>
                </a:ext>
              </a:extLst>
            </p:cNvPr>
            <p:cNvSpPr/>
            <p:nvPr/>
          </p:nvSpPr>
          <p:spPr bwMode="auto">
            <a:xfrm>
              <a:off x="3072071" y="2912283"/>
              <a:ext cx="1245660" cy="1025863"/>
            </a:xfrm>
            <a:prstGeom prst="rect">
              <a:avLst/>
            </a:prstGeom>
            <a:solidFill>
              <a:schemeClr val="accent5">
                <a:lumMod val="7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3" name="Rectangle 62">
              <a:extLst>
                <a:ext uri="{FF2B5EF4-FFF2-40B4-BE49-F238E27FC236}">
                  <a16:creationId xmlns:a16="http://schemas.microsoft.com/office/drawing/2014/main" id="{AAB9878E-FAD6-4380-93FD-A7511115BBF8}"/>
                </a:ext>
              </a:extLst>
            </p:cNvPr>
            <p:cNvSpPr/>
            <p:nvPr/>
          </p:nvSpPr>
          <p:spPr bwMode="auto">
            <a:xfrm>
              <a:off x="4446071" y="2922623"/>
              <a:ext cx="1245660" cy="1025863"/>
            </a:xfrm>
            <a:prstGeom prst="rect">
              <a:avLst/>
            </a:prstGeom>
            <a:solidFill>
              <a:schemeClr val="accent5">
                <a:lumMod val="9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5" name="Freeform 4847">
              <a:extLst>
                <a:ext uri="{FF2B5EF4-FFF2-40B4-BE49-F238E27FC236}">
                  <a16:creationId xmlns:a16="http://schemas.microsoft.com/office/drawing/2014/main" id="{F4D31F64-5F29-482E-A5FA-EFE90319B60B}"/>
                </a:ext>
              </a:extLst>
            </p:cNvPr>
            <p:cNvSpPr>
              <a:spLocks noEditPoints="1"/>
            </p:cNvSpPr>
            <p:nvPr/>
          </p:nvSpPr>
          <p:spPr bwMode="auto">
            <a:xfrm>
              <a:off x="3486459" y="4167051"/>
              <a:ext cx="400821" cy="549556"/>
            </a:xfrm>
            <a:custGeom>
              <a:avLst/>
              <a:gdLst>
                <a:gd name="T0" fmla="*/ 252 w 252"/>
                <a:gd name="T1" fmla="*/ 332 h 348"/>
                <a:gd name="T2" fmla="*/ 242 w 252"/>
                <a:gd name="T3" fmla="*/ 346 h 348"/>
                <a:gd name="T4" fmla="*/ 16 w 252"/>
                <a:gd name="T5" fmla="*/ 348 h 348"/>
                <a:gd name="T6" fmla="*/ 2 w 252"/>
                <a:gd name="T7" fmla="*/ 338 h 348"/>
                <a:gd name="T8" fmla="*/ 0 w 252"/>
                <a:gd name="T9" fmla="*/ 32 h 348"/>
                <a:gd name="T10" fmla="*/ 10 w 252"/>
                <a:gd name="T11" fmla="*/ 16 h 348"/>
                <a:gd name="T12" fmla="*/ 90 w 252"/>
                <a:gd name="T13" fmla="*/ 16 h 348"/>
                <a:gd name="T14" fmla="*/ 86 w 252"/>
                <a:gd name="T15" fmla="*/ 30 h 348"/>
                <a:gd name="T16" fmla="*/ 16 w 252"/>
                <a:gd name="T17" fmla="*/ 332 h 348"/>
                <a:gd name="T18" fmla="*/ 168 w 252"/>
                <a:gd name="T19" fmla="*/ 34 h 348"/>
                <a:gd name="T20" fmla="*/ 164 w 252"/>
                <a:gd name="T21" fmla="*/ 26 h 348"/>
                <a:gd name="T22" fmla="*/ 236 w 252"/>
                <a:gd name="T23" fmla="*/ 16 h 348"/>
                <a:gd name="T24" fmla="*/ 248 w 252"/>
                <a:gd name="T25" fmla="*/ 20 h 348"/>
                <a:gd name="T26" fmla="*/ 252 w 252"/>
                <a:gd name="T27" fmla="*/ 32 h 348"/>
                <a:gd name="T28" fmla="*/ 36 w 252"/>
                <a:gd name="T29" fmla="*/ 312 h 348"/>
                <a:gd name="T30" fmla="*/ 36 w 252"/>
                <a:gd name="T31" fmla="*/ 94 h 348"/>
                <a:gd name="T32" fmla="*/ 216 w 252"/>
                <a:gd name="T33" fmla="*/ 94 h 348"/>
                <a:gd name="T34" fmla="*/ 132 w 252"/>
                <a:gd name="T35" fmla="*/ 186 h 348"/>
                <a:gd name="T36" fmla="*/ 122 w 252"/>
                <a:gd name="T37" fmla="*/ 184 h 348"/>
                <a:gd name="T38" fmla="*/ 74 w 252"/>
                <a:gd name="T39" fmla="*/ 206 h 348"/>
                <a:gd name="T40" fmla="*/ 68 w 252"/>
                <a:gd name="T41" fmla="*/ 204 h 348"/>
                <a:gd name="T42" fmla="*/ 60 w 252"/>
                <a:gd name="T43" fmla="*/ 206 h 348"/>
                <a:gd name="T44" fmla="*/ 58 w 252"/>
                <a:gd name="T45" fmla="*/ 218 h 348"/>
                <a:gd name="T46" fmla="*/ 78 w 252"/>
                <a:gd name="T47" fmla="*/ 238 h 348"/>
                <a:gd name="T48" fmla="*/ 86 w 252"/>
                <a:gd name="T49" fmla="*/ 242 h 348"/>
                <a:gd name="T50" fmla="*/ 132 w 252"/>
                <a:gd name="T51" fmla="*/ 200 h 348"/>
                <a:gd name="T52" fmla="*/ 134 w 252"/>
                <a:gd name="T53" fmla="*/ 192 h 348"/>
                <a:gd name="T54" fmla="*/ 132 w 252"/>
                <a:gd name="T55" fmla="*/ 186 h 348"/>
                <a:gd name="T56" fmla="*/ 128 w 252"/>
                <a:gd name="T57" fmla="*/ 122 h 348"/>
                <a:gd name="T58" fmla="*/ 118 w 252"/>
                <a:gd name="T59" fmla="*/ 124 h 348"/>
                <a:gd name="T60" fmla="*/ 74 w 252"/>
                <a:gd name="T61" fmla="*/ 144 h 348"/>
                <a:gd name="T62" fmla="*/ 64 w 252"/>
                <a:gd name="T63" fmla="*/ 142 h 348"/>
                <a:gd name="T64" fmla="*/ 58 w 252"/>
                <a:gd name="T65" fmla="*/ 148 h 348"/>
                <a:gd name="T66" fmla="*/ 60 w 252"/>
                <a:gd name="T67" fmla="*/ 158 h 348"/>
                <a:gd name="T68" fmla="*/ 82 w 252"/>
                <a:gd name="T69" fmla="*/ 180 h 348"/>
                <a:gd name="T70" fmla="*/ 90 w 252"/>
                <a:gd name="T71" fmla="*/ 180 h 348"/>
                <a:gd name="T72" fmla="*/ 132 w 252"/>
                <a:gd name="T73" fmla="*/ 138 h 348"/>
                <a:gd name="T74" fmla="*/ 134 w 252"/>
                <a:gd name="T75" fmla="*/ 126 h 348"/>
                <a:gd name="T76" fmla="*/ 36 w 252"/>
                <a:gd name="T77" fmla="*/ 64 h 348"/>
                <a:gd name="T78" fmla="*/ 40 w 252"/>
                <a:gd name="T79" fmla="*/ 54 h 348"/>
                <a:gd name="T80" fmla="*/ 78 w 252"/>
                <a:gd name="T81" fmla="*/ 48 h 348"/>
                <a:gd name="T82" fmla="*/ 94 w 252"/>
                <a:gd name="T83" fmla="*/ 42 h 348"/>
                <a:gd name="T84" fmla="*/ 100 w 252"/>
                <a:gd name="T85" fmla="*/ 26 h 348"/>
                <a:gd name="T86" fmla="*/ 116 w 252"/>
                <a:gd name="T87" fmla="*/ 2 h 348"/>
                <a:gd name="T88" fmla="*/ 136 w 252"/>
                <a:gd name="T89" fmla="*/ 2 h 348"/>
                <a:gd name="T90" fmla="*/ 152 w 252"/>
                <a:gd name="T91" fmla="*/ 26 h 348"/>
                <a:gd name="T92" fmla="*/ 158 w 252"/>
                <a:gd name="T93" fmla="*/ 42 h 348"/>
                <a:gd name="T94" fmla="*/ 200 w 252"/>
                <a:gd name="T95" fmla="*/ 48 h 348"/>
                <a:gd name="T96" fmla="*/ 212 w 252"/>
                <a:gd name="T97" fmla="*/ 54 h 348"/>
                <a:gd name="T98" fmla="*/ 216 w 252"/>
                <a:gd name="T99" fmla="*/ 78 h 348"/>
                <a:gd name="T100" fmla="*/ 36 w 252"/>
                <a:gd name="T101" fmla="*/ 82 h 348"/>
                <a:gd name="T102" fmla="*/ 36 w 252"/>
                <a:gd name="T103" fmla="*/ 64 h 348"/>
                <a:gd name="T104" fmla="*/ 116 w 252"/>
                <a:gd name="T105" fmla="*/ 30 h 348"/>
                <a:gd name="T106" fmla="*/ 126 w 252"/>
                <a:gd name="T107" fmla="*/ 38 h 348"/>
                <a:gd name="T108" fmla="*/ 134 w 252"/>
                <a:gd name="T109" fmla="*/ 34 h 348"/>
                <a:gd name="T110" fmla="*/ 136 w 252"/>
                <a:gd name="T111" fmla="*/ 26 h 348"/>
                <a:gd name="T112" fmla="*/ 130 w 252"/>
                <a:gd name="T113" fmla="*/ 16 h 348"/>
                <a:gd name="T114" fmla="*/ 122 w 252"/>
                <a:gd name="T115" fmla="*/ 16 h 348"/>
                <a:gd name="T116" fmla="*/ 116 w 252"/>
                <a:gd name="T117" fmla="*/ 26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2" h="348">
                  <a:moveTo>
                    <a:pt x="252" y="32"/>
                  </a:moveTo>
                  <a:lnTo>
                    <a:pt x="252" y="332"/>
                  </a:lnTo>
                  <a:lnTo>
                    <a:pt x="252" y="332"/>
                  </a:lnTo>
                  <a:lnTo>
                    <a:pt x="250" y="338"/>
                  </a:lnTo>
                  <a:lnTo>
                    <a:pt x="248" y="344"/>
                  </a:lnTo>
                  <a:lnTo>
                    <a:pt x="242" y="346"/>
                  </a:lnTo>
                  <a:lnTo>
                    <a:pt x="236" y="348"/>
                  </a:lnTo>
                  <a:lnTo>
                    <a:pt x="16" y="348"/>
                  </a:lnTo>
                  <a:lnTo>
                    <a:pt x="16" y="348"/>
                  </a:lnTo>
                  <a:lnTo>
                    <a:pt x="10" y="346"/>
                  </a:lnTo>
                  <a:lnTo>
                    <a:pt x="4" y="344"/>
                  </a:lnTo>
                  <a:lnTo>
                    <a:pt x="2" y="338"/>
                  </a:lnTo>
                  <a:lnTo>
                    <a:pt x="0" y="332"/>
                  </a:lnTo>
                  <a:lnTo>
                    <a:pt x="0" y="32"/>
                  </a:lnTo>
                  <a:lnTo>
                    <a:pt x="0" y="32"/>
                  </a:lnTo>
                  <a:lnTo>
                    <a:pt x="2" y="26"/>
                  </a:lnTo>
                  <a:lnTo>
                    <a:pt x="4" y="20"/>
                  </a:lnTo>
                  <a:lnTo>
                    <a:pt x="10" y="16"/>
                  </a:lnTo>
                  <a:lnTo>
                    <a:pt x="16" y="16"/>
                  </a:lnTo>
                  <a:lnTo>
                    <a:pt x="90" y="16"/>
                  </a:lnTo>
                  <a:lnTo>
                    <a:pt x="90" y="16"/>
                  </a:lnTo>
                  <a:lnTo>
                    <a:pt x="88" y="26"/>
                  </a:lnTo>
                  <a:lnTo>
                    <a:pt x="88" y="26"/>
                  </a:lnTo>
                  <a:lnTo>
                    <a:pt x="86" y="30"/>
                  </a:lnTo>
                  <a:lnTo>
                    <a:pt x="84" y="34"/>
                  </a:lnTo>
                  <a:lnTo>
                    <a:pt x="16" y="34"/>
                  </a:lnTo>
                  <a:lnTo>
                    <a:pt x="16" y="332"/>
                  </a:lnTo>
                  <a:lnTo>
                    <a:pt x="236" y="332"/>
                  </a:lnTo>
                  <a:lnTo>
                    <a:pt x="236" y="34"/>
                  </a:lnTo>
                  <a:lnTo>
                    <a:pt x="168" y="34"/>
                  </a:lnTo>
                  <a:lnTo>
                    <a:pt x="168" y="34"/>
                  </a:lnTo>
                  <a:lnTo>
                    <a:pt x="166" y="30"/>
                  </a:lnTo>
                  <a:lnTo>
                    <a:pt x="164" y="26"/>
                  </a:lnTo>
                  <a:lnTo>
                    <a:pt x="164" y="26"/>
                  </a:lnTo>
                  <a:lnTo>
                    <a:pt x="162" y="16"/>
                  </a:lnTo>
                  <a:lnTo>
                    <a:pt x="236" y="16"/>
                  </a:lnTo>
                  <a:lnTo>
                    <a:pt x="236" y="16"/>
                  </a:lnTo>
                  <a:lnTo>
                    <a:pt x="242" y="16"/>
                  </a:lnTo>
                  <a:lnTo>
                    <a:pt x="248" y="20"/>
                  </a:lnTo>
                  <a:lnTo>
                    <a:pt x="250" y="26"/>
                  </a:lnTo>
                  <a:lnTo>
                    <a:pt x="252" y="32"/>
                  </a:lnTo>
                  <a:lnTo>
                    <a:pt x="252" y="32"/>
                  </a:lnTo>
                  <a:close/>
                  <a:moveTo>
                    <a:pt x="216" y="94"/>
                  </a:moveTo>
                  <a:lnTo>
                    <a:pt x="216" y="312"/>
                  </a:lnTo>
                  <a:lnTo>
                    <a:pt x="36" y="312"/>
                  </a:lnTo>
                  <a:lnTo>
                    <a:pt x="36" y="94"/>
                  </a:lnTo>
                  <a:lnTo>
                    <a:pt x="36" y="94"/>
                  </a:lnTo>
                  <a:lnTo>
                    <a:pt x="36" y="94"/>
                  </a:lnTo>
                  <a:lnTo>
                    <a:pt x="216" y="94"/>
                  </a:lnTo>
                  <a:lnTo>
                    <a:pt x="216" y="94"/>
                  </a:lnTo>
                  <a:lnTo>
                    <a:pt x="216" y="94"/>
                  </a:lnTo>
                  <a:lnTo>
                    <a:pt x="216" y="94"/>
                  </a:lnTo>
                  <a:close/>
                  <a:moveTo>
                    <a:pt x="132" y="186"/>
                  </a:moveTo>
                  <a:lnTo>
                    <a:pt x="132" y="186"/>
                  </a:lnTo>
                  <a:lnTo>
                    <a:pt x="128" y="184"/>
                  </a:lnTo>
                  <a:lnTo>
                    <a:pt x="124" y="182"/>
                  </a:lnTo>
                  <a:lnTo>
                    <a:pt x="122" y="184"/>
                  </a:lnTo>
                  <a:lnTo>
                    <a:pt x="118" y="186"/>
                  </a:lnTo>
                  <a:lnTo>
                    <a:pt x="86" y="218"/>
                  </a:lnTo>
                  <a:lnTo>
                    <a:pt x="74" y="206"/>
                  </a:lnTo>
                  <a:lnTo>
                    <a:pt x="74" y="206"/>
                  </a:lnTo>
                  <a:lnTo>
                    <a:pt x="70" y="204"/>
                  </a:lnTo>
                  <a:lnTo>
                    <a:pt x="68" y="204"/>
                  </a:lnTo>
                  <a:lnTo>
                    <a:pt x="64" y="204"/>
                  </a:lnTo>
                  <a:lnTo>
                    <a:pt x="60" y="206"/>
                  </a:lnTo>
                  <a:lnTo>
                    <a:pt x="60" y="206"/>
                  </a:lnTo>
                  <a:lnTo>
                    <a:pt x="58" y="210"/>
                  </a:lnTo>
                  <a:lnTo>
                    <a:pt x="58" y="214"/>
                  </a:lnTo>
                  <a:lnTo>
                    <a:pt x="58" y="218"/>
                  </a:lnTo>
                  <a:lnTo>
                    <a:pt x="60" y="220"/>
                  </a:lnTo>
                  <a:lnTo>
                    <a:pt x="78" y="238"/>
                  </a:lnTo>
                  <a:lnTo>
                    <a:pt x="78" y="238"/>
                  </a:lnTo>
                  <a:lnTo>
                    <a:pt x="82" y="242"/>
                  </a:lnTo>
                  <a:lnTo>
                    <a:pt x="86" y="242"/>
                  </a:lnTo>
                  <a:lnTo>
                    <a:pt x="86" y="242"/>
                  </a:lnTo>
                  <a:lnTo>
                    <a:pt x="90" y="242"/>
                  </a:lnTo>
                  <a:lnTo>
                    <a:pt x="92" y="238"/>
                  </a:lnTo>
                  <a:lnTo>
                    <a:pt x="132" y="200"/>
                  </a:lnTo>
                  <a:lnTo>
                    <a:pt x="132" y="200"/>
                  </a:lnTo>
                  <a:lnTo>
                    <a:pt x="134" y="196"/>
                  </a:lnTo>
                  <a:lnTo>
                    <a:pt x="134" y="192"/>
                  </a:lnTo>
                  <a:lnTo>
                    <a:pt x="134" y="188"/>
                  </a:lnTo>
                  <a:lnTo>
                    <a:pt x="132" y="186"/>
                  </a:lnTo>
                  <a:lnTo>
                    <a:pt x="132" y="186"/>
                  </a:lnTo>
                  <a:close/>
                  <a:moveTo>
                    <a:pt x="132" y="124"/>
                  </a:moveTo>
                  <a:lnTo>
                    <a:pt x="132" y="124"/>
                  </a:lnTo>
                  <a:lnTo>
                    <a:pt x="128" y="122"/>
                  </a:lnTo>
                  <a:lnTo>
                    <a:pt x="124" y="120"/>
                  </a:lnTo>
                  <a:lnTo>
                    <a:pt x="122" y="122"/>
                  </a:lnTo>
                  <a:lnTo>
                    <a:pt x="118" y="124"/>
                  </a:lnTo>
                  <a:lnTo>
                    <a:pt x="86" y="156"/>
                  </a:lnTo>
                  <a:lnTo>
                    <a:pt x="74" y="144"/>
                  </a:lnTo>
                  <a:lnTo>
                    <a:pt x="74" y="144"/>
                  </a:lnTo>
                  <a:lnTo>
                    <a:pt x="70" y="142"/>
                  </a:lnTo>
                  <a:lnTo>
                    <a:pt x="68" y="142"/>
                  </a:lnTo>
                  <a:lnTo>
                    <a:pt x="64" y="142"/>
                  </a:lnTo>
                  <a:lnTo>
                    <a:pt x="60" y="144"/>
                  </a:lnTo>
                  <a:lnTo>
                    <a:pt x="60" y="144"/>
                  </a:lnTo>
                  <a:lnTo>
                    <a:pt x="58" y="148"/>
                  </a:lnTo>
                  <a:lnTo>
                    <a:pt x="58" y="152"/>
                  </a:lnTo>
                  <a:lnTo>
                    <a:pt x="58" y="156"/>
                  </a:lnTo>
                  <a:lnTo>
                    <a:pt x="60" y="158"/>
                  </a:lnTo>
                  <a:lnTo>
                    <a:pt x="78" y="178"/>
                  </a:lnTo>
                  <a:lnTo>
                    <a:pt x="78" y="178"/>
                  </a:lnTo>
                  <a:lnTo>
                    <a:pt x="82" y="180"/>
                  </a:lnTo>
                  <a:lnTo>
                    <a:pt x="86" y="180"/>
                  </a:lnTo>
                  <a:lnTo>
                    <a:pt x="86" y="180"/>
                  </a:lnTo>
                  <a:lnTo>
                    <a:pt x="90" y="180"/>
                  </a:lnTo>
                  <a:lnTo>
                    <a:pt x="92" y="178"/>
                  </a:lnTo>
                  <a:lnTo>
                    <a:pt x="132" y="138"/>
                  </a:lnTo>
                  <a:lnTo>
                    <a:pt x="132" y="138"/>
                  </a:lnTo>
                  <a:lnTo>
                    <a:pt x="134" y="134"/>
                  </a:lnTo>
                  <a:lnTo>
                    <a:pt x="134" y="130"/>
                  </a:lnTo>
                  <a:lnTo>
                    <a:pt x="134" y="126"/>
                  </a:lnTo>
                  <a:lnTo>
                    <a:pt x="132" y="124"/>
                  </a:lnTo>
                  <a:lnTo>
                    <a:pt x="132" y="124"/>
                  </a:lnTo>
                  <a:close/>
                  <a:moveTo>
                    <a:pt x="36" y="64"/>
                  </a:moveTo>
                  <a:lnTo>
                    <a:pt x="36" y="64"/>
                  </a:lnTo>
                  <a:lnTo>
                    <a:pt x="36" y="58"/>
                  </a:lnTo>
                  <a:lnTo>
                    <a:pt x="40" y="54"/>
                  </a:lnTo>
                  <a:lnTo>
                    <a:pt x="46" y="50"/>
                  </a:lnTo>
                  <a:lnTo>
                    <a:pt x="52" y="48"/>
                  </a:lnTo>
                  <a:lnTo>
                    <a:pt x="78" y="48"/>
                  </a:lnTo>
                  <a:lnTo>
                    <a:pt x="78" y="48"/>
                  </a:lnTo>
                  <a:lnTo>
                    <a:pt x="86" y="46"/>
                  </a:lnTo>
                  <a:lnTo>
                    <a:pt x="94" y="42"/>
                  </a:lnTo>
                  <a:lnTo>
                    <a:pt x="98" y="36"/>
                  </a:lnTo>
                  <a:lnTo>
                    <a:pt x="100" y="26"/>
                  </a:lnTo>
                  <a:lnTo>
                    <a:pt x="100" y="26"/>
                  </a:lnTo>
                  <a:lnTo>
                    <a:pt x="102" y="16"/>
                  </a:lnTo>
                  <a:lnTo>
                    <a:pt x="108" y="8"/>
                  </a:lnTo>
                  <a:lnTo>
                    <a:pt x="116" y="2"/>
                  </a:lnTo>
                  <a:lnTo>
                    <a:pt x="126" y="0"/>
                  </a:lnTo>
                  <a:lnTo>
                    <a:pt x="126" y="0"/>
                  </a:lnTo>
                  <a:lnTo>
                    <a:pt x="136" y="2"/>
                  </a:lnTo>
                  <a:lnTo>
                    <a:pt x="144" y="8"/>
                  </a:lnTo>
                  <a:lnTo>
                    <a:pt x="150" y="16"/>
                  </a:lnTo>
                  <a:lnTo>
                    <a:pt x="152" y="26"/>
                  </a:lnTo>
                  <a:lnTo>
                    <a:pt x="152" y="26"/>
                  </a:lnTo>
                  <a:lnTo>
                    <a:pt x="154" y="36"/>
                  </a:lnTo>
                  <a:lnTo>
                    <a:pt x="158" y="42"/>
                  </a:lnTo>
                  <a:lnTo>
                    <a:pt x="166" y="46"/>
                  </a:lnTo>
                  <a:lnTo>
                    <a:pt x="174" y="48"/>
                  </a:lnTo>
                  <a:lnTo>
                    <a:pt x="200" y="48"/>
                  </a:lnTo>
                  <a:lnTo>
                    <a:pt x="200" y="48"/>
                  </a:lnTo>
                  <a:lnTo>
                    <a:pt x="206" y="50"/>
                  </a:lnTo>
                  <a:lnTo>
                    <a:pt x="212" y="54"/>
                  </a:lnTo>
                  <a:lnTo>
                    <a:pt x="216" y="58"/>
                  </a:lnTo>
                  <a:lnTo>
                    <a:pt x="216" y="64"/>
                  </a:lnTo>
                  <a:lnTo>
                    <a:pt x="216" y="78"/>
                  </a:lnTo>
                  <a:lnTo>
                    <a:pt x="216" y="78"/>
                  </a:lnTo>
                  <a:lnTo>
                    <a:pt x="216" y="82"/>
                  </a:lnTo>
                  <a:lnTo>
                    <a:pt x="36" y="82"/>
                  </a:lnTo>
                  <a:lnTo>
                    <a:pt x="36" y="82"/>
                  </a:lnTo>
                  <a:lnTo>
                    <a:pt x="36" y="78"/>
                  </a:lnTo>
                  <a:lnTo>
                    <a:pt x="36" y="64"/>
                  </a:lnTo>
                  <a:close/>
                  <a:moveTo>
                    <a:pt x="116" y="26"/>
                  </a:moveTo>
                  <a:lnTo>
                    <a:pt x="116" y="26"/>
                  </a:lnTo>
                  <a:lnTo>
                    <a:pt x="116" y="30"/>
                  </a:lnTo>
                  <a:lnTo>
                    <a:pt x="118" y="34"/>
                  </a:lnTo>
                  <a:lnTo>
                    <a:pt x="122" y="36"/>
                  </a:lnTo>
                  <a:lnTo>
                    <a:pt x="126" y="38"/>
                  </a:lnTo>
                  <a:lnTo>
                    <a:pt x="126" y="38"/>
                  </a:lnTo>
                  <a:lnTo>
                    <a:pt x="130" y="36"/>
                  </a:lnTo>
                  <a:lnTo>
                    <a:pt x="134" y="34"/>
                  </a:lnTo>
                  <a:lnTo>
                    <a:pt x="136" y="30"/>
                  </a:lnTo>
                  <a:lnTo>
                    <a:pt x="136" y="26"/>
                  </a:lnTo>
                  <a:lnTo>
                    <a:pt x="136" y="26"/>
                  </a:lnTo>
                  <a:lnTo>
                    <a:pt x="136" y="22"/>
                  </a:lnTo>
                  <a:lnTo>
                    <a:pt x="134" y="20"/>
                  </a:lnTo>
                  <a:lnTo>
                    <a:pt x="130" y="16"/>
                  </a:lnTo>
                  <a:lnTo>
                    <a:pt x="126" y="16"/>
                  </a:lnTo>
                  <a:lnTo>
                    <a:pt x="126" y="16"/>
                  </a:lnTo>
                  <a:lnTo>
                    <a:pt x="122" y="16"/>
                  </a:lnTo>
                  <a:lnTo>
                    <a:pt x="118" y="20"/>
                  </a:lnTo>
                  <a:lnTo>
                    <a:pt x="116" y="22"/>
                  </a:lnTo>
                  <a:lnTo>
                    <a:pt x="116" y="26"/>
                  </a:lnTo>
                  <a:lnTo>
                    <a:pt x="116" y="26"/>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noProof="0">
                <a:ln>
                  <a:noFill/>
                </a:ln>
                <a:solidFill>
                  <a:srgbClr val="000000"/>
                </a:solidFill>
                <a:effectLst/>
                <a:uLnTx/>
                <a:uFillTx/>
                <a:latin typeface="Calibri"/>
                <a:ea typeface="+mn-ea"/>
                <a:cs typeface="Calibri"/>
              </a:endParaRPr>
            </a:p>
          </p:txBody>
        </p:sp>
        <p:sp>
          <p:nvSpPr>
            <p:cNvPr id="66" name="Oval 65">
              <a:extLst>
                <a:ext uri="{FF2B5EF4-FFF2-40B4-BE49-F238E27FC236}">
                  <a16:creationId xmlns:a16="http://schemas.microsoft.com/office/drawing/2014/main" id="{239EA63F-2927-416D-9199-9ECE9A1C287B}"/>
                </a:ext>
              </a:extLst>
            </p:cNvPr>
            <p:cNvSpPr/>
            <p:nvPr/>
          </p:nvSpPr>
          <p:spPr bwMode="ltGray">
            <a:xfrm>
              <a:off x="6096150" y="4070597"/>
              <a:ext cx="607102" cy="602758"/>
            </a:xfrm>
            <a:prstGeom prst="ellipse">
              <a:avLst/>
            </a:prstGeom>
            <a:noFill/>
            <a:ln w="317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noProof="0">
                <a:ln>
                  <a:noFill/>
                </a:ln>
                <a:solidFill>
                  <a:srgbClr val="FFFFFF"/>
                </a:solidFill>
                <a:effectLst/>
                <a:uLnTx/>
                <a:uFillTx/>
                <a:latin typeface="Calibri"/>
                <a:ea typeface="+mn-ea"/>
                <a:cs typeface="Calibri"/>
              </a:endParaRPr>
            </a:p>
          </p:txBody>
        </p:sp>
        <p:sp>
          <p:nvSpPr>
            <p:cNvPr id="109" name="TextBox 108">
              <a:extLst>
                <a:ext uri="{FF2B5EF4-FFF2-40B4-BE49-F238E27FC236}">
                  <a16:creationId xmlns:a16="http://schemas.microsoft.com/office/drawing/2014/main" id="{E9DE1849-18CF-4055-A897-509BF4C499E9}"/>
                </a:ext>
              </a:extLst>
            </p:cNvPr>
            <p:cNvSpPr txBox="1"/>
            <p:nvPr/>
          </p:nvSpPr>
          <p:spPr>
            <a:xfrm>
              <a:off x="63999" y="3976559"/>
              <a:ext cx="1498981" cy="1200329"/>
            </a:xfrm>
            <a:prstGeom prst="rect">
              <a:avLst/>
            </a:prstGeom>
            <a:noFill/>
          </p:spPr>
          <p:txBody>
            <a:bodyPr wrap="square" lIns="91440" tIns="45720" rIns="91440" bIns="45720" rtlCol="0" anchor="t">
              <a:spAutoFit/>
            </a:bodyPr>
            <a:lstStyle/>
            <a:p>
              <a:pPr marL="12065" marR="5080" indent="-4445">
                <a:lnSpc>
                  <a:spcPct val="100000"/>
                </a:lnSpc>
                <a:spcBef>
                  <a:spcPts val="100"/>
                </a:spcBef>
              </a:pPr>
              <a:r>
                <a:rPr lang="en-US" sz="1200">
                  <a:latin typeface="Arial"/>
                  <a:cs typeface="Arial"/>
                </a:rPr>
                <a:t>Reviewed</a:t>
              </a:r>
              <a:r>
                <a:rPr lang="en-US" sz="1200" spc="-20">
                  <a:latin typeface="Arial"/>
                  <a:cs typeface="Arial"/>
                </a:rPr>
                <a:t> </a:t>
              </a:r>
              <a:r>
                <a:rPr lang="en-US" sz="1200" spc="-10">
                  <a:latin typeface="Arial"/>
                  <a:cs typeface="Arial"/>
                </a:rPr>
                <a:t>previous </a:t>
              </a:r>
              <a:r>
                <a:rPr lang="en-US" sz="1200">
                  <a:latin typeface="Arial"/>
                  <a:cs typeface="Arial"/>
                </a:rPr>
                <a:t>engagements,</a:t>
              </a:r>
              <a:r>
                <a:rPr lang="en-US" sz="1200" spc="-45">
                  <a:latin typeface="Arial"/>
                  <a:cs typeface="Arial"/>
                </a:rPr>
                <a:t> </a:t>
              </a:r>
              <a:r>
                <a:rPr lang="en-US" sz="1200" spc="-10">
                  <a:latin typeface="Arial"/>
                  <a:cs typeface="Arial"/>
                </a:rPr>
                <a:t>family </a:t>
              </a:r>
              <a:r>
                <a:rPr lang="en-US" sz="1200">
                  <a:latin typeface="Arial"/>
                  <a:cs typeface="Arial"/>
                </a:rPr>
                <a:t>surveys</a:t>
              </a:r>
              <a:r>
                <a:rPr lang="en-US" sz="1200" spc="-20">
                  <a:latin typeface="Arial"/>
                  <a:cs typeface="Arial"/>
                </a:rPr>
                <a:t>, </a:t>
              </a:r>
              <a:r>
                <a:rPr lang="en-US" sz="1200" spc="-25">
                  <a:latin typeface="Arial"/>
                  <a:cs typeface="Arial"/>
                </a:rPr>
                <a:t>EEC </a:t>
              </a:r>
              <a:r>
                <a:rPr lang="en-US" sz="1200">
                  <a:latin typeface="Arial"/>
                  <a:cs typeface="Arial"/>
                </a:rPr>
                <a:t>strategic</a:t>
              </a:r>
              <a:r>
                <a:rPr lang="en-US" sz="1200" spc="-35">
                  <a:latin typeface="Arial"/>
                  <a:cs typeface="Arial"/>
                </a:rPr>
                <a:t> </a:t>
              </a:r>
              <a:r>
                <a:rPr lang="en-US" sz="1200">
                  <a:latin typeface="Arial"/>
                  <a:cs typeface="Arial"/>
                </a:rPr>
                <a:t>plan,</a:t>
              </a:r>
              <a:r>
                <a:rPr lang="en-US" sz="1200" spc="-5">
                  <a:latin typeface="Arial"/>
                  <a:cs typeface="Arial"/>
                </a:rPr>
                <a:t> </a:t>
              </a:r>
              <a:r>
                <a:rPr lang="en-US" sz="1200" spc="-25">
                  <a:latin typeface="Arial"/>
                  <a:cs typeface="Arial"/>
                </a:rPr>
                <a:t>and </a:t>
              </a:r>
              <a:r>
                <a:rPr lang="en-US" sz="1200">
                  <a:latin typeface="Arial"/>
                  <a:cs typeface="Arial"/>
                </a:rPr>
                <a:t>legislative</a:t>
              </a:r>
              <a:r>
                <a:rPr lang="en-US" sz="1200" spc="-35">
                  <a:latin typeface="Arial"/>
                  <a:cs typeface="Arial"/>
                </a:rPr>
                <a:t> </a:t>
              </a:r>
              <a:r>
                <a:rPr lang="en-US" sz="1200" spc="-10">
                  <a:latin typeface="Arial"/>
                  <a:cs typeface="Arial"/>
                </a:rPr>
                <a:t>reports</a:t>
              </a:r>
              <a:endParaRPr lang="en-US" sz="1200">
                <a:latin typeface="Arial"/>
                <a:cs typeface="Arial"/>
              </a:endParaRPr>
            </a:p>
          </p:txBody>
        </p:sp>
        <p:sp>
          <p:nvSpPr>
            <p:cNvPr id="4" name="TextBox 3">
              <a:extLst>
                <a:ext uri="{FF2B5EF4-FFF2-40B4-BE49-F238E27FC236}">
                  <a16:creationId xmlns:a16="http://schemas.microsoft.com/office/drawing/2014/main" id="{86C5FC17-713F-DACC-AFD3-51F02E3BE854}"/>
                </a:ext>
              </a:extLst>
            </p:cNvPr>
            <p:cNvSpPr txBox="1"/>
            <p:nvPr/>
          </p:nvSpPr>
          <p:spPr>
            <a:xfrm>
              <a:off x="2997136" y="3998485"/>
              <a:ext cx="1379466" cy="830997"/>
            </a:xfrm>
            <a:prstGeom prst="rect">
              <a:avLst/>
            </a:prstGeom>
            <a:noFill/>
          </p:spPr>
          <p:txBody>
            <a:bodyPr wrap="square" lIns="91440" tIns="45720" rIns="91440" bIns="45720" rtlCol="0" anchor="t">
              <a:spAutoFit/>
            </a:bodyPr>
            <a:lstStyle/>
            <a:p>
              <a:pPr>
                <a:defRPr/>
              </a:pPr>
              <a:r>
                <a:rPr lang="en-US" sz="1200" kern="0">
                  <a:latin typeface="Arial" panose="020B0604020202020204"/>
                  <a:cs typeface="Arial"/>
                </a:rPr>
                <a:t>Reviewed current regulations, policies, forms, and procedures </a:t>
              </a:r>
              <a:endParaRPr lang="en-US" sz="1200" kern="0">
                <a:solidFill>
                  <a:srgbClr val="000000"/>
                </a:solidFill>
                <a:latin typeface="Arial" panose="020B0604020202020204"/>
                <a:cs typeface="Arial"/>
              </a:endParaRPr>
            </a:p>
          </p:txBody>
        </p:sp>
        <p:sp>
          <p:nvSpPr>
            <p:cNvPr id="5" name="TextBox 4">
              <a:extLst>
                <a:ext uri="{FF2B5EF4-FFF2-40B4-BE49-F238E27FC236}">
                  <a16:creationId xmlns:a16="http://schemas.microsoft.com/office/drawing/2014/main" id="{69482943-4DE5-DE1E-456B-F8E44E018A0B}"/>
                </a:ext>
              </a:extLst>
            </p:cNvPr>
            <p:cNvSpPr txBox="1"/>
            <p:nvPr/>
          </p:nvSpPr>
          <p:spPr>
            <a:xfrm>
              <a:off x="1496223" y="1773344"/>
              <a:ext cx="1908599" cy="1015663"/>
            </a:xfrm>
            <a:prstGeom prst="rect">
              <a:avLst/>
            </a:prstGeom>
            <a:noFill/>
          </p:spPr>
          <p:txBody>
            <a:bodyPr wrap="square" lIns="91440" tIns="45720" rIns="91440" bIns="45720" rtlCol="0" anchor="t">
              <a:spAutoFit/>
            </a:bodyPr>
            <a:lstStyle/>
            <a:p>
              <a:pPr>
                <a:defRPr/>
              </a:pPr>
              <a:r>
                <a:rPr lang="en-US" sz="1200" kern="0">
                  <a:solidFill>
                    <a:srgbClr val="000000"/>
                  </a:solidFill>
                  <a:latin typeface="Arial" panose="020B0604020202020204"/>
                  <a:cs typeface="Arial"/>
                </a:rPr>
                <a:t>Interviewed EEC staff, CCRR’s</a:t>
              </a:r>
              <a:r>
                <a:rPr kumimoji="0" lang="en-US" sz="1200" i="0" u="none" strike="noStrike" kern="0" cap="none" spc="0" normalizeH="0" baseline="0" noProof="0">
                  <a:ln>
                    <a:noFill/>
                  </a:ln>
                  <a:solidFill>
                    <a:srgbClr val="000000"/>
                  </a:solidFill>
                  <a:effectLst/>
                  <a:uLnTx/>
                  <a:uFillTx/>
                  <a:latin typeface="Arial" panose="020B0604020202020204"/>
                  <a:ea typeface="+mn-ea"/>
                  <a:cs typeface="Arial"/>
                </a:rPr>
                <a:t>, Mass211 about pain points in child care financial assistance program</a:t>
              </a:r>
              <a:endParaRPr kumimoji="0" lang="en-US" sz="12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endParaRPr>
            </a:p>
          </p:txBody>
        </p:sp>
        <p:sp>
          <p:nvSpPr>
            <p:cNvPr id="8" name="TextBox 7">
              <a:extLst>
                <a:ext uri="{FF2B5EF4-FFF2-40B4-BE49-F238E27FC236}">
                  <a16:creationId xmlns:a16="http://schemas.microsoft.com/office/drawing/2014/main" id="{5075B7BD-CB85-2B66-6A02-EEE596B4B791}"/>
                </a:ext>
              </a:extLst>
            </p:cNvPr>
            <p:cNvSpPr txBox="1"/>
            <p:nvPr/>
          </p:nvSpPr>
          <p:spPr>
            <a:xfrm>
              <a:off x="157583" y="5820661"/>
              <a:ext cx="1240277"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April 2022</a:t>
              </a:r>
            </a:p>
          </p:txBody>
        </p:sp>
        <p:sp>
          <p:nvSpPr>
            <p:cNvPr id="41" name="TextBox 40">
              <a:extLst>
                <a:ext uri="{FF2B5EF4-FFF2-40B4-BE49-F238E27FC236}">
                  <a16:creationId xmlns:a16="http://schemas.microsoft.com/office/drawing/2014/main" id="{B20F046E-03EC-D3B1-A375-946BFF4A1B33}"/>
                </a:ext>
              </a:extLst>
            </p:cNvPr>
            <p:cNvSpPr txBox="1"/>
            <p:nvPr/>
          </p:nvSpPr>
          <p:spPr>
            <a:xfrm>
              <a:off x="2964426" y="5821262"/>
              <a:ext cx="1240277"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June 2022</a:t>
              </a:r>
            </a:p>
          </p:txBody>
        </p:sp>
        <p:cxnSp>
          <p:nvCxnSpPr>
            <p:cNvPr id="42" name="Straight Arrow Connector 41">
              <a:extLst>
                <a:ext uri="{FF2B5EF4-FFF2-40B4-BE49-F238E27FC236}">
                  <a16:creationId xmlns:a16="http://schemas.microsoft.com/office/drawing/2014/main" id="{350F58AE-EE87-707F-3553-097474EC733D}"/>
                </a:ext>
              </a:extLst>
            </p:cNvPr>
            <p:cNvCxnSpPr/>
            <p:nvPr/>
          </p:nvCxnSpPr>
          <p:spPr>
            <a:xfrm flipH="1">
              <a:off x="769647" y="5221039"/>
              <a:ext cx="5383" cy="484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E8BD032-5916-1D98-A2DB-2D1D501B17F1}"/>
                </a:ext>
              </a:extLst>
            </p:cNvPr>
            <p:cNvCxnSpPr>
              <a:cxnSpLocks/>
            </p:cNvCxnSpPr>
            <p:nvPr/>
          </p:nvCxnSpPr>
          <p:spPr>
            <a:xfrm flipH="1">
              <a:off x="2293363" y="4040145"/>
              <a:ext cx="23686" cy="1586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D098C91F-8B4F-4BF7-DFDA-7226B2D550D9}"/>
                </a:ext>
              </a:extLst>
            </p:cNvPr>
            <p:cNvSpPr txBox="1"/>
            <p:nvPr/>
          </p:nvSpPr>
          <p:spPr>
            <a:xfrm>
              <a:off x="1551522" y="5828492"/>
              <a:ext cx="1282270"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May</a:t>
              </a:r>
              <a:r>
                <a:rPr lang="en-US" sz="1400" b="1">
                  <a:solidFill>
                    <a:srgbClr val="000000"/>
                  </a:solidFill>
                  <a:latin typeface="Arial" panose="020B0604020202020204"/>
                  <a:cs typeface="Calibri"/>
                </a:rPr>
                <a:t> </a:t>
              </a: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2022</a:t>
              </a:r>
            </a:p>
          </p:txBody>
        </p:sp>
        <p:sp>
          <p:nvSpPr>
            <p:cNvPr id="51" name="TextBox 50">
              <a:extLst>
                <a:ext uri="{FF2B5EF4-FFF2-40B4-BE49-F238E27FC236}">
                  <a16:creationId xmlns:a16="http://schemas.microsoft.com/office/drawing/2014/main" id="{A6C89056-651C-2812-0B17-81C6C9A3A3AC}"/>
                </a:ext>
              </a:extLst>
            </p:cNvPr>
            <p:cNvSpPr txBox="1"/>
            <p:nvPr/>
          </p:nvSpPr>
          <p:spPr>
            <a:xfrm>
              <a:off x="4446071" y="5820661"/>
              <a:ext cx="1495606" cy="30777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Late-June 2022</a:t>
              </a:r>
            </a:p>
          </p:txBody>
        </p:sp>
        <p:cxnSp>
          <p:nvCxnSpPr>
            <p:cNvPr id="52" name="Straight Arrow Connector 51">
              <a:extLst>
                <a:ext uri="{FF2B5EF4-FFF2-40B4-BE49-F238E27FC236}">
                  <a16:creationId xmlns:a16="http://schemas.microsoft.com/office/drawing/2014/main" id="{865C1817-E9AE-C2D5-723F-08C66D4C6A43}"/>
                </a:ext>
              </a:extLst>
            </p:cNvPr>
            <p:cNvCxnSpPr>
              <a:cxnSpLocks/>
            </p:cNvCxnSpPr>
            <p:nvPr/>
          </p:nvCxnSpPr>
          <p:spPr>
            <a:xfrm flipH="1">
              <a:off x="5077276" y="4004463"/>
              <a:ext cx="17748" cy="15197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249C4DAA-52F3-D719-BC42-0357A78B933F}"/>
                </a:ext>
              </a:extLst>
            </p:cNvPr>
            <p:cNvCxnSpPr>
              <a:cxnSpLocks/>
            </p:cNvCxnSpPr>
            <p:nvPr/>
          </p:nvCxnSpPr>
          <p:spPr>
            <a:xfrm>
              <a:off x="3605279" y="4902006"/>
              <a:ext cx="0" cy="7099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1DBC263-78DD-B62C-E26B-C8B8F9AF1E24}"/>
                </a:ext>
              </a:extLst>
            </p:cNvPr>
            <p:cNvSpPr txBox="1"/>
            <p:nvPr/>
          </p:nvSpPr>
          <p:spPr>
            <a:xfrm>
              <a:off x="4316037" y="1848232"/>
              <a:ext cx="1803057" cy="1000274"/>
            </a:xfrm>
            <a:prstGeom prst="rect">
              <a:avLst/>
            </a:prstGeom>
            <a:noFill/>
          </p:spPr>
          <p:txBody>
            <a:bodyPr wrap="square" lIns="91440" tIns="45720" rIns="91440" bIns="45720" rtlCol="0" anchor="t">
              <a:spAutoFit/>
            </a:bodyPr>
            <a:lstStyle/>
            <a:p>
              <a:pPr>
                <a:defRPr/>
              </a:pPr>
              <a:r>
                <a:rPr lang="en-US" sz="1200" kern="0">
                  <a:latin typeface="Arial" panose="020B0604020202020204"/>
                  <a:cs typeface="Arial"/>
                </a:rPr>
                <a:t>Presented findings and analysis of pain points in child care financial assistance to Board </a:t>
              </a:r>
              <a:endParaRPr lang="en-US" sz="1200" kern="0">
                <a:cs typeface="Arial"/>
              </a:endParaRPr>
            </a:p>
            <a:p>
              <a:pPr marL="0" marR="0" lvl="0" indent="0" algn="ctr" defTabSz="914400">
                <a:lnSpc>
                  <a:spcPct val="100000"/>
                </a:lnSpc>
                <a:spcBef>
                  <a:spcPts val="0"/>
                </a:spcBef>
                <a:spcAft>
                  <a:spcPts val="0"/>
                </a:spcAft>
                <a:buClrTx/>
                <a:buSzTx/>
                <a:buFontTx/>
                <a:buNone/>
                <a:tabLst/>
                <a:defRPr/>
              </a:pPr>
              <a:endParaRPr lang="en-US" sz="1100" i="0" u="none" strike="noStrike" kern="0" cap="none" spc="0" normalizeH="0" baseline="0" noProof="0">
                <a:ln>
                  <a:noFill/>
                </a:ln>
                <a:solidFill>
                  <a:srgbClr val="000000"/>
                </a:solidFill>
                <a:effectLst/>
                <a:uLnTx/>
                <a:uFillTx/>
                <a:latin typeface="Arial" panose="020B0604020202020204"/>
                <a:cs typeface="Arial" panose="020B0604020202020204" pitchFamily="34" charset="0"/>
              </a:endParaRPr>
            </a:p>
          </p:txBody>
        </p:sp>
      </p:grpSp>
      <p:sp>
        <p:nvSpPr>
          <p:cNvPr id="27" name="TextBox 26">
            <a:extLst>
              <a:ext uri="{FF2B5EF4-FFF2-40B4-BE49-F238E27FC236}">
                <a16:creationId xmlns:a16="http://schemas.microsoft.com/office/drawing/2014/main" id="{D5C00C1A-5298-4D5B-9AF4-6EE7DD199D28}"/>
              </a:ext>
            </a:extLst>
          </p:cNvPr>
          <p:cNvSpPr txBox="1"/>
          <p:nvPr/>
        </p:nvSpPr>
        <p:spPr>
          <a:xfrm>
            <a:off x="9236" y="6501569"/>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1725561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8553DCA5-9134-47C9-B20F-76666C17FB21}"/>
              </a:ext>
            </a:extLst>
          </p:cNvPr>
          <p:cNvSpPr txBox="1">
            <a:spLocks/>
          </p:cNvSpPr>
          <p:nvPr/>
        </p:nvSpPr>
        <p:spPr>
          <a:xfrm>
            <a:off x="349266" y="320666"/>
            <a:ext cx="7871741" cy="620713"/>
          </a:xfrm>
          <a:prstGeom prst="rect">
            <a:avLst/>
          </a:prstGeom>
        </p:spPr>
        <p:txBody>
          <a:bodyPr lIns="91440" tIns="45720" rIns="91440" bIns="45720" anchor="t"/>
          <a:lst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defTabSz="457200">
              <a:defRPr/>
            </a:pPr>
            <a:r>
              <a:rPr lang="en-US" sz="2000">
                <a:solidFill>
                  <a:srgbClr val="00269E"/>
                </a:solidFill>
              </a:rPr>
              <a:t>Timeline to Regulations Proposal, Summer and Fall 2022:</a:t>
            </a:r>
          </a:p>
          <a:p>
            <a:pPr defTabSz="457200">
              <a:defRPr/>
            </a:pPr>
            <a:r>
              <a:rPr lang="en-US" sz="1600" b="0">
                <a:solidFill>
                  <a:srgbClr val="00269E"/>
                </a:solidFill>
              </a:rPr>
              <a:t>Turning Ideas Into Action</a:t>
            </a:r>
            <a:endParaRPr lang="en-US" sz="2000" b="0">
              <a:solidFill>
                <a:srgbClr val="00269E"/>
              </a:solidFill>
            </a:endParaRPr>
          </a:p>
        </p:txBody>
      </p:sp>
      <p:sp>
        <p:nvSpPr>
          <p:cNvPr id="44" name="Slide Number Placeholder 1">
            <a:extLst>
              <a:ext uri="{FF2B5EF4-FFF2-40B4-BE49-F238E27FC236}">
                <a16:creationId xmlns:a16="http://schemas.microsoft.com/office/drawing/2014/main" id="{EF542A07-1F43-47AE-94D6-F085C9B4E78A}"/>
              </a:ext>
            </a:extLst>
          </p:cNvPr>
          <p:cNvSpPr>
            <a:spLocks noGrp="1"/>
          </p:cNvSpPr>
          <p:nvPr>
            <p:ph type="sldNum" sz="quarter" idx="1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grpSp>
        <p:nvGrpSpPr>
          <p:cNvPr id="53" name="Group 52">
            <a:extLst>
              <a:ext uri="{FF2B5EF4-FFF2-40B4-BE49-F238E27FC236}">
                <a16:creationId xmlns:a16="http://schemas.microsoft.com/office/drawing/2014/main" id="{2B324057-E06E-078F-4C86-83F49C0F93B1}"/>
              </a:ext>
            </a:extLst>
          </p:cNvPr>
          <p:cNvGrpSpPr/>
          <p:nvPr/>
        </p:nvGrpSpPr>
        <p:grpSpPr>
          <a:xfrm>
            <a:off x="0" y="1760005"/>
            <a:ext cx="9083842" cy="4966232"/>
            <a:chOff x="60158" y="2233032"/>
            <a:chExt cx="9083842" cy="4966232"/>
          </a:xfrm>
        </p:grpSpPr>
        <p:sp>
          <p:nvSpPr>
            <p:cNvPr id="8" name="TextBox 7">
              <a:extLst>
                <a:ext uri="{FF2B5EF4-FFF2-40B4-BE49-F238E27FC236}">
                  <a16:creationId xmlns:a16="http://schemas.microsoft.com/office/drawing/2014/main" id="{5075B7BD-CB85-2B66-6A02-EEE596B4B791}"/>
                </a:ext>
              </a:extLst>
            </p:cNvPr>
            <p:cNvSpPr txBox="1"/>
            <p:nvPr/>
          </p:nvSpPr>
          <p:spPr>
            <a:xfrm>
              <a:off x="299242" y="6399045"/>
              <a:ext cx="1240277"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July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2022</a:t>
              </a:r>
            </a:p>
          </p:txBody>
        </p:sp>
        <p:grpSp>
          <p:nvGrpSpPr>
            <p:cNvPr id="50" name="Group 49">
              <a:extLst>
                <a:ext uri="{FF2B5EF4-FFF2-40B4-BE49-F238E27FC236}">
                  <a16:creationId xmlns:a16="http://schemas.microsoft.com/office/drawing/2014/main" id="{C3306CA9-E103-7884-2840-364D6FEFF8C0}"/>
                </a:ext>
              </a:extLst>
            </p:cNvPr>
            <p:cNvGrpSpPr/>
            <p:nvPr/>
          </p:nvGrpSpPr>
          <p:grpSpPr>
            <a:xfrm>
              <a:off x="60158" y="2233032"/>
              <a:ext cx="9083842" cy="4966232"/>
              <a:chOff x="60158" y="2233032"/>
              <a:chExt cx="9083842" cy="4966232"/>
            </a:xfrm>
          </p:grpSpPr>
          <p:cxnSp>
            <p:nvCxnSpPr>
              <p:cNvPr id="14" name="Straight Arrow Connector 13">
                <a:extLst>
                  <a:ext uri="{FF2B5EF4-FFF2-40B4-BE49-F238E27FC236}">
                    <a16:creationId xmlns:a16="http://schemas.microsoft.com/office/drawing/2014/main" id="{0A4219F0-CE6B-3AB9-3612-384D38D82F9C}"/>
                  </a:ext>
                </a:extLst>
              </p:cNvPr>
              <p:cNvCxnSpPr>
                <a:cxnSpLocks/>
              </p:cNvCxnSpPr>
              <p:nvPr/>
            </p:nvCxnSpPr>
            <p:spPr bwMode="auto">
              <a:xfrm>
                <a:off x="60158" y="3800566"/>
                <a:ext cx="9083842" cy="0"/>
              </a:xfrm>
              <a:prstGeom prst="straightConnector1">
                <a:avLst/>
              </a:prstGeom>
              <a:ln w="28575" cap="flat" cmpd="sng" algn="ctr">
                <a:solidFill>
                  <a:schemeClr val="accent4"/>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47" name="Group 46">
                <a:extLst>
                  <a:ext uri="{FF2B5EF4-FFF2-40B4-BE49-F238E27FC236}">
                    <a16:creationId xmlns:a16="http://schemas.microsoft.com/office/drawing/2014/main" id="{03B30FB7-C1EA-C525-F2F9-96550A4F86BE}"/>
                  </a:ext>
                </a:extLst>
              </p:cNvPr>
              <p:cNvGrpSpPr/>
              <p:nvPr/>
            </p:nvGrpSpPr>
            <p:grpSpPr>
              <a:xfrm>
                <a:off x="409424" y="2233032"/>
                <a:ext cx="8291687" cy="4966232"/>
                <a:chOff x="409424" y="2233032"/>
                <a:chExt cx="8291687" cy="4966232"/>
              </a:xfrm>
            </p:grpSpPr>
            <p:sp>
              <p:nvSpPr>
                <p:cNvPr id="108" name="Rectangle 107">
                  <a:extLst>
                    <a:ext uri="{FF2B5EF4-FFF2-40B4-BE49-F238E27FC236}">
                      <a16:creationId xmlns:a16="http://schemas.microsoft.com/office/drawing/2014/main" id="{CF50BF8B-314A-4022-A47B-69692274774F}"/>
                    </a:ext>
                  </a:extLst>
                </p:cNvPr>
                <p:cNvSpPr/>
                <p:nvPr/>
              </p:nvSpPr>
              <p:spPr bwMode="auto">
                <a:xfrm>
                  <a:off x="409424" y="3321681"/>
                  <a:ext cx="1245660" cy="1025864"/>
                </a:xfrm>
                <a:prstGeom prst="rect">
                  <a:avLst/>
                </a:prstGeom>
                <a:solidFill>
                  <a:srgbClr val="81BA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109" name="TextBox 108">
                  <a:extLst>
                    <a:ext uri="{FF2B5EF4-FFF2-40B4-BE49-F238E27FC236}">
                      <a16:creationId xmlns:a16="http://schemas.microsoft.com/office/drawing/2014/main" id="{E9DE1849-18CF-4055-A897-509BF4C499E9}"/>
                    </a:ext>
                  </a:extLst>
                </p:cNvPr>
                <p:cNvSpPr txBox="1"/>
                <p:nvPr/>
              </p:nvSpPr>
              <p:spPr>
                <a:xfrm>
                  <a:off x="436900" y="4465103"/>
                  <a:ext cx="1348767" cy="1384995"/>
                </a:xfrm>
                <a:prstGeom prst="rect">
                  <a:avLst/>
                </a:prstGeom>
                <a:noFill/>
              </p:spPr>
              <p:txBody>
                <a:bodyPr wrap="square" lIns="91440" tIns="45720" rIns="91440" bIns="45720" rtlCol="0" anchor="t">
                  <a:spAutoFit/>
                </a:bodyPr>
                <a:lstStyle/>
                <a:p>
                  <a:pPr defTabSz="457200">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Engage with KPMG to provide support for   CCRR and Contracted Provider</a:t>
                  </a:r>
                  <a:r>
                    <a:rPr lang="en-US" sz="1200" kern="0">
                      <a:solidFill>
                        <a:srgbClr val="000000"/>
                      </a:solidFill>
                      <a:latin typeface="Arial" panose="020B0604020202020204"/>
                      <a:cs typeface="Calibri"/>
                    </a:rPr>
                    <a:t>  procurements</a:t>
                  </a:r>
                  <a:endParaRPr kumimoji="0" lang="en-US" sz="1200" b="0" i="0" u="none" strike="noStrike" kern="0" cap="none" spc="0" normalizeH="0" baseline="0" noProof="0">
                    <a:ln>
                      <a:noFill/>
                    </a:ln>
                    <a:solidFill>
                      <a:srgbClr val="000000"/>
                    </a:solidFill>
                    <a:effectLst/>
                    <a:uLnTx/>
                    <a:uFillTx/>
                    <a:latin typeface="Arial" panose="020B0604020202020204"/>
                    <a:ea typeface="+mn-ea"/>
                    <a:cs typeface="Calibri"/>
                  </a:endParaRPr>
                </a:p>
              </p:txBody>
            </p:sp>
            <p:grpSp>
              <p:nvGrpSpPr>
                <p:cNvPr id="46" name="Group 45">
                  <a:extLst>
                    <a:ext uri="{FF2B5EF4-FFF2-40B4-BE49-F238E27FC236}">
                      <a16:creationId xmlns:a16="http://schemas.microsoft.com/office/drawing/2014/main" id="{EDE21C5E-683B-3265-D86C-EA811F198EB2}"/>
                    </a:ext>
                  </a:extLst>
                </p:cNvPr>
                <p:cNvGrpSpPr/>
                <p:nvPr/>
              </p:nvGrpSpPr>
              <p:grpSpPr>
                <a:xfrm>
                  <a:off x="1776448" y="2233032"/>
                  <a:ext cx="6924663" cy="4966232"/>
                  <a:chOff x="1781089" y="2210231"/>
                  <a:chExt cx="6924663" cy="4966232"/>
                </a:xfrm>
              </p:grpSpPr>
              <p:grpSp>
                <p:nvGrpSpPr>
                  <p:cNvPr id="70" name="Group 69">
                    <a:extLst>
                      <a:ext uri="{FF2B5EF4-FFF2-40B4-BE49-F238E27FC236}">
                        <a16:creationId xmlns:a16="http://schemas.microsoft.com/office/drawing/2014/main" id="{1F5EDC5E-AFB8-4476-8C57-B43276C03401}"/>
                      </a:ext>
                    </a:extLst>
                  </p:cNvPr>
                  <p:cNvGrpSpPr/>
                  <p:nvPr/>
                </p:nvGrpSpPr>
                <p:grpSpPr>
                  <a:xfrm>
                    <a:off x="6273537" y="3919679"/>
                    <a:ext cx="781774" cy="577571"/>
                    <a:chOff x="4173369" y="4591247"/>
                    <a:chExt cx="680872" cy="508000"/>
                  </a:xfrm>
                  <a:solidFill>
                    <a:srgbClr val="FFFFFF"/>
                  </a:solidFill>
                </p:grpSpPr>
                <p:sp>
                  <p:nvSpPr>
                    <p:cNvPr id="89" name="Freeform 65">
                      <a:extLst>
                        <a:ext uri="{FF2B5EF4-FFF2-40B4-BE49-F238E27FC236}">
                          <a16:creationId xmlns:a16="http://schemas.microsoft.com/office/drawing/2014/main" id="{A8915248-3361-45B5-BB05-938C8EE8064F}"/>
                        </a:ext>
                      </a:extLst>
                    </p:cNvPr>
                    <p:cNvSpPr>
                      <a:spLocks/>
                    </p:cNvSpPr>
                    <p:nvPr/>
                  </p:nvSpPr>
                  <p:spPr bwMode="auto">
                    <a:xfrm>
                      <a:off x="4173369" y="4591247"/>
                      <a:ext cx="216848" cy="508000"/>
                    </a:xfrm>
                    <a:custGeom>
                      <a:avLst/>
                      <a:gdLst>
                        <a:gd name="T0" fmla="*/ 20 w 60"/>
                        <a:gd name="T1" fmla="*/ 140 h 140"/>
                        <a:gd name="T2" fmla="*/ 16 w 60"/>
                        <a:gd name="T3" fmla="*/ 137 h 140"/>
                        <a:gd name="T4" fmla="*/ 17 w 60"/>
                        <a:gd name="T5" fmla="*/ 120 h 140"/>
                        <a:gd name="T6" fmla="*/ 36 w 60"/>
                        <a:gd name="T7" fmla="*/ 115 h 140"/>
                        <a:gd name="T8" fmla="*/ 38 w 60"/>
                        <a:gd name="T9" fmla="*/ 115 h 140"/>
                        <a:gd name="T10" fmla="*/ 39 w 60"/>
                        <a:gd name="T11" fmla="*/ 115 h 140"/>
                        <a:gd name="T12" fmla="*/ 41 w 60"/>
                        <a:gd name="T13" fmla="*/ 114 h 140"/>
                        <a:gd name="T14" fmla="*/ 41 w 60"/>
                        <a:gd name="T15" fmla="*/ 112 h 140"/>
                        <a:gd name="T16" fmla="*/ 40 w 60"/>
                        <a:gd name="T17" fmla="*/ 109 h 140"/>
                        <a:gd name="T18" fmla="*/ 40 w 60"/>
                        <a:gd name="T19" fmla="*/ 100 h 140"/>
                        <a:gd name="T20" fmla="*/ 43 w 60"/>
                        <a:gd name="T21" fmla="*/ 97 h 140"/>
                        <a:gd name="T22" fmla="*/ 44 w 60"/>
                        <a:gd name="T23" fmla="*/ 97 h 140"/>
                        <a:gd name="T24" fmla="*/ 43 w 60"/>
                        <a:gd name="T25" fmla="*/ 94 h 140"/>
                        <a:gd name="T26" fmla="*/ 44 w 60"/>
                        <a:gd name="T27" fmla="*/ 91 h 140"/>
                        <a:gd name="T28" fmla="*/ 45 w 60"/>
                        <a:gd name="T29" fmla="*/ 89 h 140"/>
                        <a:gd name="T30" fmla="*/ 44 w 60"/>
                        <a:gd name="T31" fmla="*/ 87 h 140"/>
                        <a:gd name="T32" fmla="*/ 43 w 60"/>
                        <a:gd name="T33" fmla="*/ 82 h 140"/>
                        <a:gd name="T34" fmla="*/ 50 w 60"/>
                        <a:gd name="T35" fmla="*/ 77 h 140"/>
                        <a:gd name="T36" fmla="*/ 53 w 60"/>
                        <a:gd name="T37" fmla="*/ 76 h 140"/>
                        <a:gd name="T38" fmla="*/ 49 w 60"/>
                        <a:gd name="T39" fmla="*/ 70 h 140"/>
                        <a:gd name="T40" fmla="*/ 43 w 60"/>
                        <a:gd name="T41" fmla="*/ 57 h 140"/>
                        <a:gd name="T42" fmla="*/ 44 w 60"/>
                        <a:gd name="T43" fmla="*/ 48 h 140"/>
                        <a:gd name="T44" fmla="*/ 44 w 60"/>
                        <a:gd name="T45" fmla="*/ 43 h 140"/>
                        <a:gd name="T46" fmla="*/ 4 w 60"/>
                        <a:gd name="T47" fmla="*/ 7 h 140"/>
                        <a:gd name="T48" fmla="*/ 1 w 60"/>
                        <a:gd name="T49" fmla="*/ 6 h 140"/>
                        <a:gd name="T50" fmla="*/ 1 w 60"/>
                        <a:gd name="T51" fmla="*/ 3 h 140"/>
                        <a:gd name="T52" fmla="*/ 5 w 60"/>
                        <a:gd name="T53" fmla="*/ 0 h 140"/>
                        <a:gd name="T54" fmla="*/ 51 w 60"/>
                        <a:gd name="T55" fmla="*/ 43 h 140"/>
                        <a:gd name="T56" fmla="*/ 50 w 60"/>
                        <a:gd name="T57" fmla="*/ 50 h 140"/>
                        <a:gd name="T58" fmla="*/ 49 w 60"/>
                        <a:gd name="T59" fmla="*/ 56 h 140"/>
                        <a:gd name="T60" fmla="*/ 54 w 60"/>
                        <a:gd name="T61" fmla="*/ 65 h 140"/>
                        <a:gd name="T62" fmla="*/ 59 w 60"/>
                        <a:gd name="T63" fmla="*/ 78 h 140"/>
                        <a:gd name="T64" fmla="*/ 51 w 60"/>
                        <a:gd name="T65" fmla="*/ 84 h 140"/>
                        <a:gd name="T66" fmla="*/ 50 w 60"/>
                        <a:gd name="T67" fmla="*/ 84 h 140"/>
                        <a:gd name="T68" fmla="*/ 50 w 60"/>
                        <a:gd name="T69" fmla="*/ 85 h 140"/>
                        <a:gd name="T70" fmla="*/ 51 w 60"/>
                        <a:gd name="T71" fmla="*/ 85 h 140"/>
                        <a:gd name="T72" fmla="*/ 52 w 60"/>
                        <a:gd name="T73" fmla="*/ 90 h 140"/>
                        <a:gd name="T74" fmla="*/ 50 w 60"/>
                        <a:gd name="T75" fmla="*/ 93 h 140"/>
                        <a:gd name="T76" fmla="*/ 51 w 60"/>
                        <a:gd name="T77" fmla="*/ 97 h 140"/>
                        <a:gd name="T78" fmla="*/ 46 w 60"/>
                        <a:gd name="T79" fmla="*/ 104 h 140"/>
                        <a:gd name="T80" fmla="*/ 46 w 60"/>
                        <a:gd name="T81" fmla="*/ 104 h 140"/>
                        <a:gd name="T82" fmla="*/ 47 w 60"/>
                        <a:gd name="T83" fmla="*/ 107 h 140"/>
                        <a:gd name="T84" fmla="*/ 48 w 60"/>
                        <a:gd name="T85" fmla="*/ 111 h 140"/>
                        <a:gd name="T86" fmla="*/ 46 w 60"/>
                        <a:gd name="T87" fmla="*/ 119 h 140"/>
                        <a:gd name="T88" fmla="*/ 38 w 60"/>
                        <a:gd name="T89" fmla="*/ 122 h 140"/>
                        <a:gd name="T90" fmla="*/ 35 w 60"/>
                        <a:gd name="T91" fmla="*/ 122 h 140"/>
                        <a:gd name="T92" fmla="*/ 22 w 60"/>
                        <a:gd name="T93" fmla="*/ 125 h 140"/>
                        <a:gd name="T94" fmla="*/ 23 w 60"/>
                        <a:gd name="T95" fmla="*/ 135 h 140"/>
                        <a:gd name="T96" fmla="*/ 21 w 60"/>
                        <a:gd name="T97" fmla="*/ 140 h 140"/>
                        <a:gd name="T98" fmla="*/ 20 w 60"/>
                        <a:gd name="T99" fmla="*/ 14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0" h="140">
                          <a:moveTo>
                            <a:pt x="20" y="140"/>
                          </a:moveTo>
                          <a:cubicBezTo>
                            <a:pt x="18" y="140"/>
                            <a:pt x="17" y="139"/>
                            <a:pt x="16" y="137"/>
                          </a:cubicBezTo>
                          <a:cubicBezTo>
                            <a:pt x="16" y="135"/>
                            <a:pt x="13" y="125"/>
                            <a:pt x="17" y="120"/>
                          </a:cubicBezTo>
                          <a:cubicBezTo>
                            <a:pt x="20" y="116"/>
                            <a:pt x="30" y="115"/>
                            <a:pt x="36" y="115"/>
                          </a:cubicBezTo>
                          <a:cubicBezTo>
                            <a:pt x="37" y="115"/>
                            <a:pt x="38" y="115"/>
                            <a:pt x="38" y="115"/>
                          </a:cubicBezTo>
                          <a:cubicBezTo>
                            <a:pt x="38" y="115"/>
                            <a:pt x="38" y="115"/>
                            <a:pt x="39" y="115"/>
                          </a:cubicBezTo>
                          <a:cubicBezTo>
                            <a:pt x="39" y="115"/>
                            <a:pt x="40" y="114"/>
                            <a:pt x="41" y="114"/>
                          </a:cubicBezTo>
                          <a:cubicBezTo>
                            <a:pt x="41" y="113"/>
                            <a:pt x="41" y="113"/>
                            <a:pt x="41" y="112"/>
                          </a:cubicBezTo>
                          <a:cubicBezTo>
                            <a:pt x="41" y="111"/>
                            <a:pt x="40" y="110"/>
                            <a:pt x="40" y="109"/>
                          </a:cubicBezTo>
                          <a:cubicBezTo>
                            <a:pt x="39" y="105"/>
                            <a:pt x="38" y="102"/>
                            <a:pt x="40" y="100"/>
                          </a:cubicBezTo>
                          <a:cubicBezTo>
                            <a:pt x="41" y="98"/>
                            <a:pt x="42" y="98"/>
                            <a:pt x="43" y="97"/>
                          </a:cubicBezTo>
                          <a:cubicBezTo>
                            <a:pt x="43" y="97"/>
                            <a:pt x="44" y="97"/>
                            <a:pt x="44" y="97"/>
                          </a:cubicBezTo>
                          <a:cubicBezTo>
                            <a:pt x="43" y="96"/>
                            <a:pt x="43" y="96"/>
                            <a:pt x="43" y="94"/>
                          </a:cubicBezTo>
                          <a:cubicBezTo>
                            <a:pt x="42" y="93"/>
                            <a:pt x="43" y="91"/>
                            <a:pt x="44" y="91"/>
                          </a:cubicBezTo>
                          <a:cubicBezTo>
                            <a:pt x="44" y="90"/>
                            <a:pt x="44" y="89"/>
                            <a:pt x="45" y="89"/>
                          </a:cubicBezTo>
                          <a:cubicBezTo>
                            <a:pt x="45" y="89"/>
                            <a:pt x="44" y="88"/>
                            <a:pt x="44" y="87"/>
                          </a:cubicBezTo>
                          <a:cubicBezTo>
                            <a:pt x="44" y="86"/>
                            <a:pt x="43" y="84"/>
                            <a:pt x="43" y="82"/>
                          </a:cubicBezTo>
                          <a:cubicBezTo>
                            <a:pt x="43" y="78"/>
                            <a:pt x="48" y="77"/>
                            <a:pt x="50" y="77"/>
                          </a:cubicBezTo>
                          <a:cubicBezTo>
                            <a:pt x="51" y="77"/>
                            <a:pt x="53" y="76"/>
                            <a:pt x="53" y="76"/>
                          </a:cubicBezTo>
                          <a:cubicBezTo>
                            <a:pt x="53" y="75"/>
                            <a:pt x="50" y="71"/>
                            <a:pt x="49" y="70"/>
                          </a:cubicBezTo>
                          <a:cubicBezTo>
                            <a:pt x="46" y="66"/>
                            <a:pt x="43" y="62"/>
                            <a:pt x="43" y="57"/>
                          </a:cubicBezTo>
                          <a:cubicBezTo>
                            <a:pt x="42" y="53"/>
                            <a:pt x="43" y="51"/>
                            <a:pt x="44" y="48"/>
                          </a:cubicBezTo>
                          <a:cubicBezTo>
                            <a:pt x="44" y="47"/>
                            <a:pt x="44" y="45"/>
                            <a:pt x="44" y="43"/>
                          </a:cubicBezTo>
                          <a:cubicBezTo>
                            <a:pt x="44" y="43"/>
                            <a:pt x="45" y="7"/>
                            <a:pt x="4" y="7"/>
                          </a:cubicBezTo>
                          <a:cubicBezTo>
                            <a:pt x="3" y="7"/>
                            <a:pt x="2" y="7"/>
                            <a:pt x="1" y="6"/>
                          </a:cubicBezTo>
                          <a:cubicBezTo>
                            <a:pt x="1" y="6"/>
                            <a:pt x="0" y="5"/>
                            <a:pt x="1" y="3"/>
                          </a:cubicBezTo>
                          <a:cubicBezTo>
                            <a:pt x="1" y="1"/>
                            <a:pt x="3" y="0"/>
                            <a:pt x="5" y="0"/>
                          </a:cubicBezTo>
                          <a:cubicBezTo>
                            <a:pt x="52" y="0"/>
                            <a:pt x="51" y="43"/>
                            <a:pt x="51" y="43"/>
                          </a:cubicBezTo>
                          <a:cubicBezTo>
                            <a:pt x="51" y="46"/>
                            <a:pt x="51" y="48"/>
                            <a:pt x="50" y="50"/>
                          </a:cubicBezTo>
                          <a:cubicBezTo>
                            <a:pt x="50" y="52"/>
                            <a:pt x="49" y="54"/>
                            <a:pt x="49" y="56"/>
                          </a:cubicBezTo>
                          <a:cubicBezTo>
                            <a:pt x="50" y="59"/>
                            <a:pt x="52" y="62"/>
                            <a:pt x="54" y="65"/>
                          </a:cubicBezTo>
                          <a:cubicBezTo>
                            <a:pt x="57" y="69"/>
                            <a:pt x="60" y="73"/>
                            <a:pt x="59" y="78"/>
                          </a:cubicBezTo>
                          <a:cubicBezTo>
                            <a:pt x="58" y="83"/>
                            <a:pt x="53" y="84"/>
                            <a:pt x="51" y="84"/>
                          </a:cubicBezTo>
                          <a:cubicBezTo>
                            <a:pt x="50" y="84"/>
                            <a:pt x="50" y="84"/>
                            <a:pt x="50" y="84"/>
                          </a:cubicBezTo>
                          <a:cubicBezTo>
                            <a:pt x="50" y="84"/>
                            <a:pt x="50" y="84"/>
                            <a:pt x="50" y="85"/>
                          </a:cubicBezTo>
                          <a:cubicBezTo>
                            <a:pt x="51" y="85"/>
                            <a:pt x="51" y="85"/>
                            <a:pt x="51" y="85"/>
                          </a:cubicBezTo>
                          <a:cubicBezTo>
                            <a:pt x="51" y="86"/>
                            <a:pt x="52" y="88"/>
                            <a:pt x="52" y="90"/>
                          </a:cubicBezTo>
                          <a:cubicBezTo>
                            <a:pt x="52" y="91"/>
                            <a:pt x="51" y="92"/>
                            <a:pt x="50" y="93"/>
                          </a:cubicBezTo>
                          <a:cubicBezTo>
                            <a:pt x="51" y="94"/>
                            <a:pt x="51" y="95"/>
                            <a:pt x="51" y="97"/>
                          </a:cubicBezTo>
                          <a:cubicBezTo>
                            <a:pt x="51" y="101"/>
                            <a:pt x="48" y="103"/>
                            <a:pt x="46" y="104"/>
                          </a:cubicBezTo>
                          <a:cubicBezTo>
                            <a:pt x="46" y="104"/>
                            <a:pt x="46" y="104"/>
                            <a:pt x="46" y="104"/>
                          </a:cubicBezTo>
                          <a:cubicBezTo>
                            <a:pt x="46" y="105"/>
                            <a:pt x="47" y="106"/>
                            <a:pt x="47" y="107"/>
                          </a:cubicBezTo>
                          <a:cubicBezTo>
                            <a:pt x="47" y="108"/>
                            <a:pt x="47" y="109"/>
                            <a:pt x="48" y="111"/>
                          </a:cubicBezTo>
                          <a:cubicBezTo>
                            <a:pt x="48" y="114"/>
                            <a:pt x="48" y="116"/>
                            <a:pt x="46" y="119"/>
                          </a:cubicBezTo>
                          <a:cubicBezTo>
                            <a:pt x="44" y="121"/>
                            <a:pt x="41" y="122"/>
                            <a:pt x="38" y="122"/>
                          </a:cubicBezTo>
                          <a:cubicBezTo>
                            <a:pt x="37" y="122"/>
                            <a:pt x="36" y="122"/>
                            <a:pt x="35" y="122"/>
                          </a:cubicBezTo>
                          <a:cubicBezTo>
                            <a:pt x="29" y="122"/>
                            <a:pt x="23" y="124"/>
                            <a:pt x="22" y="125"/>
                          </a:cubicBezTo>
                          <a:cubicBezTo>
                            <a:pt x="21" y="126"/>
                            <a:pt x="22" y="131"/>
                            <a:pt x="23" y="135"/>
                          </a:cubicBezTo>
                          <a:cubicBezTo>
                            <a:pt x="23" y="137"/>
                            <a:pt x="22" y="139"/>
                            <a:pt x="21" y="140"/>
                          </a:cubicBezTo>
                          <a:cubicBezTo>
                            <a:pt x="20" y="140"/>
                            <a:pt x="20" y="140"/>
                            <a:pt x="20" y="1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sp>
                  <p:nvSpPr>
                    <p:cNvPr id="90" name="Freeform 66">
                      <a:extLst>
                        <a:ext uri="{FF2B5EF4-FFF2-40B4-BE49-F238E27FC236}">
                          <a16:creationId xmlns:a16="http://schemas.microsoft.com/office/drawing/2014/main" id="{91455FC1-E481-458F-9513-560330568612}"/>
                        </a:ext>
                      </a:extLst>
                    </p:cNvPr>
                    <p:cNvSpPr>
                      <a:spLocks/>
                    </p:cNvSpPr>
                    <p:nvPr/>
                  </p:nvSpPr>
                  <p:spPr bwMode="auto">
                    <a:xfrm>
                      <a:off x="4637393" y="4591247"/>
                      <a:ext cx="216848" cy="508000"/>
                    </a:xfrm>
                    <a:custGeom>
                      <a:avLst/>
                      <a:gdLst>
                        <a:gd name="T0" fmla="*/ 40 w 60"/>
                        <a:gd name="T1" fmla="*/ 140 h 140"/>
                        <a:gd name="T2" fmla="*/ 38 w 60"/>
                        <a:gd name="T3" fmla="*/ 135 h 140"/>
                        <a:gd name="T4" fmla="*/ 38 w 60"/>
                        <a:gd name="T5" fmla="*/ 125 h 140"/>
                        <a:gd name="T6" fmla="*/ 25 w 60"/>
                        <a:gd name="T7" fmla="*/ 122 h 140"/>
                        <a:gd name="T8" fmla="*/ 23 w 60"/>
                        <a:gd name="T9" fmla="*/ 122 h 140"/>
                        <a:gd name="T10" fmla="*/ 15 w 60"/>
                        <a:gd name="T11" fmla="*/ 119 h 140"/>
                        <a:gd name="T12" fmla="*/ 13 w 60"/>
                        <a:gd name="T13" fmla="*/ 111 h 140"/>
                        <a:gd name="T14" fmla="*/ 14 w 60"/>
                        <a:gd name="T15" fmla="*/ 107 h 140"/>
                        <a:gd name="T16" fmla="*/ 15 w 60"/>
                        <a:gd name="T17" fmla="*/ 104 h 140"/>
                        <a:gd name="T18" fmla="*/ 14 w 60"/>
                        <a:gd name="T19" fmla="*/ 104 h 140"/>
                        <a:gd name="T20" fmla="*/ 9 w 60"/>
                        <a:gd name="T21" fmla="*/ 97 h 140"/>
                        <a:gd name="T22" fmla="*/ 10 w 60"/>
                        <a:gd name="T23" fmla="*/ 93 h 140"/>
                        <a:gd name="T24" fmla="*/ 9 w 60"/>
                        <a:gd name="T25" fmla="*/ 90 h 140"/>
                        <a:gd name="T26" fmla="*/ 10 w 60"/>
                        <a:gd name="T27" fmla="*/ 85 h 140"/>
                        <a:gd name="T28" fmla="*/ 10 w 60"/>
                        <a:gd name="T29" fmla="*/ 85 h 140"/>
                        <a:gd name="T30" fmla="*/ 10 w 60"/>
                        <a:gd name="T31" fmla="*/ 84 h 140"/>
                        <a:gd name="T32" fmla="*/ 10 w 60"/>
                        <a:gd name="T33" fmla="*/ 84 h 140"/>
                        <a:gd name="T34" fmla="*/ 1 w 60"/>
                        <a:gd name="T35" fmla="*/ 78 h 140"/>
                        <a:gd name="T36" fmla="*/ 6 w 60"/>
                        <a:gd name="T37" fmla="*/ 65 h 140"/>
                        <a:gd name="T38" fmla="*/ 11 w 60"/>
                        <a:gd name="T39" fmla="*/ 56 h 140"/>
                        <a:gd name="T40" fmla="*/ 10 w 60"/>
                        <a:gd name="T41" fmla="*/ 50 h 140"/>
                        <a:gd name="T42" fmla="*/ 10 w 60"/>
                        <a:gd name="T43" fmla="*/ 43 h 140"/>
                        <a:gd name="T44" fmla="*/ 56 w 60"/>
                        <a:gd name="T45" fmla="*/ 0 h 140"/>
                        <a:gd name="T46" fmla="*/ 60 w 60"/>
                        <a:gd name="T47" fmla="*/ 3 h 140"/>
                        <a:gd name="T48" fmla="*/ 59 w 60"/>
                        <a:gd name="T49" fmla="*/ 6 h 140"/>
                        <a:gd name="T50" fmla="*/ 57 w 60"/>
                        <a:gd name="T51" fmla="*/ 7 h 140"/>
                        <a:gd name="T52" fmla="*/ 16 w 60"/>
                        <a:gd name="T53" fmla="*/ 43 h 140"/>
                        <a:gd name="T54" fmla="*/ 17 w 60"/>
                        <a:gd name="T55" fmla="*/ 48 h 140"/>
                        <a:gd name="T56" fmla="*/ 18 w 60"/>
                        <a:gd name="T57" fmla="*/ 57 h 140"/>
                        <a:gd name="T58" fmla="*/ 11 w 60"/>
                        <a:gd name="T59" fmla="*/ 70 h 140"/>
                        <a:gd name="T60" fmla="*/ 8 w 60"/>
                        <a:gd name="T61" fmla="*/ 76 h 140"/>
                        <a:gd name="T62" fmla="*/ 11 w 60"/>
                        <a:gd name="T63" fmla="*/ 77 h 140"/>
                        <a:gd name="T64" fmla="*/ 17 w 60"/>
                        <a:gd name="T65" fmla="*/ 82 h 140"/>
                        <a:gd name="T66" fmla="*/ 17 w 60"/>
                        <a:gd name="T67" fmla="*/ 87 h 140"/>
                        <a:gd name="T68" fmla="*/ 16 w 60"/>
                        <a:gd name="T69" fmla="*/ 89 h 140"/>
                        <a:gd name="T70" fmla="*/ 17 w 60"/>
                        <a:gd name="T71" fmla="*/ 91 h 140"/>
                        <a:gd name="T72" fmla="*/ 18 w 60"/>
                        <a:gd name="T73" fmla="*/ 94 h 140"/>
                        <a:gd name="T74" fmla="*/ 16 w 60"/>
                        <a:gd name="T75" fmla="*/ 97 h 140"/>
                        <a:gd name="T76" fmla="*/ 17 w 60"/>
                        <a:gd name="T77" fmla="*/ 97 h 140"/>
                        <a:gd name="T78" fmla="*/ 20 w 60"/>
                        <a:gd name="T79" fmla="*/ 100 h 140"/>
                        <a:gd name="T80" fmla="*/ 20 w 60"/>
                        <a:gd name="T81" fmla="*/ 109 h 140"/>
                        <a:gd name="T82" fmla="*/ 20 w 60"/>
                        <a:gd name="T83" fmla="*/ 112 h 140"/>
                        <a:gd name="T84" fmla="*/ 20 w 60"/>
                        <a:gd name="T85" fmla="*/ 114 h 140"/>
                        <a:gd name="T86" fmla="*/ 22 w 60"/>
                        <a:gd name="T87" fmla="*/ 115 h 140"/>
                        <a:gd name="T88" fmla="*/ 22 w 60"/>
                        <a:gd name="T89" fmla="*/ 115 h 140"/>
                        <a:gd name="T90" fmla="*/ 25 w 60"/>
                        <a:gd name="T91" fmla="*/ 115 h 140"/>
                        <a:gd name="T92" fmla="*/ 44 w 60"/>
                        <a:gd name="T93" fmla="*/ 120 h 140"/>
                        <a:gd name="T94" fmla="*/ 44 w 60"/>
                        <a:gd name="T95" fmla="*/ 137 h 140"/>
                        <a:gd name="T96" fmla="*/ 41 w 60"/>
                        <a:gd name="T97" fmla="*/ 140 h 140"/>
                        <a:gd name="T98" fmla="*/ 40 w 60"/>
                        <a:gd name="T99" fmla="*/ 14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0" h="140">
                          <a:moveTo>
                            <a:pt x="40" y="140"/>
                          </a:moveTo>
                          <a:cubicBezTo>
                            <a:pt x="38" y="139"/>
                            <a:pt x="37" y="137"/>
                            <a:pt x="38" y="135"/>
                          </a:cubicBezTo>
                          <a:cubicBezTo>
                            <a:pt x="39" y="131"/>
                            <a:pt x="39" y="126"/>
                            <a:pt x="38" y="125"/>
                          </a:cubicBezTo>
                          <a:cubicBezTo>
                            <a:pt x="38" y="124"/>
                            <a:pt x="32" y="122"/>
                            <a:pt x="25" y="122"/>
                          </a:cubicBezTo>
                          <a:cubicBezTo>
                            <a:pt x="25" y="122"/>
                            <a:pt x="24" y="122"/>
                            <a:pt x="23" y="122"/>
                          </a:cubicBezTo>
                          <a:cubicBezTo>
                            <a:pt x="20" y="122"/>
                            <a:pt x="17" y="121"/>
                            <a:pt x="15" y="119"/>
                          </a:cubicBezTo>
                          <a:cubicBezTo>
                            <a:pt x="13" y="116"/>
                            <a:pt x="12" y="114"/>
                            <a:pt x="13" y="111"/>
                          </a:cubicBezTo>
                          <a:cubicBezTo>
                            <a:pt x="13" y="109"/>
                            <a:pt x="14" y="108"/>
                            <a:pt x="14" y="107"/>
                          </a:cubicBezTo>
                          <a:cubicBezTo>
                            <a:pt x="14" y="106"/>
                            <a:pt x="14" y="105"/>
                            <a:pt x="15" y="104"/>
                          </a:cubicBezTo>
                          <a:cubicBezTo>
                            <a:pt x="14" y="104"/>
                            <a:pt x="14" y="104"/>
                            <a:pt x="14" y="104"/>
                          </a:cubicBezTo>
                          <a:cubicBezTo>
                            <a:pt x="13" y="103"/>
                            <a:pt x="9" y="101"/>
                            <a:pt x="9" y="97"/>
                          </a:cubicBezTo>
                          <a:cubicBezTo>
                            <a:pt x="9" y="95"/>
                            <a:pt x="10" y="94"/>
                            <a:pt x="10" y="93"/>
                          </a:cubicBezTo>
                          <a:cubicBezTo>
                            <a:pt x="10" y="92"/>
                            <a:pt x="9" y="91"/>
                            <a:pt x="9" y="90"/>
                          </a:cubicBezTo>
                          <a:cubicBezTo>
                            <a:pt x="9" y="88"/>
                            <a:pt x="10" y="86"/>
                            <a:pt x="10" y="85"/>
                          </a:cubicBezTo>
                          <a:cubicBezTo>
                            <a:pt x="10" y="85"/>
                            <a:pt x="10" y="85"/>
                            <a:pt x="10" y="85"/>
                          </a:cubicBezTo>
                          <a:cubicBezTo>
                            <a:pt x="10" y="84"/>
                            <a:pt x="10" y="84"/>
                            <a:pt x="10" y="84"/>
                          </a:cubicBezTo>
                          <a:cubicBezTo>
                            <a:pt x="10" y="84"/>
                            <a:pt x="10" y="84"/>
                            <a:pt x="10" y="84"/>
                          </a:cubicBezTo>
                          <a:cubicBezTo>
                            <a:pt x="7" y="84"/>
                            <a:pt x="3" y="83"/>
                            <a:pt x="1" y="78"/>
                          </a:cubicBezTo>
                          <a:cubicBezTo>
                            <a:pt x="0" y="73"/>
                            <a:pt x="3" y="69"/>
                            <a:pt x="6" y="65"/>
                          </a:cubicBezTo>
                          <a:cubicBezTo>
                            <a:pt x="8" y="62"/>
                            <a:pt x="11" y="59"/>
                            <a:pt x="11" y="56"/>
                          </a:cubicBezTo>
                          <a:cubicBezTo>
                            <a:pt x="11" y="54"/>
                            <a:pt x="11" y="52"/>
                            <a:pt x="10" y="50"/>
                          </a:cubicBezTo>
                          <a:cubicBezTo>
                            <a:pt x="10" y="48"/>
                            <a:pt x="9" y="46"/>
                            <a:pt x="10" y="43"/>
                          </a:cubicBezTo>
                          <a:cubicBezTo>
                            <a:pt x="10" y="43"/>
                            <a:pt x="9" y="0"/>
                            <a:pt x="56" y="0"/>
                          </a:cubicBezTo>
                          <a:cubicBezTo>
                            <a:pt x="58" y="0"/>
                            <a:pt x="60" y="1"/>
                            <a:pt x="60" y="3"/>
                          </a:cubicBezTo>
                          <a:cubicBezTo>
                            <a:pt x="60" y="5"/>
                            <a:pt x="60" y="6"/>
                            <a:pt x="59" y="6"/>
                          </a:cubicBezTo>
                          <a:cubicBezTo>
                            <a:pt x="59" y="7"/>
                            <a:pt x="58" y="7"/>
                            <a:pt x="57" y="7"/>
                          </a:cubicBezTo>
                          <a:cubicBezTo>
                            <a:pt x="16" y="7"/>
                            <a:pt x="16" y="43"/>
                            <a:pt x="16" y="43"/>
                          </a:cubicBezTo>
                          <a:cubicBezTo>
                            <a:pt x="16" y="45"/>
                            <a:pt x="17" y="47"/>
                            <a:pt x="17" y="48"/>
                          </a:cubicBezTo>
                          <a:cubicBezTo>
                            <a:pt x="18" y="51"/>
                            <a:pt x="18" y="53"/>
                            <a:pt x="18" y="57"/>
                          </a:cubicBezTo>
                          <a:cubicBezTo>
                            <a:pt x="17" y="62"/>
                            <a:pt x="14" y="66"/>
                            <a:pt x="11" y="70"/>
                          </a:cubicBezTo>
                          <a:cubicBezTo>
                            <a:pt x="11" y="71"/>
                            <a:pt x="8" y="75"/>
                            <a:pt x="8" y="76"/>
                          </a:cubicBezTo>
                          <a:cubicBezTo>
                            <a:pt x="8" y="76"/>
                            <a:pt x="10" y="77"/>
                            <a:pt x="11" y="77"/>
                          </a:cubicBezTo>
                          <a:cubicBezTo>
                            <a:pt x="13" y="77"/>
                            <a:pt x="17" y="78"/>
                            <a:pt x="17" y="82"/>
                          </a:cubicBezTo>
                          <a:cubicBezTo>
                            <a:pt x="17" y="84"/>
                            <a:pt x="17" y="86"/>
                            <a:pt x="17" y="87"/>
                          </a:cubicBezTo>
                          <a:cubicBezTo>
                            <a:pt x="16" y="88"/>
                            <a:pt x="16" y="89"/>
                            <a:pt x="16" y="89"/>
                          </a:cubicBezTo>
                          <a:cubicBezTo>
                            <a:pt x="16" y="89"/>
                            <a:pt x="17" y="90"/>
                            <a:pt x="17" y="91"/>
                          </a:cubicBezTo>
                          <a:cubicBezTo>
                            <a:pt x="18" y="91"/>
                            <a:pt x="18" y="93"/>
                            <a:pt x="18" y="94"/>
                          </a:cubicBezTo>
                          <a:cubicBezTo>
                            <a:pt x="18" y="96"/>
                            <a:pt x="17" y="96"/>
                            <a:pt x="16" y="97"/>
                          </a:cubicBezTo>
                          <a:cubicBezTo>
                            <a:pt x="17" y="97"/>
                            <a:pt x="17" y="97"/>
                            <a:pt x="17" y="97"/>
                          </a:cubicBezTo>
                          <a:cubicBezTo>
                            <a:pt x="18" y="98"/>
                            <a:pt x="20" y="98"/>
                            <a:pt x="20" y="100"/>
                          </a:cubicBezTo>
                          <a:cubicBezTo>
                            <a:pt x="22" y="102"/>
                            <a:pt x="21" y="105"/>
                            <a:pt x="20" y="109"/>
                          </a:cubicBezTo>
                          <a:cubicBezTo>
                            <a:pt x="20" y="110"/>
                            <a:pt x="20" y="111"/>
                            <a:pt x="20" y="112"/>
                          </a:cubicBezTo>
                          <a:cubicBezTo>
                            <a:pt x="20" y="113"/>
                            <a:pt x="19" y="113"/>
                            <a:pt x="20" y="114"/>
                          </a:cubicBezTo>
                          <a:cubicBezTo>
                            <a:pt x="20" y="114"/>
                            <a:pt x="21" y="115"/>
                            <a:pt x="22" y="115"/>
                          </a:cubicBezTo>
                          <a:cubicBezTo>
                            <a:pt x="22" y="115"/>
                            <a:pt x="22" y="115"/>
                            <a:pt x="22" y="115"/>
                          </a:cubicBezTo>
                          <a:cubicBezTo>
                            <a:pt x="22" y="115"/>
                            <a:pt x="23" y="115"/>
                            <a:pt x="25" y="115"/>
                          </a:cubicBezTo>
                          <a:cubicBezTo>
                            <a:pt x="31" y="115"/>
                            <a:pt x="40" y="116"/>
                            <a:pt x="44" y="120"/>
                          </a:cubicBezTo>
                          <a:cubicBezTo>
                            <a:pt x="47" y="125"/>
                            <a:pt x="45" y="135"/>
                            <a:pt x="44" y="137"/>
                          </a:cubicBezTo>
                          <a:cubicBezTo>
                            <a:pt x="44" y="139"/>
                            <a:pt x="43" y="140"/>
                            <a:pt x="41" y="140"/>
                          </a:cubicBezTo>
                          <a:cubicBezTo>
                            <a:pt x="41" y="140"/>
                            <a:pt x="40" y="140"/>
                            <a:pt x="40" y="1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sp>
                  <p:nvSpPr>
                    <p:cNvPr id="91" name="Freeform 67">
                      <a:extLst>
                        <a:ext uri="{FF2B5EF4-FFF2-40B4-BE49-F238E27FC236}">
                          <a16:creationId xmlns:a16="http://schemas.microsoft.com/office/drawing/2014/main" id="{72B54EAA-A6C7-4ADB-9FE5-167E958E98E8}"/>
                        </a:ext>
                      </a:extLst>
                    </p:cNvPr>
                    <p:cNvSpPr>
                      <a:spLocks noEditPoints="1"/>
                    </p:cNvSpPr>
                    <p:nvPr/>
                  </p:nvSpPr>
                  <p:spPr bwMode="auto">
                    <a:xfrm>
                      <a:off x="4408414" y="4677683"/>
                      <a:ext cx="206233" cy="291152"/>
                    </a:xfrm>
                    <a:custGeom>
                      <a:avLst/>
                      <a:gdLst>
                        <a:gd name="T0" fmla="*/ 40 w 57"/>
                        <a:gd name="T1" fmla="*/ 0 h 80"/>
                        <a:gd name="T2" fmla="*/ 4 w 57"/>
                        <a:gd name="T3" fmla="*/ 0 h 80"/>
                        <a:gd name="T4" fmla="*/ 0 w 57"/>
                        <a:gd name="T5" fmla="*/ 4 h 80"/>
                        <a:gd name="T6" fmla="*/ 0 w 57"/>
                        <a:gd name="T7" fmla="*/ 75 h 80"/>
                        <a:gd name="T8" fmla="*/ 4 w 57"/>
                        <a:gd name="T9" fmla="*/ 80 h 80"/>
                        <a:gd name="T10" fmla="*/ 53 w 57"/>
                        <a:gd name="T11" fmla="*/ 80 h 80"/>
                        <a:gd name="T12" fmla="*/ 57 w 57"/>
                        <a:gd name="T13" fmla="*/ 75 h 80"/>
                        <a:gd name="T14" fmla="*/ 57 w 57"/>
                        <a:gd name="T15" fmla="*/ 19 h 80"/>
                        <a:gd name="T16" fmla="*/ 40 w 57"/>
                        <a:gd name="T17" fmla="*/ 0 h 80"/>
                        <a:gd name="T18" fmla="*/ 11 w 57"/>
                        <a:gd name="T19" fmla="*/ 31 h 80"/>
                        <a:gd name="T20" fmla="*/ 34 w 57"/>
                        <a:gd name="T21" fmla="*/ 31 h 80"/>
                        <a:gd name="T22" fmla="*/ 37 w 57"/>
                        <a:gd name="T23" fmla="*/ 34 h 80"/>
                        <a:gd name="T24" fmla="*/ 34 w 57"/>
                        <a:gd name="T25" fmla="*/ 37 h 80"/>
                        <a:gd name="T26" fmla="*/ 11 w 57"/>
                        <a:gd name="T27" fmla="*/ 37 h 80"/>
                        <a:gd name="T28" fmla="*/ 8 w 57"/>
                        <a:gd name="T29" fmla="*/ 34 h 80"/>
                        <a:gd name="T30" fmla="*/ 11 w 57"/>
                        <a:gd name="T31" fmla="*/ 31 h 80"/>
                        <a:gd name="T32" fmla="*/ 47 w 57"/>
                        <a:gd name="T33" fmla="*/ 67 h 80"/>
                        <a:gd name="T34" fmla="*/ 11 w 57"/>
                        <a:gd name="T35" fmla="*/ 67 h 80"/>
                        <a:gd name="T36" fmla="*/ 8 w 57"/>
                        <a:gd name="T37" fmla="*/ 63 h 80"/>
                        <a:gd name="T38" fmla="*/ 11 w 57"/>
                        <a:gd name="T39" fmla="*/ 60 h 80"/>
                        <a:gd name="T40" fmla="*/ 47 w 57"/>
                        <a:gd name="T41" fmla="*/ 60 h 80"/>
                        <a:gd name="T42" fmla="*/ 50 w 57"/>
                        <a:gd name="T43" fmla="*/ 63 h 80"/>
                        <a:gd name="T44" fmla="*/ 47 w 57"/>
                        <a:gd name="T45" fmla="*/ 67 h 80"/>
                        <a:gd name="T46" fmla="*/ 47 w 57"/>
                        <a:gd name="T47" fmla="*/ 52 h 80"/>
                        <a:gd name="T48" fmla="*/ 11 w 57"/>
                        <a:gd name="T49" fmla="*/ 52 h 80"/>
                        <a:gd name="T50" fmla="*/ 8 w 57"/>
                        <a:gd name="T51" fmla="*/ 49 h 80"/>
                        <a:gd name="T52" fmla="*/ 11 w 57"/>
                        <a:gd name="T53" fmla="*/ 45 h 80"/>
                        <a:gd name="T54" fmla="*/ 47 w 57"/>
                        <a:gd name="T55" fmla="*/ 45 h 80"/>
                        <a:gd name="T56" fmla="*/ 50 w 57"/>
                        <a:gd name="T57" fmla="*/ 49 h 80"/>
                        <a:gd name="T58" fmla="*/ 47 w 57"/>
                        <a:gd name="T59" fmla="*/ 52 h 80"/>
                        <a:gd name="T60" fmla="*/ 55 w 57"/>
                        <a:gd name="T61" fmla="*/ 23 h 80"/>
                        <a:gd name="T62" fmla="*/ 54 w 57"/>
                        <a:gd name="T63" fmla="*/ 23 h 80"/>
                        <a:gd name="T64" fmla="*/ 38 w 57"/>
                        <a:gd name="T65" fmla="*/ 23 h 80"/>
                        <a:gd name="T66" fmla="*/ 37 w 57"/>
                        <a:gd name="T67" fmla="*/ 22 h 80"/>
                        <a:gd name="T68" fmla="*/ 37 w 57"/>
                        <a:gd name="T69" fmla="*/ 4 h 80"/>
                        <a:gd name="T70" fmla="*/ 37 w 57"/>
                        <a:gd name="T71" fmla="*/ 3 h 80"/>
                        <a:gd name="T72" fmla="*/ 38 w 57"/>
                        <a:gd name="T73" fmla="*/ 4 h 80"/>
                        <a:gd name="T74" fmla="*/ 42 w 57"/>
                        <a:gd name="T75" fmla="*/ 7 h 80"/>
                        <a:gd name="T76" fmla="*/ 42 w 57"/>
                        <a:gd name="T77" fmla="*/ 8 h 80"/>
                        <a:gd name="T78" fmla="*/ 42 w 57"/>
                        <a:gd name="T79" fmla="*/ 18 h 80"/>
                        <a:gd name="T80" fmla="*/ 50 w 57"/>
                        <a:gd name="T81" fmla="*/ 18 h 80"/>
                        <a:gd name="T82" fmla="*/ 51 w 57"/>
                        <a:gd name="T83" fmla="*/ 18 h 80"/>
                        <a:gd name="T84" fmla="*/ 54 w 57"/>
                        <a:gd name="T85" fmla="*/ 22 h 80"/>
                        <a:gd name="T86" fmla="*/ 55 w 57"/>
                        <a:gd name="T87" fmla="*/ 23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7" h="80">
                          <a:moveTo>
                            <a:pt x="40" y="0"/>
                          </a:moveTo>
                          <a:cubicBezTo>
                            <a:pt x="4" y="0"/>
                            <a:pt x="4" y="0"/>
                            <a:pt x="4" y="0"/>
                          </a:cubicBezTo>
                          <a:cubicBezTo>
                            <a:pt x="2" y="0"/>
                            <a:pt x="0" y="2"/>
                            <a:pt x="0" y="4"/>
                          </a:cubicBezTo>
                          <a:cubicBezTo>
                            <a:pt x="0" y="75"/>
                            <a:pt x="0" y="75"/>
                            <a:pt x="0" y="75"/>
                          </a:cubicBezTo>
                          <a:cubicBezTo>
                            <a:pt x="0" y="78"/>
                            <a:pt x="2" y="80"/>
                            <a:pt x="4" y="80"/>
                          </a:cubicBezTo>
                          <a:cubicBezTo>
                            <a:pt x="53" y="80"/>
                            <a:pt x="53" y="80"/>
                            <a:pt x="53" y="80"/>
                          </a:cubicBezTo>
                          <a:cubicBezTo>
                            <a:pt x="56" y="80"/>
                            <a:pt x="57" y="78"/>
                            <a:pt x="57" y="75"/>
                          </a:cubicBezTo>
                          <a:cubicBezTo>
                            <a:pt x="57" y="19"/>
                            <a:pt x="57" y="19"/>
                            <a:pt x="57" y="19"/>
                          </a:cubicBezTo>
                          <a:lnTo>
                            <a:pt x="40" y="0"/>
                          </a:lnTo>
                          <a:close/>
                          <a:moveTo>
                            <a:pt x="11" y="31"/>
                          </a:moveTo>
                          <a:cubicBezTo>
                            <a:pt x="34" y="31"/>
                            <a:pt x="34" y="31"/>
                            <a:pt x="34" y="31"/>
                          </a:cubicBezTo>
                          <a:cubicBezTo>
                            <a:pt x="36" y="31"/>
                            <a:pt x="37" y="32"/>
                            <a:pt x="37" y="34"/>
                          </a:cubicBezTo>
                          <a:cubicBezTo>
                            <a:pt x="37" y="36"/>
                            <a:pt x="36" y="37"/>
                            <a:pt x="34" y="37"/>
                          </a:cubicBezTo>
                          <a:cubicBezTo>
                            <a:pt x="11" y="37"/>
                            <a:pt x="11" y="37"/>
                            <a:pt x="11" y="37"/>
                          </a:cubicBezTo>
                          <a:cubicBezTo>
                            <a:pt x="9" y="37"/>
                            <a:pt x="8" y="36"/>
                            <a:pt x="8" y="34"/>
                          </a:cubicBezTo>
                          <a:cubicBezTo>
                            <a:pt x="8" y="32"/>
                            <a:pt x="9" y="31"/>
                            <a:pt x="11" y="31"/>
                          </a:cubicBezTo>
                          <a:close/>
                          <a:moveTo>
                            <a:pt x="47" y="67"/>
                          </a:moveTo>
                          <a:cubicBezTo>
                            <a:pt x="11" y="67"/>
                            <a:pt x="11" y="67"/>
                            <a:pt x="11" y="67"/>
                          </a:cubicBezTo>
                          <a:cubicBezTo>
                            <a:pt x="9" y="67"/>
                            <a:pt x="8" y="65"/>
                            <a:pt x="8" y="63"/>
                          </a:cubicBezTo>
                          <a:cubicBezTo>
                            <a:pt x="8" y="61"/>
                            <a:pt x="9" y="60"/>
                            <a:pt x="11" y="60"/>
                          </a:cubicBezTo>
                          <a:cubicBezTo>
                            <a:pt x="47" y="60"/>
                            <a:pt x="47" y="60"/>
                            <a:pt x="47" y="60"/>
                          </a:cubicBezTo>
                          <a:cubicBezTo>
                            <a:pt x="49" y="60"/>
                            <a:pt x="50" y="61"/>
                            <a:pt x="50" y="63"/>
                          </a:cubicBezTo>
                          <a:cubicBezTo>
                            <a:pt x="50" y="65"/>
                            <a:pt x="49" y="67"/>
                            <a:pt x="47" y="67"/>
                          </a:cubicBezTo>
                          <a:close/>
                          <a:moveTo>
                            <a:pt x="47" y="52"/>
                          </a:moveTo>
                          <a:cubicBezTo>
                            <a:pt x="11" y="52"/>
                            <a:pt x="11" y="52"/>
                            <a:pt x="11" y="52"/>
                          </a:cubicBezTo>
                          <a:cubicBezTo>
                            <a:pt x="9" y="52"/>
                            <a:pt x="8" y="50"/>
                            <a:pt x="8" y="49"/>
                          </a:cubicBezTo>
                          <a:cubicBezTo>
                            <a:pt x="8" y="47"/>
                            <a:pt x="9" y="45"/>
                            <a:pt x="11" y="45"/>
                          </a:cubicBezTo>
                          <a:cubicBezTo>
                            <a:pt x="47" y="45"/>
                            <a:pt x="47" y="45"/>
                            <a:pt x="47" y="45"/>
                          </a:cubicBezTo>
                          <a:cubicBezTo>
                            <a:pt x="49" y="45"/>
                            <a:pt x="50" y="47"/>
                            <a:pt x="50" y="49"/>
                          </a:cubicBezTo>
                          <a:cubicBezTo>
                            <a:pt x="50" y="50"/>
                            <a:pt x="49" y="52"/>
                            <a:pt x="47" y="52"/>
                          </a:cubicBezTo>
                          <a:close/>
                          <a:moveTo>
                            <a:pt x="55" y="23"/>
                          </a:moveTo>
                          <a:cubicBezTo>
                            <a:pt x="54" y="23"/>
                            <a:pt x="54" y="23"/>
                            <a:pt x="54" y="23"/>
                          </a:cubicBezTo>
                          <a:cubicBezTo>
                            <a:pt x="38" y="23"/>
                            <a:pt x="38" y="23"/>
                            <a:pt x="38" y="23"/>
                          </a:cubicBezTo>
                          <a:cubicBezTo>
                            <a:pt x="37" y="23"/>
                            <a:pt x="37" y="23"/>
                            <a:pt x="37" y="22"/>
                          </a:cubicBezTo>
                          <a:cubicBezTo>
                            <a:pt x="37" y="4"/>
                            <a:pt x="37" y="4"/>
                            <a:pt x="37" y="4"/>
                          </a:cubicBezTo>
                          <a:cubicBezTo>
                            <a:pt x="37" y="4"/>
                            <a:pt x="37" y="4"/>
                            <a:pt x="37" y="3"/>
                          </a:cubicBezTo>
                          <a:cubicBezTo>
                            <a:pt x="38" y="3"/>
                            <a:pt x="38" y="3"/>
                            <a:pt x="38" y="4"/>
                          </a:cubicBezTo>
                          <a:cubicBezTo>
                            <a:pt x="42" y="7"/>
                            <a:pt x="42" y="7"/>
                            <a:pt x="42" y="7"/>
                          </a:cubicBezTo>
                          <a:cubicBezTo>
                            <a:pt x="42" y="8"/>
                            <a:pt x="42" y="8"/>
                            <a:pt x="42" y="8"/>
                          </a:cubicBezTo>
                          <a:cubicBezTo>
                            <a:pt x="42" y="18"/>
                            <a:pt x="42" y="18"/>
                            <a:pt x="42" y="18"/>
                          </a:cubicBezTo>
                          <a:cubicBezTo>
                            <a:pt x="50" y="18"/>
                            <a:pt x="50" y="18"/>
                            <a:pt x="50" y="18"/>
                          </a:cubicBezTo>
                          <a:cubicBezTo>
                            <a:pt x="50" y="18"/>
                            <a:pt x="50" y="18"/>
                            <a:pt x="51" y="18"/>
                          </a:cubicBezTo>
                          <a:cubicBezTo>
                            <a:pt x="54" y="22"/>
                            <a:pt x="54" y="22"/>
                            <a:pt x="54" y="22"/>
                          </a:cubicBezTo>
                          <a:cubicBezTo>
                            <a:pt x="55" y="22"/>
                            <a:pt x="55" y="22"/>
                            <a:pt x="55"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grpSp>
              <p:sp>
                <p:nvSpPr>
                  <p:cNvPr id="103" name="TextBox 102">
                    <a:extLst>
                      <a:ext uri="{FF2B5EF4-FFF2-40B4-BE49-F238E27FC236}">
                        <a16:creationId xmlns:a16="http://schemas.microsoft.com/office/drawing/2014/main" id="{91BDB78C-2196-462A-A6E6-2063A0E3057D}"/>
                      </a:ext>
                    </a:extLst>
                  </p:cNvPr>
                  <p:cNvSpPr txBox="1"/>
                  <p:nvPr/>
                </p:nvSpPr>
                <p:spPr>
                  <a:xfrm>
                    <a:off x="6041452" y="4480637"/>
                    <a:ext cx="1323926" cy="1015663"/>
                  </a:xfrm>
                  <a:prstGeom prst="rect">
                    <a:avLst/>
                  </a:prstGeom>
                  <a:noFill/>
                </p:spPr>
                <p:txBody>
                  <a:bodyPr wrap="square" lIns="91440" tIns="45720" rIns="91440" bIns="45720" rtlCol="0" anchor="t">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000000"/>
                        </a:solidFill>
                        <a:effectLst/>
                        <a:uLnTx/>
                        <a:uFillTx/>
                        <a:latin typeface="Arial" panose="020B0604020202020204"/>
                        <a:ea typeface="+mn-ea"/>
                        <a:cs typeface="Calibri"/>
                      </a:rPr>
                      <a:t>Preview Regulation Changes Under Consideration with Board </a:t>
                    </a:r>
                  </a:p>
                </p:txBody>
              </p:sp>
              <p:sp>
                <p:nvSpPr>
                  <p:cNvPr id="60" name="Rectangle 59">
                    <a:extLst>
                      <a:ext uri="{FF2B5EF4-FFF2-40B4-BE49-F238E27FC236}">
                        <a16:creationId xmlns:a16="http://schemas.microsoft.com/office/drawing/2014/main" id="{C790E585-EE75-42E7-97FC-C37BFB29970B}"/>
                      </a:ext>
                    </a:extLst>
                  </p:cNvPr>
                  <p:cNvSpPr/>
                  <p:nvPr/>
                </p:nvSpPr>
                <p:spPr bwMode="auto">
                  <a:xfrm>
                    <a:off x="1889501" y="3308686"/>
                    <a:ext cx="1245660" cy="1025864"/>
                  </a:xfrm>
                  <a:prstGeom prst="rect">
                    <a:avLst/>
                  </a:prstGeom>
                  <a:solidFill>
                    <a:srgbClr val="A3C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1" name="Rectangle 60">
                    <a:extLst>
                      <a:ext uri="{FF2B5EF4-FFF2-40B4-BE49-F238E27FC236}">
                        <a16:creationId xmlns:a16="http://schemas.microsoft.com/office/drawing/2014/main" id="{11D7A12C-D3FB-48DE-AE32-FBBFAC078B7C}"/>
                      </a:ext>
                    </a:extLst>
                  </p:cNvPr>
                  <p:cNvSpPr/>
                  <p:nvPr/>
                </p:nvSpPr>
                <p:spPr bwMode="auto">
                  <a:xfrm>
                    <a:off x="3293578" y="3321681"/>
                    <a:ext cx="1245660" cy="1025864"/>
                  </a:xfrm>
                  <a:prstGeom prst="rect">
                    <a:avLst/>
                  </a:prstGeom>
                  <a:solidFill>
                    <a:srgbClr val="C1D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3" name="Rectangle 62">
                    <a:extLst>
                      <a:ext uri="{FF2B5EF4-FFF2-40B4-BE49-F238E27FC236}">
                        <a16:creationId xmlns:a16="http://schemas.microsoft.com/office/drawing/2014/main" id="{AAB9878E-FAD6-4380-93FD-A7511115BBF8}"/>
                      </a:ext>
                    </a:extLst>
                  </p:cNvPr>
                  <p:cNvSpPr/>
                  <p:nvPr/>
                </p:nvSpPr>
                <p:spPr bwMode="auto">
                  <a:xfrm>
                    <a:off x="4692854" y="3321681"/>
                    <a:ext cx="1245660" cy="1025864"/>
                  </a:xfrm>
                  <a:prstGeom prst="rect">
                    <a:avLst/>
                  </a:prstGeom>
                  <a:solidFill>
                    <a:srgbClr val="D9EA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6" name="Oval 65">
                    <a:extLst>
                      <a:ext uri="{FF2B5EF4-FFF2-40B4-BE49-F238E27FC236}">
                        <a16:creationId xmlns:a16="http://schemas.microsoft.com/office/drawing/2014/main" id="{239EA63F-2927-416D-9199-9ECE9A1C287B}"/>
                      </a:ext>
                    </a:extLst>
                  </p:cNvPr>
                  <p:cNvSpPr/>
                  <p:nvPr/>
                </p:nvSpPr>
                <p:spPr bwMode="ltGray">
                  <a:xfrm>
                    <a:off x="6299803" y="3862385"/>
                    <a:ext cx="607102" cy="602758"/>
                  </a:xfrm>
                  <a:prstGeom prst="ellipse">
                    <a:avLst/>
                  </a:prstGeom>
                  <a:noFill/>
                  <a:ln w="317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0" cap="none" spc="0" normalizeH="0" baseline="0" noProof="0">
                      <a:ln>
                        <a:noFill/>
                      </a:ln>
                      <a:solidFill>
                        <a:srgbClr val="FFFFFF"/>
                      </a:solidFill>
                      <a:effectLst/>
                      <a:uLnTx/>
                      <a:uFillTx/>
                      <a:latin typeface="Calibri"/>
                      <a:ea typeface="+mn-ea"/>
                      <a:cs typeface="Calibri"/>
                    </a:endParaRPr>
                  </a:p>
                </p:txBody>
              </p:sp>
              <p:sp>
                <p:nvSpPr>
                  <p:cNvPr id="95" name="Rectangle 94">
                    <a:extLst>
                      <a:ext uri="{FF2B5EF4-FFF2-40B4-BE49-F238E27FC236}">
                        <a16:creationId xmlns:a16="http://schemas.microsoft.com/office/drawing/2014/main" id="{FCEE303A-8D39-4C02-AF47-8CC51FF0E89F}"/>
                      </a:ext>
                    </a:extLst>
                  </p:cNvPr>
                  <p:cNvSpPr/>
                  <p:nvPr/>
                </p:nvSpPr>
                <p:spPr bwMode="auto">
                  <a:xfrm>
                    <a:off x="6068090" y="3328369"/>
                    <a:ext cx="1245660" cy="1025864"/>
                  </a:xfrm>
                  <a:prstGeom prst="rect">
                    <a:avLst/>
                  </a:prstGeom>
                  <a:solidFill>
                    <a:srgbClr val="E5F1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grpSp>
                <p:nvGrpSpPr>
                  <p:cNvPr id="96" name="Group 95">
                    <a:extLst>
                      <a:ext uri="{FF2B5EF4-FFF2-40B4-BE49-F238E27FC236}">
                        <a16:creationId xmlns:a16="http://schemas.microsoft.com/office/drawing/2014/main" id="{8BDC66C0-EB17-4792-9286-FE0ED7593D19}"/>
                      </a:ext>
                    </a:extLst>
                  </p:cNvPr>
                  <p:cNvGrpSpPr/>
                  <p:nvPr/>
                </p:nvGrpSpPr>
                <p:grpSpPr>
                  <a:xfrm>
                    <a:off x="6217118" y="4313498"/>
                    <a:ext cx="48554" cy="101580"/>
                    <a:chOff x="3703523" y="2867033"/>
                    <a:chExt cx="44450" cy="93663"/>
                  </a:xfrm>
                  <a:solidFill>
                    <a:srgbClr val="FFFFFF"/>
                  </a:solidFill>
                </p:grpSpPr>
                <p:sp>
                  <p:nvSpPr>
                    <p:cNvPr id="97" name="Rectangle 26">
                      <a:extLst>
                        <a:ext uri="{FF2B5EF4-FFF2-40B4-BE49-F238E27FC236}">
                          <a16:creationId xmlns:a16="http://schemas.microsoft.com/office/drawing/2014/main" id="{ED7DCB4C-FDC7-4970-A4AE-4C3FA3C62449}"/>
                        </a:ext>
                      </a:extLst>
                    </p:cNvPr>
                    <p:cNvSpPr>
                      <a:spLocks noChangeArrowheads="1"/>
                    </p:cNvSpPr>
                    <p:nvPr/>
                  </p:nvSpPr>
                  <p:spPr bwMode="auto">
                    <a:xfrm>
                      <a:off x="3703523" y="2867033"/>
                      <a:ext cx="44450" cy="396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sp>
                  <p:nvSpPr>
                    <p:cNvPr id="98" name="Rectangle 27">
                      <a:extLst>
                        <a:ext uri="{FF2B5EF4-FFF2-40B4-BE49-F238E27FC236}">
                          <a16:creationId xmlns:a16="http://schemas.microsoft.com/office/drawing/2014/main" id="{8C23F656-7441-46E4-9031-0F3A6528C8F7}"/>
                        </a:ext>
                      </a:extLst>
                    </p:cNvPr>
                    <p:cNvSpPr>
                      <a:spLocks noChangeArrowheads="1"/>
                    </p:cNvSpPr>
                    <p:nvPr/>
                  </p:nvSpPr>
                  <p:spPr bwMode="auto">
                    <a:xfrm>
                      <a:off x="3703523" y="2921008"/>
                      <a:ext cx="44450" cy="396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00817" tIns="50408" rIns="100817" bIns="50408"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rgbClr val="000000"/>
                        </a:solidFill>
                        <a:effectLst/>
                        <a:uLnTx/>
                        <a:uFillTx/>
                        <a:latin typeface="Calibri"/>
                        <a:ea typeface="+mn-ea"/>
                        <a:cs typeface="Calibri"/>
                      </a:endParaRPr>
                    </a:p>
                  </p:txBody>
                </p:sp>
              </p:grpSp>
              <p:sp>
                <p:nvSpPr>
                  <p:cNvPr id="4" name="TextBox 3">
                    <a:extLst>
                      <a:ext uri="{FF2B5EF4-FFF2-40B4-BE49-F238E27FC236}">
                        <a16:creationId xmlns:a16="http://schemas.microsoft.com/office/drawing/2014/main" id="{86C5FC17-713F-DACC-AFD3-51F02E3BE854}"/>
                      </a:ext>
                    </a:extLst>
                  </p:cNvPr>
                  <p:cNvSpPr txBox="1"/>
                  <p:nvPr/>
                </p:nvSpPr>
                <p:spPr>
                  <a:xfrm>
                    <a:off x="4649456" y="4438187"/>
                    <a:ext cx="1348767" cy="1569660"/>
                  </a:xfrm>
                  <a:prstGeom prst="rect">
                    <a:avLst/>
                  </a:prstGeom>
                  <a:noFill/>
                </p:spPr>
                <p:txBody>
                  <a:bodyPr wrap="square" lIns="91440" tIns="45720" rIns="91440" bIns="45720" rtlCol="0" anchor="t">
                    <a:spAutoFit/>
                  </a:bodyPr>
                  <a:lstStyle/>
                  <a:p>
                    <a:pPr marL="12065" marR="5080">
                      <a:spcBef>
                        <a:spcPts val="100"/>
                      </a:spcBef>
                    </a:pPr>
                    <a:r>
                      <a:rPr lang="en-US" sz="1200" spc="-10">
                        <a:latin typeface="Arial"/>
                        <a:cs typeface="Arial"/>
                      </a:rPr>
                      <a:t>Hold stakeholder Visioning Sessions with internal EEC staff, families, CCRR’s, </a:t>
                    </a:r>
                    <a:br>
                      <a:rPr lang="en-US" sz="1200" spc="-10">
                        <a:latin typeface="Arial"/>
                        <a:cs typeface="Arial"/>
                      </a:rPr>
                    </a:br>
                    <a:r>
                      <a:rPr lang="en-US" sz="1200" spc="-10">
                        <a:latin typeface="Arial"/>
                        <a:cs typeface="Arial"/>
                      </a:rPr>
                      <a:t>community groups</a:t>
                    </a:r>
                    <a:endParaRPr lang="en-US" sz="1200">
                      <a:latin typeface="Arial"/>
                      <a:cs typeface="Arial"/>
                    </a:endParaRPr>
                  </a:p>
                </p:txBody>
              </p:sp>
              <p:sp>
                <p:nvSpPr>
                  <p:cNvPr id="5" name="TextBox 4">
                    <a:extLst>
                      <a:ext uri="{FF2B5EF4-FFF2-40B4-BE49-F238E27FC236}">
                        <a16:creationId xmlns:a16="http://schemas.microsoft.com/office/drawing/2014/main" id="{69482943-4DE5-DE1E-456B-F8E44E018A0B}"/>
                      </a:ext>
                    </a:extLst>
                  </p:cNvPr>
                  <p:cNvSpPr txBox="1"/>
                  <p:nvPr/>
                </p:nvSpPr>
                <p:spPr>
                  <a:xfrm>
                    <a:off x="1878878" y="4461914"/>
                    <a:ext cx="1142488" cy="1015663"/>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i="0" u="none" strike="noStrike" kern="0" cap="none" spc="0" normalizeH="0" baseline="0" noProof="0">
                        <a:ln>
                          <a:noFill/>
                        </a:ln>
                        <a:solidFill>
                          <a:srgbClr val="000000"/>
                        </a:solidFill>
                        <a:effectLst/>
                        <a:uLnTx/>
                        <a:uFillTx/>
                        <a:latin typeface="Arial" panose="020B0604020202020204"/>
                        <a:ea typeface="+mn-ea"/>
                        <a:cs typeface="Arial"/>
                      </a:rPr>
                      <a:t>Launch Pilot </a:t>
                    </a:r>
                    <a:r>
                      <a:rPr kumimoji="0" lang="en-US" sz="1200" b="0" i="0" u="none" strike="noStrike" kern="0" cap="none" spc="0" normalizeH="0" baseline="0" noProof="0">
                        <a:ln>
                          <a:noFill/>
                        </a:ln>
                        <a:solidFill>
                          <a:srgbClr val="000000"/>
                        </a:solidFill>
                        <a:effectLst/>
                        <a:uLnTx/>
                        <a:uFillTx/>
                        <a:latin typeface="Arial" panose="020B0604020202020204"/>
                        <a:ea typeface="+mn-ea"/>
                        <a:cs typeface="Arial"/>
                      </a:rPr>
                      <a:t>with </a:t>
                    </a: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intake application and waitlist </a:t>
                    </a:r>
                    <a:b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br>
                    <a:r>
                      <a:rPr kumimoji="0" lang="en-US" sz="1200" b="0" i="0" u="none" strike="noStrike" kern="1200" cap="none" spc="0" normalizeH="0" baseline="0" noProof="0">
                        <a:ln>
                          <a:noFill/>
                        </a:ln>
                        <a:solidFill>
                          <a:srgbClr val="000000"/>
                        </a:solidFill>
                        <a:effectLst/>
                        <a:uLnTx/>
                        <a:uFillTx/>
                        <a:latin typeface="Arial" panose="020B0604020202020204"/>
                        <a:ea typeface="+mn-ea"/>
                        <a:cs typeface="Arial"/>
                      </a:rPr>
                      <a:t>reconciliation </a:t>
                    </a:r>
                    <a:endParaRPr kumimoji="0" lang="en-US" sz="12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endParaRPr>
                  </a:p>
                </p:txBody>
              </p:sp>
              <p:cxnSp>
                <p:nvCxnSpPr>
                  <p:cNvPr id="10" name="Straight Arrow Connector 9">
                    <a:extLst>
                      <a:ext uri="{FF2B5EF4-FFF2-40B4-BE49-F238E27FC236}">
                        <a16:creationId xmlns:a16="http://schemas.microsoft.com/office/drawing/2014/main" id="{7351CEBA-965A-FE29-A563-7B50141B7BD4}"/>
                      </a:ext>
                    </a:extLst>
                  </p:cNvPr>
                  <p:cNvCxnSpPr>
                    <a:cxnSpLocks/>
                    <a:endCxn id="49" idx="0"/>
                  </p:cNvCxnSpPr>
                  <p:nvPr/>
                </p:nvCxnSpPr>
                <p:spPr>
                  <a:xfrm>
                    <a:off x="6657921" y="5388839"/>
                    <a:ext cx="3669" cy="10130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B20F046E-03EC-D3B1-A375-946BFF4A1B33}"/>
                      </a:ext>
                    </a:extLst>
                  </p:cNvPr>
                  <p:cNvSpPr txBox="1"/>
                  <p:nvPr/>
                </p:nvSpPr>
                <p:spPr>
                  <a:xfrm>
                    <a:off x="3062179" y="6376244"/>
                    <a:ext cx="1425167" cy="800219"/>
                  </a:xfrm>
                  <a:prstGeom prst="rect">
                    <a:avLst/>
                  </a:prstGeom>
                  <a:noFill/>
                </p:spPr>
                <p:txBody>
                  <a:bodyPr wrap="square" lIns="91440" tIns="45720" rIns="91440" bIns="45720" rtlCol="0" anchor="t">
                    <a:spAutoFit/>
                  </a:bodyPr>
                  <a:lstStyle/>
                  <a:p>
                    <a:pPr algn="ctr" defTabSz="457200">
                      <a:defRPr/>
                    </a:pPr>
                    <a:r>
                      <a:rPr lang="en-US" sz="1400" b="1">
                        <a:solidFill>
                          <a:srgbClr val="000000"/>
                        </a:solidFill>
                        <a:latin typeface="Arial" panose="020B0604020202020204"/>
                        <a:cs typeface="Calibri"/>
                      </a:rPr>
                      <a:t>September 2022</a:t>
                    </a:r>
                  </a:p>
                  <a:p>
                    <a:pPr algn="ctr" defTabSz="457200">
                      <a:defRPr/>
                    </a:pPr>
                    <a:endParaRPr lang="en-US" b="1">
                      <a:cs typeface="Arial"/>
                    </a:endParaRPr>
                  </a:p>
                </p:txBody>
              </p:sp>
              <p:sp>
                <p:nvSpPr>
                  <p:cNvPr id="48" name="TextBox 47">
                    <a:extLst>
                      <a:ext uri="{FF2B5EF4-FFF2-40B4-BE49-F238E27FC236}">
                        <a16:creationId xmlns:a16="http://schemas.microsoft.com/office/drawing/2014/main" id="{D098C91F-8B4F-4BF7-DFDA-7226B2D550D9}"/>
                      </a:ext>
                    </a:extLst>
                  </p:cNvPr>
                  <p:cNvSpPr txBox="1"/>
                  <p:nvPr/>
                </p:nvSpPr>
                <p:spPr>
                  <a:xfrm>
                    <a:off x="1781089" y="6376244"/>
                    <a:ext cx="1240277"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August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 2022</a:t>
                    </a:r>
                  </a:p>
                </p:txBody>
              </p:sp>
              <p:sp>
                <p:nvSpPr>
                  <p:cNvPr id="49" name="TextBox 48">
                    <a:extLst>
                      <a:ext uri="{FF2B5EF4-FFF2-40B4-BE49-F238E27FC236}">
                        <a16:creationId xmlns:a16="http://schemas.microsoft.com/office/drawing/2014/main" id="{5A543B80-216D-3F50-5BFC-8BD3BBBAD346}"/>
                      </a:ext>
                    </a:extLst>
                  </p:cNvPr>
                  <p:cNvSpPr txBox="1"/>
                  <p:nvPr/>
                </p:nvSpPr>
                <p:spPr>
                  <a:xfrm>
                    <a:off x="6041451" y="6401938"/>
                    <a:ext cx="1240277"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November 2022</a:t>
                    </a:r>
                  </a:p>
                </p:txBody>
              </p:sp>
              <p:cxnSp>
                <p:nvCxnSpPr>
                  <p:cNvPr id="2" name="Straight Arrow Connector 1">
                    <a:extLst>
                      <a:ext uri="{FF2B5EF4-FFF2-40B4-BE49-F238E27FC236}">
                        <a16:creationId xmlns:a16="http://schemas.microsoft.com/office/drawing/2014/main" id="{249C4DAA-52F3-D719-BC42-0357A78B933F}"/>
                      </a:ext>
                    </a:extLst>
                  </p:cNvPr>
                  <p:cNvCxnSpPr>
                    <a:cxnSpLocks/>
                  </p:cNvCxnSpPr>
                  <p:nvPr/>
                </p:nvCxnSpPr>
                <p:spPr>
                  <a:xfrm>
                    <a:off x="5252833" y="5895388"/>
                    <a:ext cx="0" cy="480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1DBC263-78DD-B62C-E26B-C8B8F9AF1E24}"/>
                      </a:ext>
                    </a:extLst>
                  </p:cNvPr>
                  <p:cNvSpPr txBox="1"/>
                  <p:nvPr/>
                </p:nvSpPr>
                <p:spPr>
                  <a:xfrm>
                    <a:off x="3254519" y="4460561"/>
                    <a:ext cx="1238943" cy="1569660"/>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1200" kern="0">
                        <a:solidFill>
                          <a:srgbClr val="000000"/>
                        </a:solidFill>
                        <a:latin typeface="Arial" panose="020B0604020202020204"/>
                        <a:cs typeface="Arial"/>
                      </a:rPr>
                      <a:t>Assess qualitative and quantitative feedback from first month of pilot, iterate and improve processes</a:t>
                    </a:r>
                    <a:endParaRPr kumimoji="0" lang="en-US" sz="1200"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endParaRPr>
                  </a:p>
                </p:txBody>
              </p:sp>
              <p:sp>
                <p:nvSpPr>
                  <p:cNvPr id="29" name="Speech Bubble: Rectangle with Corners Rounded 28">
                    <a:extLst>
                      <a:ext uri="{FF2B5EF4-FFF2-40B4-BE49-F238E27FC236}">
                        <a16:creationId xmlns:a16="http://schemas.microsoft.com/office/drawing/2014/main" id="{4953A6B4-C8B6-9579-9601-85AED3C96B0C}"/>
                      </a:ext>
                    </a:extLst>
                  </p:cNvPr>
                  <p:cNvSpPr/>
                  <p:nvPr/>
                </p:nvSpPr>
                <p:spPr bwMode="auto">
                  <a:xfrm>
                    <a:off x="6133387" y="2210231"/>
                    <a:ext cx="1201157" cy="924975"/>
                  </a:xfrm>
                  <a:prstGeom prst="wedgeRoundRectCallout">
                    <a:avLst/>
                  </a:prstGeom>
                  <a:solidFill>
                    <a:srgbClr val="9E9E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1200"/>
                      </a:spcBef>
                      <a:spcAft>
                        <a:spcPct val="0"/>
                      </a:spcAft>
                      <a:buClrTx/>
                      <a:buSzTx/>
                      <a:buFontTx/>
                      <a:buNone/>
                      <a:tabLst/>
                    </a:pPr>
                    <a:r>
                      <a:rPr kumimoji="0" lang="en-US" sz="1600" i="0" u="none" strike="noStrike" cap="none" normalizeH="0" baseline="0">
                        <a:ln>
                          <a:noFill/>
                        </a:ln>
                        <a:effectLst/>
                        <a:latin typeface="Arial"/>
                        <a:cs typeface="Arial"/>
                      </a:rPr>
                      <a:t>We are </a:t>
                    </a:r>
                    <a:r>
                      <a:rPr kumimoji="0" lang="en-US" sz="1600" b="1" i="0" u="none" strike="noStrike" cap="none" normalizeH="0" baseline="0">
                        <a:ln>
                          <a:noFill/>
                        </a:ln>
                        <a:effectLst/>
                        <a:latin typeface="Arial"/>
                        <a:cs typeface="Arial"/>
                      </a:rPr>
                      <a:t>here.</a:t>
                    </a:r>
                  </a:p>
                </p:txBody>
              </p:sp>
              <p:sp>
                <p:nvSpPr>
                  <p:cNvPr id="3" name="Rectangle 2">
                    <a:extLst>
                      <a:ext uri="{FF2B5EF4-FFF2-40B4-BE49-F238E27FC236}">
                        <a16:creationId xmlns:a16="http://schemas.microsoft.com/office/drawing/2014/main" id="{18DAE8F7-2BFB-A035-F7A2-D085D191CAD3}"/>
                      </a:ext>
                    </a:extLst>
                  </p:cNvPr>
                  <p:cNvSpPr/>
                  <p:nvPr/>
                </p:nvSpPr>
                <p:spPr bwMode="auto">
                  <a:xfrm>
                    <a:off x="7452819" y="3328370"/>
                    <a:ext cx="1245660" cy="1043666"/>
                  </a:xfrm>
                  <a:prstGeom prst="rect">
                    <a:avLst/>
                  </a:prstGeom>
                  <a:solidFill>
                    <a:srgbClr val="FBF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7" name="TextBox 6">
                    <a:extLst>
                      <a:ext uri="{FF2B5EF4-FFF2-40B4-BE49-F238E27FC236}">
                        <a16:creationId xmlns:a16="http://schemas.microsoft.com/office/drawing/2014/main" id="{342E452C-C463-42AD-9131-8B8BD77DA7D6}"/>
                      </a:ext>
                    </a:extLst>
                  </p:cNvPr>
                  <p:cNvSpPr txBox="1"/>
                  <p:nvPr/>
                </p:nvSpPr>
                <p:spPr>
                  <a:xfrm>
                    <a:off x="7504595" y="4497250"/>
                    <a:ext cx="1201157" cy="830997"/>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000000"/>
                        </a:solidFill>
                        <a:effectLst/>
                        <a:uLnTx/>
                        <a:uFillTx/>
                        <a:latin typeface="Arial" panose="020B0604020202020204"/>
                        <a:ea typeface="+mn-ea"/>
                        <a:cs typeface="Arial"/>
                      </a:rPr>
                      <a:t>Board votes on proposed regulations</a:t>
                    </a:r>
                    <a:endParaRPr kumimoji="0" lang="en-US" sz="1200" b="1" i="0" u="none" strike="noStrike" kern="0" cap="none" spc="0" normalizeH="0" baseline="0" noProof="0">
                      <a:ln>
                        <a:noFill/>
                      </a:ln>
                      <a:solidFill>
                        <a:srgbClr val="000000"/>
                      </a:solidFill>
                      <a:effectLst/>
                      <a:uLnTx/>
                      <a:uFillTx/>
                      <a:latin typeface="Arial" panose="020B0604020202020204"/>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0" cap="none" spc="0" normalizeH="0" baseline="0" noProof="0">
                      <a:ln>
                        <a:noFill/>
                      </a:ln>
                      <a:solidFill>
                        <a:srgbClr val="000000"/>
                      </a:solidFill>
                      <a:effectLst/>
                      <a:uLnTx/>
                      <a:uFillTx/>
                      <a:latin typeface="Calibri"/>
                      <a:ea typeface="+mn-ea"/>
                      <a:cs typeface="Calibri"/>
                    </a:endParaRPr>
                  </a:p>
                </p:txBody>
              </p:sp>
              <p:cxnSp>
                <p:nvCxnSpPr>
                  <p:cNvPr id="13" name="Straight Arrow Connector 12">
                    <a:extLst>
                      <a:ext uri="{FF2B5EF4-FFF2-40B4-BE49-F238E27FC236}">
                        <a16:creationId xmlns:a16="http://schemas.microsoft.com/office/drawing/2014/main" id="{61E320DA-7CA8-76D8-3966-EF3BE241D882}"/>
                      </a:ext>
                    </a:extLst>
                  </p:cNvPr>
                  <p:cNvCxnSpPr>
                    <a:cxnSpLocks/>
                    <a:endCxn id="17" idx="0"/>
                  </p:cNvCxnSpPr>
                  <p:nvPr/>
                </p:nvCxnSpPr>
                <p:spPr>
                  <a:xfrm>
                    <a:off x="8054452" y="5164393"/>
                    <a:ext cx="0" cy="1235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9EFC233-6495-C32E-3AD8-1B26F1612CBC}"/>
                      </a:ext>
                    </a:extLst>
                  </p:cNvPr>
                  <p:cNvSpPr txBox="1"/>
                  <p:nvPr/>
                </p:nvSpPr>
                <p:spPr>
                  <a:xfrm>
                    <a:off x="7434313" y="6399629"/>
                    <a:ext cx="1240277"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December 13, 2022</a:t>
                    </a:r>
                  </a:p>
                </p:txBody>
              </p:sp>
            </p:grpSp>
            <p:sp>
              <p:nvSpPr>
                <p:cNvPr id="11" name="Rectangle 10">
                  <a:extLst>
                    <a:ext uri="{FF2B5EF4-FFF2-40B4-BE49-F238E27FC236}">
                      <a16:creationId xmlns:a16="http://schemas.microsoft.com/office/drawing/2014/main" id="{0D00C528-4A67-C1CE-79E5-96352D0D5FCF}"/>
                    </a:ext>
                  </a:extLst>
                </p:cNvPr>
                <p:cNvSpPr/>
                <p:nvPr/>
              </p:nvSpPr>
              <p:spPr bwMode="auto">
                <a:xfrm>
                  <a:off x="409424" y="2504710"/>
                  <a:ext cx="5571874" cy="699413"/>
                </a:xfrm>
                <a:prstGeom prst="rect">
                  <a:avLst/>
                </a:prstGeom>
                <a:solidFill>
                  <a:srgbClr val="C1D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200" b="0" i="0">
                      <a:solidFill>
                        <a:srgbClr val="242424"/>
                      </a:solidFill>
                      <a:effectLst/>
                    </a:rPr>
                    <a:t>Cross-EEC effort to review all the ideas generated through the lens of families, IT, legal, audit/program integrity, fiscal, policy and leadership to churn out the set of regulatory change recommendations</a:t>
                  </a:r>
                  <a:endParaRPr kumimoji="0" lang="en-US" sz="1200" b="1" i="0" u="none" strike="noStrike" kern="0" cap="none" spc="0" normalizeH="0" baseline="0" noProof="0">
                    <a:ln>
                      <a:noFill/>
                    </a:ln>
                    <a:solidFill>
                      <a:srgbClr val="000000"/>
                    </a:solidFill>
                    <a:effectLst/>
                    <a:uLnTx/>
                    <a:uFillTx/>
                    <a:ea typeface="+mn-ea"/>
                    <a:cs typeface="Calibri"/>
                  </a:endParaRPr>
                </a:p>
              </p:txBody>
            </p:sp>
          </p:grpSp>
        </p:grpSp>
      </p:grpSp>
      <p:sp>
        <p:nvSpPr>
          <p:cNvPr id="54" name="TextBox 53">
            <a:extLst>
              <a:ext uri="{FF2B5EF4-FFF2-40B4-BE49-F238E27FC236}">
                <a16:creationId xmlns:a16="http://schemas.microsoft.com/office/drawing/2014/main" id="{2525B5E9-A74E-F5AA-5815-87767D33D79C}"/>
              </a:ext>
            </a:extLst>
          </p:cNvPr>
          <p:cNvSpPr txBox="1"/>
          <p:nvPr/>
        </p:nvSpPr>
        <p:spPr>
          <a:xfrm>
            <a:off x="4537954" y="5926018"/>
            <a:ext cx="1198101" cy="800219"/>
          </a:xfrm>
          <a:prstGeom prst="rect">
            <a:avLst/>
          </a:prstGeom>
          <a:noFill/>
        </p:spPr>
        <p:txBody>
          <a:bodyPr wrap="square" lIns="91440" tIns="45720" rIns="91440" bIns="45720" rtlCol="0" anchor="t">
            <a:spAutoFit/>
          </a:bodyPr>
          <a:lstStyle/>
          <a:p>
            <a:pPr algn="ctr" defTabSz="457200">
              <a:defRPr/>
            </a:pPr>
            <a:r>
              <a:rPr lang="en-US" sz="1400" b="1">
                <a:solidFill>
                  <a:srgbClr val="000000"/>
                </a:solidFill>
                <a:latin typeface="Arial" panose="020B0604020202020204"/>
                <a:cs typeface="Calibri"/>
              </a:rPr>
              <a:t>October 2022</a:t>
            </a:r>
          </a:p>
          <a:p>
            <a:pPr algn="ctr" defTabSz="457200">
              <a:defRPr/>
            </a:pPr>
            <a:endParaRPr lang="en-US" b="1">
              <a:cs typeface="Arial"/>
            </a:endParaRPr>
          </a:p>
        </p:txBody>
      </p:sp>
      <p:cxnSp>
        <p:nvCxnSpPr>
          <p:cNvPr id="71" name="Straight Arrow Connector 70">
            <a:extLst>
              <a:ext uri="{FF2B5EF4-FFF2-40B4-BE49-F238E27FC236}">
                <a16:creationId xmlns:a16="http://schemas.microsoft.com/office/drawing/2014/main" id="{7E06C9A1-6B2B-2FA1-4CEA-E5619BC19DFF}"/>
              </a:ext>
            </a:extLst>
          </p:cNvPr>
          <p:cNvCxnSpPr>
            <a:cxnSpLocks/>
          </p:cNvCxnSpPr>
          <p:nvPr/>
        </p:nvCxnSpPr>
        <p:spPr>
          <a:xfrm>
            <a:off x="863684" y="5445162"/>
            <a:ext cx="0" cy="480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AE4DDAF1-A02A-8DA5-532D-FF962424268F}"/>
              </a:ext>
            </a:extLst>
          </p:cNvPr>
          <p:cNvCxnSpPr>
            <a:cxnSpLocks/>
          </p:cNvCxnSpPr>
          <p:nvPr/>
        </p:nvCxnSpPr>
        <p:spPr>
          <a:xfrm flipH="1">
            <a:off x="2333337" y="5331785"/>
            <a:ext cx="3091" cy="5942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85FC5E7A-A879-FEE1-EDF7-9B9DF812EB41}"/>
              </a:ext>
            </a:extLst>
          </p:cNvPr>
          <p:cNvCxnSpPr>
            <a:cxnSpLocks/>
          </p:cNvCxnSpPr>
          <p:nvPr/>
        </p:nvCxnSpPr>
        <p:spPr>
          <a:xfrm>
            <a:off x="3697347" y="5599865"/>
            <a:ext cx="0" cy="3062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4134D59C-EF24-42E4-BD20-4E48B7FEB236}"/>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75728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CA3DCB-D49D-41B1-96AF-DEC19F859B15}"/>
              </a:ext>
            </a:extLst>
          </p:cNvPr>
          <p:cNvSpPr txBox="1"/>
          <p:nvPr/>
        </p:nvSpPr>
        <p:spPr>
          <a:xfrm>
            <a:off x="598261" y="1185347"/>
            <a:ext cx="8111629" cy="3947234"/>
          </a:xfrm>
          <a:prstGeom prst="rect">
            <a:avLst/>
          </a:prstGeom>
          <a:solidFill>
            <a:srgbClr val="EFF3FF"/>
          </a:solidFill>
          <a:ln w="19050">
            <a:solidFill>
              <a:schemeClr val="accent5">
                <a:lumMod val="25000"/>
              </a:schemeClr>
            </a:solidFill>
          </a:ln>
        </p:spPr>
        <p:txBody>
          <a:bodyPr wrap="square" lIns="68580" tIns="34290" rIns="68580" bIns="34290" rtlCol="0" anchor="t">
            <a:spAutoFit/>
          </a:bodyPr>
          <a:lstStyle/>
          <a:p>
            <a:pPr defTabSz="685783">
              <a:buClr>
                <a:srgbClr val="0033CC"/>
              </a:buClr>
              <a:defRPr/>
            </a:pPr>
            <a:r>
              <a:rPr lang="en-US" b="1">
                <a:solidFill>
                  <a:srgbClr val="000000"/>
                </a:solidFill>
                <a:latin typeface="Arial" panose="020B0604020202020204"/>
                <a:cs typeface="Calibri"/>
              </a:rPr>
              <a:t>Routine Business</a:t>
            </a:r>
          </a:p>
          <a:p>
            <a:pPr marL="256540" indent="-25654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Approval of Minutes from October 11, 2022 Meeting - VOTE</a:t>
            </a:r>
          </a:p>
          <a:p>
            <a:pPr marL="256540" indent="-25654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Board Working Group: Workforce Recruitment &amp; Retention – UPDATE</a:t>
            </a:r>
            <a:endParaRPr lang="en-US"/>
          </a:p>
          <a:p>
            <a:pPr marL="256540" indent="-25654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2021 Annual Report - VOTE</a:t>
            </a:r>
          </a:p>
          <a:p>
            <a:pPr defTabSz="685783">
              <a:buClr>
                <a:srgbClr val="0033CC"/>
              </a:buClr>
              <a:defRPr/>
            </a:pPr>
            <a:endParaRPr lang="en-US">
              <a:solidFill>
                <a:srgbClr val="000000"/>
              </a:solidFill>
              <a:latin typeface="Arial" panose="020B0604020202020204"/>
              <a:cs typeface="Calibri"/>
            </a:endParaRPr>
          </a:p>
          <a:p>
            <a:pPr defTabSz="685783">
              <a:buClr>
                <a:srgbClr val="0033CC"/>
              </a:buClr>
              <a:defRPr/>
            </a:pPr>
            <a:r>
              <a:rPr lang="en-US" b="1">
                <a:solidFill>
                  <a:srgbClr val="000000"/>
                </a:solidFill>
                <a:latin typeface="Arial" panose="020B0604020202020204"/>
                <a:cs typeface="Calibri"/>
              </a:rPr>
              <a:t>Items for Discussion and Action </a:t>
            </a:r>
          </a:p>
          <a:p>
            <a:pPr marL="285750" indent="-28575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Child Care Financial Assistance (Subsidy)</a:t>
            </a:r>
          </a:p>
          <a:p>
            <a:pPr marL="742950" lvl="1" indent="-28575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Rate Increase Proposal – VOTE</a:t>
            </a:r>
          </a:p>
          <a:p>
            <a:pPr marL="742950" lvl="1" indent="-28575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Proposed Regulation Revisions - Overview</a:t>
            </a:r>
          </a:p>
          <a:p>
            <a:pPr marL="256540" indent="-25654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Fiscal Year 2024 (FY24) Budget Priorities</a:t>
            </a:r>
          </a:p>
          <a:p>
            <a:pPr marL="256540" indent="-256540" defTabSz="685783">
              <a:buClr>
                <a:srgbClr val="0033CC"/>
              </a:buClr>
              <a:buFont typeface="Arial" panose="020B0604020202020204" pitchFamily="34" charset="0"/>
              <a:buChar char="•"/>
              <a:defRPr/>
            </a:pPr>
            <a:r>
              <a:rPr lang="en-US">
                <a:solidFill>
                  <a:srgbClr val="000000"/>
                </a:solidFill>
                <a:latin typeface="Arial" panose="020B0604020202020204"/>
                <a:cs typeface="Calibri"/>
              </a:rPr>
              <a:t>EEOST Proposed Regulation Revisions – VOTE</a:t>
            </a:r>
          </a:p>
          <a:p>
            <a:pPr marL="256540" indent="-256540" defTabSz="685783">
              <a:buClr>
                <a:srgbClr val="0033CC"/>
              </a:buClr>
              <a:buFont typeface="Arial" panose="020B0604020202020204" pitchFamily="34" charset="0"/>
              <a:buChar char="•"/>
              <a:defRPr/>
            </a:pPr>
            <a:endParaRPr lang="en-US">
              <a:solidFill>
                <a:srgbClr val="000000"/>
              </a:solidFill>
              <a:latin typeface="Arial" panose="020B0604020202020204"/>
              <a:cs typeface="Calibri"/>
            </a:endParaRPr>
          </a:p>
          <a:p>
            <a:pPr defTabSz="685783">
              <a:buClr>
                <a:srgbClr val="0033CC"/>
              </a:buClr>
              <a:defRPr/>
            </a:pPr>
            <a:r>
              <a:rPr lang="en-US" b="1">
                <a:solidFill>
                  <a:srgbClr val="000000"/>
                </a:solidFill>
                <a:latin typeface="Arial" panose="020B0604020202020204"/>
                <a:cs typeface="Calibri"/>
              </a:rPr>
              <a:t>Executive Session – Litigation Update</a:t>
            </a:r>
          </a:p>
          <a:p>
            <a:pPr marL="285750" indent="-285750" defTabSz="685783">
              <a:buFont typeface="Arial"/>
              <a:buChar char="•"/>
              <a:defRPr/>
            </a:pPr>
            <a:r>
              <a:rPr lang="en-US">
                <a:solidFill>
                  <a:srgbClr val="000000"/>
                </a:solidFill>
                <a:latin typeface="Arial" panose="020B0604020202020204"/>
                <a:cs typeface="Calibri"/>
              </a:rPr>
              <a:t>Approval of Minutes from September 13, 2022 Executive Session - VOTE</a:t>
            </a:r>
            <a:endParaRPr lang="en-US" b="1">
              <a:solidFill>
                <a:srgbClr val="000000"/>
              </a:solidFill>
              <a:latin typeface="Arial" panose="020B0604020202020204"/>
              <a:cs typeface="Calibri"/>
            </a:endParaRPr>
          </a:p>
        </p:txBody>
      </p:sp>
      <p:sp>
        <p:nvSpPr>
          <p:cNvPr id="5" name="TextBox 4">
            <a:extLst>
              <a:ext uri="{FF2B5EF4-FFF2-40B4-BE49-F238E27FC236}">
                <a16:creationId xmlns:a16="http://schemas.microsoft.com/office/drawing/2014/main" id="{ABE71A40-E800-4579-8266-EDCF4EBC3AAF}"/>
              </a:ext>
            </a:extLst>
          </p:cNvPr>
          <p:cNvSpPr txBox="1"/>
          <p:nvPr/>
        </p:nvSpPr>
        <p:spPr>
          <a:xfrm>
            <a:off x="598262" y="539448"/>
            <a:ext cx="4353194"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defTabSz="685783">
              <a:defRPr/>
            </a:pPr>
            <a:r>
              <a:rPr lang="en-US" sz="2000" b="1">
                <a:solidFill>
                  <a:srgbClr val="00269E"/>
                </a:solidFill>
                <a:latin typeface="Arial" panose="020B0604020202020204"/>
              </a:rPr>
              <a:t>Agenda</a:t>
            </a:r>
            <a:endParaRPr lang="en-US" sz="1500" b="1">
              <a:solidFill>
                <a:srgbClr val="00269E"/>
              </a:solidFill>
              <a:latin typeface="Arial" panose="020B0604020202020204"/>
            </a:endParaRPr>
          </a:p>
        </p:txBody>
      </p:sp>
      <p:sp>
        <p:nvSpPr>
          <p:cNvPr id="8" name="TextBox 7">
            <a:extLst>
              <a:ext uri="{FF2B5EF4-FFF2-40B4-BE49-F238E27FC236}">
                <a16:creationId xmlns:a16="http://schemas.microsoft.com/office/drawing/2014/main" id="{01B191F8-0C96-490D-A9E6-609D7829ABF4}"/>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6" name="Slide Number Placeholder 3">
            <a:extLst>
              <a:ext uri="{FF2B5EF4-FFF2-40B4-BE49-F238E27FC236}">
                <a16:creationId xmlns:a16="http://schemas.microsoft.com/office/drawing/2014/main" id="{47A07E70-EB30-4CFD-99A5-8C2E7BB4FA83}"/>
              </a:ext>
            </a:extLst>
          </p:cNvPr>
          <p:cNvSpPr txBox="1">
            <a:spLocks/>
          </p:cNvSpPr>
          <p:nvPr/>
        </p:nvSpPr>
        <p:spPr>
          <a:xfrm>
            <a:off x="7210427" y="6603914"/>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2</a:t>
            </a:fld>
            <a:endParaRPr lang="en-US" sz="800">
              <a:solidFill>
                <a:srgbClr val="000000"/>
              </a:solidFill>
              <a:latin typeface="Arial" panose="020B0604020202020204"/>
            </a:endParaRPr>
          </a:p>
        </p:txBody>
      </p:sp>
    </p:spTree>
    <p:extLst>
      <p:ext uri="{BB962C8B-B14F-4D97-AF65-F5344CB8AC3E}">
        <p14:creationId xmlns:p14="http://schemas.microsoft.com/office/powerpoint/2010/main" val="153869727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3D5D-34AC-5BC3-74E3-C4D1F1516575}"/>
              </a:ext>
            </a:extLst>
          </p:cNvPr>
          <p:cNvSpPr>
            <a:spLocks noGrp="1"/>
          </p:cNvSpPr>
          <p:nvPr>
            <p:ph type="title"/>
          </p:nvPr>
        </p:nvSpPr>
        <p:spPr>
          <a:xfrm>
            <a:off x="358920" y="269516"/>
            <a:ext cx="7734300" cy="714866"/>
          </a:xfrm>
        </p:spPr>
        <p:txBody>
          <a:bodyPr/>
          <a:lstStyle/>
          <a:p>
            <a:r>
              <a:rPr lang="en-US">
                <a:solidFill>
                  <a:srgbClr val="00269E"/>
                </a:solidFill>
              </a:rPr>
              <a:t>Guiding Principles for Improving Financial Assistance for Child Care</a:t>
            </a:r>
          </a:p>
        </p:txBody>
      </p:sp>
      <p:sp>
        <p:nvSpPr>
          <p:cNvPr id="5" name="Slide Number Placeholder 1">
            <a:extLst>
              <a:ext uri="{FF2B5EF4-FFF2-40B4-BE49-F238E27FC236}">
                <a16:creationId xmlns:a16="http://schemas.microsoft.com/office/drawing/2014/main" id="{21B2A9A5-CFEB-4B1E-AE45-6E437876FD8D}"/>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graphicFrame>
        <p:nvGraphicFramePr>
          <p:cNvPr id="7" name="Diagram 6">
            <a:extLst>
              <a:ext uri="{FF2B5EF4-FFF2-40B4-BE49-F238E27FC236}">
                <a16:creationId xmlns:a16="http://schemas.microsoft.com/office/drawing/2014/main" id="{D8FB0FB4-6CF4-353E-02EE-3D1C498062F4}"/>
              </a:ext>
            </a:extLst>
          </p:cNvPr>
          <p:cNvGraphicFramePr/>
          <p:nvPr/>
        </p:nvGraphicFramePr>
        <p:xfrm>
          <a:off x="518253" y="1259696"/>
          <a:ext cx="8107493" cy="50939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5DBF0ADB-FB2D-4B64-99A4-1CE9512844DC}"/>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4195609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03D5D-34AC-5BC3-74E3-C4D1F1516575}"/>
              </a:ext>
            </a:extLst>
          </p:cNvPr>
          <p:cNvSpPr>
            <a:spLocks noGrp="1"/>
          </p:cNvSpPr>
          <p:nvPr>
            <p:ph type="title"/>
          </p:nvPr>
        </p:nvSpPr>
        <p:spPr>
          <a:xfrm>
            <a:off x="414338" y="152400"/>
            <a:ext cx="7734300" cy="714866"/>
          </a:xfrm>
        </p:spPr>
        <p:txBody>
          <a:bodyPr/>
          <a:lstStyle/>
          <a:p>
            <a:r>
              <a:rPr lang="en-US" sz="2000">
                <a:solidFill>
                  <a:srgbClr val="00269E"/>
                </a:solidFill>
              </a:rPr>
              <a:t>Organizing System:</a:t>
            </a:r>
            <a:br>
              <a:rPr lang="en-US" sz="2000">
                <a:solidFill>
                  <a:srgbClr val="00269E"/>
                </a:solidFill>
              </a:rPr>
            </a:br>
            <a:r>
              <a:rPr lang="en-US" sz="2000">
                <a:solidFill>
                  <a:srgbClr val="00269E"/>
                </a:solidFill>
              </a:rPr>
              <a:t>3 Areas of Reform for Financial Assistance for Child Care </a:t>
            </a:r>
          </a:p>
        </p:txBody>
      </p:sp>
      <p:sp>
        <p:nvSpPr>
          <p:cNvPr id="5" name="Slide Number Placeholder 1">
            <a:extLst>
              <a:ext uri="{FF2B5EF4-FFF2-40B4-BE49-F238E27FC236}">
                <a16:creationId xmlns:a16="http://schemas.microsoft.com/office/drawing/2014/main" id="{21B2A9A5-CFEB-4B1E-AE45-6E437876FD8D}"/>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3" name="TextBox 2">
            <a:extLst>
              <a:ext uri="{FF2B5EF4-FFF2-40B4-BE49-F238E27FC236}">
                <a16:creationId xmlns:a16="http://schemas.microsoft.com/office/drawing/2014/main" id="{B3D3483D-1124-32EA-B52A-1BC526574C87}"/>
              </a:ext>
            </a:extLst>
          </p:cNvPr>
          <p:cNvSpPr txBox="1"/>
          <p:nvPr/>
        </p:nvSpPr>
        <p:spPr>
          <a:xfrm>
            <a:off x="546755" y="999790"/>
            <a:ext cx="7989146" cy="1569660"/>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1600"/>
              <a:t>Currently considering </a:t>
            </a:r>
            <a:r>
              <a:rPr lang="en-US" sz="1600" b="1"/>
              <a:t>42 </a:t>
            </a:r>
            <a:r>
              <a:rPr lang="en-US" sz="1600"/>
              <a:t>regulatory changes, categorized into </a:t>
            </a:r>
            <a:r>
              <a:rPr lang="en-US" sz="1600" b="1"/>
              <a:t>three core areas of reform </a:t>
            </a:r>
            <a:r>
              <a:rPr lang="en-US" sz="1600"/>
              <a:t>that</a:t>
            </a:r>
            <a:r>
              <a:rPr lang="en-US" sz="1600" b="1"/>
              <a:t> </a:t>
            </a:r>
            <a:r>
              <a:rPr lang="en-US" sz="1600"/>
              <a:t>will organize and guide discussion </a:t>
            </a:r>
          </a:p>
          <a:p>
            <a:pPr marL="285750" indent="-285750">
              <a:buFont typeface="Arial" panose="020B0604020202020204" pitchFamily="34" charset="0"/>
              <a:buChar char="•"/>
            </a:pPr>
            <a:r>
              <a:rPr lang="en-US" sz="1600"/>
              <a:t>Under consideration are </a:t>
            </a:r>
            <a:r>
              <a:rPr lang="en-US" sz="1600" b="1"/>
              <a:t>14</a:t>
            </a:r>
            <a:r>
              <a:rPr lang="en-US" sz="1600"/>
              <a:t> regulatory changes to increase overall system efficiency, </a:t>
            </a:r>
            <a:r>
              <a:rPr lang="en-US" sz="1600" b="1"/>
              <a:t>17</a:t>
            </a:r>
            <a:r>
              <a:rPr lang="en-US" sz="1600"/>
              <a:t> to prioritize family need and experience, and </a:t>
            </a:r>
            <a:r>
              <a:rPr lang="en-US" sz="1600" b="1"/>
              <a:t>11</a:t>
            </a:r>
            <a:r>
              <a:rPr lang="en-US" sz="1600"/>
              <a:t> to modernize and update the system </a:t>
            </a:r>
            <a:endParaRPr lang="en-US" sz="1600">
              <a:cs typeface="Arial"/>
            </a:endParaRPr>
          </a:p>
          <a:p>
            <a:pPr marL="285750" indent="-285750">
              <a:buFont typeface="Arial" panose="020B0604020202020204" pitchFamily="34" charset="0"/>
              <a:buChar char="•"/>
            </a:pPr>
            <a:r>
              <a:rPr lang="en-US" sz="1600"/>
              <a:t>EEC hopes to achieve the following goals for the financial assistance for childcare: </a:t>
            </a:r>
            <a:endParaRPr lang="en-US" sz="1600">
              <a:cs typeface="Arial"/>
            </a:endParaRPr>
          </a:p>
        </p:txBody>
      </p:sp>
      <p:grpSp>
        <p:nvGrpSpPr>
          <p:cNvPr id="37" name="Group 36">
            <a:extLst>
              <a:ext uri="{FF2B5EF4-FFF2-40B4-BE49-F238E27FC236}">
                <a16:creationId xmlns:a16="http://schemas.microsoft.com/office/drawing/2014/main" id="{5C33CE6C-6FDE-A8EB-E8FF-9DF7C29B6D9D}"/>
              </a:ext>
            </a:extLst>
          </p:cNvPr>
          <p:cNvGrpSpPr/>
          <p:nvPr/>
        </p:nvGrpSpPr>
        <p:grpSpPr>
          <a:xfrm>
            <a:off x="608099" y="2990483"/>
            <a:ext cx="2828071" cy="2743200"/>
            <a:chOff x="693022" y="2400366"/>
            <a:chExt cx="2828071" cy="2743200"/>
          </a:xfrm>
        </p:grpSpPr>
        <p:grpSp>
          <p:nvGrpSpPr>
            <p:cNvPr id="23" name="Group 22">
              <a:extLst>
                <a:ext uri="{FF2B5EF4-FFF2-40B4-BE49-F238E27FC236}">
                  <a16:creationId xmlns:a16="http://schemas.microsoft.com/office/drawing/2014/main" id="{7059D4F9-72BB-FCA1-6BC4-F2FC1EDEF83F}"/>
                </a:ext>
              </a:extLst>
            </p:cNvPr>
            <p:cNvGrpSpPr>
              <a:grpSpLocks noChangeAspect="1"/>
            </p:cNvGrpSpPr>
            <p:nvPr/>
          </p:nvGrpSpPr>
          <p:grpSpPr>
            <a:xfrm>
              <a:off x="693022" y="2400366"/>
              <a:ext cx="2828071" cy="2743200"/>
              <a:chOff x="3983159" y="2436357"/>
              <a:chExt cx="1592460" cy="1447546"/>
            </a:xfrm>
          </p:grpSpPr>
          <p:sp>
            <p:nvSpPr>
              <p:cNvPr id="8" name="Oval 7">
                <a:extLst>
                  <a:ext uri="{FF2B5EF4-FFF2-40B4-BE49-F238E27FC236}">
                    <a16:creationId xmlns:a16="http://schemas.microsoft.com/office/drawing/2014/main" id="{62FAC539-5828-6A02-100C-C41300210759}"/>
                  </a:ext>
                </a:extLst>
              </p:cNvPr>
              <p:cNvSpPr/>
              <p:nvPr/>
            </p:nvSpPr>
            <p:spPr>
              <a:xfrm>
                <a:off x="3983159" y="2436357"/>
                <a:ext cx="1447546" cy="1447546"/>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9" name="Oval 8">
                <a:extLst>
                  <a:ext uri="{FF2B5EF4-FFF2-40B4-BE49-F238E27FC236}">
                    <a16:creationId xmlns:a16="http://schemas.microsoft.com/office/drawing/2014/main" id="{1DC2D88D-6F0C-F30F-4045-7A0952EEAF8C}"/>
                  </a:ext>
                </a:extLst>
              </p:cNvPr>
              <p:cNvSpPr/>
              <p:nvPr/>
            </p:nvSpPr>
            <p:spPr>
              <a:xfrm>
                <a:off x="4051635" y="2497154"/>
                <a:ext cx="260558" cy="26055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0" name="Freeform: Shape 9">
                <a:extLst>
                  <a:ext uri="{FF2B5EF4-FFF2-40B4-BE49-F238E27FC236}">
                    <a16:creationId xmlns:a16="http://schemas.microsoft.com/office/drawing/2014/main" id="{25F01150-8C88-B078-D8DE-56233603D841}"/>
                  </a:ext>
                </a:extLst>
              </p:cNvPr>
              <p:cNvSpPr/>
              <p:nvPr/>
            </p:nvSpPr>
            <p:spPr>
              <a:xfrm>
                <a:off x="4181914" y="2497154"/>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1</a:t>
                </a:r>
              </a:p>
            </p:txBody>
          </p:sp>
          <p:sp>
            <p:nvSpPr>
              <p:cNvPr id="11" name="Freeform: Shape 10">
                <a:extLst>
                  <a:ext uri="{FF2B5EF4-FFF2-40B4-BE49-F238E27FC236}">
                    <a16:creationId xmlns:a16="http://schemas.microsoft.com/office/drawing/2014/main" id="{119B1D3E-FD47-FBC5-43DC-3D6E8BA38521}"/>
                  </a:ext>
                </a:extLst>
              </p:cNvPr>
              <p:cNvSpPr/>
              <p:nvPr/>
            </p:nvSpPr>
            <p:spPr>
              <a:xfrm>
                <a:off x="4329987" y="2695209"/>
                <a:ext cx="944807" cy="527983"/>
              </a:xfrm>
              <a:custGeom>
                <a:avLst/>
                <a:gdLst>
                  <a:gd name="connsiteX0" fmla="*/ 0 w 1393705"/>
                  <a:gd name="connsiteY0" fmla="*/ 0 h 347490"/>
                  <a:gd name="connsiteX1" fmla="*/ 1393705 w 1393705"/>
                  <a:gd name="connsiteY1" fmla="*/ 0 h 347490"/>
                  <a:gd name="connsiteX2" fmla="*/ 1393705 w 1393705"/>
                  <a:gd name="connsiteY2" fmla="*/ 347490 h 347490"/>
                  <a:gd name="connsiteX3" fmla="*/ 0 w 1393705"/>
                  <a:gd name="connsiteY3" fmla="*/ 347490 h 347490"/>
                  <a:gd name="connsiteX4" fmla="*/ 0 w 1393705"/>
                  <a:gd name="connsiteY4" fmla="*/ 0 h 347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347490">
                    <a:moveTo>
                      <a:pt x="0" y="0"/>
                    </a:moveTo>
                    <a:lnTo>
                      <a:pt x="1393705" y="0"/>
                    </a:lnTo>
                    <a:lnTo>
                      <a:pt x="1393705" y="347490"/>
                    </a:lnTo>
                    <a:lnTo>
                      <a:pt x="0" y="34749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Increase overall system efficiency </a:t>
                </a:r>
              </a:p>
            </p:txBody>
          </p:sp>
        </p:grpSp>
        <p:pic>
          <p:nvPicPr>
            <p:cNvPr id="28" name="Graphic 27" descr="Clipboard Checked with solid fill">
              <a:extLst>
                <a:ext uri="{FF2B5EF4-FFF2-40B4-BE49-F238E27FC236}">
                  <a16:creationId xmlns:a16="http://schemas.microsoft.com/office/drawing/2014/main" id="{46A88CD8-E493-BD74-C8EF-71A3DA5257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12805" y="4158169"/>
              <a:ext cx="868680" cy="868680"/>
            </a:xfrm>
            <a:prstGeom prst="rect">
              <a:avLst/>
            </a:prstGeom>
          </p:spPr>
        </p:pic>
      </p:grpSp>
      <p:grpSp>
        <p:nvGrpSpPr>
          <p:cNvPr id="38" name="Group 37">
            <a:extLst>
              <a:ext uri="{FF2B5EF4-FFF2-40B4-BE49-F238E27FC236}">
                <a16:creationId xmlns:a16="http://schemas.microsoft.com/office/drawing/2014/main" id="{595C0E3D-2AA6-1614-60E8-71BB2CD43363}"/>
              </a:ext>
            </a:extLst>
          </p:cNvPr>
          <p:cNvGrpSpPr/>
          <p:nvPr/>
        </p:nvGrpSpPr>
        <p:grpSpPr>
          <a:xfrm>
            <a:off x="3306403" y="3999981"/>
            <a:ext cx="3017822" cy="2743200"/>
            <a:chOff x="3230908" y="4042954"/>
            <a:chExt cx="3017822" cy="2743200"/>
          </a:xfrm>
        </p:grpSpPr>
        <p:grpSp>
          <p:nvGrpSpPr>
            <p:cNvPr id="24" name="Group 23">
              <a:extLst>
                <a:ext uri="{FF2B5EF4-FFF2-40B4-BE49-F238E27FC236}">
                  <a16:creationId xmlns:a16="http://schemas.microsoft.com/office/drawing/2014/main" id="{17977A9C-2FC7-C924-36A6-B73245D5B9E1}"/>
                </a:ext>
              </a:extLst>
            </p:cNvPr>
            <p:cNvGrpSpPr>
              <a:grpSpLocks noChangeAspect="1"/>
            </p:cNvGrpSpPr>
            <p:nvPr/>
          </p:nvGrpSpPr>
          <p:grpSpPr>
            <a:xfrm>
              <a:off x="3230908" y="4042954"/>
              <a:ext cx="3017822" cy="2743200"/>
              <a:chOff x="3983159" y="3742175"/>
              <a:chExt cx="1592460" cy="1447546"/>
            </a:xfrm>
          </p:grpSpPr>
          <p:sp>
            <p:nvSpPr>
              <p:cNvPr id="12" name="Oval 11">
                <a:extLst>
                  <a:ext uri="{FF2B5EF4-FFF2-40B4-BE49-F238E27FC236}">
                    <a16:creationId xmlns:a16="http://schemas.microsoft.com/office/drawing/2014/main" id="{9DB9AA74-56E6-EE3D-67D5-0879484AD028}"/>
                  </a:ext>
                </a:extLst>
              </p:cNvPr>
              <p:cNvSpPr/>
              <p:nvPr/>
            </p:nvSpPr>
            <p:spPr>
              <a:xfrm>
                <a:off x="3983159" y="3742175"/>
                <a:ext cx="1447546" cy="1447546"/>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3" name="Oval 12">
                <a:extLst>
                  <a:ext uri="{FF2B5EF4-FFF2-40B4-BE49-F238E27FC236}">
                    <a16:creationId xmlns:a16="http://schemas.microsoft.com/office/drawing/2014/main" id="{2AF33F75-FD85-1B1A-0498-9139149FFF5E}"/>
                  </a:ext>
                </a:extLst>
              </p:cNvPr>
              <p:cNvSpPr/>
              <p:nvPr/>
            </p:nvSpPr>
            <p:spPr>
              <a:xfrm>
                <a:off x="4051635" y="3802972"/>
                <a:ext cx="260558" cy="260558"/>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4" name="Freeform: Shape 13">
                <a:extLst>
                  <a:ext uri="{FF2B5EF4-FFF2-40B4-BE49-F238E27FC236}">
                    <a16:creationId xmlns:a16="http://schemas.microsoft.com/office/drawing/2014/main" id="{1A6C2FA4-56C5-0268-338B-42D08DD9DB27}"/>
                  </a:ext>
                </a:extLst>
              </p:cNvPr>
              <p:cNvSpPr/>
              <p:nvPr/>
            </p:nvSpPr>
            <p:spPr>
              <a:xfrm>
                <a:off x="4181914" y="3802972"/>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2</a:t>
                </a:r>
              </a:p>
            </p:txBody>
          </p:sp>
          <p:sp>
            <p:nvSpPr>
              <p:cNvPr id="15" name="Freeform: Shape 14">
                <a:extLst>
                  <a:ext uri="{FF2B5EF4-FFF2-40B4-BE49-F238E27FC236}">
                    <a16:creationId xmlns:a16="http://schemas.microsoft.com/office/drawing/2014/main" id="{32CDDF91-ED55-125E-44F0-2E514EF05E1E}"/>
                  </a:ext>
                </a:extLst>
              </p:cNvPr>
              <p:cNvSpPr/>
              <p:nvPr/>
            </p:nvSpPr>
            <p:spPr>
              <a:xfrm>
                <a:off x="4339836" y="3907249"/>
                <a:ext cx="844377" cy="831406"/>
              </a:xfrm>
              <a:custGeom>
                <a:avLst/>
                <a:gdLst>
                  <a:gd name="connsiteX0" fmla="*/ 0 w 1393705"/>
                  <a:gd name="connsiteY0" fmla="*/ 0 h 505440"/>
                  <a:gd name="connsiteX1" fmla="*/ 1393705 w 1393705"/>
                  <a:gd name="connsiteY1" fmla="*/ 0 h 505440"/>
                  <a:gd name="connsiteX2" fmla="*/ 1393705 w 1393705"/>
                  <a:gd name="connsiteY2" fmla="*/ 505440 h 505440"/>
                  <a:gd name="connsiteX3" fmla="*/ 0 w 1393705"/>
                  <a:gd name="connsiteY3" fmla="*/ 505440 h 505440"/>
                  <a:gd name="connsiteX4" fmla="*/ 0 w 1393705"/>
                  <a:gd name="connsiteY4" fmla="*/ 0 h 505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505440">
                    <a:moveTo>
                      <a:pt x="0" y="0"/>
                    </a:moveTo>
                    <a:lnTo>
                      <a:pt x="1393705" y="0"/>
                    </a:lnTo>
                    <a:lnTo>
                      <a:pt x="1393705" y="505440"/>
                    </a:lnTo>
                    <a:lnTo>
                      <a:pt x="0" y="50544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Prioritize family needs and experience</a:t>
                </a:r>
              </a:p>
            </p:txBody>
          </p:sp>
        </p:grpSp>
        <p:pic>
          <p:nvPicPr>
            <p:cNvPr id="32" name="Graphic 31" descr="Family with two children with solid fill">
              <a:extLst>
                <a:ext uri="{FF2B5EF4-FFF2-40B4-BE49-F238E27FC236}">
                  <a16:creationId xmlns:a16="http://schemas.microsoft.com/office/drawing/2014/main" id="{E0F1E4C4-0032-6155-0838-7DED6B2AEB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68168" y="5857557"/>
              <a:ext cx="868680" cy="868680"/>
            </a:xfrm>
            <a:prstGeom prst="rect">
              <a:avLst/>
            </a:prstGeom>
          </p:spPr>
        </p:pic>
      </p:grpSp>
      <p:grpSp>
        <p:nvGrpSpPr>
          <p:cNvPr id="39" name="Group 38">
            <a:extLst>
              <a:ext uri="{FF2B5EF4-FFF2-40B4-BE49-F238E27FC236}">
                <a16:creationId xmlns:a16="http://schemas.microsoft.com/office/drawing/2014/main" id="{695CBE44-D7A8-8DA8-4A2F-F3F4D7B210C9}"/>
              </a:ext>
            </a:extLst>
          </p:cNvPr>
          <p:cNvGrpSpPr/>
          <p:nvPr/>
        </p:nvGrpSpPr>
        <p:grpSpPr>
          <a:xfrm>
            <a:off x="6049603" y="2941208"/>
            <a:ext cx="3017822" cy="2743200"/>
            <a:chOff x="5865422" y="2501620"/>
            <a:chExt cx="3017822" cy="2743200"/>
          </a:xfrm>
        </p:grpSpPr>
        <p:grpSp>
          <p:nvGrpSpPr>
            <p:cNvPr id="26" name="Group 25">
              <a:extLst>
                <a:ext uri="{FF2B5EF4-FFF2-40B4-BE49-F238E27FC236}">
                  <a16:creationId xmlns:a16="http://schemas.microsoft.com/office/drawing/2014/main" id="{7A5EA801-AB7A-47C8-183D-01E3C6BA2CBB}"/>
                </a:ext>
              </a:extLst>
            </p:cNvPr>
            <p:cNvGrpSpPr>
              <a:grpSpLocks noChangeAspect="1"/>
            </p:cNvGrpSpPr>
            <p:nvPr/>
          </p:nvGrpSpPr>
          <p:grpSpPr>
            <a:xfrm>
              <a:off x="5865422" y="2501620"/>
              <a:ext cx="3017822" cy="2743200"/>
              <a:chOff x="3983159" y="5047993"/>
              <a:chExt cx="1592460" cy="1447546"/>
            </a:xfrm>
          </p:grpSpPr>
          <p:sp>
            <p:nvSpPr>
              <p:cNvPr id="16" name="Oval 15">
                <a:extLst>
                  <a:ext uri="{FF2B5EF4-FFF2-40B4-BE49-F238E27FC236}">
                    <a16:creationId xmlns:a16="http://schemas.microsoft.com/office/drawing/2014/main" id="{CEC4A9DB-0737-86F5-58A7-196782CC7531}"/>
                  </a:ext>
                </a:extLst>
              </p:cNvPr>
              <p:cNvSpPr/>
              <p:nvPr/>
            </p:nvSpPr>
            <p:spPr>
              <a:xfrm>
                <a:off x="3983159" y="5047993"/>
                <a:ext cx="1447546" cy="1447546"/>
              </a:xfrm>
              <a:prstGeom prst="ellipse">
                <a:avLst/>
              </a:prstGeom>
              <a:solidFill>
                <a:srgbClr val="00B0F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7" name="Oval 16">
                <a:extLst>
                  <a:ext uri="{FF2B5EF4-FFF2-40B4-BE49-F238E27FC236}">
                    <a16:creationId xmlns:a16="http://schemas.microsoft.com/office/drawing/2014/main" id="{A6E33160-B5D6-1850-EA64-92C28AD3C55F}"/>
                  </a:ext>
                </a:extLst>
              </p:cNvPr>
              <p:cNvSpPr/>
              <p:nvPr/>
            </p:nvSpPr>
            <p:spPr>
              <a:xfrm>
                <a:off x="4051635" y="5108790"/>
                <a:ext cx="260558" cy="260558"/>
              </a:xfrm>
              <a:prstGeom prst="ellipse">
                <a:avLst/>
              </a:prstGeom>
              <a:solidFill>
                <a:srgbClr val="00B0F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8" name="Freeform: Shape 17">
                <a:extLst>
                  <a:ext uri="{FF2B5EF4-FFF2-40B4-BE49-F238E27FC236}">
                    <a16:creationId xmlns:a16="http://schemas.microsoft.com/office/drawing/2014/main" id="{7925FED7-265B-4E2E-5513-2C7467976BDB}"/>
                  </a:ext>
                </a:extLst>
              </p:cNvPr>
              <p:cNvSpPr/>
              <p:nvPr/>
            </p:nvSpPr>
            <p:spPr>
              <a:xfrm>
                <a:off x="4181914" y="5108790"/>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3</a:t>
                </a:r>
              </a:p>
            </p:txBody>
          </p:sp>
          <p:sp>
            <p:nvSpPr>
              <p:cNvPr id="19" name="Freeform: Shape 18">
                <a:extLst>
                  <a:ext uri="{FF2B5EF4-FFF2-40B4-BE49-F238E27FC236}">
                    <a16:creationId xmlns:a16="http://schemas.microsoft.com/office/drawing/2014/main" id="{40EB6F14-5CCF-F5DC-8523-55C915642CEA}"/>
                  </a:ext>
                </a:extLst>
              </p:cNvPr>
              <p:cNvSpPr/>
              <p:nvPr/>
            </p:nvSpPr>
            <p:spPr>
              <a:xfrm>
                <a:off x="4285181" y="5222405"/>
                <a:ext cx="847143" cy="710038"/>
              </a:xfrm>
              <a:custGeom>
                <a:avLst/>
                <a:gdLst>
                  <a:gd name="connsiteX0" fmla="*/ 0 w 1393705"/>
                  <a:gd name="connsiteY0" fmla="*/ 0 h 347490"/>
                  <a:gd name="connsiteX1" fmla="*/ 1393705 w 1393705"/>
                  <a:gd name="connsiteY1" fmla="*/ 0 h 347490"/>
                  <a:gd name="connsiteX2" fmla="*/ 1393705 w 1393705"/>
                  <a:gd name="connsiteY2" fmla="*/ 347490 h 347490"/>
                  <a:gd name="connsiteX3" fmla="*/ 0 w 1393705"/>
                  <a:gd name="connsiteY3" fmla="*/ 347490 h 347490"/>
                  <a:gd name="connsiteX4" fmla="*/ 0 w 1393705"/>
                  <a:gd name="connsiteY4" fmla="*/ 0 h 347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347490">
                    <a:moveTo>
                      <a:pt x="0" y="0"/>
                    </a:moveTo>
                    <a:lnTo>
                      <a:pt x="1393705" y="0"/>
                    </a:lnTo>
                    <a:lnTo>
                      <a:pt x="1393705" y="347490"/>
                    </a:lnTo>
                    <a:lnTo>
                      <a:pt x="0" y="34749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Modernize and update system</a:t>
                </a:r>
              </a:p>
            </p:txBody>
          </p:sp>
          <p:sp>
            <p:nvSpPr>
              <p:cNvPr id="21" name="Freeform: Shape 20">
                <a:extLst>
                  <a:ext uri="{FF2B5EF4-FFF2-40B4-BE49-F238E27FC236}">
                    <a16:creationId xmlns:a16="http://schemas.microsoft.com/office/drawing/2014/main" id="{DE4A3E61-A54F-D9C4-7D86-16C900F5800E}"/>
                  </a:ext>
                </a:extLst>
              </p:cNvPr>
              <p:cNvSpPr/>
              <p:nvPr/>
            </p:nvSpPr>
            <p:spPr>
              <a:xfrm>
                <a:off x="4181914" y="5777318"/>
                <a:ext cx="1393705" cy="168480"/>
              </a:xfrm>
              <a:custGeom>
                <a:avLst/>
                <a:gdLst>
                  <a:gd name="connsiteX0" fmla="*/ 0 w 1393705"/>
                  <a:gd name="connsiteY0" fmla="*/ 0 h 168480"/>
                  <a:gd name="connsiteX1" fmla="*/ 1393705 w 1393705"/>
                  <a:gd name="connsiteY1" fmla="*/ 0 h 168480"/>
                  <a:gd name="connsiteX2" fmla="*/ 1393705 w 1393705"/>
                  <a:gd name="connsiteY2" fmla="*/ 168480 h 168480"/>
                  <a:gd name="connsiteX3" fmla="*/ 0 w 1393705"/>
                  <a:gd name="connsiteY3" fmla="*/ 168480 h 168480"/>
                  <a:gd name="connsiteX4" fmla="*/ 0 w 1393705"/>
                  <a:gd name="connsiteY4" fmla="*/ 0 h 168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168480">
                    <a:moveTo>
                      <a:pt x="0" y="0"/>
                    </a:moveTo>
                    <a:lnTo>
                      <a:pt x="1393705" y="0"/>
                    </a:lnTo>
                    <a:lnTo>
                      <a:pt x="1393705" y="168480"/>
                    </a:lnTo>
                    <a:lnTo>
                      <a:pt x="0" y="1684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endParaRPr lang="en-US" sz="1200" kern="1200"/>
              </a:p>
            </p:txBody>
          </p:sp>
        </p:grpSp>
        <p:pic>
          <p:nvPicPr>
            <p:cNvPr id="36" name="Graphic 35" descr="Internet with solid fill">
              <a:extLst>
                <a:ext uri="{FF2B5EF4-FFF2-40B4-BE49-F238E27FC236}">
                  <a16:creationId xmlns:a16="http://schemas.microsoft.com/office/drawing/2014/main" id="{32DBC5A4-C8FD-FBBF-EC76-C5114961D2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31049" y="4289581"/>
              <a:ext cx="868680" cy="868680"/>
            </a:xfrm>
            <a:prstGeom prst="rect">
              <a:avLst/>
            </a:prstGeom>
          </p:spPr>
        </p:pic>
      </p:grpSp>
      <p:sp>
        <p:nvSpPr>
          <p:cNvPr id="4" name="TextBox 3">
            <a:extLst>
              <a:ext uri="{FF2B5EF4-FFF2-40B4-BE49-F238E27FC236}">
                <a16:creationId xmlns:a16="http://schemas.microsoft.com/office/drawing/2014/main" id="{CE6935AE-1E34-5FD5-8A91-09CBAF7DB783}"/>
              </a:ext>
            </a:extLst>
          </p:cNvPr>
          <p:cNvSpPr txBox="1"/>
          <p:nvPr/>
        </p:nvSpPr>
        <p:spPr>
          <a:xfrm>
            <a:off x="999867" y="5725704"/>
            <a:ext cx="1901199" cy="523220"/>
          </a:xfrm>
          <a:prstGeom prst="rect">
            <a:avLst/>
          </a:prstGeom>
          <a:solidFill>
            <a:schemeClr val="bg1"/>
          </a:solidFill>
        </p:spPr>
        <p:txBody>
          <a:bodyPr wrap="square" lIns="91440" tIns="45720" rIns="91440" bIns="45720" rtlCol="0" anchor="t">
            <a:spAutoFit/>
          </a:bodyPr>
          <a:lstStyle/>
          <a:p>
            <a:r>
              <a:rPr lang="en-US" sz="1400" i="1"/>
              <a:t>14 proposed regulatory changes</a:t>
            </a:r>
          </a:p>
        </p:txBody>
      </p:sp>
      <p:sp>
        <p:nvSpPr>
          <p:cNvPr id="20" name="TextBox 19">
            <a:extLst>
              <a:ext uri="{FF2B5EF4-FFF2-40B4-BE49-F238E27FC236}">
                <a16:creationId xmlns:a16="http://schemas.microsoft.com/office/drawing/2014/main" id="{649F9170-040A-B781-9EF3-C8C8B6D55C5D}"/>
              </a:ext>
            </a:extLst>
          </p:cNvPr>
          <p:cNvSpPr txBox="1"/>
          <p:nvPr/>
        </p:nvSpPr>
        <p:spPr>
          <a:xfrm>
            <a:off x="6673145" y="5725704"/>
            <a:ext cx="1901199" cy="523220"/>
          </a:xfrm>
          <a:prstGeom prst="rect">
            <a:avLst/>
          </a:prstGeom>
          <a:solidFill>
            <a:schemeClr val="bg1"/>
          </a:solidFill>
        </p:spPr>
        <p:txBody>
          <a:bodyPr wrap="square" rtlCol="0">
            <a:spAutoFit/>
          </a:bodyPr>
          <a:lstStyle/>
          <a:p>
            <a:r>
              <a:rPr lang="en-US" sz="1400" i="1"/>
              <a:t>11 proposed regulatory changes</a:t>
            </a:r>
          </a:p>
        </p:txBody>
      </p:sp>
      <p:sp>
        <p:nvSpPr>
          <p:cNvPr id="22" name="TextBox 21">
            <a:extLst>
              <a:ext uri="{FF2B5EF4-FFF2-40B4-BE49-F238E27FC236}">
                <a16:creationId xmlns:a16="http://schemas.microsoft.com/office/drawing/2014/main" id="{FBB33818-1A9A-0DDD-D64E-C0BF9CE0B90B}"/>
              </a:ext>
            </a:extLst>
          </p:cNvPr>
          <p:cNvSpPr txBox="1"/>
          <p:nvPr/>
        </p:nvSpPr>
        <p:spPr>
          <a:xfrm>
            <a:off x="3806633" y="3493170"/>
            <a:ext cx="1901199" cy="523220"/>
          </a:xfrm>
          <a:prstGeom prst="rect">
            <a:avLst/>
          </a:prstGeom>
          <a:solidFill>
            <a:schemeClr val="bg1"/>
          </a:solidFill>
        </p:spPr>
        <p:txBody>
          <a:bodyPr wrap="square" rtlCol="0">
            <a:spAutoFit/>
          </a:bodyPr>
          <a:lstStyle/>
          <a:p>
            <a:r>
              <a:rPr lang="en-US" sz="1400" i="1"/>
              <a:t>17 proposed regulatory changes</a:t>
            </a:r>
          </a:p>
        </p:txBody>
      </p:sp>
      <p:sp>
        <p:nvSpPr>
          <p:cNvPr id="30" name="TextBox 29">
            <a:extLst>
              <a:ext uri="{FF2B5EF4-FFF2-40B4-BE49-F238E27FC236}">
                <a16:creationId xmlns:a16="http://schemas.microsoft.com/office/drawing/2014/main" id="{5E7913CB-37D1-432B-A0B6-E93F3332CEEE}"/>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944931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AF7CD9C0-B2E6-77BC-469D-2F035149B9A8}"/>
              </a:ext>
            </a:extLst>
          </p:cNvPr>
          <p:cNvGrpSpPr/>
          <p:nvPr/>
        </p:nvGrpSpPr>
        <p:grpSpPr>
          <a:xfrm>
            <a:off x="272279" y="231879"/>
            <a:ext cx="2815076" cy="2743200"/>
            <a:chOff x="693020" y="2400366"/>
            <a:chExt cx="2815076" cy="2743200"/>
          </a:xfrm>
        </p:grpSpPr>
        <p:grpSp>
          <p:nvGrpSpPr>
            <p:cNvPr id="7" name="Group 6">
              <a:extLst>
                <a:ext uri="{FF2B5EF4-FFF2-40B4-BE49-F238E27FC236}">
                  <a16:creationId xmlns:a16="http://schemas.microsoft.com/office/drawing/2014/main" id="{4C70B466-BDF7-3DB3-8917-A4B848E24E4D}"/>
                </a:ext>
              </a:extLst>
            </p:cNvPr>
            <p:cNvGrpSpPr>
              <a:grpSpLocks noChangeAspect="1"/>
            </p:cNvGrpSpPr>
            <p:nvPr/>
          </p:nvGrpSpPr>
          <p:grpSpPr>
            <a:xfrm>
              <a:off x="693020" y="2400366"/>
              <a:ext cx="2815076" cy="2743200"/>
              <a:chOff x="3983159" y="2436357"/>
              <a:chExt cx="1585143" cy="1447546"/>
            </a:xfrm>
          </p:grpSpPr>
          <p:sp>
            <p:nvSpPr>
              <p:cNvPr id="9" name="Oval 8">
                <a:extLst>
                  <a:ext uri="{FF2B5EF4-FFF2-40B4-BE49-F238E27FC236}">
                    <a16:creationId xmlns:a16="http://schemas.microsoft.com/office/drawing/2014/main" id="{5F822AA2-F073-BF3B-967A-BF5D14C87948}"/>
                  </a:ext>
                </a:extLst>
              </p:cNvPr>
              <p:cNvSpPr/>
              <p:nvPr/>
            </p:nvSpPr>
            <p:spPr>
              <a:xfrm>
                <a:off x="3983159" y="2436357"/>
                <a:ext cx="1447546" cy="1447546"/>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0" name="Oval 9">
                <a:extLst>
                  <a:ext uri="{FF2B5EF4-FFF2-40B4-BE49-F238E27FC236}">
                    <a16:creationId xmlns:a16="http://schemas.microsoft.com/office/drawing/2014/main" id="{FE984051-2FEE-27AF-FAD3-0CD33A800718}"/>
                  </a:ext>
                </a:extLst>
              </p:cNvPr>
              <p:cNvSpPr/>
              <p:nvPr/>
            </p:nvSpPr>
            <p:spPr>
              <a:xfrm>
                <a:off x="4051635" y="2497154"/>
                <a:ext cx="260558" cy="26055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1" name="Freeform: Shape 10">
                <a:extLst>
                  <a:ext uri="{FF2B5EF4-FFF2-40B4-BE49-F238E27FC236}">
                    <a16:creationId xmlns:a16="http://schemas.microsoft.com/office/drawing/2014/main" id="{9B4D25A4-6E2F-15FF-663E-F91F127CF689}"/>
                  </a:ext>
                </a:extLst>
              </p:cNvPr>
              <p:cNvSpPr/>
              <p:nvPr/>
            </p:nvSpPr>
            <p:spPr>
              <a:xfrm>
                <a:off x="4174597" y="2497154"/>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1</a:t>
                </a:r>
              </a:p>
            </p:txBody>
          </p:sp>
          <p:sp>
            <p:nvSpPr>
              <p:cNvPr id="12" name="Freeform: Shape 11">
                <a:extLst>
                  <a:ext uri="{FF2B5EF4-FFF2-40B4-BE49-F238E27FC236}">
                    <a16:creationId xmlns:a16="http://schemas.microsoft.com/office/drawing/2014/main" id="{B2785AE9-DCB9-AECE-88A0-6FD60A648D6C}"/>
                  </a:ext>
                </a:extLst>
              </p:cNvPr>
              <p:cNvSpPr/>
              <p:nvPr/>
            </p:nvSpPr>
            <p:spPr>
              <a:xfrm>
                <a:off x="4329987" y="2695209"/>
                <a:ext cx="944807" cy="527983"/>
              </a:xfrm>
              <a:custGeom>
                <a:avLst/>
                <a:gdLst>
                  <a:gd name="connsiteX0" fmla="*/ 0 w 1393705"/>
                  <a:gd name="connsiteY0" fmla="*/ 0 h 347490"/>
                  <a:gd name="connsiteX1" fmla="*/ 1393705 w 1393705"/>
                  <a:gd name="connsiteY1" fmla="*/ 0 h 347490"/>
                  <a:gd name="connsiteX2" fmla="*/ 1393705 w 1393705"/>
                  <a:gd name="connsiteY2" fmla="*/ 347490 h 347490"/>
                  <a:gd name="connsiteX3" fmla="*/ 0 w 1393705"/>
                  <a:gd name="connsiteY3" fmla="*/ 347490 h 347490"/>
                  <a:gd name="connsiteX4" fmla="*/ 0 w 1393705"/>
                  <a:gd name="connsiteY4" fmla="*/ 0 h 347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347490">
                    <a:moveTo>
                      <a:pt x="0" y="0"/>
                    </a:moveTo>
                    <a:lnTo>
                      <a:pt x="1393705" y="0"/>
                    </a:lnTo>
                    <a:lnTo>
                      <a:pt x="1393705" y="347490"/>
                    </a:lnTo>
                    <a:lnTo>
                      <a:pt x="0" y="34749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Increase overall system efficiency </a:t>
                </a:r>
              </a:p>
            </p:txBody>
          </p:sp>
        </p:grpSp>
        <p:pic>
          <p:nvPicPr>
            <p:cNvPr id="8" name="Graphic 7" descr="Clipboard Checked with solid fill">
              <a:extLst>
                <a:ext uri="{FF2B5EF4-FFF2-40B4-BE49-F238E27FC236}">
                  <a16:creationId xmlns:a16="http://schemas.microsoft.com/office/drawing/2014/main" id="{EC76071A-1912-C0A9-C2DB-2DF473E877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12805" y="4158169"/>
              <a:ext cx="868680" cy="868680"/>
            </a:xfrm>
            <a:prstGeom prst="rect">
              <a:avLst/>
            </a:prstGeom>
          </p:spPr>
        </p:pic>
      </p:grpSp>
      <p:sp>
        <p:nvSpPr>
          <p:cNvPr id="13" name="TextBox 12">
            <a:extLst>
              <a:ext uri="{FF2B5EF4-FFF2-40B4-BE49-F238E27FC236}">
                <a16:creationId xmlns:a16="http://schemas.microsoft.com/office/drawing/2014/main" id="{48B3E13E-83D2-650E-A807-82CEACDFEBAD}"/>
              </a:ext>
            </a:extLst>
          </p:cNvPr>
          <p:cNvSpPr txBox="1"/>
          <p:nvPr/>
        </p:nvSpPr>
        <p:spPr>
          <a:xfrm>
            <a:off x="3100352" y="1362038"/>
            <a:ext cx="5155431" cy="5078313"/>
          </a:xfrm>
          <a:prstGeom prst="rect">
            <a:avLst/>
          </a:prstGeom>
          <a:solidFill>
            <a:srgbClr val="7030A0">
              <a:alpha val="21000"/>
            </a:srgbClr>
          </a:solidFill>
        </p:spPr>
        <p:txBody>
          <a:bodyPr wrap="square" rtlCol="0">
            <a:spAutoFit/>
          </a:bodyPr>
          <a:lstStyle/>
          <a:p>
            <a:pPr algn="l" rtl="0" fontAlgn="base"/>
            <a:r>
              <a:rPr lang="en-US" sz="1800" b="1" i="0">
                <a:solidFill>
                  <a:srgbClr val="000000"/>
                </a:solidFill>
                <a:effectLst/>
              </a:rPr>
              <a:t>Approach:</a:t>
            </a:r>
          </a:p>
          <a:p>
            <a:pPr marL="285750" indent="-285750" algn="l" rtl="0" fontAlgn="base">
              <a:buFont typeface="Arial" panose="020B0604020202020204" pitchFamily="34" charset="0"/>
              <a:buChar char="•"/>
            </a:pPr>
            <a:r>
              <a:rPr lang="en-US" sz="1800" b="1" i="0">
                <a:solidFill>
                  <a:srgbClr val="000000"/>
                </a:solidFill>
                <a:effectLst/>
              </a:rPr>
              <a:t>Streamline and clarify roles/responsibilities</a:t>
            </a:r>
            <a:r>
              <a:rPr lang="en-US" sz="1800" b="0" i="0">
                <a:solidFill>
                  <a:srgbClr val="000000"/>
                </a:solidFill>
                <a:effectLst/>
              </a:rPr>
              <a:t> (i.e., revisit subsidy administrators’ responsibilities to shift the burden away from the parent, consider affirmative outreach at different stages of child care financial assistance engagement)  </a:t>
            </a:r>
          </a:p>
          <a:p>
            <a:pPr marL="285750" indent="-285750" algn="l" rtl="0" fontAlgn="base">
              <a:buFont typeface="Arial" panose="020B0604020202020204" pitchFamily="34" charset="0"/>
              <a:buChar char="•"/>
            </a:pPr>
            <a:r>
              <a:rPr lang="en-US" sz="1800" b="1" i="0">
                <a:solidFill>
                  <a:srgbClr val="000000"/>
                </a:solidFill>
                <a:effectLst/>
              </a:rPr>
              <a:t>Reduce documentation burdens</a:t>
            </a:r>
            <a:r>
              <a:rPr lang="en-US" sz="1800" b="0" i="0">
                <a:solidFill>
                  <a:srgbClr val="000000"/>
                </a:solidFill>
                <a:effectLst/>
              </a:rPr>
              <a:t> (paystubs, reduce duplication at reauthorization issues, broaden documentation options/streamline requirements, eligibility alignment with participation in other public assistance programs)  </a:t>
            </a:r>
          </a:p>
          <a:p>
            <a:pPr marL="285750" indent="-285750" algn="l" rtl="0" fontAlgn="base">
              <a:buFont typeface="Arial" panose="020B0604020202020204" pitchFamily="34" charset="0"/>
              <a:buChar char="•"/>
            </a:pPr>
            <a:r>
              <a:rPr lang="en-US" sz="1800" b="1" i="0">
                <a:solidFill>
                  <a:srgbClr val="000000"/>
                </a:solidFill>
                <a:effectLst/>
              </a:rPr>
              <a:t>Use more inclusive and accessible language</a:t>
            </a:r>
            <a:r>
              <a:rPr lang="en-US" sz="1800" b="0" i="0">
                <a:solidFill>
                  <a:srgbClr val="000000"/>
                </a:solidFill>
                <a:effectLst/>
              </a:rPr>
              <a:t> to ensure policies and regulations are streamlined and written in simplified, clear, strength-based language </a:t>
            </a:r>
          </a:p>
          <a:p>
            <a:endParaRPr lang="en-US"/>
          </a:p>
        </p:txBody>
      </p:sp>
      <p:sp>
        <p:nvSpPr>
          <p:cNvPr id="14" name="TextBox 13">
            <a:extLst>
              <a:ext uri="{FF2B5EF4-FFF2-40B4-BE49-F238E27FC236}">
                <a16:creationId xmlns:a16="http://schemas.microsoft.com/office/drawing/2014/main" id="{5E28BE4B-C862-4D0B-8B95-DEEB6C4E07D1}"/>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5" name="Slide Number Placeholder 1">
            <a:extLst>
              <a:ext uri="{FF2B5EF4-FFF2-40B4-BE49-F238E27FC236}">
                <a16:creationId xmlns:a16="http://schemas.microsoft.com/office/drawing/2014/main" id="{D9F91D4C-41AB-44CC-8771-1E9F9A954BFD}"/>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778925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894248498"/>
              </p:ext>
            </p:extLst>
          </p:nvPr>
        </p:nvGraphicFramePr>
        <p:xfrm>
          <a:off x="943803" y="793604"/>
          <a:ext cx="7446318" cy="5120640"/>
        </p:xfrm>
        <a:graphic>
          <a:graphicData uri="http://schemas.openxmlformats.org/drawingml/2006/table">
            <a:tbl>
              <a:tblPr firstRow="1" bandRow="1">
                <a:tableStyleId>{5940675A-B579-460E-94D1-54222C63F5DA}</a:tableStyleId>
              </a:tblPr>
              <a:tblGrid>
                <a:gridCol w="1397450">
                  <a:extLst>
                    <a:ext uri="{9D8B030D-6E8A-4147-A177-3AD203B41FA5}">
                      <a16:colId xmlns:a16="http://schemas.microsoft.com/office/drawing/2014/main" val="293914253"/>
                    </a:ext>
                  </a:extLst>
                </a:gridCol>
                <a:gridCol w="3535841">
                  <a:extLst>
                    <a:ext uri="{9D8B030D-6E8A-4147-A177-3AD203B41FA5}">
                      <a16:colId xmlns:a16="http://schemas.microsoft.com/office/drawing/2014/main" val="3597804335"/>
                    </a:ext>
                  </a:extLst>
                </a:gridCol>
                <a:gridCol w="1571199">
                  <a:extLst>
                    <a:ext uri="{9D8B030D-6E8A-4147-A177-3AD203B41FA5}">
                      <a16:colId xmlns:a16="http://schemas.microsoft.com/office/drawing/2014/main" val="1721614072"/>
                    </a:ext>
                  </a:extLst>
                </a:gridCol>
                <a:gridCol w="941828">
                  <a:extLst>
                    <a:ext uri="{9D8B030D-6E8A-4147-A177-3AD203B41FA5}">
                      <a16:colId xmlns:a16="http://schemas.microsoft.com/office/drawing/2014/main" val="3246706267"/>
                    </a:ext>
                  </a:extLst>
                </a:gridCol>
              </a:tblGrid>
              <a:tr h="495947">
                <a:tc>
                  <a:txBody>
                    <a:bodyPr/>
                    <a:lstStyle/>
                    <a:p>
                      <a:r>
                        <a:rPr lang="en-US" sz="1200" b="1">
                          <a:latin typeface="+mn-lt"/>
                        </a:rPr>
                        <a:t>Title</a:t>
                      </a:r>
                    </a:p>
                  </a:txBody>
                  <a:tcPr anchor="b">
                    <a:solidFill>
                      <a:srgbClr val="7030A0">
                        <a:alpha val="25098"/>
                      </a:srgbClr>
                    </a:solidFill>
                  </a:tcPr>
                </a:tc>
                <a:tc>
                  <a:txBody>
                    <a:bodyPr/>
                    <a:lstStyle/>
                    <a:p>
                      <a:r>
                        <a:rPr lang="en-US" sz="1200" b="1">
                          <a:latin typeface="+mn-lt"/>
                        </a:rPr>
                        <a:t>Summary of Regulation Changes Under Consideration</a:t>
                      </a:r>
                    </a:p>
                  </a:txBody>
                  <a:tcPr anchor="b">
                    <a:solidFill>
                      <a:srgbClr val="7030A0">
                        <a:alpha val="25098"/>
                      </a:srgbClr>
                    </a:solidFill>
                  </a:tcPr>
                </a:tc>
                <a:tc>
                  <a:txBody>
                    <a:bodyPr/>
                    <a:lstStyle/>
                    <a:p>
                      <a:r>
                        <a:rPr lang="en-US" sz="1200" b="1">
                          <a:latin typeface="+mn-lt"/>
                        </a:rPr>
                        <a:t>Impact</a:t>
                      </a:r>
                    </a:p>
                  </a:txBody>
                  <a:tcPr anchor="b">
                    <a:solidFill>
                      <a:srgbClr val="7030A0">
                        <a:alpha val="25098"/>
                      </a:srgbClr>
                    </a:solidFill>
                  </a:tcPr>
                </a:tc>
                <a:tc>
                  <a:txBody>
                    <a:bodyPr/>
                    <a:lstStyle/>
                    <a:p>
                      <a:r>
                        <a:rPr lang="en-US" sz="1200" b="1">
                          <a:latin typeface="+mn-lt"/>
                        </a:rPr>
                        <a:t>Other Agency Alignment</a:t>
                      </a:r>
                    </a:p>
                  </a:txBody>
                  <a:tcPr anchor="b">
                    <a:solidFill>
                      <a:srgbClr val="7030A0">
                        <a:alpha val="25098"/>
                      </a:srgbClr>
                    </a:solidFill>
                  </a:tcPr>
                </a:tc>
                <a:extLst>
                  <a:ext uri="{0D108BD9-81ED-4DB2-BD59-A6C34878D82A}">
                    <a16:rowId xmlns:a16="http://schemas.microsoft.com/office/drawing/2014/main" val="553868480"/>
                  </a:ext>
                </a:extLst>
              </a:tr>
              <a:tr h="2162272">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latin typeface="+mn-lt"/>
                        </a:rPr>
                        <a:t>Improved Tracking of Documentation</a:t>
                      </a:r>
                      <a:endParaRPr lang="en-US" sz="1200" b="0">
                        <a:latin typeface="+mn-lt"/>
                      </a:endParaRPr>
                    </a:p>
                    <a:p>
                      <a:pPr marL="0" marR="0" lvl="0" indent="0" algn="l" rtl="0" eaLnBrk="1" fontAlgn="auto" latinLnBrk="0" hangingPunct="1">
                        <a:lnSpc>
                          <a:spcPct val="100000"/>
                        </a:lnSpc>
                        <a:spcBef>
                          <a:spcPts val="0"/>
                        </a:spcBef>
                        <a:spcAft>
                          <a:spcPts val="0"/>
                        </a:spcAft>
                        <a:buClrTx/>
                        <a:buSzTx/>
                        <a:buFontTx/>
                        <a:buNone/>
                      </a:pPr>
                      <a:r>
                        <a:rPr lang="en-US" sz="1200" b="0">
                          <a:latin typeface="+mn-lt"/>
                        </a:rPr>
                        <a:t> </a:t>
                      </a:r>
                      <a:br>
                        <a:rPr lang="en-US" sz="1200" b="0">
                          <a:latin typeface="+mn-lt"/>
                        </a:rPr>
                      </a:br>
                      <a:r>
                        <a:rPr lang="en-US" sz="1200" b="0" i="0" kern="1200">
                          <a:solidFill>
                            <a:schemeClr val="tx1"/>
                          </a:solidFill>
                          <a:effectLst/>
                          <a:latin typeface="+mn-lt"/>
                        </a:rPr>
                        <a:t>606 CMR 10.04 (3)(b)</a:t>
                      </a:r>
                    </a:p>
                    <a:p>
                      <a:endParaRPr lang="en-US" sz="1200">
                        <a:latin typeface="+mn-lt"/>
                      </a:endParaRPr>
                    </a:p>
                  </a:txBody>
                  <a:tcPr anchor="ctr"/>
                </a:tc>
                <a:tc>
                  <a:txBody>
                    <a:bodyPr/>
                    <a:lstStyle/>
                    <a:p>
                      <a:r>
                        <a:rPr lang="en-US" sz="1200" strike="noStrike" kern="1200">
                          <a:solidFill>
                            <a:schemeClr val="dk1"/>
                          </a:solidFill>
                          <a:effectLst/>
                          <a:latin typeface="+mn-lt"/>
                        </a:rPr>
                        <a:t>Change the timeline for submission of documentation from the time of application to no more than 30 days after an application is received by a Subsidy Administrator.</a:t>
                      </a:r>
                    </a:p>
                    <a:p>
                      <a:endParaRPr lang="en-US" sz="1200" kern="1200">
                        <a:solidFill>
                          <a:schemeClr val="dk1"/>
                        </a:solidFill>
                        <a:effectLst/>
                        <a:latin typeface="+mn-lt"/>
                      </a:endParaRPr>
                    </a:p>
                    <a:p>
                      <a:r>
                        <a:rPr lang="en-US" sz="1200" strike="noStrike" kern="1200">
                          <a:solidFill>
                            <a:schemeClr val="dk1"/>
                          </a:solidFill>
                          <a:effectLst/>
                          <a:latin typeface="+mn-lt"/>
                          <a:ea typeface="+mn-ea"/>
                          <a:cs typeface="+mn-cs"/>
                        </a:rPr>
                        <a:t>Notify applicants of the 30-day deadline for documentation submission and clarify that an application shall be deemed to have been received on the first date on which a Subsidy Administrator reviews the application.</a:t>
                      </a:r>
                    </a:p>
                  </a:txBody>
                  <a:tcPr anchor="ctr"/>
                </a:tc>
                <a:tc rowSpan="2">
                  <a:txBody>
                    <a:bodyPr/>
                    <a:lstStyle/>
                    <a:p>
                      <a:pPr marL="285750" lvl="0" indent="-285750" algn="l">
                        <a:buFont typeface="Arial" panose="020B0604020202020204" pitchFamily="34" charset="0"/>
                        <a:buChar char="•"/>
                      </a:pPr>
                      <a:r>
                        <a:rPr lang="en-US" sz="1200" kern="1200">
                          <a:solidFill>
                            <a:schemeClr val="dk1"/>
                          </a:solidFill>
                          <a:effectLst/>
                          <a:latin typeface="+mn-lt"/>
                        </a:rPr>
                        <a:t>Creating a transparent process </a:t>
                      </a:r>
                    </a:p>
                    <a:p>
                      <a:pPr marL="285750" lvl="0" indent="-285750" algn="l">
                        <a:buFont typeface="Arial" panose="020B0604020202020204" pitchFamily="34" charset="0"/>
                        <a:buChar char="•"/>
                      </a:pPr>
                      <a:r>
                        <a:rPr lang="en-US" sz="1200" kern="1200">
                          <a:solidFill>
                            <a:schemeClr val="dk1"/>
                          </a:solidFill>
                          <a:effectLst/>
                          <a:latin typeface="+mn-lt"/>
                        </a:rPr>
                        <a:t>Facilitate accountability for families and CCR&amp;R subsidy administrators </a:t>
                      </a:r>
                    </a:p>
                    <a:p>
                      <a:pPr marL="285750" lvl="0" indent="-285750" algn="l">
                        <a:buFont typeface="Arial" panose="020B0604020202020204" pitchFamily="34" charset="0"/>
                        <a:buChar char="•"/>
                      </a:pPr>
                      <a:r>
                        <a:rPr lang="en-US" sz="1200" kern="1200">
                          <a:solidFill>
                            <a:schemeClr val="dk1"/>
                          </a:solidFill>
                          <a:effectLst/>
                          <a:latin typeface="+mn-lt"/>
                        </a:rPr>
                        <a:t>Improves record-keeping</a:t>
                      </a:r>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r>
                        <a:rPr lang="en-US" sz="1200" kern="1200">
                          <a:solidFill>
                            <a:schemeClr val="dk1"/>
                          </a:solidFill>
                          <a:effectLst/>
                          <a:latin typeface="+mn-lt"/>
                        </a:rPr>
                        <a:t>Reduce barriers for families to complete application  </a:t>
                      </a:r>
                    </a:p>
                    <a:p>
                      <a:pPr marL="285750" marR="0" lvl="0" indent="-2857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rgbClr val="000000"/>
                          </a:solidFill>
                          <a:effectLst/>
                          <a:latin typeface="+mn-lt"/>
                          <a:ea typeface="Calibri" panose="020F0502020204030204" pitchFamily="34" charset="0"/>
                          <a:cs typeface="Arial"/>
                        </a:rPr>
                        <a:t>Reduces the time it takes for families to access care</a:t>
                      </a:r>
                    </a:p>
                    <a:p>
                      <a:pPr marL="285750" marR="0" lvl="0" indent="-2857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solidFill>
                            <a:srgbClr val="000000"/>
                          </a:solidFill>
                          <a:effectLst/>
                          <a:latin typeface="+mn-lt"/>
                          <a:ea typeface="Calibri" panose="020F0502020204030204" pitchFamily="34" charset="0"/>
                          <a:cs typeface="Arial"/>
                        </a:rPr>
                        <a:t>Reduces the time it takes for the subsidy administrator to process the application</a:t>
                      </a:r>
                      <a:endParaRPr lang="en-US" sz="1200">
                        <a:effectLst/>
                        <a:latin typeface="+mn-lt"/>
                        <a:ea typeface="Calibri" panose="020F0502020204030204" pitchFamily="34" charset="0"/>
                        <a:cs typeface="Arial"/>
                      </a:endParaRPr>
                    </a:p>
                  </a:txBody>
                  <a:tcPr/>
                </a:tc>
                <a:tc>
                  <a:txBody>
                    <a:bodyPr/>
                    <a:lstStyle/>
                    <a:p>
                      <a:endParaRPr lang="en-US" sz="1200">
                        <a:latin typeface="+mn-lt"/>
                      </a:endParaRPr>
                    </a:p>
                  </a:txBody>
                  <a:tcPr>
                    <a:noFill/>
                  </a:tcPr>
                </a:tc>
                <a:extLst>
                  <a:ext uri="{0D108BD9-81ED-4DB2-BD59-A6C34878D82A}">
                    <a16:rowId xmlns:a16="http://schemas.microsoft.com/office/drawing/2014/main" val="3859378498"/>
                  </a:ext>
                </a:extLst>
              </a:tr>
              <a:tr h="889839">
                <a:tc>
                  <a:txBody>
                    <a:bodyPr/>
                    <a:lstStyle/>
                    <a:p>
                      <a:r>
                        <a:rPr lang="en-US" sz="1200" b="1">
                          <a:latin typeface="+mn-lt"/>
                        </a:rPr>
                        <a:t>Signatures Required on Application</a:t>
                      </a:r>
                    </a:p>
                    <a:p>
                      <a:br>
                        <a:rPr lang="en-US" sz="1200" b="0">
                          <a:latin typeface="+mn-lt"/>
                        </a:rPr>
                      </a:br>
                      <a:r>
                        <a:rPr lang="en-US" sz="1200" b="0">
                          <a:latin typeface="+mn-lt"/>
                        </a:rPr>
                        <a:t>606 CMR </a:t>
                      </a:r>
                      <a:r>
                        <a:rPr lang="en-US" sz="1200" b="0" strike="noStrike">
                          <a:latin typeface="+mn-lt"/>
                        </a:rPr>
                        <a:t>10.04(3)(a)</a:t>
                      </a:r>
                      <a:endParaRPr lang="en-US" sz="1200" b="1" strike="noStrike">
                        <a:latin typeface="+mn-lt"/>
                      </a:endParaRPr>
                    </a:p>
                  </a:txBody>
                  <a:tcPr anchor="ctr">
                    <a:noFill/>
                  </a:tcPr>
                </a:tc>
                <a:tc>
                  <a:txBody>
                    <a:bodyPr/>
                    <a:lstStyle/>
                    <a:p>
                      <a:pPr marL="0" marR="0">
                        <a:lnSpc>
                          <a:spcPct val="107000"/>
                        </a:lnSpc>
                        <a:spcBef>
                          <a:spcPts val="0"/>
                        </a:spcBef>
                        <a:spcAft>
                          <a:spcPts val="0"/>
                        </a:spcAft>
                      </a:pPr>
                      <a:r>
                        <a:rPr lang="en-US" sz="1200">
                          <a:solidFill>
                            <a:srgbClr val="000000"/>
                          </a:solidFill>
                          <a:effectLst/>
                          <a:latin typeface="+mn-lt"/>
                          <a:ea typeface="Calibri" panose="020F0502020204030204" pitchFamily="34" charset="0"/>
                          <a:cs typeface="Arial"/>
                        </a:rPr>
                        <a:t>Change the requirement of both parents needing to sign the Application to only the Applicant Parent required to sign an Application and Fee Agreement form at Reauthorization, and at any time a Non-Temporary Change is reported. </a:t>
                      </a:r>
                      <a:endParaRPr lang="en-US" sz="1200">
                        <a:effectLst/>
                        <a:latin typeface="+mn-lt"/>
                        <a:ea typeface="Calibri" panose="020F0502020204030204" pitchFamily="34" charset="0"/>
                        <a:cs typeface="Arial" panose="020B0604020202020204" pitchFamily="34" charset="0"/>
                      </a:endParaRPr>
                    </a:p>
                  </a:txBody>
                  <a:tcPr marL="68580" marR="68580" marT="0" marB="0" anchor="ctr">
                    <a:noFill/>
                  </a:tcPr>
                </a:tc>
                <a:tc vMerge="1">
                  <a:txBody>
                    <a:bodyPr/>
                    <a:lstStyle/>
                    <a:p>
                      <a:pPr marL="342900" marR="0" lvl="0" indent="-342900">
                        <a:lnSpc>
                          <a:spcPct val="107000"/>
                        </a:lnSpc>
                        <a:spcBef>
                          <a:spcPts val="0"/>
                        </a:spcBef>
                        <a:spcAft>
                          <a:spcPts val="0"/>
                        </a:spcAft>
                        <a:buFont typeface="Symbol" panose="05050102010706020507" pitchFamily="18" charset="2"/>
                        <a:buChar char=""/>
                      </a:pPr>
                      <a:endParaRPr lang="en-US" sz="1200">
                        <a:effectLst/>
                        <a:latin typeface="+mn-lt"/>
                        <a:ea typeface="Calibri" panose="020F0502020204030204" pitchFamily="34" charset="0"/>
                        <a:cs typeface="Arial" panose="020B0604020202020204" pitchFamily="34" charset="0"/>
                      </a:endParaRPr>
                    </a:p>
                  </a:txBody>
                  <a:tcPr marL="68580" marR="68580" marT="0" marB="0"/>
                </a:tc>
                <a:tc>
                  <a:txBody>
                    <a:bodyPr/>
                    <a:lstStyle/>
                    <a:p>
                      <a:endParaRPr lang="en-US" sz="1200">
                        <a:latin typeface="+mn-lt"/>
                      </a:endParaRPr>
                    </a:p>
                  </a:txBody>
                  <a:tcPr>
                    <a:noFill/>
                  </a:tcPr>
                </a:tc>
                <a:extLst>
                  <a:ext uri="{0D108BD9-81ED-4DB2-BD59-A6C34878D82A}">
                    <a16:rowId xmlns:a16="http://schemas.microsoft.com/office/drawing/2014/main" val="1330647579"/>
                  </a:ext>
                </a:extLst>
              </a:tr>
            </a:tbl>
          </a:graphicData>
        </a:graphic>
      </p:graphicFrame>
      <p:grpSp>
        <p:nvGrpSpPr>
          <p:cNvPr id="8" name="Group 7">
            <a:extLst>
              <a:ext uri="{FF2B5EF4-FFF2-40B4-BE49-F238E27FC236}">
                <a16:creationId xmlns:a16="http://schemas.microsoft.com/office/drawing/2014/main" id="{ACB6821A-3E28-3F9B-2986-75F31E6692A0}"/>
              </a:ext>
            </a:extLst>
          </p:cNvPr>
          <p:cNvGrpSpPr/>
          <p:nvPr/>
        </p:nvGrpSpPr>
        <p:grpSpPr>
          <a:xfrm>
            <a:off x="89088" y="67995"/>
            <a:ext cx="833646" cy="915231"/>
            <a:chOff x="393887" y="347094"/>
            <a:chExt cx="1080951" cy="1186738"/>
          </a:xfrm>
        </p:grpSpPr>
        <p:sp>
          <p:nvSpPr>
            <p:cNvPr id="6" name="Oval 5">
              <a:extLst>
                <a:ext uri="{FF2B5EF4-FFF2-40B4-BE49-F238E27FC236}">
                  <a16:creationId xmlns:a16="http://schemas.microsoft.com/office/drawing/2014/main" id="{A308B666-F821-9896-F03E-C8ECC8442D0D}"/>
                </a:ext>
              </a:extLst>
            </p:cNvPr>
            <p:cNvSpPr/>
            <p:nvPr/>
          </p:nvSpPr>
          <p:spPr>
            <a:xfrm>
              <a:off x="393887" y="347094"/>
              <a:ext cx="1080951" cy="118673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7" name="Graphic 6" descr="Clipboard Checked with solid fill">
              <a:extLst>
                <a:ext uri="{FF2B5EF4-FFF2-40B4-BE49-F238E27FC236}">
                  <a16:creationId xmlns:a16="http://schemas.microsoft.com/office/drawing/2014/main" id="{51AD0778-347A-3932-5A57-C6DEE21325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022" y="506123"/>
              <a:ext cx="868680" cy="868680"/>
            </a:xfrm>
            <a:prstGeom prst="rect">
              <a:avLst/>
            </a:prstGeom>
          </p:spPr>
        </p:pic>
      </p:grpSp>
      <p:sp>
        <p:nvSpPr>
          <p:cNvPr id="9" name="TextBox 8">
            <a:extLst>
              <a:ext uri="{FF2B5EF4-FFF2-40B4-BE49-F238E27FC236}">
                <a16:creationId xmlns:a16="http://schemas.microsoft.com/office/drawing/2014/main" id="{8A65F42B-0648-87C9-76E6-E84DBDDF418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Streamline the Application Process </a:t>
            </a:r>
          </a:p>
        </p:txBody>
      </p:sp>
      <p:sp>
        <p:nvSpPr>
          <p:cNvPr id="10" name="TextBox 9">
            <a:extLst>
              <a:ext uri="{FF2B5EF4-FFF2-40B4-BE49-F238E27FC236}">
                <a16:creationId xmlns:a16="http://schemas.microsoft.com/office/drawing/2014/main" id="{B5FDAC32-FAFB-4CD4-88F2-F3193553B962}"/>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1" name="Slide Number Placeholder 1">
            <a:extLst>
              <a:ext uri="{FF2B5EF4-FFF2-40B4-BE49-F238E27FC236}">
                <a16:creationId xmlns:a16="http://schemas.microsoft.com/office/drawing/2014/main" id="{184FBCFE-6773-49AC-9650-7005E7448DBD}"/>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6127025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668274207"/>
              </p:ext>
            </p:extLst>
          </p:nvPr>
        </p:nvGraphicFramePr>
        <p:xfrm>
          <a:off x="505910" y="1105872"/>
          <a:ext cx="8435017" cy="5125583"/>
        </p:xfrm>
        <a:graphic>
          <a:graphicData uri="http://schemas.openxmlformats.org/drawingml/2006/table">
            <a:tbl>
              <a:tblPr firstRow="1" bandRow="1">
                <a:tableStyleId>{5940675A-B579-460E-94D1-54222C63F5DA}</a:tableStyleId>
              </a:tblPr>
              <a:tblGrid>
                <a:gridCol w="1350725">
                  <a:extLst>
                    <a:ext uri="{9D8B030D-6E8A-4147-A177-3AD203B41FA5}">
                      <a16:colId xmlns:a16="http://schemas.microsoft.com/office/drawing/2014/main" val="293914253"/>
                    </a:ext>
                  </a:extLst>
                </a:gridCol>
                <a:gridCol w="3925239">
                  <a:extLst>
                    <a:ext uri="{9D8B030D-6E8A-4147-A177-3AD203B41FA5}">
                      <a16:colId xmlns:a16="http://schemas.microsoft.com/office/drawing/2014/main" val="3597804335"/>
                    </a:ext>
                  </a:extLst>
                </a:gridCol>
                <a:gridCol w="1959428">
                  <a:extLst>
                    <a:ext uri="{9D8B030D-6E8A-4147-A177-3AD203B41FA5}">
                      <a16:colId xmlns:a16="http://schemas.microsoft.com/office/drawing/2014/main" val="1721614072"/>
                    </a:ext>
                  </a:extLst>
                </a:gridCol>
                <a:gridCol w="1199625">
                  <a:extLst>
                    <a:ext uri="{9D8B030D-6E8A-4147-A177-3AD203B41FA5}">
                      <a16:colId xmlns:a16="http://schemas.microsoft.com/office/drawing/2014/main" val="3246706267"/>
                    </a:ext>
                  </a:extLst>
                </a:gridCol>
              </a:tblGrid>
              <a:tr h="649033">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7030A0">
                        <a:alpha val="25098"/>
                      </a:srgbClr>
                    </a:solidFill>
                  </a:tcPr>
                </a:tc>
                <a:tc>
                  <a:txBody>
                    <a:bodyPr/>
                    <a:lstStyle/>
                    <a:p>
                      <a:r>
                        <a:rPr lang="en-US" sz="1200" b="1">
                          <a:latin typeface="+mn-lt"/>
                        </a:rPr>
                        <a:t>Summary of Regulation Changes Under Consideration</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7030A0">
                        <a:alpha val="25098"/>
                      </a:srgbClr>
                    </a:solidFill>
                  </a:tcPr>
                </a:tc>
                <a:tc>
                  <a:txBody>
                    <a:bodyPr/>
                    <a:lstStyle/>
                    <a:p>
                      <a:pPr marL="0" lvl="0" algn="l" defTabSz="685783" rtl="0" eaLnBrk="1" latinLnBrk="0" hangingPunct="1">
                        <a:buNone/>
                      </a:pPr>
                      <a:r>
                        <a:rPr lang="en-US" sz="1200" b="1" kern="1200" noProof="0">
                          <a:solidFill>
                            <a:schemeClr val="tx1"/>
                          </a:solidFill>
                          <a:latin typeface="+mn-lt"/>
                          <a:ea typeface="+mn-ea"/>
                          <a:cs typeface="+mn-cs"/>
                        </a:rPr>
                        <a:t>Other Agency Alignment</a:t>
                      </a:r>
                      <a:endParaRPr lang="en-US" sz="1200" b="1" kern="1200">
                        <a:solidFill>
                          <a:schemeClr val="tx1"/>
                        </a:solidFill>
                        <a:latin typeface="+mn-lt"/>
                        <a:ea typeface="+mn-ea"/>
                        <a:cs typeface="+mn-cs"/>
                      </a:endParaRPr>
                    </a:p>
                  </a:txBody>
                  <a:tcPr anchor="b">
                    <a:solidFill>
                      <a:srgbClr val="7030A0">
                        <a:alpha val="25098"/>
                      </a:srgbClr>
                    </a:solidFill>
                  </a:tcPr>
                </a:tc>
                <a:extLst>
                  <a:ext uri="{0D108BD9-81ED-4DB2-BD59-A6C34878D82A}">
                    <a16:rowId xmlns:a16="http://schemas.microsoft.com/office/drawing/2014/main" val="553868480"/>
                  </a:ext>
                </a:extLst>
              </a:tr>
              <a:tr h="1460368">
                <a:tc>
                  <a:txBody>
                    <a:bodyPr/>
                    <a:lstStyle/>
                    <a:p>
                      <a:r>
                        <a:rPr lang="en-US" sz="1200" b="1">
                          <a:latin typeface="Arial" panose="020B0604020202020204" pitchFamily="34" charset="0"/>
                          <a:cs typeface="Arial" panose="020B0604020202020204" pitchFamily="34" charset="0"/>
                        </a:rPr>
                        <a:t>Reduced Reporting Requirements </a:t>
                      </a:r>
                    </a:p>
                    <a:p>
                      <a:br>
                        <a:rPr lang="en-US" sz="1200" b="0">
                          <a:latin typeface="Arial" panose="020B0604020202020204" pitchFamily="34" charset="0"/>
                          <a:cs typeface="Arial" panose="020B0604020202020204" pitchFamily="34" charset="0"/>
                        </a:rPr>
                      </a:br>
                      <a:r>
                        <a:rPr lang="en-US" sz="1200" b="0">
                          <a:latin typeface="Arial" panose="020B0604020202020204" pitchFamily="34" charset="0"/>
                          <a:cs typeface="Arial" panose="020B0604020202020204" pitchFamily="34" charset="0"/>
                        </a:rPr>
                        <a:t>606 CMR 10.03 </a:t>
                      </a:r>
                      <a:r>
                        <a:rPr lang="en-US" sz="1200" b="0" strike="noStrike">
                          <a:solidFill>
                            <a:schemeClr val="tx1"/>
                          </a:solidFill>
                          <a:latin typeface="Arial" panose="020B0604020202020204" pitchFamily="34" charset="0"/>
                          <a:cs typeface="Arial" panose="020B0604020202020204" pitchFamily="34" charset="0"/>
                        </a:rPr>
                        <a:t>(1)(h)</a:t>
                      </a:r>
                      <a:r>
                        <a:rPr lang="en-US" sz="1200" b="0">
                          <a:latin typeface="Arial" panose="020B0604020202020204" pitchFamily="34" charset="0"/>
                          <a:cs typeface="Arial" panose="020B0604020202020204" pitchFamily="34" charset="0"/>
                        </a:rPr>
                        <a:t>(2)(a)</a:t>
                      </a:r>
                    </a:p>
                  </a:txBody>
                  <a:tcPr anchor="ctr"/>
                </a:tc>
                <a:tc>
                  <a:txBody>
                    <a:bodyPr/>
                    <a:lstStyle/>
                    <a:p>
                      <a:pPr marL="0" marR="0">
                        <a:lnSpc>
                          <a:spcPct val="107000"/>
                        </a:lnSpc>
                        <a:spcBef>
                          <a:spcPts val="0"/>
                        </a:spcBef>
                        <a:spcAft>
                          <a:spcPts val="0"/>
                        </a:spcAft>
                      </a:pPr>
                      <a:r>
                        <a:rPr lang="en-US" sz="1200" u="none">
                          <a:effectLst/>
                          <a:latin typeface="Arial" panose="020B0604020202020204" pitchFamily="34" charset="0"/>
                          <a:ea typeface="Calibri" panose="020F0502020204030204" pitchFamily="34" charset="0"/>
                          <a:cs typeface="Arial" panose="020B0604020202020204" pitchFamily="34" charset="0"/>
                        </a:rPr>
                        <a:t>Remove requirement to report Temporary Changes within 30 days and clarify that Parents are not otherwise required to provide notice or documentation of Temporary Change during the authorized subsidy period, unless otherwise specified in policy, but may choose to do so voluntarily. Align definition of Temporary Change to federal law. </a:t>
                      </a:r>
                      <a:br>
                        <a:rPr lang="en-US" sz="1200" u="none">
                          <a:effectLst/>
                          <a:latin typeface="Arial" panose="020B0604020202020204" pitchFamily="34" charset="0"/>
                          <a:ea typeface="Calibri" panose="020F0502020204030204" pitchFamily="34" charset="0"/>
                          <a:cs typeface="Arial" panose="020B0604020202020204" pitchFamily="34" charset="0"/>
                        </a:rPr>
                      </a:br>
                      <a:r>
                        <a:rPr lang="en-US" sz="1200" u="none">
                          <a:effectLst/>
                          <a:latin typeface="Arial" panose="020B0604020202020204" pitchFamily="34" charset="0"/>
                          <a:ea typeface="Calibri" panose="020F0502020204030204" pitchFamily="34" charset="0"/>
                          <a:cs typeface="Arial" panose="020B0604020202020204" pitchFamily="34" charset="0"/>
                        </a:rPr>
                        <a:t>§ 98.21(a)(1)(ii).</a:t>
                      </a:r>
                    </a:p>
                  </a:txBody>
                  <a:tcPr marL="68580" marR="68580" marT="0" marB="0" anchor="ctr"/>
                </a:tc>
                <a:tc rowSpan="4">
                  <a:txBody>
                    <a:bodyPr/>
                    <a:lstStyle/>
                    <a:p>
                      <a:pPr marL="171450" lvl="0" indent="-171450" algn="l">
                        <a:lnSpc>
                          <a:spcPct val="107000"/>
                        </a:lnSpc>
                        <a:buFont typeface="Arial"/>
                        <a:buChar char="•"/>
                      </a:pPr>
                      <a:r>
                        <a:rPr lang="en-US" sz="1200" b="0" i="0" u="none" strike="noStrike" baseline="0" noProof="0">
                          <a:solidFill>
                            <a:srgbClr val="000000"/>
                          </a:solidFill>
                          <a:effectLst/>
                          <a:latin typeface="Arial" panose="020B0604020202020204" pitchFamily="34" charset="0"/>
                          <a:cs typeface="Arial" panose="020B0604020202020204" pitchFamily="34" charset="0"/>
                        </a:rPr>
                        <a:t>Aligns with CCDBG  recommendations to minimize reporting requirements between redeterminations</a:t>
                      </a:r>
                      <a:endParaRPr lang="en-US" sz="1200">
                        <a:latin typeface="Arial" panose="020B0604020202020204" pitchFamily="34" charset="0"/>
                        <a:cs typeface="Arial" panose="020B0604020202020204" pitchFamily="34" charset="0"/>
                      </a:endParaRPr>
                    </a:p>
                    <a:p>
                      <a:pPr marL="171450" lvl="0" indent="-171450" algn="l">
                        <a:lnSpc>
                          <a:spcPct val="107000"/>
                        </a:lnSpc>
                        <a:buFont typeface="Arial"/>
                        <a:buChar char="•"/>
                      </a:pPr>
                      <a:r>
                        <a:rPr lang="en-US" sz="1200" b="0" i="0" u="none" strike="noStrike" baseline="0" noProof="0">
                          <a:solidFill>
                            <a:srgbClr val="000000"/>
                          </a:solidFill>
                          <a:effectLst/>
                          <a:latin typeface="Arial" panose="020B0604020202020204" pitchFamily="34" charset="0"/>
                          <a:cs typeface="Arial" panose="020B0604020202020204" pitchFamily="34" charset="0"/>
                        </a:rPr>
                        <a:t>Alleviates the burden of excessive reporting requirements for families</a:t>
                      </a:r>
                    </a:p>
                    <a:p>
                      <a:pPr marL="171450" lvl="0" indent="-171450" algn="l">
                        <a:lnSpc>
                          <a:spcPct val="107000"/>
                        </a:lnSpc>
                        <a:buFont typeface="Arial"/>
                        <a:buChar char="•"/>
                      </a:pPr>
                      <a:r>
                        <a:rPr lang="en-US" sz="1200" b="0" i="0" u="none" strike="noStrike" baseline="0" noProof="0">
                          <a:solidFill>
                            <a:srgbClr val="000000"/>
                          </a:solidFill>
                          <a:effectLst/>
                          <a:latin typeface="Arial" panose="020B0604020202020204" pitchFamily="34" charset="0"/>
                          <a:cs typeface="Arial" panose="020B0604020202020204" pitchFamily="34" charset="0"/>
                        </a:rPr>
                        <a:t>Lower barriers to entry</a:t>
                      </a:r>
                    </a:p>
                    <a:p>
                      <a:pPr marL="171450" lvl="0" indent="-171450" algn="l">
                        <a:lnSpc>
                          <a:spcPct val="107000"/>
                        </a:lnSpc>
                        <a:buFont typeface="Arial"/>
                        <a:buChar char="•"/>
                      </a:pPr>
                      <a:r>
                        <a:rPr lang="en-US" sz="1200" b="0" i="0" u="none" strike="noStrike" baseline="0" noProof="0">
                          <a:solidFill>
                            <a:srgbClr val="000000"/>
                          </a:solidFill>
                          <a:effectLst/>
                          <a:latin typeface="Arial" panose="020B0604020202020204" pitchFamily="34" charset="0"/>
                          <a:cs typeface="Arial" panose="020B0604020202020204" pitchFamily="34" charset="0"/>
                        </a:rPr>
                        <a:t>Streamline application process </a:t>
                      </a:r>
                    </a:p>
                    <a:p>
                      <a:pPr marL="171450" marR="0" lvl="0" indent="-171450" algn="l">
                        <a:lnSpc>
                          <a:spcPct val="107000"/>
                        </a:lnSpc>
                        <a:spcBef>
                          <a:spcPts val="0"/>
                        </a:spcBef>
                        <a:spcAft>
                          <a:spcPts val="0"/>
                        </a:spcAft>
                        <a:buFont typeface="Arial"/>
                        <a:buChar char="•"/>
                      </a:pPr>
                      <a:r>
                        <a:rPr lang="en-US" sz="1200" b="0" i="0" u="none" strike="noStrike" baseline="0" noProof="0">
                          <a:solidFill>
                            <a:srgbClr val="000000"/>
                          </a:solidFill>
                          <a:effectLst/>
                          <a:latin typeface="Arial" panose="020B0604020202020204" pitchFamily="34" charset="0"/>
                          <a:cs typeface="Arial" panose="020B0604020202020204" pitchFamily="34" charset="0"/>
                        </a:rPr>
                        <a:t>Enables modern contemporary means of communication (i.e., email) </a:t>
                      </a:r>
                      <a:endParaRPr lang="en-US" sz="1200">
                        <a:latin typeface="Arial" panose="020B0604020202020204" pitchFamily="34" charset="0"/>
                        <a:cs typeface="Arial" panose="020B0604020202020204" pitchFamily="34" charset="0"/>
                      </a:endParaRPr>
                    </a:p>
                  </a:txBody>
                  <a:tcPr marL="114300" marR="114300" marT="0" marB="0" anchor="ctr"/>
                </a:tc>
                <a:tc>
                  <a:txBody>
                    <a:bodyPr/>
                    <a:lstStyle/>
                    <a:p>
                      <a:endParaRPr lang="en-US" sz="120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638367312"/>
                  </a:ext>
                </a:extLst>
              </a:tr>
              <a:tr h="1281060">
                <a:tc>
                  <a:txBody>
                    <a:bodyPr/>
                    <a:lstStyle/>
                    <a:p>
                      <a:r>
                        <a:rPr lang="en-US" sz="1200" b="1" kern="1200">
                          <a:solidFill>
                            <a:schemeClr val="tx1"/>
                          </a:solidFill>
                          <a:effectLst/>
                          <a:latin typeface="Arial" panose="020B0604020202020204" pitchFamily="34" charset="0"/>
                          <a:ea typeface="+mn-ea"/>
                          <a:cs typeface="Arial" panose="020B0604020202020204" pitchFamily="34" charset="0"/>
                        </a:rPr>
                        <a:t>Documentation Requirements </a:t>
                      </a:r>
                    </a:p>
                    <a:p>
                      <a:r>
                        <a:rPr lang="en-US" sz="1200" kern="1200">
                          <a:solidFill>
                            <a:schemeClr val="tx1"/>
                          </a:solidFill>
                          <a:effectLst/>
                          <a:latin typeface="Arial" panose="020B0604020202020204" pitchFamily="34" charset="0"/>
                          <a:ea typeface="+mn-ea"/>
                          <a:cs typeface="Arial" panose="020B0604020202020204" pitchFamily="34" charset="0"/>
                        </a:rPr>
                        <a:t>(606 CMR 10.03 (1)(a)(b) (c)(d))</a:t>
                      </a:r>
                    </a:p>
                  </a:txBody>
                  <a:tcPr anchor="ct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a:solidFill>
                            <a:srgbClr val="000000"/>
                          </a:solidFill>
                          <a:effectLst/>
                          <a:latin typeface="Arial" panose="020B0604020202020204" pitchFamily="34" charset="0"/>
                          <a:ea typeface="Calibri" panose="020F0502020204030204" pitchFamily="34" charset="0"/>
                          <a:cs typeface="Arial" panose="020B0604020202020204" pitchFamily="34" charset="0"/>
                        </a:rPr>
                        <a:t>Remove specific requirements in regulations about documentation/information required to remain eligible. EEC will address these requirements through policy and procedures.</a:t>
                      </a:r>
                      <a:endParaRPr lang="en-US"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rowSpan="2">
                  <a:txBody>
                    <a:bodyPr/>
                    <a:lstStyle/>
                    <a:p>
                      <a:endParaRPr lang="en-US" sz="120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2296015697"/>
                  </a:ext>
                </a:extLst>
              </a:tr>
              <a:tr h="179308">
                <a:tc rowSpan="2">
                  <a:txBody>
                    <a:bodyPr/>
                    <a:lstStyle/>
                    <a:p>
                      <a:r>
                        <a:rPr lang="en-US" sz="1200" b="1">
                          <a:latin typeface="Arial" panose="020B0604020202020204" pitchFamily="34" charset="0"/>
                          <a:cs typeface="Arial" panose="020B0604020202020204" pitchFamily="34" charset="0"/>
                        </a:rPr>
                        <a:t>Signed Requests </a:t>
                      </a:r>
                      <a:endParaRPr lang="en-US" sz="1200" kern="1200">
                        <a:solidFill>
                          <a:schemeClr val="tx1"/>
                        </a:solidFill>
                        <a:effectLst/>
                        <a:highlight>
                          <a:srgbClr val="FFFF00"/>
                        </a:highlight>
                        <a:latin typeface="Arial" panose="020B0604020202020204" pitchFamily="34" charset="0"/>
                        <a:ea typeface="+mn-ea"/>
                        <a:cs typeface="Arial" panose="020B0604020202020204" pitchFamily="34" charset="0"/>
                      </a:endParaRPr>
                    </a:p>
                    <a:p>
                      <a:pPr lvl="0">
                        <a:buNone/>
                      </a:pPr>
                      <a:r>
                        <a:rPr lang="en-US" sz="1200" b="0">
                          <a:latin typeface="Arial" panose="020B0604020202020204" pitchFamily="34" charset="0"/>
                          <a:cs typeface="Arial" panose="020B0604020202020204" pitchFamily="34" charset="0"/>
                        </a:rPr>
                        <a:t>(606 CMR 10.11(3) and 10.11(8)(a))</a:t>
                      </a:r>
                      <a:endParaRPr lang="en-US" sz="1200" kern="1200">
                        <a:solidFill>
                          <a:schemeClr val="tx1"/>
                        </a:solidFill>
                        <a:effectLst/>
                        <a:highlight>
                          <a:srgbClr val="FFFF00"/>
                        </a:highlight>
                        <a:latin typeface="Arial" panose="020B0604020202020204" pitchFamily="34" charset="0"/>
                        <a:ea typeface="+mn-ea"/>
                        <a:cs typeface="Arial" panose="020B0604020202020204" pitchFamily="34" charset="0"/>
                      </a:endParaRPr>
                    </a:p>
                  </a:txBody>
                  <a:tcPr anchor="ctr">
                    <a:noFill/>
                  </a:tcPr>
                </a:tc>
                <a:tc rowSpan="2">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a:solidFill>
                            <a:srgbClr val="000000"/>
                          </a:solidFill>
                          <a:effectLst/>
                          <a:latin typeface="Arial" panose="020B0604020202020204" pitchFamily="34" charset="0"/>
                          <a:ea typeface="Calibri" panose="020F0502020204030204" pitchFamily="34" charset="0"/>
                          <a:cs typeface="Arial" panose="020B0604020202020204" pitchFamily="34" charset="0"/>
                        </a:rPr>
                        <a:t>Remove requirement for the parent to file a “written, signed, and dated” request for hearing and review. Change language to “written, dated request, which may be made via email.”</a:t>
                      </a:r>
                      <a:endParaRPr lang="en-US" sz="1200">
                        <a:effectLst/>
                        <a:latin typeface="Arial" panose="020B0604020202020204" pitchFamily="34" charset="0"/>
                        <a:ea typeface="Calibri" panose="020F0502020204030204" pitchFamily="34" charset="0"/>
                        <a:cs typeface="Arial" panose="020B0604020202020204" pitchFamily="34" charset="0"/>
                      </a:endParaRPr>
                    </a:p>
                  </a:txBody>
                  <a:tcPr marL="114300" marR="114300" marT="0" marB="0" anchor="ctr">
                    <a:noFill/>
                  </a:tcPr>
                </a:tc>
                <a:tc vMerge="1">
                  <a:txBody>
                    <a:bodyPr/>
                    <a:lstStyle/>
                    <a:p>
                      <a:endParaRPr lang="en-US"/>
                    </a:p>
                  </a:txBody>
                  <a:tcPr/>
                </a:tc>
                <a:tc vMerge="1">
                  <a:txBody>
                    <a:bodyPr/>
                    <a:lstStyle/>
                    <a:p>
                      <a:endParaRPr lang="en-US" sz="1200">
                        <a:latin typeface="+mn-lt"/>
                      </a:endParaRPr>
                    </a:p>
                  </a:txBody>
                  <a:tcPr>
                    <a:noFill/>
                  </a:tcPr>
                </a:tc>
                <a:extLst>
                  <a:ext uri="{0D108BD9-81ED-4DB2-BD59-A6C34878D82A}">
                    <a16:rowId xmlns:a16="http://schemas.microsoft.com/office/drawing/2014/main" val="2461166929"/>
                  </a:ext>
                </a:extLst>
              </a:tr>
              <a:tr h="1460368">
                <a:tc vMerge="1">
                  <a:txBody>
                    <a:bodyPr/>
                    <a:lstStyle/>
                    <a:p>
                      <a:r>
                        <a:rPr lang="en-US" sz="1200" b="1">
                          <a:latin typeface="+mn-lt"/>
                        </a:rPr>
                        <a:t>Written, Signed Requests </a:t>
                      </a:r>
                      <a:r>
                        <a:rPr lang="en-US" sz="1200" b="0">
                          <a:latin typeface="+mn-lt"/>
                        </a:rPr>
                        <a:t>(#67) (606 CMR 10.11(3) and 10.11(8)(a))</a:t>
                      </a:r>
                    </a:p>
                  </a:txBody>
                  <a:tcPr anchor="ctr"/>
                </a:tc>
                <a:tc vMerge="1">
                  <a:txBody>
                    <a:bodyPr/>
                    <a:lstStyle/>
                    <a:p>
                      <a:pPr marL="0" marR="0" algn="l">
                        <a:lnSpc>
                          <a:spcPct val="107000"/>
                        </a:lnSpc>
                        <a:spcBef>
                          <a:spcPts val="0"/>
                        </a:spcBef>
                        <a:spcAft>
                          <a:spcPts val="800"/>
                        </a:spcAft>
                      </a:pPr>
                      <a:r>
                        <a:rPr lang="en-US" sz="1200">
                          <a:solidFill>
                            <a:srgbClr val="000000"/>
                          </a:solidFill>
                          <a:effectLst/>
                          <a:latin typeface="+mn-lt"/>
                          <a:ea typeface="Calibri" panose="020F0502020204030204" pitchFamily="34" charset="0"/>
                          <a:cs typeface="Arial"/>
                        </a:rPr>
                        <a:t>Remove requirement for the parent to file a “written, signed, and dated” request for hearing and review. Change language to “written dated request, which may be made via email.”</a:t>
                      </a:r>
                      <a:endParaRPr lang="en-US" sz="1200">
                        <a:effectLst/>
                        <a:latin typeface="+mn-lt"/>
                        <a:ea typeface="Calibri" panose="020F0502020204030204" pitchFamily="34" charset="0"/>
                        <a:cs typeface="Arial"/>
                      </a:endParaRPr>
                    </a:p>
                  </a:txBody>
                  <a:tcPr marL="114300" marR="114300" marT="0" marB="0" anchor="ctr"/>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Calibri" panose="020F0502020204030204" pitchFamily="34" charset="0"/>
                      </a:endParaRPr>
                    </a:p>
                  </a:txBody>
                  <a:tcPr marL="114300" marR="114300" marT="0" marB="0"/>
                </a:tc>
                <a:tc>
                  <a:txBody>
                    <a:bodyPr/>
                    <a:lstStyle/>
                    <a:p>
                      <a:endParaRPr lang="en-US" sz="120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3228326576"/>
                  </a:ext>
                </a:extLst>
              </a:tr>
            </a:tbl>
          </a:graphicData>
        </a:graphic>
      </p:graphicFrame>
      <p:grpSp>
        <p:nvGrpSpPr>
          <p:cNvPr id="8" name="Group 7">
            <a:extLst>
              <a:ext uri="{FF2B5EF4-FFF2-40B4-BE49-F238E27FC236}">
                <a16:creationId xmlns:a16="http://schemas.microsoft.com/office/drawing/2014/main" id="{ACB6821A-3E28-3F9B-2986-75F31E6692A0}"/>
              </a:ext>
            </a:extLst>
          </p:cNvPr>
          <p:cNvGrpSpPr/>
          <p:nvPr/>
        </p:nvGrpSpPr>
        <p:grpSpPr>
          <a:xfrm>
            <a:off x="89088" y="67995"/>
            <a:ext cx="833646" cy="915231"/>
            <a:chOff x="393887" y="347094"/>
            <a:chExt cx="1080951" cy="1186738"/>
          </a:xfrm>
        </p:grpSpPr>
        <p:sp>
          <p:nvSpPr>
            <p:cNvPr id="6" name="Oval 5">
              <a:extLst>
                <a:ext uri="{FF2B5EF4-FFF2-40B4-BE49-F238E27FC236}">
                  <a16:creationId xmlns:a16="http://schemas.microsoft.com/office/drawing/2014/main" id="{A308B666-F821-9896-F03E-C8ECC8442D0D}"/>
                </a:ext>
              </a:extLst>
            </p:cNvPr>
            <p:cNvSpPr/>
            <p:nvPr/>
          </p:nvSpPr>
          <p:spPr>
            <a:xfrm>
              <a:off x="393887" y="347094"/>
              <a:ext cx="1080951" cy="118673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7" name="Graphic 6" descr="Clipboard Checked with solid fill">
              <a:extLst>
                <a:ext uri="{FF2B5EF4-FFF2-40B4-BE49-F238E27FC236}">
                  <a16:creationId xmlns:a16="http://schemas.microsoft.com/office/drawing/2014/main" id="{51AD0778-347A-3932-5A57-C6DEE21325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022" y="506123"/>
              <a:ext cx="868680" cy="868680"/>
            </a:xfrm>
            <a:prstGeom prst="rect">
              <a:avLst/>
            </a:prstGeom>
          </p:spPr>
        </p:pic>
      </p:grpSp>
      <p:sp>
        <p:nvSpPr>
          <p:cNvPr id="9" name="TextBox 8">
            <a:extLst>
              <a:ext uri="{FF2B5EF4-FFF2-40B4-BE49-F238E27FC236}">
                <a16:creationId xmlns:a16="http://schemas.microsoft.com/office/drawing/2014/main" id="{8A65F42B-0648-87C9-76E6-E84DBDDF418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Streamline the Application Process, cont.</a:t>
            </a:r>
          </a:p>
        </p:txBody>
      </p:sp>
      <p:sp>
        <p:nvSpPr>
          <p:cNvPr id="10" name="TextBox 9">
            <a:extLst>
              <a:ext uri="{FF2B5EF4-FFF2-40B4-BE49-F238E27FC236}">
                <a16:creationId xmlns:a16="http://schemas.microsoft.com/office/drawing/2014/main" id="{E97EC06A-4C65-4206-9AFE-30BD8D643AD1}"/>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1" name="Slide Number Placeholder 1">
            <a:extLst>
              <a:ext uri="{FF2B5EF4-FFF2-40B4-BE49-F238E27FC236}">
                <a16:creationId xmlns:a16="http://schemas.microsoft.com/office/drawing/2014/main" id="{EE5FC3E9-5A2F-4FB5-AF02-1E57E6C9DFC0}"/>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29165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17428691"/>
              </p:ext>
            </p:extLst>
          </p:nvPr>
        </p:nvGraphicFramePr>
        <p:xfrm>
          <a:off x="494873" y="1017587"/>
          <a:ext cx="8367683" cy="5429366"/>
        </p:xfrm>
        <a:graphic>
          <a:graphicData uri="http://schemas.openxmlformats.org/drawingml/2006/table">
            <a:tbl>
              <a:tblPr firstRow="1" bandRow="1">
                <a:tableStyleId>{5940675A-B579-460E-94D1-54222C63F5DA}</a:tableStyleId>
              </a:tblPr>
              <a:tblGrid>
                <a:gridCol w="1278433">
                  <a:extLst>
                    <a:ext uri="{9D8B030D-6E8A-4147-A177-3AD203B41FA5}">
                      <a16:colId xmlns:a16="http://schemas.microsoft.com/office/drawing/2014/main" val="293914253"/>
                    </a:ext>
                  </a:extLst>
                </a:gridCol>
                <a:gridCol w="3855648">
                  <a:extLst>
                    <a:ext uri="{9D8B030D-6E8A-4147-A177-3AD203B41FA5}">
                      <a16:colId xmlns:a16="http://schemas.microsoft.com/office/drawing/2014/main" val="3597804335"/>
                    </a:ext>
                  </a:extLst>
                </a:gridCol>
                <a:gridCol w="1754004">
                  <a:extLst>
                    <a:ext uri="{9D8B030D-6E8A-4147-A177-3AD203B41FA5}">
                      <a16:colId xmlns:a16="http://schemas.microsoft.com/office/drawing/2014/main" val="1721614072"/>
                    </a:ext>
                  </a:extLst>
                </a:gridCol>
                <a:gridCol w="1479598">
                  <a:extLst>
                    <a:ext uri="{9D8B030D-6E8A-4147-A177-3AD203B41FA5}">
                      <a16:colId xmlns:a16="http://schemas.microsoft.com/office/drawing/2014/main" val="3246706267"/>
                    </a:ext>
                  </a:extLst>
                </a:gridCol>
              </a:tblGrid>
              <a:tr h="730174">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7030A0">
                        <a:alpha val="25098"/>
                      </a:srgbClr>
                    </a:solidFill>
                  </a:tcPr>
                </a:tc>
                <a:tc>
                  <a:txBody>
                    <a:bodyPr/>
                    <a:lstStyle/>
                    <a:p>
                      <a:r>
                        <a:rPr lang="en-US" sz="1200" b="1">
                          <a:latin typeface="+mn-lt"/>
                        </a:rPr>
                        <a:t>Summary of Regulation Changes Under Consideration</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Other Agency Alignment</a:t>
                      </a:r>
                    </a:p>
                  </a:txBody>
                  <a:tcPr anchor="b">
                    <a:solidFill>
                      <a:srgbClr val="7030A0">
                        <a:alpha val="25098"/>
                      </a:srgbClr>
                    </a:solidFill>
                  </a:tcPr>
                </a:tc>
                <a:extLst>
                  <a:ext uri="{0D108BD9-81ED-4DB2-BD59-A6C34878D82A}">
                    <a16:rowId xmlns:a16="http://schemas.microsoft.com/office/drawing/2014/main" val="553868480"/>
                  </a:ext>
                </a:extLst>
              </a:tr>
              <a:tr h="857330">
                <a:tc>
                  <a:txBody>
                    <a:bodyPr/>
                    <a:lstStyle/>
                    <a:p>
                      <a:r>
                        <a:rPr lang="en-US" sz="1200" b="1"/>
                        <a:t>Proof of Identity </a:t>
                      </a:r>
                    </a:p>
                    <a:p>
                      <a:endParaRPr lang="en-US" sz="1200"/>
                    </a:p>
                    <a:p>
                      <a:r>
                        <a:rPr lang="en-US" sz="1200"/>
                        <a:t>606 CMR 10.03 (1)(b)</a:t>
                      </a:r>
                      <a:endParaRPr lang="en-US" sz="1200">
                        <a:solidFill>
                          <a:schemeClr val="accent2">
                            <a:lumMod val="50000"/>
                          </a:schemeClr>
                        </a:solidFill>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kern="1200">
                          <a:solidFill>
                            <a:schemeClr val="tx1"/>
                          </a:solidFill>
                          <a:effectLst/>
                          <a:latin typeface="+mn-lt"/>
                          <a:ea typeface="+mn-ea"/>
                          <a:cs typeface="+mn-cs"/>
                        </a:rPr>
                        <a:t>If a Parent cannot provide documentary evidence with a photo of the applicant, a Parent may submit a combination of two secondary documents without a photo. This provides families with more options.  </a:t>
                      </a:r>
                    </a:p>
                  </a:txBody>
                  <a:tcPr anchor="ctr"/>
                </a:tc>
                <a:tc rowSpan="3">
                  <a:txBody>
                    <a:bodyPr/>
                    <a:lstStyle/>
                    <a:p>
                      <a:pPr marL="171450" lvl="0" indent="-171450">
                        <a:buFont typeface="Arial" panose="020B0604020202020204" pitchFamily="34" charset="0"/>
                        <a:buChar char="•"/>
                      </a:pPr>
                      <a:r>
                        <a:rPr lang="en-US" sz="1200" kern="1200">
                          <a:solidFill>
                            <a:schemeClr val="tx1"/>
                          </a:solidFill>
                          <a:effectLst/>
                          <a:latin typeface="+mn-lt"/>
                          <a:ea typeface="+mn-ea"/>
                          <a:cs typeface="+mn-cs"/>
                        </a:rPr>
                        <a:t>Creates a more equitable system  </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Removes barriers to access </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Reduces the amount of required documentation an Applicant needs to submit to the bare minimum </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marR="0" lvl="0" indent="-1714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t>Streamlines application process</a:t>
                      </a:r>
                    </a:p>
                    <a:p>
                      <a:pPr marL="171450" marR="0" lvl="0" indent="-1714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Simplifies the process for families referred to EEC by DTA, as well as others participating in and receiving benefits from multiple agencies</a:t>
                      </a:r>
                    </a:p>
                    <a:p>
                      <a:endParaRPr lang="en-US" sz="1200"/>
                    </a:p>
                  </a:txBody>
                  <a:tcPr anchor="ctr"/>
                </a:tc>
                <a:tc>
                  <a:txBody>
                    <a:bodyPr/>
                    <a:lstStyle/>
                    <a:p>
                      <a:r>
                        <a:rPr lang="en-US" sz="1200"/>
                        <a:t>Mass Health Proof of Identity </a:t>
                      </a:r>
                    </a:p>
                  </a:txBody>
                  <a:tcPr>
                    <a:noFill/>
                  </a:tcPr>
                </a:tc>
                <a:extLst>
                  <a:ext uri="{0D108BD9-81ED-4DB2-BD59-A6C34878D82A}">
                    <a16:rowId xmlns:a16="http://schemas.microsoft.com/office/drawing/2014/main" val="3859378498"/>
                  </a:ext>
                </a:extLst>
              </a:tr>
              <a:tr h="1293638">
                <a:tc>
                  <a:txBody>
                    <a:bodyPr/>
                    <a:lstStyle/>
                    <a:p>
                      <a:r>
                        <a:rPr lang="en-US" sz="1200" b="1">
                          <a:latin typeface="+mn-lt"/>
                        </a:rPr>
                        <a:t>Definition of Assets </a:t>
                      </a:r>
                    </a:p>
                    <a:p>
                      <a:endParaRPr lang="en-US" sz="1200" b="0">
                        <a:latin typeface="+mn-lt"/>
                      </a:endParaRPr>
                    </a:p>
                    <a:p>
                      <a:r>
                        <a:rPr lang="en-US" sz="1200" b="0">
                          <a:latin typeface="+mn-lt"/>
                        </a:rPr>
                        <a:t>606 CMR 10.02 Definitions</a:t>
                      </a:r>
                    </a:p>
                  </a:txBody>
                  <a:tcPr/>
                </a:tc>
                <a:tc>
                  <a:txBody>
                    <a:bodyPr/>
                    <a:lstStyle/>
                    <a:p>
                      <a:pPr marL="0" marR="0">
                        <a:spcBef>
                          <a:spcPts val="0"/>
                        </a:spcBef>
                        <a:spcAft>
                          <a:spcPts val="0"/>
                        </a:spcAft>
                      </a:pPr>
                      <a:r>
                        <a:rPr lang="en-US" sz="1200">
                          <a:effectLst/>
                          <a:latin typeface="+mn-lt"/>
                          <a:ea typeface="Times New Roman" panose="02020603050405020304" pitchFamily="18" charset="0"/>
                          <a:cs typeface="Arial"/>
                        </a:rPr>
                        <a:t>Update definition of “assets” to align with DTA definition to simplify the process for families referred to EEC by DTA, as well as others participating in and receiving benefits from multiple agencies. </a:t>
                      </a:r>
                      <a:endParaRPr lang="en-US" sz="1200">
                        <a:effectLst/>
                        <a:latin typeface="+mn-lt"/>
                        <a:ea typeface="Times New Roman" panose="02020603050405020304" pitchFamily="18" charset="0"/>
                        <a:cs typeface="Arial" panose="020B0604020202020204" pitchFamily="34" charset="0"/>
                      </a:endParaRPr>
                    </a:p>
                  </a:txBody>
                  <a:tcPr marL="68580" marR="68580" marT="0" marB="0" anchor="ctr"/>
                </a:tc>
                <a:tc vMerge="1">
                  <a:txBody>
                    <a:bodyPr/>
                    <a:lstStyle/>
                    <a:p>
                      <a:pPr lvl="0"/>
                      <a:endParaRPr lang="en-US" sz="1200"/>
                    </a:p>
                  </a:txBody>
                  <a:tcPr/>
                </a:tc>
                <a:tc>
                  <a:txBody>
                    <a:bodyPr/>
                    <a:lstStyle/>
                    <a:p>
                      <a:r>
                        <a:rPr lang="en-US" sz="1200"/>
                        <a:t>DTA</a:t>
                      </a:r>
                    </a:p>
                  </a:txBody>
                  <a:tcPr>
                    <a:noFill/>
                  </a:tcPr>
                </a:tc>
                <a:extLst>
                  <a:ext uri="{0D108BD9-81ED-4DB2-BD59-A6C34878D82A}">
                    <a16:rowId xmlns:a16="http://schemas.microsoft.com/office/drawing/2014/main" val="1200663276"/>
                  </a:ext>
                </a:extLst>
              </a:tr>
              <a:tr h="2399714">
                <a:tc>
                  <a:txBody>
                    <a:bodyPr/>
                    <a:lstStyle/>
                    <a:p>
                      <a:r>
                        <a:rPr lang="en-US" sz="1200" b="1">
                          <a:latin typeface="+mn-lt"/>
                        </a:rPr>
                        <a:t>Dependent Relative </a:t>
                      </a:r>
                    </a:p>
                    <a:p>
                      <a:br>
                        <a:rPr lang="en-US" sz="1200" b="0">
                          <a:latin typeface="+mn-lt"/>
                        </a:rPr>
                      </a:br>
                      <a:r>
                        <a:rPr lang="en-US" sz="1200" b="0">
                          <a:latin typeface="+mn-lt"/>
                        </a:rPr>
                        <a:t>606 CMR 10.02 Definitions</a:t>
                      </a:r>
                    </a:p>
                  </a:txBody>
                  <a:tcPr/>
                </a:tc>
                <a:tc>
                  <a:txBody>
                    <a:bodyPr/>
                    <a:lstStyle/>
                    <a:p>
                      <a:pPr marL="0" marR="0">
                        <a:spcBef>
                          <a:spcPts val="0"/>
                        </a:spcBef>
                        <a:spcAft>
                          <a:spcPts val="0"/>
                        </a:spcAft>
                      </a:pPr>
                      <a:r>
                        <a:rPr lang="en-US" sz="1200">
                          <a:effectLst/>
                          <a:latin typeface="+mn-lt"/>
                          <a:ea typeface="Times New Roman" panose="02020603050405020304" pitchFamily="18" charset="0"/>
                          <a:cs typeface="Arial"/>
                        </a:rPr>
                        <a:t>Update definition of “Dependent Relative:” remove stipulation that relationship is certified through the Parent’s most recent tax returns. Replace with, “as verified in accordance with EEC policy.” </a:t>
                      </a:r>
                    </a:p>
                  </a:txBody>
                  <a:tcPr marL="68580" marR="68580" marT="0" marB="0"/>
                </a:tc>
                <a:tc vMerge="1">
                  <a:txBody>
                    <a:bodyPr/>
                    <a:lstStyle/>
                    <a:p>
                      <a:endParaRPr lang="en-US" sz="1200"/>
                    </a:p>
                  </a:txBody>
                  <a:tcPr anchor="ctr"/>
                </a:tc>
                <a:tc>
                  <a:txBody>
                    <a:bodyPr/>
                    <a:lstStyle/>
                    <a:p>
                      <a:endParaRPr lang="en-US" sz="1200"/>
                    </a:p>
                  </a:txBody>
                  <a:tcPr>
                    <a:noFill/>
                  </a:tcPr>
                </a:tc>
                <a:extLst>
                  <a:ext uri="{0D108BD9-81ED-4DB2-BD59-A6C34878D82A}">
                    <a16:rowId xmlns:a16="http://schemas.microsoft.com/office/drawing/2014/main" val="1249561656"/>
                  </a:ext>
                </a:extLst>
              </a:tr>
            </a:tbl>
          </a:graphicData>
        </a:graphic>
      </p:graphicFrame>
      <p:grpSp>
        <p:nvGrpSpPr>
          <p:cNvPr id="8" name="Group 7">
            <a:extLst>
              <a:ext uri="{FF2B5EF4-FFF2-40B4-BE49-F238E27FC236}">
                <a16:creationId xmlns:a16="http://schemas.microsoft.com/office/drawing/2014/main" id="{ACB6821A-3E28-3F9B-2986-75F31E6692A0}"/>
              </a:ext>
            </a:extLst>
          </p:cNvPr>
          <p:cNvGrpSpPr/>
          <p:nvPr/>
        </p:nvGrpSpPr>
        <p:grpSpPr>
          <a:xfrm>
            <a:off x="89088" y="67995"/>
            <a:ext cx="833646" cy="915231"/>
            <a:chOff x="393887" y="347094"/>
            <a:chExt cx="1080951" cy="1186738"/>
          </a:xfrm>
        </p:grpSpPr>
        <p:sp>
          <p:nvSpPr>
            <p:cNvPr id="6" name="Oval 5">
              <a:extLst>
                <a:ext uri="{FF2B5EF4-FFF2-40B4-BE49-F238E27FC236}">
                  <a16:creationId xmlns:a16="http://schemas.microsoft.com/office/drawing/2014/main" id="{A308B666-F821-9896-F03E-C8ECC8442D0D}"/>
                </a:ext>
              </a:extLst>
            </p:cNvPr>
            <p:cNvSpPr/>
            <p:nvPr/>
          </p:nvSpPr>
          <p:spPr>
            <a:xfrm>
              <a:off x="393887" y="347094"/>
              <a:ext cx="1080951" cy="118673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7" name="Graphic 6" descr="Clipboard Checked with solid fill">
              <a:extLst>
                <a:ext uri="{FF2B5EF4-FFF2-40B4-BE49-F238E27FC236}">
                  <a16:creationId xmlns:a16="http://schemas.microsoft.com/office/drawing/2014/main" id="{51AD0778-347A-3932-5A57-C6DEE21325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022" y="506123"/>
              <a:ext cx="868680" cy="868680"/>
            </a:xfrm>
            <a:prstGeom prst="rect">
              <a:avLst/>
            </a:prstGeom>
          </p:spPr>
        </p:pic>
      </p:grpSp>
      <p:sp>
        <p:nvSpPr>
          <p:cNvPr id="4" name="TextBox 3">
            <a:extLst>
              <a:ext uri="{FF2B5EF4-FFF2-40B4-BE49-F238E27FC236}">
                <a16:creationId xmlns:a16="http://schemas.microsoft.com/office/drawing/2014/main" id="{4DDF09DA-63A9-EFA4-C22C-A242B7E94E25}"/>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Modernize Eligibility Requirements</a:t>
            </a:r>
          </a:p>
        </p:txBody>
      </p:sp>
      <p:sp>
        <p:nvSpPr>
          <p:cNvPr id="9" name="TextBox 8">
            <a:extLst>
              <a:ext uri="{FF2B5EF4-FFF2-40B4-BE49-F238E27FC236}">
                <a16:creationId xmlns:a16="http://schemas.microsoft.com/office/drawing/2014/main" id="{25B57912-2CD9-41A0-A0E2-67638F2D80C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84F79AD8-FB51-42E8-8333-BB4164379EF4}"/>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989141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1268580409"/>
              </p:ext>
            </p:extLst>
          </p:nvPr>
        </p:nvGraphicFramePr>
        <p:xfrm>
          <a:off x="505909" y="1097854"/>
          <a:ext cx="8285163" cy="4799763"/>
        </p:xfrm>
        <a:graphic>
          <a:graphicData uri="http://schemas.openxmlformats.org/drawingml/2006/table">
            <a:tbl>
              <a:tblPr firstRow="1" bandRow="1">
                <a:tableStyleId>{5940675A-B579-460E-94D1-54222C63F5DA}</a:tableStyleId>
              </a:tblPr>
              <a:tblGrid>
                <a:gridCol w="1350600">
                  <a:extLst>
                    <a:ext uri="{9D8B030D-6E8A-4147-A177-3AD203B41FA5}">
                      <a16:colId xmlns:a16="http://schemas.microsoft.com/office/drawing/2014/main" val="293914253"/>
                    </a:ext>
                  </a:extLst>
                </a:gridCol>
                <a:gridCol w="3594822">
                  <a:extLst>
                    <a:ext uri="{9D8B030D-6E8A-4147-A177-3AD203B41FA5}">
                      <a16:colId xmlns:a16="http://schemas.microsoft.com/office/drawing/2014/main" val="3597804335"/>
                    </a:ext>
                  </a:extLst>
                </a:gridCol>
                <a:gridCol w="2054239">
                  <a:extLst>
                    <a:ext uri="{9D8B030D-6E8A-4147-A177-3AD203B41FA5}">
                      <a16:colId xmlns:a16="http://schemas.microsoft.com/office/drawing/2014/main" val="1721614072"/>
                    </a:ext>
                  </a:extLst>
                </a:gridCol>
                <a:gridCol w="1285502">
                  <a:extLst>
                    <a:ext uri="{9D8B030D-6E8A-4147-A177-3AD203B41FA5}">
                      <a16:colId xmlns:a16="http://schemas.microsoft.com/office/drawing/2014/main" val="3246706267"/>
                    </a:ext>
                  </a:extLst>
                </a:gridCol>
              </a:tblGrid>
              <a:tr h="434960">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7030A0">
                        <a:alpha val="25098"/>
                      </a:srgbClr>
                    </a:solidFill>
                  </a:tcPr>
                </a:tc>
                <a:tc>
                  <a:txBody>
                    <a:bodyPr/>
                    <a:lstStyle/>
                    <a:p>
                      <a:r>
                        <a:rPr lang="en-US" sz="1200" b="1">
                          <a:latin typeface="+mn-lt"/>
                        </a:rPr>
                        <a:t>Summary of Regulation Changes Under Consideration</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7030A0">
                        <a:alpha val="25098"/>
                      </a:srgbClr>
                    </a:solidFill>
                  </a:tcPr>
                </a:tc>
                <a:tc>
                  <a:txBody>
                    <a:bodyPr/>
                    <a:lstStyle/>
                    <a:p>
                      <a:pPr marL="0" lvl="0" algn="l" defTabSz="685783" rtl="0" eaLnBrk="1" latinLnBrk="0" hangingPunct="1">
                        <a:buNone/>
                      </a:pPr>
                      <a:r>
                        <a:rPr lang="en-US" sz="1200" b="1" kern="1200">
                          <a:solidFill>
                            <a:schemeClr val="tx1"/>
                          </a:solidFill>
                          <a:latin typeface="+mn-lt"/>
                          <a:ea typeface="+mn-ea"/>
                          <a:cs typeface="+mn-cs"/>
                        </a:rPr>
                        <a:t>Other Agency Alignment </a:t>
                      </a:r>
                    </a:p>
                  </a:txBody>
                  <a:tcPr anchor="b">
                    <a:solidFill>
                      <a:srgbClr val="7030A0">
                        <a:alpha val="25098"/>
                      </a:srgbClr>
                    </a:solidFill>
                  </a:tcPr>
                </a:tc>
                <a:extLst>
                  <a:ext uri="{0D108BD9-81ED-4DB2-BD59-A6C34878D82A}">
                    <a16:rowId xmlns:a16="http://schemas.microsoft.com/office/drawing/2014/main" val="553868480"/>
                  </a:ext>
                </a:extLst>
              </a:tr>
              <a:tr h="711753">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a:latin typeface="+mn-lt"/>
                        </a:rPr>
                        <a:t>DTA Referral Process</a:t>
                      </a:r>
                      <a:r>
                        <a:rPr lang="en-US" sz="1200" b="0">
                          <a:latin typeface="+mn-lt"/>
                        </a:rPr>
                        <a:t> </a:t>
                      </a: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mn-lt"/>
                          <a:ea typeface="+mn-ea"/>
                          <a:cs typeface="+mn-cs"/>
                        </a:rPr>
                        <a:t>606 CMR 10.05(2)</a:t>
                      </a:r>
                    </a:p>
                  </a:txBody>
                  <a:tcPr/>
                </a:tc>
                <a:tc>
                  <a:txBody>
                    <a:bodyPr/>
                    <a:lstStyle/>
                    <a:p>
                      <a:pPr marL="0" marR="0">
                        <a:lnSpc>
                          <a:spcPct val="107000"/>
                        </a:lnSpc>
                        <a:spcBef>
                          <a:spcPts val="0"/>
                        </a:spcBef>
                        <a:spcAft>
                          <a:spcPts val="0"/>
                        </a:spcAft>
                      </a:pPr>
                      <a:r>
                        <a:rPr lang="en-US" sz="1200">
                          <a:solidFill>
                            <a:srgbClr val="000000"/>
                          </a:solidFill>
                          <a:effectLst/>
                          <a:latin typeface="+mn-lt"/>
                          <a:ea typeface="Calibri" panose="020F0502020204030204" pitchFamily="34" charset="0"/>
                          <a:cs typeface="Arial"/>
                        </a:rPr>
                        <a:t>Remove the requirement for the parent to meet with or contact a CCRR Subsidy Administrator to obtain a voucher. </a:t>
                      </a:r>
                      <a:endParaRPr lang="en-US" sz="1200">
                        <a:solidFill>
                          <a:srgbClr val="000000"/>
                        </a:solidFill>
                        <a:effectLst/>
                        <a:latin typeface="+mn-lt"/>
                        <a:ea typeface="Calibri" panose="020F0502020204030204" pitchFamily="34" charset="0"/>
                        <a:cs typeface="Arial" panose="020B0604020202020204" pitchFamily="34" charset="0"/>
                      </a:endParaRPr>
                    </a:p>
                  </a:txBody>
                  <a:tcPr marL="68580" marR="68580" marT="0" marB="0" anchor="ctr"/>
                </a:tc>
                <a:tc rowSpan="4">
                  <a:txBody>
                    <a:bodyPr/>
                    <a:lstStyle/>
                    <a:p>
                      <a:pPr marL="171450" lvl="0" indent="-171450">
                        <a:buFont typeface="Arial" panose="020B0604020202020204" pitchFamily="34" charset="0"/>
                        <a:buChar char="•"/>
                      </a:pPr>
                      <a:r>
                        <a:rPr lang="en-US" sz="1200" kern="1200">
                          <a:solidFill>
                            <a:schemeClr val="tx1"/>
                          </a:solidFill>
                          <a:effectLst/>
                          <a:latin typeface="+mn-lt"/>
                          <a:ea typeface="+mn-ea"/>
                          <a:cs typeface="+mn-cs"/>
                        </a:rPr>
                        <a:t>Strengthens EEC’s partnership with DTA </a:t>
                      </a:r>
                    </a:p>
                    <a:p>
                      <a:pPr marL="171450" lvl="0" indent="-171450">
                        <a:buFont typeface="Arial" panose="020B0604020202020204" pitchFamily="34" charset="0"/>
                        <a:buChar char="•"/>
                      </a:pPr>
                      <a:r>
                        <a:rPr lang="en-US" sz="1200" kern="1200">
                          <a:solidFill>
                            <a:schemeClr val="tx1"/>
                          </a:solidFill>
                          <a:effectLst/>
                          <a:latin typeface="+mn-lt"/>
                          <a:ea typeface="+mn-ea"/>
                          <a:cs typeface="+mn-cs"/>
                        </a:rPr>
                        <a:t>By eliminating the requirement for an appointment, it will shorten the timeline from referral authorization to starting care</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By making child care option more accessible supports employment, and economic mobility efforts for DTA families.</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marR="0" lvl="0" indent="-1714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a:solidFill>
                            <a:schemeClr val="tx1"/>
                          </a:solidFill>
                          <a:effectLst/>
                          <a:latin typeface="+mn-lt"/>
                          <a:ea typeface="+mn-ea"/>
                          <a:cs typeface="+mn-cs"/>
                        </a:rPr>
                        <a:t>Inserts in regulation post-transitional period for DCF-involved families to ease into paying for child care services on their own</a:t>
                      </a:r>
                    </a:p>
                  </a:txBody>
                  <a:tcPr/>
                </a:tc>
                <a:tc>
                  <a:txBody>
                    <a:bodyPr/>
                    <a:lstStyle/>
                    <a:p>
                      <a:r>
                        <a:rPr lang="en-US" sz="1200">
                          <a:latin typeface="+mn-lt"/>
                        </a:rPr>
                        <a:t>DTA</a:t>
                      </a:r>
                    </a:p>
                  </a:txBody>
                  <a:tcPr>
                    <a:noFill/>
                  </a:tcPr>
                </a:tc>
                <a:extLst>
                  <a:ext uri="{0D108BD9-81ED-4DB2-BD59-A6C34878D82A}">
                    <a16:rowId xmlns:a16="http://schemas.microsoft.com/office/drawing/2014/main" val="3859378498"/>
                  </a:ext>
                </a:extLst>
              </a:tr>
              <a:tr h="1186254">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latin typeface="+mn-lt"/>
                        </a:rPr>
                        <a:t>Eligibility Period for Post-Transitional DCF Families</a:t>
                      </a: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b="0">
                          <a:latin typeface="+mn-lt"/>
                        </a:rPr>
                        <a:t>606 CMR 10.06 (4)(b)</a:t>
                      </a:r>
                      <a:endParaRPr lang="en-US" sz="1200" b="0" kern="1200">
                        <a:solidFill>
                          <a:schemeClr val="tx1"/>
                        </a:solidFill>
                        <a:effectLst/>
                        <a:latin typeface="+mn-lt"/>
                        <a:ea typeface="+mn-ea"/>
                        <a:cs typeface="+mn-cs"/>
                      </a:endParaRPr>
                    </a:p>
                  </a:txBody>
                  <a:tcPr/>
                </a:tc>
                <a:tc>
                  <a:txBody>
                    <a:bodyPr/>
                    <a:lstStyle/>
                    <a:p>
                      <a:pPr marL="0" marR="0">
                        <a:lnSpc>
                          <a:spcPct val="107000"/>
                        </a:lnSpc>
                        <a:spcBef>
                          <a:spcPts val="0"/>
                        </a:spcBef>
                        <a:spcAft>
                          <a:spcPts val="0"/>
                        </a:spcAft>
                      </a:pPr>
                      <a:r>
                        <a:rPr lang="en-US" sz="1200" kern="1200">
                          <a:solidFill>
                            <a:schemeClr val="tx1"/>
                          </a:solidFill>
                          <a:effectLst/>
                          <a:latin typeface="+mn-lt"/>
                          <a:ea typeface="+mn-ea"/>
                          <a:cs typeface="+mn-cs"/>
                        </a:rPr>
                        <a:t>Add a post-transitional eligibility period for DCF-involved families into regulation. Parents who seek eligibility following the Parent's transitional DCF-related child care may receive priority access to a Child Care Subsidy for one additional, post-transitional 12-month period</a:t>
                      </a:r>
                      <a:endParaRPr lang="en-US" sz="1200">
                        <a:solidFill>
                          <a:srgbClr val="000000"/>
                        </a:solidFill>
                        <a:effectLst/>
                        <a:latin typeface="+mn-lt"/>
                        <a:ea typeface="Calibri" panose="020F0502020204030204" pitchFamily="34" charset="0"/>
                        <a:cs typeface="Arial" panose="020B0604020202020204" pitchFamily="34" charset="0"/>
                      </a:endParaRPr>
                    </a:p>
                  </a:txBody>
                  <a:tcPr marL="68580" marR="68580" marT="0" marB="0" anchor="ctr"/>
                </a:tc>
                <a:tc vMerge="1">
                  <a:txBody>
                    <a:bodyPr/>
                    <a:lstStyle/>
                    <a:p>
                      <a:endParaRPr lang="en-US"/>
                    </a:p>
                  </a:txBody>
                  <a:tcPr/>
                </a:tc>
                <a:tc>
                  <a:txBody>
                    <a:bodyPr/>
                    <a:lstStyle/>
                    <a:p>
                      <a:r>
                        <a:rPr lang="en-US" sz="1200">
                          <a:latin typeface="+mn-lt"/>
                        </a:rPr>
                        <a:t>DCF</a:t>
                      </a:r>
                    </a:p>
                  </a:txBody>
                  <a:tcPr>
                    <a:noFill/>
                  </a:tcPr>
                </a:tc>
                <a:extLst>
                  <a:ext uri="{0D108BD9-81ED-4DB2-BD59-A6C34878D82A}">
                    <a16:rowId xmlns:a16="http://schemas.microsoft.com/office/drawing/2014/main" val="1865572135"/>
                  </a:ext>
                </a:extLst>
              </a:tr>
              <a:tr h="1028087">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latin typeface="+mn-lt"/>
                        </a:rPr>
                        <a:t>Expansion of Asset Waiver </a:t>
                      </a:r>
                      <a:r>
                        <a:rPr lang="en-US" sz="1200" b="0" strike="noStrike" kern="1200">
                          <a:solidFill>
                            <a:schemeClr val="tx1"/>
                          </a:solidFill>
                          <a:effectLst/>
                          <a:latin typeface="+mn-lt"/>
                          <a:ea typeface="+mn-ea"/>
                          <a:cs typeface="+mn-cs"/>
                        </a:rPr>
                        <a:t>606 CMR 10.05 </a:t>
                      </a:r>
                      <a:r>
                        <a:rPr lang="en-US" sz="1200" b="0" kern="1200">
                          <a:solidFill>
                            <a:schemeClr val="tx1"/>
                          </a:solidFill>
                          <a:effectLst/>
                          <a:latin typeface="+mn-lt"/>
                          <a:ea typeface="+mn-ea"/>
                          <a:cs typeface="+mn-cs"/>
                        </a:rPr>
                        <a:t>(3)(a)(2), 606 CMR 10.06(3)</a:t>
                      </a:r>
                    </a:p>
                  </a:txBody>
                  <a:tcPr/>
                </a:tc>
                <a:tc>
                  <a:txBody>
                    <a:bodyPr/>
                    <a:lstStyle/>
                    <a:p>
                      <a:pPr marL="0" marR="0">
                        <a:lnSpc>
                          <a:spcPct val="107000"/>
                        </a:lnSpc>
                        <a:spcBef>
                          <a:spcPts val="0"/>
                        </a:spcBef>
                        <a:spcAft>
                          <a:spcPts val="0"/>
                        </a:spcAft>
                      </a:pPr>
                      <a:r>
                        <a:rPr lang="en-US" sz="1200" kern="1200">
                          <a:solidFill>
                            <a:schemeClr val="tx1"/>
                          </a:solidFill>
                          <a:effectLst/>
                          <a:latin typeface="+mn-lt"/>
                          <a:ea typeface="+mn-ea"/>
                          <a:cs typeface="+mn-cs"/>
                        </a:rPr>
                        <a:t>Apply asset waiver to active TAFDC recipients and DCF-referred families. </a:t>
                      </a:r>
                      <a:endParaRPr lang="en-US" sz="1200">
                        <a:solidFill>
                          <a:srgbClr val="000000"/>
                        </a:solidFill>
                        <a:effectLst/>
                        <a:latin typeface="+mn-lt"/>
                        <a:ea typeface="Calibri" panose="020F0502020204030204" pitchFamily="34" charset="0"/>
                        <a:cs typeface="Arial" panose="020B0604020202020204" pitchFamily="34" charset="0"/>
                      </a:endParaRPr>
                    </a:p>
                  </a:txBody>
                  <a:tcPr marL="68580" marR="68580" marT="0" marB="0" anchor="ctr"/>
                </a:tc>
                <a:tc vMerge="1">
                  <a:txBody>
                    <a:bodyPr/>
                    <a:lstStyle/>
                    <a:p>
                      <a:endParaRPr lang="en-US"/>
                    </a:p>
                  </a:txBody>
                  <a:tcPr/>
                </a:tc>
                <a:tc>
                  <a:txBody>
                    <a:bodyPr/>
                    <a:lstStyle/>
                    <a:p>
                      <a:r>
                        <a:rPr lang="en-US" sz="1200">
                          <a:latin typeface="+mn-lt"/>
                        </a:rPr>
                        <a:t>DTA</a:t>
                      </a:r>
                    </a:p>
                  </a:txBody>
                  <a:tcPr>
                    <a:noFill/>
                  </a:tcPr>
                </a:tc>
                <a:extLst>
                  <a:ext uri="{0D108BD9-81ED-4DB2-BD59-A6C34878D82A}">
                    <a16:rowId xmlns:a16="http://schemas.microsoft.com/office/drawing/2014/main" val="2147186279"/>
                  </a:ext>
                </a:extLst>
              </a:tr>
              <a:tr h="1302796">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kern="1200">
                          <a:solidFill>
                            <a:schemeClr val="tx1"/>
                          </a:solidFill>
                          <a:effectLst/>
                          <a:latin typeface="+mn-lt"/>
                          <a:ea typeface="+mn-ea"/>
                          <a:cs typeface="+mn-cs"/>
                        </a:rPr>
                        <a:t>Waive Fees for Homeless Families </a:t>
                      </a: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606 CMR 10.04(2)(b)(e)(iii)</a:t>
                      </a:r>
                      <a:endParaRPr lang="en-US" sz="1200" b="0" kern="1200">
                        <a:solidFill>
                          <a:schemeClr val="tx1"/>
                        </a:solidFill>
                        <a:effectLst/>
                        <a:latin typeface="+mn-lt"/>
                        <a:ea typeface="+mn-ea"/>
                        <a:cs typeface="+mn-cs"/>
                      </a:endParaRPr>
                    </a:p>
                  </a:txBody>
                  <a:tcPr/>
                </a:tc>
                <a:tc>
                  <a:txBody>
                    <a:bodyPr/>
                    <a:lstStyle/>
                    <a:p>
                      <a:pPr marL="0" marR="0" lvl="0" indent="0" algn="l" defTabSz="685783" rtl="0" eaLnBrk="1" fontAlgn="auto" latinLnBrk="0" hangingPunct="1">
                        <a:lnSpc>
                          <a:spcPct val="107000"/>
                        </a:lnSpc>
                        <a:spcBef>
                          <a:spcPts val="0"/>
                        </a:spcBef>
                        <a:spcAft>
                          <a:spcPts val="0"/>
                        </a:spcAft>
                        <a:buClrTx/>
                        <a:buSzTx/>
                        <a:buFontTx/>
                        <a:buNone/>
                        <a:tabLst/>
                        <a:defRPr/>
                      </a:pPr>
                      <a:r>
                        <a:rPr lang="en-US" sz="1200" u="none" kern="1200">
                          <a:solidFill>
                            <a:schemeClr val="tx1"/>
                          </a:solidFill>
                          <a:effectLst/>
                          <a:latin typeface="+mn-lt"/>
                          <a:ea typeface="+mn-ea"/>
                          <a:cs typeface="+mn-cs"/>
                        </a:rPr>
                        <a:t>Parent fees will be waived for all families meeting the homelessness service need. </a:t>
                      </a:r>
                    </a:p>
                  </a:txBody>
                  <a:tcPr marL="68580" marR="68580" marT="0" marB="0" anchor="ctr"/>
                </a:tc>
                <a:tc vMerge="1">
                  <a:txBody>
                    <a:bodyPr/>
                    <a:lstStyle/>
                    <a:p>
                      <a:pPr marL="171450" marR="0" lvl="0" indent="-171450" algn="l" defTabSz="685783"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a:solidFill>
                          <a:schemeClr val="tx1"/>
                        </a:solidFill>
                        <a:effectLst/>
                        <a:latin typeface="+mn-lt"/>
                        <a:ea typeface="+mn-ea"/>
                        <a:cs typeface="+mn-cs"/>
                      </a:endParaRPr>
                    </a:p>
                  </a:txBody>
                  <a:tcPr/>
                </a:tc>
                <a:tc>
                  <a:txBody>
                    <a:bodyPr/>
                    <a:lstStyle/>
                    <a:p>
                      <a:endParaRPr lang="en-US" sz="1200">
                        <a:latin typeface="+mn-lt"/>
                      </a:endParaRPr>
                    </a:p>
                  </a:txBody>
                  <a:tcPr>
                    <a:noFill/>
                  </a:tcPr>
                </a:tc>
                <a:extLst>
                  <a:ext uri="{0D108BD9-81ED-4DB2-BD59-A6C34878D82A}">
                    <a16:rowId xmlns:a16="http://schemas.microsoft.com/office/drawing/2014/main" val="1037193583"/>
                  </a:ext>
                </a:extLst>
              </a:tr>
            </a:tbl>
          </a:graphicData>
        </a:graphic>
      </p:graphicFrame>
      <p:grpSp>
        <p:nvGrpSpPr>
          <p:cNvPr id="8" name="Group 7">
            <a:extLst>
              <a:ext uri="{FF2B5EF4-FFF2-40B4-BE49-F238E27FC236}">
                <a16:creationId xmlns:a16="http://schemas.microsoft.com/office/drawing/2014/main" id="{ACB6821A-3E28-3F9B-2986-75F31E6692A0}"/>
              </a:ext>
            </a:extLst>
          </p:cNvPr>
          <p:cNvGrpSpPr/>
          <p:nvPr/>
        </p:nvGrpSpPr>
        <p:grpSpPr>
          <a:xfrm>
            <a:off x="89088" y="67995"/>
            <a:ext cx="833646" cy="915231"/>
            <a:chOff x="393887" y="347094"/>
            <a:chExt cx="1080951" cy="1186738"/>
          </a:xfrm>
        </p:grpSpPr>
        <p:sp>
          <p:nvSpPr>
            <p:cNvPr id="6" name="Oval 5">
              <a:extLst>
                <a:ext uri="{FF2B5EF4-FFF2-40B4-BE49-F238E27FC236}">
                  <a16:creationId xmlns:a16="http://schemas.microsoft.com/office/drawing/2014/main" id="{A308B666-F821-9896-F03E-C8ECC8442D0D}"/>
                </a:ext>
              </a:extLst>
            </p:cNvPr>
            <p:cNvSpPr/>
            <p:nvPr/>
          </p:nvSpPr>
          <p:spPr>
            <a:xfrm>
              <a:off x="393887" y="347094"/>
              <a:ext cx="1080951" cy="118673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7" name="Graphic 6" descr="Clipboard Checked with solid fill">
              <a:extLst>
                <a:ext uri="{FF2B5EF4-FFF2-40B4-BE49-F238E27FC236}">
                  <a16:creationId xmlns:a16="http://schemas.microsoft.com/office/drawing/2014/main" id="{51AD0778-347A-3932-5A57-C6DEE21325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022" y="506123"/>
              <a:ext cx="868680" cy="868680"/>
            </a:xfrm>
            <a:prstGeom prst="rect">
              <a:avLst/>
            </a:prstGeom>
          </p:spPr>
        </p:pic>
      </p:grpSp>
      <p:sp>
        <p:nvSpPr>
          <p:cNvPr id="4" name="TextBox 3">
            <a:extLst>
              <a:ext uri="{FF2B5EF4-FFF2-40B4-BE49-F238E27FC236}">
                <a16:creationId xmlns:a16="http://schemas.microsoft.com/office/drawing/2014/main" id="{4C22E150-87B8-DD50-16D0-BB0B244D099B}"/>
              </a:ext>
            </a:extLst>
          </p:cNvPr>
          <p:cNvSpPr txBox="1"/>
          <p:nvPr/>
        </p:nvSpPr>
        <p:spPr>
          <a:xfrm flipH="1">
            <a:off x="1121402" y="190641"/>
            <a:ext cx="5961791" cy="830997"/>
          </a:xfrm>
          <a:prstGeom prst="rect">
            <a:avLst/>
          </a:prstGeom>
          <a:noFill/>
        </p:spPr>
        <p:txBody>
          <a:bodyPr wrap="square" rtlCol="0">
            <a:spAutoFit/>
          </a:bodyPr>
          <a:lstStyle/>
          <a:p>
            <a:r>
              <a:rPr lang="en-US" sz="2400">
                <a:latin typeface="+mj-lt"/>
              </a:rPr>
              <a:t>Improve Experience for Families Receiving Benefits Across Agencies</a:t>
            </a:r>
          </a:p>
        </p:txBody>
      </p:sp>
      <p:sp>
        <p:nvSpPr>
          <p:cNvPr id="9" name="TextBox 8">
            <a:extLst>
              <a:ext uri="{FF2B5EF4-FFF2-40B4-BE49-F238E27FC236}">
                <a16:creationId xmlns:a16="http://schemas.microsoft.com/office/drawing/2014/main" id="{3285F048-3338-40DF-BF71-36C02A455787}"/>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F552C1AE-7FB7-465A-AF07-47DE5FE56EF7}"/>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978329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015193957"/>
              </p:ext>
            </p:extLst>
          </p:nvPr>
        </p:nvGraphicFramePr>
        <p:xfrm>
          <a:off x="505910" y="1120363"/>
          <a:ext cx="8293961" cy="4169736"/>
        </p:xfrm>
        <a:graphic>
          <a:graphicData uri="http://schemas.openxmlformats.org/drawingml/2006/table">
            <a:tbl>
              <a:tblPr firstRow="1" bandRow="1">
                <a:tableStyleId>{5940675A-B579-460E-94D1-54222C63F5DA}</a:tableStyleId>
              </a:tblPr>
              <a:tblGrid>
                <a:gridCol w="1261930">
                  <a:extLst>
                    <a:ext uri="{9D8B030D-6E8A-4147-A177-3AD203B41FA5}">
                      <a16:colId xmlns:a16="http://schemas.microsoft.com/office/drawing/2014/main" val="293914253"/>
                    </a:ext>
                  </a:extLst>
                </a:gridCol>
                <a:gridCol w="3718560">
                  <a:extLst>
                    <a:ext uri="{9D8B030D-6E8A-4147-A177-3AD203B41FA5}">
                      <a16:colId xmlns:a16="http://schemas.microsoft.com/office/drawing/2014/main" val="3597804335"/>
                    </a:ext>
                  </a:extLst>
                </a:gridCol>
                <a:gridCol w="2181726">
                  <a:extLst>
                    <a:ext uri="{9D8B030D-6E8A-4147-A177-3AD203B41FA5}">
                      <a16:colId xmlns:a16="http://schemas.microsoft.com/office/drawing/2014/main" val="1721614072"/>
                    </a:ext>
                  </a:extLst>
                </a:gridCol>
                <a:gridCol w="1131745">
                  <a:extLst>
                    <a:ext uri="{9D8B030D-6E8A-4147-A177-3AD203B41FA5}">
                      <a16:colId xmlns:a16="http://schemas.microsoft.com/office/drawing/2014/main" val="3246706267"/>
                    </a:ext>
                  </a:extLst>
                </a:gridCol>
              </a:tblGrid>
              <a:tr h="531697">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7030A0">
                        <a:alpha val="25098"/>
                      </a:srgbClr>
                    </a:solidFill>
                  </a:tcPr>
                </a:tc>
                <a:tc>
                  <a:txBody>
                    <a:bodyPr/>
                    <a:lstStyle/>
                    <a:p>
                      <a:r>
                        <a:rPr lang="en-US" sz="1200" b="1">
                          <a:latin typeface="+mn-lt"/>
                        </a:rPr>
                        <a:t>Summary of Regulation Changes Under Consideration</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7030A0">
                        <a:alpha val="25098"/>
                      </a:srgbClr>
                    </a:solidFill>
                  </a:tcPr>
                </a:tc>
                <a:tc>
                  <a:txBody>
                    <a:bodyPr/>
                    <a:lstStyle/>
                    <a:p>
                      <a:pPr marL="0" algn="l" defTabSz="685783" rtl="0" eaLnBrk="1" latinLnBrk="0" hangingPunct="1"/>
                      <a:r>
                        <a:rPr lang="en-US" sz="1200" b="1" kern="1200">
                          <a:solidFill>
                            <a:schemeClr val="tx1"/>
                          </a:solidFill>
                          <a:latin typeface="+mn-lt"/>
                          <a:ea typeface="+mn-ea"/>
                          <a:cs typeface="+mn-cs"/>
                        </a:rPr>
                        <a:t>Other Agency Alignment</a:t>
                      </a:r>
                    </a:p>
                  </a:txBody>
                  <a:tcPr anchor="b">
                    <a:solidFill>
                      <a:srgbClr val="7030A0">
                        <a:alpha val="25098"/>
                      </a:srgbClr>
                    </a:solidFill>
                  </a:tcPr>
                </a:tc>
                <a:extLst>
                  <a:ext uri="{0D108BD9-81ED-4DB2-BD59-A6C34878D82A}">
                    <a16:rowId xmlns:a16="http://schemas.microsoft.com/office/drawing/2014/main" val="553868480"/>
                  </a:ext>
                </a:extLst>
              </a:tr>
              <a:tr h="1831096">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kern="1200">
                          <a:solidFill>
                            <a:schemeClr val="tx1"/>
                          </a:solidFill>
                          <a:effectLst/>
                          <a:latin typeface="+mn-lt"/>
                          <a:ea typeface="+mn-ea"/>
                          <a:cs typeface="+mn-cs"/>
                        </a:rPr>
                        <a:t>Up-Front Fee Deposits and First Week Payments </a:t>
                      </a: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606 CMR 10.03(2)(e)(1)</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a:solidFill>
                          <a:schemeClr val="accent2">
                            <a:lumMod val="50000"/>
                          </a:schemeClr>
                        </a:solidFill>
                      </a:endParaRPr>
                    </a:p>
                  </a:txBody>
                  <a:tcPr/>
                </a:tc>
                <a:tc>
                  <a:txBody>
                    <a:bodyPr/>
                    <a:lstStyle/>
                    <a:p>
                      <a:pPr marL="0" marR="0" algn="l">
                        <a:lnSpc>
                          <a:spcPct val="107000"/>
                        </a:lnSpc>
                        <a:spcBef>
                          <a:spcPts val="0"/>
                        </a:spcBef>
                        <a:spcAft>
                          <a:spcPts val="800"/>
                        </a:spcAft>
                      </a:pPr>
                      <a:r>
                        <a:rPr lang="en-US" sz="1200">
                          <a:solidFill>
                            <a:srgbClr val="000000"/>
                          </a:solidFill>
                          <a:effectLst/>
                          <a:latin typeface="+mn-lt"/>
                          <a:ea typeface="Calibri" panose="020F0502020204030204" pitchFamily="34" charset="0"/>
                          <a:cs typeface="Arial"/>
                        </a:rPr>
                        <a:t>Remove requirements for parents to pay: </a:t>
                      </a:r>
                    </a:p>
                    <a:p>
                      <a:pPr marL="171450" marR="0" indent="-171450" algn="l">
                        <a:lnSpc>
                          <a:spcPct val="107000"/>
                        </a:lnSpc>
                        <a:spcBef>
                          <a:spcPts val="0"/>
                        </a:spcBef>
                        <a:spcAft>
                          <a:spcPts val="800"/>
                        </a:spcAft>
                        <a:buFont typeface="Arial" panose="020B0604020202020204" pitchFamily="34" charset="0"/>
                        <a:buChar char="•"/>
                      </a:pPr>
                      <a:r>
                        <a:rPr lang="en-US" sz="1200">
                          <a:solidFill>
                            <a:srgbClr val="000000"/>
                          </a:solidFill>
                          <a:effectLst/>
                          <a:latin typeface="+mn-lt"/>
                          <a:ea typeface="Calibri" panose="020F0502020204030204" pitchFamily="34" charset="0"/>
                          <a:cs typeface="Arial"/>
                        </a:rPr>
                        <a:t>up-front fee deposits prior to the start of financial assistance; and,</a:t>
                      </a:r>
                    </a:p>
                    <a:p>
                      <a:pPr marL="171450" marR="0" indent="-171450" algn="l">
                        <a:lnSpc>
                          <a:spcPct val="107000"/>
                        </a:lnSpc>
                        <a:spcBef>
                          <a:spcPts val="0"/>
                        </a:spcBef>
                        <a:spcAft>
                          <a:spcPts val="800"/>
                        </a:spcAft>
                        <a:buFont typeface="Arial" panose="020B0604020202020204" pitchFamily="34" charset="0"/>
                        <a:buChar char="•"/>
                      </a:pPr>
                      <a:r>
                        <a:rPr lang="en-US" sz="1200">
                          <a:solidFill>
                            <a:srgbClr val="000000"/>
                          </a:solidFill>
                          <a:effectLst/>
                          <a:latin typeface="+mn-lt"/>
                          <a:ea typeface="Calibri" panose="020F0502020204030204" pitchFamily="34" charset="0"/>
                          <a:cs typeface="Arial"/>
                        </a:rPr>
                        <a:t> first-of-the-week payments</a:t>
                      </a:r>
                      <a:endParaRPr lang="en-US" sz="1200" strike="sngStrike">
                        <a:solidFill>
                          <a:srgbClr val="FF0000"/>
                        </a:solidFill>
                        <a:effectLst/>
                        <a:latin typeface="+mn-lt"/>
                        <a:ea typeface="Calibri" panose="020F0502020204030204" pitchFamily="34" charset="0"/>
                        <a:cs typeface="Arial"/>
                      </a:endParaRPr>
                    </a:p>
                  </a:txBody>
                  <a:tcPr marL="114300" marR="114300" marT="0" marB="0" anchor="ctr"/>
                </a:tc>
                <a:tc rowSpan="2">
                  <a:txBody>
                    <a:bodyPr/>
                    <a:lstStyle/>
                    <a:p>
                      <a:pPr marL="171450" lvl="0" indent="-171450">
                        <a:buFont typeface="Arial" panose="020B0604020202020204" pitchFamily="34" charset="0"/>
                        <a:buChar char="•"/>
                      </a:pPr>
                      <a:r>
                        <a:rPr lang="en-US" sz="1200" kern="1200">
                          <a:solidFill>
                            <a:schemeClr val="tx1"/>
                          </a:solidFill>
                          <a:effectLst/>
                          <a:latin typeface="+mn-lt"/>
                          <a:ea typeface="+mn-ea"/>
                          <a:cs typeface="+mn-cs"/>
                        </a:rPr>
                        <a:t>Lower barriers to entry</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Eliminates inflexibility in areas a family and provider can figure out on their own</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Increased flexibility for parents and providers</a:t>
                      </a:r>
                    </a:p>
                    <a:p>
                      <a:pPr marL="0" lvl="0" indent="0">
                        <a:buFont typeface="Arial" panose="020B0604020202020204" pitchFamily="34" charset="0"/>
                        <a:buNone/>
                      </a:pPr>
                      <a:endParaRPr lang="en-US" sz="1200">
                        <a:latin typeface="+mn-lt"/>
                      </a:endParaRPr>
                    </a:p>
                  </a:txBody>
                  <a:tcPr anchor="ctr"/>
                </a:tc>
                <a:tc>
                  <a:txBody>
                    <a:bodyPr/>
                    <a:lstStyle/>
                    <a:p>
                      <a:endParaRPr lang="en-US" sz="1200">
                        <a:latin typeface="+mn-lt"/>
                      </a:endParaRPr>
                    </a:p>
                  </a:txBody>
                  <a:tcPr>
                    <a:noFill/>
                  </a:tcPr>
                </a:tc>
                <a:extLst>
                  <a:ext uri="{0D108BD9-81ED-4DB2-BD59-A6C34878D82A}">
                    <a16:rowId xmlns:a16="http://schemas.microsoft.com/office/drawing/2014/main" val="3859378498"/>
                  </a:ext>
                </a:extLst>
              </a:tr>
              <a:tr h="1698560">
                <a:tc>
                  <a:txBody>
                    <a:bodyPr/>
                    <a:lstStyle/>
                    <a:p>
                      <a:r>
                        <a:rPr lang="en-US" sz="1200" b="1">
                          <a:latin typeface="+mn-lt"/>
                        </a:rPr>
                        <a:t>Service Need: Average Hours Per Week </a:t>
                      </a:r>
                    </a:p>
                    <a:p>
                      <a:endParaRPr lang="en-US" sz="1200" b="0">
                        <a:latin typeface="+mn-lt"/>
                      </a:endParaRPr>
                    </a:p>
                    <a:p>
                      <a:r>
                        <a:rPr lang="en-US" sz="1200" b="0">
                          <a:latin typeface="+mn-lt"/>
                        </a:rPr>
                        <a:t>606 CMR 10.02 Definitions</a:t>
                      </a:r>
                    </a:p>
                    <a:p>
                      <a:endParaRPr lang="en-US" sz="1200">
                        <a:solidFill>
                          <a:schemeClr val="accent2">
                            <a:lumMod val="50000"/>
                          </a:schemeClr>
                        </a:solidFill>
                      </a:endParaRPr>
                    </a:p>
                  </a:txBody>
                  <a:tcPr/>
                </a:tc>
                <a:tc>
                  <a:txBody>
                    <a:bodyPr/>
                    <a:lstStyle/>
                    <a:p>
                      <a:pPr marL="0" marR="0" algn="l">
                        <a:lnSpc>
                          <a:spcPct val="107000"/>
                        </a:lnSpc>
                        <a:spcBef>
                          <a:spcPts val="0"/>
                        </a:spcBef>
                        <a:spcAft>
                          <a:spcPts val="800"/>
                        </a:spcAft>
                      </a:pPr>
                      <a:r>
                        <a:rPr lang="en-US" sz="1200" strike="noStrike">
                          <a:solidFill>
                            <a:schemeClr val="accent4"/>
                          </a:solidFill>
                          <a:effectLst/>
                          <a:latin typeface="+mn-lt"/>
                          <a:ea typeface="Calibri" panose="020F0502020204030204" pitchFamily="34" charset="0"/>
                          <a:cs typeface="Arial"/>
                        </a:rPr>
                        <a:t>Amend the definition of “Service Need” (both full time and part time ) to reflect </a:t>
                      </a:r>
                      <a:r>
                        <a:rPr lang="en-US" sz="1200">
                          <a:solidFill>
                            <a:schemeClr val="accent4"/>
                          </a:solidFill>
                          <a:effectLst/>
                          <a:latin typeface="+mn-lt"/>
                          <a:ea typeface="Calibri" panose="020F0502020204030204" pitchFamily="34" charset="0"/>
                          <a:cs typeface="Arial"/>
                        </a:rPr>
                        <a:t>“</a:t>
                      </a:r>
                      <a:r>
                        <a:rPr lang="en-US" sz="1200">
                          <a:solidFill>
                            <a:srgbClr val="000000"/>
                          </a:solidFill>
                          <a:effectLst/>
                          <a:latin typeface="+mn-lt"/>
                          <a:ea typeface="Calibri" panose="020F0502020204030204" pitchFamily="34" charset="0"/>
                          <a:cs typeface="Arial"/>
                        </a:rPr>
                        <a:t>average” hours per week, rather than “minimum” hours per week of participation in approved activity.  </a:t>
                      </a:r>
                      <a:endParaRPr lang="en-US" sz="1200">
                        <a:solidFill>
                          <a:srgbClr val="000000"/>
                        </a:solidFill>
                        <a:effectLst/>
                        <a:latin typeface="+mn-lt"/>
                        <a:ea typeface="Calibri" panose="020F0502020204030204" pitchFamily="34" charset="0"/>
                        <a:cs typeface="Arial" panose="020B0604020202020204" pitchFamily="34" charset="0"/>
                      </a:endParaRPr>
                    </a:p>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pPr lvl="0"/>
                      <a:r>
                        <a:rPr lang="en-US" sz="1200">
                          <a:latin typeface="+mn-lt"/>
                        </a:rPr>
                        <a:t> </a:t>
                      </a:r>
                    </a:p>
                  </a:txBody>
                  <a:tcPr/>
                </a:tc>
                <a:tc>
                  <a:txBody>
                    <a:bodyPr/>
                    <a:lstStyle/>
                    <a:p>
                      <a:endParaRPr lang="en-US" sz="1200">
                        <a:latin typeface="+mn-lt"/>
                      </a:endParaRPr>
                    </a:p>
                  </a:txBody>
                  <a:tcPr>
                    <a:noFill/>
                  </a:tcPr>
                </a:tc>
                <a:extLst>
                  <a:ext uri="{0D108BD9-81ED-4DB2-BD59-A6C34878D82A}">
                    <a16:rowId xmlns:a16="http://schemas.microsoft.com/office/drawing/2014/main" val="1200663276"/>
                  </a:ext>
                </a:extLst>
              </a:tr>
            </a:tbl>
          </a:graphicData>
        </a:graphic>
      </p:graphicFrame>
      <p:grpSp>
        <p:nvGrpSpPr>
          <p:cNvPr id="8" name="Group 7">
            <a:extLst>
              <a:ext uri="{FF2B5EF4-FFF2-40B4-BE49-F238E27FC236}">
                <a16:creationId xmlns:a16="http://schemas.microsoft.com/office/drawing/2014/main" id="{ACB6821A-3E28-3F9B-2986-75F31E6692A0}"/>
              </a:ext>
            </a:extLst>
          </p:cNvPr>
          <p:cNvGrpSpPr/>
          <p:nvPr/>
        </p:nvGrpSpPr>
        <p:grpSpPr>
          <a:xfrm>
            <a:off x="89088" y="67995"/>
            <a:ext cx="833646" cy="915231"/>
            <a:chOff x="393887" y="347094"/>
            <a:chExt cx="1080951" cy="1186738"/>
          </a:xfrm>
        </p:grpSpPr>
        <p:sp>
          <p:nvSpPr>
            <p:cNvPr id="6" name="Oval 5">
              <a:extLst>
                <a:ext uri="{FF2B5EF4-FFF2-40B4-BE49-F238E27FC236}">
                  <a16:creationId xmlns:a16="http://schemas.microsoft.com/office/drawing/2014/main" id="{A308B666-F821-9896-F03E-C8ECC8442D0D}"/>
                </a:ext>
              </a:extLst>
            </p:cNvPr>
            <p:cNvSpPr/>
            <p:nvPr/>
          </p:nvSpPr>
          <p:spPr>
            <a:xfrm>
              <a:off x="393887" y="347094"/>
              <a:ext cx="1080951" cy="1186738"/>
            </a:xfrm>
            <a:prstGeom prst="ellipse">
              <a:avLst/>
            </a:prstGeom>
            <a:solidFill>
              <a:srgbClr val="7030A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7" name="Graphic 6" descr="Clipboard Checked with solid fill">
              <a:extLst>
                <a:ext uri="{FF2B5EF4-FFF2-40B4-BE49-F238E27FC236}">
                  <a16:creationId xmlns:a16="http://schemas.microsoft.com/office/drawing/2014/main" id="{51AD0778-347A-3932-5A57-C6DEE213256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0022" y="506123"/>
              <a:ext cx="868680" cy="868680"/>
            </a:xfrm>
            <a:prstGeom prst="rect">
              <a:avLst/>
            </a:prstGeom>
          </p:spPr>
        </p:pic>
      </p:grpSp>
      <p:sp>
        <p:nvSpPr>
          <p:cNvPr id="4" name="TextBox 3">
            <a:extLst>
              <a:ext uri="{FF2B5EF4-FFF2-40B4-BE49-F238E27FC236}">
                <a16:creationId xmlns:a16="http://schemas.microsoft.com/office/drawing/2014/main" id="{FE107F7A-909F-A46E-091A-76B72AEA352A}"/>
              </a:ext>
            </a:extLst>
          </p:cNvPr>
          <p:cNvSpPr txBox="1"/>
          <p:nvPr/>
        </p:nvSpPr>
        <p:spPr>
          <a:xfrm flipH="1">
            <a:off x="1121402" y="190641"/>
            <a:ext cx="5961791" cy="461665"/>
          </a:xfrm>
          <a:prstGeom prst="rect">
            <a:avLst/>
          </a:prstGeom>
          <a:noFill/>
        </p:spPr>
        <p:txBody>
          <a:bodyPr wrap="square" rtlCol="0">
            <a:spAutoFit/>
          </a:bodyPr>
          <a:lstStyle/>
          <a:p>
            <a:r>
              <a:rPr lang="en-US" sz="2400">
                <a:latin typeface="+mj-lt"/>
              </a:rPr>
              <a:t>Maximize Flexibility for Families</a:t>
            </a:r>
          </a:p>
        </p:txBody>
      </p:sp>
      <p:sp>
        <p:nvSpPr>
          <p:cNvPr id="9" name="TextBox 8">
            <a:extLst>
              <a:ext uri="{FF2B5EF4-FFF2-40B4-BE49-F238E27FC236}">
                <a16:creationId xmlns:a16="http://schemas.microsoft.com/office/drawing/2014/main" id="{D93E6EBE-8F10-45F7-A783-FF4EABD595B7}"/>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1F5790FF-13A0-4645-9D60-F02791A02B8A}"/>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906104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8B3E13E-83D2-650E-A807-82CEACDFEBAD}"/>
              </a:ext>
            </a:extLst>
          </p:cNvPr>
          <p:cNvSpPr txBox="1"/>
          <p:nvPr/>
        </p:nvSpPr>
        <p:spPr>
          <a:xfrm>
            <a:off x="3297511" y="2157664"/>
            <a:ext cx="5133603" cy="4006931"/>
          </a:xfrm>
          <a:prstGeom prst="rect">
            <a:avLst/>
          </a:prstGeom>
          <a:solidFill>
            <a:srgbClr val="FFC000">
              <a:alpha val="21000"/>
            </a:srgbClr>
          </a:solidFill>
        </p:spPr>
        <p:txBody>
          <a:bodyPr wrap="square" rtlCol="0">
            <a:spAutoFit/>
          </a:bodyPr>
          <a:lstStyle/>
          <a:p>
            <a:pPr marR="0" lvl="0" fontAlgn="base">
              <a:spcBef>
                <a:spcPts val="0"/>
              </a:spcBef>
              <a:spcAft>
                <a:spcPts val="0"/>
              </a:spcAft>
            </a:pPr>
            <a:r>
              <a:rPr lang="en-US" sz="1800" b="1">
                <a:effectLst/>
                <a:ea typeface="Times New Roman" panose="02020603050405020304" pitchFamily="18" charset="0"/>
                <a:cs typeface="Arial" panose="020B0604020202020204" pitchFamily="34" charset="0"/>
              </a:rPr>
              <a:t>Approach:</a:t>
            </a:r>
          </a:p>
          <a:p>
            <a:pPr marL="285750" marR="0" lvl="0" indent="-285750" fontAlgn="base">
              <a:spcBef>
                <a:spcPts val="0"/>
              </a:spcBef>
              <a:spcAft>
                <a:spcPts val="0"/>
              </a:spcAft>
              <a:buFont typeface="Arial" panose="020B0604020202020204" pitchFamily="34" charset="0"/>
              <a:buChar char="•"/>
            </a:pPr>
            <a:r>
              <a:rPr lang="en-US" sz="1800" b="1">
                <a:effectLst/>
                <a:ea typeface="Times New Roman" panose="02020603050405020304" pitchFamily="18" charset="0"/>
                <a:cs typeface="Arial" panose="020B0604020202020204" pitchFamily="34" charset="0"/>
              </a:rPr>
              <a:t>More supports for families </a:t>
            </a:r>
            <a:r>
              <a:rPr lang="en-US" sz="1800">
                <a:effectLst/>
                <a:ea typeface="Times New Roman" panose="02020603050405020304" pitchFamily="18" charset="0"/>
                <a:cs typeface="Arial" panose="020B0604020202020204" pitchFamily="34" charset="0"/>
              </a:rPr>
              <a:t>(i.e., at the beginning of the application process with pre-application consultation, and updated one-pagers) </a:t>
            </a:r>
            <a:endParaRPr lang="en-US" sz="1800">
              <a:effectLst/>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pPr>
            <a:r>
              <a:rPr lang="en-US" sz="1800" b="1">
                <a:effectLst/>
                <a:ea typeface="Times New Roman" panose="02020603050405020304" pitchFamily="18" charset="0"/>
                <a:cs typeface="Arial" panose="020B0604020202020204" pitchFamily="34" charset="0"/>
              </a:rPr>
              <a:t>Alleviate burdens on families</a:t>
            </a:r>
            <a:r>
              <a:rPr lang="en-US" sz="1800">
                <a:effectLst/>
                <a:ea typeface="Times New Roman" panose="02020603050405020304" pitchFamily="18" charset="0"/>
                <a:cs typeface="Arial" panose="020B0604020202020204" pitchFamily="34" charset="0"/>
              </a:rPr>
              <a:t> (streamline and reduce duplication in the verification process)</a:t>
            </a:r>
            <a:endParaRPr lang="en-US" sz="1800">
              <a:effectLst/>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pPr>
            <a:r>
              <a:rPr lang="en-US" sz="1800" b="1">
                <a:effectLst/>
                <a:ea typeface="Times New Roman" panose="02020603050405020304" pitchFamily="18" charset="0"/>
                <a:cs typeface="Arial" panose="020B0604020202020204" pitchFamily="34" charset="0"/>
              </a:rPr>
              <a:t>Extend timelines</a:t>
            </a:r>
            <a:r>
              <a:rPr lang="en-US" sz="1800">
                <a:effectLst/>
                <a:ea typeface="Times New Roman" panose="02020603050405020304" pitchFamily="18" charset="0"/>
                <a:cs typeface="Arial" panose="020B0604020202020204" pitchFamily="34" charset="0"/>
              </a:rPr>
              <a:t> to ensure the stability of care for children and families are supported completely (i.e., post-transitional) </a:t>
            </a:r>
            <a:endParaRPr lang="en-US" sz="1800">
              <a:effectLst/>
              <a:ea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b="1">
                <a:effectLst/>
                <a:ea typeface="Calibri" panose="020F0502020204030204" pitchFamily="34" charset="0"/>
                <a:cs typeface="Arial" panose="020B0604020202020204" pitchFamily="34" charset="0"/>
              </a:rPr>
              <a:t>Reduce rigidity/increase flexibility</a:t>
            </a:r>
            <a:r>
              <a:rPr lang="en-US" sz="1800">
                <a:effectLst/>
                <a:ea typeface="Calibri" panose="020F0502020204030204" pitchFamily="34" charset="0"/>
                <a:cs typeface="Arial" panose="020B0604020202020204" pitchFamily="34" charset="0"/>
              </a:rPr>
              <a:t> </a:t>
            </a:r>
            <a:r>
              <a:rPr lang="en-US" sz="1800">
                <a:effectLst/>
                <a:ea typeface="Times New Roman" panose="02020603050405020304" pitchFamily="18" charset="0"/>
                <a:cs typeface="Arial" panose="020B0604020202020204" pitchFamily="34" charset="0"/>
              </a:rPr>
              <a:t>for families, without compromising the integrity or strength of our CCDF obligation</a:t>
            </a:r>
            <a:endParaRPr lang="en-US" sz="1800">
              <a:effectLst/>
              <a:ea typeface="Calibri" panose="020F050202020403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28B0757-3CCF-3BE9-314B-3538ABD76477}"/>
              </a:ext>
            </a:extLst>
          </p:cNvPr>
          <p:cNvGrpSpPr/>
          <p:nvPr/>
        </p:nvGrpSpPr>
        <p:grpSpPr>
          <a:xfrm>
            <a:off x="298508" y="198002"/>
            <a:ext cx="3017822" cy="2743200"/>
            <a:chOff x="3230908" y="4075038"/>
            <a:chExt cx="3017822" cy="2743200"/>
          </a:xfrm>
        </p:grpSpPr>
        <p:grpSp>
          <p:nvGrpSpPr>
            <p:cNvPr id="5" name="Group 4">
              <a:extLst>
                <a:ext uri="{FF2B5EF4-FFF2-40B4-BE49-F238E27FC236}">
                  <a16:creationId xmlns:a16="http://schemas.microsoft.com/office/drawing/2014/main" id="{C9EF98D6-57A4-1668-5BBD-E41B29C918B8}"/>
                </a:ext>
              </a:extLst>
            </p:cNvPr>
            <p:cNvGrpSpPr>
              <a:grpSpLocks noChangeAspect="1"/>
            </p:cNvGrpSpPr>
            <p:nvPr/>
          </p:nvGrpSpPr>
          <p:grpSpPr>
            <a:xfrm>
              <a:off x="3230908" y="4075038"/>
              <a:ext cx="3017822" cy="2743200"/>
              <a:chOff x="3983159" y="3759105"/>
              <a:chExt cx="1592460" cy="1447546"/>
            </a:xfrm>
          </p:grpSpPr>
          <p:sp>
            <p:nvSpPr>
              <p:cNvPr id="15" name="Oval 14">
                <a:extLst>
                  <a:ext uri="{FF2B5EF4-FFF2-40B4-BE49-F238E27FC236}">
                    <a16:creationId xmlns:a16="http://schemas.microsoft.com/office/drawing/2014/main" id="{DD96DC1C-365E-01C2-AB5F-2FA91512F69E}"/>
                  </a:ext>
                </a:extLst>
              </p:cNvPr>
              <p:cNvSpPr/>
              <p:nvPr/>
            </p:nvSpPr>
            <p:spPr>
              <a:xfrm>
                <a:off x="3983159" y="3759105"/>
                <a:ext cx="1447546" cy="1447546"/>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6" name="Oval 15">
                <a:extLst>
                  <a:ext uri="{FF2B5EF4-FFF2-40B4-BE49-F238E27FC236}">
                    <a16:creationId xmlns:a16="http://schemas.microsoft.com/office/drawing/2014/main" id="{498578A7-70A9-2D09-8831-501173306E1D}"/>
                  </a:ext>
                </a:extLst>
              </p:cNvPr>
              <p:cNvSpPr/>
              <p:nvPr/>
            </p:nvSpPr>
            <p:spPr>
              <a:xfrm>
                <a:off x="4051635" y="3802972"/>
                <a:ext cx="260558" cy="260558"/>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7" name="Freeform: Shape 16">
                <a:extLst>
                  <a:ext uri="{FF2B5EF4-FFF2-40B4-BE49-F238E27FC236}">
                    <a16:creationId xmlns:a16="http://schemas.microsoft.com/office/drawing/2014/main" id="{D25D4BB1-1DE2-6A78-68D7-08B2D0455862}"/>
                  </a:ext>
                </a:extLst>
              </p:cNvPr>
              <p:cNvSpPr/>
              <p:nvPr/>
            </p:nvSpPr>
            <p:spPr>
              <a:xfrm>
                <a:off x="4181914" y="3802972"/>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2</a:t>
                </a:r>
              </a:p>
            </p:txBody>
          </p:sp>
          <p:sp>
            <p:nvSpPr>
              <p:cNvPr id="18" name="Freeform: Shape 17">
                <a:extLst>
                  <a:ext uri="{FF2B5EF4-FFF2-40B4-BE49-F238E27FC236}">
                    <a16:creationId xmlns:a16="http://schemas.microsoft.com/office/drawing/2014/main" id="{F0C6BBD1-90BF-8C87-F731-82B714B2FA52}"/>
                  </a:ext>
                </a:extLst>
              </p:cNvPr>
              <p:cNvSpPr/>
              <p:nvPr/>
            </p:nvSpPr>
            <p:spPr>
              <a:xfrm>
                <a:off x="4339836" y="3907249"/>
                <a:ext cx="844377" cy="831406"/>
              </a:xfrm>
              <a:custGeom>
                <a:avLst/>
                <a:gdLst>
                  <a:gd name="connsiteX0" fmla="*/ 0 w 1393705"/>
                  <a:gd name="connsiteY0" fmla="*/ 0 h 505440"/>
                  <a:gd name="connsiteX1" fmla="*/ 1393705 w 1393705"/>
                  <a:gd name="connsiteY1" fmla="*/ 0 h 505440"/>
                  <a:gd name="connsiteX2" fmla="*/ 1393705 w 1393705"/>
                  <a:gd name="connsiteY2" fmla="*/ 505440 h 505440"/>
                  <a:gd name="connsiteX3" fmla="*/ 0 w 1393705"/>
                  <a:gd name="connsiteY3" fmla="*/ 505440 h 505440"/>
                  <a:gd name="connsiteX4" fmla="*/ 0 w 1393705"/>
                  <a:gd name="connsiteY4" fmla="*/ 0 h 505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505440">
                    <a:moveTo>
                      <a:pt x="0" y="0"/>
                    </a:moveTo>
                    <a:lnTo>
                      <a:pt x="1393705" y="0"/>
                    </a:lnTo>
                    <a:lnTo>
                      <a:pt x="1393705" y="505440"/>
                    </a:lnTo>
                    <a:lnTo>
                      <a:pt x="0" y="50544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Prioritize family needs and experience</a:t>
                </a:r>
              </a:p>
            </p:txBody>
          </p:sp>
        </p:grpSp>
        <p:pic>
          <p:nvPicPr>
            <p:cNvPr id="14" name="Graphic 13" descr="Family with two children with solid fill">
              <a:extLst>
                <a:ext uri="{FF2B5EF4-FFF2-40B4-BE49-F238E27FC236}">
                  <a16:creationId xmlns:a16="http://schemas.microsoft.com/office/drawing/2014/main" id="{EDE23426-C38D-8F17-562A-97E89789DC6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68168" y="5857557"/>
              <a:ext cx="868680" cy="868680"/>
            </a:xfrm>
            <a:prstGeom prst="rect">
              <a:avLst/>
            </a:prstGeom>
          </p:spPr>
        </p:pic>
      </p:grpSp>
      <p:sp>
        <p:nvSpPr>
          <p:cNvPr id="11" name="TextBox 10">
            <a:extLst>
              <a:ext uri="{FF2B5EF4-FFF2-40B4-BE49-F238E27FC236}">
                <a16:creationId xmlns:a16="http://schemas.microsoft.com/office/drawing/2014/main" id="{3D8AB51D-D37A-487F-B0C8-6579834DBF4A}"/>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2" name="Slide Number Placeholder 1">
            <a:extLst>
              <a:ext uri="{FF2B5EF4-FFF2-40B4-BE49-F238E27FC236}">
                <a16:creationId xmlns:a16="http://schemas.microsoft.com/office/drawing/2014/main" id="{E6F1345A-7093-4403-9633-6C93F2DD70CF}"/>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88309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3454980479"/>
              </p:ext>
            </p:extLst>
          </p:nvPr>
        </p:nvGraphicFramePr>
        <p:xfrm>
          <a:off x="452761" y="914401"/>
          <a:ext cx="8239162" cy="5303520"/>
        </p:xfrm>
        <a:graphic>
          <a:graphicData uri="http://schemas.openxmlformats.org/drawingml/2006/table">
            <a:tbl>
              <a:tblPr firstRow="1" bandRow="1">
                <a:tableStyleId>{5940675A-B579-460E-94D1-54222C63F5DA}</a:tableStyleId>
              </a:tblPr>
              <a:tblGrid>
                <a:gridCol w="1502621">
                  <a:extLst>
                    <a:ext uri="{9D8B030D-6E8A-4147-A177-3AD203B41FA5}">
                      <a16:colId xmlns:a16="http://schemas.microsoft.com/office/drawing/2014/main" val="293914253"/>
                    </a:ext>
                  </a:extLst>
                </a:gridCol>
                <a:gridCol w="4052047">
                  <a:extLst>
                    <a:ext uri="{9D8B030D-6E8A-4147-A177-3AD203B41FA5}">
                      <a16:colId xmlns:a16="http://schemas.microsoft.com/office/drawing/2014/main" val="3597804335"/>
                    </a:ext>
                  </a:extLst>
                </a:gridCol>
                <a:gridCol w="1595986">
                  <a:extLst>
                    <a:ext uri="{9D8B030D-6E8A-4147-A177-3AD203B41FA5}">
                      <a16:colId xmlns:a16="http://schemas.microsoft.com/office/drawing/2014/main" val="1721614072"/>
                    </a:ext>
                  </a:extLst>
                </a:gridCol>
                <a:gridCol w="1088508">
                  <a:extLst>
                    <a:ext uri="{9D8B030D-6E8A-4147-A177-3AD203B41FA5}">
                      <a16:colId xmlns:a16="http://schemas.microsoft.com/office/drawing/2014/main" val="3246706267"/>
                    </a:ext>
                  </a:extLst>
                </a:gridCol>
              </a:tblGrid>
              <a:tr h="517549">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lvl="0" algn="l" defTabSz="685783" rtl="0" eaLnBrk="1" latinLnBrk="0" hangingPunct="1">
                        <a:buNone/>
                      </a:pPr>
                      <a:r>
                        <a:rPr lang="en-US" sz="1200" b="1" kern="1200">
                          <a:solidFill>
                            <a:schemeClr val="tx1"/>
                          </a:solidFill>
                          <a:latin typeface="+mn-lt"/>
                          <a:ea typeface="+mn-ea"/>
                          <a:cs typeface="+mn-cs"/>
                        </a:rPr>
                        <a:t>Other Agency Alignment</a:t>
                      </a:r>
                    </a:p>
                  </a:txBody>
                  <a:tcPr anchor="b">
                    <a:solidFill>
                      <a:srgbClr val="FFC000">
                        <a:alpha val="50196"/>
                      </a:srgbClr>
                    </a:solidFill>
                  </a:tcPr>
                </a:tc>
                <a:extLst>
                  <a:ext uri="{0D108BD9-81ED-4DB2-BD59-A6C34878D82A}">
                    <a16:rowId xmlns:a16="http://schemas.microsoft.com/office/drawing/2014/main" val="553868480"/>
                  </a:ext>
                </a:extLst>
              </a:tr>
              <a:tr h="967275">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kern="1200">
                          <a:solidFill>
                            <a:schemeClr val="tx1"/>
                          </a:solidFill>
                          <a:effectLst/>
                          <a:latin typeface="+mn-lt"/>
                          <a:ea typeface="+mn-ea"/>
                          <a:cs typeface="+mn-cs"/>
                        </a:rPr>
                        <a:t>Advanced Professional Training</a:t>
                      </a:r>
                      <a:r>
                        <a:rPr lang="en-US" sz="1200" b="0" kern="1200">
                          <a:solidFill>
                            <a:schemeClr val="tx1"/>
                          </a:solidFill>
                          <a:effectLst/>
                          <a:latin typeface="+mn-lt"/>
                          <a:ea typeface="+mn-ea"/>
                          <a:cs typeface="+mn-cs"/>
                        </a:rPr>
                        <a:t> </a:t>
                      </a:r>
                    </a:p>
                    <a:p>
                      <a:pPr marL="0" marR="0" lvl="0" indent="0" algn="l" rtl="0" eaLnBrk="1" fontAlgn="auto" latinLnBrk="0" hangingPunct="1">
                        <a:lnSpc>
                          <a:spcPct val="100000"/>
                        </a:lnSpc>
                        <a:spcBef>
                          <a:spcPts val="0"/>
                        </a:spcBef>
                        <a:spcAft>
                          <a:spcPts val="0"/>
                        </a:spcAft>
                        <a:buClrTx/>
                        <a:buSzTx/>
                        <a:buFontTx/>
                        <a:buNone/>
                      </a:pPr>
                      <a:endParaRPr lang="en-US" sz="1200" b="0" kern="1200">
                        <a:solidFill>
                          <a:schemeClr val="tx1"/>
                        </a:solidFill>
                        <a:effectLst/>
                        <a:latin typeface="+mn-lt"/>
                        <a:ea typeface="+mn-ea"/>
                        <a:cs typeface="+mn-cs"/>
                      </a:endParaRPr>
                    </a:p>
                    <a:p>
                      <a:pPr marL="0" marR="0" lvl="0" indent="0" algn="l" rtl="0" eaLnBrk="1" fontAlgn="auto" latinLnBrk="0" hangingPunct="1">
                        <a:lnSpc>
                          <a:spcPct val="100000"/>
                        </a:lnSpc>
                        <a:spcBef>
                          <a:spcPts val="0"/>
                        </a:spcBef>
                        <a:spcAft>
                          <a:spcPts val="0"/>
                        </a:spcAft>
                        <a:buClrTx/>
                        <a:buSzTx/>
                        <a:buFontTx/>
                        <a:buNone/>
                      </a:pPr>
                      <a:r>
                        <a:rPr lang="en-US" sz="1200" b="0" kern="1200">
                          <a:solidFill>
                            <a:schemeClr val="tx1"/>
                          </a:solidFill>
                          <a:effectLst/>
                          <a:latin typeface="+mn-lt"/>
                          <a:ea typeface="+mn-ea"/>
                          <a:cs typeface="+mn-cs"/>
                        </a:rPr>
                        <a:t>606 CMR 10.04 (2)(b)(1)(c)</a:t>
                      </a:r>
                    </a:p>
                  </a:txBody>
                  <a:tcPr/>
                </a:tc>
                <a:tc>
                  <a:txBody>
                    <a:bodyPr/>
                    <a:lstStyle/>
                    <a:p>
                      <a:r>
                        <a:rPr lang="en-US" sz="1200" u="none" kern="1200">
                          <a:solidFill>
                            <a:schemeClr val="dk1"/>
                          </a:solidFill>
                          <a:effectLst/>
                          <a:latin typeface="+mn-lt"/>
                          <a:ea typeface="+mn-ea"/>
                          <a:cs typeface="+mn-cs"/>
                        </a:rPr>
                        <a:t>Advanced professional training or graduate program will qualify for a service need at Reauthorization to continue a previously authorized education or training service need.</a:t>
                      </a:r>
                    </a:p>
                  </a:txBody>
                  <a:tcPr anchor="ctr"/>
                </a:tc>
                <a:tc rowSpan="3">
                  <a:txBody>
                    <a:bodyPr/>
                    <a:lstStyle/>
                    <a:p>
                      <a:pPr marL="171450" lvl="0" indent="-171450">
                        <a:buFont typeface="Arial" panose="020B0604020202020204" pitchFamily="34" charset="0"/>
                        <a:buChar char="•"/>
                      </a:pPr>
                      <a:r>
                        <a:rPr lang="en-US" sz="1200" kern="1200">
                          <a:solidFill>
                            <a:schemeClr val="tx1"/>
                          </a:solidFill>
                          <a:effectLst/>
                          <a:latin typeface="+mn-lt"/>
                          <a:ea typeface="+mn-ea"/>
                          <a:cs typeface="+mn-cs"/>
                        </a:rPr>
                        <a:t>Aligns with CCDBG's goal to “maximize parents’ options and support parents trying to achieve independence from public assistance."​</a:t>
                      </a:r>
                    </a:p>
                    <a:p>
                      <a:pPr marL="285750" lvl="0" indent="-2857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Supports families’ self-sufficiency and financial stability.</a:t>
                      </a:r>
                    </a:p>
                    <a:p>
                      <a:pPr marL="285750" indent="-285750">
                        <a:buFont typeface="Arial" panose="020B0604020202020204" pitchFamily="34" charset="0"/>
                        <a:buChar char="•"/>
                      </a:pPr>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 Supports the upward mobility of families receiving financial assistance for child care, who are obtaining a higher education degree. </a:t>
                      </a:r>
                    </a:p>
                  </a:txBody>
                  <a:tcPr anchor="ctr"/>
                </a:tc>
                <a:tc>
                  <a:txBody>
                    <a:bodyPr/>
                    <a:lstStyle/>
                    <a:p>
                      <a:endParaRPr lang="en-US" sz="1200">
                        <a:latin typeface="+mn-lt"/>
                      </a:endParaRPr>
                    </a:p>
                    <a:p>
                      <a:endParaRPr lang="en-US" sz="1200">
                        <a:latin typeface="+mn-lt"/>
                      </a:endParaRPr>
                    </a:p>
                    <a:p>
                      <a:endParaRPr lang="en-US" sz="1200">
                        <a:latin typeface="+mn-lt"/>
                      </a:endParaRPr>
                    </a:p>
                  </a:txBody>
                  <a:tcPr>
                    <a:noFill/>
                  </a:tcPr>
                </a:tc>
                <a:extLst>
                  <a:ext uri="{0D108BD9-81ED-4DB2-BD59-A6C34878D82A}">
                    <a16:rowId xmlns:a16="http://schemas.microsoft.com/office/drawing/2014/main" val="3859378498"/>
                  </a:ext>
                </a:extLst>
              </a:tr>
              <a:tr h="946852">
                <a:tc>
                  <a:txBody>
                    <a:bodyPr/>
                    <a:lstStyle/>
                    <a:p>
                      <a:r>
                        <a:rPr lang="en-US" sz="1200" b="1">
                          <a:latin typeface="+mn-lt"/>
                        </a:rPr>
                        <a:t>Domestic Violence </a:t>
                      </a:r>
                    </a:p>
                    <a:p>
                      <a:endParaRPr lang="en-US" sz="1200" b="1">
                        <a:latin typeface="+mn-lt"/>
                      </a:endParaRPr>
                    </a:p>
                    <a:p>
                      <a:r>
                        <a:rPr lang="en-US" sz="1200" b="0">
                          <a:latin typeface="+mn-lt"/>
                        </a:rPr>
                        <a:t>606 CMR 10.02 Definitions, 606 CMR 10.04 (2)(b)(1)(f)</a:t>
                      </a: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Add </a:t>
                      </a:r>
                      <a:r>
                        <a:rPr lang="en-US" sz="1200" u="sng">
                          <a:effectLst/>
                          <a:latin typeface="+mn-lt"/>
                          <a:ea typeface="Calibri" panose="020F0502020204030204" pitchFamily="34" charset="0"/>
                          <a:cs typeface="Arial"/>
                        </a:rPr>
                        <a:t>domestic violence</a:t>
                      </a:r>
                      <a:r>
                        <a:rPr lang="en-US" sz="1200" u="none">
                          <a:effectLst/>
                          <a:latin typeface="+mn-lt"/>
                          <a:ea typeface="Calibri" panose="020F0502020204030204" pitchFamily="34" charset="0"/>
                          <a:cs typeface="Arial"/>
                        </a:rPr>
                        <a:t> as a standalone service need, in addition to its current status</a:t>
                      </a:r>
                      <a:r>
                        <a:rPr lang="en-US" sz="1200" u="none" strike="sngStrike">
                          <a:effectLst/>
                          <a:latin typeface="+mn-lt"/>
                          <a:ea typeface="Calibri" panose="020F0502020204030204" pitchFamily="34" charset="0"/>
                          <a:cs typeface="Arial"/>
                        </a:rPr>
                        <a:t> </a:t>
                      </a:r>
                      <a:r>
                        <a:rPr lang="en-US" sz="1200" u="none">
                          <a:effectLst/>
                          <a:latin typeface="+mn-lt"/>
                          <a:ea typeface="Calibri" panose="020F0502020204030204" pitchFamily="34" charset="0"/>
                          <a:cs typeface="Arial"/>
                        </a:rPr>
                        <a:t>within definition of “protective service.” Families with a Parent experiencing domestic violence will qualify for Full-Time Care.</a:t>
                      </a:r>
                      <a:endParaRPr lang="en-US" sz="1200">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endParaRPr lang="en-US"/>
                    </a:p>
                  </a:txBody>
                  <a:tcPr/>
                </a:tc>
                <a:tc>
                  <a:txBody>
                    <a:bodyPr/>
                    <a:lstStyle/>
                    <a:p>
                      <a:endParaRPr lang="en-US" sz="1200">
                        <a:latin typeface="+mn-lt"/>
                      </a:endParaRPr>
                    </a:p>
                  </a:txBody>
                  <a:tcPr>
                    <a:noFill/>
                  </a:tcPr>
                </a:tc>
                <a:extLst>
                  <a:ext uri="{0D108BD9-81ED-4DB2-BD59-A6C34878D82A}">
                    <a16:rowId xmlns:a16="http://schemas.microsoft.com/office/drawing/2014/main" val="1200663276"/>
                  </a:ext>
                </a:extLst>
              </a:tr>
              <a:tr h="1205084">
                <a:tc>
                  <a:txBody>
                    <a:bodyPr/>
                    <a:lstStyle/>
                    <a:p>
                      <a:r>
                        <a:rPr lang="en-US" sz="1200" b="1">
                          <a:latin typeface="+mn-lt"/>
                        </a:rPr>
                        <a:t>Substance Use Disorder </a:t>
                      </a:r>
                    </a:p>
                    <a:p>
                      <a:endParaRPr lang="en-US" sz="1200" b="1">
                        <a:latin typeface="+mn-lt"/>
                      </a:endParaRPr>
                    </a:p>
                    <a:p>
                      <a:r>
                        <a:rPr lang="en-US" sz="1200" b="0">
                          <a:latin typeface="+mn-lt"/>
                        </a:rPr>
                        <a:t>606 CMR 10.02 Definitions</a:t>
                      </a:r>
                    </a:p>
                  </a:txBody>
                  <a:tcPr>
                    <a:noFill/>
                  </a:tcPr>
                </a:tc>
                <a:tc>
                  <a:txBody>
                    <a:bodyPr/>
                    <a:lstStyle/>
                    <a:p>
                      <a:pPr fontAlgn="base"/>
                      <a:r>
                        <a:rPr lang="en-US" sz="1200" kern="1200">
                          <a:solidFill>
                            <a:schemeClr val="tx1"/>
                          </a:solidFill>
                          <a:effectLst/>
                          <a:latin typeface="+mn-lt"/>
                          <a:ea typeface="+mn-ea"/>
                          <a:cs typeface="+mn-cs"/>
                        </a:rPr>
                        <a:t>Amend definition of “disability” to include parents participating in a drug treatment or drug rehabilitation program. In effect, parents participating in a drug treatment or rehabilitation program might qualify for the Disability of Parent service need. This is already included in “Protective Services” definition.</a:t>
                      </a:r>
                    </a:p>
                  </a:txBody>
                  <a:tcPr marL="114300" marR="114300" marT="0" marB="0" anchor="ctr">
                    <a:noFill/>
                  </a:tcPr>
                </a:tc>
                <a:tc vMerge="1">
                  <a:txBody>
                    <a:bodyPr/>
                    <a:lstStyle/>
                    <a:p>
                      <a:endParaRPr lang="en-US"/>
                    </a:p>
                  </a:txBody>
                  <a:tcPr/>
                </a:tc>
                <a:tc>
                  <a:txBody>
                    <a:bodyPr/>
                    <a:lstStyle/>
                    <a:p>
                      <a:endParaRPr lang="en-US" sz="1200">
                        <a:latin typeface="+mn-lt"/>
                      </a:endParaRPr>
                    </a:p>
                  </a:txBody>
                  <a:tcPr>
                    <a:noFill/>
                  </a:tcPr>
                </a:tc>
                <a:extLst>
                  <a:ext uri="{0D108BD9-81ED-4DB2-BD59-A6C34878D82A}">
                    <a16:rowId xmlns:a16="http://schemas.microsoft.com/office/drawing/2014/main" val="2558979014"/>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6" name="TextBox 5">
            <a:extLst>
              <a:ext uri="{FF2B5EF4-FFF2-40B4-BE49-F238E27FC236}">
                <a16:creationId xmlns:a16="http://schemas.microsoft.com/office/drawing/2014/main" id="{AEE38446-560D-42DD-55EC-9B44F38814B7}"/>
              </a:ext>
            </a:extLst>
          </p:cNvPr>
          <p:cNvSpPr txBox="1"/>
          <p:nvPr/>
        </p:nvSpPr>
        <p:spPr>
          <a:xfrm flipH="1">
            <a:off x="1294627" y="186440"/>
            <a:ext cx="6554745" cy="461665"/>
          </a:xfrm>
          <a:prstGeom prst="rect">
            <a:avLst/>
          </a:prstGeom>
          <a:noFill/>
        </p:spPr>
        <p:txBody>
          <a:bodyPr wrap="square" lIns="91440" tIns="45720" rIns="91440" bIns="45720" rtlCol="0" anchor="t">
            <a:spAutoFit/>
          </a:bodyPr>
          <a:lstStyle/>
          <a:p>
            <a:r>
              <a:rPr lang="en-US" sz="2400">
                <a:cs typeface="Arial"/>
              </a:rPr>
              <a:t> Eligibility Supports</a:t>
            </a:r>
          </a:p>
        </p:txBody>
      </p:sp>
      <p:sp>
        <p:nvSpPr>
          <p:cNvPr id="8" name="TextBox 7">
            <a:extLst>
              <a:ext uri="{FF2B5EF4-FFF2-40B4-BE49-F238E27FC236}">
                <a16:creationId xmlns:a16="http://schemas.microsoft.com/office/drawing/2014/main" id="{262947E2-2686-4361-994A-38621F9D0211}"/>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CDBCE9DD-A635-427D-86B4-20A524D5CEFC}"/>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71649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265814"/>
            <a:ext cx="7734300" cy="648586"/>
          </a:xfrm>
        </p:spPr>
        <p:txBody>
          <a:bodyPr/>
          <a:lstStyle/>
          <a:p>
            <a:r>
              <a:rPr lang="en-US" sz="2000">
                <a:solidFill>
                  <a:srgbClr val="00269E"/>
                </a:solidFill>
              </a:rPr>
              <a:t>Motion to Approve, Adopt, and File </a:t>
            </a:r>
            <a:br>
              <a:rPr lang="en-US" sz="2000">
                <a:solidFill>
                  <a:srgbClr val="00269E"/>
                </a:solidFill>
              </a:rPr>
            </a:br>
            <a:r>
              <a:rPr lang="en-US" sz="2000">
                <a:solidFill>
                  <a:srgbClr val="00269E"/>
                </a:solidFill>
              </a:rPr>
              <a:t>2021 Annual Legislative Report - VOTE</a:t>
            </a:r>
          </a:p>
        </p:txBody>
      </p:sp>
      <p:sp>
        <p:nvSpPr>
          <p:cNvPr id="3" name="Content Placeholder 2"/>
          <p:cNvSpPr>
            <a:spLocks noGrp="1"/>
          </p:cNvSpPr>
          <p:nvPr>
            <p:ph idx="1"/>
          </p:nvPr>
        </p:nvSpPr>
        <p:spPr>
          <a:xfrm>
            <a:off x="418819" y="1142544"/>
            <a:ext cx="8455263" cy="2755084"/>
          </a:xfrm>
          <a:solidFill>
            <a:schemeClr val="bg1">
              <a:lumMod val="95000"/>
            </a:schemeClr>
          </a:solidFill>
          <a:ln>
            <a:solidFill>
              <a:schemeClr val="accent3">
                <a:lumMod val="65000"/>
              </a:schemeClr>
            </a:solidFill>
          </a:ln>
        </p:spPr>
        <p:txBody>
          <a:bodyPr/>
          <a:lstStyle/>
          <a:p>
            <a:pPr marL="0" indent="0" algn="ctr">
              <a:buNone/>
            </a:pPr>
            <a:r>
              <a:rPr lang="en-US" sz="1200">
                <a:ea typeface="+mn-lt"/>
                <a:cs typeface="Arial"/>
              </a:rPr>
              <a:t>Annual Legislative Report for Calendar Year 2021</a:t>
            </a:r>
            <a:endParaRPr lang="en-US" sz="1600">
              <a:ea typeface="+mn-lt"/>
              <a:cs typeface="+mn-lt"/>
            </a:endParaRPr>
          </a:p>
          <a:p>
            <a:pPr marL="0" indent="0">
              <a:buNone/>
            </a:pPr>
            <a:r>
              <a:rPr lang="en-US" sz="1200" b="0">
                <a:solidFill>
                  <a:srgbClr val="000000"/>
                </a:solidFill>
                <a:latin typeface="Arial"/>
                <a:ea typeface="+mn-lt"/>
                <a:cs typeface="+mn-lt"/>
              </a:rPr>
              <a:t>The Board of Early Education and Care (“Board”) is required to “submit an annual report to the secretary of education, the secretary of administration and finance, and the clerks of the house of representatives and senate, who shall forward the same to the joint committee on education, describing its progress in achieving the goals and implementing the programs authorized in this chapter. The report shall evaluate the progress made toward universal early education and care for preschool-aged children and toward reducing expulsion rates through developmentally appropriate prevention and intervention services.”  See G.L. c. 15D, § 3(g). </a:t>
            </a:r>
          </a:p>
          <a:p>
            <a:pPr marL="0" indent="0">
              <a:buNone/>
            </a:pPr>
            <a:r>
              <a:rPr lang="en-US" sz="1200" b="0">
                <a:solidFill>
                  <a:srgbClr val="000000"/>
                </a:solidFill>
                <a:latin typeface="Arial"/>
                <a:ea typeface="+mn-lt"/>
                <a:cs typeface="+mn-lt"/>
              </a:rPr>
              <a:t>The Department of Early Education and Care recommends that the Board approve and adopt the Annual Legislative Report for Calendar Year 2021 and forward the approved and adopted Report to the Secretary of Education, the Secretary of Administration and Finance, and Clerks of the House and Senate, who shall forward the Report to the Joint Committee on Education, in accordance with G.L. c. 15D, § 3(g). </a:t>
            </a:r>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2014460" y="4144245"/>
            <a:ext cx="5303520" cy="457200"/>
          </a:xfrm>
          <a:prstGeom prst="triangle">
            <a:avLst>
              <a:gd name="adj" fmla="val 53436"/>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923F65B0-779D-4D87-8B5C-4F33AA9FB2E7}"/>
              </a:ext>
            </a:extLst>
          </p:cNvPr>
          <p:cNvSpPr txBox="1"/>
          <p:nvPr/>
        </p:nvSpPr>
        <p:spPr>
          <a:xfrm>
            <a:off x="426462" y="4872839"/>
            <a:ext cx="8479514" cy="1115690"/>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400" b="1">
                <a:solidFill>
                  <a:srgbClr val="000000"/>
                </a:solidFill>
                <a:latin typeface="+mj-lt"/>
                <a:ea typeface="Times New Roman" panose="02020603050405020304" pitchFamily="18" charset="0"/>
                <a:cs typeface="Calibri"/>
              </a:rPr>
              <a:t>Vote</a:t>
            </a:r>
            <a:r>
              <a:rPr lang="en-US" sz="1400">
                <a:solidFill>
                  <a:srgbClr val="000000"/>
                </a:solidFill>
                <a:ea typeface="Times New Roman" panose="02020603050405020304" pitchFamily="18" charset="0"/>
                <a:cs typeface="Calibri"/>
              </a:rPr>
              <a:t>: </a:t>
            </a:r>
            <a:r>
              <a:rPr lang="en-US" sz="1400">
                <a:ea typeface="+mn-lt"/>
                <a:cs typeface="+mn-lt"/>
              </a:rPr>
              <a:t>that the Board of Early Education and Care, in accordance with G.L. c. 15D, § 3(g), hereby approves and adopts the Annual Legislative Report for Calendar Year 2021 and will forward the Report to the Secretary of Education, the Secretary of Administration and finance, and the Clerks of the House of Representatives and Senate, who shall forward the same to the Joint Committee on Education.</a:t>
            </a:r>
            <a:endParaRPr lang="en-US" sz="1400">
              <a:cs typeface="Arial" panose="020B0604020202020204"/>
            </a:endParaRPr>
          </a:p>
          <a:p>
            <a:pPr defTabSz="685783">
              <a:defRPr/>
            </a:pPr>
            <a:endParaRPr lang="en-US" sz="1200">
              <a:ea typeface="Times New Roman" panose="02020603050405020304" pitchFamily="18" charset="0"/>
              <a:cs typeface="Calibri"/>
            </a:endParaRPr>
          </a:p>
        </p:txBody>
      </p:sp>
      <p:sp>
        <p:nvSpPr>
          <p:cNvPr id="8" name="Slide Number Placeholder 3">
            <a:extLst>
              <a:ext uri="{FF2B5EF4-FFF2-40B4-BE49-F238E27FC236}">
                <a16:creationId xmlns:a16="http://schemas.microsoft.com/office/drawing/2014/main" id="{E459B590-7A70-43CB-96E7-8C08F266B6F0}"/>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3</a:t>
            </a:fld>
            <a:endParaRPr lang="en-US" sz="800">
              <a:solidFill>
                <a:srgbClr val="000000"/>
              </a:solidFill>
              <a:latin typeface="Arial" panose="020B0604020202020204"/>
            </a:endParaRPr>
          </a:p>
        </p:txBody>
      </p:sp>
      <p:sp>
        <p:nvSpPr>
          <p:cNvPr id="11" name="TextBox 10">
            <a:extLst>
              <a:ext uri="{FF2B5EF4-FFF2-40B4-BE49-F238E27FC236}">
                <a16:creationId xmlns:a16="http://schemas.microsoft.com/office/drawing/2014/main" id="{0B71149B-F60F-4EEF-9EF8-0D4AF0A7DCB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926524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709037219"/>
              </p:ext>
            </p:extLst>
          </p:nvPr>
        </p:nvGraphicFramePr>
        <p:xfrm>
          <a:off x="452761" y="914401"/>
          <a:ext cx="8239162" cy="3931920"/>
        </p:xfrm>
        <a:graphic>
          <a:graphicData uri="http://schemas.openxmlformats.org/drawingml/2006/table">
            <a:tbl>
              <a:tblPr firstRow="1" bandRow="1">
                <a:tableStyleId>{5940675A-B579-460E-94D1-54222C63F5DA}</a:tableStyleId>
              </a:tblPr>
              <a:tblGrid>
                <a:gridCol w="1502621">
                  <a:extLst>
                    <a:ext uri="{9D8B030D-6E8A-4147-A177-3AD203B41FA5}">
                      <a16:colId xmlns:a16="http://schemas.microsoft.com/office/drawing/2014/main" val="293914253"/>
                    </a:ext>
                  </a:extLst>
                </a:gridCol>
                <a:gridCol w="4052047">
                  <a:extLst>
                    <a:ext uri="{9D8B030D-6E8A-4147-A177-3AD203B41FA5}">
                      <a16:colId xmlns:a16="http://schemas.microsoft.com/office/drawing/2014/main" val="3597804335"/>
                    </a:ext>
                  </a:extLst>
                </a:gridCol>
                <a:gridCol w="1595986">
                  <a:extLst>
                    <a:ext uri="{9D8B030D-6E8A-4147-A177-3AD203B41FA5}">
                      <a16:colId xmlns:a16="http://schemas.microsoft.com/office/drawing/2014/main" val="1721614072"/>
                    </a:ext>
                  </a:extLst>
                </a:gridCol>
                <a:gridCol w="1088508">
                  <a:extLst>
                    <a:ext uri="{9D8B030D-6E8A-4147-A177-3AD203B41FA5}">
                      <a16:colId xmlns:a16="http://schemas.microsoft.com/office/drawing/2014/main" val="3246706267"/>
                    </a:ext>
                  </a:extLst>
                </a:gridCol>
              </a:tblGrid>
              <a:tr h="517549">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lvl="0" algn="l" defTabSz="685783" rtl="0" eaLnBrk="1" latinLnBrk="0" hangingPunct="1">
                        <a:buNone/>
                      </a:pPr>
                      <a:r>
                        <a:rPr lang="en-US" sz="1200" b="1" kern="1200">
                          <a:solidFill>
                            <a:schemeClr val="tx1"/>
                          </a:solidFill>
                          <a:latin typeface="+mn-lt"/>
                          <a:ea typeface="+mn-ea"/>
                          <a:cs typeface="+mn-cs"/>
                        </a:rPr>
                        <a:t>Other Agency Alignment</a:t>
                      </a:r>
                    </a:p>
                  </a:txBody>
                  <a:tcPr anchor="b">
                    <a:solidFill>
                      <a:srgbClr val="FFC000">
                        <a:alpha val="50196"/>
                      </a:srgbClr>
                    </a:solidFill>
                  </a:tcPr>
                </a:tc>
                <a:extLst>
                  <a:ext uri="{0D108BD9-81ED-4DB2-BD59-A6C34878D82A}">
                    <a16:rowId xmlns:a16="http://schemas.microsoft.com/office/drawing/2014/main" val="553868480"/>
                  </a:ext>
                </a:extLst>
              </a:tr>
              <a:tr h="946852">
                <a:tc>
                  <a:txBody>
                    <a:bodyPr/>
                    <a:lstStyle/>
                    <a:p>
                      <a:r>
                        <a:rPr lang="en-US" sz="1200" b="1">
                          <a:latin typeface="+mn-lt"/>
                        </a:rPr>
                        <a:t>Young Parents</a:t>
                      </a:r>
                      <a:r>
                        <a:rPr lang="en-US" sz="1200" b="0">
                          <a:latin typeface="+mn-lt"/>
                        </a:rPr>
                        <a:t> </a:t>
                      </a:r>
                    </a:p>
                    <a:p>
                      <a:endParaRPr lang="en-US" sz="1200" b="0">
                        <a:latin typeface="+mn-lt"/>
                      </a:endParaRPr>
                    </a:p>
                    <a:p>
                      <a:r>
                        <a:rPr lang="en-US" sz="1200" kern="1200">
                          <a:solidFill>
                            <a:schemeClr val="tx1"/>
                          </a:solidFill>
                          <a:effectLst/>
                          <a:latin typeface="+mn-lt"/>
                          <a:ea typeface="+mn-ea"/>
                          <a:cs typeface="+mn-cs"/>
                        </a:rPr>
                        <a:t>606 CMR 10.02 Definitions</a:t>
                      </a:r>
                    </a:p>
                    <a:p>
                      <a:r>
                        <a:rPr lang="en-US" sz="1200" kern="1200">
                          <a:solidFill>
                            <a:schemeClr val="tx1"/>
                          </a:solidFill>
                          <a:effectLst/>
                          <a:latin typeface="+mn-lt"/>
                          <a:ea typeface="+mn-ea"/>
                          <a:cs typeface="+mn-cs"/>
                        </a:rPr>
                        <a:t>606 CMR 10.07 (3)(b)</a:t>
                      </a:r>
                    </a:p>
                    <a:p>
                      <a:endParaRPr lang="en-US" sz="1200">
                        <a:solidFill>
                          <a:schemeClr val="accent2">
                            <a:lumMod val="50000"/>
                          </a:schemeClr>
                        </a:solidFill>
                      </a:endParaRPr>
                    </a:p>
                  </a:txBody>
                  <a:tcPr/>
                </a:tc>
                <a:tc>
                  <a:txBody>
                    <a:bodyPr/>
                    <a:lstStyle/>
                    <a:p>
                      <a:r>
                        <a:rPr lang="en-US" sz="1200">
                          <a:solidFill>
                            <a:srgbClr val="000000"/>
                          </a:solidFill>
                          <a:effectLst/>
                          <a:latin typeface="+mn-lt"/>
                          <a:ea typeface="Calibri" panose="020F0502020204030204" pitchFamily="34" charset="0"/>
                          <a:cs typeface="Arial"/>
                        </a:rPr>
                        <a:t>Amend age in the definition of “Young Parent” so that Young Parents qualify for financial assistance until reaching 24 years old.  A “Young Parent” is a biological Parent younger than 24 years old who lives with Dependent Child(ren).  </a:t>
                      </a:r>
                      <a:endParaRPr lang="en-US" sz="1200" strike="sngStrike" kern="1200">
                        <a:solidFill>
                          <a:srgbClr val="FF0000"/>
                        </a:solidFill>
                        <a:effectLst/>
                        <a:latin typeface="+mn-lt"/>
                        <a:ea typeface="+mn-ea"/>
                        <a:cs typeface="+mn-cs"/>
                      </a:endParaRPr>
                    </a:p>
                  </a:txBody>
                  <a:tcPr marL="114300" marR="114300" marT="0" marB="0" anchor="ctr"/>
                </a:tc>
                <a:tc rowSpan="2">
                  <a:txBody>
                    <a:bodyPr/>
                    <a:lstStyle/>
                    <a:p>
                      <a:pPr marL="171450" lvl="0" indent="-171450">
                        <a:buFont typeface="Arial" panose="020B0604020202020204" pitchFamily="34" charset="0"/>
                        <a:buChar char="•"/>
                      </a:pPr>
                      <a:r>
                        <a:rPr lang="en-US" sz="1200" kern="1200">
                          <a:solidFill>
                            <a:schemeClr val="tx1"/>
                          </a:solidFill>
                          <a:effectLst/>
                          <a:latin typeface="+mn-lt"/>
                          <a:ea typeface="+mn-ea"/>
                          <a:cs typeface="+mn-cs"/>
                        </a:rPr>
                        <a:t>Aligns with CCDBG's goal to “maximize parents’ options and support parents trying to achieve independence from public assistance."​</a:t>
                      </a:r>
                    </a:p>
                    <a:p>
                      <a:pPr marL="285750" lvl="0" indent="-2857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Supports families’ self-sufficiency and financial stability.</a:t>
                      </a:r>
                    </a:p>
                    <a:p>
                      <a:endParaRPr lang="en-US" sz="1200"/>
                    </a:p>
                  </a:txBody>
                  <a:tcPr anchor="ctr"/>
                </a:tc>
                <a:tc>
                  <a:txBody>
                    <a:bodyPr/>
                    <a:lstStyle/>
                    <a:p>
                      <a:r>
                        <a:rPr lang="en-US" sz="1200">
                          <a:latin typeface="+mn-lt"/>
                        </a:rPr>
                        <a:t>DTA</a:t>
                      </a:r>
                      <a:endParaRPr lang="en-US" sz="1200"/>
                    </a:p>
                  </a:txBody>
                  <a:tcPr>
                    <a:noFill/>
                  </a:tcPr>
                </a:tc>
                <a:extLst>
                  <a:ext uri="{0D108BD9-81ED-4DB2-BD59-A6C34878D82A}">
                    <a16:rowId xmlns:a16="http://schemas.microsoft.com/office/drawing/2014/main" val="873531682"/>
                  </a:ext>
                </a:extLst>
              </a:tr>
              <a:tr h="1291162">
                <a:tc>
                  <a:txBody>
                    <a:bodyPr/>
                    <a:lstStyle/>
                    <a:p>
                      <a:r>
                        <a:rPr lang="en-US" sz="1200" b="1">
                          <a:latin typeface="+mn-lt"/>
                        </a:rPr>
                        <a:t>Maternity and Paternity Leave </a:t>
                      </a:r>
                      <a:endParaRPr lang="en-US" sz="1200" b="0">
                        <a:latin typeface="+mn-lt"/>
                      </a:endParaRPr>
                    </a:p>
                    <a:p>
                      <a:endParaRPr lang="en-US" sz="1200" b="0">
                        <a:latin typeface="+mn-lt"/>
                      </a:endParaRPr>
                    </a:p>
                    <a:p>
                      <a:r>
                        <a:rPr lang="en-US" sz="1200" b="0">
                          <a:latin typeface="+mn-lt"/>
                        </a:rPr>
                        <a:t>606 CMR 10.02 Definitions</a:t>
                      </a:r>
                    </a:p>
                    <a:p>
                      <a:r>
                        <a:rPr lang="en-US" sz="1200" b="0">
                          <a:latin typeface="+mn-lt"/>
                        </a:rPr>
                        <a:t>606 CMR 10.04 (2)(b)(1)(b)</a:t>
                      </a:r>
                    </a:p>
                    <a:p>
                      <a:r>
                        <a:rPr lang="en-US" sz="1200" b="0">
                          <a:latin typeface="+mn-lt"/>
                        </a:rPr>
                        <a:t>606 CMR 10.04 (2)(b)(2)</a:t>
                      </a:r>
                    </a:p>
                    <a:p>
                      <a:endParaRPr lang="en-US" sz="1200">
                        <a:solidFill>
                          <a:schemeClr val="accent2">
                            <a:lumMod val="50000"/>
                          </a:schemeClr>
                        </a:solidFill>
                      </a:endParaRP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Add </a:t>
                      </a:r>
                      <a:r>
                        <a:rPr lang="en-US" sz="1200" u="sng">
                          <a:effectLst/>
                          <a:latin typeface="+mn-lt"/>
                          <a:ea typeface="Calibri" panose="020F0502020204030204" pitchFamily="34" charset="0"/>
                          <a:cs typeface="Arial"/>
                        </a:rPr>
                        <a:t>maternity and paternity leave</a:t>
                      </a:r>
                      <a:r>
                        <a:rPr lang="en-US" sz="1200" u="none">
                          <a:effectLst/>
                          <a:latin typeface="+mn-lt"/>
                          <a:ea typeface="Calibri" panose="020F0502020204030204" pitchFamily="34" charset="0"/>
                          <a:cs typeface="Arial"/>
                        </a:rPr>
                        <a:t> to definition of “protective services.” Parents on maternity/paternity leave at Authorization/Reauthorization may be eligible for a 12-month Authorization or a 12-week Provisional.  </a:t>
                      </a:r>
                      <a:endParaRPr lang="en-US" sz="1200" strike="sngStrike">
                        <a:solidFill>
                          <a:srgbClr val="FF0000"/>
                        </a:solidFill>
                        <a:effectLst/>
                        <a:latin typeface="+mn-lt"/>
                        <a:ea typeface="Calibri" panose="020F0502020204030204" pitchFamily="34" charset="0"/>
                        <a:cs typeface="Arial"/>
                      </a:endParaRPr>
                    </a:p>
                  </a:txBody>
                  <a:tcPr marL="114300" marR="114300" marT="0" marB="0" anchor="ctr"/>
                </a:tc>
                <a:tc vMerge="1">
                  <a:txBody>
                    <a:bodyPr/>
                    <a:lstStyle/>
                    <a:p>
                      <a:pPr marL="285750" indent="-285750">
                        <a:buFont typeface="Arial" panose="020B0604020202020204" pitchFamily="34" charset="0"/>
                        <a:buChar char="•"/>
                      </a:pPr>
                      <a:endParaRPr lang="en-US" sz="1200" kern="1200">
                        <a:solidFill>
                          <a:schemeClr val="tx1"/>
                        </a:solidFill>
                        <a:effectLst/>
                        <a:latin typeface="+mn-lt"/>
                        <a:ea typeface="+mn-ea"/>
                        <a:cs typeface="+mn-cs"/>
                      </a:endParaRPr>
                    </a:p>
                  </a:txBody>
                  <a:tcPr/>
                </a:tc>
                <a:tc>
                  <a:txBody>
                    <a:bodyPr/>
                    <a:lstStyle/>
                    <a:p>
                      <a:endParaRPr lang="en-US" sz="1200">
                        <a:latin typeface="+mn-lt"/>
                      </a:endParaRPr>
                    </a:p>
                  </a:txBody>
                  <a:tcPr>
                    <a:noFill/>
                  </a:tcPr>
                </a:tc>
                <a:extLst>
                  <a:ext uri="{0D108BD9-81ED-4DB2-BD59-A6C34878D82A}">
                    <a16:rowId xmlns:a16="http://schemas.microsoft.com/office/drawing/2014/main" val="2842061791"/>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6" name="TextBox 5">
            <a:extLst>
              <a:ext uri="{FF2B5EF4-FFF2-40B4-BE49-F238E27FC236}">
                <a16:creationId xmlns:a16="http://schemas.microsoft.com/office/drawing/2014/main" id="{AEE38446-560D-42DD-55EC-9B44F38814B7}"/>
              </a:ext>
            </a:extLst>
          </p:cNvPr>
          <p:cNvSpPr txBox="1"/>
          <p:nvPr/>
        </p:nvSpPr>
        <p:spPr>
          <a:xfrm flipH="1">
            <a:off x="1294627" y="186440"/>
            <a:ext cx="6554745" cy="461665"/>
          </a:xfrm>
          <a:prstGeom prst="rect">
            <a:avLst/>
          </a:prstGeom>
          <a:noFill/>
        </p:spPr>
        <p:txBody>
          <a:bodyPr wrap="square" lIns="91440" tIns="45720" rIns="91440" bIns="45720" rtlCol="0" anchor="t">
            <a:spAutoFit/>
          </a:bodyPr>
          <a:lstStyle/>
          <a:p>
            <a:r>
              <a:rPr lang="en-US" sz="2400">
                <a:cs typeface="Arial"/>
              </a:rPr>
              <a:t> Eligibility Supports, cont.</a:t>
            </a:r>
          </a:p>
        </p:txBody>
      </p:sp>
      <p:sp>
        <p:nvSpPr>
          <p:cNvPr id="8" name="TextBox 7">
            <a:extLst>
              <a:ext uri="{FF2B5EF4-FFF2-40B4-BE49-F238E27FC236}">
                <a16:creationId xmlns:a16="http://schemas.microsoft.com/office/drawing/2014/main" id="{0C5AE1CA-F1CC-42BB-A213-1F4C6BC48E57}"/>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28D7B445-953C-4D6D-8BBA-61A82656F18C}"/>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93084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4209471037"/>
              </p:ext>
            </p:extLst>
          </p:nvPr>
        </p:nvGraphicFramePr>
        <p:xfrm>
          <a:off x="528561" y="826432"/>
          <a:ext cx="8397167" cy="5804853"/>
        </p:xfrm>
        <a:graphic>
          <a:graphicData uri="http://schemas.openxmlformats.org/drawingml/2006/table">
            <a:tbl>
              <a:tblPr firstRow="1" bandRow="1">
                <a:tableStyleId>{5940675A-B579-460E-94D1-54222C63F5DA}</a:tableStyleId>
              </a:tblPr>
              <a:tblGrid>
                <a:gridCol w="1490703">
                  <a:extLst>
                    <a:ext uri="{9D8B030D-6E8A-4147-A177-3AD203B41FA5}">
                      <a16:colId xmlns:a16="http://schemas.microsoft.com/office/drawing/2014/main" val="293914253"/>
                    </a:ext>
                  </a:extLst>
                </a:gridCol>
                <a:gridCol w="3658146">
                  <a:extLst>
                    <a:ext uri="{9D8B030D-6E8A-4147-A177-3AD203B41FA5}">
                      <a16:colId xmlns:a16="http://schemas.microsoft.com/office/drawing/2014/main" val="3597804335"/>
                    </a:ext>
                  </a:extLst>
                </a:gridCol>
                <a:gridCol w="2027200">
                  <a:extLst>
                    <a:ext uri="{9D8B030D-6E8A-4147-A177-3AD203B41FA5}">
                      <a16:colId xmlns:a16="http://schemas.microsoft.com/office/drawing/2014/main" val="1721614072"/>
                    </a:ext>
                  </a:extLst>
                </a:gridCol>
                <a:gridCol w="1221118">
                  <a:extLst>
                    <a:ext uri="{9D8B030D-6E8A-4147-A177-3AD203B41FA5}">
                      <a16:colId xmlns:a16="http://schemas.microsoft.com/office/drawing/2014/main" val="3246706267"/>
                    </a:ext>
                  </a:extLst>
                </a:gridCol>
              </a:tblGrid>
              <a:tr h="475666">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Other Agency  </a:t>
                      </a:r>
                    </a:p>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Alignment</a:t>
                      </a:r>
                    </a:p>
                  </a:txBody>
                  <a:tcPr anchor="b">
                    <a:solidFill>
                      <a:srgbClr val="FFC000">
                        <a:alpha val="50196"/>
                      </a:srgbClr>
                    </a:solidFill>
                  </a:tcPr>
                </a:tc>
                <a:extLst>
                  <a:ext uri="{0D108BD9-81ED-4DB2-BD59-A6C34878D82A}">
                    <a16:rowId xmlns:a16="http://schemas.microsoft.com/office/drawing/2014/main" val="553868480"/>
                  </a:ext>
                </a:extLst>
              </a:tr>
              <a:tr h="1470241">
                <a:tc>
                  <a:txBody>
                    <a:bodyPr/>
                    <a:lstStyle/>
                    <a:p>
                      <a:r>
                        <a:rPr lang="en-US" sz="1200" b="1" i="0" kern="1200">
                          <a:solidFill>
                            <a:schemeClr val="tx1"/>
                          </a:solidFill>
                          <a:effectLst/>
                          <a:latin typeface="+mn-lt"/>
                          <a:ea typeface="+mn-ea"/>
                          <a:cs typeface="+mn-cs"/>
                        </a:rPr>
                        <a:t>Definition of Special Needs/Disability </a:t>
                      </a:r>
                      <a:r>
                        <a:rPr lang="en-US" sz="1200" b="0" i="0" kern="1200">
                          <a:solidFill>
                            <a:schemeClr val="tx1"/>
                          </a:solidFill>
                          <a:effectLst/>
                          <a:latin typeface="+mn-lt"/>
                          <a:ea typeface="+mn-ea"/>
                          <a:cs typeface="+mn-cs"/>
                        </a:rPr>
                        <a:t>606 CMR 10.02 Definitions</a:t>
                      </a:r>
                    </a:p>
                    <a:p>
                      <a:r>
                        <a:rPr lang="en-US" sz="1200" b="0" i="0" kern="1200">
                          <a:solidFill>
                            <a:schemeClr val="tx1"/>
                          </a:solidFill>
                          <a:effectLst/>
                          <a:latin typeface="+mn-lt"/>
                          <a:ea typeface="+mn-ea"/>
                          <a:cs typeface="+mn-cs"/>
                        </a:rPr>
                        <a:t>M.G.L.c. 151B, s.1(20), s.1(17)(a-b) </a:t>
                      </a:r>
                      <a:endParaRPr lang="en-US" sz="1200" b="0" i="0">
                        <a:latin typeface="+mn-lt"/>
                      </a:endParaRPr>
                    </a:p>
                  </a:txBody>
                  <a:tcPr/>
                </a:tc>
                <a:tc>
                  <a:txBody>
                    <a:bodyPr/>
                    <a:lstStyle/>
                    <a:p>
                      <a:pPr rtl="0" fontAlgn="base"/>
                      <a:r>
                        <a:rPr lang="en-US" sz="1200" b="0" i="0" kern="1200">
                          <a:solidFill>
                            <a:schemeClr val="tx1"/>
                          </a:solidFill>
                          <a:effectLst/>
                          <a:latin typeface="+mn-lt"/>
                          <a:ea typeface="+mn-ea"/>
                          <a:cs typeface="+mn-cs"/>
                        </a:rPr>
                        <a:t>Add </a:t>
                      </a:r>
                      <a:r>
                        <a:rPr lang="en-US" sz="1200" kern="1200">
                          <a:solidFill>
                            <a:schemeClr val="tx1"/>
                          </a:solidFill>
                          <a:effectLst/>
                          <a:latin typeface="+mn-lt"/>
                          <a:ea typeface="+mn-ea"/>
                          <a:cs typeface="+mn-cs"/>
                        </a:rPr>
                        <a:t>definition of “disability” </a:t>
                      </a:r>
                      <a:r>
                        <a:rPr lang="en-US" sz="1200" b="0" i="0" kern="1200">
                          <a:solidFill>
                            <a:schemeClr val="tx1"/>
                          </a:solidFill>
                          <a:effectLst/>
                          <a:latin typeface="+mn-lt"/>
                          <a:ea typeface="+mn-ea"/>
                          <a:cs typeface="+mn-cs"/>
                        </a:rPr>
                        <a:t>to align with ADA and Massachusetts statute. </a:t>
                      </a:r>
                    </a:p>
                    <a:p>
                      <a:pPr marL="0" marR="0">
                        <a:spcBef>
                          <a:spcPts val="0"/>
                        </a:spcBef>
                        <a:spcAft>
                          <a:spcPts val="0"/>
                        </a:spcAft>
                      </a:pPr>
                      <a:endParaRPr lang="en-US" sz="1200">
                        <a:effectLst/>
                        <a:latin typeface="+mn-lt"/>
                        <a:ea typeface="Times New Roman" panose="02020603050405020304" pitchFamily="18" charset="0"/>
                        <a:cs typeface="Arial" panose="020B0604020202020204" pitchFamily="34" charset="0"/>
                      </a:endParaRPr>
                    </a:p>
                    <a:p>
                      <a:pPr marL="0" marR="0" lvl="0">
                        <a:spcBef>
                          <a:spcPts val="0"/>
                        </a:spcBef>
                        <a:spcAft>
                          <a:spcPts val="0"/>
                        </a:spcAft>
                        <a:buNone/>
                      </a:pPr>
                      <a:r>
                        <a:rPr lang="en-US" sz="1200">
                          <a:effectLst/>
                          <a:latin typeface="+mn-lt"/>
                          <a:ea typeface="Times New Roman" panose="02020603050405020304" pitchFamily="18" charset="0"/>
                          <a:cs typeface="Arial"/>
                        </a:rPr>
                        <a:t>Change "special needs" and "incapacity" to "disability" throughout. </a:t>
                      </a:r>
                    </a:p>
                  </a:txBody>
                  <a:tcPr marL="68580" marR="68580" marT="0" marB="0" anchor="ctr"/>
                </a:tc>
                <a:tc rowSpan="4">
                  <a:txBody>
                    <a:bodyPr/>
                    <a:lstStyle/>
                    <a:p>
                      <a:pPr marL="171450" indent="-171450" rtl="0" fontAlgn="base">
                        <a:buFont typeface="Arial" panose="020B0604020202020204" pitchFamily="34" charset="0"/>
                        <a:buChar char="•"/>
                      </a:pPr>
                      <a:r>
                        <a:rPr lang="en-US" sz="1200" b="0" i="0" kern="1200">
                          <a:solidFill>
                            <a:schemeClr val="tx1"/>
                          </a:solidFill>
                          <a:effectLst/>
                          <a:latin typeface="+mn-lt"/>
                          <a:ea typeface="+mn-ea"/>
                          <a:cs typeface="+mn-cs"/>
                        </a:rPr>
                        <a:t>Promotes consistency of determinations around eligibility and service need. </a:t>
                      </a:r>
                    </a:p>
                    <a:p>
                      <a:pPr marL="171450" indent="-171450" rtl="0" fontAlgn="base">
                        <a:buFont typeface="Arial" panose="020B0604020202020204" pitchFamily="34" charset="0"/>
                        <a:buChar char="•"/>
                      </a:pPr>
                      <a:endParaRPr lang="en-US" sz="1200" b="0" i="0" kern="1200">
                        <a:solidFill>
                          <a:schemeClr val="tx1"/>
                        </a:solidFill>
                        <a:effectLst/>
                        <a:latin typeface="+mn-lt"/>
                        <a:ea typeface="+mn-ea"/>
                        <a:cs typeface="+mn-cs"/>
                      </a:endParaRPr>
                    </a:p>
                    <a:p>
                      <a:pPr marL="171450" indent="-171450" rtl="0" fontAlgn="base">
                        <a:buFont typeface="Arial" panose="020B0604020202020204" pitchFamily="34" charset="0"/>
                        <a:buChar char="•"/>
                      </a:pPr>
                      <a:r>
                        <a:rPr lang="en-US" sz="1200" b="0" i="0" kern="1200">
                          <a:solidFill>
                            <a:schemeClr val="tx1"/>
                          </a:solidFill>
                          <a:effectLst/>
                          <a:latin typeface="+mn-lt"/>
                          <a:ea typeface="+mn-ea"/>
                          <a:cs typeface="+mn-cs"/>
                        </a:rPr>
                        <a:t>Expedites the review process</a:t>
                      </a:r>
                    </a:p>
                    <a:p>
                      <a:pPr marL="171450" indent="-171450" rtl="0" fontAlgn="base">
                        <a:buFont typeface="Arial" panose="020B0604020202020204" pitchFamily="34" charset="0"/>
                        <a:buChar char="•"/>
                      </a:pPr>
                      <a:endParaRPr lang="en-US" sz="1200" b="0" i="0" kern="1200">
                        <a:solidFill>
                          <a:schemeClr val="tx1"/>
                        </a:solidFill>
                        <a:effectLst/>
                        <a:latin typeface="+mn-lt"/>
                        <a:ea typeface="+mn-ea"/>
                        <a:cs typeface="+mn-cs"/>
                      </a:endParaRPr>
                    </a:p>
                    <a:p>
                      <a:pPr marL="171450" indent="-171450" rtl="0" fontAlgn="base">
                        <a:buFont typeface="Arial" panose="020B0604020202020204" pitchFamily="34" charset="0"/>
                        <a:buChar char="•"/>
                      </a:pPr>
                      <a:r>
                        <a:rPr lang="en-US" sz="1200" b="0" i="0" kern="1200">
                          <a:solidFill>
                            <a:schemeClr val="tx1"/>
                          </a:solidFill>
                          <a:effectLst/>
                          <a:latin typeface="+mn-lt"/>
                          <a:ea typeface="+mn-ea"/>
                          <a:cs typeface="+mn-cs"/>
                        </a:rPr>
                        <a:t>Reinforces alignment with the statute</a:t>
                      </a:r>
                    </a:p>
                    <a:p>
                      <a:pPr marL="171450" indent="-171450" rtl="0" fontAlgn="base">
                        <a:buFont typeface="Arial" panose="020B0604020202020204" pitchFamily="34" charset="0"/>
                        <a:buChar char="•"/>
                      </a:pPr>
                      <a:endParaRPr lang="en-US" sz="1200" b="0" i="0" kern="1200">
                        <a:solidFill>
                          <a:schemeClr val="tx1"/>
                        </a:solidFill>
                        <a:effectLst/>
                        <a:latin typeface="+mn-lt"/>
                        <a:ea typeface="+mn-ea"/>
                        <a:cs typeface="+mn-cs"/>
                      </a:endParaRPr>
                    </a:p>
                    <a:p>
                      <a:pPr marL="171450" indent="-171450" rtl="0" fontAlgn="base">
                        <a:buFont typeface="Arial" panose="020B0604020202020204" pitchFamily="34" charset="0"/>
                        <a:buChar char="•"/>
                      </a:pPr>
                      <a:r>
                        <a:rPr lang="en-US" sz="1200" b="0" i="0" kern="1200">
                          <a:solidFill>
                            <a:schemeClr val="tx1"/>
                          </a:solidFill>
                          <a:effectLst/>
                          <a:latin typeface="+mn-lt"/>
                          <a:ea typeface="+mn-ea"/>
                          <a:cs typeface="+mn-cs"/>
                        </a:rPr>
                        <a:t>Encourages inclusion and equity </a:t>
                      </a:r>
                    </a:p>
                    <a:p>
                      <a:pPr marL="171450" indent="-171450" rtl="0" fontAlgn="base">
                        <a:buFont typeface="Arial" panose="020B0604020202020204" pitchFamily="34" charset="0"/>
                        <a:buChar char="•"/>
                      </a:pPr>
                      <a:endParaRPr lang="en-US" sz="1200" b="0" i="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Ensures families are supported for as long as they need the support, without requiring a regular cadence of documentation submissions.</a:t>
                      </a:r>
                    </a:p>
                    <a:p>
                      <a:pPr marL="0" lvl="0" indent="0">
                        <a:buFont typeface="Arial" panose="020B0604020202020204" pitchFamily="34" charset="0"/>
                        <a:buNone/>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Increases administrative efficiency by eliminating multiple verifications.</a:t>
                      </a:r>
                    </a:p>
                  </a:txBody>
                  <a:tcPr/>
                </a:tc>
                <a:tc>
                  <a:txBody>
                    <a:bodyPr/>
                    <a:lstStyle/>
                    <a:p>
                      <a:r>
                        <a:rPr lang="en-US" sz="1200"/>
                        <a:t>DTA</a:t>
                      </a:r>
                    </a:p>
                  </a:txBody>
                  <a:tcPr>
                    <a:noFill/>
                  </a:tcPr>
                </a:tc>
                <a:extLst>
                  <a:ext uri="{0D108BD9-81ED-4DB2-BD59-A6C34878D82A}">
                    <a16:rowId xmlns:a16="http://schemas.microsoft.com/office/drawing/2014/main" val="1200663276"/>
                  </a:ext>
                </a:extLst>
              </a:tr>
              <a:tr h="1124302">
                <a:tc>
                  <a:txBody>
                    <a:bodyPr/>
                    <a:lstStyle/>
                    <a:p>
                      <a:r>
                        <a:rPr lang="en-US" sz="1200" b="1">
                          <a:latin typeface="+mn-lt"/>
                        </a:rPr>
                        <a:t>Two-Year Limit for Disability of Parent </a:t>
                      </a:r>
                    </a:p>
                    <a:p>
                      <a:r>
                        <a:rPr lang="en-US" sz="1200" b="0" kern="1200">
                          <a:solidFill>
                            <a:schemeClr val="tx1"/>
                          </a:solidFill>
                          <a:effectLst/>
                          <a:latin typeface="+mn-lt"/>
                          <a:ea typeface="+mn-ea"/>
                          <a:cs typeface="+mn-cs"/>
                        </a:rPr>
                        <a:t>606 CMR 10.04 (2)(b)(1) (d)(ii)</a:t>
                      </a:r>
                      <a:endParaRPr lang="en-US" sz="1200" b="0">
                        <a:latin typeface="+mn-lt"/>
                      </a:endParaRPr>
                    </a:p>
                  </a:txBody>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Expand the disability of the parent as a service need from two years to three years.</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rtl="0" eaLnBrk="1" fontAlgn="auto" latinLnBrk="0" hangingPunct="1">
                        <a:lnSpc>
                          <a:spcPct val="100000"/>
                        </a:lnSpc>
                        <a:spcBef>
                          <a:spcPts val="0"/>
                        </a:spcBef>
                        <a:spcAft>
                          <a:spcPts val="0"/>
                        </a:spcAft>
                        <a:buClrTx/>
                        <a:buSzTx/>
                        <a:buFontTx/>
                        <a:buNone/>
                      </a:pPr>
                      <a:r>
                        <a:rPr lang="en-US" sz="1200" kern="1200">
                          <a:solidFill>
                            <a:schemeClr val="tx1"/>
                          </a:solidFill>
                          <a:effectLst/>
                          <a:latin typeface="+mn-lt"/>
                          <a:ea typeface="+mn-ea"/>
                          <a:cs typeface="+mn-cs"/>
                        </a:rPr>
                        <a:t>Remove the justification requirement explaining why the disability persists. Change “incapacity” to “disability”. </a:t>
                      </a:r>
                    </a:p>
                  </a:txBody>
                  <a:tcPr marL="68580" marR="68580" marT="0" marB="0" anchor="ctr"/>
                </a:tc>
                <a:tc vMerge="1">
                  <a:txBody>
                    <a:bodyPr/>
                    <a:lstStyle/>
                    <a:p>
                      <a:endParaRPr lang="en-US" sz="1200"/>
                    </a:p>
                  </a:txBody>
                  <a:tcPr/>
                </a:tc>
                <a:tc>
                  <a:txBody>
                    <a:bodyPr/>
                    <a:lstStyle/>
                    <a:p>
                      <a:endParaRPr lang="en-US" sz="1200"/>
                    </a:p>
                  </a:txBody>
                  <a:tcPr>
                    <a:noFill/>
                  </a:tcPr>
                </a:tc>
                <a:extLst>
                  <a:ext uri="{0D108BD9-81ED-4DB2-BD59-A6C34878D82A}">
                    <a16:rowId xmlns:a16="http://schemas.microsoft.com/office/drawing/2014/main" val="2428549614"/>
                  </a:ext>
                </a:extLst>
              </a:tr>
              <a:tr h="1297271">
                <a:tc>
                  <a:txBody>
                    <a:bodyPr/>
                    <a:lstStyle/>
                    <a:p>
                      <a:r>
                        <a:rPr lang="en-US" sz="1200" b="1" u="none" kern="1200">
                          <a:solidFill>
                            <a:schemeClr val="tx1"/>
                          </a:solidFill>
                          <a:effectLst/>
                          <a:latin typeface="+mn-lt"/>
                          <a:ea typeface="+mn-ea"/>
                          <a:cs typeface="+mn-cs"/>
                        </a:rPr>
                        <a:t>Appeal Rights for Disability of Parent Determinations </a:t>
                      </a:r>
                      <a:r>
                        <a:rPr lang="en-US" sz="1200" b="0" kern="1200">
                          <a:solidFill>
                            <a:schemeClr val="tx1"/>
                          </a:solidFill>
                          <a:effectLst/>
                          <a:latin typeface="+mn-lt"/>
                          <a:ea typeface="+mn-ea"/>
                          <a:cs typeface="+mn-cs"/>
                        </a:rPr>
                        <a:t>606 CMR 10.04 (2)(b)(1)(d)(iii</a:t>
                      </a:r>
                      <a:r>
                        <a:rPr lang="en-US" sz="1200" b="0" u="none" kern="1200">
                          <a:solidFill>
                            <a:schemeClr val="tx1"/>
                          </a:solidFill>
                          <a:effectLst/>
                          <a:latin typeface="+mn-lt"/>
                          <a:ea typeface="+mn-ea"/>
                          <a:cs typeface="+mn-cs"/>
                        </a:rPr>
                        <a:t>)</a:t>
                      </a:r>
                      <a:endParaRPr lang="en-US" sz="1200" b="0">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kern="1200">
                          <a:solidFill>
                            <a:schemeClr val="tx1"/>
                          </a:solidFill>
                          <a:effectLst/>
                          <a:latin typeface="+mn-lt"/>
                          <a:ea typeface="+mn-ea"/>
                          <a:cs typeface="+mn-cs"/>
                        </a:rPr>
                        <a:t>Families can appeal EEC’s authorization decision of their disability status through an Informal Hearing.  </a:t>
                      </a:r>
                      <a:endParaRPr lang="en-US" sz="1200" strike="sngStrike" kern="1200">
                        <a:solidFill>
                          <a:srgbClr val="FF0000"/>
                        </a:solidFill>
                        <a:effectLst/>
                        <a:latin typeface="+mn-lt"/>
                        <a:ea typeface="+mn-ea"/>
                        <a:cs typeface="+mn-cs"/>
                      </a:endParaRPr>
                    </a:p>
                  </a:txBody>
                  <a:tcPr marL="68580" marR="68580" marT="0" marB="0" anchor="ctr"/>
                </a:tc>
                <a:tc vMerge="1">
                  <a:txBody>
                    <a:bodyPr/>
                    <a:lstStyle/>
                    <a:p>
                      <a:endParaRPr lang="en-US"/>
                    </a:p>
                  </a:txBody>
                  <a:tcPr/>
                </a:tc>
                <a:tc>
                  <a:txBody>
                    <a:bodyPr/>
                    <a:lstStyle/>
                    <a:p>
                      <a:endParaRPr lang="en-US" sz="1200"/>
                    </a:p>
                  </a:txBody>
                  <a:tcPr>
                    <a:noFill/>
                  </a:tcPr>
                </a:tc>
                <a:extLst>
                  <a:ext uri="{0D108BD9-81ED-4DB2-BD59-A6C34878D82A}">
                    <a16:rowId xmlns:a16="http://schemas.microsoft.com/office/drawing/2014/main" val="1501537898"/>
                  </a:ext>
                </a:extLst>
              </a:tr>
              <a:tr h="1170671">
                <a:tc>
                  <a:txBody>
                    <a:bodyPr/>
                    <a:lstStyle/>
                    <a:p>
                      <a:r>
                        <a:rPr lang="en-US" sz="1200" b="1">
                          <a:latin typeface="+mn-lt"/>
                        </a:rPr>
                        <a:t>Pairing of Disability of Parent with Other Service Need </a:t>
                      </a:r>
                      <a:endParaRPr lang="en-US" sz="1200" b="0">
                        <a:latin typeface="+mn-lt"/>
                      </a:endParaRPr>
                    </a:p>
                    <a:p>
                      <a:r>
                        <a:rPr lang="en-US" sz="1200" b="0">
                          <a:latin typeface="+mn-lt"/>
                        </a:rPr>
                        <a:t>606 CMR 10.04(2)(b)(3)) </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kern="1200">
                          <a:solidFill>
                            <a:schemeClr val="tx1"/>
                          </a:solidFill>
                          <a:effectLst/>
                          <a:latin typeface="+mn-lt"/>
                          <a:ea typeface="+mn-ea"/>
                          <a:cs typeface="+mn-cs"/>
                        </a:rPr>
                        <a:t>Allow the “Disability of Parent” service need to be paired with the work and/or education/training service need. </a:t>
                      </a:r>
                    </a:p>
                  </a:txBody>
                  <a:tcPr marL="68580" marR="68580" marT="0" marB="0" anchor="ctr"/>
                </a:tc>
                <a:tc vMerge="1">
                  <a:txBody>
                    <a:bodyPr/>
                    <a:lstStyle/>
                    <a:p>
                      <a:endParaRPr lang="en-US"/>
                    </a:p>
                  </a:txBody>
                  <a:tcPr/>
                </a:tc>
                <a:tc>
                  <a:txBody>
                    <a:bodyPr/>
                    <a:lstStyle/>
                    <a:p>
                      <a:endParaRPr lang="en-US" sz="1200"/>
                    </a:p>
                  </a:txBody>
                  <a:tcPr>
                    <a:noFill/>
                  </a:tcPr>
                </a:tc>
                <a:extLst>
                  <a:ext uri="{0D108BD9-81ED-4DB2-BD59-A6C34878D82A}">
                    <a16:rowId xmlns:a16="http://schemas.microsoft.com/office/drawing/2014/main" val="784809418"/>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10" name="TextBox 9">
            <a:extLst>
              <a:ext uri="{FF2B5EF4-FFF2-40B4-BE49-F238E27FC236}">
                <a16:creationId xmlns:a16="http://schemas.microsoft.com/office/drawing/2014/main" id="{70B5244D-DDF8-4BF9-888F-73AF353A4F41}"/>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Parents with Disabilities </a:t>
            </a:r>
          </a:p>
        </p:txBody>
      </p:sp>
      <p:sp>
        <p:nvSpPr>
          <p:cNvPr id="8" name="TextBox 7">
            <a:extLst>
              <a:ext uri="{FF2B5EF4-FFF2-40B4-BE49-F238E27FC236}">
                <a16:creationId xmlns:a16="http://schemas.microsoft.com/office/drawing/2014/main" id="{F5D67B01-17E8-465E-8C4B-1EB1A79148DC}"/>
              </a:ext>
            </a:extLst>
          </p:cNvPr>
          <p:cNvSpPr txBox="1"/>
          <p:nvPr/>
        </p:nvSpPr>
        <p:spPr>
          <a:xfrm>
            <a:off x="0" y="6646498"/>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1" name="Slide Number Placeholder 1">
            <a:extLst>
              <a:ext uri="{FF2B5EF4-FFF2-40B4-BE49-F238E27FC236}">
                <a16:creationId xmlns:a16="http://schemas.microsoft.com/office/drawing/2014/main" id="{DE775771-E719-41D8-9C03-3AC283BD3AD1}"/>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546940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275275565"/>
              </p:ext>
            </p:extLst>
          </p:nvPr>
        </p:nvGraphicFramePr>
        <p:xfrm>
          <a:off x="451866" y="1072529"/>
          <a:ext cx="8239849" cy="3746625"/>
        </p:xfrm>
        <a:graphic>
          <a:graphicData uri="http://schemas.openxmlformats.org/drawingml/2006/table">
            <a:tbl>
              <a:tblPr firstRow="1" bandRow="1">
                <a:tableStyleId>{5940675A-B579-460E-94D1-54222C63F5DA}</a:tableStyleId>
              </a:tblPr>
              <a:tblGrid>
                <a:gridCol w="1462775">
                  <a:extLst>
                    <a:ext uri="{9D8B030D-6E8A-4147-A177-3AD203B41FA5}">
                      <a16:colId xmlns:a16="http://schemas.microsoft.com/office/drawing/2014/main" val="293914253"/>
                    </a:ext>
                  </a:extLst>
                </a:gridCol>
                <a:gridCol w="3581591">
                  <a:extLst>
                    <a:ext uri="{9D8B030D-6E8A-4147-A177-3AD203B41FA5}">
                      <a16:colId xmlns:a16="http://schemas.microsoft.com/office/drawing/2014/main" val="3597804335"/>
                    </a:ext>
                  </a:extLst>
                </a:gridCol>
                <a:gridCol w="2077453">
                  <a:extLst>
                    <a:ext uri="{9D8B030D-6E8A-4147-A177-3AD203B41FA5}">
                      <a16:colId xmlns:a16="http://schemas.microsoft.com/office/drawing/2014/main" val="1721614072"/>
                    </a:ext>
                  </a:extLst>
                </a:gridCol>
                <a:gridCol w="1118030">
                  <a:extLst>
                    <a:ext uri="{9D8B030D-6E8A-4147-A177-3AD203B41FA5}">
                      <a16:colId xmlns:a16="http://schemas.microsoft.com/office/drawing/2014/main" val="3246706267"/>
                    </a:ext>
                  </a:extLst>
                </a:gridCol>
              </a:tblGrid>
              <a:tr h="827847">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Other Agency  </a:t>
                      </a:r>
                    </a:p>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Alignment</a:t>
                      </a:r>
                    </a:p>
                  </a:txBody>
                  <a:tcPr anchor="b">
                    <a:solidFill>
                      <a:srgbClr val="FFC000">
                        <a:alpha val="50196"/>
                      </a:srgbClr>
                    </a:solidFill>
                  </a:tcPr>
                </a:tc>
                <a:extLst>
                  <a:ext uri="{0D108BD9-81ED-4DB2-BD59-A6C34878D82A}">
                    <a16:rowId xmlns:a16="http://schemas.microsoft.com/office/drawing/2014/main" val="553868480"/>
                  </a:ext>
                </a:extLst>
              </a:tr>
              <a:tr h="1177055">
                <a:tc>
                  <a:txBody>
                    <a:bodyPr/>
                    <a:lstStyle/>
                    <a:p>
                      <a:r>
                        <a:rPr lang="en-US" sz="1200" b="1">
                          <a:latin typeface="+mn-lt"/>
                        </a:rPr>
                        <a:t>Hours for Full-Time Eligibility </a:t>
                      </a:r>
                      <a:r>
                        <a:rPr lang="en-US" sz="1200" b="0">
                          <a:latin typeface="+mn-lt"/>
                        </a:rPr>
                        <a:t> </a:t>
                      </a:r>
                    </a:p>
                    <a:p>
                      <a:endParaRPr lang="en-US" sz="1200" b="0">
                        <a:latin typeface="+mn-lt"/>
                      </a:endParaRPr>
                    </a:p>
                    <a:p>
                      <a:r>
                        <a:rPr lang="en-US" sz="1200" b="0">
                          <a:latin typeface="+mn-lt"/>
                        </a:rPr>
                        <a:t>606 CMR 10.02 Definitions</a:t>
                      </a:r>
                    </a:p>
                  </a:txBody>
                  <a:tcPr/>
                </a:tc>
                <a:tc>
                  <a:txBody>
                    <a:bodyPr/>
                    <a:lstStyle/>
                    <a:p>
                      <a:pPr marL="0" marR="0" lvl="0" algn="l">
                        <a:lnSpc>
                          <a:spcPct val="107000"/>
                        </a:lnSpc>
                        <a:spcBef>
                          <a:spcPts val="0"/>
                        </a:spcBef>
                        <a:spcAft>
                          <a:spcPts val="800"/>
                        </a:spcAft>
                        <a:buNone/>
                      </a:pPr>
                      <a:r>
                        <a:rPr lang="en-US" sz="1200" b="0" i="0" u="none" strike="noStrike" baseline="0" noProof="0">
                          <a:solidFill>
                            <a:schemeClr val="tx1"/>
                          </a:solidFill>
                          <a:effectLst/>
                          <a:latin typeface="+mn-lt"/>
                        </a:rPr>
                        <a:t>Reduce requirements for participation in an approved activity to an average of 25 hours or more per week.</a:t>
                      </a:r>
                      <a:r>
                        <a:rPr lang="en-US" sz="1200">
                          <a:solidFill>
                            <a:schemeClr val="tx1"/>
                          </a:solidFill>
                          <a:effectLst/>
                          <a:latin typeface="+mn-lt"/>
                          <a:ea typeface="Calibri" panose="020F0502020204030204" pitchFamily="34" charset="0"/>
                          <a:cs typeface="Arial"/>
                        </a:rPr>
                        <a:t> Reduce requirements for participation in a part-time approved activity to an average of 20 hours, but less than 25 hours per week.</a:t>
                      </a:r>
                    </a:p>
                  </a:txBody>
                  <a:tcPr marL="114300" marR="114300" marT="0" marB="0" anchor="ctr"/>
                </a:tc>
                <a:tc rowSpan="2">
                  <a:txBody>
                    <a:bodyPr/>
                    <a:lstStyle/>
                    <a:p>
                      <a:pPr marL="0" marR="0" lvl="0" indent="0" algn="l">
                        <a:lnSpc>
                          <a:spcPct val="107000"/>
                        </a:lnSpc>
                        <a:spcBef>
                          <a:spcPts val="0"/>
                        </a:spcBef>
                        <a:spcAft>
                          <a:spcPts val="0"/>
                        </a:spcAft>
                        <a:buFont typeface="Arial" panose="020B0604020202020204" pitchFamily="34" charset="0"/>
                        <a:buNone/>
                      </a:pPr>
                      <a:endParaRPr lang="en-US" sz="1200" b="1">
                        <a:effectLst/>
                        <a:latin typeface="+mn-lt"/>
                        <a:cs typeface="+mn-cs"/>
                      </a:endParaRPr>
                    </a:p>
                    <a:p>
                      <a:pPr marL="171450" marR="0" lvl="0" indent="-171450" algn="l">
                        <a:lnSpc>
                          <a:spcPct val="107000"/>
                        </a:lnSpc>
                        <a:spcBef>
                          <a:spcPts val="0"/>
                        </a:spcBef>
                        <a:spcAft>
                          <a:spcPts val="0"/>
                        </a:spcAft>
                        <a:buFont typeface="Arial" panose="020B0604020202020204" pitchFamily="34" charset="0"/>
                        <a:buChar char="•"/>
                      </a:pPr>
                      <a:r>
                        <a:rPr lang="en-US" sz="1200">
                          <a:effectLst/>
                          <a:latin typeface="+mn-lt"/>
                          <a:cs typeface="Arial"/>
                        </a:rPr>
                        <a:t>Increase equity of access to child care</a:t>
                      </a:r>
                    </a:p>
                    <a:p>
                      <a:pPr marL="171450" marR="0" lvl="0" indent="-171450" algn="l">
                        <a:lnSpc>
                          <a:spcPct val="107000"/>
                        </a:lnSpc>
                        <a:spcBef>
                          <a:spcPts val="0"/>
                        </a:spcBef>
                        <a:spcAft>
                          <a:spcPts val="0"/>
                        </a:spcAft>
                        <a:buFont typeface="Arial" panose="020B0604020202020204" pitchFamily="34" charset="0"/>
                        <a:buChar char="•"/>
                      </a:pPr>
                      <a:endParaRPr lang="en-US" sz="1200">
                        <a:effectLst/>
                        <a:latin typeface="+mn-lt"/>
                        <a:cs typeface="Arial" panose="020B0604020202020204" pitchFamily="34" charset="0"/>
                      </a:endParaRPr>
                    </a:p>
                    <a:p>
                      <a:pPr marL="171450" marR="0" lvl="0" indent="-171450" algn="l">
                        <a:lnSpc>
                          <a:spcPct val="107000"/>
                        </a:lnSpc>
                        <a:spcBef>
                          <a:spcPts val="0"/>
                        </a:spcBef>
                        <a:spcAft>
                          <a:spcPts val="0"/>
                        </a:spcAft>
                        <a:buFont typeface="Arial" panose="020B0604020202020204" pitchFamily="34" charset="0"/>
                        <a:buChar char="•"/>
                      </a:pPr>
                      <a:r>
                        <a:rPr lang="en-US" sz="1200">
                          <a:effectLst/>
                          <a:latin typeface="+mn-lt"/>
                          <a:cs typeface="Arial"/>
                        </a:rPr>
                        <a:t>Better reflect the lived day-to-day experiences of parents in Massachusetts </a:t>
                      </a:r>
                    </a:p>
                    <a:p>
                      <a:pPr marL="342900" marR="0" lvl="0" indent="-342900" algn="l">
                        <a:lnSpc>
                          <a:spcPct val="107000"/>
                        </a:lnSpc>
                        <a:spcBef>
                          <a:spcPts val="0"/>
                        </a:spcBef>
                        <a:spcAft>
                          <a:spcPts val="0"/>
                        </a:spcAft>
                        <a:buFont typeface="Symbol" panose="05050102010706020507" pitchFamily="18" charset="2"/>
                        <a:buChar char=""/>
                      </a:pPr>
                      <a:endParaRPr lang="en-US" sz="1200">
                        <a:effectLst/>
                        <a:latin typeface="+mn-lt"/>
                        <a:cs typeface="Arial" panose="020B0604020202020204" pitchFamily="34" charset="0"/>
                      </a:endParaRPr>
                    </a:p>
                    <a:p>
                      <a:pPr marL="171450" marR="0" lvl="0" indent="-171450" algn="l">
                        <a:lnSpc>
                          <a:spcPct val="107000"/>
                        </a:lnSpc>
                        <a:spcBef>
                          <a:spcPts val="0"/>
                        </a:spcBef>
                        <a:spcAft>
                          <a:spcPts val="800"/>
                        </a:spcAft>
                        <a:buFont typeface="Arial" panose="020B0604020202020204" pitchFamily="34" charset="0"/>
                        <a:buChar char="•"/>
                      </a:pPr>
                      <a:r>
                        <a:rPr lang="en-US" sz="1200">
                          <a:effectLst/>
                          <a:latin typeface="+mn-lt"/>
                          <a:cs typeface="Arial"/>
                        </a:rPr>
                        <a:t>Improve services for working parents with variable hours and commutes  </a:t>
                      </a:r>
                    </a:p>
                    <a:p>
                      <a:pPr marL="0" marR="0" algn="l">
                        <a:lnSpc>
                          <a:spcPct val="107000"/>
                        </a:lnSpc>
                        <a:spcBef>
                          <a:spcPts val="0"/>
                        </a:spcBef>
                        <a:spcAft>
                          <a:spcPts val="800"/>
                        </a:spcAft>
                      </a:pPr>
                      <a:endParaRPr lang="en-US" sz="1200">
                        <a:effectLst/>
                        <a:latin typeface="+mn-lt"/>
                        <a:cs typeface="Arial"/>
                      </a:endParaRPr>
                    </a:p>
                  </a:txBody>
                  <a:tcPr/>
                </a:tc>
                <a:tc>
                  <a:txBody>
                    <a:bodyPr/>
                    <a:lstStyle/>
                    <a:p>
                      <a:endParaRPr lang="en-US" sz="1200">
                        <a:latin typeface="+mn-lt"/>
                      </a:endParaRPr>
                    </a:p>
                  </a:txBody>
                  <a:tcPr>
                    <a:noFill/>
                  </a:tcPr>
                </a:tc>
                <a:extLst>
                  <a:ext uri="{0D108BD9-81ED-4DB2-BD59-A6C34878D82A}">
                    <a16:rowId xmlns:a16="http://schemas.microsoft.com/office/drawing/2014/main" val="3859378498"/>
                  </a:ext>
                </a:extLst>
              </a:tr>
              <a:tr h="1438622">
                <a:tc>
                  <a:txBody>
                    <a:bodyPr/>
                    <a:lstStyle/>
                    <a:p>
                      <a:r>
                        <a:rPr lang="en-US" sz="1200" b="1">
                          <a:latin typeface="+mn-lt"/>
                        </a:rPr>
                        <a:t>Enrollment Based Payment </a:t>
                      </a:r>
                      <a:endParaRPr lang="en-US" sz="1200" b="0">
                        <a:latin typeface="+mn-lt"/>
                      </a:endParaRPr>
                    </a:p>
                    <a:p>
                      <a:endParaRPr lang="en-US" sz="1200" b="0">
                        <a:latin typeface="+mn-lt"/>
                      </a:endParaRPr>
                    </a:p>
                    <a:p>
                      <a:r>
                        <a:rPr lang="en-US" sz="1200" b="0">
                          <a:latin typeface="+mn-lt"/>
                        </a:rPr>
                        <a:t>606 CMR 10.09</a:t>
                      </a:r>
                      <a:endParaRPr lang="en-US" sz="1200" b="1">
                        <a:latin typeface="+mn-lt"/>
                      </a:endParaRPr>
                    </a:p>
                  </a:txBody>
                  <a:tcPr/>
                </a:tc>
                <a:tc>
                  <a:txBody>
                    <a:bodyPr/>
                    <a:lstStyle/>
                    <a:p>
                      <a:pPr lvl="0"/>
                      <a:r>
                        <a:rPr lang="en-US" sz="1200" kern="1200">
                          <a:solidFill>
                            <a:schemeClr val="tx1"/>
                          </a:solidFill>
                          <a:effectLst/>
                          <a:latin typeface="+mn-lt"/>
                          <a:ea typeface="+mn-ea"/>
                          <a:cs typeface="+mn-cs"/>
                        </a:rPr>
                        <a:t>Change reimbursement to child care educators/providers shall be made on an enrollment basis, in accordance with rates and policy established by the EEC.</a:t>
                      </a:r>
                    </a:p>
                  </a:txBody>
                  <a:tcPr marL="114300" marR="114300" marT="0" marB="0"/>
                </a:tc>
                <a:tc vMerge="1">
                  <a:txBody>
                    <a:bodyPr/>
                    <a:lstStyle/>
                    <a:p>
                      <a:pPr marL="0" marR="0" algn="l">
                        <a:lnSpc>
                          <a:spcPct val="107000"/>
                        </a:lnSpc>
                        <a:spcBef>
                          <a:spcPts val="0"/>
                        </a:spcBef>
                        <a:spcAft>
                          <a:spcPts val="800"/>
                        </a:spcAft>
                      </a:pPr>
                      <a:endParaRPr lang="en-US" sz="1200">
                        <a:effectLst/>
                        <a:latin typeface="+mn-lt"/>
                        <a:cs typeface="Arial"/>
                      </a:endParaRPr>
                    </a:p>
                  </a:txBody>
                  <a:tcPr/>
                </a:tc>
                <a:tc>
                  <a:txBody>
                    <a:bodyPr/>
                    <a:lstStyle/>
                    <a:p>
                      <a:endParaRPr lang="en-US" sz="1200">
                        <a:latin typeface="+mn-lt"/>
                      </a:endParaRPr>
                    </a:p>
                  </a:txBody>
                  <a:tcPr>
                    <a:noFill/>
                  </a:tcPr>
                </a:tc>
                <a:extLst>
                  <a:ext uri="{0D108BD9-81ED-4DB2-BD59-A6C34878D82A}">
                    <a16:rowId xmlns:a16="http://schemas.microsoft.com/office/drawing/2014/main" val="971629351"/>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 </a:t>
            </a:r>
          </a:p>
        </p:txBody>
      </p:sp>
      <p:sp>
        <p:nvSpPr>
          <p:cNvPr id="7" name="TextBox 6">
            <a:extLst>
              <a:ext uri="{FF2B5EF4-FFF2-40B4-BE49-F238E27FC236}">
                <a16:creationId xmlns:a16="http://schemas.microsoft.com/office/drawing/2014/main" id="{5D38ED3C-C751-0DC1-E2D9-07502EDE75B5}"/>
              </a:ext>
            </a:extLst>
          </p:cNvPr>
          <p:cNvSpPr txBox="1"/>
          <p:nvPr/>
        </p:nvSpPr>
        <p:spPr>
          <a:xfrm flipH="1">
            <a:off x="1089318" y="296866"/>
            <a:ext cx="6554745" cy="461665"/>
          </a:xfrm>
          <a:prstGeom prst="rect">
            <a:avLst/>
          </a:prstGeom>
          <a:noFill/>
        </p:spPr>
        <p:txBody>
          <a:bodyPr wrap="square" rtlCol="0">
            <a:spAutoFit/>
          </a:bodyPr>
          <a:lstStyle/>
          <a:p>
            <a:r>
              <a:rPr lang="en-US" sz="2400">
                <a:latin typeface="+mj-lt"/>
              </a:rPr>
              <a:t>Expand Child Care Hours and Payments</a:t>
            </a:r>
          </a:p>
        </p:txBody>
      </p:sp>
      <p:sp>
        <p:nvSpPr>
          <p:cNvPr id="10" name="TextBox 9">
            <a:extLst>
              <a:ext uri="{FF2B5EF4-FFF2-40B4-BE49-F238E27FC236}">
                <a16:creationId xmlns:a16="http://schemas.microsoft.com/office/drawing/2014/main" id="{45D0D25A-CD16-4993-8F74-56F65A83E3BF}"/>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1" name="Slide Number Placeholder 1">
            <a:extLst>
              <a:ext uri="{FF2B5EF4-FFF2-40B4-BE49-F238E27FC236}">
                <a16:creationId xmlns:a16="http://schemas.microsoft.com/office/drawing/2014/main" id="{296F5944-FB17-4BEA-A607-9D83C5B1014C}"/>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751286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1593790337"/>
              </p:ext>
            </p:extLst>
          </p:nvPr>
        </p:nvGraphicFramePr>
        <p:xfrm>
          <a:off x="441331" y="914512"/>
          <a:ext cx="8239849" cy="5698724"/>
        </p:xfrm>
        <a:graphic>
          <a:graphicData uri="http://schemas.openxmlformats.org/drawingml/2006/table">
            <a:tbl>
              <a:tblPr firstRow="1" bandRow="1">
                <a:tableStyleId>{5940675A-B579-460E-94D1-54222C63F5DA}</a:tableStyleId>
              </a:tblPr>
              <a:tblGrid>
                <a:gridCol w="1462775">
                  <a:extLst>
                    <a:ext uri="{9D8B030D-6E8A-4147-A177-3AD203B41FA5}">
                      <a16:colId xmlns:a16="http://schemas.microsoft.com/office/drawing/2014/main" val="293914253"/>
                    </a:ext>
                  </a:extLst>
                </a:gridCol>
                <a:gridCol w="3581591">
                  <a:extLst>
                    <a:ext uri="{9D8B030D-6E8A-4147-A177-3AD203B41FA5}">
                      <a16:colId xmlns:a16="http://schemas.microsoft.com/office/drawing/2014/main" val="3597804335"/>
                    </a:ext>
                  </a:extLst>
                </a:gridCol>
                <a:gridCol w="2077453">
                  <a:extLst>
                    <a:ext uri="{9D8B030D-6E8A-4147-A177-3AD203B41FA5}">
                      <a16:colId xmlns:a16="http://schemas.microsoft.com/office/drawing/2014/main" val="1721614072"/>
                    </a:ext>
                  </a:extLst>
                </a:gridCol>
                <a:gridCol w="1118030">
                  <a:extLst>
                    <a:ext uri="{9D8B030D-6E8A-4147-A177-3AD203B41FA5}">
                      <a16:colId xmlns:a16="http://schemas.microsoft.com/office/drawing/2014/main" val="3246706267"/>
                    </a:ext>
                  </a:extLst>
                </a:gridCol>
              </a:tblGrid>
              <a:tr h="321251">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Other Agency</a:t>
                      </a:r>
                    </a:p>
                    <a:p>
                      <a:pPr marL="0" lvl="0" algn="l" defTabSz="685783" rtl="0" eaLnBrk="1" latinLnBrk="0" hangingPunct="1">
                        <a:lnSpc>
                          <a:spcPct val="100000"/>
                        </a:lnSpc>
                        <a:spcBef>
                          <a:spcPts val="0"/>
                        </a:spcBef>
                        <a:spcAft>
                          <a:spcPts val="0"/>
                        </a:spcAft>
                        <a:buNone/>
                      </a:pPr>
                      <a:r>
                        <a:rPr lang="en-US" sz="1200" b="1" kern="1200" noProof="0">
                          <a:solidFill>
                            <a:schemeClr val="tx1"/>
                          </a:solidFill>
                          <a:latin typeface="+mn-lt"/>
                          <a:ea typeface="+mn-ea"/>
                          <a:cs typeface="+mn-cs"/>
                        </a:rPr>
                        <a:t>Alignment</a:t>
                      </a:r>
                    </a:p>
                  </a:txBody>
                  <a:tcPr anchor="b">
                    <a:solidFill>
                      <a:srgbClr val="FFC000">
                        <a:alpha val="50196"/>
                      </a:srgbClr>
                    </a:solidFill>
                  </a:tcPr>
                </a:tc>
                <a:extLst>
                  <a:ext uri="{0D108BD9-81ED-4DB2-BD59-A6C34878D82A}">
                    <a16:rowId xmlns:a16="http://schemas.microsoft.com/office/drawing/2014/main" val="553868480"/>
                  </a:ext>
                </a:extLst>
              </a:tr>
              <a:tr h="599361">
                <a:tc>
                  <a:txBody>
                    <a:bodyPr/>
                    <a:lstStyle/>
                    <a:p>
                      <a:r>
                        <a:rPr lang="en-US" sz="1200" b="1">
                          <a:latin typeface="+mn-lt"/>
                        </a:rPr>
                        <a:t>Travel Time </a:t>
                      </a:r>
                    </a:p>
                    <a:p>
                      <a:endParaRPr lang="en-US" sz="1200" b="0">
                        <a:latin typeface="+mn-lt"/>
                      </a:endParaRPr>
                    </a:p>
                    <a:p>
                      <a:r>
                        <a:rPr lang="en-US" sz="1200" b="0">
                          <a:latin typeface="+mn-lt"/>
                        </a:rPr>
                        <a:t>606 CMR 10.04(2)(b)(4)</a:t>
                      </a:r>
                    </a:p>
                  </a:txBody>
                  <a:tcPr anchor="ctr"/>
                </a:tc>
                <a:tc>
                  <a:txBody>
                    <a:bodyPr/>
                    <a:lstStyle/>
                    <a:p>
                      <a:pPr marL="0" marR="0" algn="l">
                        <a:lnSpc>
                          <a:spcPct val="107000"/>
                        </a:lnSpc>
                        <a:spcBef>
                          <a:spcPts val="0"/>
                        </a:spcBef>
                        <a:spcAft>
                          <a:spcPts val="800"/>
                        </a:spcAft>
                      </a:pPr>
                      <a:r>
                        <a:rPr lang="en-US" sz="1200">
                          <a:solidFill>
                            <a:srgbClr val="000000"/>
                          </a:solidFill>
                          <a:effectLst/>
                          <a:latin typeface="+mn-lt"/>
                          <a:ea typeface="Calibri" panose="020F0502020204030204" pitchFamily="34" charset="0"/>
                          <a:cs typeface="Arial"/>
                        </a:rPr>
                        <a:t>Remove the 5-hour limit of travel time per week. </a:t>
                      </a:r>
                      <a:r>
                        <a:rPr lang="en-US" sz="1200">
                          <a:solidFill>
                            <a:schemeClr val="tx1"/>
                          </a:solidFill>
                          <a:effectLst/>
                          <a:latin typeface="+mn-lt"/>
                          <a:ea typeface="Calibri" panose="020F0502020204030204" pitchFamily="34" charset="0"/>
                          <a:cs typeface="Arial"/>
                        </a:rPr>
                        <a:t>Before travel time may be added to a service need, the Parent must establish an average of at least 20 hours in an approved activity.</a:t>
                      </a:r>
                      <a:endParaRPr lang="en-US" sz="1200">
                        <a:solidFill>
                          <a:schemeClr val="tx1"/>
                        </a:solidFill>
                        <a:effectLst/>
                        <a:latin typeface="+mn-lt"/>
                        <a:ea typeface="Calibri" panose="020F0502020204030204" pitchFamily="34" charset="0"/>
                        <a:cs typeface="Arial" panose="020B0604020202020204" pitchFamily="34" charset="0"/>
                      </a:endParaRPr>
                    </a:p>
                  </a:txBody>
                  <a:tcPr marL="114300" marR="114300" marT="0" marB="0" anchor="ctr"/>
                </a:tc>
                <a:tc rowSpan="4">
                  <a:txBody>
                    <a:bodyPr/>
                    <a:lstStyle/>
                    <a:p>
                      <a:pPr marL="171450" marR="0" lvl="0" indent="-171450" algn="l">
                        <a:lnSpc>
                          <a:spcPct val="107000"/>
                        </a:lnSpc>
                        <a:spcBef>
                          <a:spcPts val="0"/>
                        </a:spcBef>
                        <a:spcAft>
                          <a:spcPts val="0"/>
                        </a:spcAft>
                        <a:buFont typeface="Arial" panose="020B0604020202020204" pitchFamily="34" charset="0"/>
                        <a:buChar char="•"/>
                      </a:pPr>
                      <a:r>
                        <a:rPr lang="en-US" sz="1200">
                          <a:effectLst/>
                          <a:latin typeface="+mn-lt"/>
                          <a:cs typeface="Arial"/>
                        </a:rPr>
                        <a:t>Increase equity of access to child care</a:t>
                      </a:r>
                    </a:p>
                    <a:p>
                      <a:pPr marL="171450" marR="0" lvl="0" indent="-171450" algn="l">
                        <a:lnSpc>
                          <a:spcPct val="107000"/>
                        </a:lnSpc>
                        <a:spcBef>
                          <a:spcPts val="0"/>
                        </a:spcBef>
                        <a:spcAft>
                          <a:spcPts val="0"/>
                        </a:spcAft>
                        <a:buFont typeface="Arial" panose="020B0604020202020204" pitchFamily="34" charset="0"/>
                        <a:buChar char="•"/>
                      </a:pPr>
                      <a:endParaRPr lang="en-US" sz="1200">
                        <a:effectLst/>
                        <a:latin typeface="+mn-lt"/>
                        <a:cs typeface="Arial" panose="020B0604020202020204" pitchFamily="34" charset="0"/>
                      </a:endParaRPr>
                    </a:p>
                    <a:p>
                      <a:pPr marL="171450" marR="0" lvl="0" indent="-171450" algn="l">
                        <a:lnSpc>
                          <a:spcPct val="107000"/>
                        </a:lnSpc>
                        <a:spcBef>
                          <a:spcPts val="0"/>
                        </a:spcBef>
                        <a:spcAft>
                          <a:spcPts val="0"/>
                        </a:spcAft>
                        <a:buFont typeface="Arial" panose="020B0604020202020204" pitchFamily="34" charset="0"/>
                        <a:buChar char="•"/>
                      </a:pPr>
                      <a:r>
                        <a:rPr lang="en-US" sz="1200">
                          <a:effectLst/>
                          <a:latin typeface="+mn-lt"/>
                          <a:cs typeface="Arial"/>
                        </a:rPr>
                        <a:t>Better reflect the lived day-to-day experiences of parents in Massachusetts </a:t>
                      </a:r>
                    </a:p>
                    <a:p>
                      <a:pPr marL="342900" marR="0" lvl="0" indent="-342900" algn="l">
                        <a:lnSpc>
                          <a:spcPct val="107000"/>
                        </a:lnSpc>
                        <a:spcBef>
                          <a:spcPts val="0"/>
                        </a:spcBef>
                        <a:spcAft>
                          <a:spcPts val="0"/>
                        </a:spcAft>
                        <a:buFont typeface="Symbol" panose="05050102010706020507" pitchFamily="18" charset="2"/>
                        <a:buChar char=""/>
                      </a:pPr>
                      <a:endParaRPr lang="en-US" sz="1200">
                        <a:effectLst/>
                        <a:latin typeface="+mn-lt"/>
                        <a:cs typeface="Arial" panose="020B0604020202020204" pitchFamily="34" charset="0"/>
                      </a:endParaRPr>
                    </a:p>
                    <a:p>
                      <a:pPr marL="171450" marR="0" lvl="0" indent="-171450" algn="l">
                        <a:lnSpc>
                          <a:spcPct val="107000"/>
                        </a:lnSpc>
                        <a:spcBef>
                          <a:spcPts val="0"/>
                        </a:spcBef>
                        <a:spcAft>
                          <a:spcPts val="800"/>
                        </a:spcAft>
                        <a:buFont typeface="Arial" panose="020B0604020202020204" pitchFamily="34" charset="0"/>
                        <a:buChar char="•"/>
                      </a:pPr>
                      <a:r>
                        <a:rPr lang="en-US" sz="1200">
                          <a:effectLst/>
                          <a:latin typeface="+mn-lt"/>
                          <a:cs typeface="Arial"/>
                        </a:rPr>
                        <a:t>Improve services for working parents with variable hours and commutes  </a:t>
                      </a:r>
                    </a:p>
                    <a:p>
                      <a:pPr marL="171450" marR="0" lvl="0" indent="-171450" algn="l">
                        <a:lnSpc>
                          <a:spcPct val="107000"/>
                        </a:lnSpc>
                        <a:spcBef>
                          <a:spcPts val="0"/>
                        </a:spcBef>
                        <a:spcAft>
                          <a:spcPts val="800"/>
                        </a:spcAft>
                        <a:buFont typeface="Arial" panose="020B0604020202020204" pitchFamily="34" charset="0"/>
                        <a:buChar char="•"/>
                      </a:pPr>
                      <a:r>
                        <a:rPr lang="en-US" sz="1200">
                          <a:effectLst/>
                          <a:latin typeface="+mn-lt"/>
                          <a:cs typeface="Arial"/>
                        </a:rPr>
                        <a:t>Remove punitive practices and language </a:t>
                      </a:r>
                    </a:p>
                    <a:p>
                      <a:pPr marL="0" marR="0" algn="l">
                        <a:lnSpc>
                          <a:spcPct val="107000"/>
                        </a:lnSpc>
                        <a:spcBef>
                          <a:spcPts val="0"/>
                        </a:spcBef>
                        <a:spcAft>
                          <a:spcPts val="800"/>
                        </a:spcAft>
                      </a:pP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114300" marR="114300" marT="0" marB="0" anchor="ctr"/>
                </a:tc>
                <a:tc>
                  <a:txBody>
                    <a:bodyPr/>
                    <a:lstStyle/>
                    <a:p>
                      <a:endParaRPr lang="en-US" sz="1200">
                        <a:latin typeface="+mn-lt"/>
                      </a:endParaRPr>
                    </a:p>
                  </a:txBody>
                  <a:tcPr>
                    <a:noFill/>
                  </a:tcPr>
                </a:tc>
                <a:extLst>
                  <a:ext uri="{0D108BD9-81ED-4DB2-BD59-A6C34878D82A}">
                    <a16:rowId xmlns:a16="http://schemas.microsoft.com/office/drawing/2014/main" val="247159901"/>
                  </a:ext>
                </a:extLst>
              </a:tr>
              <a:tr h="927374">
                <a:tc>
                  <a:txBody>
                    <a:bodyPr/>
                    <a:lstStyle/>
                    <a:p>
                      <a:r>
                        <a:rPr lang="en-US" sz="1200" b="1">
                          <a:latin typeface="+mn-lt"/>
                        </a:rPr>
                        <a:t>Fees for Excessive Absences </a:t>
                      </a:r>
                    </a:p>
                    <a:p>
                      <a:endParaRPr lang="en-US" sz="1200" b="1">
                        <a:latin typeface="+mn-lt"/>
                      </a:endParaRPr>
                    </a:p>
                    <a:p>
                      <a:r>
                        <a:rPr lang="en-US" sz="1200" b="0">
                          <a:latin typeface="+mn-lt"/>
                        </a:rPr>
                        <a:t>606 CMR 10.02 Definitions</a:t>
                      </a:r>
                    </a:p>
                  </a:txBody>
                  <a:tcPr anchor="ctr"/>
                </a:tc>
                <a:tc>
                  <a:txBody>
                    <a:bodyPr/>
                    <a:lstStyle/>
                    <a:p>
                      <a:pPr marL="0" marR="0" lvl="0" indent="0" algn="l" defTabSz="685783" rtl="0" eaLnBrk="1" fontAlgn="auto" latinLnBrk="0" hangingPunct="1">
                        <a:lnSpc>
                          <a:spcPct val="107000"/>
                        </a:lnSpc>
                        <a:spcBef>
                          <a:spcPts val="0"/>
                        </a:spcBef>
                        <a:spcAft>
                          <a:spcPts val="800"/>
                        </a:spcAft>
                        <a:buClrTx/>
                        <a:buSzTx/>
                        <a:buFontTx/>
                        <a:buNone/>
                        <a:tabLst/>
                        <a:defRPr/>
                      </a:pPr>
                      <a:r>
                        <a:rPr lang="en-US" sz="1200" u="none" strike="noStrike">
                          <a:solidFill>
                            <a:schemeClr val="tx1"/>
                          </a:solidFill>
                          <a:effectLst/>
                          <a:latin typeface="+mn-lt"/>
                          <a:ea typeface="Calibri" panose="020F0502020204030204" pitchFamily="34" charset="0"/>
                          <a:cs typeface="Arial"/>
                        </a:rPr>
                        <a:t>Amend the definition of “Intentional Program Violations.” Remove “non-payment of fees, including fees associated with excessive absences” as an example of an IPV.  </a:t>
                      </a:r>
                      <a:endParaRPr lang="en-US" sz="1200" u="none" strike="noStrike">
                        <a:solidFill>
                          <a:schemeClr val="tx1"/>
                        </a:solidFill>
                        <a:effectLst/>
                        <a:highlight>
                          <a:srgbClr val="FFFF00"/>
                        </a:highlight>
                        <a:latin typeface="+mn-lt"/>
                        <a:ea typeface="Calibri" panose="020F0502020204030204" pitchFamily="34" charset="0"/>
                        <a:cs typeface="Arial"/>
                      </a:endParaRPr>
                    </a:p>
                    <a:p>
                      <a:pPr marL="0" marR="0" algn="l">
                        <a:lnSpc>
                          <a:spcPct val="107000"/>
                        </a:lnSpc>
                        <a:spcBef>
                          <a:spcPts val="0"/>
                        </a:spcBef>
                        <a:spcAft>
                          <a:spcPts val="800"/>
                        </a:spcAft>
                      </a:pPr>
                      <a:r>
                        <a:rPr lang="en-US" sz="1200" u="none" strike="noStrike">
                          <a:solidFill>
                            <a:schemeClr val="tx1"/>
                          </a:solidFill>
                          <a:effectLst/>
                          <a:latin typeface="+mn-lt"/>
                          <a:ea typeface="Calibri" panose="020F0502020204030204" pitchFamily="34" charset="0"/>
                          <a:cs typeface="Arial"/>
                        </a:rPr>
                        <a:t>Regs will confirm that programs can still terminate for excessive absences, but they won’t be considered sanctions</a:t>
                      </a:r>
                      <a:endParaRPr lang="en-US" sz="1200" u="none" strike="noStrike">
                        <a:solidFill>
                          <a:schemeClr val="tx1"/>
                        </a:solidFill>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pPr marL="0" marR="0" algn="l">
                        <a:lnSpc>
                          <a:spcPct val="107000"/>
                        </a:lnSpc>
                        <a:spcBef>
                          <a:spcPts val="0"/>
                        </a:spcBef>
                        <a:spcAft>
                          <a:spcPts val="80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114300" marR="114300" marT="0" marB="0"/>
                </a:tc>
                <a:tc>
                  <a:txBody>
                    <a:bodyPr/>
                    <a:lstStyle/>
                    <a:p>
                      <a:endParaRPr lang="en-US" sz="1200">
                        <a:latin typeface="+mn-lt"/>
                      </a:endParaRPr>
                    </a:p>
                  </a:txBody>
                  <a:tcPr>
                    <a:noFill/>
                  </a:tcPr>
                </a:tc>
                <a:extLst>
                  <a:ext uri="{0D108BD9-81ED-4DB2-BD59-A6C34878D82A}">
                    <a16:rowId xmlns:a16="http://schemas.microsoft.com/office/drawing/2014/main" val="2952201576"/>
                  </a:ext>
                </a:extLst>
              </a:tr>
              <a:tr h="1376717">
                <a:tc>
                  <a:txBody>
                    <a:bodyPr/>
                    <a:lstStyle/>
                    <a:p>
                      <a:r>
                        <a:rPr lang="en-US" sz="1200" b="1">
                          <a:latin typeface="+mn-lt"/>
                        </a:rPr>
                        <a:t>Non-Approved Break In Care </a:t>
                      </a:r>
                      <a:endParaRPr lang="en-US" sz="1200" b="0">
                        <a:latin typeface="+mn-lt"/>
                      </a:endParaRPr>
                    </a:p>
                    <a:p>
                      <a:endParaRPr lang="en-US" sz="1200" b="0">
                        <a:latin typeface="+mn-lt"/>
                      </a:endParaRPr>
                    </a:p>
                    <a:p>
                      <a:r>
                        <a:rPr lang="en-US" sz="1200" b="0">
                          <a:latin typeface="+mn-lt"/>
                        </a:rPr>
                        <a:t>606 CMR 10.02 Definitions</a:t>
                      </a:r>
                      <a:endParaRPr lang="en-US" sz="1200" b="1">
                        <a:latin typeface="+mn-lt"/>
                      </a:endParaRPr>
                    </a:p>
                  </a:txBody>
                  <a:tcPr anchor="ct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a:effectLst/>
                          <a:latin typeface="+mn-lt"/>
                          <a:ea typeface="Times New Roman" panose="02020603050405020304" pitchFamily="18" charset="0"/>
                          <a:cs typeface="Arial"/>
                        </a:rPr>
                        <a:t>Replace the term “Abandonment of Subsidy” with “Non-Approved Break in Care.” </a:t>
                      </a:r>
                    </a:p>
                    <a:p>
                      <a:pPr marL="0" marR="0" lvl="0" indent="0" algn="l" rtl="0" eaLnBrk="1" fontAlgn="auto" latinLnBrk="0" hangingPunct="1">
                        <a:lnSpc>
                          <a:spcPct val="100000"/>
                        </a:lnSpc>
                        <a:spcBef>
                          <a:spcPts val="0"/>
                        </a:spcBef>
                        <a:spcAft>
                          <a:spcPts val="0"/>
                        </a:spcAft>
                        <a:buClrTx/>
                        <a:buSzTx/>
                        <a:buFontTx/>
                        <a:buNone/>
                      </a:pPr>
                      <a:endParaRPr lang="en-US" sz="1200">
                        <a:effectLst/>
                        <a:latin typeface="+mn-lt"/>
                        <a:ea typeface="Times New Roman" panose="02020603050405020304" pitchFamily="18" charset="0"/>
                        <a:cs typeface="Arial" panose="020B0604020202020204" pitchFamily="34" charset="0"/>
                      </a:endParaRPr>
                    </a:p>
                    <a:p>
                      <a:pPr marL="0" marR="0" lvl="0" indent="0" algn="l" rtl="0" eaLnBrk="1" fontAlgn="auto" latinLnBrk="0" hangingPunct="1">
                        <a:lnSpc>
                          <a:spcPct val="100000"/>
                        </a:lnSpc>
                        <a:spcBef>
                          <a:spcPts val="0"/>
                        </a:spcBef>
                        <a:spcAft>
                          <a:spcPts val="0"/>
                        </a:spcAft>
                        <a:buClrTx/>
                        <a:buSzTx/>
                        <a:buFontTx/>
                        <a:buNone/>
                      </a:pPr>
                      <a:r>
                        <a:rPr lang="en-US" sz="1200">
                          <a:effectLst/>
                          <a:latin typeface="+mn-lt"/>
                          <a:ea typeface="Times New Roman" panose="02020603050405020304" pitchFamily="18" charset="0"/>
                          <a:cs typeface="Arial"/>
                        </a:rPr>
                        <a:t>Define “Non-Approved Break In Care” as inactive (unused) placement for more than 30 days in a 12-month authorization or more than 20 days in a 12-week provisional authorization </a:t>
                      </a:r>
                    </a:p>
                  </a:txBody>
                  <a:tcPr marL="68580" marR="68580" marT="0" marB="0" anchor="ctr"/>
                </a:tc>
                <a:tc vMerge="1">
                  <a:txBody>
                    <a:bodyPr/>
                    <a:lstStyle/>
                    <a:p>
                      <a:pPr marL="0" marR="0" algn="l">
                        <a:lnSpc>
                          <a:spcPct val="107000"/>
                        </a:lnSpc>
                        <a:spcBef>
                          <a:spcPts val="0"/>
                        </a:spcBef>
                        <a:spcAft>
                          <a:spcPts val="800"/>
                        </a:spcAft>
                      </a:pPr>
                      <a:endParaRPr lang="en-US" sz="1200">
                        <a:effectLst/>
                        <a:latin typeface="+mn-lt"/>
                        <a:cs typeface="Arial" panose="020B0604020202020204" pitchFamily="34" charset="0"/>
                      </a:endParaRPr>
                    </a:p>
                  </a:txBody>
                  <a:tcPr/>
                </a:tc>
                <a:tc>
                  <a:txBody>
                    <a:bodyPr/>
                    <a:lstStyle/>
                    <a:p>
                      <a:endParaRPr lang="en-US" sz="1200">
                        <a:latin typeface="+mn-lt"/>
                      </a:endParaRPr>
                    </a:p>
                  </a:txBody>
                  <a:tcPr>
                    <a:noFill/>
                  </a:tcPr>
                </a:tc>
                <a:extLst>
                  <a:ext uri="{0D108BD9-81ED-4DB2-BD59-A6C34878D82A}">
                    <a16:rowId xmlns:a16="http://schemas.microsoft.com/office/drawing/2014/main" val="4134411945"/>
                  </a:ext>
                </a:extLst>
              </a:tr>
              <a:tr h="1260163">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a:t>DTA/TAFDC Subsidies </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606 CMR 10.05 (1)(b)</a:t>
                      </a:r>
                    </a:p>
                  </a:txBody>
                  <a:tcPr anchor="ct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a:effectLst/>
                          <a:latin typeface="+mn-lt"/>
                          <a:ea typeface="Times New Roman" panose="02020603050405020304" pitchFamily="18" charset="0"/>
                          <a:cs typeface="Arial"/>
                        </a:rPr>
                        <a:t>For parents transitioning from receiving DTA or TAFDC benefits to Financial Assistance for Childcare: remove unnecessary regulatory language about paying unpaid fee balances.</a:t>
                      </a:r>
                    </a:p>
                  </a:txBody>
                  <a:tcPr marL="68580" marR="68580" marT="0" marB="0" anchor="ctr"/>
                </a:tc>
                <a:tc vMerge="1">
                  <a:txBody>
                    <a:bodyPr/>
                    <a:lstStyle/>
                    <a:p>
                      <a:pPr marL="342900" marR="0" lvl="0" indent="-342900" algn="l">
                        <a:lnSpc>
                          <a:spcPct val="107000"/>
                        </a:lnSpc>
                        <a:spcBef>
                          <a:spcPts val="0"/>
                        </a:spcBef>
                        <a:spcAft>
                          <a:spcPts val="0"/>
                        </a:spcAft>
                        <a:buFont typeface="Symbol" panose="05050102010706020507" pitchFamily="18" charset="2"/>
                        <a:buChar char=""/>
                      </a:pPr>
                      <a:endParaRPr lang="en-US" sz="1000">
                        <a:effectLst/>
                        <a:latin typeface="Calibri"/>
                        <a:ea typeface="Calibri" panose="020F0502020204030204" pitchFamily="34" charset="0"/>
                        <a:cs typeface="Arial"/>
                      </a:endParaRPr>
                    </a:p>
                  </a:txBody>
                  <a:tcPr marL="114300" marR="114300" marT="0" marB="0"/>
                </a:tc>
                <a:tc>
                  <a:txBody>
                    <a:bodyPr/>
                    <a:lstStyle/>
                    <a:p>
                      <a:endParaRPr lang="en-US" sz="1200"/>
                    </a:p>
                  </a:txBody>
                  <a:tcPr>
                    <a:noFill/>
                  </a:tcPr>
                </a:tc>
                <a:extLst>
                  <a:ext uri="{0D108BD9-81ED-4DB2-BD59-A6C34878D82A}">
                    <a16:rowId xmlns:a16="http://schemas.microsoft.com/office/drawing/2014/main" val="541940509"/>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 </a:t>
            </a:r>
          </a:p>
        </p:txBody>
      </p:sp>
      <p:sp>
        <p:nvSpPr>
          <p:cNvPr id="7" name="TextBox 6">
            <a:extLst>
              <a:ext uri="{FF2B5EF4-FFF2-40B4-BE49-F238E27FC236}">
                <a16:creationId xmlns:a16="http://schemas.microsoft.com/office/drawing/2014/main" id="{5D38ED3C-C751-0DC1-E2D9-07502EDE75B5}"/>
              </a:ext>
            </a:extLst>
          </p:cNvPr>
          <p:cNvSpPr txBox="1"/>
          <p:nvPr/>
        </p:nvSpPr>
        <p:spPr>
          <a:xfrm flipH="1">
            <a:off x="1089318" y="316117"/>
            <a:ext cx="6554745" cy="461665"/>
          </a:xfrm>
          <a:prstGeom prst="rect">
            <a:avLst/>
          </a:prstGeom>
          <a:noFill/>
        </p:spPr>
        <p:txBody>
          <a:bodyPr wrap="square" rtlCol="0">
            <a:spAutoFit/>
          </a:bodyPr>
          <a:lstStyle/>
          <a:p>
            <a:r>
              <a:rPr lang="en-US" sz="2400">
                <a:latin typeface="+mj-lt"/>
              </a:rPr>
              <a:t>Increased Flexibility for Parents</a:t>
            </a:r>
          </a:p>
        </p:txBody>
      </p:sp>
      <p:sp>
        <p:nvSpPr>
          <p:cNvPr id="11" name="Slide Number Placeholder 1">
            <a:extLst>
              <a:ext uri="{FF2B5EF4-FFF2-40B4-BE49-F238E27FC236}">
                <a16:creationId xmlns:a16="http://schemas.microsoft.com/office/drawing/2014/main" id="{BBD59EE1-C4CA-425D-9F06-9741B4B0AE60}"/>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0DE56639-5EC4-4252-9F0F-962165CBDECC}"/>
              </a:ext>
            </a:extLst>
          </p:cNvPr>
          <p:cNvSpPr txBox="1"/>
          <p:nvPr/>
        </p:nvSpPr>
        <p:spPr>
          <a:xfrm>
            <a:off x="0" y="6613236"/>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1526873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526987934"/>
              </p:ext>
            </p:extLst>
          </p:nvPr>
        </p:nvGraphicFramePr>
        <p:xfrm>
          <a:off x="442034" y="1062698"/>
          <a:ext cx="8239849" cy="4397827"/>
        </p:xfrm>
        <a:graphic>
          <a:graphicData uri="http://schemas.openxmlformats.org/drawingml/2006/table">
            <a:tbl>
              <a:tblPr firstRow="1" bandRow="1">
                <a:tableStyleId>{5940675A-B579-460E-94D1-54222C63F5DA}</a:tableStyleId>
              </a:tblPr>
              <a:tblGrid>
                <a:gridCol w="1462775">
                  <a:extLst>
                    <a:ext uri="{9D8B030D-6E8A-4147-A177-3AD203B41FA5}">
                      <a16:colId xmlns:a16="http://schemas.microsoft.com/office/drawing/2014/main" val="293914253"/>
                    </a:ext>
                  </a:extLst>
                </a:gridCol>
                <a:gridCol w="3589612">
                  <a:extLst>
                    <a:ext uri="{9D8B030D-6E8A-4147-A177-3AD203B41FA5}">
                      <a16:colId xmlns:a16="http://schemas.microsoft.com/office/drawing/2014/main" val="3597804335"/>
                    </a:ext>
                  </a:extLst>
                </a:gridCol>
                <a:gridCol w="2053390">
                  <a:extLst>
                    <a:ext uri="{9D8B030D-6E8A-4147-A177-3AD203B41FA5}">
                      <a16:colId xmlns:a16="http://schemas.microsoft.com/office/drawing/2014/main" val="1721614072"/>
                    </a:ext>
                  </a:extLst>
                </a:gridCol>
                <a:gridCol w="1134072">
                  <a:extLst>
                    <a:ext uri="{9D8B030D-6E8A-4147-A177-3AD203B41FA5}">
                      <a16:colId xmlns:a16="http://schemas.microsoft.com/office/drawing/2014/main" val="3246706267"/>
                    </a:ext>
                  </a:extLst>
                </a:gridCol>
              </a:tblGrid>
              <a:tr h="841588">
                <a:tc>
                  <a:txBody>
                    <a:bodyPr/>
                    <a:lstStyle/>
                    <a:p>
                      <a:pPr marL="0" algn="l" defTabSz="685783" rtl="0" eaLnBrk="1" latinLnBrk="0" hangingPunct="1"/>
                      <a:r>
                        <a:rPr lang="en-US" sz="1200" b="1" kern="1200">
                          <a:solidFill>
                            <a:schemeClr val="tx1"/>
                          </a:solidFill>
                          <a:latin typeface="+mn-lt"/>
                          <a:ea typeface="+mn-ea"/>
                          <a:cs typeface="+mn-cs"/>
                        </a:rPr>
                        <a:t>Title</a:t>
                      </a:r>
                    </a:p>
                  </a:txBody>
                  <a:tcPr anchor="b">
                    <a:solidFill>
                      <a:srgbClr val="FFC000">
                        <a:alpha val="50196"/>
                      </a:srgbClr>
                    </a:solidFill>
                  </a:tcPr>
                </a:tc>
                <a:tc>
                  <a:txBody>
                    <a:bodyPr/>
                    <a:lstStyle/>
                    <a:p>
                      <a:r>
                        <a:rPr lang="en-US" sz="1200" b="1">
                          <a:latin typeface="+mn-lt"/>
                        </a:rPr>
                        <a:t>Summary of Regulation Changes Under Consideration</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Impact</a:t>
                      </a:r>
                    </a:p>
                  </a:txBody>
                  <a:tcPr anchor="b">
                    <a:solidFill>
                      <a:srgbClr val="FFC000">
                        <a:alpha val="50196"/>
                      </a:srgbClr>
                    </a:solidFill>
                  </a:tcPr>
                </a:tc>
                <a:tc>
                  <a:txBody>
                    <a:bodyPr/>
                    <a:lstStyle/>
                    <a:p>
                      <a:pPr marL="0" algn="l" defTabSz="685783" rtl="0" eaLnBrk="1" latinLnBrk="0" hangingPunct="1"/>
                      <a:r>
                        <a:rPr lang="en-US" sz="1200" b="1" kern="1200">
                          <a:solidFill>
                            <a:schemeClr val="tx1"/>
                          </a:solidFill>
                          <a:latin typeface="+mn-lt"/>
                          <a:ea typeface="+mn-ea"/>
                          <a:cs typeface="+mn-cs"/>
                        </a:rPr>
                        <a:t>Other Agency Alignment</a:t>
                      </a:r>
                    </a:p>
                  </a:txBody>
                  <a:tcPr anchor="b">
                    <a:solidFill>
                      <a:srgbClr val="FFC000">
                        <a:alpha val="50196"/>
                      </a:srgbClr>
                    </a:solidFill>
                  </a:tcPr>
                </a:tc>
                <a:extLst>
                  <a:ext uri="{0D108BD9-81ED-4DB2-BD59-A6C34878D82A}">
                    <a16:rowId xmlns:a16="http://schemas.microsoft.com/office/drawing/2014/main" val="553868480"/>
                  </a:ext>
                </a:extLst>
              </a:tr>
              <a:tr h="1042945">
                <a:tc>
                  <a:txBody>
                    <a:bodyPr/>
                    <a:lstStyle/>
                    <a:p>
                      <a:pPr marL="0" marR="0" lvl="0" indent="0" algn="l" rtl="0" eaLnBrk="1" fontAlgn="auto" latinLnBrk="0" hangingPunct="1">
                        <a:lnSpc>
                          <a:spcPct val="100000"/>
                        </a:lnSpc>
                        <a:spcBef>
                          <a:spcPts val="0"/>
                        </a:spcBef>
                        <a:spcAft>
                          <a:spcPts val="0"/>
                        </a:spcAft>
                        <a:buClrTx/>
                        <a:buSzTx/>
                        <a:buFontTx/>
                        <a:buNone/>
                      </a:pPr>
                      <a:r>
                        <a:rPr lang="en-US" sz="1200" b="1" kern="1200">
                          <a:solidFill>
                            <a:schemeClr val="tx1"/>
                          </a:solidFill>
                          <a:effectLst/>
                          <a:latin typeface="+mn-lt"/>
                          <a:ea typeface="+mn-ea"/>
                          <a:cs typeface="+mn-cs"/>
                        </a:rPr>
                        <a:t>Two Notices for Reauthorization  </a:t>
                      </a:r>
                    </a:p>
                    <a:p>
                      <a:pPr marL="0" marR="0" lvl="0" indent="0" algn="l" rtl="0" eaLnBrk="1" fontAlgn="auto" latinLnBrk="0" hangingPunct="1">
                        <a:lnSpc>
                          <a:spcPct val="100000"/>
                        </a:lnSpc>
                        <a:spcBef>
                          <a:spcPts val="0"/>
                        </a:spcBef>
                        <a:spcAft>
                          <a:spcPts val="0"/>
                        </a:spcAft>
                        <a:buClrTx/>
                        <a:buSzTx/>
                        <a:buFontTx/>
                        <a:buNone/>
                      </a:pPr>
                      <a:endParaRPr lang="en-US" sz="1200" b="0" kern="1200">
                        <a:solidFill>
                          <a:schemeClr val="tx1"/>
                        </a:solidFill>
                        <a:effectLst/>
                        <a:latin typeface="+mn-lt"/>
                        <a:ea typeface="+mn-ea"/>
                        <a:cs typeface="+mn-cs"/>
                      </a:endParaRPr>
                    </a:p>
                    <a:p>
                      <a:pPr marL="0" marR="0" lvl="0" indent="0" algn="l" rtl="0" eaLnBrk="1" fontAlgn="auto" latinLnBrk="0" hangingPunct="1">
                        <a:lnSpc>
                          <a:spcPct val="100000"/>
                        </a:lnSpc>
                        <a:spcBef>
                          <a:spcPts val="0"/>
                        </a:spcBef>
                        <a:spcAft>
                          <a:spcPts val="0"/>
                        </a:spcAft>
                        <a:buClrTx/>
                        <a:buSzTx/>
                        <a:buFontTx/>
                        <a:buNone/>
                      </a:pPr>
                      <a:r>
                        <a:rPr lang="en-US" sz="1200" b="0" kern="1200">
                          <a:solidFill>
                            <a:schemeClr val="tx1"/>
                          </a:solidFill>
                          <a:effectLst/>
                          <a:latin typeface="+mn-lt"/>
                          <a:ea typeface="+mn-ea"/>
                          <a:cs typeface="+mn-cs"/>
                        </a:rPr>
                        <a:t>606 CMR 10.03 (1)(e)</a:t>
                      </a:r>
                    </a:p>
                  </a:txBody>
                  <a:tcPr/>
                </a:tc>
                <a:tc>
                  <a:txBody>
                    <a:bodyPr/>
                    <a:lstStyle/>
                    <a:p>
                      <a:r>
                        <a:rPr lang="en-US" sz="1200" u="none" kern="1200">
                          <a:solidFill>
                            <a:schemeClr val="tx1"/>
                          </a:solidFill>
                          <a:effectLst/>
                          <a:latin typeface="+mn-lt"/>
                          <a:ea typeface="+mn-ea"/>
                          <a:cs typeface="+mn-cs"/>
                        </a:rPr>
                        <a:t>Subsidy Administrators must notify families no fewer than two times about the end of their eligibility period (once in writing and no fewer than 60 days prior to the end).</a:t>
                      </a:r>
                    </a:p>
                    <a:p>
                      <a:endParaRPr lang="en-US" sz="1200" u="none" kern="1200">
                        <a:solidFill>
                          <a:schemeClr val="tx1"/>
                        </a:solidFill>
                        <a:effectLst/>
                        <a:latin typeface="+mn-lt"/>
                        <a:ea typeface="+mn-ea"/>
                        <a:cs typeface="+mn-cs"/>
                      </a:endParaRPr>
                    </a:p>
                    <a:p>
                      <a:r>
                        <a:rPr lang="en-US" sz="1200" u="none" kern="1200">
                          <a:solidFill>
                            <a:schemeClr val="tx1"/>
                          </a:solidFill>
                          <a:effectLst/>
                          <a:latin typeface="+mn-lt"/>
                          <a:ea typeface="+mn-ea"/>
                          <a:cs typeface="+mn-cs"/>
                        </a:rPr>
                        <a:t>Expanding the notification mediums from mail-only to phone, text, email. Expanding the number of notifications from one to at least two. </a:t>
                      </a:r>
                    </a:p>
                  </a:txBody>
                  <a:tcPr anchor="ctr"/>
                </a:tc>
                <a:tc rowSpan="2">
                  <a:txBody>
                    <a:bodyPr/>
                    <a:lstStyle/>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0" lvl="0" indent="0">
                        <a:buFont typeface="Arial" panose="020B0604020202020204" pitchFamily="34" charset="0"/>
                        <a:buNone/>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Ensures that families are adequately notified well in advance and through multiple channels prior to issuance of a termination</a:t>
                      </a:r>
                    </a:p>
                    <a:p>
                      <a:pPr marL="171450" lvl="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a:solidFill>
                            <a:schemeClr val="tx1"/>
                          </a:solidFill>
                          <a:effectLst/>
                          <a:latin typeface="+mn-lt"/>
                          <a:ea typeface="+mn-ea"/>
                          <a:cs typeface="+mn-cs"/>
                        </a:rPr>
                        <a:t>Promotes transparency and stronger communication between subsidy administrators, EEC, and families engaged with the financial assistance for the child care system</a:t>
                      </a:r>
                    </a:p>
                    <a:p>
                      <a:pPr lvl="0"/>
                      <a:endParaRPr lang="en-US" sz="1200" kern="1200">
                        <a:solidFill>
                          <a:schemeClr val="tx1"/>
                        </a:solidFill>
                        <a:effectLst/>
                        <a:latin typeface="+mn-lt"/>
                        <a:ea typeface="+mn-ea"/>
                        <a:cs typeface="+mn-cs"/>
                      </a:endParaRPr>
                    </a:p>
                    <a:p>
                      <a:endParaRPr lang="en-US" sz="1200"/>
                    </a:p>
                  </a:txBody>
                  <a:tcPr/>
                </a:tc>
                <a:tc>
                  <a:txBody>
                    <a:bodyPr/>
                    <a:lstStyle/>
                    <a:p>
                      <a:endParaRPr lang="en-US" sz="1200"/>
                    </a:p>
                  </a:txBody>
                  <a:tcPr>
                    <a:noFill/>
                  </a:tcPr>
                </a:tc>
                <a:extLst>
                  <a:ext uri="{0D108BD9-81ED-4DB2-BD59-A6C34878D82A}">
                    <a16:rowId xmlns:a16="http://schemas.microsoft.com/office/drawing/2014/main" val="3859378498"/>
                  </a:ext>
                </a:extLst>
              </a:tr>
              <a:tr h="2001759">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solidFill>
                            <a:schemeClr val="tx1"/>
                          </a:solidFill>
                          <a:latin typeface="+mn-lt"/>
                        </a:rPr>
                        <a:t>Termination Notice</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mn-lt"/>
                          <a:ea typeface="+mn-ea"/>
                          <a:cs typeface="+mn-cs"/>
                        </a:rPr>
                        <a:t>606 CMR 10.10 (3)</a:t>
                      </a:r>
                    </a:p>
                    <a:p>
                      <a:endParaRPr lang="en-US" sz="1200" b="1">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kern="1200">
                          <a:solidFill>
                            <a:schemeClr val="tx1"/>
                          </a:solidFill>
                          <a:effectLst/>
                          <a:latin typeface="+mn-lt"/>
                          <a:ea typeface="+mn-ea"/>
                          <a:cs typeface="+mn-cs"/>
                        </a:rPr>
                        <a:t>In addition to notifying the family once by mail that they were denied financial assistance or terminated from care, Subsidy Administrators can also notify families via the family's preferred method (i.e., telephone, email, text, etc.). </a:t>
                      </a:r>
                      <a:endParaRPr lang="en-US" sz="1200" strike="sngStrike" kern="1200">
                        <a:solidFill>
                          <a:schemeClr val="tx1"/>
                        </a:solidFill>
                        <a:effectLst/>
                        <a:latin typeface="+mn-lt"/>
                        <a:ea typeface="+mn-ea"/>
                        <a:cs typeface="+mn-cs"/>
                      </a:endParaRPr>
                    </a:p>
                  </a:txBody>
                  <a:tcPr marL="68580" marR="68580" marT="0" marB="0"/>
                </a:tc>
                <a:tc vMerge="1">
                  <a:txBody>
                    <a:bodyPr/>
                    <a:lstStyle/>
                    <a:p>
                      <a:pPr lvl="0"/>
                      <a:r>
                        <a:rPr lang="en-US" sz="1200" kern="1200">
                          <a:solidFill>
                            <a:schemeClr val="tx1"/>
                          </a:solidFill>
                          <a:effectLst/>
                          <a:latin typeface="+mn-lt"/>
                          <a:ea typeface="+mn-ea"/>
                          <a:cs typeface="+mn-cs"/>
                        </a:rPr>
                        <a:t> </a:t>
                      </a:r>
                    </a:p>
                    <a:p>
                      <a:endParaRPr lang="en-US" sz="1200"/>
                    </a:p>
                  </a:txBody>
                  <a:tcPr/>
                </a:tc>
                <a:tc>
                  <a:txBody>
                    <a:bodyPr/>
                    <a:lstStyle/>
                    <a:p>
                      <a:endParaRPr lang="en-US" sz="1200"/>
                    </a:p>
                  </a:txBody>
                  <a:tcPr>
                    <a:noFill/>
                  </a:tcPr>
                </a:tc>
                <a:extLst>
                  <a:ext uri="{0D108BD9-81ED-4DB2-BD59-A6C34878D82A}">
                    <a16:rowId xmlns:a16="http://schemas.microsoft.com/office/drawing/2014/main" val="1200663276"/>
                  </a:ext>
                </a:extLst>
              </a:tr>
            </a:tbl>
          </a:graphicData>
        </a:graphic>
      </p:graphicFrame>
      <p:grpSp>
        <p:nvGrpSpPr>
          <p:cNvPr id="9" name="Group 8">
            <a:extLst>
              <a:ext uri="{FF2B5EF4-FFF2-40B4-BE49-F238E27FC236}">
                <a16:creationId xmlns:a16="http://schemas.microsoft.com/office/drawing/2014/main" id="{84339C37-181C-5AA8-30D4-AA4DBA6EDC26}"/>
              </a:ext>
            </a:extLst>
          </p:cNvPr>
          <p:cNvGrpSpPr/>
          <p:nvPr/>
        </p:nvGrpSpPr>
        <p:grpSpPr>
          <a:xfrm>
            <a:off x="133308" y="68826"/>
            <a:ext cx="790506" cy="845575"/>
            <a:chOff x="1264017" y="4703468"/>
            <a:chExt cx="1046564" cy="1046564"/>
          </a:xfrm>
        </p:grpSpPr>
        <p:sp>
          <p:nvSpPr>
            <p:cNvPr id="4" name="Oval 3">
              <a:extLst>
                <a:ext uri="{FF2B5EF4-FFF2-40B4-BE49-F238E27FC236}">
                  <a16:creationId xmlns:a16="http://schemas.microsoft.com/office/drawing/2014/main" id="{D4FBAA62-962E-96FB-875F-1ED450102342}"/>
                </a:ext>
              </a:extLst>
            </p:cNvPr>
            <p:cNvSpPr/>
            <p:nvPr/>
          </p:nvSpPr>
          <p:spPr>
            <a:xfrm>
              <a:off x="1264017" y="4703468"/>
              <a:ext cx="1046564" cy="104656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5" name="Graphic 4" descr="Family with two children with solid fill">
              <a:extLst>
                <a:ext uri="{FF2B5EF4-FFF2-40B4-BE49-F238E27FC236}">
                  <a16:creationId xmlns:a16="http://schemas.microsoft.com/office/drawing/2014/main" id="{26E76081-941C-193F-83E0-4F7297CCB9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52959" y="4805082"/>
              <a:ext cx="868680" cy="868680"/>
            </a:xfrm>
            <a:prstGeom prst="rect">
              <a:avLst/>
            </a:prstGeom>
          </p:spPr>
        </p:pic>
      </p:gr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Better Communication with Families</a:t>
            </a:r>
          </a:p>
        </p:txBody>
      </p:sp>
      <p:sp>
        <p:nvSpPr>
          <p:cNvPr id="8" name="TextBox 7">
            <a:extLst>
              <a:ext uri="{FF2B5EF4-FFF2-40B4-BE49-F238E27FC236}">
                <a16:creationId xmlns:a16="http://schemas.microsoft.com/office/drawing/2014/main" id="{CD2DC55C-FA3B-414F-9CC0-8D971B5CF81A}"/>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F28078A2-09E6-4A50-ACE4-90B42E59C24A}"/>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764267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8B3E13E-83D2-650E-A807-82CEACDFEBAD}"/>
              </a:ext>
            </a:extLst>
          </p:cNvPr>
          <p:cNvSpPr txBox="1"/>
          <p:nvPr/>
        </p:nvSpPr>
        <p:spPr>
          <a:xfrm>
            <a:off x="3297511" y="2157664"/>
            <a:ext cx="5133603" cy="3139321"/>
          </a:xfrm>
          <a:prstGeom prst="rect">
            <a:avLst/>
          </a:prstGeom>
          <a:solidFill>
            <a:srgbClr val="00B0F0">
              <a:alpha val="21000"/>
            </a:srgbClr>
          </a:solidFill>
        </p:spPr>
        <p:txBody>
          <a:bodyPr wrap="square" rtlCol="0">
            <a:spAutoFit/>
          </a:bodyPr>
          <a:lstStyle/>
          <a:p>
            <a:pPr marR="0" lvl="0" fontAlgn="base">
              <a:spcBef>
                <a:spcPts val="0"/>
              </a:spcBef>
              <a:spcAft>
                <a:spcPts val="0"/>
              </a:spcAft>
              <a:tabLst>
                <a:tab pos="228600" algn="l"/>
              </a:tabLst>
            </a:pPr>
            <a:r>
              <a:rPr lang="en-US" sz="1800" b="1">
                <a:effectLst/>
                <a:ea typeface="Times New Roman" panose="02020603050405020304" pitchFamily="18" charset="0"/>
                <a:cs typeface="Arial" panose="020B0604020202020204" pitchFamily="34" charset="0"/>
              </a:rPr>
              <a:t>Approach: </a:t>
            </a:r>
          </a:p>
          <a:p>
            <a:pPr marL="285750" marR="0" lvl="0" indent="-285750" fontAlgn="base">
              <a:spcBef>
                <a:spcPts val="0"/>
              </a:spcBef>
              <a:spcAft>
                <a:spcPts val="0"/>
              </a:spcAft>
              <a:buFont typeface="Arial" panose="020B0604020202020204" pitchFamily="34" charset="0"/>
              <a:buChar char="•"/>
              <a:tabLst>
                <a:tab pos="228600" algn="l"/>
              </a:tabLst>
            </a:pPr>
            <a:r>
              <a:rPr lang="en-US" sz="1800" b="1">
                <a:effectLst/>
                <a:ea typeface="Times New Roman" panose="02020603050405020304" pitchFamily="18" charset="0"/>
                <a:cs typeface="Arial" panose="020B0604020202020204" pitchFamily="34" charset="0"/>
              </a:rPr>
              <a:t>Improve alignment </a:t>
            </a:r>
            <a:r>
              <a:rPr lang="en-US" sz="1800">
                <a:effectLst/>
                <a:ea typeface="Times New Roman" panose="02020603050405020304" pitchFamily="18" charset="0"/>
                <a:cs typeface="Arial" panose="020B0604020202020204" pitchFamily="34" charset="0"/>
              </a:rPr>
              <a:t>across EEC regulatory frameworks and partner agency policies and procedures</a:t>
            </a:r>
            <a:endParaRPr lang="en-US" sz="1800">
              <a:effectLst/>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tabLst>
                <a:tab pos="228600" algn="l"/>
              </a:tabLst>
            </a:pPr>
            <a:r>
              <a:rPr lang="en-US" sz="1800" b="1">
                <a:effectLst/>
                <a:ea typeface="Times New Roman" panose="02020603050405020304" pitchFamily="18" charset="0"/>
                <a:cs typeface="Arial" panose="020B0604020202020204" pitchFamily="34" charset="0"/>
              </a:rPr>
              <a:t>Strengthen partnerships</a:t>
            </a:r>
            <a:r>
              <a:rPr lang="en-US" sz="1800">
                <a:effectLst/>
                <a:ea typeface="Times New Roman" panose="02020603050405020304" pitchFamily="18" charset="0"/>
                <a:cs typeface="Arial" panose="020B0604020202020204" pitchFamily="34" charset="0"/>
              </a:rPr>
              <a:t> with financial assistance for child care-involved agencies to ensure processes are efficient and families are supported through seamless coordination and communication</a:t>
            </a:r>
            <a:endParaRPr lang="en-US" sz="1800">
              <a:effectLst/>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pPr>
            <a:r>
              <a:rPr lang="en-US" sz="1800">
                <a:effectLst/>
                <a:ea typeface="Times New Roman" panose="02020603050405020304" pitchFamily="18" charset="0"/>
                <a:cs typeface="Arial" panose="020B0604020202020204" pitchFamily="34" charset="0"/>
              </a:rPr>
              <a:t>Evaluate and either extend or remove </a:t>
            </a:r>
            <a:r>
              <a:rPr lang="en-US" sz="1800" b="1">
                <a:effectLst/>
                <a:ea typeface="Times New Roman" panose="02020603050405020304" pitchFamily="18" charset="0"/>
                <a:cs typeface="Arial" panose="020B0604020202020204" pitchFamily="34" charset="0"/>
              </a:rPr>
              <a:t>COVID flexibilities</a:t>
            </a:r>
            <a:endParaRPr lang="en-US" sz="1800">
              <a:effectLst/>
              <a:ea typeface="Times New Roman" panose="02020603050405020304" pitchFamily="18" charset="0"/>
            </a:endParaRPr>
          </a:p>
        </p:txBody>
      </p:sp>
      <p:grpSp>
        <p:nvGrpSpPr>
          <p:cNvPr id="2" name="Group 1">
            <a:extLst>
              <a:ext uri="{FF2B5EF4-FFF2-40B4-BE49-F238E27FC236}">
                <a16:creationId xmlns:a16="http://schemas.microsoft.com/office/drawing/2014/main" id="{C4365D51-4E1A-33CC-BE2D-D9966A8EA027}"/>
              </a:ext>
            </a:extLst>
          </p:cNvPr>
          <p:cNvGrpSpPr/>
          <p:nvPr/>
        </p:nvGrpSpPr>
        <p:grpSpPr>
          <a:xfrm>
            <a:off x="279689" y="171019"/>
            <a:ext cx="3017822" cy="2743200"/>
            <a:chOff x="5865422" y="2501620"/>
            <a:chExt cx="3017822" cy="2743200"/>
          </a:xfrm>
        </p:grpSpPr>
        <p:grpSp>
          <p:nvGrpSpPr>
            <p:cNvPr id="6" name="Group 5">
              <a:extLst>
                <a:ext uri="{FF2B5EF4-FFF2-40B4-BE49-F238E27FC236}">
                  <a16:creationId xmlns:a16="http://schemas.microsoft.com/office/drawing/2014/main" id="{49DDA807-2EF9-004B-77CC-453609AA448D}"/>
                </a:ext>
              </a:extLst>
            </p:cNvPr>
            <p:cNvGrpSpPr>
              <a:grpSpLocks noChangeAspect="1"/>
            </p:cNvGrpSpPr>
            <p:nvPr/>
          </p:nvGrpSpPr>
          <p:grpSpPr>
            <a:xfrm>
              <a:off x="5865422" y="2501620"/>
              <a:ext cx="3017822" cy="2743200"/>
              <a:chOff x="3983159" y="5047993"/>
              <a:chExt cx="1592460" cy="1447546"/>
            </a:xfrm>
          </p:grpSpPr>
          <p:sp>
            <p:nvSpPr>
              <p:cNvPr id="8" name="Oval 7">
                <a:extLst>
                  <a:ext uri="{FF2B5EF4-FFF2-40B4-BE49-F238E27FC236}">
                    <a16:creationId xmlns:a16="http://schemas.microsoft.com/office/drawing/2014/main" id="{3E1167CE-D046-1731-C202-3388A824E5EB}"/>
                  </a:ext>
                </a:extLst>
              </p:cNvPr>
              <p:cNvSpPr/>
              <p:nvPr/>
            </p:nvSpPr>
            <p:spPr>
              <a:xfrm>
                <a:off x="3983159" y="5047993"/>
                <a:ext cx="1447546" cy="1447546"/>
              </a:xfrm>
              <a:prstGeom prst="ellipse">
                <a:avLst/>
              </a:prstGeom>
              <a:solidFill>
                <a:srgbClr val="00B0F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9" name="Oval 8">
                <a:extLst>
                  <a:ext uri="{FF2B5EF4-FFF2-40B4-BE49-F238E27FC236}">
                    <a16:creationId xmlns:a16="http://schemas.microsoft.com/office/drawing/2014/main" id="{C2188489-FCA3-59C6-DB8D-4DAB053843DA}"/>
                  </a:ext>
                </a:extLst>
              </p:cNvPr>
              <p:cNvSpPr/>
              <p:nvPr/>
            </p:nvSpPr>
            <p:spPr>
              <a:xfrm>
                <a:off x="4051635" y="5108790"/>
                <a:ext cx="260558" cy="260558"/>
              </a:xfrm>
              <a:prstGeom prst="ellipse">
                <a:avLst/>
              </a:prstGeom>
              <a:solidFill>
                <a:srgbClr val="00B0F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0" name="Freeform: Shape 9">
                <a:extLst>
                  <a:ext uri="{FF2B5EF4-FFF2-40B4-BE49-F238E27FC236}">
                    <a16:creationId xmlns:a16="http://schemas.microsoft.com/office/drawing/2014/main" id="{819D8690-7D73-CF7A-895B-7ABCCA48E98C}"/>
                  </a:ext>
                </a:extLst>
              </p:cNvPr>
              <p:cNvSpPr/>
              <p:nvPr/>
            </p:nvSpPr>
            <p:spPr>
              <a:xfrm>
                <a:off x="4181914" y="5108790"/>
                <a:ext cx="1393705" cy="260558"/>
              </a:xfrm>
              <a:custGeom>
                <a:avLst/>
                <a:gdLst>
                  <a:gd name="connsiteX0" fmla="*/ 0 w 1393705"/>
                  <a:gd name="connsiteY0" fmla="*/ 0 h 260558"/>
                  <a:gd name="connsiteX1" fmla="*/ 1393705 w 1393705"/>
                  <a:gd name="connsiteY1" fmla="*/ 0 h 260558"/>
                  <a:gd name="connsiteX2" fmla="*/ 1393705 w 1393705"/>
                  <a:gd name="connsiteY2" fmla="*/ 260558 h 260558"/>
                  <a:gd name="connsiteX3" fmla="*/ 0 w 1393705"/>
                  <a:gd name="connsiteY3" fmla="*/ 260558 h 260558"/>
                  <a:gd name="connsiteX4" fmla="*/ 0 w 1393705"/>
                  <a:gd name="connsiteY4" fmla="*/ 0 h 260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260558">
                    <a:moveTo>
                      <a:pt x="0" y="0"/>
                    </a:moveTo>
                    <a:lnTo>
                      <a:pt x="1393705" y="0"/>
                    </a:lnTo>
                    <a:lnTo>
                      <a:pt x="1393705" y="260558"/>
                    </a:lnTo>
                    <a:lnTo>
                      <a:pt x="0" y="26055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 rIns="0" bIns="20320" numCol="1" spcCol="1270" anchor="ctr" anchorCtr="0">
                <a:noAutofit/>
              </a:bodyPr>
              <a:lstStyle/>
              <a:p>
                <a:pPr marL="0" lvl="0" indent="0" algn="l" defTabSz="711200">
                  <a:lnSpc>
                    <a:spcPct val="90000"/>
                  </a:lnSpc>
                  <a:spcBef>
                    <a:spcPct val="0"/>
                  </a:spcBef>
                  <a:spcAft>
                    <a:spcPct val="35000"/>
                  </a:spcAft>
                  <a:buNone/>
                </a:pPr>
                <a:r>
                  <a:rPr lang="en-US" sz="1600" b="1" kern="1200"/>
                  <a:t>3</a:t>
                </a:r>
              </a:p>
            </p:txBody>
          </p:sp>
          <p:sp>
            <p:nvSpPr>
              <p:cNvPr id="11" name="Freeform: Shape 10">
                <a:extLst>
                  <a:ext uri="{FF2B5EF4-FFF2-40B4-BE49-F238E27FC236}">
                    <a16:creationId xmlns:a16="http://schemas.microsoft.com/office/drawing/2014/main" id="{B19AA36E-E203-97F2-4869-50BA553EB402}"/>
                  </a:ext>
                </a:extLst>
              </p:cNvPr>
              <p:cNvSpPr/>
              <p:nvPr/>
            </p:nvSpPr>
            <p:spPr>
              <a:xfrm>
                <a:off x="4285181" y="5222405"/>
                <a:ext cx="847143" cy="710038"/>
              </a:xfrm>
              <a:custGeom>
                <a:avLst/>
                <a:gdLst>
                  <a:gd name="connsiteX0" fmla="*/ 0 w 1393705"/>
                  <a:gd name="connsiteY0" fmla="*/ 0 h 347490"/>
                  <a:gd name="connsiteX1" fmla="*/ 1393705 w 1393705"/>
                  <a:gd name="connsiteY1" fmla="*/ 0 h 347490"/>
                  <a:gd name="connsiteX2" fmla="*/ 1393705 w 1393705"/>
                  <a:gd name="connsiteY2" fmla="*/ 347490 h 347490"/>
                  <a:gd name="connsiteX3" fmla="*/ 0 w 1393705"/>
                  <a:gd name="connsiteY3" fmla="*/ 347490 h 347490"/>
                  <a:gd name="connsiteX4" fmla="*/ 0 w 1393705"/>
                  <a:gd name="connsiteY4" fmla="*/ 0 h 3474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347490">
                    <a:moveTo>
                      <a:pt x="0" y="0"/>
                    </a:moveTo>
                    <a:lnTo>
                      <a:pt x="1393705" y="0"/>
                    </a:lnTo>
                    <a:lnTo>
                      <a:pt x="1393705" y="347490"/>
                    </a:lnTo>
                    <a:lnTo>
                      <a:pt x="0" y="34749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r>
                  <a:rPr lang="en-US" sz="2000" kern="1200"/>
                  <a:t>Modernize and update system</a:t>
                </a:r>
              </a:p>
            </p:txBody>
          </p:sp>
          <p:sp>
            <p:nvSpPr>
              <p:cNvPr id="12" name="Freeform: Shape 11">
                <a:extLst>
                  <a:ext uri="{FF2B5EF4-FFF2-40B4-BE49-F238E27FC236}">
                    <a16:creationId xmlns:a16="http://schemas.microsoft.com/office/drawing/2014/main" id="{D40201BE-4847-CFF6-2D35-1DC63C78111C}"/>
                  </a:ext>
                </a:extLst>
              </p:cNvPr>
              <p:cNvSpPr/>
              <p:nvPr/>
            </p:nvSpPr>
            <p:spPr>
              <a:xfrm>
                <a:off x="4181914" y="5777318"/>
                <a:ext cx="1393705" cy="168480"/>
              </a:xfrm>
              <a:custGeom>
                <a:avLst/>
                <a:gdLst>
                  <a:gd name="connsiteX0" fmla="*/ 0 w 1393705"/>
                  <a:gd name="connsiteY0" fmla="*/ 0 h 168480"/>
                  <a:gd name="connsiteX1" fmla="*/ 1393705 w 1393705"/>
                  <a:gd name="connsiteY1" fmla="*/ 0 h 168480"/>
                  <a:gd name="connsiteX2" fmla="*/ 1393705 w 1393705"/>
                  <a:gd name="connsiteY2" fmla="*/ 168480 h 168480"/>
                  <a:gd name="connsiteX3" fmla="*/ 0 w 1393705"/>
                  <a:gd name="connsiteY3" fmla="*/ 168480 h 168480"/>
                  <a:gd name="connsiteX4" fmla="*/ 0 w 1393705"/>
                  <a:gd name="connsiteY4" fmla="*/ 0 h 1684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3705" h="168480">
                    <a:moveTo>
                      <a:pt x="0" y="0"/>
                    </a:moveTo>
                    <a:lnTo>
                      <a:pt x="1393705" y="0"/>
                    </a:lnTo>
                    <a:lnTo>
                      <a:pt x="1393705" y="168480"/>
                    </a:lnTo>
                    <a:lnTo>
                      <a:pt x="0" y="1684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5240" rIns="0" bIns="15240" numCol="1" spcCol="1270" anchor="ctr" anchorCtr="0">
                <a:noAutofit/>
              </a:bodyPr>
              <a:lstStyle/>
              <a:p>
                <a:pPr marL="0" lvl="0" indent="0" algn="l" defTabSz="533400">
                  <a:lnSpc>
                    <a:spcPct val="90000"/>
                  </a:lnSpc>
                  <a:spcBef>
                    <a:spcPct val="0"/>
                  </a:spcBef>
                  <a:spcAft>
                    <a:spcPct val="35000"/>
                  </a:spcAft>
                  <a:buNone/>
                </a:pPr>
                <a:endParaRPr lang="en-US" sz="1200" kern="1200"/>
              </a:p>
            </p:txBody>
          </p:sp>
        </p:grpSp>
        <p:pic>
          <p:nvPicPr>
            <p:cNvPr id="7" name="Graphic 6" descr="Internet with solid fill">
              <a:extLst>
                <a:ext uri="{FF2B5EF4-FFF2-40B4-BE49-F238E27FC236}">
                  <a16:creationId xmlns:a16="http://schemas.microsoft.com/office/drawing/2014/main" id="{7184BDCA-77E3-43A2-DE4D-7836FD3602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31049" y="4289581"/>
              <a:ext cx="868680" cy="868680"/>
            </a:xfrm>
            <a:prstGeom prst="rect">
              <a:avLst/>
            </a:prstGeom>
          </p:spPr>
        </p:pic>
      </p:grpSp>
      <p:sp>
        <p:nvSpPr>
          <p:cNvPr id="14" name="TextBox 13">
            <a:extLst>
              <a:ext uri="{FF2B5EF4-FFF2-40B4-BE49-F238E27FC236}">
                <a16:creationId xmlns:a16="http://schemas.microsoft.com/office/drawing/2014/main" id="{518CDC88-6F63-4799-8EE4-B1DBB15F9D6D}"/>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5" name="Slide Number Placeholder 1">
            <a:extLst>
              <a:ext uri="{FF2B5EF4-FFF2-40B4-BE49-F238E27FC236}">
                <a16:creationId xmlns:a16="http://schemas.microsoft.com/office/drawing/2014/main" id="{66141120-E092-4A84-88FD-CCB560CDE938}"/>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38579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1050962319"/>
              </p:ext>
            </p:extLst>
          </p:nvPr>
        </p:nvGraphicFramePr>
        <p:xfrm>
          <a:off x="528560" y="949535"/>
          <a:ext cx="8286966" cy="5706662"/>
        </p:xfrm>
        <a:graphic>
          <a:graphicData uri="http://schemas.openxmlformats.org/drawingml/2006/table">
            <a:tbl>
              <a:tblPr firstRow="1" bandRow="1">
                <a:tableStyleId>{5940675A-B579-460E-94D1-54222C63F5DA}</a:tableStyleId>
              </a:tblPr>
              <a:tblGrid>
                <a:gridCol w="1449123">
                  <a:extLst>
                    <a:ext uri="{9D8B030D-6E8A-4147-A177-3AD203B41FA5}">
                      <a16:colId xmlns:a16="http://schemas.microsoft.com/office/drawing/2014/main" val="293914253"/>
                    </a:ext>
                  </a:extLst>
                </a:gridCol>
                <a:gridCol w="3860714">
                  <a:extLst>
                    <a:ext uri="{9D8B030D-6E8A-4147-A177-3AD203B41FA5}">
                      <a16:colId xmlns:a16="http://schemas.microsoft.com/office/drawing/2014/main" val="3597804335"/>
                    </a:ext>
                  </a:extLst>
                </a:gridCol>
                <a:gridCol w="1802150">
                  <a:extLst>
                    <a:ext uri="{9D8B030D-6E8A-4147-A177-3AD203B41FA5}">
                      <a16:colId xmlns:a16="http://schemas.microsoft.com/office/drawing/2014/main" val="885444718"/>
                    </a:ext>
                  </a:extLst>
                </a:gridCol>
                <a:gridCol w="1174979">
                  <a:extLst>
                    <a:ext uri="{9D8B030D-6E8A-4147-A177-3AD203B41FA5}">
                      <a16:colId xmlns:a16="http://schemas.microsoft.com/office/drawing/2014/main" val="2182465082"/>
                    </a:ext>
                  </a:extLst>
                </a:gridCol>
              </a:tblGrid>
              <a:tr h="658816">
                <a:tc>
                  <a:txBody>
                    <a:bodyPr/>
                    <a:lstStyle/>
                    <a:p>
                      <a:r>
                        <a:rPr lang="en-US" b="1"/>
                        <a:t>Title</a:t>
                      </a:r>
                    </a:p>
                  </a:txBody>
                  <a:tcPr anchor="b">
                    <a:solidFill>
                      <a:srgbClr val="00B0F0">
                        <a:alpha val="30196"/>
                      </a:srgbClr>
                    </a:solidFill>
                  </a:tcPr>
                </a:tc>
                <a:tc>
                  <a:txBody>
                    <a:bodyPr/>
                    <a:lstStyle/>
                    <a:p>
                      <a:r>
                        <a:rPr lang="en-US" sz="1400" b="1">
                          <a:latin typeface="+mn-lt"/>
                        </a:rPr>
                        <a:t>Summary of Regulation Changes Under Consideration</a:t>
                      </a:r>
                    </a:p>
                  </a:txBody>
                  <a:tcPr anchor="b">
                    <a:solidFill>
                      <a:srgbClr val="00B0F0">
                        <a:alpha val="30196"/>
                      </a:srgbClr>
                    </a:solidFill>
                  </a:tcPr>
                </a:tc>
                <a:tc>
                  <a:txBody>
                    <a:bodyPr/>
                    <a:lstStyle/>
                    <a:p>
                      <a:r>
                        <a:rPr lang="en-US" b="1"/>
                        <a:t>Impact</a:t>
                      </a:r>
                    </a:p>
                  </a:txBody>
                  <a:tcPr anchor="b">
                    <a:solidFill>
                      <a:srgbClr val="00B0F0">
                        <a:alpha val="30196"/>
                      </a:srgbClr>
                    </a:solidFill>
                  </a:tcPr>
                </a:tc>
                <a:tc>
                  <a:txBody>
                    <a:bodyPr/>
                    <a:lstStyle/>
                    <a:p>
                      <a:r>
                        <a:rPr lang="en-US" b="1"/>
                        <a:t>Other Agency Alignment</a:t>
                      </a:r>
                    </a:p>
                  </a:txBody>
                  <a:tcPr anchor="b">
                    <a:solidFill>
                      <a:srgbClr val="00B0F0">
                        <a:alpha val="30196"/>
                      </a:srgbClr>
                    </a:solidFill>
                  </a:tcPr>
                </a:tc>
                <a:extLst>
                  <a:ext uri="{0D108BD9-81ED-4DB2-BD59-A6C34878D82A}">
                    <a16:rowId xmlns:a16="http://schemas.microsoft.com/office/drawing/2014/main" val="553868480"/>
                  </a:ext>
                </a:extLst>
              </a:tr>
              <a:tr h="1248962">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US" sz="1200" b="1"/>
                        <a:t>Provisional Authorization Period</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606 CMR 10.02 Definitions</a:t>
                      </a:r>
                      <a:endParaRPr lang="en-US" sz="1200" b="0" kern="1200">
                        <a:solidFill>
                          <a:schemeClr val="tx1"/>
                        </a:solidFill>
                        <a:effectLst/>
                        <a:latin typeface="+mn-lt"/>
                        <a:ea typeface="+mn-ea"/>
                        <a:cs typeface="+mn-cs"/>
                      </a:endParaRPr>
                    </a:p>
                  </a:txBody>
                  <a:tcPr/>
                </a:tc>
                <a:tc>
                  <a:txBody>
                    <a:bodyPr/>
                    <a:lstStyle/>
                    <a:p>
                      <a:r>
                        <a:rPr lang="en-US" sz="1200" kern="1200">
                          <a:solidFill>
                            <a:schemeClr val="tx1"/>
                          </a:solidFill>
                          <a:effectLst/>
                          <a:latin typeface="+mn-lt"/>
                          <a:ea typeface="+mn-ea"/>
                          <a:cs typeface="+mn-cs"/>
                        </a:rPr>
                        <a:t>Re-establish that provisional authorizations are 12 weeks in length. Extend the number of provisional authorizations that a family may be issued from 2 to 3 additional provisional authorizations. </a:t>
                      </a:r>
                    </a:p>
                  </a:txBody>
                  <a:tcPr marL="114300" marR="114300" marT="0" marB="0" anchor="ctr"/>
                </a:tc>
                <a:tc rowSpan="4">
                  <a:txBody>
                    <a:bodyPr/>
                    <a:lstStyle/>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Update Financial Assistance system beyond COVID era </a:t>
                      </a:r>
                    </a:p>
                    <a:p>
                      <a:pPr marL="17145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Maintain the COVID-era policies that have proven to be beneficial to families </a:t>
                      </a:r>
                    </a:p>
                    <a:p>
                      <a:pPr marL="171450" indent="-171450">
                        <a:buFont typeface="Arial" panose="020B0604020202020204" pitchFamily="34" charset="0"/>
                        <a:buChar char="•"/>
                      </a:pPr>
                      <a:endParaRPr lang="en-US" sz="1200" kern="1200">
                        <a:solidFill>
                          <a:schemeClr val="tx1"/>
                        </a:solidFill>
                        <a:effectLst/>
                        <a:latin typeface="+mn-lt"/>
                        <a:ea typeface="+mn-ea"/>
                        <a:cs typeface="+mn-cs"/>
                      </a:endParaRPr>
                    </a:p>
                    <a:p>
                      <a:pPr marL="171450" indent="-171450">
                        <a:buFont typeface="Arial" panose="020B0604020202020204" pitchFamily="34" charset="0"/>
                        <a:buChar char="•"/>
                      </a:pPr>
                      <a:r>
                        <a:rPr lang="en-US" sz="1200" kern="1200">
                          <a:solidFill>
                            <a:schemeClr val="tx1"/>
                          </a:solidFill>
                          <a:effectLst/>
                          <a:latin typeface="+mn-lt"/>
                          <a:ea typeface="+mn-ea"/>
                          <a:cs typeface="+mn-cs"/>
                        </a:rPr>
                        <a:t>Increased flexibility for families applying for financial assistance </a:t>
                      </a:r>
                    </a:p>
                  </a:txBody>
                  <a:tcPr marL="114300" marR="114300" marT="0" marB="0"/>
                </a:tc>
                <a:tc>
                  <a:txBody>
                    <a:bodyPr/>
                    <a:lstStyle/>
                    <a:p>
                      <a:endParaRPr lang="en-US" sz="1200" kern="1200">
                        <a:solidFill>
                          <a:schemeClr val="tx1"/>
                        </a:solidFill>
                        <a:effectLst/>
                        <a:latin typeface="+mn-lt"/>
                        <a:ea typeface="+mn-ea"/>
                        <a:cs typeface="+mn-cs"/>
                      </a:endParaRPr>
                    </a:p>
                  </a:txBody>
                  <a:tcPr marL="114300" marR="114300" marT="0" marB="0">
                    <a:noFill/>
                  </a:tcPr>
                </a:tc>
                <a:extLst>
                  <a:ext uri="{0D108BD9-81ED-4DB2-BD59-A6C34878D82A}">
                    <a16:rowId xmlns:a16="http://schemas.microsoft.com/office/drawing/2014/main" val="3859378498"/>
                  </a:ext>
                </a:extLst>
              </a:tr>
              <a:tr h="1117621">
                <a:tc>
                  <a:txBody>
                    <a:bodyPr/>
                    <a:lstStyle/>
                    <a:p>
                      <a:r>
                        <a:rPr lang="en-US" sz="1200" b="1">
                          <a:latin typeface="+mn-lt"/>
                        </a:rPr>
                        <a:t>Seeking Approved Activity </a:t>
                      </a:r>
                    </a:p>
                    <a:p>
                      <a:endParaRPr lang="en-US" sz="1200" b="0">
                        <a:solidFill>
                          <a:schemeClr val="tx1"/>
                        </a:solidFill>
                        <a:latin typeface="+mn-lt"/>
                      </a:endParaRPr>
                    </a:p>
                    <a:p>
                      <a:r>
                        <a:rPr lang="en-US" sz="1200" b="0">
                          <a:solidFill>
                            <a:schemeClr val="tx1"/>
                          </a:solidFill>
                        </a:rPr>
                        <a:t>606 CMR </a:t>
                      </a:r>
                      <a:r>
                        <a:rPr lang="en-US" sz="1200" kern="1200">
                          <a:solidFill>
                            <a:schemeClr val="tx1"/>
                          </a:solidFill>
                          <a:effectLst/>
                          <a:latin typeface="+mn-lt"/>
                          <a:ea typeface="+mn-ea"/>
                          <a:cs typeface="+mn-cs"/>
                        </a:rPr>
                        <a:t>10.04 (2)(b)(2)</a:t>
                      </a:r>
                      <a:endParaRPr lang="en-US" sz="1200" b="0">
                        <a:latin typeface="+mn-lt"/>
                      </a:endParaRPr>
                    </a:p>
                  </a:txBody>
                  <a:tcPr/>
                </a:tc>
                <a:tc>
                  <a:txBody>
                    <a:bodyPr/>
                    <a:lstStyle/>
                    <a:p>
                      <a:pPr marL="0" marR="0" algn="l">
                        <a:lnSpc>
                          <a:spcPct val="107000"/>
                        </a:lnSpc>
                        <a:spcBef>
                          <a:spcPts val="0"/>
                        </a:spcBef>
                        <a:spcAft>
                          <a:spcPts val="800"/>
                        </a:spcAft>
                      </a:pPr>
                      <a:r>
                        <a:rPr lang="en-US" sz="1200" u="none">
                          <a:solidFill>
                            <a:schemeClr val="tx1"/>
                          </a:solidFill>
                          <a:effectLst/>
                          <a:latin typeface="+mn-lt"/>
                          <a:ea typeface="Calibri" panose="020F0502020204030204" pitchFamily="34" charset="0"/>
                          <a:cs typeface="Arial"/>
                        </a:rPr>
                        <a:t>Re-establish that parents who do not have an approved activity at the time of initial authorization may be granted an authorization of 12 weeks to seek and find an approved activity. Roll back the 26-week period that was part of COVID relief.  </a:t>
                      </a:r>
                      <a:endParaRPr lang="en-US" sz="1200" u="none">
                        <a:solidFill>
                          <a:schemeClr val="tx1"/>
                        </a:solidFill>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4287301131"/>
                  </a:ext>
                </a:extLst>
              </a:tr>
              <a:tr h="1321397">
                <a:tc>
                  <a:txBody>
                    <a:bodyPr/>
                    <a:lstStyle/>
                    <a:p>
                      <a:r>
                        <a:rPr lang="en-US" sz="1200" b="1">
                          <a:latin typeface="+mn-lt"/>
                        </a:rPr>
                        <a:t>Provisional Authorization</a:t>
                      </a:r>
                    </a:p>
                    <a:p>
                      <a:r>
                        <a:rPr lang="en-US" sz="1200" b="1">
                          <a:latin typeface="+mn-lt"/>
                        </a:rPr>
                        <a:t>Without Full Documentation </a:t>
                      </a:r>
                      <a:endParaRPr lang="en-US" sz="1200" b="0">
                        <a:latin typeface="+mn-lt"/>
                      </a:endParaRPr>
                    </a:p>
                    <a:p>
                      <a:endParaRPr lang="en-US" sz="1200" b="0">
                        <a:latin typeface="+mn-lt"/>
                      </a:endParaRPr>
                    </a:p>
                    <a:p>
                      <a:r>
                        <a:rPr lang="en-US" sz="1200" b="0">
                          <a:latin typeface="+mn-lt"/>
                        </a:rPr>
                        <a:t>606 CMR 10.04 (2)(b)(2</a:t>
                      </a:r>
                      <a:r>
                        <a:rPr lang="en-US" sz="1200" b="0">
                          <a:solidFill>
                            <a:schemeClr val="tx1"/>
                          </a:solidFill>
                          <a:latin typeface="+mn-lt"/>
                        </a:rPr>
                        <a:t>)</a:t>
                      </a:r>
                    </a:p>
                  </a:txBody>
                  <a:tcPr/>
                </a:tc>
                <a:tc>
                  <a:txBody>
                    <a:bodyPr/>
                    <a:lstStyle/>
                    <a:p>
                      <a:pPr marL="0" marR="0" algn="l">
                        <a:lnSpc>
                          <a:spcPct val="107000"/>
                        </a:lnSpc>
                        <a:spcBef>
                          <a:spcPts val="0"/>
                        </a:spcBef>
                        <a:spcAft>
                          <a:spcPts val="800"/>
                        </a:spcAft>
                      </a:pPr>
                      <a:r>
                        <a:rPr lang="en-US" sz="1200" kern="1200">
                          <a:solidFill>
                            <a:schemeClr val="tx1"/>
                          </a:solidFill>
                          <a:effectLst/>
                          <a:latin typeface="+mn-lt"/>
                          <a:ea typeface="+mn-ea"/>
                          <a:cs typeface="+mn-cs"/>
                        </a:rPr>
                        <a:t>Allow families a provisional authorization if they are unable to provide documentation of an approved activity at the time of reauthorization. </a:t>
                      </a:r>
                      <a:r>
                        <a:rPr lang="en-US" sz="1200" u="sng" kern="1200">
                          <a:solidFill>
                            <a:schemeClr val="tx1"/>
                          </a:solidFill>
                          <a:effectLst/>
                          <a:latin typeface="+mn-lt"/>
                          <a:ea typeface="+mn-ea"/>
                          <a:cs typeface="+mn-cs"/>
                        </a:rPr>
                        <a:t>Continuation </a:t>
                      </a:r>
                      <a:r>
                        <a:rPr lang="en-US" sz="1200" u="none" kern="1200">
                          <a:solidFill>
                            <a:schemeClr val="tx1"/>
                          </a:solidFill>
                          <a:effectLst/>
                          <a:latin typeface="+mn-lt"/>
                          <a:ea typeface="+mn-ea"/>
                          <a:cs typeface="+mn-cs"/>
                        </a:rPr>
                        <a:t>of COVID relief policy.</a:t>
                      </a:r>
                      <a:endParaRPr lang="en-US" sz="1200" u="none">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261641625"/>
                  </a:ext>
                </a:extLst>
              </a:tr>
              <a:tr h="1036454">
                <a:tc>
                  <a:txBody>
                    <a:bodyPr/>
                    <a:lstStyle/>
                    <a:p>
                      <a:r>
                        <a:rPr lang="en-US" sz="1200" b="1">
                          <a:latin typeface="+mn-lt"/>
                        </a:rPr>
                        <a:t>Unearned Income </a:t>
                      </a:r>
                      <a:br>
                        <a:rPr lang="en-US" sz="1200" b="1">
                          <a:latin typeface="+mn-lt"/>
                        </a:rPr>
                      </a:br>
                      <a:r>
                        <a:rPr lang="en-US" sz="1200" b="1">
                          <a:latin typeface="+mn-lt"/>
                        </a:rPr>
                        <a:t>Clarifications</a:t>
                      </a:r>
                    </a:p>
                    <a:p>
                      <a:endParaRPr lang="en-US" sz="1200" b="0">
                        <a:latin typeface="+mn-lt"/>
                      </a:endParaRPr>
                    </a:p>
                    <a:p>
                      <a:r>
                        <a:rPr lang="en-US" sz="1200" b="0">
                          <a:latin typeface="+mn-lt"/>
                        </a:rPr>
                        <a:t>606 CMR 10.04 (3)(b)</a:t>
                      </a:r>
                    </a:p>
                  </a:txBody>
                  <a:tcPr/>
                </a:tc>
                <a:tc>
                  <a:txBody>
                    <a:bodyPr/>
                    <a:lstStyle/>
                    <a:p>
                      <a:pPr marL="0" marR="0" algn="l">
                        <a:lnSpc>
                          <a:spcPct val="107000"/>
                        </a:lnSpc>
                        <a:spcBef>
                          <a:spcPts val="0"/>
                        </a:spcBef>
                        <a:spcAft>
                          <a:spcPts val="800"/>
                        </a:spcAft>
                      </a:pPr>
                      <a:r>
                        <a:rPr lang="en-US" sz="1200" u="none">
                          <a:solidFill>
                            <a:schemeClr val="tx1"/>
                          </a:solidFill>
                          <a:effectLst/>
                          <a:latin typeface="+mn-lt"/>
                          <a:ea typeface="Calibri" panose="020F0502020204030204" pitchFamily="34" charset="0"/>
                          <a:cs typeface="Arial"/>
                        </a:rPr>
                        <a:t>Limit the definition of “relevant income” to things that can be verified by a third party. </a:t>
                      </a:r>
                      <a:r>
                        <a:rPr lang="en-US" sz="1200" u="none">
                          <a:effectLst/>
                          <a:latin typeface="+mn-lt"/>
                          <a:ea typeface="Calibri" panose="020F0502020204030204" pitchFamily="34" charset="0"/>
                          <a:cs typeface="Arial"/>
                        </a:rPr>
                        <a:t>Remove listed documentation requirements from reg and move types of unearned income to Policy Guide.</a:t>
                      </a:r>
                    </a:p>
                  </a:txBody>
                  <a:tcPr marL="114300" marR="114300" marT="0" marB="0" anchor="ctr"/>
                </a:tc>
                <a:tc vMerge="1">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r>
                        <a:rPr lang="en-US" sz="1200" u="none">
                          <a:effectLst/>
                          <a:latin typeface="+mn-lt"/>
                          <a:ea typeface="Calibri" panose="020F0502020204030204" pitchFamily="34" charset="0"/>
                          <a:cs typeface="Arial"/>
                        </a:rPr>
                        <a:t>MassHealth </a:t>
                      </a:r>
                    </a:p>
                  </a:txBody>
                  <a:tcPr marL="114300" marR="114300" marT="0" marB="0">
                    <a:noFill/>
                  </a:tcPr>
                </a:tc>
                <a:extLst>
                  <a:ext uri="{0D108BD9-81ED-4DB2-BD59-A6C34878D82A}">
                    <a16:rowId xmlns:a16="http://schemas.microsoft.com/office/drawing/2014/main" val="1933376420"/>
                  </a:ext>
                </a:extLst>
              </a:tr>
            </a:tbl>
          </a:graphicData>
        </a:graphic>
      </p:graphicFrame>
      <p:sp>
        <p:nvSpPr>
          <p:cNvPr id="4" name="Oval 3">
            <a:extLst>
              <a:ext uri="{FF2B5EF4-FFF2-40B4-BE49-F238E27FC236}">
                <a16:creationId xmlns:a16="http://schemas.microsoft.com/office/drawing/2014/main" id="{D4FBAA62-962E-96FB-875F-1ED450102342}"/>
              </a:ext>
            </a:extLst>
          </p:cNvPr>
          <p:cNvSpPr/>
          <p:nvPr/>
        </p:nvSpPr>
        <p:spPr>
          <a:xfrm>
            <a:off x="133308" y="68826"/>
            <a:ext cx="790506" cy="845575"/>
          </a:xfrm>
          <a:prstGeom prst="ellipse">
            <a:avLst/>
          </a:prstGeom>
          <a:solidFill>
            <a:srgbClr val="00B0F0">
              <a:alpha val="30196"/>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 </a:t>
            </a:r>
          </a:p>
        </p:txBody>
      </p:sp>
      <p:sp>
        <p:nvSpPr>
          <p:cNvPr id="7" name="TextBox 6">
            <a:extLst>
              <a:ext uri="{FF2B5EF4-FFF2-40B4-BE49-F238E27FC236}">
                <a16:creationId xmlns:a16="http://schemas.microsoft.com/office/drawing/2014/main" id="{5D38ED3C-C751-0DC1-E2D9-07502EDE75B5}"/>
              </a:ext>
            </a:extLst>
          </p:cNvPr>
          <p:cNvSpPr txBox="1"/>
          <p:nvPr/>
        </p:nvSpPr>
        <p:spPr>
          <a:xfrm flipH="1">
            <a:off x="1089318" y="346059"/>
            <a:ext cx="6554745" cy="461665"/>
          </a:xfrm>
          <a:prstGeom prst="rect">
            <a:avLst/>
          </a:prstGeom>
          <a:noFill/>
        </p:spPr>
        <p:txBody>
          <a:bodyPr wrap="square" rtlCol="0">
            <a:spAutoFit/>
          </a:bodyPr>
          <a:lstStyle/>
          <a:p>
            <a:r>
              <a:rPr lang="en-US" sz="2400">
                <a:latin typeface="+mj-lt"/>
              </a:rPr>
              <a:t>Revisiting COVID-era Reforms </a:t>
            </a:r>
          </a:p>
        </p:txBody>
      </p:sp>
      <p:pic>
        <p:nvPicPr>
          <p:cNvPr id="8" name="Graphic 7" descr="Internet with solid fill">
            <a:extLst>
              <a:ext uri="{FF2B5EF4-FFF2-40B4-BE49-F238E27FC236}">
                <a16:creationId xmlns:a16="http://schemas.microsoft.com/office/drawing/2014/main" id="{DA13DEE2-70E4-F39A-E330-EDB837199F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468" y="160520"/>
            <a:ext cx="662185" cy="662185"/>
          </a:xfrm>
          <a:prstGeom prst="rect">
            <a:avLst/>
          </a:prstGeom>
        </p:spPr>
      </p:pic>
      <p:sp>
        <p:nvSpPr>
          <p:cNvPr id="9" name="TextBox 8">
            <a:extLst>
              <a:ext uri="{FF2B5EF4-FFF2-40B4-BE49-F238E27FC236}">
                <a16:creationId xmlns:a16="http://schemas.microsoft.com/office/drawing/2014/main" id="{DD0B6B76-D75A-4E5F-A1AE-670D10D6D74B}"/>
              </a:ext>
            </a:extLst>
          </p:cNvPr>
          <p:cNvSpPr txBox="1"/>
          <p:nvPr/>
        </p:nvSpPr>
        <p:spPr>
          <a:xfrm>
            <a:off x="0" y="6642556"/>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3D2E2FE7-379F-4421-BD22-86EC9786E420}"/>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8554552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33392704"/>
              </p:ext>
            </p:extLst>
          </p:nvPr>
        </p:nvGraphicFramePr>
        <p:xfrm>
          <a:off x="451866" y="1072529"/>
          <a:ext cx="8226913" cy="5209908"/>
        </p:xfrm>
        <a:graphic>
          <a:graphicData uri="http://schemas.openxmlformats.org/drawingml/2006/table">
            <a:tbl>
              <a:tblPr firstRow="1" bandRow="1">
                <a:tableStyleId>{5940675A-B579-460E-94D1-54222C63F5DA}</a:tableStyleId>
              </a:tblPr>
              <a:tblGrid>
                <a:gridCol w="1449123">
                  <a:extLst>
                    <a:ext uri="{9D8B030D-6E8A-4147-A177-3AD203B41FA5}">
                      <a16:colId xmlns:a16="http://schemas.microsoft.com/office/drawing/2014/main" val="293914253"/>
                    </a:ext>
                  </a:extLst>
                </a:gridCol>
                <a:gridCol w="3585411">
                  <a:extLst>
                    <a:ext uri="{9D8B030D-6E8A-4147-A177-3AD203B41FA5}">
                      <a16:colId xmlns:a16="http://schemas.microsoft.com/office/drawing/2014/main" val="3597804335"/>
                    </a:ext>
                  </a:extLst>
                </a:gridCol>
                <a:gridCol w="2077453">
                  <a:extLst>
                    <a:ext uri="{9D8B030D-6E8A-4147-A177-3AD203B41FA5}">
                      <a16:colId xmlns:a16="http://schemas.microsoft.com/office/drawing/2014/main" val="885444718"/>
                    </a:ext>
                  </a:extLst>
                </a:gridCol>
                <a:gridCol w="1114926">
                  <a:extLst>
                    <a:ext uri="{9D8B030D-6E8A-4147-A177-3AD203B41FA5}">
                      <a16:colId xmlns:a16="http://schemas.microsoft.com/office/drawing/2014/main" val="2182465082"/>
                    </a:ext>
                  </a:extLst>
                </a:gridCol>
              </a:tblGrid>
              <a:tr h="683846">
                <a:tc>
                  <a:txBody>
                    <a:bodyPr/>
                    <a:lstStyle/>
                    <a:p>
                      <a:r>
                        <a:rPr lang="en-US" b="1"/>
                        <a:t>Title</a:t>
                      </a:r>
                    </a:p>
                  </a:txBody>
                  <a:tcPr anchor="b">
                    <a:solidFill>
                      <a:srgbClr val="00B0F0">
                        <a:alpha val="30196"/>
                      </a:srgbClr>
                    </a:solidFill>
                  </a:tcPr>
                </a:tc>
                <a:tc>
                  <a:txBody>
                    <a:bodyPr/>
                    <a:lstStyle/>
                    <a:p>
                      <a:r>
                        <a:rPr lang="en-US" sz="1400" b="1">
                          <a:latin typeface="+mn-lt"/>
                        </a:rPr>
                        <a:t>Summary of Regulation Changes Under Consideration</a:t>
                      </a:r>
                    </a:p>
                  </a:txBody>
                  <a:tcPr anchor="b">
                    <a:solidFill>
                      <a:srgbClr val="00B0F0">
                        <a:alpha val="30196"/>
                      </a:srgbClr>
                    </a:solidFill>
                  </a:tcPr>
                </a:tc>
                <a:tc>
                  <a:txBody>
                    <a:bodyPr/>
                    <a:lstStyle/>
                    <a:p>
                      <a:r>
                        <a:rPr lang="en-US" b="1"/>
                        <a:t>Impact</a:t>
                      </a:r>
                    </a:p>
                  </a:txBody>
                  <a:tcPr anchor="b">
                    <a:solidFill>
                      <a:srgbClr val="00B0F0">
                        <a:alpha val="30196"/>
                      </a:srgbClr>
                    </a:solidFill>
                  </a:tcPr>
                </a:tc>
                <a:tc>
                  <a:txBody>
                    <a:bodyPr/>
                    <a:lstStyle/>
                    <a:p>
                      <a:pPr lvl="0">
                        <a:buNone/>
                      </a:pPr>
                      <a:r>
                        <a:rPr lang="en-US" b="1"/>
                        <a:t>Other Agency Alignment</a:t>
                      </a:r>
                    </a:p>
                  </a:txBody>
                  <a:tcPr anchor="b">
                    <a:solidFill>
                      <a:srgbClr val="00B0F0">
                        <a:alpha val="30196"/>
                      </a:srgbClr>
                    </a:solidFill>
                  </a:tcPr>
                </a:tc>
                <a:extLst>
                  <a:ext uri="{0D108BD9-81ED-4DB2-BD59-A6C34878D82A}">
                    <a16:rowId xmlns:a16="http://schemas.microsoft.com/office/drawing/2014/main" val="553868480"/>
                  </a:ext>
                </a:extLst>
              </a:tr>
              <a:tr h="861486">
                <a:tc>
                  <a:txBody>
                    <a:bodyPr/>
                    <a:lstStyle/>
                    <a:p>
                      <a:r>
                        <a:rPr lang="en-US" sz="1200" b="1">
                          <a:latin typeface="+mn-lt"/>
                        </a:rPr>
                        <a:t>Non-Discrimination Policy </a:t>
                      </a:r>
                    </a:p>
                    <a:p>
                      <a:endParaRPr lang="en-US" sz="1200" b="1">
                        <a:latin typeface="+mn-lt"/>
                      </a:endParaRPr>
                    </a:p>
                    <a:p>
                      <a:r>
                        <a:rPr lang="en-US" sz="1200" b="0">
                          <a:latin typeface="+mn-lt"/>
                        </a:rPr>
                        <a:t>606 CMR 10.03, new subsection</a:t>
                      </a:r>
                      <a:endParaRPr lang="en-US" sz="1200" b="0">
                        <a:highlight>
                          <a:srgbClr val="FFFF00"/>
                        </a:highlight>
                        <a:latin typeface="+mn-lt"/>
                      </a:endParaRPr>
                    </a:p>
                  </a:txBody>
                  <a:tcPr/>
                </a:tc>
                <a:tc>
                  <a:txBody>
                    <a:bodyPr/>
                    <a:lstStyle/>
                    <a:p>
                      <a:pPr marL="0" marR="0" algn="l">
                        <a:lnSpc>
                          <a:spcPct val="107000"/>
                        </a:lnSpc>
                        <a:spcBef>
                          <a:spcPts val="0"/>
                        </a:spcBef>
                        <a:spcAft>
                          <a:spcPts val="800"/>
                        </a:spcAft>
                      </a:pPr>
                      <a:r>
                        <a:rPr lang="en-US" sz="1200" u="none">
                          <a:effectLst/>
                          <a:latin typeface="+mn-lt"/>
                          <a:ea typeface="Calibri" panose="020F0502020204030204" pitchFamily="34" charset="0"/>
                          <a:cs typeface="Arial"/>
                        </a:rPr>
                        <a:t>Add a non-discrimination policy to the Regulations. None currently exists.</a:t>
                      </a:r>
                    </a:p>
                  </a:txBody>
                  <a:tcPr marL="114300" marR="114300" marT="0" marB="0"/>
                </a:tc>
                <a:tc rowSpan="4">
                  <a:txBody>
                    <a:bodyPr/>
                    <a:lstStyle/>
                    <a:p>
                      <a:pPr marL="0" marR="0" algn="l">
                        <a:lnSpc>
                          <a:spcPct val="107000"/>
                        </a:lnSpc>
                        <a:spcBef>
                          <a:spcPts val="0"/>
                        </a:spcBef>
                        <a:spcAft>
                          <a:spcPts val="800"/>
                        </a:spcAft>
                      </a:pPr>
                      <a:endParaRPr lang="en-US" sz="1200" u="none">
                        <a:effectLst/>
                        <a:latin typeface="+mn-lt"/>
                        <a:ea typeface="Calibri" panose="020F0502020204030204" pitchFamily="34" charset="0"/>
                        <a:cs typeface="Arial" panose="020B0604020202020204" pitchFamily="34" charset="0"/>
                      </a:endParaRPr>
                    </a:p>
                    <a:p>
                      <a:pPr marL="0" marR="0" algn="l">
                        <a:lnSpc>
                          <a:spcPct val="107000"/>
                        </a:lnSpc>
                        <a:spcBef>
                          <a:spcPts val="0"/>
                        </a:spcBef>
                        <a:spcAft>
                          <a:spcPts val="800"/>
                        </a:spcAft>
                      </a:pPr>
                      <a:endParaRPr lang="en-US" sz="1200" u="none">
                        <a:effectLst/>
                        <a:latin typeface="+mn-lt"/>
                        <a:ea typeface="Calibri" panose="020F0502020204030204" pitchFamily="34" charset="0"/>
                        <a:cs typeface="Arial" panose="020B0604020202020204" pitchFamily="34" charset="0"/>
                      </a:endParaRPr>
                    </a:p>
                    <a:p>
                      <a:pPr marL="171450" marR="0" indent="-171450" algn="l">
                        <a:lnSpc>
                          <a:spcPct val="107000"/>
                        </a:lnSpc>
                        <a:spcBef>
                          <a:spcPts val="0"/>
                        </a:spcBef>
                        <a:spcAft>
                          <a:spcPts val="800"/>
                        </a:spcAft>
                        <a:buFont typeface="Arial" panose="020B0604020202020204" pitchFamily="34" charset="0"/>
                        <a:buChar char="•"/>
                      </a:pPr>
                      <a:r>
                        <a:rPr lang="en-US" sz="1200" u="none">
                          <a:effectLst/>
                          <a:latin typeface="+mn-lt"/>
                          <a:ea typeface="Calibri" panose="020F0502020204030204" pitchFamily="34" charset="0"/>
                          <a:cs typeface="Arial"/>
                        </a:rPr>
                        <a:t>Consistent with field best practices</a:t>
                      </a:r>
                    </a:p>
                    <a:p>
                      <a:pPr marL="171450" marR="0" indent="-171450" algn="l">
                        <a:lnSpc>
                          <a:spcPct val="107000"/>
                        </a:lnSpc>
                        <a:spcBef>
                          <a:spcPts val="0"/>
                        </a:spcBef>
                        <a:spcAft>
                          <a:spcPts val="800"/>
                        </a:spcAft>
                        <a:buFont typeface="Arial" panose="020B0604020202020204" pitchFamily="34" charset="0"/>
                        <a:buChar char="•"/>
                      </a:pPr>
                      <a:r>
                        <a:rPr lang="en-US" sz="1200" u="none">
                          <a:effectLst/>
                          <a:latin typeface="+mn-lt"/>
                          <a:ea typeface="Calibri" panose="020F0502020204030204" pitchFamily="34" charset="0"/>
                          <a:cs typeface="Arial"/>
                        </a:rPr>
                        <a:t>Sets a clear tone of respect towards families and parents</a:t>
                      </a:r>
                    </a:p>
                    <a:p>
                      <a:pPr marL="171450" marR="0" indent="-171450" algn="l">
                        <a:lnSpc>
                          <a:spcPct val="107000"/>
                        </a:lnSpc>
                        <a:spcBef>
                          <a:spcPts val="0"/>
                        </a:spcBef>
                        <a:spcAft>
                          <a:spcPts val="800"/>
                        </a:spcAft>
                        <a:buFont typeface="Arial" panose="020B0604020202020204" pitchFamily="34" charset="0"/>
                        <a:buChar char="•"/>
                      </a:pPr>
                      <a:r>
                        <a:rPr lang="en-US" sz="1200" u="none">
                          <a:effectLst/>
                          <a:latin typeface="+mn-lt"/>
                          <a:ea typeface="Calibri" panose="020F0502020204030204" pitchFamily="34" charset="0"/>
                          <a:cs typeface="Arial"/>
                        </a:rPr>
                        <a:t>Helps clear up discrepancies around day-to-day practice and clarifies what should be considered fraud  </a:t>
                      </a:r>
                    </a:p>
                  </a:txBody>
                  <a:tcPr marL="114300" marR="114300" marT="0" marB="0"/>
                </a:tc>
                <a:tc>
                  <a:txBody>
                    <a:bodyPr/>
                    <a:lstStyle/>
                    <a:p>
                      <a:pPr marL="0" marR="0" algn="l">
                        <a:lnSpc>
                          <a:spcPct val="100000"/>
                        </a:lnSpc>
                        <a:spcBef>
                          <a:spcPts val="0"/>
                        </a:spcBef>
                        <a:spcAft>
                          <a:spcPts val="0"/>
                        </a:spcAft>
                      </a:pPr>
                      <a:r>
                        <a:rPr lang="en-US" sz="1200" u="none">
                          <a:effectLst/>
                          <a:latin typeface="+mn-lt"/>
                          <a:cs typeface="Arial"/>
                        </a:rPr>
                        <a:t>MassHealth</a:t>
                      </a:r>
                      <a:endParaRPr lang="en-US" sz="1200"/>
                    </a:p>
                    <a:p>
                      <a:pPr marL="0" marR="0" algn="l">
                        <a:lnSpc>
                          <a:spcPct val="100000"/>
                        </a:lnSpc>
                        <a:spcBef>
                          <a:spcPts val="0"/>
                        </a:spcBef>
                        <a:spcAft>
                          <a:spcPts val="0"/>
                        </a:spcAft>
                      </a:pPr>
                      <a:r>
                        <a:rPr lang="en-US" sz="1200" u="none">
                          <a:effectLst/>
                          <a:latin typeface="+mn-lt"/>
                          <a:ea typeface="Calibri" panose="020F0502020204030204" pitchFamily="34" charset="0"/>
                          <a:cs typeface="Arial"/>
                        </a:rPr>
                        <a:t>DTA</a:t>
                      </a:r>
                    </a:p>
                  </a:txBody>
                  <a:tcPr marL="114300" marR="114300" marT="0" marB="0">
                    <a:noFill/>
                  </a:tcPr>
                </a:tc>
                <a:extLst>
                  <a:ext uri="{0D108BD9-81ED-4DB2-BD59-A6C34878D82A}">
                    <a16:rowId xmlns:a16="http://schemas.microsoft.com/office/drawing/2014/main" val="1200663276"/>
                  </a:ext>
                </a:extLst>
              </a:tr>
              <a:tr h="849299">
                <a:tc>
                  <a:txBody>
                    <a:bodyPr/>
                    <a:lstStyle/>
                    <a:p>
                      <a:r>
                        <a:rPr lang="en-US" sz="1200" b="1">
                          <a:latin typeface="+mn-lt"/>
                        </a:rPr>
                        <a:t>Confidentiality Statement </a:t>
                      </a:r>
                    </a:p>
                    <a:p>
                      <a:r>
                        <a:rPr lang="en-US" sz="1200" b="0">
                          <a:latin typeface="+mn-lt"/>
                        </a:rPr>
                        <a:t>(606 CMR 10.03, new subsection)</a:t>
                      </a:r>
                      <a:endParaRPr lang="en-US" sz="1200" b="0">
                        <a:highlight>
                          <a:srgbClr val="FFFF00"/>
                        </a:highlight>
                        <a:latin typeface="+mn-lt"/>
                      </a:endParaRP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Add a Confidentiality Statement to the Regulations. None currently exists.</a:t>
                      </a:r>
                    </a:p>
                  </a:txBody>
                  <a:tcPr marL="114300" marR="114300" marT="0" marB="0"/>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0"/>
                        </a:spcAft>
                      </a:pPr>
                      <a:r>
                        <a:rPr lang="en-US" sz="1200">
                          <a:effectLst/>
                          <a:latin typeface="+mn-lt"/>
                          <a:ea typeface="Calibri" panose="020F0502020204030204" pitchFamily="34" charset="0"/>
                          <a:cs typeface="Arial"/>
                        </a:rPr>
                        <a:t>MassHealth</a:t>
                      </a:r>
                      <a:endParaRPr lang="en-US" sz="1200">
                        <a:cs typeface="Arial"/>
                      </a:endParaRPr>
                    </a:p>
                    <a:p>
                      <a:pPr marL="0" marR="0" algn="l">
                        <a:lnSpc>
                          <a:spcPct val="107000"/>
                        </a:lnSpc>
                        <a:spcBef>
                          <a:spcPts val="0"/>
                        </a:spcBef>
                        <a:spcAft>
                          <a:spcPts val="0"/>
                        </a:spcAft>
                      </a:pPr>
                      <a:r>
                        <a:rPr lang="en-US" sz="1200">
                          <a:effectLst/>
                          <a:latin typeface="+mn-lt"/>
                          <a:ea typeface="Calibri" panose="020F0502020204030204" pitchFamily="34" charset="0"/>
                          <a:cs typeface="Arial"/>
                        </a:rPr>
                        <a:t>DTA</a:t>
                      </a:r>
                    </a:p>
                  </a:txBody>
                  <a:tcPr marL="114300" marR="114300" marT="0" marB="0">
                    <a:noFill/>
                  </a:tcPr>
                </a:tc>
                <a:extLst>
                  <a:ext uri="{0D108BD9-81ED-4DB2-BD59-A6C34878D82A}">
                    <a16:rowId xmlns:a16="http://schemas.microsoft.com/office/drawing/2014/main" val="247159901"/>
                  </a:ext>
                </a:extLst>
              </a:tr>
              <a:tr h="849299">
                <a:tc>
                  <a:txBody>
                    <a:bodyPr/>
                    <a:lstStyle/>
                    <a:p>
                      <a:r>
                        <a:rPr lang="en-US" sz="1200" b="1">
                          <a:latin typeface="+mn-lt"/>
                        </a:rPr>
                        <a:t>Substantiated Fraud</a:t>
                      </a:r>
                    </a:p>
                    <a:p>
                      <a:br>
                        <a:rPr lang="en-US" sz="1200" b="0">
                          <a:latin typeface="+mn-lt"/>
                        </a:rPr>
                      </a:br>
                      <a:r>
                        <a:rPr lang="en-US" sz="1200" b="0">
                          <a:latin typeface="+mn-lt"/>
                        </a:rPr>
                        <a:t>(606 CMR 10.02) (Definitions)</a:t>
                      </a:r>
                      <a:endParaRPr lang="en-US" sz="1200" b="1">
                        <a:latin typeface="+mn-lt"/>
                      </a:endParaRP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Adjust definition for “Substantiated Fraud.” Clarify that “substantiated fraud” must be intentional and/or willful on the part of the parent.  </a:t>
                      </a:r>
                      <a:endParaRPr lang="en-US" sz="1200">
                        <a:effectLst/>
                        <a:latin typeface="+mn-lt"/>
                        <a:ea typeface="Calibri" panose="020F0502020204030204" pitchFamily="34" charset="0"/>
                        <a:cs typeface="Arial" panose="020B0604020202020204" pitchFamily="34" charset="0"/>
                      </a:endParaRPr>
                    </a:p>
                  </a:txBody>
                  <a:tcPr marL="114300" marR="114300" marT="0" marB="0"/>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3272207912"/>
                  </a:ext>
                </a:extLst>
              </a:tr>
              <a:tr h="777791">
                <a:tc>
                  <a:txBody>
                    <a:bodyPr/>
                    <a:lstStyle/>
                    <a:p>
                      <a:r>
                        <a:rPr lang="en-US" sz="1200" b="1">
                          <a:latin typeface="+mn-lt"/>
                        </a:rPr>
                        <a:t>Intentional Program Violation </a:t>
                      </a:r>
                      <a:endParaRPr lang="en-US" sz="1200"/>
                    </a:p>
                    <a:p>
                      <a:pPr lvl="0">
                        <a:buNone/>
                      </a:pPr>
                      <a:r>
                        <a:rPr lang="en-US" sz="1200" b="0">
                          <a:latin typeface="+mn-lt"/>
                        </a:rPr>
                        <a:t>(606 CMR 10.02) (Definitions)</a:t>
                      </a: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Adjust definition for “Intentional Program Violation.” Clarify that “intentional program violation” must be intentional and/or willful on the part of the parent. </a:t>
                      </a:r>
                    </a:p>
                    <a:p>
                      <a:pPr marL="0" marR="0" algn="l">
                        <a:lnSpc>
                          <a:spcPct val="107000"/>
                        </a:lnSpc>
                        <a:spcBef>
                          <a:spcPts val="0"/>
                        </a:spcBef>
                        <a:spcAft>
                          <a:spcPts val="800"/>
                        </a:spcAft>
                      </a:pPr>
                      <a:r>
                        <a:rPr lang="en-US" sz="1200">
                          <a:effectLst/>
                          <a:latin typeface="+mn-lt"/>
                          <a:ea typeface="Calibri" panose="020F0502020204030204" pitchFamily="34" charset="0"/>
                          <a:cs typeface="Arial"/>
                        </a:rPr>
                        <a:t>Programs may still terminate for nonpayment of fees and excessive absences, but they will no longer be considered sanctions.</a:t>
                      </a:r>
                      <a:endParaRPr lang="en-US" sz="1200">
                        <a:effectLst/>
                        <a:latin typeface="+mn-lt"/>
                        <a:ea typeface="Calibri" panose="020F0502020204030204" pitchFamily="34" charset="0"/>
                        <a:cs typeface="Arial" panose="020B0604020202020204" pitchFamily="34" charset="0"/>
                      </a:endParaRPr>
                    </a:p>
                  </a:txBody>
                  <a:tcPr marL="114300" marR="114300" marT="0" marB="0"/>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3240530343"/>
                  </a:ext>
                </a:extLst>
              </a:tr>
            </a:tbl>
          </a:graphicData>
        </a:graphic>
      </p:graphicFrame>
      <p:sp>
        <p:nvSpPr>
          <p:cNvPr id="4" name="Oval 3">
            <a:extLst>
              <a:ext uri="{FF2B5EF4-FFF2-40B4-BE49-F238E27FC236}">
                <a16:creationId xmlns:a16="http://schemas.microsoft.com/office/drawing/2014/main" id="{D4FBAA62-962E-96FB-875F-1ED450102342}"/>
              </a:ext>
            </a:extLst>
          </p:cNvPr>
          <p:cNvSpPr/>
          <p:nvPr/>
        </p:nvSpPr>
        <p:spPr>
          <a:xfrm>
            <a:off x="133308" y="68826"/>
            <a:ext cx="790506" cy="845575"/>
          </a:xfrm>
          <a:prstGeom prst="ellipse">
            <a:avLst/>
          </a:prstGeom>
          <a:solidFill>
            <a:srgbClr val="00B0F0">
              <a:alpha val="30196"/>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 </a:t>
            </a:r>
          </a:p>
        </p:txBody>
      </p:sp>
      <p:sp>
        <p:nvSpPr>
          <p:cNvPr id="7" name="TextBox 6">
            <a:extLst>
              <a:ext uri="{FF2B5EF4-FFF2-40B4-BE49-F238E27FC236}">
                <a16:creationId xmlns:a16="http://schemas.microsoft.com/office/drawing/2014/main" id="{5D38ED3C-C751-0DC1-E2D9-07502EDE75B5}"/>
              </a:ext>
            </a:extLst>
          </p:cNvPr>
          <p:cNvSpPr txBox="1"/>
          <p:nvPr/>
        </p:nvSpPr>
        <p:spPr>
          <a:xfrm flipH="1">
            <a:off x="1089318" y="316117"/>
            <a:ext cx="6554745" cy="461665"/>
          </a:xfrm>
          <a:prstGeom prst="rect">
            <a:avLst/>
          </a:prstGeom>
          <a:noFill/>
        </p:spPr>
        <p:txBody>
          <a:bodyPr wrap="square" rtlCol="0">
            <a:spAutoFit/>
          </a:bodyPr>
          <a:lstStyle/>
          <a:p>
            <a:r>
              <a:rPr lang="en-US" sz="2400">
                <a:latin typeface="+mj-lt"/>
              </a:rPr>
              <a:t>EEC Practices</a:t>
            </a:r>
          </a:p>
        </p:txBody>
      </p:sp>
      <p:pic>
        <p:nvPicPr>
          <p:cNvPr id="8" name="Graphic 7" descr="Internet with solid fill">
            <a:extLst>
              <a:ext uri="{FF2B5EF4-FFF2-40B4-BE49-F238E27FC236}">
                <a16:creationId xmlns:a16="http://schemas.microsoft.com/office/drawing/2014/main" id="{DA13DEE2-70E4-F39A-E330-EDB837199F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468" y="160520"/>
            <a:ext cx="662185" cy="662185"/>
          </a:xfrm>
          <a:prstGeom prst="rect">
            <a:avLst/>
          </a:prstGeom>
        </p:spPr>
      </p:pic>
      <p:sp>
        <p:nvSpPr>
          <p:cNvPr id="9" name="TextBox 8">
            <a:extLst>
              <a:ext uri="{FF2B5EF4-FFF2-40B4-BE49-F238E27FC236}">
                <a16:creationId xmlns:a16="http://schemas.microsoft.com/office/drawing/2014/main" id="{EAC83452-AD90-4EA5-8A7D-EA1DAB3F7DE7}"/>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D8523BAF-515B-4E84-AE5E-13620E1DDC70}"/>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60552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C180F1A0-09BF-734E-0442-EA17D1517A08}"/>
              </a:ext>
            </a:extLst>
          </p:cNvPr>
          <p:cNvGraphicFramePr>
            <a:graphicFrameLocks noGrp="1"/>
          </p:cNvGraphicFramePr>
          <p:nvPr>
            <p:extLst>
              <p:ext uri="{D42A27DB-BD31-4B8C-83A1-F6EECF244321}">
                <p14:modId xmlns:p14="http://schemas.microsoft.com/office/powerpoint/2010/main" val="2101957434"/>
              </p:ext>
            </p:extLst>
          </p:nvPr>
        </p:nvGraphicFramePr>
        <p:xfrm>
          <a:off x="451866" y="1072529"/>
          <a:ext cx="8226913" cy="3486709"/>
        </p:xfrm>
        <a:graphic>
          <a:graphicData uri="http://schemas.openxmlformats.org/drawingml/2006/table">
            <a:tbl>
              <a:tblPr firstRow="1" bandRow="1">
                <a:tableStyleId>{5940675A-B579-460E-94D1-54222C63F5DA}</a:tableStyleId>
              </a:tblPr>
              <a:tblGrid>
                <a:gridCol w="1449123">
                  <a:extLst>
                    <a:ext uri="{9D8B030D-6E8A-4147-A177-3AD203B41FA5}">
                      <a16:colId xmlns:a16="http://schemas.microsoft.com/office/drawing/2014/main" val="293914253"/>
                    </a:ext>
                  </a:extLst>
                </a:gridCol>
                <a:gridCol w="3585411">
                  <a:extLst>
                    <a:ext uri="{9D8B030D-6E8A-4147-A177-3AD203B41FA5}">
                      <a16:colId xmlns:a16="http://schemas.microsoft.com/office/drawing/2014/main" val="3597804335"/>
                    </a:ext>
                  </a:extLst>
                </a:gridCol>
                <a:gridCol w="2077453">
                  <a:extLst>
                    <a:ext uri="{9D8B030D-6E8A-4147-A177-3AD203B41FA5}">
                      <a16:colId xmlns:a16="http://schemas.microsoft.com/office/drawing/2014/main" val="885444718"/>
                    </a:ext>
                  </a:extLst>
                </a:gridCol>
                <a:gridCol w="1114926">
                  <a:extLst>
                    <a:ext uri="{9D8B030D-6E8A-4147-A177-3AD203B41FA5}">
                      <a16:colId xmlns:a16="http://schemas.microsoft.com/office/drawing/2014/main" val="2182465082"/>
                    </a:ext>
                  </a:extLst>
                </a:gridCol>
              </a:tblGrid>
              <a:tr h="683846">
                <a:tc>
                  <a:txBody>
                    <a:bodyPr/>
                    <a:lstStyle/>
                    <a:p>
                      <a:r>
                        <a:rPr lang="en-US" b="1"/>
                        <a:t>Title</a:t>
                      </a:r>
                    </a:p>
                  </a:txBody>
                  <a:tcPr anchor="b">
                    <a:solidFill>
                      <a:srgbClr val="00B0F0">
                        <a:alpha val="30196"/>
                      </a:srgbClr>
                    </a:solidFill>
                  </a:tcPr>
                </a:tc>
                <a:tc>
                  <a:txBody>
                    <a:bodyPr/>
                    <a:lstStyle/>
                    <a:p>
                      <a:r>
                        <a:rPr lang="en-US" sz="1400" b="1">
                          <a:latin typeface="+mn-lt"/>
                        </a:rPr>
                        <a:t>Summary of Regulation Changes Under Consideration</a:t>
                      </a:r>
                    </a:p>
                  </a:txBody>
                  <a:tcPr anchor="b">
                    <a:solidFill>
                      <a:srgbClr val="00B0F0">
                        <a:alpha val="30196"/>
                      </a:srgbClr>
                    </a:solidFill>
                  </a:tcPr>
                </a:tc>
                <a:tc>
                  <a:txBody>
                    <a:bodyPr/>
                    <a:lstStyle/>
                    <a:p>
                      <a:r>
                        <a:rPr lang="en-US" b="1"/>
                        <a:t>Impact</a:t>
                      </a:r>
                    </a:p>
                  </a:txBody>
                  <a:tcPr anchor="b">
                    <a:solidFill>
                      <a:srgbClr val="00B0F0">
                        <a:alpha val="30196"/>
                      </a:srgbClr>
                    </a:solidFill>
                  </a:tcPr>
                </a:tc>
                <a:tc>
                  <a:txBody>
                    <a:bodyPr/>
                    <a:lstStyle/>
                    <a:p>
                      <a:r>
                        <a:rPr lang="en-US" b="1"/>
                        <a:t>Other Agency Alignment</a:t>
                      </a:r>
                    </a:p>
                  </a:txBody>
                  <a:tcPr anchor="b">
                    <a:solidFill>
                      <a:srgbClr val="00B0F0">
                        <a:alpha val="30196"/>
                      </a:srgbClr>
                    </a:solidFill>
                  </a:tcPr>
                </a:tc>
                <a:extLst>
                  <a:ext uri="{0D108BD9-81ED-4DB2-BD59-A6C34878D82A}">
                    <a16:rowId xmlns:a16="http://schemas.microsoft.com/office/drawing/2014/main" val="553868480"/>
                  </a:ext>
                </a:extLst>
              </a:tr>
              <a:tr h="849299">
                <a:tc>
                  <a:txBody>
                    <a:bodyPr/>
                    <a:lstStyle/>
                    <a:p>
                      <a:r>
                        <a:rPr lang="en-US" sz="1200" b="1">
                          <a:latin typeface="+mn-lt"/>
                        </a:rPr>
                        <a:t>Eligibility Periods </a:t>
                      </a:r>
                    </a:p>
                    <a:p>
                      <a:r>
                        <a:rPr lang="en-US" sz="1200" b="0">
                          <a:latin typeface="+mn-lt"/>
                        </a:rPr>
                        <a:t>(606 CMR 10.03 (1)(e))</a:t>
                      </a:r>
                      <a:r>
                        <a:rPr lang="en-US" sz="1200" b="1">
                          <a:latin typeface="+mn-lt"/>
                        </a:rPr>
                        <a:t> </a:t>
                      </a:r>
                      <a:r>
                        <a:rPr lang="en-US" sz="1200" b="0">
                          <a:latin typeface="+mn-lt"/>
                        </a:rPr>
                        <a:t> </a:t>
                      </a: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Change language regarding duration of family’s eligibility period for authorization from “not to exceed 12 months” to a “minimum of 12 months” to align with federal requirements.</a:t>
                      </a:r>
                    </a:p>
                  </a:txBody>
                  <a:tcPr marL="114300" marR="114300" marT="0" marB="0" anchor="ctr"/>
                </a:tc>
                <a:tc rowSpan="3">
                  <a:txBody>
                    <a:bodyPr/>
                    <a:lstStyle/>
                    <a:p>
                      <a:pPr marL="396875" lvl="1" indent="-285750">
                        <a:buFont typeface="Arial" panose="020B0604020202020204" pitchFamily="34" charset="0"/>
                        <a:buChar char="•"/>
                      </a:pPr>
                      <a:r>
                        <a:rPr lang="en-US" sz="1200" kern="1200">
                          <a:solidFill>
                            <a:schemeClr val="tx1"/>
                          </a:solidFill>
                          <a:effectLst/>
                          <a:latin typeface="+mn-lt"/>
                          <a:cs typeface="Arial"/>
                        </a:rPr>
                        <a:t>Promoting equitable practices</a:t>
                      </a:r>
                    </a:p>
                    <a:p>
                      <a:pPr marL="396875" lvl="1" indent="-285750">
                        <a:buFont typeface="Arial" panose="020B0604020202020204" pitchFamily="34" charset="0"/>
                        <a:buChar char="•"/>
                      </a:pPr>
                      <a:r>
                        <a:rPr lang="en-US" sz="1200" kern="1200">
                          <a:solidFill>
                            <a:schemeClr val="tx1"/>
                          </a:solidFill>
                          <a:effectLst/>
                          <a:latin typeface="+mn-lt"/>
                          <a:cs typeface="Arial"/>
                        </a:rPr>
                        <a:t>Reflecting the day-to-day experiences of parents in Massachusetts </a:t>
                      </a:r>
                    </a:p>
                    <a:p>
                      <a:pPr marL="396875" indent="-285750">
                        <a:buNone/>
                      </a:pPr>
                      <a:endParaRPr lang="en-US"/>
                    </a:p>
                  </a:txBody>
                  <a:tcPr marL="0" marR="0" marT="0" marB="0" horzOverflow="overflow"/>
                </a:tc>
                <a:tc>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247159901"/>
                  </a:ext>
                </a:extLst>
              </a:tr>
              <a:tr h="849299">
                <a:tc>
                  <a:txBody>
                    <a:bodyPr/>
                    <a:lstStyle/>
                    <a:p>
                      <a:r>
                        <a:rPr lang="en-US" sz="1200" b="1">
                          <a:latin typeface="+mn-lt"/>
                        </a:rPr>
                        <a:t>Self-Employment</a:t>
                      </a:r>
                    </a:p>
                    <a:p>
                      <a:pPr lvl="0">
                        <a:buNone/>
                      </a:pPr>
                      <a:r>
                        <a:rPr lang="en-US" sz="1200" b="0">
                          <a:latin typeface="+mn-lt"/>
                        </a:rPr>
                        <a:t>(606 CMR 10.04 (2)(b)(1) (a)(ii)</a:t>
                      </a:r>
                      <a:endParaRPr lang="en-US" sz="1200" b="1">
                        <a:latin typeface="+mn-lt"/>
                      </a:endParaRPr>
                    </a:p>
                    <a:p>
                      <a:endParaRPr lang="en-US" sz="1200" b="1">
                        <a:latin typeface="+mn-lt"/>
                      </a:endParaRPr>
                    </a:p>
                  </a:txBody>
                  <a:tcPr/>
                </a:tc>
                <a:tc>
                  <a:txBody>
                    <a:bodyPr/>
                    <a:lstStyle/>
                    <a:p>
                      <a:pPr marL="0" marR="0" algn="l">
                        <a:lnSpc>
                          <a:spcPct val="107000"/>
                        </a:lnSpc>
                        <a:spcBef>
                          <a:spcPts val="0"/>
                        </a:spcBef>
                        <a:spcAft>
                          <a:spcPts val="800"/>
                        </a:spcAft>
                      </a:pPr>
                      <a:r>
                        <a:rPr lang="en-US" sz="1200">
                          <a:effectLst/>
                          <a:latin typeface="+mn-lt"/>
                          <a:ea typeface="Calibri" panose="020F0502020204030204" pitchFamily="34" charset="0"/>
                          <a:cs typeface="Arial"/>
                        </a:rPr>
                        <a:t>Remove requirement to show income equivalent to the minimum wage of the state where the employment takes place and instead require documentation sufficient to show self-employment and levels of effort.</a:t>
                      </a:r>
                    </a:p>
                  </a:txBody>
                  <a:tcPr marL="114300" marR="114300" marT="0" marB="0" anchor="ctr"/>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3272207912"/>
                  </a:ext>
                </a:extLst>
              </a:tr>
              <a:tr h="849299">
                <a:tc>
                  <a:txBody>
                    <a:bodyPr/>
                    <a:lstStyle/>
                    <a:p>
                      <a:r>
                        <a:rPr lang="en-US" sz="1200" b="1">
                          <a:latin typeface="+mn-lt"/>
                        </a:rPr>
                        <a:t>Limitations on Self-Employment</a:t>
                      </a:r>
                    </a:p>
                    <a:p>
                      <a:r>
                        <a:rPr lang="en-US" sz="1200" b="0">
                          <a:latin typeface="+mn-lt"/>
                        </a:rPr>
                        <a:t>(606 CMR 10.04 (2)(b))</a:t>
                      </a:r>
                      <a:endParaRPr lang="en-US" sz="1200" b="1">
                        <a:latin typeface="+mn-lt"/>
                      </a:endParaRPr>
                    </a:p>
                  </a:txBody>
                  <a:tcPr/>
                </a:tc>
                <a:tc>
                  <a:txBody>
                    <a:bodyPr/>
                    <a:lstStyle/>
                    <a:p>
                      <a:pPr marL="0" marR="0" algn="l">
                        <a:lnSpc>
                          <a:spcPct val="107000"/>
                        </a:lnSpc>
                        <a:spcBef>
                          <a:spcPts val="0"/>
                        </a:spcBef>
                        <a:spcAft>
                          <a:spcPts val="800"/>
                        </a:spcAft>
                      </a:pPr>
                      <a:r>
                        <a:rPr lang="en-US" sz="1200">
                          <a:solidFill>
                            <a:srgbClr val="000000"/>
                          </a:solidFill>
                          <a:effectLst/>
                          <a:latin typeface="+mn-lt"/>
                          <a:ea typeface="Calibri" panose="020F0502020204030204" pitchFamily="34" charset="0"/>
                          <a:cs typeface="Arial"/>
                        </a:rPr>
                        <a:t>Remove limitations on home-based self-employment activities to reflect modern reality that many businesses are now run from home and it’s hard to work and take care of kids at the same time. </a:t>
                      </a:r>
                      <a:endParaRPr lang="en-US" sz="1200">
                        <a:effectLst/>
                        <a:latin typeface="+mn-lt"/>
                        <a:ea typeface="Calibri" panose="020F0502020204030204" pitchFamily="34" charset="0"/>
                        <a:cs typeface="Arial" panose="020B0604020202020204" pitchFamily="34" charset="0"/>
                      </a:endParaRPr>
                    </a:p>
                  </a:txBody>
                  <a:tcPr marL="114300" marR="114300" marT="0" marB="0" anchor="ctr"/>
                </a:tc>
                <a:tc vMerge="1">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panose="020B0604020202020204" pitchFamily="34" charset="0"/>
                      </a:endParaRPr>
                    </a:p>
                  </a:txBody>
                  <a:tcPr marL="114300" marR="114300" marT="0" marB="0"/>
                </a:tc>
                <a:tc>
                  <a:txBody>
                    <a:bodyPr/>
                    <a:lstStyle/>
                    <a:p>
                      <a:pPr marL="0" marR="0" algn="l">
                        <a:lnSpc>
                          <a:spcPct val="107000"/>
                        </a:lnSpc>
                        <a:spcBef>
                          <a:spcPts val="0"/>
                        </a:spcBef>
                        <a:spcAft>
                          <a:spcPts val="800"/>
                        </a:spcAft>
                      </a:pPr>
                      <a:endParaRPr lang="en-US" sz="1200">
                        <a:effectLst/>
                        <a:latin typeface="+mn-lt"/>
                        <a:ea typeface="Calibri" panose="020F0502020204030204" pitchFamily="34" charset="0"/>
                        <a:cs typeface="Arial"/>
                      </a:endParaRPr>
                    </a:p>
                  </a:txBody>
                  <a:tcPr marL="114300" marR="114300" marT="0" marB="0">
                    <a:noFill/>
                  </a:tcPr>
                </a:tc>
                <a:extLst>
                  <a:ext uri="{0D108BD9-81ED-4DB2-BD59-A6C34878D82A}">
                    <a16:rowId xmlns:a16="http://schemas.microsoft.com/office/drawing/2014/main" val="3240530343"/>
                  </a:ext>
                </a:extLst>
              </a:tr>
            </a:tbl>
          </a:graphicData>
        </a:graphic>
      </p:graphicFrame>
      <p:sp>
        <p:nvSpPr>
          <p:cNvPr id="4" name="Oval 3">
            <a:extLst>
              <a:ext uri="{FF2B5EF4-FFF2-40B4-BE49-F238E27FC236}">
                <a16:creationId xmlns:a16="http://schemas.microsoft.com/office/drawing/2014/main" id="{D4FBAA62-962E-96FB-875F-1ED450102342}"/>
              </a:ext>
            </a:extLst>
          </p:cNvPr>
          <p:cNvSpPr/>
          <p:nvPr/>
        </p:nvSpPr>
        <p:spPr>
          <a:xfrm>
            <a:off x="133308" y="68826"/>
            <a:ext cx="790506" cy="845575"/>
          </a:xfrm>
          <a:prstGeom prst="ellipse">
            <a:avLst/>
          </a:prstGeom>
          <a:solidFill>
            <a:srgbClr val="00B0F0">
              <a:alpha val="30196"/>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6" name="TextBox 5">
            <a:extLst>
              <a:ext uri="{FF2B5EF4-FFF2-40B4-BE49-F238E27FC236}">
                <a16:creationId xmlns:a16="http://schemas.microsoft.com/office/drawing/2014/main" id="{AEE38446-560D-42DD-55EC-9B44F38814B7}"/>
              </a:ext>
            </a:extLst>
          </p:cNvPr>
          <p:cNvSpPr txBox="1"/>
          <p:nvPr/>
        </p:nvSpPr>
        <p:spPr>
          <a:xfrm flipH="1">
            <a:off x="1089318" y="316117"/>
            <a:ext cx="5961791" cy="461665"/>
          </a:xfrm>
          <a:prstGeom prst="rect">
            <a:avLst/>
          </a:prstGeom>
          <a:noFill/>
        </p:spPr>
        <p:txBody>
          <a:bodyPr wrap="square" rtlCol="0">
            <a:spAutoFit/>
          </a:bodyPr>
          <a:lstStyle/>
          <a:p>
            <a:r>
              <a:rPr lang="en-US" sz="2400">
                <a:latin typeface="+mj-lt"/>
              </a:rPr>
              <a:t> </a:t>
            </a:r>
          </a:p>
        </p:txBody>
      </p:sp>
      <p:sp>
        <p:nvSpPr>
          <p:cNvPr id="7" name="TextBox 6">
            <a:extLst>
              <a:ext uri="{FF2B5EF4-FFF2-40B4-BE49-F238E27FC236}">
                <a16:creationId xmlns:a16="http://schemas.microsoft.com/office/drawing/2014/main" id="{5D38ED3C-C751-0DC1-E2D9-07502EDE75B5}"/>
              </a:ext>
            </a:extLst>
          </p:cNvPr>
          <p:cNvSpPr txBox="1"/>
          <p:nvPr/>
        </p:nvSpPr>
        <p:spPr>
          <a:xfrm flipH="1">
            <a:off x="1089318" y="346059"/>
            <a:ext cx="6554745" cy="461665"/>
          </a:xfrm>
          <a:prstGeom prst="rect">
            <a:avLst/>
          </a:prstGeom>
          <a:noFill/>
        </p:spPr>
        <p:txBody>
          <a:bodyPr wrap="square" rtlCol="0">
            <a:spAutoFit/>
          </a:bodyPr>
          <a:lstStyle/>
          <a:p>
            <a:r>
              <a:rPr lang="en-US" sz="2400">
                <a:latin typeface="+mj-lt"/>
              </a:rPr>
              <a:t>Practical Steps to Modernize System </a:t>
            </a:r>
          </a:p>
        </p:txBody>
      </p:sp>
      <p:pic>
        <p:nvPicPr>
          <p:cNvPr id="8" name="Graphic 7" descr="Internet with solid fill">
            <a:extLst>
              <a:ext uri="{FF2B5EF4-FFF2-40B4-BE49-F238E27FC236}">
                <a16:creationId xmlns:a16="http://schemas.microsoft.com/office/drawing/2014/main" id="{DA13DEE2-70E4-F39A-E330-EDB837199F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468" y="160520"/>
            <a:ext cx="662185" cy="662185"/>
          </a:xfrm>
          <a:prstGeom prst="rect">
            <a:avLst/>
          </a:prstGeom>
        </p:spPr>
      </p:pic>
      <p:sp>
        <p:nvSpPr>
          <p:cNvPr id="9" name="TextBox 8">
            <a:extLst>
              <a:ext uri="{FF2B5EF4-FFF2-40B4-BE49-F238E27FC236}">
                <a16:creationId xmlns:a16="http://schemas.microsoft.com/office/drawing/2014/main" id="{653816C2-613E-47BD-98AB-325BE9BD0B0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10" name="Slide Number Placeholder 1">
            <a:extLst>
              <a:ext uri="{FF2B5EF4-FFF2-40B4-BE49-F238E27FC236}">
                <a16:creationId xmlns:a16="http://schemas.microsoft.com/office/drawing/2014/main" id="{46C2FA85-6FEC-429E-B763-E057A33F362D}"/>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024486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8553DCA5-9134-47C9-B20F-76666C17FB21}"/>
              </a:ext>
            </a:extLst>
          </p:cNvPr>
          <p:cNvSpPr txBox="1">
            <a:spLocks/>
          </p:cNvSpPr>
          <p:nvPr/>
        </p:nvSpPr>
        <p:spPr>
          <a:xfrm>
            <a:off x="337043" y="319890"/>
            <a:ext cx="7871741" cy="650293"/>
          </a:xfrm>
          <a:prstGeom prst="rect">
            <a:avLst/>
          </a:prstGeom>
        </p:spPr>
        <p:txBody>
          <a:bodyPr lIns="91440" tIns="45720" rIns="91440" bIns="45720" anchor="t"/>
          <a:lst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marL="0" marR="0" lvl="0" indent="0" defTabSz="457200" latinLnBrk="0">
              <a:lnSpc>
                <a:spcPct val="100000"/>
              </a:lnSpc>
              <a:buClrTx/>
              <a:buSzTx/>
              <a:buFontTx/>
              <a:buNone/>
              <a:tabLst/>
              <a:defRPr/>
            </a:pPr>
            <a:r>
              <a:rPr lang="en-US" sz="2000">
                <a:solidFill>
                  <a:srgbClr val="00269E"/>
                </a:solidFill>
              </a:rPr>
              <a:t>Timeline to Regulations Proposal: </a:t>
            </a:r>
          </a:p>
          <a:p>
            <a:pPr marL="0" marR="0" lvl="0" indent="0" defTabSz="457200" latinLnBrk="0">
              <a:lnSpc>
                <a:spcPct val="100000"/>
              </a:lnSpc>
              <a:buClrTx/>
              <a:buSzTx/>
              <a:buFontTx/>
              <a:buNone/>
              <a:tabLst/>
              <a:defRPr/>
            </a:pPr>
            <a:r>
              <a:rPr lang="en-US" sz="1600" b="0">
                <a:solidFill>
                  <a:srgbClr val="00269E"/>
                </a:solidFill>
              </a:rPr>
              <a:t>From Approval, Promulgation to Implementation  </a:t>
            </a:r>
          </a:p>
        </p:txBody>
      </p:sp>
      <p:sp>
        <p:nvSpPr>
          <p:cNvPr id="27" name="TextBox 26">
            <a:extLst>
              <a:ext uri="{FF2B5EF4-FFF2-40B4-BE49-F238E27FC236}">
                <a16:creationId xmlns:a16="http://schemas.microsoft.com/office/drawing/2014/main" id="{05E7EB87-6D64-E499-4087-45A62D19088A}"/>
              </a:ext>
            </a:extLst>
          </p:cNvPr>
          <p:cNvSpPr txBox="1"/>
          <p:nvPr/>
        </p:nvSpPr>
        <p:spPr>
          <a:xfrm>
            <a:off x="3249073" y="5652154"/>
            <a:ext cx="1744789" cy="369332"/>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900" i="1" kern="0">
                <a:solidFill>
                  <a:srgbClr val="000000"/>
                </a:solidFill>
                <a:latin typeface="Arial" panose="020B0604020202020204"/>
                <a:cs typeface="Calibri"/>
              </a:rPr>
              <a:t>*EEC has discretion to extend public comment period</a:t>
            </a:r>
            <a:endParaRPr kumimoji="0" lang="en-US" sz="900" b="0" i="1" u="none" strike="noStrike" kern="0" cap="none" spc="0" normalizeH="0" baseline="0" noProof="0">
              <a:ln>
                <a:noFill/>
              </a:ln>
              <a:solidFill>
                <a:srgbClr val="000000"/>
              </a:solidFill>
              <a:effectLst/>
              <a:uLnTx/>
              <a:uFillTx/>
              <a:latin typeface="Arial" panose="020B0604020202020204"/>
              <a:ea typeface="+mn-ea"/>
              <a:cs typeface="Calibri"/>
            </a:endParaRPr>
          </a:p>
        </p:txBody>
      </p:sp>
      <p:cxnSp>
        <p:nvCxnSpPr>
          <p:cNvPr id="17" name="Straight Arrow Connector 16">
            <a:extLst>
              <a:ext uri="{FF2B5EF4-FFF2-40B4-BE49-F238E27FC236}">
                <a16:creationId xmlns:a16="http://schemas.microsoft.com/office/drawing/2014/main" id="{6753C3FF-4DBA-1625-6801-A703FE60E25B}"/>
              </a:ext>
            </a:extLst>
          </p:cNvPr>
          <p:cNvCxnSpPr>
            <a:cxnSpLocks/>
          </p:cNvCxnSpPr>
          <p:nvPr/>
        </p:nvCxnSpPr>
        <p:spPr>
          <a:xfrm>
            <a:off x="6817808" y="4786552"/>
            <a:ext cx="0" cy="3569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25DA780-224F-41BC-B4CD-06EE3916959D}"/>
              </a:ext>
            </a:extLst>
          </p:cNvPr>
          <p:cNvCxnSpPr>
            <a:cxnSpLocks/>
          </p:cNvCxnSpPr>
          <p:nvPr/>
        </p:nvCxnSpPr>
        <p:spPr bwMode="auto">
          <a:xfrm>
            <a:off x="0" y="3308685"/>
            <a:ext cx="9144000" cy="0"/>
          </a:xfrm>
          <a:prstGeom prst="straightConnector1">
            <a:avLst/>
          </a:prstGeom>
          <a:ln w="28575" cap="flat" cmpd="sng" algn="ctr">
            <a:solidFill>
              <a:schemeClr val="accent4"/>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nvGrpSpPr>
          <p:cNvPr id="26" name="Group 25">
            <a:extLst>
              <a:ext uri="{FF2B5EF4-FFF2-40B4-BE49-F238E27FC236}">
                <a16:creationId xmlns:a16="http://schemas.microsoft.com/office/drawing/2014/main" id="{53C0FBEC-A2F9-83F5-1694-A6F9DD086406}"/>
              </a:ext>
            </a:extLst>
          </p:cNvPr>
          <p:cNvGrpSpPr/>
          <p:nvPr/>
        </p:nvGrpSpPr>
        <p:grpSpPr>
          <a:xfrm>
            <a:off x="284636" y="1334079"/>
            <a:ext cx="8783242" cy="4381321"/>
            <a:chOff x="423851" y="1265412"/>
            <a:chExt cx="8783242" cy="4381321"/>
          </a:xfrm>
        </p:grpSpPr>
        <p:sp>
          <p:nvSpPr>
            <p:cNvPr id="28" name="Rectangle 27">
              <a:extLst>
                <a:ext uri="{FF2B5EF4-FFF2-40B4-BE49-F238E27FC236}">
                  <a16:creationId xmlns:a16="http://schemas.microsoft.com/office/drawing/2014/main" id="{FD5FA13D-E31C-8A76-3BB8-962CF4958374}"/>
                </a:ext>
              </a:extLst>
            </p:cNvPr>
            <p:cNvSpPr/>
            <p:nvPr/>
          </p:nvSpPr>
          <p:spPr bwMode="auto">
            <a:xfrm>
              <a:off x="7736731" y="2530192"/>
              <a:ext cx="1309359" cy="1075455"/>
            </a:xfrm>
            <a:prstGeom prst="rect">
              <a:avLst/>
            </a:prstGeom>
            <a:solidFill>
              <a:schemeClr val="accent5">
                <a:lumMod val="5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grpSp>
          <p:nvGrpSpPr>
            <p:cNvPr id="16" name="Group 15">
              <a:extLst>
                <a:ext uri="{FF2B5EF4-FFF2-40B4-BE49-F238E27FC236}">
                  <a16:creationId xmlns:a16="http://schemas.microsoft.com/office/drawing/2014/main" id="{0FA65E74-51D7-93F5-0131-5B3E14652E54}"/>
                </a:ext>
              </a:extLst>
            </p:cNvPr>
            <p:cNvGrpSpPr/>
            <p:nvPr/>
          </p:nvGrpSpPr>
          <p:grpSpPr>
            <a:xfrm>
              <a:off x="423851" y="1265412"/>
              <a:ext cx="8783242" cy="4381321"/>
              <a:chOff x="423851" y="1265412"/>
              <a:chExt cx="8783242" cy="4381321"/>
            </a:xfrm>
          </p:grpSpPr>
          <p:sp>
            <p:nvSpPr>
              <p:cNvPr id="32" name="TextBox 31">
                <a:extLst>
                  <a:ext uri="{FF2B5EF4-FFF2-40B4-BE49-F238E27FC236}">
                    <a16:creationId xmlns:a16="http://schemas.microsoft.com/office/drawing/2014/main" id="{43E3B910-562A-FDEC-0DB2-8837EB889B1B}"/>
                  </a:ext>
                </a:extLst>
              </p:cNvPr>
              <p:cNvSpPr txBox="1"/>
              <p:nvPr/>
            </p:nvSpPr>
            <p:spPr>
              <a:xfrm>
                <a:off x="7742389" y="5113720"/>
                <a:ext cx="1303701"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May/June 2023</a:t>
                </a:r>
              </a:p>
            </p:txBody>
          </p:sp>
          <p:grpSp>
            <p:nvGrpSpPr>
              <p:cNvPr id="15" name="Group 14">
                <a:extLst>
                  <a:ext uri="{FF2B5EF4-FFF2-40B4-BE49-F238E27FC236}">
                    <a16:creationId xmlns:a16="http://schemas.microsoft.com/office/drawing/2014/main" id="{504CD183-8674-909A-CE4E-981965C2B6C4}"/>
                  </a:ext>
                </a:extLst>
              </p:cNvPr>
              <p:cNvGrpSpPr/>
              <p:nvPr/>
            </p:nvGrpSpPr>
            <p:grpSpPr>
              <a:xfrm>
                <a:off x="423851" y="1265412"/>
                <a:ext cx="8783242" cy="4381321"/>
                <a:chOff x="423851" y="1265412"/>
                <a:chExt cx="8783242" cy="4381321"/>
              </a:xfrm>
            </p:grpSpPr>
            <p:grpSp>
              <p:nvGrpSpPr>
                <p:cNvPr id="24" name="Group 23">
                  <a:extLst>
                    <a:ext uri="{FF2B5EF4-FFF2-40B4-BE49-F238E27FC236}">
                      <a16:creationId xmlns:a16="http://schemas.microsoft.com/office/drawing/2014/main" id="{59C04E6D-FD66-5C5E-0088-1CA670CC5337}"/>
                    </a:ext>
                  </a:extLst>
                </p:cNvPr>
                <p:cNvGrpSpPr/>
                <p:nvPr/>
              </p:nvGrpSpPr>
              <p:grpSpPr>
                <a:xfrm>
                  <a:off x="423851" y="1265412"/>
                  <a:ext cx="7461704" cy="4381321"/>
                  <a:chOff x="981593" y="1475088"/>
                  <a:chExt cx="7461704" cy="4381321"/>
                </a:xfrm>
              </p:grpSpPr>
              <p:sp>
                <p:nvSpPr>
                  <p:cNvPr id="109" name="TextBox 108">
                    <a:extLst>
                      <a:ext uri="{FF2B5EF4-FFF2-40B4-BE49-F238E27FC236}">
                        <a16:creationId xmlns:a16="http://schemas.microsoft.com/office/drawing/2014/main" id="{E9DE1849-18CF-4055-A897-509BF4C499E9}"/>
                      </a:ext>
                    </a:extLst>
                  </p:cNvPr>
                  <p:cNvSpPr txBox="1"/>
                  <p:nvPr/>
                </p:nvSpPr>
                <p:spPr>
                  <a:xfrm>
                    <a:off x="986226" y="3984516"/>
                    <a:ext cx="1593683" cy="830997"/>
                  </a:xfrm>
                  <a:prstGeom prst="rect">
                    <a:avLst/>
                  </a:prstGeom>
                  <a:noFill/>
                </p:spPr>
                <p:txBody>
                  <a:bodyPr wrap="square" lIns="91440" tIns="45720" rIns="91440" bIns="45720" rtlCol="0" anchor="t">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i="0" u="none" strike="noStrike" kern="0" cap="none" spc="0" normalizeH="0" baseline="0" noProof="0">
                        <a:ln>
                          <a:noFill/>
                        </a:ln>
                        <a:solidFill>
                          <a:srgbClr val="000000"/>
                        </a:solidFill>
                        <a:effectLst/>
                        <a:uLnTx/>
                        <a:uFillTx/>
                        <a:latin typeface="Arial" panose="020B0604020202020204"/>
                        <a:ea typeface="+mn-ea"/>
                        <a:cs typeface="Calibri"/>
                      </a:rPr>
                      <a:t>Preview Regulation Changes Under Consideration with Board </a:t>
                    </a:r>
                  </a:p>
                </p:txBody>
              </p:sp>
              <p:grpSp>
                <p:nvGrpSpPr>
                  <p:cNvPr id="12" name="Group 11">
                    <a:extLst>
                      <a:ext uri="{FF2B5EF4-FFF2-40B4-BE49-F238E27FC236}">
                        <a16:creationId xmlns:a16="http://schemas.microsoft.com/office/drawing/2014/main" id="{A46FAB1E-EC8F-DFE4-4387-913B5BCAE227}"/>
                      </a:ext>
                    </a:extLst>
                  </p:cNvPr>
                  <p:cNvGrpSpPr/>
                  <p:nvPr/>
                </p:nvGrpSpPr>
                <p:grpSpPr>
                  <a:xfrm>
                    <a:off x="981593" y="1475088"/>
                    <a:ext cx="7461704" cy="4381321"/>
                    <a:chOff x="155561" y="1418940"/>
                    <a:chExt cx="7461704" cy="4381321"/>
                  </a:xfrm>
                </p:grpSpPr>
                <p:sp>
                  <p:nvSpPr>
                    <p:cNvPr id="60" name="Rectangle 59">
                      <a:extLst>
                        <a:ext uri="{FF2B5EF4-FFF2-40B4-BE49-F238E27FC236}">
                          <a16:creationId xmlns:a16="http://schemas.microsoft.com/office/drawing/2014/main" id="{C790E585-EE75-42E7-97FC-C37BFB29970B}"/>
                        </a:ext>
                      </a:extLst>
                    </p:cNvPr>
                    <p:cNvSpPr/>
                    <p:nvPr/>
                  </p:nvSpPr>
                  <p:spPr bwMode="auto">
                    <a:xfrm>
                      <a:off x="6007133" y="2672057"/>
                      <a:ext cx="1309359" cy="1075455"/>
                    </a:xfrm>
                    <a:prstGeom prst="rect">
                      <a:avLst/>
                    </a:prstGeom>
                    <a:solidFill>
                      <a:schemeClr val="accent5">
                        <a:lumMod val="75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1" name="Rectangle 60">
                      <a:extLst>
                        <a:ext uri="{FF2B5EF4-FFF2-40B4-BE49-F238E27FC236}">
                          <a16:creationId xmlns:a16="http://schemas.microsoft.com/office/drawing/2014/main" id="{11D7A12C-D3FB-48DE-AE32-FBBFAC078B7C}"/>
                        </a:ext>
                      </a:extLst>
                    </p:cNvPr>
                    <p:cNvSpPr/>
                    <p:nvPr/>
                  </p:nvSpPr>
                  <p:spPr bwMode="auto">
                    <a:xfrm>
                      <a:off x="4587957" y="2669711"/>
                      <a:ext cx="1309359" cy="1075455"/>
                    </a:xfrm>
                    <a:prstGeom prst="rect">
                      <a:avLst/>
                    </a:prstGeom>
                    <a:solidFill>
                      <a:srgbClr val="81BA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3" name="Rectangle 62">
                      <a:extLst>
                        <a:ext uri="{FF2B5EF4-FFF2-40B4-BE49-F238E27FC236}">
                          <a16:creationId xmlns:a16="http://schemas.microsoft.com/office/drawing/2014/main" id="{AAB9878E-FAD6-4380-93FD-A7511115BBF8}"/>
                        </a:ext>
                      </a:extLst>
                    </p:cNvPr>
                    <p:cNvSpPr/>
                    <p:nvPr/>
                  </p:nvSpPr>
                  <p:spPr bwMode="auto">
                    <a:xfrm>
                      <a:off x="3133393" y="2653032"/>
                      <a:ext cx="1309359" cy="1075455"/>
                    </a:xfrm>
                    <a:prstGeom prst="rect">
                      <a:avLst/>
                    </a:prstGeom>
                    <a:solidFill>
                      <a:srgbClr val="A3C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64" name="Rectangle 63">
                      <a:extLst>
                        <a:ext uri="{FF2B5EF4-FFF2-40B4-BE49-F238E27FC236}">
                          <a16:creationId xmlns:a16="http://schemas.microsoft.com/office/drawing/2014/main" id="{58E12661-4B94-41D3-A09B-27C82BAE0633}"/>
                        </a:ext>
                      </a:extLst>
                    </p:cNvPr>
                    <p:cNvSpPr/>
                    <p:nvPr/>
                  </p:nvSpPr>
                  <p:spPr bwMode="auto">
                    <a:xfrm>
                      <a:off x="175444" y="2653033"/>
                      <a:ext cx="1309359" cy="1075455"/>
                    </a:xfrm>
                    <a:prstGeom prst="rect">
                      <a:avLst/>
                    </a:prstGeom>
                    <a:solidFill>
                      <a:srgbClr val="E5F1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95" name="Rectangle 94">
                      <a:extLst>
                        <a:ext uri="{FF2B5EF4-FFF2-40B4-BE49-F238E27FC236}">
                          <a16:creationId xmlns:a16="http://schemas.microsoft.com/office/drawing/2014/main" id="{FCEE303A-8D39-4C02-AF47-8CC51FF0E89F}"/>
                        </a:ext>
                      </a:extLst>
                    </p:cNvPr>
                    <p:cNvSpPr/>
                    <p:nvPr/>
                  </p:nvSpPr>
                  <p:spPr bwMode="auto">
                    <a:xfrm>
                      <a:off x="1657835" y="2653032"/>
                      <a:ext cx="1309359" cy="1075455"/>
                    </a:xfrm>
                    <a:prstGeom prst="rect">
                      <a:avLst/>
                    </a:prstGeom>
                    <a:solidFill>
                      <a:srgbClr val="C1DDFF"/>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0" cap="none" spc="0" normalizeH="0" baseline="0" noProof="0">
                        <a:ln>
                          <a:noFill/>
                        </a:ln>
                        <a:solidFill>
                          <a:srgbClr val="000000"/>
                        </a:solidFill>
                        <a:effectLst/>
                        <a:uLnTx/>
                        <a:uFillTx/>
                        <a:latin typeface="Calibri"/>
                        <a:ea typeface="+mn-ea"/>
                        <a:cs typeface="Calibri"/>
                      </a:endParaRPr>
                    </a:p>
                  </p:txBody>
                </p:sp>
                <p:sp>
                  <p:nvSpPr>
                    <p:cNvPr id="4" name="TextBox 3">
                      <a:extLst>
                        <a:ext uri="{FF2B5EF4-FFF2-40B4-BE49-F238E27FC236}">
                          <a16:creationId xmlns:a16="http://schemas.microsoft.com/office/drawing/2014/main" id="{86C5FC17-713F-DACC-AFD3-51F02E3BE854}"/>
                        </a:ext>
                      </a:extLst>
                    </p:cNvPr>
                    <p:cNvSpPr txBox="1"/>
                    <p:nvPr/>
                  </p:nvSpPr>
                  <p:spPr>
                    <a:xfrm>
                      <a:off x="3161539" y="3869571"/>
                      <a:ext cx="1453906" cy="830997"/>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Regulation packet sent to Secretary of State; public comment period</a:t>
                      </a:r>
                    </a:p>
                  </p:txBody>
                </p:sp>
                <p:sp>
                  <p:nvSpPr>
                    <p:cNvPr id="5" name="TextBox 4">
                      <a:extLst>
                        <a:ext uri="{FF2B5EF4-FFF2-40B4-BE49-F238E27FC236}">
                          <a16:creationId xmlns:a16="http://schemas.microsoft.com/office/drawing/2014/main" id="{69482943-4DE5-DE1E-456B-F8E44E018A0B}"/>
                        </a:ext>
                      </a:extLst>
                    </p:cNvPr>
                    <p:cNvSpPr txBox="1"/>
                    <p:nvPr/>
                  </p:nvSpPr>
                  <p:spPr>
                    <a:xfrm>
                      <a:off x="1628343" y="1418940"/>
                      <a:ext cx="1533196" cy="1200329"/>
                    </a:xfrm>
                    <a:prstGeom prst="rect">
                      <a:avLst/>
                    </a:prstGeom>
                    <a:noFill/>
                  </p:spPr>
                  <p:txBody>
                    <a:bodyPr wrap="square" lIns="91440" tIns="45720" rIns="91440" bIns="45720" rtlCol="0" anchor="ctr">
                      <a:spAutoFit/>
                    </a:bodyPr>
                    <a:lstStyle/>
                    <a:p>
                      <a:pPr defTabSz="457200">
                        <a:defRPr/>
                      </a:pPr>
                      <a:r>
                        <a:rPr lang="en-US" sz="1200" kern="0">
                          <a:solidFill>
                            <a:srgbClr val="000000"/>
                          </a:solidFill>
                          <a:latin typeface="Arial" panose="020B0604020202020204"/>
                          <a:cs typeface="Calibri"/>
                        </a:rPr>
                        <a:t>Present Final Draft Regulation Changes </a:t>
                      </a:r>
                      <a:r>
                        <a:rPr kumimoji="0" lang="en-US" sz="1200" i="0" u="none" strike="noStrike" kern="0" cap="none" spc="0" normalizeH="0" baseline="0" noProof="0">
                          <a:ln>
                            <a:noFill/>
                          </a:ln>
                          <a:solidFill>
                            <a:srgbClr val="000000"/>
                          </a:solidFill>
                          <a:effectLst/>
                          <a:uLnTx/>
                          <a:uFillTx/>
                          <a:latin typeface="Arial" panose="020B0604020202020204"/>
                          <a:ea typeface="+mn-ea"/>
                          <a:cs typeface="Calibri"/>
                        </a:rPr>
                        <a:t>to Board</a:t>
                      </a:r>
                      <a:r>
                        <a:rPr lang="en-US" sz="1200" kern="0">
                          <a:solidFill>
                            <a:srgbClr val="000000"/>
                          </a:solidFill>
                          <a:latin typeface="Arial" panose="020B0604020202020204"/>
                          <a:cs typeface="Calibri"/>
                        </a:rPr>
                        <a:t> </a:t>
                      </a:r>
                      <a:r>
                        <a:rPr kumimoji="0" lang="en-US" sz="1200" i="0" u="none" strike="noStrike" kern="0" cap="none" spc="0" normalizeH="0" baseline="0" noProof="0">
                          <a:ln>
                            <a:noFill/>
                          </a:ln>
                          <a:solidFill>
                            <a:srgbClr val="000000"/>
                          </a:solidFill>
                          <a:effectLst/>
                          <a:uLnTx/>
                          <a:uFillTx/>
                          <a:latin typeface="Arial" panose="020B0604020202020204"/>
                          <a:ea typeface="+mn-ea"/>
                          <a:cs typeface="Calibri"/>
                        </a:rPr>
                        <a:t>for vote to send to public comment</a:t>
                      </a:r>
                      <a:endParaRPr lang="en-US" i="0" u="none" strike="noStrike" cap="none" spc="0" normalizeH="0" baseline="0" noProof="0">
                        <a:ln>
                          <a:noFill/>
                        </a:ln>
                        <a:solidFill>
                          <a:srgbClr val="000000"/>
                        </a:solidFill>
                        <a:effectLst/>
                        <a:uLnTx/>
                        <a:uFillTx/>
                        <a:latin typeface="Arial" panose="020B0604020202020204"/>
                        <a:cs typeface="Arial"/>
                      </a:endParaRPr>
                    </a:p>
                  </p:txBody>
                </p:sp>
                <p:sp>
                  <p:nvSpPr>
                    <p:cNvPr id="8" name="TextBox 7">
                      <a:extLst>
                        <a:ext uri="{FF2B5EF4-FFF2-40B4-BE49-F238E27FC236}">
                          <a16:creationId xmlns:a16="http://schemas.microsoft.com/office/drawing/2014/main" id="{5075B7BD-CB85-2B66-6A02-EEE596B4B791}"/>
                        </a:ext>
                      </a:extLst>
                    </p:cNvPr>
                    <p:cNvSpPr txBox="1"/>
                    <p:nvPr/>
                  </p:nvSpPr>
                  <p:spPr>
                    <a:xfrm>
                      <a:off x="223560" y="5248940"/>
                      <a:ext cx="1303701"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November 2022 </a:t>
                      </a:r>
                    </a:p>
                  </p:txBody>
                </p:sp>
                <p:sp>
                  <p:nvSpPr>
                    <p:cNvPr id="41" name="TextBox 40">
                      <a:extLst>
                        <a:ext uri="{FF2B5EF4-FFF2-40B4-BE49-F238E27FC236}">
                          <a16:creationId xmlns:a16="http://schemas.microsoft.com/office/drawing/2014/main" id="{B20F046E-03EC-D3B1-A375-946BFF4A1B33}"/>
                        </a:ext>
                      </a:extLst>
                    </p:cNvPr>
                    <p:cNvSpPr txBox="1"/>
                    <p:nvPr/>
                  </p:nvSpPr>
                  <p:spPr>
                    <a:xfrm>
                      <a:off x="3137295" y="5248940"/>
                      <a:ext cx="142069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December 14-January 4*</a:t>
                      </a:r>
                    </a:p>
                  </p:txBody>
                </p:sp>
                <p:cxnSp>
                  <p:nvCxnSpPr>
                    <p:cNvPr id="42" name="Straight Arrow Connector 41">
                      <a:extLst>
                        <a:ext uri="{FF2B5EF4-FFF2-40B4-BE49-F238E27FC236}">
                          <a16:creationId xmlns:a16="http://schemas.microsoft.com/office/drawing/2014/main" id="{350F58AE-EE87-707F-3553-097474EC733D}"/>
                        </a:ext>
                      </a:extLst>
                    </p:cNvPr>
                    <p:cNvCxnSpPr>
                      <a:cxnSpLocks/>
                    </p:cNvCxnSpPr>
                    <p:nvPr/>
                  </p:nvCxnSpPr>
                  <p:spPr>
                    <a:xfrm>
                      <a:off x="880826" y="4639012"/>
                      <a:ext cx="0" cy="6282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E8BD032-5916-1D98-A2DB-2D1D501B17F1}"/>
                        </a:ext>
                      </a:extLst>
                    </p:cNvPr>
                    <p:cNvCxnSpPr>
                      <a:cxnSpLocks/>
                      <a:endCxn id="48" idx="0"/>
                    </p:cNvCxnSpPr>
                    <p:nvPr/>
                  </p:nvCxnSpPr>
                  <p:spPr>
                    <a:xfrm>
                      <a:off x="2254266" y="3869571"/>
                      <a:ext cx="0" cy="1407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D098C91F-8B4F-4BF7-DFDA-7226B2D550D9}"/>
                        </a:ext>
                      </a:extLst>
                    </p:cNvPr>
                    <p:cNvSpPr txBox="1"/>
                    <p:nvPr/>
                  </p:nvSpPr>
                  <p:spPr>
                    <a:xfrm>
                      <a:off x="1543917" y="5277041"/>
                      <a:ext cx="1420698"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December 13,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 2022</a:t>
                      </a:r>
                    </a:p>
                  </p:txBody>
                </p:sp>
                <p:sp>
                  <p:nvSpPr>
                    <p:cNvPr id="49" name="TextBox 48">
                      <a:extLst>
                        <a:ext uri="{FF2B5EF4-FFF2-40B4-BE49-F238E27FC236}">
                          <a16:creationId xmlns:a16="http://schemas.microsoft.com/office/drawing/2014/main" id="{5A543B80-216D-3F50-5BFC-8BD3BBBAD346}"/>
                        </a:ext>
                      </a:extLst>
                    </p:cNvPr>
                    <p:cNvSpPr txBox="1"/>
                    <p:nvPr/>
                  </p:nvSpPr>
                  <p:spPr>
                    <a:xfrm>
                      <a:off x="6032757" y="5244814"/>
                      <a:ext cx="1303701"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March/April 2023</a:t>
                      </a:r>
                    </a:p>
                  </p:txBody>
                </p:sp>
                <p:sp>
                  <p:nvSpPr>
                    <p:cNvPr id="51" name="TextBox 50">
                      <a:extLst>
                        <a:ext uri="{FF2B5EF4-FFF2-40B4-BE49-F238E27FC236}">
                          <a16:creationId xmlns:a16="http://schemas.microsoft.com/office/drawing/2014/main" id="{A6C89056-651C-2812-0B17-81C6C9A3A3AC}"/>
                        </a:ext>
                      </a:extLst>
                    </p:cNvPr>
                    <p:cNvSpPr txBox="1"/>
                    <p:nvPr/>
                  </p:nvSpPr>
                  <p:spPr>
                    <a:xfrm>
                      <a:off x="4577019" y="5248940"/>
                      <a:ext cx="1303701"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panose="020B0604020202020204"/>
                          <a:ea typeface="+mn-ea"/>
                          <a:cs typeface="Calibri"/>
                        </a:rPr>
                        <a:t>February 14,  2023</a:t>
                      </a:r>
                    </a:p>
                  </p:txBody>
                </p:sp>
                <p:cxnSp>
                  <p:nvCxnSpPr>
                    <p:cNvPr id="52" name="Straight Arrow Connector 51">
                      <a:extLst>
                        <a:ext uri="{FF2B5EF4-FFF2-40B4-BE49-F238E27FC236}">
                          <a16:creationId xmlns:a16="http://schemas.microsoft.com/office/drawing/2014/main" id="{865C1817-E9AE-C2D5-723F-08C66D4C6A43}"/>
                        </a:ext>
                      </a:extLst>
                    </p:cNvPr>
                    <p:cNvCxnSpPr>
                      <a:cxnSpLocks/>
                      <a:endCxn id="51" idx="0"/>
                    </p:cNvCxnSpPr>
                    <p:nvPr/>
                  </p:nvCxnSpPr>
                  <p:spPr>
                    <a:xfrm flipH="1">
                      <a:off x="5228870" y="3837531"/>
                      <a:ext cx="7701" cy="1411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 name="Straight Arrow Connector 1">
                      <a:extLst>
                        <a:ext uri="{FF2B5EF4-FFF2-40B4-BE49-F238E27FC236}">
                          <a16:creationId xmlns:a16="http://schemas.microsoft.com/office/drawing/2014/main" id="{249C4DAA-52F3-D719-BC42-0357A78B933F}"/>
                        </a:ext>
                      </a:extLst>
                    </p:cNvPr>
                    <p:cNvCxnSpPr>
                      <a:cxnSpLocks/>
                    </p:cNvCxnSpPr>
                    <p:nvPr/>
                  </p:nvCxnSpPr>
                  <p:spPr>
                    <a:xfrm>
                      <a:off x="3796732" y="4759082"/>
                      <a:ext cx="0" cy="4693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Speech Bubble: Rectangle with Corners Rounded 28">
                      <a:extLst>
                        <a:ext uri="{FF2B5EF4-FFF2-40B4-BE49-F238E27FC236}">
                          <a16:creationId xmlns:a16="http://schemas.microsoft.com/office/drawing/2014/main" id="{4953A6B4-C8B6-9579-9601-85AED3C96B0C}"/>
                        </a:ext>
                      </a:extLst>
                    </p:cNvPr>
                    <p:cNvSpPr/>
                    <p:nvPr/>
                  </p:nvSpPr>
                  <p:spPr bwMode="auto">
                    <a:xfrm>
                      <a:off x="155561" y="1662758"/>
                      <a:ext cx="1329242" cy="715089"/>
                    </a:xfrm>
                    <a:prstGeom prst="wedgeRoundRectCallout">
                      <a:avLst/>
                    </a:prstGeom>
                    <a:solidFill>
                      <a:srgbClr val="9E9E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800" i="0" u="none" strike="noStrike" cap="none" normalizeH="0" baseline="0">
                          <a:ln>
                            <a:noFill/>
                          </a:ln>
                          <a:solidFill>
                            <a:schemeClr val="tx1"/>
                          </a:solidFill>
                          <a:effectLst/>
                          <a:latin typeface="Arial" charset="0"/>
                        </a:rPr>
                        <a:t>We are </a:t>
                      </a:r>
                      <a:r>
                        <a:rPr kumimoji="0" lang="en-US" sz="1800" b="1" i="0" u="none" strike="noStrike" cap="none" normalizeH="0" baseline="0">
                          <a:ln>
                            <a:noFill/>
                          </a:ln>
                          <a:solidFill>
                            <a:schemeClr val="tx1"/>
                          </a:solidFill>
                          <a:effectLst/>
                          <a:latin typeface="Arial" charset="0"/>
                        </a:rPr>
                        <a:t>here.</a:t>
                      </a:r>
                    </a:p>
                  </p:txBody>
                </p:sp>
                <p:sp>
                  <p:nvSpPr>
                    <p:cNvPr id="3" name="TextBox 2">
                      <a:extLst>
                        <a:ext uri="{FF2B5EF4-FFF2-40B4-BE49-F238E27FC236}">
                          <a16:creationId xmlns:a16="http://schemas.microsoft.com/office/drawing/2014/main" id="{CAAE07D7-1686-C530-4BF7-D8B02E7B5148}"/>
                        </a:ext>
                      </a:extLst>
                    </p:cNvPr>
                    <p:cNvSpPr txBox="1"/>
                    <p:nvPr/>
                  </p:nvSpPr>
                  <p:spPr>
                    <a:xfrm>
                      <a:off x="4579380" y="1842025"/>
                      <a:ext cx="1535918" cy="646331"/>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Board votes second time on Regulations for promulgation</a:t>
                      </a:r>
                    </a:p>
                  </p:txBody>
                </p:sp>
                <p:sp>
                  <p:nvSpPr>
                    <p:cNvPr id="6" name="TextBox 5">
                      <a:extLst>
                        <a:ext uri="{FF2B5EF4-FFF2-40B4-BE49-F238E27FC236}">
                          <a16:creationId xmlns:a16="http://schemas.microsoft.com/office/drawing/2014/main" id="{B63F45E5-EF57-6F64-37B1-A89B9AE01FB2}"/>
                        </a:ext>
                      </a:extLst>
                    </p:cNvPr>
                    <p:cNvSpPr txBox="1"/>
                    <p:nvPr/>
                  </p:nvSpPr>
                  <p:spPr>
                    <a:xfrm>
                      <a:off x="6007132" y="3855750"/>
                      <a:ext cx="1610133" cy="1015663"/>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Finalize revised policies and procedures based </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off newly approved regulations</a:t>
                      </a:r>
                    </a:p>
                  </p:txBody>
                </p:sp>
              </p:grpSp>
            </p:grpSp>
            <p:sp>
              <p:nvSpPr>
                <p:cNvPr id="33" name="TextBox 32">
                  <a:extLst>
                    <a:ext uri="{FF2B5EF4-FFF2-40B4-BE49-F238E27FC236}">
                      <a16:creationId xmlns:a16="http://schemas.microsoft.com/office/drawing/2014/main" id="{4B974F27-E657-004C-79C9-74D9FED22A43}"/>
                    </a:ext>
                  </a:extLst>
                </p:cNvPr>
                <p:cNvSpPr txBox="1"/>
                <p:nvPr/>
              </p:nvSpPr>
              <p:spPr>
                <a:xfrm>
                  <a:off x="7671175" y="1284410"/>
                  <a:ext cx="1535918" cy="1200329"/>
                </a:xfrm>
                <a:prstGeom prst="rect">
                  <a:avLst/>
                </a:prstGeom>
                <a:noFill/>
              </p:spPr>
              <p:txBody>
                <a:bodyPr wrap="square" lIns="91440" tIns="45720" rIns="91440" bIns="45720" rtlCol="0" anchor="t">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Arial" panose="020B0604020202020204"/>
                      <a:ea typeface="+mn-ea"/>
                      <a:cs typeface="Calibri"/>
                    </a:rPr>
                    <a:t>Deployment of new policies and procedures to field (trainings, new materials, revised Policy Guide) </a:t>
                  </a:r>
                </a:p>
              </p:txBody>
            </p:sp>
          </p:grpSp>
          <p:cxnSp>
            <p:nvCxnSpPr>
              <p:cNvPr id="34" name="Straight Arrow Connector 33">
                <a:extLst>
                  <a:ext uri="{FF2B5EF4-FFF2-40B4-BE49-F238E27FC236}">
                    <a16:creationId xmlns:a16="http://schemas.microsoft.com/office/drawing/2014/main" id="{77CBB496-BDA7-256B-38D1-870A6D60D01D}"/>
                  </a:ext>
                </a:extLst>
              </p:cNvPr>
              <p:cNvCxnSpPr>
                <a:cxnSpLocks/>
              </p:cNvCxnSpPr>
              <p:nvPr/>
            </p:nvCxnSpPr>
            <p:spPr>
              <a:xfrm flipH="1">
                <a:off x="8400935" y="3671362"/>
                <a:ext cx="7701" cy="1411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
        <p:nvSpPr>
          <p:cNvPr id="36" name="TextBox 35">
            <a:extLst>
              <a:ext uri="{FF2B5EF4-FFF2-40B4-BE49-F238E27FC236}">
                <a16:creationId xmlns:a16="http://schemas.microsoft.com/office/drawing/2014/main" id="{F10EB075-ADF9-448E-848E-0122ADB31724}"/>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37" name="Slide Number Placeholder 1">
            <a:extLst>
              <a:ext uri="{FF2B5EF4-FFF2-40B4-BE49-F238E27FC236}">
                <a16:creationId xmlns:a16="http://schemas.microsoft.com/office/drawing/2014/main" id="{ED8025E9-C11E-4531-9C30-3FD097F7929B}"/>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98530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39636" y="3086598"/>
            <a:ext cx="5264727"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solidFill>
                  <a:srgbClr val="00269E"/>
                </a:solidFill>
              </a:rPr>
              <a:t>Board Working Group: </a:t>
            </a:r>
          </a:p>
          <a:p>
            <a:r>
              <a:rPr lang="en-US">
                <a:solidFill>
                  <a:srgbClr val="00269E"/>
                </a:solidFill>
              </a:rPr>
              <a:t>Workforce Recruitment &amp; Retention</a:t>
            </a:r>
          </a:p>
        </p:txBody>
      </p:sp>
      <p:sp>
        <p:nvSpPr>
          <p:cNvPr id="7" name="Slide Number Placeholder 3">
            <a:extLst>
              <a:ext uri="{FF2B5EF4-FFF2-40B4-BE49-F238E27FC236}">
                <a16:creationId xmlns:a16="http://schemas.microsoft.com/office/drawing/2014/main" id="{C449F427-4C90-4587-8092-BF2D5939A1A0}"/>
              </a:ext>
            </a:extLst>
          </p:cNvPr>
          <p:cNvSpPr txBox="1">
            <a:spLocks/>
          </p:cNvSpPr>
          <p:nvPr/>
        </p:nvSpPr>
        <p:spPr>
          <a:xfrm>
            <a:off x="7210427" y="6594487"/>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4</a:t>
            </a:fld>
            <a:endParaRPr lang="en-US" sz="800">
              <a:solidFill>
                <a:srgbClr val="000000"/>
              </a:solidFill>
              <a:latin typeface="Arial" panose="020B0604020202020204"/>
            </a:endParaRPr>
          </a:p>
        </p:txBody>
      </p:sp>
      <p:sp>
        <p:nvSpPr>
          <p:cNvPr id="9" name="TextBox 8">
            <a:extLst>
              <a:ext uri="{FF2B5EF4-FFF2-40B4-BE49-F238E27FC236}">
                <a16:creationId xmlns:a16="http://schemas.microsoft.com/office/drawing/2014/main" id="{B199F67A-D989-47B3-AF8D-013D85ED5B9B}"/>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5219090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43967" y="3086598"/>
            <a:ext cx="5266458"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solidFill>
                  <a:srgbClr val="00269E"/>
                </a:solidFill>
              </a:rPr>
              <a:t>Fiscal Year 2024 (FY24) Budget Priorities</a:t>
            </a:r>
          </a:p>
        </p:txBody>
      </p:sp>
      <p:sp>
        <p:nvSpPr>
          <p:cNvPr id="7" name="Slide Number Placeholder 3">
            <a:extLst>
              <a:ext uri="{FF2B5EF4-FFF2-40B4-BE49-F238E27FC236}">
                <a16:creationId xmlns:a16="http://schemas.microsoft.com/office/drawing/2014/main" id="{B4C1462D-47D4-4C99-A268-E1CA29D0F1A1}"/>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40</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EA4D62D3-21AA-49FF-AF96-56359F7EE0E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42015385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0CA999B-D7E5-2970-D9CA-1D98BCD8CFD0}"/>
              </a:ext>
            </a:extLst>
          </p:cNvPr>
          <p:cNvSpPr txBox="1">
            <a:spLocks/>
          </p:cNvSpPr>
          <p:nvPr/>
        </p:nvSpPr>
        <p:spPr>
          <a:xfrm>
            <a:off x="426360" y="562282"/>
            <a:ext cx="6043176"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a:solidFill>
                  <a:srgbClr val="00269E"/>
                </a:solidFill>
              </a:rPr>
              <a:t>Proposed FY24 Budget Priorities</a:t>
            </a:r>
          </a:p>
        </p:txBody>
      </p:sp>
      <p:sp>
        <p:nvSpPr>
          <p:cNvPr id="15" name="TextBox 14">
            <a:extLst>
              <a:ext uri="{FF2B5EF4-FFF2-40B4-BE49-F238E27FC236}">
                <a16:creationId xmlns:a16="http://schemas.microsoft.com/office/drawing/2014/main" id="{7820781C-C2F7-41F9-B50D-1AF4F5E1B658}"/>
              </a:ext>
            </a:extLst>
          </p:cNvPr>
          <p:cNvSpPr txBox="1"/>
          <p:nvPr/>
        </p:nvSpPr>
        <p:spPr>
          <a:xfrm>
            <a:off x="647550" y="1107760"/>
            <a:ext cx="1128618" cy="400110"/>
          </a:xfrm>
          <a:prstGeom prst="rect">
            <a:avLst/>
          </a:prstGeom>
          <a:noFill/>
        </p:spPr>
        <p:txBody>
          <a:bodyPr wrap="square" rtlCol="0">
            <a:spAutoFit/>
          </a:bodyPr>
          <a:lstStyle/>
          <a:p>
            <a:pPr algn="ctr"/>
            <a:r>
              <a:rPr lang="en-US" sz="1000" b="1" kern="1200">
                <a:solidFill>
                  <a:schemeClr val="bg1"/>
                </a:solidFill>
              </a:rPr>
              <a:t>Childre</a:t>
            </a:r>
            <a:r>
              <a:rPr lang="en-US" sz="1000" b="1">
                <a:solidFill>
                  <a:schemeClr val="bg1"/>
                </a:solidFill>
              </a:rPr>
              <a:t>n, Youth &amp; Families</a:t>
            </a:r>
            <a:endParaRPr lang="en-US" sz="1000" b="1" kern="1200">
              <a:solidFill>
                <a:schemeClr val="bg1"/>
              </a:solidFill>
              <a:latin typeface="Arial" panose="020B0604020202020204"/>
            </a:endParaRPr>
          </a:p>
        </p:txBody>
      </p:sp>
      <p:sp>
        <p:nvSpPr>
          <p:cNvPr id="7" name="Rectangle 6">
            <a:extLst>
              <a:ext uri="{FF2B5EF4-FFF2-40B4-BE49-F238E27FC236}">
                <a16:creationId xmlns:a16="http://schemas.microsoft.com/office/drawing/2014/main" id="{50330F5B-4605-41B7-8863-3A6222EC35B1}"/>
              </a:ext>
            </a:extLst>
          </p:cNvPr>
          <p:cNvSpPr/>
          <p:nvPr/>
        </p:nvSpPr>
        <p:spPr>
          <a:xfrm>
            <a:off x="426360" y="1021802"/>
            <a:ext cx="8431313" cy="1872205"/>
          </a:xfrm>
          <a:prstGeom prst="rect">
            <a:avLst/>
          </a:prstGeom>
          <a:solidFill>
            <a:srgbClr val="E1EFF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spcBef>
                <a:spcPts val="600"/>
              </a:spcBef>
              <a:defRPr/>
            </a:pPr>
            <a:r>
              <a:rPr lang="en-US" sz="1600" b="0">
                <a:solidFill>
                  <a:srgbClr val="000000"/>
                </a:solidFill>
                <a:latin typeface="Arial"/>
                <a:cs typeface="Arial"/>
              </a:rPr>
              <a:t>The Board of Early Education and Care’s FY24 budget </a:t>
            </a:r>
            <a:r>
              <a:rPr lang="en-US" sz="1600">
                <a:solidFill>
                  <a:srgbClr val="000000"/>
                </a:solidFill>
                <a:latin typeface="Arial"/>
                <a:cs typeface="Arial"/>
              </a:rPr>
              <a:t>p</a:t>
            </a:r>
            <a:r>
              <a:rPr lang="en-US" sz="1600" b="0">
                <a:solidFill>
                  <a:srgbClr val="000000"/>
                </a:solidFill>
                <a:latin typeface="Arial"/>
                <a:cs typeface="Arial"/>
              </a:rPr>
              <a:t>riorities aim to:</a:t>
            </a:r>
          </a:p>
          <a:p>
            <a:pPr marL="742950" lvl="1" indent="-285750">
              <a:spcBef>
                <a:spcPts val="600"/>
              </a:spcBef>
              <a:buFont typeface="Arial" panose="020B0604020202020204" pitchFamily="34" charset="0"/>
              <a:buChar char="•"/>
              <a:defRPr/>
            </a:pPr>
            <a:r>
              <a:rPr lang="en-US" sz="1400">
                <a:solidFill>
                  <a:srgbClr val="000000"/>
                </a:solidFill>
                <a:latin typeface="Arial"/>
                <a:cs typeface="Arial"/>
              </a:rPr>
              <a:t>Build on learnings from COVID-related reforms and investments, including the Commonwealth Cares for Children (C3) grant program, as the agency builds towards a more stable, accessible, equitable and affordable early education and care system</a:t>
            </a:r>
          </a:p>
          <a:p>
            <a:pPr marL="742950" lvl="1" indent="-285750">
              <a:spcBef>
                <a:spcPts val="600"/>
              </a:spcBef>
              <a:buFont typeface="Arial" panose="020B0604020202020204" pitchFamily="34" charset="0"/>
              <a:buChar char="•"/>
              <a:defRPr/>
            </a:pPr>
            <a:r>
              <a:rPr lang="en-US" sz="1400" b="0">
                <a:solidFill>
                  <a:srgbClr val="000000"/>
                </a:solidFill>
                <a:latin typeface="Arial"/>
                <a:cs typeface="Arial"/>
              </a:rPr>
              <a:t>Leverage </a:t>
            </a:r>
            <a:r>
              <a:rPr lang="en-US" sz="1400">
                <a:solidFill>
                  <a:srgbClr val="000000"/>
                </a:solidFill>
                <a:latin typeface="Arial"/>
                <a:cs typeface="Arial"/>
              </a:rPr>
              <a:t>investments in the state’s FY23 budget</a:t>
            </a:r>
          </a:p>
          <a:p>
            <a:pPr marL="742950" lvl="1" indent="-285750">
              <a:spcBef>
                <a:spcPts val="600"/>
              </a:spcBef>
              <a:buFont typeface="Arial" panose="020B0604020202020204" pitchFamily="34" charset="0"/>
              <a:buChar char="•"/>
              <a:defRPr/>
            </a:pPr>
            <a:r>
              <a:rPr lang="en-US" sz="1400" b="0">
                <a:solidFill>
                  <a:srgbClr val="000000"/>
                </a:solidFill>
                <a:latin typeface="Arial"/>
                <a:cs typeface="Arial"/>
              </a:rPr>
              <a:t>Target urgent </a:t>
            </a:r>
            <a:r>
              <a:rPr lang="en-US" sz="1400">
                <a:solidFill>
                  <a:srgbClr val="000000"/>
                </a:solidFill>
                <a:latin typeface="Arial"/>
                <a:cs typeface="Arial"/>
              </a:rPr>
              <a:t>opportunities and challenges facing the early education and care field</a:t>
            </a:r>
          </a:p>
          <a:p>
            <a:pPr marL="742950" lvl="1" indent="-285750">
              <a:spcBef>
                <a:spcPts val="600"/>
              </a:spcBef>
              <a:buFont typeface="Arial" panose="020B0604020202020204" pitchFamily="34" charset="0"/>
              <a:buChar char="•"/>
              <a:defRPr/>
            </a:pPr>
            <a:r>
              <a:rPr lang="en-US" sz="1400" b="0">
                <a:solidFill>
                  <a:srgbClr val="000000"/>
                </a:solidFill>
                <a:latin typeface="Arial"/>
                <a:cs typeface="Arial"/>
              </a:rPr>
              <a:t>Drive towards the goals of </a:t>
            </a:r>
            <a:r>
              <a:rPr lang="en-US" sz="1400">
                <a:solidFill>
                  <a:srgbClr val="000000"/>
                </a:solidFill>
                <a:latin typeface="Arial"/>
                <a:cs typeface="Arial"/>
              </a:rPr>
              <a:t>EEC’s Strategic Action Plan</a:t>
            </a:r>
            <a:endParaRPr lang="en-US" sz="1400" b="0">
              <a:solidFill>
                <a:srgbClr val="000000"/>
              </a:solidFill>
              <a:latin typeface="Arial"/>
              <a:cs typeface="Arial"/>
            </a:endParaRPr>
          </a:p>
        </p:txBody>
      </p:sp>
      <p:sp>
        <p:nvSpPr>
          <p:cNvPr id="3" name="TextBox 2">
            <a:extLst>
              <a:ext uri="{FF2B5EF4-FFF2-40B4-BE49-F238E27FC236}">
                <a16:creationId xmlns:a16="http://schemas.microsoft.com/office/drawing/2014/main" id="{AB3DFAA6-39B2-4AB2-95E8-02580CF9F667}"/>
              </a:ext>
            </a:extLst>
          </p:cNvPr>
          <p:cNvSpPr txBox="1"/>
          <p:nvPr/>
        </p:nvSpPr>
        <p:spPr>
          <a:xfrm>
            <a:off x="771469" y="5219641"/>
            <a:ext cx="1893455" cy="1384995"/>
          </a:xfrm>
          <a:prstGeom prst="rect">
            <a:avLst/>
          </a:prstGeom>
          <a:solidFill>
            <a:srgbClr val="E1EFFF"/>
          </a:solidFill>
          <a:ln>
            <a:noFill/>
          </a:ln>
        </p:spPr>
        <p:txBody>
          <a:bodyPr wrap="square" lIns="91440" tIns="45720" rIns="91440" bIns="45720" rtlCol="0" anchor="t">
            <a:spAutoFit/>
          </a:bodyPr>
          <a:lstStyle/>
          <a:p>
            <a:pPr algn="ctr"/>
            <a:r>
              <a:rPr lang="en-US" sz="1400">
                <a:solidFill>
                  <a:srgbClr val="000000"/>
                </a:solidFill>
                <a:latin typeface="Arial"/>
                <a:cs typeface="Arial"/>
              </a:rPr>
              <a:t>Promote increased access and improved user experiences for families interacting with the child care system</a:t>
            </a:r>
          </a:p>
        </p:txBody>
      </p:sp>
      <p:sp>
        <p:nvSpPr>
          <p:cNvPr id="9" name="TextBox 8">
            <a:extLst>
              <a:ext uri="{FF2B5EF4-FFF2-40B4-BE49-F238E27FC236}">
                <a16:creationId xmlns:a16="http://schemas.microsoft.com/office/drawing/2014/main" id="{671BEA53-3DBB-40B8-9848-42BEC407FB42}"/>
              </a:ext>
            </a:extLst>
          </p:cNvPr>
          <p:cNvSpPr txBox="1"/>
          <p:nvPr/>
        </p:nvSpPr>
        <p:spPr>
          <a:xfrm>
            <a:off x="2742540" y="5228166"/>
            <a:ext cx="1893455" cy="1384995"/>
          </a:xfrm>
          <a:prstGeom prst="rect">
            <a:avLst/>
          </a:prstGeom>
          <a:solidFill>
            <a:srgbClr val="E1EFFF"/>
          </a:solidFill>
          <a:ln>
            <a:noFill/>
          </a:ln>
        </p:spPr>
        <p:txBody>
          <a:bodyPr wrap="square" lIns="91440" tIns="45720" rIns="91440" bIns="45720" rtlCol="0" anchor="ctr">
            <a:spAutoFit/>
          </a:bodyPr>
          <a:lstStyle/>
          <a:p>
            <a:pPr algn="ctr"/>
            <a:r>
              <a:rPr lang="en-US" sz="1400">
                <a:solidFill>
                  <a:srgbClr val="000000"/>
                </a:solidFill>
                <a:latin typeface="Arial"/>
                <a:cs typeface="Arial"/>
              </a:rPr>
              <a:t>Address urgent workforce challenges and opportunities within the early education and care sector</a:t>
            </a:r>
          </a:p>
        </p:txBody>
      </p:sp>
      <p:sp>
        <p:nvSpPr>
          <p:cNvPr id="10" name="TextBox 9">
            <a:extLst>
              <a:ext uri="{FF2B5EF4-FFF2-40B4-BE49-F238E27FC236}">
                <a16:creationId xmlns:a16="http://schemas.microsoft.com/office/drawing/2014/main" id="{29E5E9A9-FA6E-4F91-BB50-445F6986887A}"/>
              </a:ext>
            </a:extLst>
          </p:cNvPr>
          <p:cNvSpPr txBox="1"/>
          <p:nvPr/>
        </p:nvSpPr>
        <p:spPr>
          <a:xfrm>
            <a:off x="4713610" y="5228166"/>
            <a:ext cx="1893455" cy="1366766"/>
          </a:xfrm>
          <a:prstGeom prst="rect">
            <a:avLst/>
          </a:prstGeom>
          <a:solidFill>
            <a:srgbClr val="E1EFFF"/>
          </a:solidFill>
          <a:ln>
            <a:noFill/>
          </a:ln>
        </p:spPr>
        <p:txBody>
          <a:bodyPr wrap="square" rtlCol="0" anchor="ctr">
            <a:noAutofit/>
          </a:bodyPr>
          <a:lstStyle/>
          <a:p>
            <a:pPr algn="ctr"/>
            <a:r>
              <a:rPr lang="en-US" sz="1400">
                <a:solidFill>
                  <a:srgbClr val="000000"/>
                </a:solidFill>
                <a:latin typeface="Arial"/>
                <a:cs typeface="Arial"/>
              </a:rPr>
              <a:t>Continue promote stability and quality throughout the early education and care sector</a:t>
            </a:r>
          </a:p>
        </p:txBody>
      </p:sp>
      <p:sp>
        <p:nvSpPr>
          <p:cNvPr id="11" name="TextBox 10">
            <a:extLst>
              <a:ext uri="{FF2B5EF4-FFF2-40B4-BE49-F238E27FC236}">
                <a16:creationId xmlns:a16="http://schemas.microsoft.com/office/drawing/2014/main" id="{550C69CC-2FD1-4F54-BFB6-42FD63F1BC8A}"/>
              </a:ext>
            </a:extLst>
          </p:cNvPr>
          <p:cNvSpPr txBox="1"/>
          <p:nvPr/>
        </p:nvSpPr>
        <p:spPr>
          <a:xfrm>
            <a:off x="6684681" y="5219642"/>
            <a:ext cx="1893455" cy="1375290"/>
          </a:xfrm>
          <a:prstGeom prst="rect">
            <a:avLst/>
          </a:prstGeom>
          <a:solidFill>
            <a:srgbClr val="E1EFFF"/>
          </a:solidFill>
          <a:ln>
            <a:noFill/>
          </a:ln>
        </p:spPr>
        <p:txBody>
          <a:bodyPr wrap="square" lIns="91440" tIns="45720" rIns="91440" bIns="45720" rtlCol="0" anchor="ctr">
            <a:noAutofit/>
          </a:bodyPr>
          <a:lstStyle/>
          <a:p>
            <a:pPr algn="ctr"/>
            <a:r>
              <a:rPr lang="en-US" sz="1400">
                <a:solidFill>
                  <a:srgbClr val="000000"/>
                </a:solidFill>
                <a:latin typeface="Arial"/>
                <a:cs typeface="Arial"/>
              </a:rPr>
              <a:t>Build capacity at the agency to deliver on our short- and longer-term strategic priorities</a:t>
            </a:r>
          </a:p>
        </p:txBody>
      </p:sp>
      <p:sp>
        <p:nvSpPr>
          <p:cNvPr id="5" name="Isosceles Triangle 4">
            <a:extLst>
              <a:ext uri="{FF2B5EF4-FFF2-40B4-BE49-F238E27FC236}">
                <a16:creationId xmlns:a16="http://schemas.microsoft.com/office/drawing/2014/main" id="{2FA70D6B-FBA0-41B8-9D49-0600E9B90E0D}"/>
              </a:ext>
            </a:extLst>
          </p:cNvPr>
          <p:cNvSpPr/>
          <p:nvPr/>
        </p:nvSpPr>
        <p:spPr bwMode="auto">
          <a:xfrm rot="10800000">
            <a:off x="784564" y="4802914"/>
            <a:ext cx="1893454" cy="378743"/>
          </a:xfrm>
          <a:prstGeom prst="triangle">
            <a:avLst/>
          </a:prstGeom>
          <a:solidFill>
            <a:srgbClr val="3394B9"/>
          </a:solidFill>
          <a:ln w="9525" cap="flat" cmpd="sng" algn="ctr">
            <a:solidFill>
              <a:srgbClr val="3394B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6" name="Isosceles Triangle 15">
            <a:extLst>
              <a:ext uri="{FF2B5EF4-FFF2-40B4-BE49-F238E27FC236}">
                <a16:creationId xmlns:a16="http://schemas.microsoft.com/office/drawing/2014/main" id="{0BB502BE-A419-40E7-A2EF-B982E2F031FC}"/>
              </a:ext>
            </a:extLst>
          </p:cNvPr>
          <p:cNvSpPr/>
          <p:nvPr/>
        </p:nvSpPr>
        <p:spPr bwMode="auto">
          <a:xfrm rot="10800000">
            <a:off x="2768561" y="4802913"/>
            <a:ext cx="1893455" cy="378743"/>
          </a:xfrm>
          <a:prstGeom prst="triangle">
            <a:avLst/>
          </a:prstGeom>
          <a:solidFill>
            <a:srgbClr val="3394B9"/>
          </a:solidFill>
          <a:ln w="9525" cap="flat" cmpd="sng" algn="ctr">
            <a:solidFill>
              <a:srgbClr val="3394B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7" name="Isosceles Triangle 16">
            <a:extLst>
              <a:ext uri="{FF2B5EF4-FFF2-40B4-BE49-F238E27FC236}">
                <a16:creationId xmlns:a16="http://schemas.microsoft.com/office/drawing/2014/main" id="{83EB25DA-4E6C-485B-B909-218BF116E380}"/>
              </a:ext>
            </a:extLst>
          </p:cNvPr>
          <p:cNvSpPr/>
          <p:nvPr/>
        </p:nvSpPr>
        <p:spPr bwMode="auto">
          <a:xfrm rot="10800000">
            <a:off x="4739727" y="4802914"/>
            <a:ext cx="1893454" cy="378743"/>
          </a:xfrm>
          <a:prstGeom prst="triangle">
            <a:avLst/>
          </a:prstGeom>
          <a:solidFill>
            <a:srgbClr val="3394B9"/>
          </a:solidFill>
          <a:ln w="9525" cap="flat" cmpd="sng" algn="ctr">
            <a:solidFill>
              <a:srgbClr val="3394B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Isosceles Triangle 17">
            <a:extLst>
              <a:ext uri="{FF2B5EF4-FFF2-40B4-BE49-F238E27FC236}">
                <a16:creationId xmlns:a16="http://schemas.microsoft.com/office/drawing/2014/main" id="{69CE8623-8043-45F3-BD39-205DE23198BC}"/>
              </a:ext>
            </a:extLst>
          </p:cNvPr>
          <p:cNvSpPr/>
          <p:nvPr/>
        </p:nvSpPr>
        <p:spPr bwMode="auto">
          <a:xfrm rot="10800000">
            <a:off x="6710702" y="4804878"/>
            <a:ext cx="1893454" cy="378743"/>
          </a:xfrm>
          <a:prstGeom prst="triangle">
            <a:avLst/>
          </a:prstGeom>
          <a:solidFill>
            <a:srgbClr val="3394B9"/>
          </a:solidFill>
          <a:ln w="9525" cap="flat" cmpd="sng" algn="ctr">
            <a:solidFill>
              <a:srgbClr val="3394B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3" name="Rectangle 12">
            <a:extLst>
              <a:ext uri="{FF2B5EF4-FFF2-40B4-BE49-F238E27FC236}">
                <a16:creationId xmlns:a16="http://schemas.microsoft.com/office/drawing/2014/main" id="{20A3BD71-1E79-4AB2-9779-C2FC31B60713}"/>
              </a:ext>
            </a:extLst>
          </p:cNvPr>
          <p:cNvSpPr/>
          <p:nvPr/>
        </p:nvSpPr>
        <p:spPr bwMode="auto">
          <a:xfrm>
            <a:off x="784564" y="3081516"/>
            <a:ext cx="1880360" cy="1721398"/>
          </a:xfrm>
          <a:prstGeom prst="rect">
            <a:avLst/>
          </a:prstGeom>
          <a:solidFill>
            <a:srgbClr val="3394B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TextBox 22">
            <a:extLst>
              <a:ext uri="{FF2B5EF4-FFF2-40B4-BE49-F238E27FC236}">
                <a16:creationId xmlns:a16="http://schemas.microsoft.com/office/drawing/2014/main" id="{1AA82045-00F6-4636-99FF-4B91822F952E}"/>
              </a:ext>
            </a:extLst>
          </p:cNvPr>
          <p:cNvSpPr txBox="1"/>
          <p:nvPr/>
        </p:nvSpPr>
        <p:spPr>
          <a:xfrm>
            <a:off x="827039" y="3211296"/>
            <a:ext cx="1808503" cy="584774"/>
          </a:xfrm>
          <a:prstGeom prst="rect">
            <a:avLst/>
          </a:prstGeom>
          <a:noFill/>
          <a:ln>
            <a:solidFill>
              <a:srgbClr val="3394B9"/>
            </a:solidFill>
          </a:ln>
        </p:spPr>
        <p:txBody>
          <a:bodyPr wrap="square" rtlCol="0">
            <a:spAutoFit/>
          </a:bodyPr>
          <a:lstStyle/>
          <a:p>
            <a:pPr algn="ctr"/>
            <a:r>
              <a:rPr lang="en-US" sz="1600" b="1" kern="1200">
                <a:solidFill>
                  <a:schemeClr val="bg1"/>
                </a:solidFill>
              </a:rPr>
              <a:t>Childre</a:t>
            </a:r>
            <a:r>
              <a:rPr lang="en-US" sz="1600" b="1">
                <a:solidFill>
                  <a:schemeClr val="bg1"/>
                </a:solidFill>
              </a:rPr>
              <a:t>n, Youth &amp; Families</a:t>
            </a:r>
            <a:endParaRPr lang="en-US" sz="1600" b="1" kern="1200">
              <a:solidFill>
                <a:schemeClr val="bg1"/>
              </a:solidFill>
              <a:latin typeface="Arial" panose="020B0604020202020204"/>
            </a:endParaRPr>
          </a:p>
        </p:txBody>
      </p:sp>
      <p:sp>
        <p:nvSpPr>
          <p:cNvPr id="24" name="Oval 23" descr="Family with two children">
            <a:extLst>
              <a:ext uri="{FF2B5EF4-FFF2-40B4-BE49-F238E27FC236}">
                <a16:creationId xmlns:a16="http://schemas.microsoft.com/office/drawing/2014/main" id="{4D31B251-3499-4C51-AC1F-E1CE1374CC90}"/>
              </a:ext>
            </a:extLst>
          </p:cNvPr>
          <p:cNvSpPr/>
          <p:nvPr/>
        </p:nvSpPr>
        <p:spPr>
          <a:xfrm>
            <a:off x="1208674" y="3834054"/>
            <a:ext cx="1097280" cy="1097280"/>
          </a:xfrm>
          <a:prstGeom prst="ellipse">
            <a:avLst/>
          </a:prstGeom>
          <a: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l="-3000" r="-3000"/>
            </a:stretch>
          </a:blipFill>
          <a:ln>
            <a:solidFill>
              <a:srgbClr val="FFFFFF"/>
            </a:solidFill>
          </a:ln>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25" name="Rectangle 24">
            <a:extLst>
              <a:ext uri="{FF2B5EF4-FFF2-40B4-BE49-F238E27FC236}">
                <a16:creationId xmlns:a16="http://schemas.microsoft.com/office/drawing/2014/main" id="{274F4E0B-AF98-4AE5-8114-7B6A041C76AE}"/>
              </a:ext>
            </a:extLst>
          </p:cNvPr>
          <p:cNvSpPr/>
          <p:nvPr/>
        </p:nvSpPr>
        <p:spPr bwMode="auto">
          <a:xfrm>
            <a:off x="2763863" y="3103295"/>
            <a:ext cx="1880360" cy="1721398"/>
          </a:xfrm>
          <a:prstGeom prst="rect">
            <a:avLst/>
          </a:prstGeom>
          <a:solidFill>
            <a:srgbClr val="3394B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6" name="Oval 25" descr="Professor">
            <a:extLst>
              <a:ext uri="{FF2B5EF4-FFF2-40B4-BE49-F238E27FC236}">
                <a16:creationId xmlns:a16="http://schemas.microsoft.com/office/drawing/2014/main" id="{85DFA66E-6AE2-427F-85F8-8B7788E98F55}"/>
              </a:ext>
            </a:extLst>
          </p:cNvPr>
          <p:cNvSpPr/>
          <p:nvPr/>
        </p:nvSpPr>
        <p:spPr>
          <a:xfrm>
            <a:off x="3139803" y="3834054"/>
            <a:ext cx="1098928" cy="1097280"/>
          </a:xfrm>
          <a:prstGeom prst="ellipse">
            <a:avLst/>
          </a:prstGeom>
          <a:blipFill>
            <a:blip r:embed="rId5" cstate="email">
              <a:extLst>
                <a:ext uri="{28A0092B-C50C-407E-A947-70E740481C1C}">
                  <a14:useLocalDpi xmlns:a14="http://schemas.microsoft.com/office/drawing/2010/main"/>
                </a:ext>
                <a:ext uri="{96DAC541-7B7A-43D3-8B79-37D633B846F1}">
                  <asvg:svgBlip xmlns:asvg="http://schemas.microsoft.com/office/drawing/2016/SVG/main" r:embed="rId6"/>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27" name="TextBox 26">
            <a:extLst>
              <a:ext uri="{FF2B5EF4-FFF2-40B4-BE49-F238E27FC236}">
                <a16:creationId xmlns:a16="http://schemas.microsoft.com/office/drawing/2014/main" id="{9CAD7521-528F-4C5F-B1D4-ACCF9130D81F}"/>
              </a:ext>
            </a:extLst>
          </p:cNvPr>
          <p:cNvSpPr txBox="1"/>
          <p:nvPr/>
        </p:nvSpPr>
        <p:spPr>
          <a:xfrm>
            <a:off x="3031876" y="3211296"/>
            <a:ext cx="1314782" cy="338554"/>
          </a:xfrm>
          <a:prstGeom prst="rect">
            <a:avLst/>
          </a:prstGeom>
          <a:noFill/>
        </p:spPr>
        <p:txBody>
          <a:bodyPr wrap="square" rtlCol="0">
            <a:spAutoFit/>
          </a:bodyPr>
          <a:lstStyle/>
          <a:p>
            <a:pPr algn="ctr"/>
            <a:r>
              <a:rPr lang="en-US" sz="1600" b="1">
                <a:solidFill>
                  <a:schemeClr val="bg1"/>
                </a:solidFill>
              </a:rPr>
              <a:t>Educators</a:t>
            </a:r>
          </a:p>
        </p:txBody>
      </p:sp>
      <p:sp>
        <p:nvSpPr>
          <p:cNvPr id="28" name="Rectangle 27">
            <a:extLst>
              <a:ext uri="{FF2B5EF4-FFF2-40B4-BE49-F238E27FC236}">
                <a16:creationId xmlns:a16="http://schemas.microsoft.com/office/drawing/2014/main" id="{94FEE818-0EEE-46ED-BB41-A762149EE59E}"/>
              </a:ext>
            </a:extLst>
          </p:cNvPr>
          <p:cNvSpPr/>
          <p:nvPr/>
        </p:nvSpPr>
        <p:spPr bwMode="auto">
          <a:xfrm>
            <a:off x="4764412" y="3103295"/>
            <a:ext cx="1880360" cy="1721398"/>
          </a:xfrm>
          <a:prstGeom prst="rect">
            <a:avLst/>
          </a:prstGeom>
          <a:solidFill>
            <a:srgbClr val="3394B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9" name="Oval 28" descr="Playground">
            <a:extLst>
              <a:ext uri="{FF2B5EF4-FFF2-40B4-BE49-F238E27FC236}">
                <a16:creationId xmlns:a16="http://schemas.microsoft.com/office/drawing/2014/main" id="{031BD2E5-0186-4843-AB2C-7C18E5BC325F}"/>
              </a:ext>
            </a:extLst>
          </p:cNvPr>
          <p:cNvSpPr/>
          <p:nvPr/>
        </p:nvSpPr>
        <p:spPr>
          <a:xfrm>
            <a:off x="5155128" y="3834054"/>
            <a:ext cx="1098928" cy="1097280"/>
          </a:xfrm>
          <a:prstGeom prst="ellipse">
            <a:avLst/>
          </a:prstGeom>
          <a:blipFill>
            <a:blip r:embed="rId7" cstate="email">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30" name="TextBox 29">
            <a:extLst>
              <a:ext uri="{FF2B5EF4-FFF2-40B4-BE49-F238E27FC236}">
                <a16:creationId xmlns:a16="http://schemas.microsoft.com/office/drawing/2014/main" id="{10915424-DB3F-4E59-8023-202580BED059}"/>
              </a:ext>
            </a:extLst>
          </p:cNvPr>
          <p:cNvSpPr txBox="1"/>
          <p:nvPr/>
        </p:nvSpPr>
        <p:spPr>
          <a:xfrm>
            <a:off x="5121952" y="3211296"/>
            <a:ext cx="1165280" cy="338554"/>
          </a:xfrm>
          <a:prstGeom prst="rect">
            <a:avLst/>
          </a:prstGeom>
          <a:noFill/>
        </p:spPr>
        <p:txBody>
          <a:bodyPr wrap="square" rtlCol="0">
            <a:spAutoFit/>
          </a:bodyPr>
          <a:lstStyle/>
          <a:p>
            <a:pPr algn="ctr"/>
            <a:r>
              <a:rPr lang="en-US" sz="1600" b="1">
                <a:solidFill>
                  <a:schemeClr val="bg1"/>
                </a:solidFill>
              </a:rPr>
              <a:t>Programs</a:t>
            </a:r>
          </a:p>
        </p:txBody>
      </p:sp>
      <p:sp>
        <p:nvSpPr>
          <p:cNvPr id="31" name="Rectangle 30">
            <a:extLst>
              <a:ext uri="{FF2B5EF4-FFF2-40B4-BE49-F238E27FC236}">
                <a16:creationId xmlns:a16="http://schemas.microsoft.com/office/drawing/2014/main" id="{4FDC65E8-69A7-4FF4-ABA6-92286D064E67}"/>
              </a:ext>
            </a:extLst>
          </p:cNvPr>
          <p:cNvSpPr/>
          <p:nvPr/>
        </p:nvSpPr>
        <p:spPr bwMode="auto">
          <a:xfrm>
            <a:off x="6717249" y="3103295"/>
            <a:ext cx="1880360" cy="1721398"/>
          </a:xfrm>
          <a:prstGeom prst="rect">
            <a:avLst/>
          </a:prstGeom>
          <a:solidFill>
            <a:srgbClr val="3394B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32" name="Oval 31" descr="Continuous Improvement">
            <a:extLst>
              <a:ext uri="{FF2B5EF4-FFF2-40B4-BE49-F238E27FC236}">
                <a16:creationId xmlns:a16="http://schemas.microsoft.com/office/drawing/2014/main" id="{3329DC77-1816-4E54-9DBF-1E20A82AFAAA}"/>
              </a:ext>
            </a:extLst>
          </p:cNvPr>
          <p:cNvSpPr/>
          <p:nvPr/>
        </p:nvSpPr>
        <p:spPr>
          <a:xfrm>
            <a:off x="7107965" y="3796069"/>
            <a:ext cx="1098928" cy="1097280"/>
          </a:xfrm>
          <a:prstGeom prst="ellipse">
            <a:avLst/>
          </a:prstGeom>
          <a: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33" name="TextBox 32">
            <a:extLst>
              <a:ext uri="{FF2B5EF4-FFF2-40B4-BE49-F238E27FC236}">
                <a16:creationId xmlns:a16="http://schemas.microsoft.com/office/drawing/2014/main" id="{1F279FA5-7C84-420D-BBF2-41F5988F2997}"/>
              </a:ext>
            </a:extLst>
          </p:cNvPr>
          <p:cNvSpPr txBox="1"/>
          <p:nvPr/>
        </p:nvSpPr>
        <p:spPr>
          <a:xfrm>
            <a:off x="6905755" y="3211296"/>
            <a:ext cx="1503348" cy="338554"/>
          </a:xfrm>
          <a:prstGeom prst="rect">
            <a:avLst/>
          </a:prstGeom>
          <a:noFill/>
        </p:spPr>
        <p:txBody>
          <a:bodyPr wrap="square" rtlCol="0">
            <a:spAutoFit/>
          </a:bodyPr>
          <a:lstStyle/>
          <a:p>
            <a:pPr algn="ctr"/>
            <a:r>
              <a:rPr lang="en-US" sz="1600" b="1">
                <a:solidFill>
                  <a:schemeClr val="bg1"/>
                </a:solidFill>
              </a:rPr>
              <a:t>State</a:t>
            </a:r>
            <a:r>
              <a:rPr lang="en-US" sz="1100" b="1" kern="1200">
                <a:solidFill>
                  <a:schemeClr val="bg1"/>
                </a:solidFill>
              </a:rPr>
              <a:t> </a:t>
            </a:r>
            <a:r>
              <a:rPr lang="en-US" sz="1600" b="1">
                <a:solidFill>
                  <a:schemeClr val="bg1"/>
                </a:solidFill>
              </a:rPr>
              <a:t>System</a:t>
            </a:r>
          </a:p>
        </p:txBody>
      </p:sp>
      <p:sp>
        <p:nvSpPr>
          <p:cNvPr id="35" name="TextBox 34">
            <a:extLst>
              <a:ext uri="{FF2B5EF4-FFF2-40B4-BE49-F238E27FC236}">
                <a16:creationId xmlns:a16="http://schemas.microsoft.com/office/drawing/2014/main" id="{300FB8C1-A470-49B9-AB5A-AFA9181DB67A}"/>
              </a:ext>
            </a:extLst>
          </p:cNvPr>
          <p:cNvSpPr txBox="1"/>
          <p:nvPr/>
        </p:nvSpPr>
        <p:spPr>
          <a:xfrm>
            <a:off x="9023927" y="2449773"/>
            <a:ext cx="184731" cy="369332"/>
          </a:xfrm>
          <a:prstGeom prst="rect">
            <a:avLst/>
          </a:prstGeom>
          <a:noFill/>
        </p:spPr>
        <p:txBody>
          <a:bodyPr wrap="none" rtlCol="0">
            <a:spAutoFit/>
          </a:bodyPr>
          <a:lstStyle/>
          <a:p>
            <a:endParaRPr lang="en-US"/>
          </a:p>
        </p:txBody>
      </p:sp>
      <p:sp>
        <p:nvSpPr>
          <p:cNvPr id="34" name="TextBox 33">
            <a:extLst>
              <a:ext uri="{FF2B5EF4-FFF2-40B4-BE49-F238E27FC236}">
                <a16:creationId xmlns:a16="http://schemas.microsoft.com/office/drawing/2014/main" id="{345A63B5-9C1C-4F7E-834F-FD59C970740B}"/>
              </a:ext>
            </a:extLst>
          </p:cNvPr>
          <p:cNvSpPr txBox="1"/>
          <p:nvPr/>
        </p:nvSpPr>
        <p:spPr>
          <a:xfrm>
            <a:off x="0" y="6596173"/>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
        <p:nvSpPr>
          <p:cNvPr id="36" name="Slide Number Placeholder 1">
            <a:extLst>
              <a:ext uri="{FF2B5EF4-FFF2-40B4-BE49-F238E27FC236}">
                <a16:creationId xmlns:a16="http://schemas.microsoft.com/office/drawing/2014/main" id="{57A81267-8B5C-480B-84E1-528FAE3AF344}"/>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5211539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0CA999B-D7E5-2970-D9CA-1D98BCD8CFD0}"/>
              </a:ext>
            </a:extLst>
          </p:cNvPr>
          <p:cNvSpPr txBox="1">
            <a:spLocks/>
          </p:cNvSpPr>
          <p:nvPr/>
        </p:nvSpPr>
        <p:spPr>
          <a:xfrm>
            <a:off x="411899" y="558882"/>
            <a:ext cx="6043176"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a:solidFill>
                  <a:srgbClr val="00269E"/>
                </a:solidFill>
              </a:rPr>
              <a:t>Proposed FY24 Budget Priorities</a:t>
            </a:r>
          </a:p>
        </p:txBody>
      </p:sp>
      <p:sp>
        <p:nvSpPr>
          <p:cNvPr id="27" name="TextBox 26">
            <a:extLst>
              <a:ext uri="{FF2B5EF4-FFF2-40B4-BE49-F238E27FC236}">
                <a16:creationId xmlns:a16="http://schemas.microsoft.com/office/drawing/2014/main" id="{9CA1B371-8D94-4FC6-BD04-618DBB4F9B5C}"/>
              </a:ext>
            </a:extLst>
          </p:cNvPr>
          <p:cNvSpPr txBox="1"/>
          <p:nvPr/>
        </p:nvSpPr>
        <p:spPr>
          <a:xfrm>
            <a:off x="1881661" y="1214636"/>
            <a:ext cx="6569473" cy="2292935"/>
          </a:xfrm>
          <a:prstGeom prst="rect">
            <a:avLst/>
          </a:prstGeom>
          <a:solidFill>
            <a:srgbClr val="E1EFFF"/>
          </a:solidFill>
        </p:spPr>
        <p:txBody>
          <a:bodyPr wrap="square" lIns="91440" tIns="45720" rIns="91440" bIns="45720" rtlCol="0" anchor="t">
            <a:spAutoFit/>
          </a:bodyPr>
          <a:lstStyle/>
          <a:p>
            <a:r>
              <a:rPr lang="en-US" sz="1300" b="1">
                <a:ea typeface="+mn-lt"/>
                <a:cs typeface="+mn-lt"/>
              </a:rPr>
              <a:t>Support Family Economic Mobility </a:t>
            </a:r>
            <a:r>
              <a:rPr lang="en-US" sz="1300" b="1"/>
              <a:t>by Expanding Access to Child Care Financial Assistance (Subsidy) </a:t>
            </a:r>
            <a:endParaRPr lang="en-US"/>
          </a:p>
          <a:p>
            <a:r>
              <a:rPr lang="en-US" sz="1300"/>
              <a:t>Appropriate additional funding to serve low-income families who are currently eligible and awaiting access to child care financial assistance to go to or return to work and/or enroll in education or job training. </a:t>
            </a:r>
          </a:p>
          <a:p>
            <a:endParaRPr lang="en-US" sz="1300"/>
          </a:p>
          <a:p>
            <a:r>
              <a:rPr lang="en-US" sz="1300" b="1"/>
              <a:t>Reform and Update the Child Care Financial Assistance (Subsidy) Rate Structure</a:t>
            </a:r>
          </a:p>
          <a:p>
            <a:r>
              <a:rPr lang="en-US" sz="1300"/>
              <a:t>Develop a revised rate structure, based on the findings from the 2022 Market Rate Survey and Preliminary Cost Analysis, that considers existing market rate and cost study findings to promote expanded access for families and stable funding for programs serving subsidized families. </a:t>
            </a:r>
          </a:p>
        </p:txBody>
      </p:sp>
      <p:sp>
        <p:nvSpPr>
          <p:cNvPr id="28" name="TextBox 27">
            <a:extLst>
              <a:ext uri="{FF2B5EF4-FFF2-40B4-BE49-F238E27FC236}">
                <a16:creationId xmlns:a16="http://schemas.microsoft.com/office/drawing/2014/main" id="{A3E67238-1731-4B8A-A076-3EF99B074C7E}"/>
              </a:ext>
            </a:extLst>
          </p:cNvPr>
          <p:cNvSpPr txBox="1"/>
          <p:nvPr/>
        </p:nvSpPr>
        <p:spPr>
          <a:xfrm>
            <a:off x="1881661" y="4100386"/>
            <a:ext cx="6569473" cy="2092881"/>
          </a:xfrm>
          <a:prstGeom prst="rect">
            <a:avLst/>
          </a:prstGeom>
          <a:solidFill>
            <a:srgbClr val="E1EFFF"/>
          </a:solidFill>
        </p:spPr>
        <p:txBody>
          <a:bodyPr wrap="square" lIns="91440" tIns="45720" rIns="91440" bIns="45720" rtlCol="0" anchor="t">
            <a:spAutoFit/>
          </a:bodyPr>
          <a:lstStyle/>
          <a:p>
            <a:r>
              <a:rPr lang="en-US" sz="1300" b="1"/>
              <a:t>Workforce Strategy funded through Early Education and Care Trust</a:t>
            </a:r>
          </a:p>
          <a:p>
            <a:r>
              <a:rPr lang="en-US" sz="1300"/>
              <a:t>Multi-pronged strategy, based on recommendations of the Board’s Workforce Working Group, EEC’s Workforce Council, and legislative partners, to leverage the $175 million High-Quality Early Education &amp; Care Affordability Fund to make targeted – immediate and longer term - investments in workforce development innovations.</a:t>
            </a:r>
          </a:p>
          <a:p>
            <a:endParaRPr lang="en-US" sz="1300" b="1"/>
          </a:p>
          <a:p>
            <a:r>
              <a:rPr lang="en-US" sz="1300" b="1"/>
              <a:t>Prioritize Access to Child Care Financial Assistance (Subsidy) for Early Education &amp; Care Staff</a:t>
            </a:r>
          </a:p>
          <a:p>
            <a:r>
              <a:rPr lang="en-US" sz="1300"/>
              <a:t>Expand on the $10 million investment made in FY23 to support recruitment and retention of child care staff by supporting access to child care.</a:t>
            </a:r>
          </a:p>
        </p:txBody>
      </p:sp>
      <p:grpSp>
        <p:nvGrpSpPr>
          <p:cNvPr id="31" name="Group 30">
            <a:extLst>
              <a:ext uri="{FF2B5EF4-FFF2-40B4-BE49-F238E27FC236}">
                <a16:creationId xmlns:a16="http://schemas.microsoft.com/office/drawing/2014/main" id="{C1CA8A0C-AF6C-424F-A3B2-2F2EF9300B44}"/>
              </a:ext>
            </a:extLst>
          </p:cNvPr>
          <p:cNvGrpSpPr/>
          <p:nvPr/>
        </p:nvGrpSpPr>
        <p:grpSpPr>
          <a:xfrm>
            <a:off x="505122" y="1721805"/>
            <a:ext cx="1173461" cy="1278595"/>
            <a:chOff x="688970" y="1034670"/>
            <a:chExt cx="1173461" cy="1278595"/>
          </a:xfrm>
        </p:grpSpPr>
        <p:sp>
          <p:nvSpPr>
            <p:cNvPr id="44" name="Freeform: Shape 43">
              <a:extLst>
                <a:ext uri="{FF2B5EF4-FFF2-40B4-BE49-F238E27FC236}">
                  <a16:creationId xmlns:a16="http://schemas.microsoft.com/office/drawing/2014/main" id="{C1DC4B56-69AF-4FF7-80ED-46AE55E9B339}"/>
                </a:ext>
              </a:extLst>
            </p:cNvPr>
            <p:cNvSpPr/>
            <p:nvPr/>
          </p:nvSpPr>
          <p:spPr>
            <a:xfrm>
              <a:off x="688970" y="1034670"/>
              <a:ext cx="1165279" cy="1278595"/>
            </a:xfrm>
            <a:custGeom>
              <a:avLst/>
              <a:gdLst>
                <a:gd name="connsiteX0" fmla="*/ 0 w 1984745"/>
                <a:gd name="connsiteY0" fmla="*/ 198475 h 4283897"/>
                <a:gd name="connsiteX1" fmla="*/ 198475 w 1984745"/>
                <a:gd name="connsiteY1" fmla="*/ 0 h 4283897"/>
                <a:gd name="connsiteX2" fmla="*/ 1786271 w 1984745"/>
                <a:gd name="connsiteY2" fmla="*/ 0 h 4283897"/>
                <a:gd name="connsiteX3" fmla="*/ 1984746 w 1984745"/>
                <a:gd name="connsiteY3" fmla="*/ 198475 h 4283897"/>
                <a:gd name="connsiteX4" fmla="*/ 1984745 w 1984745"/>
                <a:gd name="connsiteY4" fmla="*/ 4085423 h 4283897"/>
                <a:gd name="connsiteX5" fmla="*/ 1786270 w 1984745"/>
                <a:gd name="connsiteY5" fmla="*/ 4283898 h 4283897"/>
                <a:gd name="connsiteX6" fmla="*/ 198475 w 1984745"/>
                <a:gd name="connsiteY6" fmla="*/ 4283897 h 4283897"/>
                <a:gd name="connsiteX7" fmla="*/ 0 w 1984745"/>
                <a:gd name="connsiteY7" fmla="*/ 4085422 h 4283897"/>
                <a:gd name="connsiteX8" fmla="*/ 0 w 1984745"/>
                <a:gd name="connsiteY8" fmla="*/ 198475 h 4283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4745" h="4283897">
                  <a:moveTo>
                    <a:pt x="0" y="198475"/>
                  </a:moveTo>
                  <a:cubicBezTo>
                    <a:pt x="0" y="88860"/>
                    <a:pt x="88860" y="0"/>
                    <a:pt x="198475" y="0"/>
                  </a:cubicBezTo>
                  <a:lnTo>
                    <a:pt x="1786271" y="0"/>
                  </a:lnTo>
                  <a:cubicBezTo>
                    <a:pt x="1895886" y="0"/>
                    <a:pt x="1984746" y="88860"/>
                    <a:pt x="1984746" y="198475"/>
                  </a:cubicBezTo>
                  <a:cubicBezTo>
                    <a:pt x="1984746" y="1494124"/>
                    <a:pt x="1984745" y="2789774"/>
                    <a:pt x="1984745" y="4085423"/>
                  </a:cubicBezTo>
                  <a:cubicBezTo>
                    <a:pt x="1984745" y="4195038"/>
                    <a:pt x="1895885" y="4283898"/>
                    <a:pt x="1786270" y="4283898"/>
                  </a:cubicBezTo>
                  <a:lnTo>
                    <a:pt x="198475" y="4283897"/>
                  </a:lnTo>
                  <a:cubicBezTo>
                    <a:pt x="88860" y="4283897"/>
                    <a:pt x="0" y="4195037"/>
                    <a:pt x="0" y="4085422"/>
                  </a:cubicBezTo>
                  <a:lnTo>
                    <a:pt x="0" y="198475"/>
                  </a:lnTo>
                  <a:close/>
                </a:path>
              </a:pathLst>
            </a:custGeom>
            <a:solidFill>
              <a:srgbClr val="3294B9"/>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99568" tIns="1813126" rIns="99568" bIns="956349" numCol="1" spcCol="1270" anchor="ctr" anchorCtr="0">
              <a:noAutofit/>
            </a:bodyPr>
            <a:lstStyle/>
            <a:p>
              <a:pPr marL="0" lvl="0" indent="0" algn="ctr" defTabSz="622300">
                <a:lnSpc>
                  <a:spcPct val="90000"/>
                </a:lnSpc>
                <a:spcBef>
                  <a:spcPct val="0"/>
                </a:spcBef>
                <a:spcAft>
                  <a:spcPct val="35000"/>
                </a:spcAft>
                <a:buNone/>
              </a:pPr>
              <a:endParaRPr lang="en-US" sz="1400" b="1" kern="1200">
                <a:solidFill>
                  <a:schemeClr val="tx1"/>
                </a:solidFill>
              </a:endParaRPr>
            </a:p>
            <a:p>
              <a:pPr marL="0" lvl="0" indent="0" algn="ctr" defTabSz="622300">
                <a:lnSpc>
                  <a:spcPct val="90000"/>
                </a:lnSpc>
                <a:spcBef>
                  <a:spcPct val="0"/>
                </a:spcBef>
                <a:spcAft>
                  <a:spcPct val="35000"/>
                </a:spcAft>
                <a:buNone/>
              </a:pPr>
              <a:endParaRPr lang="en-US" sz="1400" b="1" kern="1200">
                <a:solidFill>
                  <a:schemeClr val="tx1"/>
                </a:solidFill>
              </a:endParaRPr>
            </a:p>
            <a:p>
              <a:pPr marL="0" lvl="0" indent="0" algn="ctr" defTabSz="622300">
                <a:lnSpc>
                  <a:spcPct val="90000"/>
                </a:lnSpc>
                <a:spcBef>
                  <a:spcPct val="0"/>
                </a:spcBef>
                <a:spcAft>
                  <a:spcPct val="35000"/>
                </a:spcAft>
                <a:buNone/>
              </a:pPr>
              <a:endParaRPr lang="en-US" sz="1400" b="0" kern="1200">
                <a:solidFill>
                  <a:schemeClr val="tx1"/>
                </a:solidFill>
              </a:endParaRPr>
            </a:p>
          </p:txBody>
        </p:sp>
        <p:sp>
          <p:nvSpPr>
            <p:cNvPr id="45" name="Oval 44" descr="Family with two children">
              <a:extLst>
                <a:ext uri="{FF2B5EF4-FFF2-40B4-BE49-F238E27FC236}">
                  <a16:creationId xmlns:a16="http://schemas.microsoft.com/office/drawing/2014/main" id="{6610F8ED-62BA-49F2-A2B0-C9ACBE172960}"/>
                </a:ext>
              </a:extLst>
            </p:cNvPr>
            <p:cNvSpPr/>
            <p:nvPr/>
          </p:nvSpPr>
          <p:spPr>
            <a:xfrm>
              <a:off x="928710" y="1532136"/>
              <a:ext cx="685800" cy="685800"/>
            </a:xfrm>
            <a:prstGeom prst="ellipse">
              <a:avLst/>
            </a:prstGeom>
            <a: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46" name="TextBox 45">
              <a:extLst>
                <a:ext uri="{FF2B5EF4-FFF2-40B4-BE49-F238E27FC236}">
                  <a16:creationId xmlns:a16="http://schemas.microsoft.com/office/drawing/2014/main" id="{3845E007-8926-493A-8669-5DE0F34C7324}"/>
                </a:ext>
              </a:extLst>
            </p:cNvPr>
            <p:cNvSpPr txBox="1"/>
            <p:nvPr/>
          </p:nvSpPr>
          <p:spPr>
            <a:xfrm>
              <a:off x="733813" y="1127258"/>
              <a:ext cx="1128618" cy="400110"/>
            </a:xfrm>
            <a:prstGeom prst="rect">
              <a:avLst/>
            </a:prstGeom>
            <a:noFill/>
          </p:spPr>
          <p:txBody>
            <a:bodyPr wrap="square" rtlCol="0">
              <a:spAutoFit/>
            </a:bodyPr>
            <a:lstStyle/>
            <a:p>
              <a:pPr algn="ctr"/>
              <a:r>
                <a:rPr lang="en-US" sz="1000" b="1" kern="1200">
                  <a:solidFill>
                    <a:schemeClr val="bg1"/>
                  </a:solidFill>
                </a:rPr>
                <a:t>Childre</a:t>
              </a:r>
              <a:r>
                <a:rPr lang="en-US" sz="1000" b="1">
                  <a:solidFill>
                    <a:schemeClr val="bg1"/>
                  </a:solidFill>
                </a:rPr>
                <a:t>n, Youth &amp; Families</a:t>
              </a:r>
              <a:endParaRPr lang="en-US" sz="1000" b="1" kern="1200">
                <a:solidFill>
                  <a:schemeClr val="bg1"/>
                </a:solidFill>
                <a:latin typeface="Arial" panose="020B0604020202020204"/>
              </a:endParaRPr>
            </a:p>
          </p:txBody>
        </p:sp>
      </p:grpSp>
      <p:grpSp>
        <p:nvGrpSpPr>
          <p:cNvPr id="32" name="Group 31">
            <a:extLst>
              <a:ext uri="{FF2B5EF4-FFF2-40B4-BE49-F238E27FC236}">
                <a16:creationId xmlns:a16="http://schemas.microsoft.com/office/drawing/2014/main" id="{EA0AD99B-0597-48B4-8F4A-C4A64DDA137F}"/>
              </a:ext>
            </a:extLst>
          </p:cNvPr>
          <p:cNvGrpSpPr/>
          <p:nvPr/>
        </p:nvGrpSpPr>
        <p:grpSpPr>
          <a:xfrm>
            <a:off x="505120" y="4531681"/>
            <a:ext cx="1165281" cy="1278595"/>
            <a:chOff x="1965450" y="1287050"/>
            <a:chExt cx="1165281" cy="1278595"/>
          </a:xfrm>
        </p:grpSpPr>
        <p:sp>
          <p:nvSpPr>
            <p:cNvPr id="41" name="Freeform: Shape 40">
              <a:extLst>
                <a:ext uri="{FF2B5EF4-FFF2-40B4-BE49-F238E27FC236}">
                  <a16:creationId xmlns:a16="http://schemas.microsoft.com/office/drawing/2014/main" id="{2BACAE72-414B-45D1-8807-87A7D411A3B9}"/>
                </a:ext>
              </a:extLst>
            </p:cNvPr>
            <p:cNvSpPr/>
            <p:nvPr/>
          </p:nvSpPr>
          <p:spPr>
            <a:xfrm>
              <a:off x="1965450" y="1287050"/>
              <a:ext cx="1165280" cy="1278595"/>
            </a:xfrm>
            <a:custGeom>
              <a:avLst/>
              <a:gdLst>
                <a:gd name="connsiteX0" fmla="*/ 0 w 1984745"/>
                <a:gd name="connsiteY0" fmla="*/ 198475 h 4283897"/>
                <a:gd name="connsiteX1" fmla="*/ 198475 w 1984745"/>
                <a:gd name="connsiteY1" fmla="*/ 0 h 4283897"/>
                <a:gd name="connsiteX2" fmla="*/ 1786271 w 1984745"/>
                <a:gd name="connsiteY2" fmla="*/ 0 h 4283897"/>
                <a:gd name="connsiteX3" fmla="*/ 1984746 w 1984745"/>
                <a:gd name="connsiteY3" fmla="*/ 198475 h 4283897"/>
                <a:gd name="connsiteX4" fmla="*/ 1984745 w 1984745"/>
                <a:gd name="connsiteY4" fmla="*/ 4085423 h 4283897"/>
                <a:gd name="connsiteX5" fmla="*/ 1786270 w 1984745"/>
                <a:gd name="connsiteY5" fmla="*/ 4283898 h 4283897"/>
                <a:gd name="connsiteX6" fmla="*/ 198475 w 1984745"/>
                <a:gd name="connsiteY6" fmla="*/ 4283897 h 4283897"/>
                <a:gd name="connsiteX7" fmla="*/ 0 w 1984745"/>
                <a:gd name="connsiteY7" fmla="*/ 4085422 h 4283897"/>
                <a:gd name="connsiteX8" fmla="*/ 0 w 1984745"/>
                <a:gd name="connsiteY8" fmla="*/ 198475 h 4283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4745" h="4283897">
                  <a:moveTo>
                    <a:pt x="0" y="198475"/>
                  </a:moveTo>
                  <a:cubicBezTo>
                    <a:pt x="0" y="88860"/>
                    <a:pt x="88860" y="0"/>
                    <a:pt x="198475" y="0"/>
                  </a:cubicBezTo>
                  <a:lnTo>
                    <a:pt x="1786271" y="0"/>
                  </a:lnTo>
                  <a:cubicBezTo>
                    <a:pt x="1895886" y="0"/>
                    <a:pt x="1984746" y="88860"/>
                    <a:pt x="1984746" y="198475"/>
                  </a:cubicBezTo>
                  <a:cubicBezTo>
                    <a:pt x="1984746" y="1494124"/>
                    <a:pt x="1984745" y="2789774"/>
                    <a:pt x="1984745" y="4085423"/>
                  </a:cubicBezTo>
                  <a:cubicBezTo>
                    <a:pt x="1984745" y="4195038"/>
                    <a:pt x="1895885" y="4283898"/>
                    <a:pt x="1786270" y="4283898"/>
                  </a:cubicBezTo>
                  <a:lnTo>
                    <a:pt x="198475" y="4283897"/>
                  </a:lnTo>
                  <a:cubicBezTo>
                    <a:pt x="88860" y="4283897"/>
                    <a:pt x="0" y="4195037"/>
                    <a:pt x="0" y="4085422"/>
                  </a:cubicBezTo>
                  <a:lnTo>
                    <a:pt x="0" y="198475"/>
                  </a:lnTo>
                  <a:close/>
                </a:path>
              </a:pathLst>
            </a:custGeom>
            <a:solidFill>
              <a:srgbClr val="3294B9"/>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99568" tIns="1813126" rIns="99568" bIns="956349" numCol="1" spcCol="1270" anchor="t" anchorCtr="0">
              <a:noAutofit/>
            </a:bodyPr>
            <a:lstStyle/>
            <a:p>
              <a:pPr marL="0" lvl="0" indent="0" algn="ctr" defTabSz="622300" rtl="0">
                <a:lnSpc>
                  <a:spcPct val="90000"/>
                </a:lnSpc>
                <a:spcBef>
                  <a:spcPct val="0"/>
                </a:spcBef>
                <a:spcAft>
                  <a:spcPct val="35000"/>
                </a:spcAft>
                <a:buNone/>
              </a:pPr>
              <a:endParaRPr lang="en-US" sz="1400" b="0" kern="1200">
                <a:solidFill>
                  <a:schemeClr val="bg1"/>
                </a:solidFill>
                <a:latin typeface="Arial" panose="020B0604020202020204"/>
              </a:endParaRPr>
            </a:p>
          </p:txBody>
        </p:sp>
        <p:sp>
          <p:nvSpPr>
            <p:cNvPr id="42" name="Oval 41" descr="Professor">
              <a:extLst>
                <a:ext uri="{FF2B5EF4-FFF2-40B4-BE49-F238E27FC236}">
                  <a16:creationId xmlns:a16="http://schemas.microsoft.com/office/drawing/2014/main" id="{7E371854-ED2B-4773-A386-AD4475556A15}"/>
                </a:ext>
              </a:extLst>
            </p:cNvPr>
            <p:cNvSpPr/>
            <p:nvPr/>
          </p:nvSpPr>
          <p:spPr>
            <a:xfrm>
              <a:off x="2206544" y="1785693"/>
              <a:ext cx="685800" cy="685800"/>
            </a:xfrm>
            <a:prstGeom prst="ellipse">
              <a:avLst/>
            </a:prstGeom>
            <a: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43" name="TextBox 42">
              <a:extLst>
                <a:ext uri="{FF2B5EF4-FFF2-40B4-BE49-F238E27FC236}">
                  <a16:creationId xmlns:a16="http://schemas.microsoft.com/office/drawing/2014/main" id="{F6469D0A-7DDA-4D84-B57C-DF4D84383E84}"/>
                </a:ext>
              </a:extLst>
            </p:cNvPr>
            <p:cNvSpPr txBox="1"/>
            <p:nvPr/>
          </p:nvSpPr>
          <p:spPr>
            <a:xfrm>
              <a:off x="2004969" y="1383577"/>
              <a:ext cx="1125762" cy="261610"/>
            </a:xfrm>
            <a:prstGeom prst="rect">
              <a:avLst/>
            </a:prstGeom>
            <a:noFill/>
          </p:spPr>
          <p:txBody>
            <a:bodyPr wrap="square" rtlCol="0">
              <a:spAutoFit/>
            </a:bodyPr>
            <a:lstStyle/>
            <a:p>
              <a:pPr algn="ctr"/>
              <a:r>
                <a:rPr lang="en-US" sz="1100" b="1" kern="1200">
                  <a:solidFill>
                    <a:schemeClr val="bg1"/>
                  </a:solidFill>
                </a:rPr>
                <a:t>Educators</a:t>
              </a:r>
              <a:endParaRPr lang="en-US" sz="1100" b="1" kern="1200">
                <a:solidFill>
                  <a:schemeClr val="bg1"/>
                </a:solidFill>
                <a:latin typeface="Arial" panose="020B0604020202020204"/>
              </a:endParaRPr>
            </a:p>
          </p:txBody>
        </p:sp>
      </p:grpSp>
      <p:sp>
        <p:nvSpPr>
          <p:cNvPr id="47" name="Slide Number Placeholder 1">
            <a:extLst>
              <a:ext uri="{FF2B5EF4-FFF2-40B4-BE49-F238E27FC236}">
                <a16:creationId xmlns:a16="http://schemas.microsoft.com/office/drawing/2014/main" id="{6841F9BE-E7F1-406E-B6E1-0921F0405C6B}"/>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48" name="TextBox 47">
            <a:extLst>
              <a:ext uri="{FF2B5EF4-FFF2-40B4-BE49-F238E27FC236}">
                <a16:creationId xmlns:a16="http://schemas.microsoft.com/office/drawing/2014/main" id="{AF1475A3-F66E-439E-ABF4-747C8BF2C4A0}"/>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7588007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0CA999B-D7E5-2970-D9CA-1D98BCD8CFD0}"/>
              </a:ext>
            </a:extLst>
          </p:cNvPr>
          <p:cNvSpPr txBox="1">
            <a:spLocks/>
          </p:cNvSpPr>
          <p:nvPr/>
        </p:nvSpPr>
        <p:spPr>
          <a:xfrm>
            <a:off x="393045" y="568219"/>
            <a:ext cx="6043176"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a:solidFill>
                  <a:srgbClr val="00269E"/>
                </a:solidFill>
              </a:rPr>
              <a:t>Proposed FY24 Budget Priorities</a:t>
            </a:r>
          </a:p>
        </p:txBody>
      </p:sp>
      <p:sp>
        <p:nvSpPr>
          <p:cNvPr id="29" name="TextBox 28">
            <a:extLst>
              <a:ext uri="{FF2B5EF4-FFF2-40B4-BE49-F238E27FC236}">
                <a16:creationId xmlns:a16="http://schemas.microsoft.com/office/drawing/2014/main" id="{1D635219-0EB2-4DCE-9293-0269C4ABB8FB}"/>
              </a:ext>
            </a:extLst>
          </p:cNvPr>
          <p:cNvSpPr txBox="1"/>
          <p:nvPr/>
        </p:nvSpPr>
        <p:spPr>
          <a:xfrm>
            <a:off x="1841522" y="1099691"/>
            <a:ext cx="6767794" cy="3893374"/>
          </a:xfrm>
          <a:prstGeom prst="rect">
            <a:avLst/>
          </a:prstGeom>
          <a:solidFill>
            <a:srgbClr val="E1EFFF"/>
          </a:solidFill>
        </p:spPr>
        <p:txBody>
          <a:bodyPr wrap="square" lIns="91440" tIns="45720" rIns="91440" bIns="45720" rtlCol="0" anchor="t">
            <a:spAutoFit/>
          </a:bodyPr>
          <a:lstStyle/>
          <a:p>
            <a:r>
              <a:rPr lang="en-US" sz="1300" b="1"/>
              <a:t>Continuation of Commonwealth Cares for Children (C3)</a:t>
            </a:r>
          </a:p>
          <a:p>
            <a:r>
              <a:rPr lang="en-US" sz="1300"/>
              <a:t>Maintain the current grant funding level, structure and formula through FY24, with an enhanced focused on workforce development, compensation &amp; quality. </a:t>
            </a:r>
            <a:endParaRPr lang="en-US" sz="1300">
              <a:cs typeface="Arial"/>
            </a:endParaRPr>
          </a:p>
          <a:p>
            <a:endParaRPr lang="en-US" sz="1300"/>
          </a:p>
          <a:p>
            <a:r>
              <a:rPr lang="en-US" sz="1300" b="1"/>
              <a:t>FCC Homeownership &amp; Improvement Program</a:t>
            </a:r>
          </a:p>
          <a:p>
            <a:r>
              <a:rPr lang="en-US" sz="1300"/>
              <a:t>Establish a dedicated pool of funding, administered in partnership with MassHousing, to provide Family Child Care programs with critical capital support, similar to EEOST capital funding available to center-based non-profit early education and out-of-school time providers.</a:t>
            </a:r>
          </a:p>
          <a:p>
            <a:endParaRPr lang="en-US" sz="1300"/>
          </a:p>
          <a:p>
            <a:r>
              <a:rPr lang="en-US" sz="1300" b="1"/>
              <a:t>Early Education and Care Program Safety aligned with School Safety Initiatives</a:t>
            </a:r>
          </a:p>
          <a:p>
            <a:r>
              <a:rPr lang="en-US" sz="1300"/>
              <a:t>Allocate funding for school safety initiatives designed specifically for early education and care spaces, paired with meaningful steps towards providing programs with resources needed to plan, prepare, and practice for various emergency scenarios</a:t>
            </a:r>
          </a:p>
          <a:p>
            <a:pPr marL="171450" indent="-171450">
              <a:buFont typeface="Arial" panose="020B0604020202020204" pitchFamily="34" charset="0"/>
              <a:buChar char="•"/>
            </a:pPr>
            <a:endParaRPr lang="en-US" sz="1300"/>
          </a:p>
          <a:p>
            <a:r>
              <a:rPr lang="en-US" sz="1300" b="1"/>
              <a:t>Incentivizing Innovation</a:t>
            </a:r>
          </a:p>
          <a:p>
            <a:r>
              <a:rPr lang="en-US" sz="1300"/>
              <a:t>Establish an innovation fund, which would serve as incubator funding to pilot new models and approaches to child care that can help improve access as more parents and caregivers are working dynamic, non-traditional hours.</a:t>
            </a:r>
          </a:p>
        </p:txBody>
      </p:sp>
      <p:sp>
        <p:nvSpPr>
          <p:cNvPr id="30" name="TextBox 29">
            <a:extLst>
              <a:ext uri="{FF2B5EF4-FFF2-40B4-BE49-F238E27FC236}">
                <a16:creationId xmlns:a16="http://schemas.microsoft.com/office/drawing/2014/main" id="{FE0C65DD-DB3A-4248-9864-83864BF8D4E7}"/>
              </a:ext>
            </a:extLst>
          </p:cNvPr>
          <p:cNvSpPr txBox="1"/>
          <p:nvPr/>
        </p:nvSpPr>
        <p:spPr>
          <a:xfrm>
            <a:off x="1841522" y="5270785"/>
            <a:ext cx="6767794" cy="892552"/>
          </a:xfrm>
          <a:prstGeom prst="rect">
            <a:avLst/>
          </a:prstGeom>
          <a:solidFill>
            <a:srgbClr val="E1EFFF"/>
          </a:solidFill>
        </p:spPr>
        <p:txBody>
          <a:bodyPr wrap="square" lIns="91440" tIns="45720" rIns="91440" bIns="45720" rtlCol="0" anchor="t">
            <a:spAutoFit/>
          </a:bodyPr>
          <a:lstStyle/>
          <a:p>
            <a:r>
              <a:rPr lang="en-US" sz="1300" b="1"/>
              <a:t>Agency Capacity to Respond to Challenges &amp; Opportunities Now and in the Future</a:t>
            </a:r>
          </a:p>
          <a:p>
            <a:r>
              <a:rPr lang="en-US" sz="1300"/>
              <a:t>Continue to build internal capacity within EEC and investments in the agency’s ongoing effort to modernize its IT systems to provide a strong foundation for the agency to execute on its mission and new initiatives.</a:t>
            </a:r>
            <a:endParaRPr lang="en-US" sz="1300">
              <a:cs typeface="Arial"/>
            </a:endParaRPr>
          </a:p>
        </p:txBody>
      </p:sp>
      <p:grpSp>
        <p:nvGrpSpPr>
          <p:cNvPr id="33" name="Group 32">
            <a:extLst>
              <a:ext uri="{FF2B5EF4-FFF2-40B4-BE49-F238E27FC236}">
                <a16:creationId xmlns:a16="http://schemas.microsoft.com/office/drawing/2014/main" id="{9C14E8C5-3D3B-4A63-970C-AE0E87002D40}"/>
              </a:ext>
            </a:extLst>
          </p:cNvPr>
          <p:cNvGrpSpPr/>
          <p:nvPr/>
        </p:nvGrpSpPr>
        <p:grpSpPr>
          <a:xfrm>
            <a:off x="468460" y="2403608"/>
            <a:ext cx="1165280" cy="1278595"/>
            <a:chOff x="1975948" y="2644391"/>
            <a:chExt cx="1165280" cy="1278595"/>
          </a:xfrm>
        </p:grpSpPr>
        <p:sp>
          <p:nvSpPr>
            <p:cNvPr id="38" name="Freeform: Shape 37">
              <a:extLst>
                <a:ext uri="{FF2B5EF4-FFF2-40B4-BE49-F238E27FC236}">
                  <a16:creationId xmlns:a16="http://schemas.microsoft.com/office/drawing/2014/main" id="{1D94CDCE-1A60-466B-B65B-09FA12CBEA10}"/>
                </a:ext>
              </a:extLst>
            </p:cNvPr>
            <p:cNvSpPr/>
            <p:nvPr/>
          </p:nvSpPr>
          <p:spPr>
            <a:xfrm>
              <a:off x="1975948" y="2644391"/>
              <a:ext cx="1165280" cy="1278595"/>
            </a:xfrm>
            <a:custGeom>
              <a:avLst/>
              <a:gdLst>
                <a:gd name="connsiteX0" fmla="*/ 0 w 1984745"/>
                <a:gd name="connsiteY0" fmla="*/ 198475 h 4283897"/>
                <a:gd name="connsiteX1" fmla="*/ 198475 w 1984745"/>
                <a:gd name="connsiteY1" fmla="*/ 0 h 4283897"/>
                <a:gd name="connsiteX2" fmla="*/ 1786271 w 1984745"/>
                <a:gd name="connsiteY2" fmla="*/ 0 h 4283897"/>
                <a:gd name="connsiteX3" fmla="*/ 1984746 w 1984745"/>
                <a:gd name="connsiteY3" fmla="*/ 198475 h 4283897"/>
                <a:gd name="connsiteX4" fmla="*/ 1984745 w 1984745"/>
                <a:gd name="connsiteY4" fmla="*/ 4085423 h 4283897"/>
                <a:gd name="connsiteX5" fmla="*/ 1786270 w 1984745"/>
                <a:gd name="connsiteY5" fmla="*/ 4283898 h 4283897"/>
                <a:gd name="connsiteX6" fmla="*/ 198475 w 1984745"/>
                <a:gd name="connsiteY6" fmla="*/ 4283897 h 4283897"/>
                <a:gd name="connsiteX7" fmla="*/ 0 w 1984745"/>
                <a:gd name="connsiteY7" fmla="*/ 4085422 h 4283897"/>
                <a:gd name="connsiteX8" fmla="*/ 0 w 1984745"/>
                <a:gd name="connsiteY8" fmla="*/ 198475 h 4283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4745" h="4283897">
                  <a:moveTo>
                    <a:pt x="0" y="198475"/>
                  </a:moveTo>
                  <a:cubicBezTo>
                    <a:pt x="0" y="88860"/>
                    <a:pt x="88860" y="0"/>
                    <a:pt x="198475" y="0"/>
                  </a:cubicBezTo>
                  <a:lnTo>
                    <a:pt x="1786271" y="0"/>
                  </a:lnTo>
                  <a:cubicBezTo>
                    <a:pt x="1895886" y="0"/>
                    <a:pt x="1984746" y="88860"/>
                    <a:pt x="1984746" y="198475"/>
                  </a:cubicBezTo>
                  <a:cubicBezTo>
                    <a:pt x="1984746" y="1494124"/>
                    <a:pt x="1984745" y="2789774"/>
                    <a:pt x="1984745" y="4085423"/>
                  </a:cubicBezTo>
                  <a:cubicBezTo>
                    <a:pt x="1984745" y="4195038"/>
                    <a:pt x="1895885" y="4283898"/>
                    <a:pt x="1786270" y="4283898"/>
                  </a:cubicBezTo>
                  <a:lnTo>
                    <a:pt x="198475" y="4283897"/>
                  </a:lnTo>
                  <a:cubicBezTo>
                    <a:pt x="88860" y="4283897"/>
                    <a:pt x="0" y="4195037"/>
                    <a:pt x="0" y="4085422"/>
                  </a:cubicBezTo>
                  <a:lnTo>
                    <a:pt x="0" y="198475"/>
                  </a:lnTo>
                  <a:close/>
                </a:path>
              </a:pathLst>
            </a:custGeom>
            <a:solidFill>
              <a:srgbClr val="3294B9"/>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99568" tIns="1813126" rIns="99568" bIns="956349" numCol="1" spcCol="1270" anchor="ctr" anchorCtr="0">
              <a:noAutofit/>
            </a:bodyPr>
            <a:lstStyle/>
            <a:p>
              <a:pPr marL="0" lvl="0" indent="0" algn="ctr" defTabSz="622300" rtl="0">
                <a:lnSpc>
                  <a:spcPct val="90000"/>
                </a:lnSpc>
                <a:spcBef>
                  <a:spcPct val="0"/>
                </a:spcBef>
                <a:spcAft>
                  <a:spcPct val="35000"/>
                </a:spcAft>
                <a:buNone/>
              </a:pPr>
              <a:endParaRPr lang="en-US" sz="1400" b="0" kern="1200">
                <a:solidFill>
                  <a:schemeClr val="bg1"/>
                </a:solidFill>
                <a:latin typeface="Arial" panose="020B0604020202020204"/>
              </a:endParaRPr>
            </a:p>
          </p:txBody>
        </p:sp>
        <p:sp>
          <p:nvSpPr>
            <p:cNvPr id="39" name="Oval 38" descr="Playground">
              <a:extLst>
                <a:ext uri="{FF2B5EF4-FFF2-40B4-BE49-F238E27FC236}">
                  <a16:creationId xmlns:a16="http://schemas.microsoft.com/office/drawing/2014/main" id="{0A81E13E-52A8-4A0F-94FF-3EC6F4AD2196}"/>
                </a:ext>
              </a:extLst>
            </p:cNvPr>
            <p:cNvSpPr/>
            <p:nvPr/>
          </p:nvSpPr>
          <p:spPr>
            <a:xfrm>
              <a:off x="2215688" y="3143245"/>
              <a:ext cx="685800" cy="685800"/>
            </a:xfrm>
            <a:prstGeom prst="ellipse">
              <a:avLst/>
            </a:prstGeom>
            <a: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40" name="TextBox 39">
              <a:extLst>
                <a:ext uri="{FF2B5EF4-FFF2-40B4-BE49-F238E27FC236}">
                  <a16:creationId xmlns:a16="http://schemas.microsoft.com/office/drawing/2014/main" id="{5683C15A-9418-43D1-A10C-7D87C8B39A6B}"/>
                </a:ext>
              </a:extLst>
            </p:cNvPr>
            <p:cNvSpPr txBox="1"/>
            <p:nvPr/>
          </p:nvSpPr>
          <p:spPr>
            <a:xfrm>
              <a:off x="1975948" y="2741129"/>
              <a:ext cx="1165280" cy="261610"/>
            </a:xfrm>
            <a:prstGeom prst="rect">
              <a:avLst/>
            </a:prstGeom>
            <a:noFill/>
          </p:spPr>
          <p:txBody>
            <a:bodyPr wrap="square" rtlCol="0">
              <a:spAutoFit/>
            </a:bodyPr>
            <a:lstStyle/>
            <a:p>
              <a:pPr algn="ctr"/>
              <a:r>
                <a:rPr lang="en-US" sz="1100" b="1" kern="1200">
                  <a:solidFill>
                    <a:schemeClr val="bg1"/>
                  </a:solidFill>
                </a:rPr>
                <a:t>Programs</a:t>
              </a:r>
              <a:endParaRPr lang="en-US" sz="1200" b="1" kern="1200">
                <a:solidFill>
                  <a:schemeClr val="bg1"/>
                </a:solidFill>
                <a:latin typeface="Arial" panose="020B0604020202020204"/>
              </a:endParaRPr>
            </a:p>
          </p:txBody>
        </p:sp>
      </p:grpSp>
      <p:grpSp>
        <p:nvGrpSpPr>
          <p:cNvPr id="34" name="Group 33">
            <a:extLst>
              <a:ext uri="{FF2B5EF4-FFF2-40B4-BE49-F238E27FC236}">
                <a16:creationId xmlns:a16="http://schemas.microsoft.com/office/drawing/2014/main" id="{6489DE73-5E25-42BE-9D4B-435EFFF58199}"/>
              </a:ext>
            </a:extLst>
          </p:cNvPr>
          <p:cNvGrpSpPr/>
          <p:nvPr/>
        </p:nvGrpSpPr>
        <p:grpSpPr>
          <a:xfrm>
            <a:off x="468459" y="5077764"/>
            <a:ext cx="1165281" cy="1278595"/>
            <a:chOff x="3282354" y="2644391"/>
            <a:chExt cx="1165281" cy="1278595"/>
          </a:xfrm>
        </p:grpSpPr>
        <p:sp>
          <p:nvSpPr>
            <p:cNvPr id="35" name="Freeform: Shape 34">
              <a:extLst>
                <a:ext uri="{FF2B5EF4-FFF2-40B4-BE49-F238E27FC236}">
                  <a16:creationId xmlns:a16="http://schemas.microsoft.com/office/drawing/2014/main" id="{9B144E52-3CE6-49CB-BC44-D43897564708}"/>
                </a:ext>
              </a:extLst>
            </p:cNvPr>
            <p:cNvSpPr/>
            <p:nvPr/>
          </p:nvSpPr>
          <p:spPr>
            <a:xfrm>
              <a:off x="3282355" y="2644391"/>
              <a:ext cx="1165280" cy="1278595"/>
            </a:xfrm>
            <a:custGeom>
              <a:avLst/>
              <a:gdLst>
                <a:gd name="connsiteX0" fmla="*/ 0 w 1984745"/>
                <a:gd name="connsiteY0" fmla="*/ 198475 h 4283897"/>
                <a:gd name="connsiteX1" fmla="*/ 198475 w 1984745"/>
                <a:gd name="connsiteY1" fmla="*/ 0 h 4283897"/>
                <a:gd name="connsiteX2" fmla="*/ 1786271 w 1984745"/>
                <a:gd name="connsiteY2" fmla="*/ 0 h 4283897"/>
                <a:gd name="connsiteX3" fmla="*/ 1984746 w 1984745"/>
                <a:gd name="connsiteY3" fmla="*/ 198475 h 4283897"/>
                <a:gd name="connsiteX4" fmla="*/ 1984745 w 1984745"/>
                <a:gd name="connsiteY4" fmla="*/ 4085423 h 4283897"/>
                <a:gd name="connsiteX5" fmla="*/ 1786270 w 1984745"/>
                <a:gd name="connsiteY5" fmla="*/ 4283898 h 4283897"/>
                <a:gd name="connsiteX6" fmla="*/ 198475 w 1984745"/>
                <a:gd name="connsiteY6" fmla="*/ 4283897 h 4283897"/>
                <a:gd name="connsiteX7" fmla="*/ 0 w 1984745"/>
                <a:gd name="connsiteY7" fmla="*/ 4085422 h 4283897"/>
                <a:gd name="connsiteX8" fmla="*/ 0 w 1984745"/>
                <a:gd name="connsiteY8" fmla="*/ 198475 h 4283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4745" h="4283897">
                  <a:moveTo>
                    <a:pt x="0" y="198475"/>
                  </a:moveTo>
                  <a:cubicBezTo>
                    <a:pt x="0" y="88860"/>
                    <a:pt x="88860" y="0"/>
                    <a:pt x="198475" y="0"/>
                  </a:cubicBezTo>
                  <a:lnTo>
                    <a:pt x="1786271" y="0"/>
                  </a:lnTo>
                  <a:cubicBezTo>
                    <a:pt x="1895886" y="0"/>
                    <a:pt x="1984746" y="88860"/>
                    <a:pt x="1984746" y="198475"/>
                  </a:cubicBezTo>
                  <a:cubicBezTo>
                    <a:pt x="1984746" y="1494124"/>
                    <a:pt x="1984745" y="2789774"/>
                    <a:pt x="1984745" y="4085423"/>
                  </a:cubicBezTo>
                  <a:cubicBezTo>
                    <a:pt x="1984745" y="4195038"/>
                    <a:pt x="1895885" y="4283898"/>
                    <a:pt x="1786270" y="4283898"/>
                  </a:cubicBezTo>
                  <a:lnTo>
                    <a:pt x="198475" y="4283897"/>
                  </a:lnTo>
                  <a:cubicBezTo>
                    <a:pt x="88860" y="4283897"/>
                    <a:pt x="0" y="4195037"/>
                    <a:pt x="0" y="4085422"/>
                  </a:cubicBezTo>
                  <a:lnTo>
                    <a:pt x="0" y="198475"/>
                  </a:lnTo>
                  <a:close/>
                </a:path>
              </a:pathLst>
            </a:custGeom>
            <a:solidFill>
              <a:srgbClr val="3294B9"/>
            </a:solidFill>
            <a:effectLst>
              <a:outerShdw blurRad="50800" dist="38100" dir="2700000" algn="tl" rotWithShape="0">
                <a:prstClr val="black">
                  <a:alpha val="40000"/>
                </a:prstClr>
              </a:outerShd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99568" tIns="1813126" rIns="99568" bIns="956349" numCol="1" spcCol="1270" anchor="ctr" anchorCtr="0">
              <a:noAutofit/>
            </a:bodyPr>
            <a:lstStyle/>
            <a:p>
              <a:pPr marL="0" lvl="0" indent="0" algn="ctr" defTabSz="622300">
                <a:lnSpc>
                  <a:spcPct val="90000"/>
                </a:lnSpc>
                <a:spcBef>
                  <a:spcPct val="0"/>
                </a:spcBef>
                <a:spcAft>
                  <a:spcPct val="35000"/>
                </a:spcAft>
                <a:buNone/>
              </a:pPr>
              <a:endParaRPr lang="en-US" sz="1400" b="0" kern="1200">
                <a:solidFill>
                  <a:schemeClr val="bg1"/>
                </a:solidFill>
              </a:endParaRPr>
            </a:p>
          </p:txBody>
        </p:sp>
        <p:sp>
          <p:nvSpPr>
            <p:cNvPr id="36" name="Oval 35" descr="Continuous Improvement">
              <a:extLst>
                <a:ext uri="{FF2B5EF4-FFF2-40B4-BE49-F238E27FC236}">
                  <a16:creationId xmlns:a16="http://schemas.microsoft.com/office/drawing/2014/main" id="{7D1E2E56-0422-4C72-95FE-85A3603C6D01}"/>
                </a:ext>
              </a:extLst>
            </p:cNvPr>
            <p:cNvSpPr/>
            <p:nvPr/>
          </p:nvSpPr>
          <p:spPr>
            <a:xfrm>
              <a:off x="3522095" y="3143245"/>
              <a:ext cx="685800" cy="685800"/>
            </a:xfrm>
            <a:prstGeom prst="ellipse">
              <a:avLst/>
            </a:prstGeom>
            <a:blipFill>
              <a:blip r:embed="rId4" cstate="email">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a:fillRect l="-3000" r="-3000"/>
              </a:stretch>
            </a:blipFill>
            <a:effectLst/>
          </p:spPr>
          <p:style>
            <a:lnRef idx="2">
              <a:schemeClr val="lt1">
                <a:hueOff val="0"/>
                <a:satOff val="0"/>
                <a:lumOff val="0"/>
                <a:alphaOff val="0"/>
              </a:schemeClr>
            </a:lnRef>
            <a:fillRef idx="1">
              <a:scrgbClr r="0" g="0" b="0"/>
            </a:fillRef>
            <a:effectRef idx="0">
              <a:scrgbClr r="0" g="0" b="0"/>
            </a:effectRef>
            <a:fontRef idx="minor">
              <a:schemeClr val="lt1">
                <a:hueOff val="0"/>
                <a:satOff val="0"/>
                <a:lumOff val="0"/>
                <a:alphaOff val="0"/>
              </a:schemeClr>
            </a:fontRef>
          </p:style>
        </p:sp>
        <p:sp>
          <p:nvSpPr>
            <p:cNvPr id="37" name="TextBox 36">
              <a:extLst>
                <a:ext uri="{FF2B5EF4-FFF2-40B4-BE49-F238E27FC236}">
                  <a16:creationId xmlns:a16="http://schemas.microsoft.com/office/drawing/2014/main" id="{24E05AC8-1D16-4EB7-9D0C-D03E06CD47C9}"/>
                </a:ext>
              </a:extLst>
            </p:cNvPr>
            <p:cNvSpPr txBox="1"/>
            <p:nvPr/>
          </p:nvSpPr>
          <p:spPr>
            <a:xfrm>
              <a:off x="3282354" y="2763013"/>
              <a:ext cx="1165281" cy="261610"/>
            </a:xfrm>
            <a:prstGeom prst="rect">
              <a:avLst/>
            </a:prstGeom>
            <a:noFill/>
          </p:spPr>
          <p:txBody>
            <a:bodyPr wrap="square" rtlCol="0">
              <a:spAutoFit/>
            </a:bodyPr>
            <a:lstStyle/>
            <a:p>
              <a:pPr algn="ctr"/>
              <a:r>
                <a:rPr lang="en-US" sz="1100" b="1" kern="1200">
                  <a:solidFill>
                    <a:schemeClr val="bg1"/>
                  </a:solidFill>
                </a:rPr>
                <a:t>State System</a:t>
              </a:r>
              <a:endParaRPr lang="en-US" sz="1100" b="1" kern="1200">
                <a:solidFill>
                  <a:schemeClr val="bg1"/>
                </a:solidFill>
                <a:latin typeface="Arial" panose="020B0604020202020204"/>
              </a:endParaRPr>
            </a:p>
          </p:txBody>
        </p:sp>
      </p:grpSp>
      <p:sp>
        <p:nvSpPr>
          <p:cNvPr id="48" name="Slide Number Placeholder 1">
            <a:extLst>
              <a:ext uri="{FF2B5EF4-FFF2-40B4-BE49-F238E27FC236}">
                <a16:creationId xmlns:a16="http://schemas.microsoft.com/office/drawing/2014/main" id="{0B0437B8-A658-4924-BFE2-5426AD7F541E}"/>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50" name="TextBox 49">
            <a:extLst>
              <a:ext uri="{FF2B5EF4-FFF2-40B4-BE49-F238E27FC236}">
                <a16:creationId xmlns:a16="http://schemas.microsoft.com/office/drawing/2014/main" id="{D3FD0041-6804-427F-AC36-434BFD4D101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6747193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0CA999B-D7E5-2970-D9CA-1D98BCD8CFD0}"/>
              </a:ext>
            </a:extLst>
          </p:cNvPr>
          <p:cNvSpPr txBox="1">
            <a:spLocks/>
          </p:cNvSpPr>
          <p:nvPr/>
        </p:nvSpPr>
        <p:spPr>
          <a:xfrm>
            <a:off x="376096" y="532770"/>
            <a:ext cx="6043176" cy="377026"/>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a:solidFill>
                  <a:srgbClr val="00269E"/>
                </a:solidFill>
              </a:rPr>
              <a:t>State Budget Process</a:t>
            </a:r>
          </a:p>
        </p:txBody>
      </p:sp>
      <p:sp>
        <p:nvSpPr>
          <p:cNvPr id="61" name="TextBox 60">
            <a:extLst>
              <a:ext uri="{FF2B5EF4-FFF2-40B4-BE49-F238E27FC236}">
                <a16:creationId xmlns:a16="http://schemas.microsoft.com/office/drawing/2014/main" id="{7BE1D46A-E4A3-4082-BBB1-D63663FBCEAF}"/>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graphicFrame>
        <p:nvGraphicFramePr>
          <p:cNvPr id="10" name="Content Placeholder 5">
            <a:extLst>
              <a:ext uri="{FF2B5EF4-FFF2-40B4-BE49-F238E27FC236}">
                <a16:creationId xmlns:a16="http://schemas.microsoft.com/office/drawing/2014/main" id="{B0AC07A5-E75F-41FD-ACE2-CC1F96941694}"/>
              </a:ext>
            </a:extLst>
          </p:cNvPr>
          <p:cNvGraphicFramePr>
            <a:graphicFrameLocks noGrp="1"/>
          </p:cNvGraphicFramePr>
          <p:nvPr>
            <p:ph idx="1"/>
            <p:extLst>
              <p:ext uri="{D42A27DB-BD31-4B8C-83A1-F6EECF244321}">
                <p14:modId xmlns:p14="http://schemas.microsoft.com/office/powerpoint/2010/main" val="1466433782"/>
              </p:ext>
            </p:extLst>
          </p:nvPr>
        </p:nvGraphicFramePr>
        <p:xfrm>
          <a:off x="457200" y="1339850"/>
          <a:ext cx="8385142" cy="5126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Slide Number Placeholder 1">
            <a:extLst>
              <a:ext uri="{FF2B5EF4-FFF2-40B4-BE49-F238E27FC236}">
                <a16:creationId xmlns:a16="http://schemas.microsoft.com/office/drawing/2014/main" id="{6BA469E4-803A-44C5-856C-BC9CDDD46700}"/>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570147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658669" y="3086598"/>
            <a:ext cx="7826662"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solidFill>
                  <a:srgbClr val="00269E"/>
                </a:solidFill>
              </a:rPr>
              <a:t>Early Education and Out of School Time Capital Grant Program Proposed Regulation Revisions</a:t>
            </a:r>
          </a:p>
        </p:txBody>
      </p:sp>
      <p:sp>
        <p:nvSpPr>
          <p:cNvPr id="7" name="Slide Number Placeholder 3">
            <a:extLst>
              <a:ext uri="{FF2B5EF4-FFF2-40B4-BE49-F238E27FC236}">
                <a16:creationId xmlns:a16="http://schemas.microsoft.com/office/drawing/2014/main" id="{CA7B5E4E-6F12-4334-818D-A9132DA6B2AF}"/>
              </a:ext>
            </a:extLst>
          </p:cNvPr>
          <p:cNvSpPr txBox="1">
            <a:spLocks/>
          </p:cNvSpPr>
          <p:nvPr/>
        </p:nvSpPr>
        <p:spPr>
          <a:xfrm>
            <a:off x="7210425" y="6635961"/>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45</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CC5FB775-EF19-437E-90DC-170A09C430EC}"/>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8397035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7" y="265814"/>
            <a:ext cx="7734300" cy="648586"/>
          </a:xfrm>
        </p:spPr>
        <p:txBody>
          <a:bodyPr/>
          <a:lstStyle/>
          <a:p>
            <a:r>
              <a:rPr lang="en-US" sz="2000">
                <a:solidFill>
                  <a:srgbClr val="00269E"/>
                </a:solidFill>
              </a:rPr>
              <a:t>EEOST Proposed Regulations Revision - VOTE</a:t>
            </a:r>
          </a:p>
        </p:txBody>
      </p:sp>
      <p:sp>
        <p:nvSpPr>
          <p:cNvPr id="3" name="Content Placeholder 2"/>
          <p:cNvSpPr>
            <a:spLocks noGrp="1"/>
          </p:cNvSpPr>
          <p:nvPr>
            <p:ph idx="1"/>
          </p:nvPr>
        </p:nvSpPr>
        <p:spPr>
          <a:xfrm>
            <a:off x="414338" y="1096823"/>
            <a:ext cx="8443912" cy="2288355"/>
          </a:xfrm>
          <a:solidFill>
            <a:schemeClr val="bg1">
              <a:lumMod val="95000"/>
            </a:schemeClr>
          </a:solidFill>
          <a:ln>
            <a:solidFill>
              <a:schemeClr val="accent3">
                <a:lumMod val="65000"/>
              </a:schemeClr>
            </a:solidFill>
          </a:ln>
        </p:spPr>
        <p:txBody>
          <a:bodyPr/>
          <a:lstStyle/>
          <a:p>
            <a:pPr marL="0" indent="0" algn="ctr">
              <a:buNone/>
            </a:pPr>
            <a:r>
              <a:rPr lang="en-US" sz="1400">
                <a:latin typeface="Arial"/>
                <a:cs typeface="Arial"/>
              </a:rPr>
              <a:t>Regulatory Adjustments to Support Programmatic Change</a:t>
            </a:r>
          </a:p>
          <a:p>
            <a:pPr marL="0" indent="0">
              <a:spcBef>
                <a:spcPts val="0"/>
              </a:spcBef>
              <a:buNone/>
            </a:pPr>
            <a:endParaRPr lang="en-US" sz="1400">
              <a:latin typeface="Arial" panose="020B0604020202020204" pitchFamily="34" charset="0"/>
              <a:cs typeface="Arial" panose="020B0604020202020204" pitchFamily="34" charset="0"/>
            </a:endParaRPr>
          </a:p>
          <a:p>
            <a:pPr marL="0" indent="0">
              <a:spcBef>
                <a:spcPts val="0"/>
              </a:spcBef>
              <a:buNone/>
            </a:pPr>
            <a:r>
              <a:rPr lang="en-US" sz="1400" b="0">
                <a:latin typeface="Arial"/>
                <a:cs typeface="Arial"/>
              </a:rPr>
              <a:t>Continue to allow the Commissioner to...</a:t>
            </a:r>
          </a:p>
          <a:p>
            <a:pPr>
              <a:spcBef>
                <a:spcPts val="0"/>
              </a:spcBef>
            </a:pPr>
            <a:r>
              <a:rPr lang="en-US" sz="1400" b="0">
                <a:latin typeface="Arial"/>
                <a:cs typeface="Arial"/>
              </a:rPr>
              <a:t>change the length of the grant period.  606 CMR 15.04(2)(c)</a:t>
            </a:r>
          </a:p>
          <a:p>
            <a:pPr>
              <a:spcBef>
                <a:spcPts val="0"/>
              </a:spcBef>
            </a:pPr>
            <a:r>
              <a:rPr lang="en-US" sz="1400" b="0">
                <a:latin typeface="Arial"/>
                <a:cs typeface="Arial"/>
              </a:rPr>
              <a:t>change the timetable for grant recapture in case of default to reflect the shorter grant periods. 606 CMR 15.04(2)(d)</a:t>
            </a:r>
          </a:p>
          <a:p>
            <a:pPr>
              <a:spcBef>
                <a:spcPts val="0"/>
              </a:spcBef>
            </a:pPr>
            <a:r>
              <a:rPr lang="en-US" sz="1400" b="0">
                <a:latin typeface="Arial"/>
                <a:cs typeface="Arial"/>
              </a:rPr>
              <a:t>waive the requirement for a recorded Land Use Restriction against the property received the EEOST grant. 606 CMR 15.04(2)(e)</a:t>
            </a:r>
          </a:p>
          <a:p>
            <a:pPr>
              <a:spcBef>
                <a:spcPts val="0"/>
              </a:spcBef>
            </a:pPr>
            <a:r>
              <a:rPr lang="en-US" sz="1400" b="0">
                <a:latin typeface="Arial"/>
                <a:cs typeface="Arial"/>
              </a:rPr>
              <a:t>waive the requirement for a recorded Mortgage Lien against the property receiving the EEOST grant. 606 CMR 15.04(2)(f)</a:t>
            </a:r>
          </a:p>
          <a:p>
            <a:pPr>
              <a:spcBef>
                <a:spcPts val="0"/>
              </a:spcBef>
            </a:pPr>
            <a:endParaRPr lang="en-US" sz="1600" b="0">
              <a:solidFill>
                <a:srgbClr val="000000"/>
              </a:solidFill>
              <a:latin typeface="Arial" pitchFamily="34" charset="0"/>
              <a:cs typeface="Arial" pitchFamily="34" charset="0"/>
            </a:endParaRPr>
          </a:p>
          <a:p>
            <a:endParaRPr lang="en-US" sz="2000"/>
          </a:p>
        </p:txBody>
      </p:sp>
      <p:sp>
        <p:nvSpPr>
          <p:cNvPr id="6" name="Isosceles Triangle 5">
            <a:extLst>
              <a:ext uri="{FF2B5EF4-FFF2-40B4-BE49-F238E27FC236}">
                <a16:creationId xmlns:a16="http://schemas.microsoft.com/office/drawing/2014/main" id="{74C54E56-BDF4-42ED-AFA8-89F3D73383C8}"/>
              </a:ext>
            </a:extLst>
          </p:cNvPr>
          <p:cNvSpPr/>
          <p:nvPr/>
        </p:nvSpPr>
        <p:spPr bwMode="auto">
          <a:xfrm rot="10800000">
            <a:off x="1629728" y="3567601"/>
            <a:ext cx="5303520" cy="457200"/>
          </a:xfrm>
          <a:prstGeom prst="triangle">
            <a:avLst>
              <a:gd name="adj" fmla="val 49953"/>
            </a:avLst>
          </a:prstGeom>
          <a:solidFill>
            <a:schemeClr val="accent5">
              <a:lumMod val="25000"/>
            </a:schemeClr>
          </a:solidFill>
          <a:ln w="9525" cap="flat" cmpd="sng" algn="ctr">
            <a:solidFill>
              <a:schemeClr val="accent5">
                <a:lumMod val="2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9" name="TextBox 8">
            <a:extLst>
              <a:ext uri="{FF2B5EF4-FFF2-40B4-BE49-F238E27FC236}">
                <a16:creationId xmlns:a16="http://schemas.microsoft.com/office/drawing/2014/main" id="{77FAF09D-9E72-460E-B62E-516E5193DA93}"/>
              </a:ext>
            </a:extLst>
          </p:cNvPr>
          <p:cNvSpPr txBox="1"/>
          <p:nvPr/>
        </p:nvSpPr>
        <p:spPr>
          <a:xfrm>
            <a:off x="414338" y="4253856"/>
            <a:ext cx="8443911" cy="1608133"/>
          </a:xfrm>
          <a:prstGeom prst="rect">
            <a:avLst/>
          </a:prstGeom>
          <a:solidFill>
            <a:schemeClr val="bg2">
              <a:lumMod val="20000"/>
              <a:lumOff val="80000"/>
            </a:schemeClr>
          </a:solidFill>
          <a:ln w="38100">
            <a:solidFill>
              <a:srgbClr val="0000E5"/>
            </a:solidFill>
          </a:ln>
        </p:spPr>
        <p:txBody>
          <a:bodyPr wrap="square" lIns="68580" tIns="34290" rIns="68580" bIns="34290" anchor="t">
            <a:spAutoFit/>
          </a:bodyPr>
          <a:lstStyle/>
          <a:p>
            <a:pPr marL="213995" indent="-213995" defTabSz="685783">
              <a:buFont typeface="Arial"/>
              <a:buChar char="•"/>
              <a:defRPr/>
            </a:pPr>
            <a:r>
              <a:rPr lang="en-US" sz="1600" b="1">
                <a:solidFill>
                  <a:srgbClr val="000000"/>
                </a:solidFill>
                <a:latin typeface="+mj-lt"/>
                <a:ea typeface="Times New Roman" panose="02020603050405020304" pitchFamily="18" charset="0"/>
                <a:cs typeface="Calibri"/>
              </a:rPr>
              <a:t>Vote</a:t>
            </a:r>
            <a:r>
              <a:rPr lang="en-US" sz="1600">
                <a:solidFill>
                  <a:srgbClr val="000000"/>
                </a:solidFill>
                <a:ea typeface="Times New Roman" panose="02020603050405020304" pitchFamily="18" charset="0"/>
                <a:cs typeface="Calibri"/>
              </a:rPr>
              <a:t>:</a:t>
            </a:r>
          </a:p>
          <a:p>
            <a:pPr marL="671195" lvl="1" indent="-213995" defTabSz="685783">
              <a:buFont typeface="Arial"/>
              <a:buChar char="•"/>
              <a:defRPr/>
            </a:pPr>
            <a:r>
              <a:rPr lang="en-US" sz="1200">
                <a:ea typeface="Times New Roman" panose="02020603050405020304" pitchFamily="18" charset="0"/>
                <a:cs typeface="Calibri"/>
              </a:rPr>
              <a:t>that the Board of Early Education and Care, in accordance with G.L. c. 15D, § 3(f), having solicited public comment as required by G.L. c. 30A, hereby approves 606 CMR 15.00, the proposed amended regulations governing the Early Education and Out of School Time Capital Fund Program. </a:t>
            </a:r>
          </a:p>
          <a:p>
            <a:pPr marL="671195" lvl="1" indent="-213995" defTabSz="685783">
              <a:buFont typeface="Arial"/>
              <a:buChar char="•"/>
              <a:defRPr/>
            </a:pPr>
            <a:r>
              <a:rPr lang="en-US" sz="1200">
                <a:ea typeface="Times New Roman" panose="02020603050405020304" pitchFamily="18" charset="0"/>
                <a:cs typeface="Calibri"/>
              </a:rPr>
              <a:t>that the Board also authorizes the Commissioner of Early Education and Care to file the proposed amended regulations with Secretary of the Commonwealth for publication in the Massachusetts Register as 606 CMR 15.00, in accordance with G.L. c. 30A. </a:t>
            </a:r>
          </a:p>
          <a:p>
            <a:pPr marL="213995" indent="-213995" defTabSz="685783">
              <a:buFont typeface="Arial"/>
              <a:buChar char="•"/>
              <a:defRPr/>
            </a:pPr>
            <a:endParaRPr lang="en-US" sz="1200">
              <a:ea typeface="Times New Roman" panose="02020603050405020304" pitchFamily="18" charset="0"/>
              <a:cs typeface="Calibri"/>
            </a:endParaRPr>
          </a:p>
        </p:txBody>
      </p:sp>
      <p:sp>
        <p:nvSpPr>
          <p:cNvPr id="10" name="Slide Number Placeholder 1">
            <a:extLst>
              <a:ext uri="{FF2B5EF4-FFF2-40B4-BE49-F238E27FC236}">
                <a16:creationId xmlns:a16="http://schemas.microsoft.com/office/drawing/2014/main" id="{C863BDB7-28C9-4ADA-9B81-EE2B0A5A4E92}"/>
              </a:ext>
            </a:extLst>
          </p:cNvPr>
          <p:cNvSpPr txBox="1">
            <a:spLocks/>
          </p:cNvSpPr>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457200" rtl="0" eaLnBrk="1" latinLnBrk="0" hangingPunct="1">
              <a:spcBef>
                <a:spcPct val="0"/>
              </a:spcBef>
              <a:defRPr sz="800" b="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A56C0EC-3B98-441E-AA55-70D5E6ACE5C8}"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US" sz="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43115CD9-198F-4413-A74E-F7C2F4D29CA4}"/>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157405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2EFF690-BCC9-4999-9DBD-066FC5C9D353}"/>
              </a:ext>
            </a:extLst>
          </p:cNvPr>
          <p:cNvSpPr txBox="1"/>
          <p:nvPr/>
        </p:nvSpPr>
        <p:spPr>
          <a:xfrm>
            <a:off x="1943967" y="3086598"/>
            <a:ext cx="5266458" cy="68480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US"/>
            </a:defPPr>
            <a:lvl1pPr marR="0" lvl="0" indent="0" defTabSz="914400" fontAlgn="auto">
              <a:lnSpc>
                <a:spcPct val="100000"/>
              </a:lnSpc>
              <a:spcBef>
                <a:spcPts val="0"/>
              </a:spcBef>
              <a:spcAft>
                <a:spcPts val="0"/>
              </a:spcAft>
              <a:buClrTx/>
              <a:buSzTx/>
              <a:buFontTx/>
              <a:buNone/>
              <a:tabLst/>
              <a:defRPr sz="2000" b="1">
                <a:solidFill>
                  <a:srgbClr val="0000E5"/>
                </a:solidFill>
                <a:latin typeface="Arial" panose="020B0604020202020204"/>
              </a:defRPr>
            </a:lvl1pPr>
          </a:lstStyle>
          <a:p>
            <a:r>
              <a:rPr lang="en-US">
                <a:solidFill>
                  <a:srgbClr val="00269E"/>
                </a:solidFill>
              </a:rPr>
              <a:t>Child Care Financial Assistance (Subsidy) </a:t>
            </a:r>
          </a:p>
          <a:p>
            <a:r>
              <a:rPr lang="en-US">
                <a:solidFill>
                  <a:srgbClr val="00269E"/>
                </a:solidFill>
              </a:rPr>
              <a:t>Rate Increase Proposal</a:t>
            </a:r>
          </a:p>
        </p:txBody>
      </p:sp>
      <p:sp>
        <p:nvSpPr>
          <p:cNvPr id="7" name="Slide Number Placeholder 3">
            <a:extLst>
              <a:ext uri="{FF2B5EF4-FFF2-40B4-BE49-F238E27FC236}">
                <a16:creationId xmlns:a16="http://schemas.microsoft.com/office/drawing/2014/main" id="{B4C1462D-47D4-4C99-A268-E1CA29D0F1A1}"/>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5</a:t>
            </a:fld>
            <a:endParaRPr lang="en-US" sz="800">
              <a:solidFill>
                <a:srgbClr val="000000"/>
              </a:solidFill>
              <a:latin typeface="Arial" panose="020B0604020202020204"/>
            </a:endParaRPr>
          </a:p>
        </p:txBody>
      </p:sp>
      <p:sp>
        <p:nvSpPr>
          <p:cNvPr id="8" name="TextBox 7">
            <a:extLst>
              <a:ext uri="{FF2B5EF4-FFF2-40B4-BE49-F238E27FC236}">
                <a16:creationId xmlns:a16="http://schemas.microsoft.com/office/drawing/2014/main" id="{EA4D62D3-21AA-49FF-AF96-56359F7EE0E8}"/>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3226749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Content Placeholder 2"/>
          <p:cNvSpPr>
            <a:spLocks noGrp="1"/>
          </p:cNvSpPr>
          <p:nvPr>
            <p:ph idx="1"/>
          </p:nvPr>
        </p:nvSpPr>
        <p:spPr>
          <a:xfrm>
            <a:off x="362528" y="981876"/>
            <a:ext cx="8418944" cy="5501141"/>
          </a:xfrm>
        </p:spPr>
        <p:txBody>
          <a:bodyPr/>
          <a:lstStyle/>
          <a:p>
            <a:pPr marL="170815" indent="-170815">
              <a:defRPr/>
            </a:pPr>
            <a:r>
              <a:rPr lang="en-US" sz="1550" b="0">
                <a:latin typeface="+mj-lt"/>
                <a:cs typeface="Arial"/>
              </a:rPr>
              <a:t>The 2022 Market Rate Survey and Preliminary Cost Analysis found that current child care financial assistance (subsidy) rates </a:t>
            </a:r>
            <a:r>
              <a:rPr lang="en-US" sz="1550" b="0">
                <a:latin typeface="+mj-lt"/>
              </a:rPr>
              <a:t>mostly fall below the 50</a:t>
            </a:r>
            <a:r>
              <a:rPr lang="en-US" sz="1550" b="0" baseline="30000">
                <a:latin typeface="+mj-lt"/>
              </a:rPr>
              <a:t>th</a:t>
            </a:r>
            <a:r>
              <a:rPr lang="en-US" sz="1550" b="0">
                <a:latin typeface="+mj-lt"/>
              </a:rPr>
              <a:t> percentile of the current MRS.</a:t>
            </a:r>
            <a:r>
              <a:rPr lang="en-US" sz="1550" b="0">
                <a:latin typeface="+mj-lt"/>
                <a:cs typeface="Calibri"/>
              </a:rPr>
              <a:t> </a:t>
            </a:r>
            <a:r>
              <a:rPr lang="en-US" sz="1550" b="0">
                <a:latin typeface="+mj-lt"/>
              </a:rPr>
              <a:t>In many cases, rates are below the 25</a:t>
            </a:r>
            <a:r>
              <a:rPr lang="en-US" sz="1550" b="0" baseline="30000">
                <a:latin typeface="+mj-lt"/>
              </a:rPr>
              <a:t>th</a:t>
            </a:r>
            <a:r>
              <a:rPr lang="en-US" sz="1550" b="0">
                <a:latin typeface="+mj-lt"/>
              </a:rPr>
              <a:t> percentile.</a:t>
            </a:r>
            <a:endParaRPr lang="en-US" sz="1550" b="0">
              <a:latin typeface="+mj-lt"/>
              <a:cs typeface="Arial"/>
            </a:endParaRPr>
          </a:p>
          <a:p>
            <a:pPr marL="431165" lvl="1" indent="-170815">
              <a:defRPr/>
            </a:pPr>
            <a:r>
              <a:rPr lang="en-US" sz="1550">
                <a:latin typeface="+mj-lt"/>
                <a:cs typeface="Arial"/>
              </a:rPr>
              <a:t>ACF requires states to base payment rates on the results of the most recent market rate survey.</a:t>
            </a:r>
          </a:p>
          <a:p>
            <a:pPr marL="431165" lvl="1" indent="-170815">
              <a:defRPr/>
            </a:pPr>
            <a:r>
              <a:rPr lang="en-US" sz="1550">
                <a:latin typeface="+mj-lt"/>
                <a:cs typeface="Arial"/>
              </a:rPr>
              <a:t>Following the 2018 MRS, ACF set a threshold that all rates must be at or above the 25th percentile requiring EEC to identify $10.7M to increase rates in regions where any rate was below the 25th percentile.</a:t>
            </a:r>
          </a:p>
          <a:p>
            <a:pPr marL="431165" lvl="1" indent="-170815">
              <a:defRPr/>
            </a:pPr>
            <a:r>
              <a:rPr lang="en-US" sz="1550">
                <a:latin typeface="+mj-lt"/>
                <a:cs typeface="Arial"/>
              </a:rPr>
              <a:t>ACF has indicated they will likely increase the threshold above the 25th percentile this year</a:t>
            </a:r>
          </a:p>
          <a:p>
            <a:pPr marL="170180" indent="-170815">
              <a:defRPr/>
            </a:pPr>
            <a:r>
              <a:rPr lang="en-US" sz="1550" b="0">
                <a:latin typeface="+mj-lt"/>
                <a:cs typeface="Arial"/>
              </a:rPr>
              <a:t>Based on feedback and discussion at the October 2022 Board meeting, EEC reconvened with state and federal partners to reassess potential options and alternative strategies for implementing these rate increases and quality add-ons.</a:t>
            </a:r>
          </a:p>
          <a:p>
            <a:pPr marL="170180" indent="-170815">
              <a:defRPr/>
            </a:pPr>
            <a:r>
              <a:rPr lang="en-US" sz="1550" b="0">
                <a:latin typeface="+mj-lt"/>
                <a:cs typeface="Arial"/>
              </a:rPr>
              <a:t>As a result of this work, EEC has developed a revised proposal for distribution of FY23 rate increases to support additional increases across all regions, age groups and program types while also targeting additional increases to ensure all rates are at or above the 30th percentile.</a:t>
            </a:r>
          </a:p>
          <a:p>
            <a:pPr marL="170180" indent="-170815">
              <a:defRPr/>
            </a:pPr>
            <a:r>
              <a:rPr lang="en-US" sz="1550" b="0">
                <a:latin typeface="+mj-lt"/>
                <a:cs typeface="Arial"/>
              </a:rPr>
              <a:t>At the Board’s direction, EEC has also identified timelines to reevaluate the current regional rate structure and develop an alternative methodology to the market rate survey.</a:t>
            </a:r>
          </a:p>
          <a:p>
            <a:pPr marL="430920" lvl="1" indent="-170815">
              <a:defRPr/>
            </a:pPr>
            <a:endParaRPr lang="en-US" sz="1600">
              <a:latin typeface="+mj-lt"/>
              <a:cs typeface="Arial"/>
            </a:endParaRPr>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76244" cy="801688"/>
          </a:xfrm>
        </p:spPr>
        <p:txBody>
          <a:bodyPr/>
          <a:lstStyle/>
          <a:p>
            <a:r>
              <a:rPr lang="en-US" sz="2000">
                <a:solidFill>
                  <a:srgbClr val="00269E"/>
                </a:solidFill>
              </a:rPr>
              <a:t>Background &amp; Summary (Update from October Board Meeting)</a:t>
            </a:r>
          </a:p>
        </p:txBody>
      </p:sp>
      <p:sp>
        <p:nvSpPr>
          <p:cNvPr id="7" name="Slide Number Placeholder 3">
            <a:extLst>
              <a:ext uri="{FF2B5EF4-FFF2-40B4-BE49-F238E27FC236}">
                <a16:creationId xmlns:a16="http://schemas.microsoft.com/office/drawing/2014/main" id="{13415F9B-2A7C-4143-8A9C-6C86ADDE14EA}"/>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6</a:t>
            </a:fld>
            <a:endParaRPr lang="en-US" sz="800">
              <a:solidFill>
                <a:srgbClr val="000000"/>
              </a:solidFill>
              <a:latin typeface="Arial" panose="020B0604020202020204"/>
            </a:endParaRPr>
          </a:p>
        </p:txBody>
      </p:sp>
      <p:sp>
        <p:nvSpPr>
          <p:cNvPr id="6" name="TextBox 5">
            <a:extLst>
              <a:ext uri="{FF2B5EF4-FFF2-40B4-BE49-F238E27FC236}">
                <a16:creationId xmlns:a16="http://schemas.microsoft.com/office/drawing/2014/main" id="{37257AFC-D158-4F52-965C-5F538ED49831}"/>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818987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24" name="Content Placeholder 2"/>
          <p:cNvSpPr>
            <a:spLocks noGrp="1"/>
          </p:cNvSpPr>
          <p:nvPr>
            <p:ph idx="1"/>
          </p:nvPr>
        </p:nvSpPr>
        <p:spPr>
          <a:xfrm>
            <a:off x="525294" y="1106487"/>
            <a:ext cx="7700662" cy="5501141"/>
          </a:xfrm>
        </p:spPr>
        <p:txBody>
          <a:bodyPr/>
          <a:lstStyle/>
          <a:p>
            <a:pPr marL="0" indent="0">
              <a:buFont typeface="Arial" charset="0"/>
              <a:buNone/>
              <a:defRPr/>
            </a:pPr>
            <a:r>
              <a:rPr lang="en-US" sz="1600" b="0">
                <a:latin typeface="Arial"/>
                <a:cs typeface="Arial"/>
              </a:rPr>
              <a:t>The FY23 final state budget included a $60M "rate reserve" to increase payment rates for center-based programs.</a:t>
            </a:r>
          </a:p>
          <a:p>
            <a:pPr marL="546100" lvl="1" indent="-285750">
              <a:defRPr/>
            </a:pPr>
            <a:r>
              <a:rPr lang="en-US" sz="1400" b="0">
                <a:latin typeface="Arial"/>
                <a:cs typeface="Arial"/>
              </a:rPr>
              <a:t>$20 million to “increase the reimbursement rate by an appropriate percentage for all such providers”</a:t>
            </a:r>
          </a:p>
          <a:p>
            <a:pPr marL="546100" lvl="1" indent="-285750">
              <a:defRPr/>
            </a:pPr>
            <a:r>
              <a:rPr lang="en-US" sz="1400" b="0">
                <a:latin typeface="Arial"/>
                <a:cs typeface="Arial"/>
              </a:rPr>
              <a:t>$</a:t>
            </a:r>
            <a:r>
              <a:rPr lang="en-US" sz="1400">
                <a:latin typeface="Arial"/>
                <a:cs typeface="Arial"/>
              </a:rPr>
              <a:t>40</a:t>
            </a:r>
            <a:r>
              <a:rPr lang="en-US" sz="1400" b="0">
                <a:latin typeface="Arial"/>
                <a:cs typeface="Arial"/>
              </a:rPr>
              <a:t> </a:t>
            </a:r>
            <a:r>
              <a:rPr lang="en-US" sz="1400">
                <a:latin typeface="Arial"/>
                <a:cs typeface="Arial"/>
              </a:rPr>
              <a:t>million </a:t>
            </a:r>
            <a:r>
              <a:rPr lang="en-US" sz="1400" b="0">
                <a:latin typeface="Arial"/>
                <a:cs typeface="Arial"/>
              </a:rPr>
              <a:t>of which is to “</a:t>
            </a:r>
            <a:r>
              <a:rPr lang="en-US" sz="1400" b="0" i="0">
                <a:solidFill>
                  <a:srgbClr val="141414"/>
                </a:solidFill>
                <a:effectLst/>
                <a:cs typeface="Arial"/>
              </a:rPr>
              <a:t>increase the reimbursement rate through a daily quality add-on rate by the same percentage for all such providers, inclusive of administration staff in family child care systems agencies”</a:t>
            </a:r>
          </a:p>
          <a:p>
            <a:pPr marL="546100" lvl="1" indent="-285750">
              <a:defRPr/>
            </a:pPr>
            <a:r>
              <a:rPr lang="en-US" sz="1400">
                <a:solidFill>
                  <a:srgbClr val="141414"/>
                </a:solidFill>
                <a:cs typeface="Arial"/>
              </a:rPr>
              <a:t>An increase to the “</a:t>
            </a:r>
            <a:r>
              <a:rPr lang="en-US" sz="1400" i="0">
                <a:solidFill>
                  <a:srgbClr val="141414"/>
                </a:solidFill>
                <a:effectLst/>
                <a:cs typeface="Arial"/>
              </a:rPr>
              <a:t>the daily add-on rate for comprehensive early education services for children with active cases at the department of children and families</a:t>
            </a:r>
            <a:r>
              <a:rPr lang="en-US" sz="1400" b="1" i="0">
                <a:solidFill>
                  <a:srgbClr val="141414"/>
                </a:solidFill>
                <a:effectLst/>
                <a:cs typeface="Arial"/>
              </a:rPr>
              <a:t>”</a:t>
            </a:r>
            <a:endParaRPr lang="en-US" sz="1400" b="0" i="0">
              <a:solidFill>
                <a:srgbClr val="141414"/>
              </a:solidFill>
              <a:effectLst/>
              <a:cs typeface="Arial"/>
            </a:endParaRPr>
          </a:p>
          <a:p>
            <a:pPr marL="0" indent="0">
              <a:buFont typeface="Arial" charset="0"/>
              <a:buNone/>
              <a:defRPr/>
            </a:pPr>
            <a:endParaRPr lang="en-US" sz="1600" b="0">
              <a:solidFill>
                <a:srgbClr val="141414"/>
              </a:solidFill>
              <a:latin typeface="Arial" pitchFamily="34" charset="0"/>
              <a:cs typeface="Arial" panose="020B0604020202020204" pitchFamily="34" charset="0"/>
            </a:endParaRPr>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811618" cy="801688"/>
          </a:xfrm>
        </p:spPr>
        <p:txBody>
          <a:bodyPr/>
          <a:lstStyle/>
          <a:p>
            <a:r>
              <a:rPr lang="en-US" sz="2000">
                <a:solidFill>
                  <a:srgbClr val="00269E"/>
                </a:solidFill>
              </a:rPr>
              <a:t>FY23 Center-based Child Care Financial Assistance Rate Increase</a:t>
            </a:r>
          </a:p>
        </p:txBody>
      </p:sp>
      <p:sp>
        <p:nvSpPr>
          <p:cNvPr id="7" name="TextBox 6">
            <a:extLst>
              <a:ext uri="{FF2B5EF4-FFF2-40B4-BE49-F238E27FC236}">
                <a16:creationId xmlns:a16="http://schemas.microsoft.com/office/drawing/2014/main" id="{52F75866-F5FC-4E84-ACB1-23120465AED5}"/>
              </a:ext>
            </a:extLst>
          </p:cNvPr>
          <p:cNvSpPr txBox="1"/>
          <p:nvPr/>
        </p:nvSpPr>
        <p:spPr>
          <a:xfrm>
            <a:off x="3560093" y="3832460"/>
            <a:ext cx="2018554" cy="307777"/>
          </a:xfrm>
          <a:prstGeom prst="rect">
            <a:avLst/>
          </a:prstGeom>
          <a:noFill/>
        </p:spPr>
        <p:txBody>
          <a:bodyPr wrap="square" rtlCol="0">
            <a:spAutoFit/>
          </a:bodyPr>
          <a:lstStyle/>
          <a:p>
            <a:pPr algn="ctr"/>
            <a:r>
              <a:rPr lang="en-US" sz="1400" b="1" i="1">
                <a:solidFill>
                  <a:schemeClr val="bg1">
                    <a:lumMod val="50000"/>
                  </a:schemeClr>
                </a:solidFill>
              </a:rPr>
              <a:t>Funding Allocations</a:t>
            </a:r>
          </a:p>
        </p:txBody>
      </p:sp>
      <p:sp>
        <p:nvSpPr>
          <p:cNvPr id="10" name="Rectangle: Rounded Corners 9">
            <a:extLst>
              <a:ext uri="{FF2B5EF4-FFF2-40B4-BE49-F238E27FC236}">
                <a16:creationId xmlns:a16="http://schemas.microsoft.com/office/drawing/2014/main" id="{69CF21F7-FFA6-4559-854C-F70EFB6A6357}"/>
              </a:ext>
            </a:extLst>
          </p:cNvPr>
          <p:cNvSpPr/>
          <p:nvPr/>
        </p:nvSpPr>
        <p:spPr>
          <a:xfrm>
            <a:off x="2141089" y="4193090"/>
            <a:ext cx="4861821"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3000-1042: Center-Based Child Care Rate Increase</a:t>
            </a:r>
            <a:br>
              <a:rPr lang="en-US" sz="1050" b="1">
                <a:solidFill>
                  <a:schemeClr val="tx1"/>
                </a:solidFill>
              </a:rPr>
            </a:br>
            <a:r>
              <a:rPr lang="en-US" sz="1050" b="1">
                <a:solidFill>
                  <a:schemeClr val="tx1"/>
                </a:solidFill>
              </a:rPr>
              <a:t>($60M)</a:t>
            </a:r>
          </a:p>
        </p:txBody>
      </p:sp>
      <p:sp>
        <p:nvSpPr>
          <p:cNvPr id="11" name="Rectangle: Rounded Corners 10">
            <a:extLst>
              <a:ext uri="{FF2B5EF4-FFF2-40B4-BE49-F238E27FC236}">
                <a16:creationId xmlns:a16="http://schemas.microsoft.com/office/drawing/2014/main" id="{11EC093A-F844-4458-8460-7A6337E431B6}"/>
              </a:ext>
            </a:extLst>
          </p:cNvPr>
          <p:cNvSpPr/>
          <p:nvPr/>
        </p:nvSpPr>
        <p:spPr>
          <a:xfrm>
            <a:off x="2135831" y="5344179"/>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Rate Increase</a:t>
            </a:r>
            <a:br>
              <a:rPr lang="en-US" sz="1050" b="1">
                <a:solidFill>
                  <a:schemeClr val="tx1"/>
                </a:solidFill>
              </a:rPr>
            </a:br>
            <a:r>
              <a:rPr lang="en-US" sz="1050" b="1">
                <a:solidFill>
                  <a:schemeClr val="tx1"/>
                </a:solidFill>
              </a:rPr>
              <a:t>($20M)</a:t>
            </a:r>
          </a:p>
        </p:txBody>
      </p:sp>
      <p:sp>
        <p:nvSpPr>
          <p:cNvPr id="12" name="Rectangle: Rounded Corners 11">
            <a:extLst>
              <a:ext uri="{FF2B5EF4-FFF2-40B4-BE49-F238E27FC236}">
                <a16:creationId xmlns:a16="http://schemas.microsoft.com/office/drawing/2014/main" id="{4AAC959A-97A2-48BE-9D54-5128C8A87745}"/>
              </a:ext>
            </a:extLst>
          </p:cNvPr>
          <p:cNvSpPr/>
          <p:nvPr/>
        </p:nvSpPr>
        <p:spPr>
          <a:xfrm>
            <a:off x="3917194" y="5341053"/>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a:solidFill>
                  <a:schemeClr val="tx1"/>
                </a:solidFill>
              </a:rPr>
              <a:t>Quality Add-on</a:t>
            </a:r>
            <a:br>
              <a:rPr lang="en-US" sz="1050" b="1">
                <a:solidFill>
                  <a:schemeClr val="tx1"/>
                </a:solidFill>
              </a:rPr>
            </a:br>
            <a:r>
              <a:rPr lang="en-US" sz="1050" b="1">
                <a:solidFill>
                  <a:schemeClr val="tx1"/>
                </a:solidFill>
              </a:rPr>
              <a:t>($40M)</a:t>
            </a:r>
          </a:p>
        </p:txBody>
      </p:sp>
      <p:sp>
        <p:nvSpPr>
          <p:cNvPr id="13" name="Rectangle: Rounded Corners 12">
            <a:extLst>
              <a:ext uri="{FF2B5EF4-FFF2-40B4-BE49-F238E27FC236}">
                <a16:creationId xmlns:a16="http://schemas.microsoft.com/office/drawing/2014/main" id="{7FE3537A-6603-4F24-A953-E60985C8DB7D}"/>
              </a:ext>
            </a:extLst>
          </p:cNvPr>
          <p:cNvSpPr/>
          <p:nvPr/>
        </p:nvSpPr>
        <p:spPr>
          <a:xfrm>
            <a:off x="5698558" y="5341053"/>
            <a:ext cx="130435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50" b="1">
                <a:solidFill>
                  <a:schemeClr val="tx1"/>
                </a:solidFill>
              </a:rPr>
              <a:t>Daily Add-on</a:t>
            </a:r>
          </a:p>
        </p:txBody>
      </p:sp>
      <p:cxnSp>
        <p:nvCxnSpPr>
          <p:cNvPr id="14" name="Connector: Elbow 13">
            <a:extLst>
              <a:ext uri="{FF2B5EF4-FFF2-40B4-BE49-F238E27FC236}">
                <a16:creationId xmlns:a16="http://schemas.microsoft.com/office/drawing/2014/main" id="{E79AC629-29DB-4CA1-B5B0-06A8ECD4DF9F}"/>
              </a:ext>
            </a:extLst>
          </p:cNvPr>
          <p:cNvCxnSpPr>
            <a:cxnSpLocks/>
            <a:stCxn id="10" idx="2"/>
            <a:endCxn id="11" idx="0"/>
          </p:cNvCxnSpPr>
          <p:nvPr/>
        </p:nvCxnSpPr>
        <p:spPr>
          <a:xfrm rot="5400000">
            <a:off x="3366070" y="4138248"/>
            <a:ext cx="627869" cy="1783993"/>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5" name="Connector: Elbow 14">
            <a:extLst>
              <a:ext uri="{FF2B5EF4-FFF2-40B4-BE49-F238E27FC236}">
                <a16:creationId xmlns:a16="http://schemas.microsoft.com/office/drawing/2014/main" id="{6714660F-AE90-467D-B07C-DEBC81DC5B8D}"/>
              </a:ext>
            </a:extLst>
          </p:cNvPr>
          <p:cNvCxnSpPr>
            <a:cxnSpLocks/>
            <a:stCxn id="10" idx="2"/>
            <a:endCxn id="12" idx="0"/>
          </p:cNvCxnSpPr>
          <p:nvPr/>
        </p:nvCxnSpPr>
        <p:spPr>
          <a:xfrm rot="5400000">
            <a:off x="4258314" y="5027366"/>
            <a:ext cx="624743" cy="263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26" name="Connector: Elbow 25">
            <a:extLst>
              <a:ext uri="{FF2B5EF4-FFF2-40B4-BE49-F238E27FC236}">
                <a16:creationId xmlns:a16="http://schemas.microsoft.com/office/drawing/2014/main" id="{69C0A046-2039-422F-AE87-695A04159E4B}"/>
              </a:ext>
            </a:extLst>
          </p:cNvPr>
          <p:cNvCxnSpPr>
            <a:cxnSpLocks/>
            <a:stCxn id="10" idx="2"/>
            <a:endCxn id="13" idx="0"/>
          </p:cNvCxnSpPr>
          <p:nvPr/>
        </p:nvCxnSpPr>
        <p:spPr>
          <a:xfrm rot="16200000" flipH="1">
            <a:off x="5148996" y="4139314"/>
            <a:ext cx="624743" cy="177873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16" name="Slide Number Placeholder 3">
            <a:extLst>
              <a:ext uri="{FF2B5EF4-FFF2-40B4-BE49-F238E27FC236}">
                <a16:creationId xmlns:a16="http://schemas.microsoft.com/office/drawing/2014/main" id="{80F071D1-8968-4A72-8F44-9F8AA0E5AD8E}"/>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7</a:t>
            </a:fld>
            <a:endParaRPr lang="en-US" sz="800">
              <a:solidFill>
                <a:srgbClr val="000000"/>
              </a:solidFill>
              <a:latin typeface="Arial" panose="020B0604020202020204"/>
            </a:endParaRPr>
          </a:p>
        </p:txBody>
      </p:sp>
      <p:sp>
        <p:nvSpPr>
          <p:cNvPr id="17" name="TextBox 16">
            <a:extLst>
              <a:ext uri="{FF2B5EF4-FFF2-40B4-BE49-F238E27FC236}">
                <a16:creationId xmlns:a16="http://schemas.microsoft.com/office/drawing/2014/main" id="{96B59314-6D9F-413D-981E-0898500B2EC9}"/>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105106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B20E-17A7-4890-B346-8A0B75B9CACB}"/>
              </a:ext>
            </a:extLst>
          </p:cNvPr>
          <p:cNvSpPr>
            <a:spLocks noGrp="1"/>
          </p:cNvSpPr>
          <p:nvPr>
            <p:ph type="title"/>
          </p:nvPr>
        </p:nvSpPr>
        <p:spPr/>
        <p:txBody>
          <a:bodyPr/>
          <a:lstStyle/>
          <a:p>
            <a:r>
              <a:rPr lang="en-US" sz="2000">
                <a:solidFill>
                  <a:srgbClr val="00269E"/>
                </a:solidFill>
              </a:rPr>
              <a:t>EEC Recommendations</a:t>
            </a:r>
          </a:p>
        </p:txBody>
      </p:sp>
      <p:sp>
        <p:nvSpPr>
          <p:cNvPr id="10" name="Rectangle: Rounded Corners 9">
            <a:extLst>
              <a:ext uri="{FF2B5EF4-FFF2-40B4-BE49-F238E27FC236}">
                <a16:creationId xmlns:a16="http://schemas.microsoft.com/office/drawing/2014/main" id="{2B5558A9-B138-44FB-8FDF-AB3E82FC9A73}"/>
              </a:ext>
            </a:extLst>
          </p:cNvPr>
          <p:cNvSpPr/>
          <p:nvPr/>
        </p:nvSpPr>
        <p:spPr>
          <a:xfrm>
            <a:off x="1469394" y="1058550"/>
            <a:ext cx="6216072" cy="523220"/>
          </a:xfrm>
          <a:prstGeom prst="roundRect">
            <a:avLst/>
          </a:prstGeom>
          <a:solidFill>
            <a:srgbClr val="E1E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FY23 Child Care Financial Assistance Rate Increase Proposal </a:t>
            </a:r>
          </a:p>
        </p:txBody>
      </p:sp>
      <p:cxnSp>
        <p:nvCxnSpPr>
          <p:cNvPr id="11" name="Connector: Elbow 10">
            <a:extLst>
              <a:ext uri="{FF2B5EF4-FFF2-40B4-BE49-F238E27FC236}">
                <a16:creationId xmlns:a16="http://schemas.microsoft.com/office/drawing/2014/main" id="{89E2AC7C-4CFB-44DD-8817-25FDB00713E8}"/>
              </a:ext>
            </a:extLst>
          </p:cNvPr>
          <p:cNvCxnSpPr>
            <a:cxnSpLocks/>
            <a:stCxn id="10" idx="2"/>
            <a:endCxn id="16" idx="0"/>
          </p:cNvCxnSpPr>
          <p:nvPr/>
        </p:nvCxnSpPr>
        <p:spPr>
          <a:xfrm rot="16200000" flipH="1">
            <a:off x="4341605" y="1817594"/>
            <a:ext cx="471651" cy="1"/>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or: Elbow 11">
            <a:extLst>
              <a:ext uri="{FF2B5EF4-FFF2-40B4-BE49-F238E27FC236}">
                <a16:creationId xmlns:a16="http://schemas.microsoft.com/office/drawing/2014/main" id="{1392FD89-0DCE-4668-AB2F-368CE8FAC0C7}"/>
              </a:ext>
            </a:extLst>
          </p:cNvPr>
          <p:cNvCxnSpPr>
            <a:cxnSpLocks/>
            <a:stCxn id="10" idx="2"/>
            <a:endCxn id="15" idx="0"/>
          </p:cNvCxnSpPr>
          <p:nvPr/>
        </p:nvCxnSpPr>
        <p:spPr>
          <a:xfrm rot="5400000">
            <a:off x="2846489" y="330445"/>
            <a:ext cx="479617" cy="298226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nector: Elbow 12">
            <a:extLst>
              <a:ext uri="{FF2B5EF4-FFF2-40B4-BE49-F238E27FC236}">
                <a16:creationId xmlns:a16="http://schemas.microsoft.com/office/drawing/2014/main" id="{460011A1-3995-4AD2-BDE8-8C2155692380}"/>
              </a:ext>
            </a:extLst>
          </p:cNvPr>
          <p:cNvCxnSpPr>
            <a:cxnSpLocks/>
            <a:stCxn id="10" idx="2"/>
            <a:endCxn id="14" idx="0"/>
          </p:cNvCxnSpPr>
          <p:nvPr/>
        </p:nvCxnSpPr>
        <p:spPr>
          <a:xfrm rot="16200000" flipH="1">
            <a:off x="5854665" y="304534"/>
            <a:ext cx="480548" cy="3035019"/>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graphicFrame>
        <p:nvGraphicFramePr>
          <p:cNvPr id="14" name="Table 13">
            <a:extLst>
              <a:ext uri="{FF2B5EF4-FFF2-40B4-BE49-F238E27FC236}">
                <a16:creationId xmlns:a16="http://schemas.microsoft.com/office/drawing/2014/main" id="{21F49564-E622-4C73-B66D-D82B00C36A9D}"/>
              </a:ext>
            </a:extLst>
          </p:cNvPr>
          <p:cNvGraphicFramePr>
            <a:graphicFrameLocks noGrp="1"/>
          </p:cNvGraphicFramePr>
          <p:nvPr>
            <p:extLst>
              <p:ext uri="{D42A27DB-BD31-4B8C-83A1-F6EECF244321}">
                <p14:modId xmlns:p14="http://schemas.microsoft.com/office/powerpoint/2010/main" val="3433738631"/>
              </p:ext>
            </p:extLst>
          </p:nvPr>
        </p:nvGraphicFramePr>
        <p:xfrm>
          <a:off x="6240849" y="2062318"/>
          <a:ext cx="2743200" cy="2883678"/>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36636245"/>
                    </a:ext>
                  </a:extLst>
                </a:gridCol>
              </a:tblGrid>
              <a:tr h="563819">
                <a:tc>
                  <a:txBody>
                    <a:bodyPr/>
                    <a:lstStyle/>
                    <a:p>
                      <a:r>
                        <a:rPr lang="en-US" sz="1400" kern="1200" noProof="0">
                          <a:solidFill>
                            <a:schemeClr val="dk1"/>
                          </a:solidFill>
                          <a:latin typeface="+mn-lt"/>
                          <a:ea typeface="+mn-ea"/>
                          <a:cs typeface="+mn-cs"/>
                        </a:rPr>
                        <a:t>Supportive, Young Parent and Homeless Contracts</a:t>
                      </a:r>
                      <a:r>
                        <a:rPr lang="en-US" sz="1400" kern="1200">
                          <a:solidFill>
                            <a:schemeClr val="dk1"/>
                          </a:solidFill>
                          <a:latin typeface="+mn-lt"/>
                          <a:ea typeface="+mn-ea"/>
                          <a:cs typeface="+mn-cs"/>
                        </a:rPr>
                        <a:t> </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319859">
                <a:tc>
                  <a:txBody>
                    <a:bodyPr/>
                    <a:lstStyle/>
                    <a:p>
                      <a:pPr marL="0" algn="l" rtl="0" eaLnBrk="1" latinLnBrk="0" hangingPunct="1"/>
                      <a:r>
                        <a:rPr lang="en-US" sz="1300" kern="1200">
                          <a:solidFill>
                            <a:schemeClr val="dk1"/>
                          </a:solidFill>
                          <a:latin typeface="+mn-lt"/>
                          <a:ea typeface="+mn-ea"/>
                          <a:cs typeface="+mn-cs"/>
                        </a:rPr>
                        <a:t>Increase daily add-on rate for providers with contracts serving DCF involved families, </a:t>
                      </a:r>
                      <a:r>
                        <a:rPr lang="en-US" sz="1300" kern="1200" noProof="0">
                          <a:solidFill>
                            <a:schemeClr val="dk1"/>
                          </a:solidFill>
                          <a:latin typeface="+mn-lt"/>
                          <a:ea typeface="+mn-ea"/>
                          <a:cs typeface="+mn-cs"/>
                        </a:rPr>
                        <a:t>young parents and families experiencing homelessness </a:t>
                      </a:r>
                      <a:r>
                        <a:rPr lang="en-US" sz="1300" kern="1200">
                          <a:solidFill>
                            <a:schemeClr val="dk1"/>
                          </a:solidFill>
                          <a:latin typeface="+mn-lt"/>
                          <a:ea typeface="+mn-ea"/>
                          <a:cs typeface="+mn-cs"/>
                        </a:rPr>
                        <a:t>by $1 (from $22 to $23).</a:t>
                      </a:r>
                    </a:p>
                    <a:p>
                      <a:pPr marL="0" algn="l" rtl="0" eaLnBrk="1" latinLnBrk="0" hangingPunct="1"/>
                      <a:endParaRPr lang="en-US" sz="1300" kern="1200">
                        <a:solidFill>
                          <a:schemeClr val="dk1"/>
                        </a:solidFill>
                        <a:latin typeface="+mn-lt"/>
                        <a:ea typeface="+mn-ea"/>
                        <a:cs typeface="+mn-cs"/>
                      </a:endParaRPr>
                    </a:p>
                    <a:p>
                      <a:pPr marL="0" algn="l" rtl="0" eaLnBrk="1" latinLnBrk="0" hangingPunct="1"/>
                      <a:endParaRPr lang="en-US" sz="1300" kern="1200">
                        <a:solidFill>
                          <a:schemeClr val="dk1"/>
                        </a:solidFill>
                        <a:latin typeface="+mn-lt"/>
                        <a:ea typeface="+mn-ea"/>
                        <a:cs typeface="+mn-cs"/>
                      </a:endParaRPr>
                    </a:p>
                    <a:p>
                      <a:pPr marL="0" lvl="0" algn="l">
                        <a:buNone/>
                      </a:pPr>
                      <a:endParaRPr lang="en-US" sz="1300" kern="1200">
                        <a:solidFill>
                          <a:schemeClr val="dk1"/>
                        </a:solidFill>
                        <a:latin typeface="+mn-lt"/>
                        <a:ea typeface="+mn-ea"/>
                        <a:cs typeface="+mn-cs"/>
                      </a:endParaRPr>
                    </a:p>
                    <a:p>
                      <a:pPr marL="0" lvl="0" algn="l">
                        <a:buNone/>
                      </a:pPr>
                      <a:endParaRPr lang="en-US" sz="1300" kern="1200">
                        <a:solidFill>
                          <a:schemeClr val="dk1"/>
                        </a:solidFill>
                        <a:latin typeface="+mn-lt"/>
                        <a:ea typeface="+mn-ea"/>
                        <a:cs typeface="+mn-cs"/>
                      </a:endParaRPr>
                    </a:p>
                    <a:p>
                      <a:pPr marL="0" lvl="0" algn="l">
                        <a:buNone/>
                      </a:pPr>
                      <a:r>
                        <a:rPr lang="en-US" sz="1300" kern="1200">
                          <a:solidFill>
                            <a:schemeClr val="dk1"/>
                          </a:solidFill>
                          <a:latin typeface="+mn-lt"/>
                          <a:ea typeface="+mn-ea"/>
                          <a:cs typeface="+mn-cs"/>
                        </a:rPr>
                        <a:t>Cost: $1.7M</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5" name="Table 14">
            <a:extLst>
              <a:ext uri="{FF2B5EF4-FFF2-40B4-BE49-F238E27FC236}">
                <a16:creationId xmlns:a16="http://schemas.microsoft.com/office/drawing/2014/main" id="{96CCA2F8-4488-4AED-BB1C-79FAAAEBE3EE}"/>
              </a:ext>
            </a:extLst>
          </p:cNvPr>
          <p:cNvGraphicFramePr>
            <a:graphicFrameLocks noGrp="1"/>
          </p:cNvGraphicFramePr>
          <p:nvPr>
            <p:extLst>
              <p:ext uri="{D42A27DB-BD31-4B8C-83A1-F6EECF244321}">
                <p14:modId xmlns:p14="http://schemas.microsoft.com/office/powerpoint/2010/main" val="1908377392"/>
              </p:ext>
            </p:extLst>
          </p:nvPr>
        </p:nvGraphicFramePr>
        <p:xfrm>
          <a:off x="223564" y="2061387"/>
          <a:ext cx="2743200" cy="287571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36636245"/>
                    </a:ext>
                  </a:extLst>
                </a:gridCol>
              </a:tblGrid>
              <a:tr h="498848">
                <a:tc>
                  <a:txBody>
                    <a:bodyPr/>
                    <a:lstStyle/>
                    <a:p>
                      <a:r>
                        <a:rPr lang="en-US" sz="1400">
                          <a:solidFill>
                            <a:schemeClr val="tx1"/>
                          </a:solidFill>
                        </a:rPr>
                        <a:t>Center-Based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376863">
                <a:tc>
                  <a:txBody>
                    <a:bodyPr/>
                    <a:lstStyle/>
                    <a:p>
                      <a:pPr marL="0" algn="l" rtl="0" eaLnBrk="1" latinLnBrk="0" hangingPunct="1"/>
                      <a:r>
                        <a:rPr lang="en-US" sz="1300" kern="1200">
                          <a:solidFill>
                            <a:schemeClr val="dk1"/>
                          </a:solidFill>
                          <a:latin typeface="+mn-lt"/>
                          <a:ea typeface="+mn-ea"/>
                          <a:cs typeface="+mn-cs"/>
                        </a:rPr>
                        <a:t>10% “across the board” increase in all regions and age groups (8.5% of which will be distributed as a quality add-on). FY23 base rates will increase by 1.5%</a:t>
                      </a:r>
                      <a:r>
                        <a:rPr lang="en-US" sz="1400" i="0" kern="1200">
                          <a:solidFill>
                            <a:schemeClr val="dk1"/>
                          </a:solidFill>
                          <a:latin typeface="+mn-lt"/>
                          <a:ea typeface="+mn-ea"/>
                          <a:cs typeface="+mn-cs"/>
                        </a:rPr>
                        <a:t>*; </a:t>
                      </a:r>
                      <a:r>
                        <a:rPr lang="en-US" sz="1400" b="1" i="0" kern="1200">
                          <a:solidFill>
                            <a:schemeClr val="dk1"/>
                          </a:solidFill>
                          <a:latin typeface="+mn-lt"/>
                          <a:ea typeface="+mn-ea"/>
                          <a:cs typeface="+mn-cs"/>
                        </a:rPr>
                        <a:t>and</a:t>
                      </a:r>
                    </a:p>
                    <a:p>
                      <a:pPr marL="0" algn="l" rtl="0" eaLnBrk="1" latinLnBrk="0" hangingPunct="1"/>
                      <a:endParaRPr lang="en-US" sz="1300" kern="1200">
                        <a:solidFill>
                          <a:schemeClr val="dk1"/>
                        </a:solidFill>
                        <a:latin typeface="+mn-lt"/>
                        <a:ea typeface="+mn-ea"/>
                        <a:cs typeface="+mn-cs"/>
                      </a:endParaRPr>
                    </a:p>
                    <a:p>
                      <a:pPr marL="0" algn="l" rtl="0" eaLnBrk="1" latinLnBrk="0" hangingPunct="1"/>
                      <a:r>
                        <a:rPr lang="en-US" sz="1300" kern="1200">
                          <a:solidFill>
                            <a:schemeClr val="dk1"/>
                          </a:solidFill>
                          <a:latin typeface="+mn-lt"/>
                          <a:ea typeface="+mn-ea"/>
                          <a:cs typeface="+mn-cs"/>
                        </a:rPr>
                        <a:t>Targeted increases to ensure all rates meet or exceed 30</a:t>
                      </a:r>
                      <a:r>
                        <a:rPr lang="en-US" sz="1300" kern="1200" baseline="30000">
                          <a:solidFill>
                            <a:schemeClr val="dk1"/>
                          </a:solidFill>
                          <a:latin typeface="+mn-lt"/>
                          <a:ea typeface="+mn-ea"/>
                          <a:cs typeface="+mn-cs"/>
                        </a:rPr>
                        <a:t>th</a:t>
                      </a:r>
                      <a:r>
                        <a:rPr lang="en-US" sz="1300" kern="1200">
                          <a:solidFill>
                            <a:schemeClr val="dk1"/>
                          </a:solidFill>
                          <a:latin typeface="+mn-lt"/>
                          <a:ea typeface="+mn-ea"/>
                          <a:cs typeface="+mn-cs"/>
                        </a:rPr>
                        <a:t>  percentile</a:t>
                      </a:r>
                    </a:p>
                    <a:p>
                      <a:pPr marL="0" algn="l" rtl="0" eaLnBrk="1" latinLnBrk="0" hangingPunct="1"/>
                      <a:endParaRPr lang="en-US" sz="1300" kern="1200">
                        <a:solidFill>
                          <a:schemeClr val="dk1"/>
                        </a:solidFill>
                        <a:latin typeface="+mn-lt"/>
                        <a:ea typeface="+mn-ea"/>
                        <a:cs typeface="+mn-cs"/>
                      </a:endParaRPr>
                    </a:p>
                    <a:p>
                      <a:pPr marL="0" algn="l" rtl="0" eaLnBrk="1" latinLnBrk="0" hangingPunct="1"/>
                      <a:r>
                        <a:rPr lang="en-US" sz="1300" kern="1200">
                          <a:solidFill>
                            <a:schemeClr val="dk1"/>
                          </a:solidFill>
                          <a:latin typeface="+mn-lt"/>
                          <a:ea typeface="+mn-ea"/>
                          <a:cs typeface="+mn-cs"/>
                        </a:rPr>
                        <a:t>Cost: $62.3M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graphicFrame>
        <p:nvGraphicFramePr>
          <p:cNvPr id="16" name="Table 15">
            <a:extLst>
              <a:ext uri="{FF2B5EF4-FFF2-40B4-BE49-F238E27FC236}">
                <a16:creationId xmlns:a16="http://schemas.microsoft.com/office/drawing/2014/main" id="{CE8F17C1-5BA3-4873-909B-03C81A8D6198}"/>
              </a:ext>
            </a:extLst>
          </p:cNvPr>
          <p:cNvGraphicFramePr>
            <a:graphicFrameLocks noGrp="1"/>
          </p:cNvGraphicFramePr>
          <p:nvPr>
            <p:extLst>
              <p:ext uri="{D42A27DB-BD31-4B8C-83A1-F6EECF244321}">
                <p14:modId xmlns:p14="http://schemas.microsoft.com/office/powerpoint/2010/main" val="3322450080"/>
              </p:ext>
            </p:extLst>
          </p:nvPr>
        </p:nvGraphicFramePr>
        <p:xfrm>
          <a:off x="3205831" y="2053421"/>
          <a:ext cx="2743200" cy="2883678"/>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136636245"/>
                    </a:ext>
                  </a:extLst>
                </a:gridCol>
              </a:tblGrid>
              <a:tr h="526171">
                <a:tc>
                  <a:txBody>
                    <a:bodyPr/>
                    <a:lstStyle/>
                    <a:p>
                      <a:r>
                        <a:rPr lang="en-US" sz="1400">
                          <a:solidFill>
                            <a:schemeClr val="tx1"/>
                          </a:solidFill>
                        </a:rPr>
                        <a:t>Family Child Care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DCFF"/>
                    </a:solidFill>
                  </a:tcPr>
                </a:tc>
                <a:extLst>
                  <a:ext uri="{0D108BD9-81ED-4DB2-BD59-A6C34878D82A}">
                    <a16:rowId xmlns:a16="http://schemas.microsoft.com/office/drawing/2014/main" val="2585898181"/>
                  </a:ext>
                </a:extLst>
              </a:tr>
              <a:tr h="2357507">
                <a:tc>
                  <a:txBody>
                    <a:bodyPr/>
                    <a:lstStyle/>
                    <a:p>
                      <a:r>
                        <a:rPr lang="en-US" sz="1300" kern="1200">
                          <a:solidFill>
                            <a:schemeClr val="dk1"/>
                          </a:solidFill>
                          <a:latin typeface="+mn-lt"/>
                          <a:ea typeface="+mn-ea"/>
                          <a:cs typeface="+mn-cs"/>
                        </a:rPr>
                        <a:t>10% “across the board“ increase to the base rate in all regions and age groups and for FCC systems; </a:t>
                      </a:r>
                      <a:r>
                        <a:rPr lang="en-US" sz="1300" b="1" i="1" kern="1200">
                          <a:solidFill>
                            <a:schemeClr val="dk1"/>
                          </a:solidFill>
                          <a:latin typeface="+mn-lt"/>
                          <a:ea typeface="+mn-ea"/>
                          <a:cs typeface="+mn-cs"/>
                        </a:rPr>
                        <a:t>and</a:t>
                      </a:r>
                    </a:p>
                    <a:p>
                      <a:endParaRPr lang="en-US" sz="1300" kern="1200">
                        <a:solidFill>
                          <a:schemeClr val="dk1"/>
                        </a:solidFill>
                        <a:latin typeface="+mn-lt"/>
                        <a:ea typeface="+mn-ea"/>
                        <a:cs typeface="+mn-cs"/>
                      </a:endParaRPr>
                    </a:p>
                    <a:p>
                      <a:pPr marL="0" marR="0" lvl="0" indent="0" algn="l" defTabSz="685783" rtl="0" eaLnBrk="1" fontAlgn="auto" latinLnBrk="0" hangingPunct="1">
                        <a:lnSpc>
                          <a:spcPct val="100000"/>
                        </a:lnSpc>
                        <a:spcBef>
                          <a:spcPts val="0"/>
                        </a:spcBef>
                        <a:spcAft>
                          <a:spcPts val="0"/>
                        </a:spcAft>
                        <a:buClrTx/>
                        <a:buSzTx/>
                        <a:buFontTx/>
                        <a:buNone/>
                        <a:tabLst/>
                        <a:defRPr/>
                      </a:pPr>
                      <a:r>
                        <a:rPr lang="en-US" sz="1300" kern="1200">
                          <a:solidFill>
                            <a:schemeClr val="dk1"/>
                          </a:solidFill>
                          <a:latin typeface="+mn-lt"/>
                          <a:ea typeface="+mn-ea"/>
                          <a:cs typeface="+mn-cs"/>
                        </a:rPr>
                        <a:t>Targeted increases to ensure all rates meet or exceed 30</a:t>
                      </a:r>
                      <a:r>
                        <a:rPr lang="en-US" sz="1300" kern="1200" baseline="30000">
                          <a:solidFill>
                            <a:schemeClr val="dk1"/>
                          </a:solidFill>
                          <a:latin typeface="+mn-lt"/>
                          <a:ea typeface="+mn-ea"/>
                          <a:cs typeface="+mn-cs"/>
                        </a:rPr>
                        <a:t>th</a:t>
                      </a:r>
                      <a:r>
                        <a:rPr lang="en-US" sz="1300" kern="1200">
                          <a:solidFill>
                            <a:schemeClr val="dk1"/>
                          </a:solidFill>
                          <a:latin typeface="+mn-lt"/>
                          <a:ea typeface="+mn-ea"/>
                          <a:cs typeface="+mn-cs"/>
                        </a:rPr>
                        <a:t>  percentile.</a:t>
                      </a:r>
                    </a:p>
                    <a:p>
                      <a:pPr marL="0" marR="0" lvl="0" indent="0" algn="l" defTabSz="685783" rtl="0" eaLnBrk="1" fontAlgn="auto" latinLnBrk="0" hangingPunct="1">
                        <a:lnSpc>
                          <a:spcPct val="100000"/>
                        </a:lnSpc>
                        <a:spcBef>
                          <a:spcPts val="0"/>
                        </a:spcBef>
                        <a:spcAft>
                          <a:spcPts val="0"/>
                        </a:spcAft>
                        <a:buClrTx/>
                        <a:buSzTx/>
                        <a:buFontTx/>
                        <a:buNone/>
                        <a:tabLst/>
                        <a:defRPr/>
                      </a:pPr>
                      <a:endParaRPr lang="en-US" sz="1300" kern="1200">
                        <a:solidFill>
                          <a:schemeClr val="dk1"/>
                        </a:solidFill>
                        <a:latin typeface="+mn-lt"/>
                        <a:ea typeface="+mn-ea"/>
                        <a:cs typeface="+mn-cs"/>
                      </a:endParaRPr>
                    </a:p>
                    <a:p>
                      <a:pPr marL="0" marR="0" lvl="0" indent="0" algn="l" rtl="0" eaLnBrk="1" fontAlgn="auto" latinLnBrk="0" hangingPunct="1">
                        <a:lnSpc>
                          <a:spcPct val="100000"/>
                        </a:lnSpc>
                        <a:spcBef>
                          <a:spcPts val="0"/>
                        </a:spcBef>
                        <a:spcAft>
                          <a:spcPts val="0"/>
                        </a:spcAft>
                        <a:buClrTx/>
                        <a:buSzTx/>
                        <a:buFontTx/>
                        <a:buNone/>
                      </a:pPr>
                      <a:endParaRPr lang="en-US" sz="1300" kern="1200">
                        <a:solidFill>
                          <a:schemeClr val="dk1"/>
                        </a:solidFill>
                        <a:latin typeface="+mn-lt"/>
                        <a:ea typeface="+mn-ea"/>
                        <a:cs typeface="+mn-cs"/>
                      </a:endParaRPr>
                    </a:p>
                    <a:p>
                      <a:pPr marL="0" marR="0" lvl="0" indent="0" algn="l" defTabSz="685783">
                        <a:lnSpc>
                          <a:spcPct val="100000"/>
                        </a:lnSpc>
                        <a:spcBef>
                          <a:spcPts val="0"/>
                        </a:spcBef>
                        <a:spcAft>
                          <a:spcPts val="0"/>
                        </a:spcAft>
                        <a:buClrTx/>
                        <a:buSzTx/>
                        <a:buFontTx/>
                        <a:buNone/>
                        <a:tabLst/>
                        <a:defRPr/>
                      </a:pPr>
                      <a:r>
                        <a:rPr lang="en-US" sz="1300" kern="1200">
                          <a:solidFill>
                            <a:schemeClr val="dk1"/>
                          </a:solidFill>
                          <a:latin typeface="+mn-lt"/>
                          <a:ea typeface="+mn-ea"/>
                          <a:cs typeface="+mn-cs"/>
                        </a:rPr>
                        <a:t>Cost: $17.6M</a:t>
                      </a: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EFFF"/>
                    </a:solidFill>
                  </a:tcPr>
                </a:tc>
                <a:extLst>
                  <a:ext uri="{0D108BD9-81ED-4DB2-BD59-A6C34878D82A}">
                    <a16:rowId xmlns:a16="http://schemas.microsoft.com/office/drawing/2014/main" val="3341578795"/>
                  </a:ext>
                </a:extLst>
              </a:tr>
            </a:tbl>
          </a:graphicData>
        </a:graphic>
      </p:graphicFrame>
      <p:sp>
        <p:nvSpPr>
          <p:cNvPr id="3" name="TextBox 2">
            <a:extLst>
              <a:ext uri="{FF2B5EF4-FFF2-40B4-BE49-F238E27FC236}">
                <a16:creationId xmlns:a16="http://schemas.microsoft.com/office/drawing/2014/main" id="{A1A2856A-78F7-480D-879F-557D54974B1E}"/>
              </a:ext>
            </a:extLst>
          </p:cNvPr>
          <p:cNvSpPr txBox="1"/>
          <p:nvPr/>
        </p:nvSpPr>
        <p:spPr>
          <a:xfrm>
            <a:off x="191757" y="5561783"/>
            <a:ext cx="8760485" cy="492443"/>
          </a:xfrm>
          <a:prstGeom prst="rect">
            <a:avLst/>
          </a:prstGeom>
          <a:noFill/>
          <a:ln>
            <a:solidFill>
              <a:schemeClr val="tx1"/>
            </a:solidFill>
          </a:ln>
        </p:spPr>
        <p:txBody>
          <a:bodyPr wrap="square" rtlCol="0">
            <a:spAutoFit/>
          </a:bodyPr>
          <a:lstStyle/>
          <a:p>
            <a:pPr algn="ctr"/>
            <a:r>
              <a:rPr lang="en-US" sz="1300">
                <a:effectLst/>
                <a:latin typeface="+mj-lt"/>
                <a:ea typeface="Calibri" panose="020F0502020204030204" pitchFamily="34" charset="0"/>
              </a:rPr>
              <a:t>*EEC will </a:t>
            </a:r>
            <a:r>
              <a:rPr lang="en-US" sz="1300">
                <a:latin typeface="+mj-lt"/>
                <a:ea typeface="Calibri" panose="020F0502020204030204" pitchFamily="34" charset="0"/>
              </a:rPr>
              <a:t>recommend </a:t>
            </a:r>
            <a:r>
              <a:rPr lang="en-US" sz="1300">
                <a:effectLst/>
                <a:latin typeface="+mj-lt"/>
                <a:ea typeface="Calibri" panose="020F0502020204030204" pitchFamily="34" charset="0"/>
              </a:rPr>
              <a:t>that the amount of all rate increases, across program types and regions, including funding allocated for the quality add-on, be fully annualized into the base rates for child care financial assistance in FY24. </a:t>
            </a:r>
          </a:p>
        </p:txBody>
      </p:sp>
      <p:sp>
        <p:nvSpPr>
          <p:cNvPr id="17" name="Slide Number Placeholder 3">
            <a:extLst>
              <a:ext uri="{FF2B5EF4-FFF2-40B4-BE49-F238E27FC236}">
                <a16:creationId xmlns:a16="http://schemas.microsoft.com/office/drawing/2014/main" id="{E518A937-965E-48F4-AECF-D4E9E49D0DE4}"/>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8</a:t>
            </a:fld>
            <a:endParaRPr lang="en-US" sz="800">
              <a:solidFill>
                <a:srgbClr val="000000"/>
              </a:solidFill>
              <a:latin typeface="Arial" panose="020B0604020202020204"/>
            </a:endParaRPr>
          </a:p>
        </p:txBody>
      </p:sp>
      <p:sp>
        <p:nvSpPr>
          <p:cNvPr id="18" name="TextBox 17">
            <a:extLst>
              <a:ext uri="{FF2B5EF4-FFF2-40B4-BE49-F238E27FC236}">
                <a16:creationId xmlns:a16="http://schemas.microsoft.com/office/drawing/2014/main" id="{F69C25D0-7C57-49FA-A07E-21586C6A713C}"/>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2280404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 Placeholder 6">
            <a:extLst>
              <a:ext uri="{FF2B5EF4-FFF2-40B4-BE49-F238E27FC236}">
                <a16:creationId xmlns:a16="http://schemas.microsoft.com/office/drawing/2014/main" id="{6CDA4FBC-F6D0-4D62-A000-D81BD6BA069E}"/>
              </a:ext>
            </a:extLst>
          </p:cNvPr>
          <p:cNvSpPr>
            <a:spLocks noGrp="1"/>
          </p:cNvSpPr>
          <p:nvPr>
            <p:ph type="title"/>
          </p:nvPr>
        </p:nvSpPr>
        <p:spPr>
          <a:xfrm>
            <a:off x="414338" y="152400"/>
            <a:ext cx="7734300" cy="801688"/>
          </a:xfrm>
        </p:spPr>
        <p:txBody>
          <a:bodyPr/>
          <a:lstStyle/>
          <a:p>
            <a:r>
              <a:rPr lang="en-US" sz="2000">
                <a:solidFill>
                  <a:srgbClr val="00269E"/>
                </a:solidFill>
              </a:rPr>
              <a:t>Relevant FY22 Market Rate Survey Findings</a:t>
            </a:r>
          </a:p>
        </p:txBody>
      </p:sp>
      <p:graphicFrame>
        <p:nvGraphicFramePr>
          <p:cNvPr id="17" name="Table 16">
            <a:extLst>
              <a:ext uri="{FF2B5EF4-FFF2-40B4-BE49-F238E27FC236}">
                <a16:creationId xmlns:a16="http://schemas.microsoft.com/office/drawing/2014/main" id="{2F738ECB-670A-405A-A3E3-7F2C08B68382}"/>
              </a:ext>
            </a:extLst>
          </p:cNvPr>
          <p:cNvGraphicFramePr>
            <a:graphicFrameLocks noGrp="1"/>
          </p:cNvGraphicFramePr>
          <p:nvPr>
            <p:extLst>
              <p:ext uri="{D42A27DB-BD31-4B8C-83A1-F6EECF244321}">
                <p14:modId xmlns:p14="http://schemas.microsoft.com/office/powerpoint/2010/main" val="2231319731"/>
              </p:ext>
            </p:extLst>
          </p:nvPr>
        </p:nvGraphicFramePr>
        <p:xfrm>
          <a:off x="983678" y="1090953"/>
          <a:ext cx="6340248" cy="3564161"/>
        </p:xfrm>
        <a:graphic>
          <a:graphicData uri="http://schemas.openxmlformats.org/drawingml/2006/table">
            <a:tbl>
              <a:tblPr/>
              <a:tblGrid>
                <a:gridCol w="915052">
                  <a:extLst>
                    <a:ext uri="{9D8B030D-6E8A-4147-A177-3AD203B41FA5}">
                      <a16:colId xmlns:a16="http://schemas.microsoft.com/office/drawing/2014/main" val="2737139716"/>
                    </a:ext>
                  </a:extLst>
                </a:gridCol>
                <a:gridCol w="640951">
                  <a:extLst>
                    <a:ext uri="{9D8B030D-6E8A-4147-A177-3AD203B41FA5}">
                      <a16:colId xmlns:a16="http://schemas.microsoft.com/office/drawing/2014/main" val="1084115337"/>
                    </a:ext>
                  </a:extLst>
                </a:gridCol>
                <a:gridCol w="672481">
                  <a:extLst>
                    <a:ext uri="{9D8B030D-6E8A-4147-A177-3AD203B41FA5}">
                      <a16:colId xmlns:a16="http://schemas.microsoft.com/office/drawing/2014/main" val="1425593725"/>
                    </a:ext>
                  </a:extLst>
                </a:gridCol>
                <a:gridCol w="793713">
                  <a:extLst>
                    <a:ext uri="{9D8B030D-6E8A-4147-A177-3AD203B41FA5}">
                      <a16:colId xmlns:a16="http://schemas.microsoft.com/office/drawing/2014/main" val="857950339"/>
                    </a:ext>
                  </a:extLst>
                </a:gridCol>
                <a:gridCol w="632923">
                  <a:extLst>
                    <a:ext uri="{9D8B030D-6E8A-4147-A177-3AD203B41FA5}">
                      <a16:colId xmlns:a16="http://schemas.microsoft.com/office/drawing/2014/main" val="3922828401"/>
                    </a:ext>
                  </a:extLst>
                </a:gridCol>
                <a:gridCol w="632923">
                  <a:extLst>
                    <a:ext uri="{9D8B030D-6E8A-4147-A177-3AD203B41FA5}">
                      <a16:colId xmlns:a16="http://schemas.microsoft.com/office/drawing/2014/main" val="2552535566"/>
                    </a:ext>
                  </a:extLst>
                </a:gridCol>
                <a:gridCol w="665126">
                  <a:extLst>
                    <a:ext uri="{9D8B030D-6E8A-4147-A177-3AD203B41FA5}">
                      <a16:colId xmlns:a16="http://schemas.microsoft.com/office/drawing/2014/main" val="2331040032"/>
                    </a:ext>
                  </a:extLst>
                </a:gridCol>
                <a:gridCol w="793713">
                  <a:extLst>
                    <a:ext uri="{9D8B030D-6E8A-4147-A177-3AD203B41FA5}">
                      <a16:colId xmlns:a16="http://schemas.microsoft.com/office/drawing/2014/main" val="84796805"/>
                    </a:ext>
                  </a:extLst>
                </a:gridCol>
                <a:gridCol w="593366">
                  <a:extLst>
                    <a:ext uri="{9D8B030D-6E8A-4147-A177-3AD203B41FA5}">
                      <a16:colId xmlns:a16="http://schemas.microsoft.com/office/drawing/2014/main" val="4086149847"/>
                    </a:ext>
                  </a:extLst>
                </a:gridCol>
              </a:tblGrid>
              <a:tr h="244215">
                <a:tc rowSpan="2">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Regions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F4F7FC"/>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Center-Based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a:solidFill>
                            <a:srgbClr val="000000"/>
                          </a:solidFill>
                          <a:effectLst/>
                          <a:latin typeface="Nunito" pitchFamily="2" charset="0"/>
                        </a:rPr>
                        <a:t>FCC Providers</a:t>
                      </a:r>
                      <a:r>
                        <a:rPr lang="en-US" sz="1100" b="1" i="0">
                          <a:solidFill>
                            <a:srgbClr val="FEFFFE"/>
                          </a:solidFill>
                          <a:effectLst/>
                          <a:latin typeface="Nunito" pitchFamily="2" charset="0"/>
                        </a:rPr>
                        <a:t>​</a:t>
                      </a:r>
                      <a:endParaRPr lang="en-US" sz="1100" b="1" i="0">
                        <a:solidFill>
                          <a:srgbClr val="FEFFFE"/>
                        </a:solidFill>
                        <a:effectLst/>
                      </a:endParaRPr>
                    </a:p>
                  </a:txBody>
                  <a:tcPr marL="74594" marR="74594" marT="37297" marB="37297"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6BC7AD"/>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8518843"/>
                  </a:ext>
                </a:extLst>
              </a:tr>
              <a:tr h="507291">
                <a:tc vMerge="1">
                  <a:txBody>
                    <a:bodyPr/>
                    <a:lstStyle/>
                    <a:p>
                      <a:endParaRPr lang="en-US"/>
                    </a:p>
                  </a:txBody>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Infant</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Toddler</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Preschool</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050" b="1" i="0">
                          <a:solidFill>
                            <a:srgbClr val="000000"/>
                          </a:solidFill>
                          <a:effectLst/>
                          <a:latin typeface="Nunito" pitchFamily="2" charset="0"/>
                        </a:rPr>
                        <a:t>School Age</a:t>
                      </a:r>
                      <a:r>
                        <a:rPr lang="en-US" sz="1050" b="0" i="0">
                          <a:solidFill>
                            <a:srgbClr val="000000"/>
                          </a:solidFill>
                          <a:effectLst/>
                          <a:latin typeface="Nunito" pitchFamily="2" charset="0"/>
                        </a:rPr>
                        <a:t>​</a:t>
                      </a:r>
                      <a:endParaRPr lang="en-US" sz="1050" b="0" i="0">
                        <a:solidFill>
                          <a:srgbClr val="000000"/>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002273"/>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1- Western​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F4F7FC"/>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55​</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0918500"/>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2- ​</a:t>
                      </a:r>
                      <a:endParaRPr lang="en-US" sz="1100" b="1" i="0">
                        <a:solidFill>
                          <a:srgbClr val="000000"/>
                        </a:solidFill>
                        <a:effectLst/>
                      </a:endParaRPr>
                    </a:p>
                    <a:p>
                      <a:pPr algn="l" rtl="0" fontAlgn="base"/>
                      <a:r>
                        <a:rPr lang="en-US" sz="1100" b="1" i="0">
                          <a:solidFill>
                            <a:srgbClr val="000000"/>
                          </a:solidFill>
                          <a:effectLst/>
                          <a:latin typeface="Nunito" pitchFamily="2" charset="0"/>
                        </a:rPr>
                        <a:t>Central​</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26</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51​</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25​</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9929143"/>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3- Northeast​</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25​</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59​</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57​</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39</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6284121"/>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4- ​</a:t>
                      </a:r>
                      <a:endParaRPr lang="en-US" sz="1100" b="1" i="0">
                        <a:solidFill>
                          <a:srgbClr val="000000"/>
                        </a:solidFill>
                        <a:effectLst/>
                      </a:endParaRPr>
                    </a:p>
                    <a:p>
                      <a:pPr algn="l" rtl="0" fontAlgn="base"/>
                      <a:r>
                        <a:rPr lang="en-US" sz="1100" b="1" i="0">
                          <a:solidFill>
                            <a:srgbClr val="000000"/>
                          </a:solidFill>
                          <a:effectLst/>
                          <a:latin typeface="Nunito" pitchFamily="2" charset="0"/>
                        </a:rPr>
                        <a:t>Metro​</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18​</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19​</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65​</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49​</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61​</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1364565507"/>
                  </a:ext>
                </a:extLst>
              </a:tr>
              <a:tr h="582237">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5- Southeast and Cape​</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24​</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30​</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34​</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58​</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22​</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36</a:t>
                      </a:r>
                      <a:r>
                        <a:rPr lang="en-US" sz="1100" b="0" i="0" u="none">
                          <a:solidFill>
                            <a:schemeClr val="tx1"/>
                          </a:solidFill>
                          <a:effectLst/>
                          <a:latin typeface="Nunito" pitchFamily="2" charset="0"/>
                        </a:rPr>
                        <a:t>​</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11​</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1697380538"/>
                  </a:ext>
                </a:extLst>
              </a:tr>
              <a:tr h="413226">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l" rtl="0" fontAlgn="base"/>
                      <a:r>
                        <a:rPr lang="en-US" sz="1100" b="1" i="0">
                          <a:solidFill>
                            <a:srgbClr val="000000"/>
                          </a:solidFill>
                          <a:effectLst/>
                          <a:latin typeface="Nunito" pitchFamily="2" charset="0"/>
                        </a:rPr>
                        <a:t>Region 6- Metro </a:t>
                      </a:r>
                    </a:p>
                    <a:p>
                      <a:pPr algn="l" rtl="0" fontAlgn="base"/>
                      <a:r>
                        <a:rPr lang="en-US" sz="1100" b="1" i="0">
                          <a:solidFill>
                            <a:srgbClr val="000000"/>
                          </a:solidFill>
                          <a:effectLst/>
                          <a:latin typeface="Nunito" pitchFamily="2" charset="0"/>
                        </a:rPr>
                        <a:t>Boston​</a:t>
                      </a:r>
                      <a:endParaRPr lang="en-US" sz="1100" b="1" i="0">
                        <a:solidFill>
                          <a:srgbClr val="000000"/>
                        </a:solidFill>
                        <a:effectLst/>
                      </a:endParaRPr>
                    </a:p>
                  </a:txBody>
                  <a:tcPr marL="74594" marR="74594" marT="37297" marB="37297" anchor="ctr">
                    <a:lnL w="9525" cap="flat" cmpd="sng" algn="ctr">
                      <a:solidFill>
                        <a:srgbClr val="66C5AA"/>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6F3EA"/>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13​</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22​</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16​</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C000">
                        <a:lumMod val="20000"/>
                        <a:lumOff val="80000"/>
                      </a:srgbClr>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50​</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10154" cap="flat" cmpd="sng" algn="ctr">
                      <a:solidFill>
                        <a:srgbClr val="000000"/>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28​</a:t>
                      </a:r>
                      <a:endParaRPr lang="en-US" sz="1100" b="1" i="0" u="none">
                        <a:solidFill>
                          <a:schemeClr val="tx1"/>
                        </a:solidFill>
                        <a:effectLst/>
                      </a:endParaRPr>
                    </a:p>
                  </a:txBody>
                  <a:tcPr marL="74594" marR="74594" marT="37297" marB="37297" anchor="ctr">
                    <a:lnL w="10154" cap="flat" cmpd="sng" algn="ctr">
                      <a:solidFill>
                        <a:srgbClr val="000000"/>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0" i="0" u="none">
                          <a:solidFill>
                            <a:schemeClr val="tx1"/>
                          </a:solidFill>
                          <a:effectLst/>
                          <a:latin typeface="Nunito" pitchFamily="2" charset="0"/>
                        </a:rPr>
                        <a:t>49​</a:t>
                      </a:r>
                      <a:endParaRPr lang="en-US" sz="1100" b="0"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F4F7FC"/>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lvl1pPr marL="0" algn="l" defTabSz="685783" rtl="0" eaLnBrk="1" latinLnBrk="0" hangingPunct="1">
                        <a:defRPr sz="1350" kern="1200">
                          <a:solidFill>
                            <a:schemeClr val="tx1"/>
                          </a:solidFill>
                          <a:latin typeface="Calibri" panose="020F0502020204030204"/>
                        </a:defRPr>
                      </a:lvl1pPr>
                      <a:lvl2pPr marL="342892" algn="l" defTabSz="685783" rtl="0" eaLnBrk="1" latinLnBrk="0" hangingPunct="1">
                        <a:defRPr sz="1350" kern="1200">
                          <a:solidFill>
                            <a:schemeClr val="tx1"/>
                          </a:solidFill>
                          <a:latin typeface="Calibri" panose="020F0502020204030204"/>
                        </a:defRPr>
                      </a:lvl2pPr>
                      <a:lvl3pPr marL="685783" algn="l" defTabSz="685783" rtl="0" eaLnBrk="1" latinLnBrk="0" hangingPunct="1">
                        <a:defRPr sz="1350" kern="1200">
                          <a:solidFill>
                            <a:schemeClr val="tx1"/>
                          </a:solidFill>
                          <a:latin typeface="Calibri" panose="020F0502020204030204"/>
                        </a:defRPr>
                      </a:lvl3pPr>
                      <a:lvl4pPr marL="1028675" algn="l" defTabSz="685783" rtl="0" eaLnBrk="1" latinLnBrk="0" hangingPunct="1">
                        <a:defRPr sz="1350" kern="1200">
                          <a:solidFill>
                            <a:schemeClr val="tx1"/>
                          </a:solidFill>
                          <a:latin typeface="Calibri" panose="020F0502020204030204"/>
                        </a:defRPr>
                      </a:lvl4pPr>
                      <a:lvl5pPr marL="1371566" algn="l" defTabSz="685783" rtl="0" eaLnBrk="1" latinLnBrk="0" hangingPunct="1">
                        <a:defRPr sz="1350" kern="1200">
                          <a:solidFill>
                            <a:schemeClr val="tx1"/>
                          </a:solidFill>
                          <a:latin typeface="Calibri" panose="020F0502020204030204"/>
                        </a:defRPr>
                      </a:lvl5pPr>
                      <a:lvl6pPr marL="1714457" algn="l" defTabSz="685783" rtl="0" eaLnBrk="1" latinLnBrk="0" hangingPunct="1">
                        <a:defRPr sz="1350" kern="1200">
                          <a:solidFill>
                            <a:schemeClr val="tx1"/>
                          </a:solidFill>
                          <a:latin typeface="Calibri" panose="020F0502020204030204"/>
                        </a:defRPr>
                      </a:lvl6pPr>
                      <a:lvl7pPr marL="2057348" algn="l" defTabSz="685783" rtl="0" eaLnBrk="1" latinLnBrk="0" hangingPunct="1">
                        <a:defRPr sz="1350" kern="1200">
                          <a:solidFill>
                            <a:schemeClr val="tx1"/>
                          </a:solidFill>
                          <a:latin typeface="Calibri" panose="020F0502020204030204"/>
                        </a:defRPr>
                      </a:lvl7pPr>
                      <a:lvl8pPr marL="2400240" algn="l" defTabSz="685783" rtl="0" eaLnBrk="1" latinLnBrk="0" hangingPunct="1">
                        <a:defRPr sz="1350" kern="1200">
                          <a:solidFill>
                            <a:schemeClr val="tx1"/>
                          </a:solidFill>
                          <a:latin typeface="Calibri" panose="020F0502020204030204"/>
                        </a:defRPr>
                      </a:lvl8pPr>
                      <a:lvl9pPr marL="2743132" algn="l" defTabSz="685783" rtl="0" eaLnBrk="1" latinLnBrk="0" hangingPunct="1">
                        <a:defRPr sz="1350" kern="1200">
                          <a:solidFill>
                            <a:schemeClr val="tx1"/>
                          </a:solidFill>
                          <a:latin typeface="Calibri" panose="020F0502020204030204"/>
                        </a:defRPr>
                      </a:lvl9pPr>
                    </a:lstStyle>
                    <a:p>
                      <a:pPr algn="ctr" rtl="0" fontAlgn="base"/>
                      <a:r>
                        <a:rPr lang="en-US" sz="1100" b="1" i="0" u="none">
                          <a:solidFill>
                            <a:schemeClr val="tx1"/>
                          </a:solidFill>
                          <a:effectLst/>
                          <a:latin typeface="Nunito" pitchFamily="2" charset="0"/>
                        </a:rPr>
                        <a:t>17​</a:t>
                      </a:r>
                      <a:endParaRPr lang="en-US" sz="1100" b="1" i="0" u="none">
                        <a:solidFill>
                          <a:schemeClr val="tx1"/>
                        </a:solidFill>
                        <a:effectLst/>
                      </a:endParaRPr>
                    </a:p>
                  </a:txBody>
                  <a:tcPr marL="74594" marR="74594" marT="37297" marB="37297" anchor="ctr">
                    <a:lnL w="9525" cap="flat" cmpd="sng" algn="ctr">
                      <a:solidFill>
                        <a:srgbClr val="F4F7FC"/>
                      </a:solidFill>
                      <a:prstDash val="solid"/>
                      <a:round/>
                      <a:headEnd type="none" w="med" len="med"/>
                      <a:tailEnd type="none" w="med" len="med"/>
                    </a:lnL>
                    <a:lnR w="9525" cap="flat" cmpd="sng" algn="ctr">
                      <a:solidFill>
                        <a:srgbClr val="66C5AA"/>
                      </a:solidFill>
                      <a:prstDash val="solid"/>
                      <a:round/>
                      <a:headEnd type="none" w="med" len="med"/>
                      <a:tailEnd type="none" w="med" len="med"/>
                    </a:lnR>
                    <a:lnT w="9525" cap="flat" cmpd="sng" algn="ctr">
                      <a:solidFill>
                        <a:srgbClr val="66C5AA"/>
                      </a:solidFill>
                      <a:prstDash val="solid"/>
                      <a:round/>
                      <a:headEnd type="none" w="med" len="med"/>
                      <a:tailEnd type="none" w="med" len="med"/>
                    </a:lnT>
                    <a:lnB w="9525" cap="flat" cmpd="sng" algn="ctr">
                      <a:solidFill>
                        <a:srgbClr val="66C5AA"/>
                      </a:solidFill>
                      <a:prstDash val="solid"/>
                      <a:round/>
                      <a:headEnd type="none" w="med" len="med"/>
                      <a:tailEnd type="none" w="med" len="med"/>
                    </a:lnB>
                    <a:lnTlToBr w="12700" cmpd="sng">
                      <a:noFill/>
                      <a:prstDash val="solid"/>
                    </a:lnTlToBr>
                    <a:lnBlToTr w="12700" cmpd="sng">
                      <a:noFill/>
                      <a:prstDash val="solid"/>
                    </a:lnBlToTr>
                    <a:solidFill>
                      <a:srgbClr val="FFF2CC"/>
                    </a:solidFill>
                  </a:tcPr>
                </a:tc>
                <a:extLst>
                  <a:ext uri="{0D108BD9-81ED-4DB2-BD59-A6C34878D82A}">
                    <a16:rowId xmlns:a16="http://schemas.microsoft.com/office/drawing/2014/main" val="4106066513"/>
                  </a:ext>
                </a:extLst>
              </a:tr>
            </a:tbl>
          </a:graphicData>
        </a:graphic>
      </p:graphicFrame>
      <p:sp>
        <p:nvSpPr>
          <p:cNvPr id="18" name="TextBox 17">
            <a:extLst>
              <a:ext uri="{FF2B5EF4-FFF2-40B4-BE49-F238E27FC236}">
                <a16:creationId xmlns:a16="http://schemas.microsoft.com/office/drawing/2014/main" id="{521765CD-6469-470A-AEE5-2ED0E047184A}"/>
              </a:ext>
            </a:extLst>
          </p:cNvPr>
          <p:cNvSpPr txBox="1"/>
          <p:nvPr/>
        </p:nvSpPr>
        <p:spPr>
          <a:xfrm>
            <a:off x="638460" y="4791980"/>
            <a:ext cx="7936993" cy="2031325"/>
          </a:xfrm>
          <a:prstGeom prst="rect">
            <a:avLst/>
          </a:prstGeom>
          <a:noFill/>
        </p:spPr>
        <p:txBody>
          <a:bodyPr wrap="square" lIns="91440" tIns="45720" rIns="91440" bIns="45720" rtlCol="0" anchor="t">
            <a:spAutoFit/>
          </a:bodyPr>
          <a:lstStyle/>
          <a:p>
            <a:r>
              <a:rPr lang="en-US" sz="1400" b="1"/>
              <a:t>Context:</a:t>
            </a:r>
          </a:p>
          <a:p>
            <a:r>
              <a:rPr lang="en-US" sz="1400"/>
              <a:t>ACF’s aspirational goal is </a:t>
            </a:r>
            <a:r>
              <a:rPr lang="en-US" sz="1400">
                <a:ea typeface="+mn-lt"/>
                <a:cs typeface="+mn-lt"/>
              </a:rPr>
              <a:t>that the subsidy rate is greater than or equal to the private rate charged by 75% of providers</a:t>
            </a:r>
            <a:r>
              <a:rPr lang="en-US" sz="1400"/>
              <a:t>. </a:t>
            </a:r>
            <a:endParaRPr lang="en-US" sz="1400">
              <a:cs typeface="Calibri"/>
            </a:endParaRPr>
          </a:p>
          <a:p>
            <a:endParaRPr lang="en-US" sz="1400" b="1"/>
          </a:p>
          <a:p>
            <a:r>
              <a:rPr lang="en-US" sz="1400" b="1"/>
              <a:t>Findings: </a:t>
            </a:r>
            <a:endParaRPr lang="en-US" sz="1400" b="1">
              <a:cs typeface="Calibri"/>
            </a:endParaRPr>
          </a:p>
          <a:p>
            <a:r>
              <a:rPr lang="en-US" sz="1400"/>
              <a:t>2022 subsidy rates mostly fall below the 50</a:t>
            </a:r>
            <a:r>
              <a:rPr lang="en-US" sz="1400" baseline="30000"/>
              <a:t>th</a:t>
            </a:r>
            <a:r>
              <a:rPr lang="en-US" sz="1400"/>
              <a:t> percentile of the current MRS.</a:t>
            </a:r>
            <a:r>
              <a:rPr lang="en-US" sz="1400">
                <a:cs typeface="Calibri"/>
              </a:rPr>
              <a:t> </a:t>
            </a:r>
            <a:r>
              <a:rPr lang="en-US" sz="1400"/>
              <a:t>In many cases, rates are below the 25</a:t>
            </a:r>
            <a:r>
              <a:rPr lang="en-US" sz="1400" baseline="30000"/>
              <a:t>th</a:t>
            </a:r>
            <a:r>
              <a:rPr lang="en-US" sz="1400"/>
              <a:t> percentile (the threshold set by the Office of Child Care in 2018)</a:t>
            </a:r>
            <a:endParaRPr lang="en-US" sz="1400">
              <a:cs typeface="Calibri"/>
            </a:endParaRPr>
          </a:p>
          <a:p>
            <a:endParaRPr lang="en-US" sz="1400"/>
          </a:p>
          <a:p>
            <a:endParaRPr lang="en-US" sz="1400"/>
          </a:p>
        </p:txBody>
      </p:sp>
      <p:sp>
        <p:nvSpPr>
          <p:cNvPr id="2" name="TextBox 1">
            <a:extLst>
              <a:ext uri="{FF2B5EF4-FFF2-40B4-BE49-F238E27FC236}">
                <a16:creationId xmlns:a16="http://schemas.microsoft.com/office/drawing/2014/main" id="{B708913F-5D16-495A-8411-07042EE198E0}"/>
              </a:ext>
            </a:extLst>
          </p:cNvPr>
          <p:cNvSpPr txBox="1"/>
          <p:nvPr/>
        </p:nvSpPr>
        <p:spPr>
          <a:xfrm>
            <a:off x="7323926" y="1492032"/>
            <a:ext cx="1251527" cy="2793072"/>
          </a:xfrm>
          <a:prstGeom prst="rect">
            <a:avLst/>
          </a:prstGeom>
          <a:noFill/>
        </p:spPr>
        <p:txBody>
          <a:bodyPr wrap="square" rtlCol="0">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The </a:t>
            </a:r>
            <a:r>
              <a:rPr kumimoji="0" lang="en-US" sz="1050" b="1" i="0" u="none" strike="noStrike" kern="1200" cap="none" spc="0" normalizeH="0" baseline="0" noProof="0">
                <a:ln>
                  <a:noFill/>
                </a:ln>
                <a:solidFill>
                  <a:prstClr val="black"/>
                </a:solidFill>
                <a:effectLst/>
                <a:uLnTx/>
                <a:uFillTx/>
                <a:latin typeface="Nunito" pitchFamily="2" charset="0"/>
                <a:ea typeface="+mn-ea"/>
                <a:cs typeface="+mn-cs"/>
              </a:rPr>
              <a:t>bold</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percentiles represent the EEC subsidy rate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50th percentile of the market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solidFill>
              <a:effectLst/>
              <a:uLnTx/>
              <a:uFillTx/>
              <a:latin typeface="Nunito" pitchFamily="2"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a:ln>
                  <a:noFill/>
                </a:ln>
                <a:solidFill>
                  <a:prstClr val="black"/>
                </a:solidFill>
                <a:effectLst/>
                <a:uLnTx/>
                <a:uFillTx/>
                <a:latin typeface="Nunito" pitchFamily="2" charset="0"/>
                <a:ea typeface="+mn-ea"/>
                <a:cs typeface="+mn-cs"/>
              </a:rPr>
              <a:t>The</a:t>
            </a:r>
            <a:r>
              <a:rPr kumimoji="0" lang="en-US" sz="1050" b="1" i="0" u="none" strike="noStrike" kern="1200" cap="none" spc="0" normalizeH="0" baseline="0" noProof="0">
                <a:ln>
                  <a:noFill/>
                </a:ln>
                <a:solidFill>
                  <a:prstClr val="black"/>
                </a:solidFill>
                <a:effectLst/>
                <a:highlight>
                  <a:srgbClr val="FFF2CC"/>
                </a:highlight>
                <a:uLnTx/>
                <a:uFillTx/>
                <a:latin typeface="Nunito" pitchFamily="2" charset="0"/>
                <a:ea typeface="+mn-ea"/>
                <a:cs typeface="+mn-cs"/>
              </a:rPr>
              <a:t> </a:t>
            </a:r>
            <a:r>
              <a:rPr kumimoji="0" lang="en-US" sz="1050" b="0" i="0" u="none" strike="noStrike" kern="1200" cap="none" spc="0" normalizeH="0" baseline="0" noProof="0">
                <a:ln>
                  <a:noFill/>
                </a:ln>
                <a:solidFill>
                  <a:srgbClr val="000000"/>
                </a:solidFill>
                <a:effectLst/>
                <a:highlight>
                  <a:srgbClr val="FFF2CC"/>
                </a:highlight>
                <a:uLnTx/>
                <a:uFillTx/>
                <a:latin typeface="Nunito" pitchFamily="2" charset="0"/>
                <a:ea typeface="+mn-ea"/>
                <a:cs typeface="+mn-cs"/>
              </a:rPr>
              <a:t>highlights</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represent the EEC subsidy rates falling </a:t>
            </a:r>
            <a:r>
              <a:rPr kumimoji="0" lang="en-US" sz="1050" b="0" i="1" u="none" strike="noStrike" kern="1200" cap="none" spc="0" normalizeH="0" baseline="0" noProof="0">
                <a:ln>
                  <a:noFill/>
                </a:ln>
                <a:solidFill>
                  <a:srgbClr val="000000"/>
                </a:solidFill>
                <a:effectLst/>
                <a:uLnTx/>
                <a:uFillTx/>
                <a:latin typeface="Nunito" pitchFamily="2" charset="0"/>
                <a:ea typeface="+mn-ea"/>
                <a:cs typeface="+mn-cs"/>
              </a:rPr>
              <a:t>below</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the 25</a:t>
            </a:r>
            <a:r>
              <a:rPr kumimoji="0" lang="en-US" sz="1050" b="0" i="0" u="none" strike="noStrike" kern="1200" cap="none" spc="0" normalizeH="0" baseline="30000" noProof="0">
                <a:ln>
                  <a:noFill/>
                </a:ln>
                <a:solidFill>
                  <a:srgbClr val="000000"/>
                </a:solidFill>
                <a:effectLst/>
                <a:uLnTx/>
                <a:uFillTx/>
                <a:latin typeface="Nunito" pitchFamily="2" charset="0"/>
                <a:ea typeface="+mn-ea"/>
                <a:cs typeface="+mn-cs"/>
              </a:rPr>
              <a:t>th</a:t>
            </a:r>
            <a:r>
              <a:rPr kumimoji="0" lang="en-US" sz="1050" b="0" i="0" u="none" strike="noStrike" kern="1200" cap="none" spc="0" normalizeH="0" baseline="0" noProof="0">
                <a:ln>
                  <a:noFill/>
                </a:ln>
                <a:solidFill>
                  <a:srgbClr val="000000"/>
                </a:solidFill>
                <a:effectLst/>
                <a:uLnTx/>
                <a:uFillTx/>
                <a:latin typeface="Nunito" pitchFamily="2" charset="0"/>
                <a:ea typeface="+mn-ea"/>
                <a:cs typeface="+mn-cs"/>
              </a:rPr>
              <a:t> percentile of the market </a:t>
            </a:r>
            <a:endParaRPr kumimoji="0" lang="en-US" sz="1050" b="0" i="0" u="none" strike="noStrike" kern="1200" cap="none" spc="0" normalizeH="0" baseline="0" noProof="0">
              <a:ln>
                <a:noFill/>
              </a:ln>
              <a:solidFill>
                <a:srgbClr val="000000"/>
              </a:solidFill>
              <a:effectLst/>
              <a:uLnTx/>
              <a:uFillTx/>
              <a:latin typeface="Segoe UI" panose="020B0502040204020203" pitchFamily="34" charset="0"/>
              <a:ea typeface="+mn-ea"/>
              <a:cs typeface="+mn-cs"/>
            </a:endParaRPr>
          </a:p>
          <a:p>
            <a:endParaRPr lang="en-US"/>
          </a:p>
        </p:txBody>
      </p:sp>
      <p:sp>
        <p:nvSpPr>
          <p:cNvPr id="8" name="Slide Number Placeholder 3">
            <a:extLst>
              <a:ext uri="{FF2B5EF4-FFF2-40B4-BE49-F238E27FC236}">
                <a16:creationId xmlns:a16="http://schemas.microsoft.com/office/drawing/2014/main" id="{BB28E657-200A-4CDE-80E5-7E2D0213E7C8}"/>
              </a:ext>
            </a:extLst>
          </p:cNvPr>
          <p:cNvSpPr txBox="1">
            <a:spLocks/>
          </p:cNvSpPr>
          <p:nvPr/>
        </p:nvSpPr>
        <p:spPr>
          <a:xfrm>
            <a:off x="7210425" y="6594475"/>
            <a:ext cx="1933575" cy="2635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spcBef>
                <a:spcPct val="0"/>
              </a:spcBef>
              <a:defRPr/>
            </a:pPr>
            <a:fld id="{60FD0B0E-32B1-4158-9304-F9E9B068F047}" type="slidenum">
              <a:rPr lang="en-US" sz="800" smtClean="0">
                <a:solidFill>
                  <a:srgbClr val="000000"/>
                </a:solidFill>
                <a:latin typeface="Arial" panose="020B0604020202020204"/>
              </a:rPr>
              <a:pPr algn="r">
                <a:spcBef>
                  <a:spcPct val="0"/>
                </a:spcBef>
                <a:defRPr/>
              </a:pPr>
              <a:t>9</a:t>
            </a:fld>
            <a:endParaRPr lang="en-US" sz="800">
              <a:solidFill>
                <a:srgbClr val="000000"/>
              </a:solidFill>
              <a:latin typeface="Arial" panose="020B0604020202020204"/>
            </a:endParaRPr>
          </a:p>
        </p:txBody>
      </p:sp>
      <p:sp>
        <p:nvSpPr>
          <p:cNvPr id="10" name="TextBox 9">
            <a:extLst>
              <a:ext uri="{FF2B5EF4-FFF2-40B4-BE49-F238E27FC236}">
                <a16:creationId xmlns:a16="http://schemas.microsoft.com/office/drawing/2014/main" id="{C1CB5B37-EB60-48D9-B5CF-3D97D721B30C}"/>
              </a:ext>
            </a:extLst>
          </p:cNvPr>
          <p:cNvSpPr txBox="1"/>
          <p:nvPr/>
        </p:nvSpPr>
        <p:spPr>
          <a:xfrm>
            <a:off x="0" y="6510805"/>
            <a:ext cx="1249212" cy="215444"/>
          </a:xfrm>
          <a:prstGeom prst="rect">
            <a:avLst/>
          </a:prstGeom>
          <a:noFill/>
        </p:spPr>
        <p:txBody>
          <a:bodyPr wrap="square">
            <a:spAutoFit/>
          </a:bodyPr>
          <a:lstStyle/>
          <a:p>
            <a:pPr marL="123822">
              <a:buClr>
                <a:srgbClr val="000000"/>
              </a:buClr>
              <a:buSzPts val="1000"/>
              <a:defRPr/>
            </a:pPr>
            <a:r>
              <a:rPr lang="en-US" sz="800" kern="0">
                <a:solidFill>
                  <a:srgbClr val="000000"/>
                </a:solidFill>
                <a:latin typeface="Arial" panose="020B0604020202020204"/>
                <a:cs typeface="Arial"/>
              </a:rPr>
              <a:t>November 8, 2022</a:t>
            </a:r>
          </a:p>
        </p:txBody>
      </p:sp>
    </p:spTree>
    <p:extLst>
      <p:ext uri="{BB962C8B-B14F-4D97-AF65-F5344CB8AC3E}">
        <p14:creationId xmlns:p14="http://schemas.microsoft.com/office/powerpoint/2010/main" val="4279050133"/>
      </p:ext>
    </p:extLst>
  </p:cSld>
  <p:clrMapOvr>
    <a:masterClrMapping/>
  </p:clrMapOvr>
</p:sld>
</file>

<file path=ppt/theme/theme1.xml><?xml version="1.0" encoding="utf-8"?>
<a:theme xmlns:a="http://schemas.openxmlformats.org/drawingml/2006/main" name="itdpowerpoint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noFill/>
        </a:ln>
      </a:spPr>
      <a:bodyPr rtlCol="0" anchor="ctr"/>
      <a:lstStyle>
        <a:defPPr algn="ctr">
          <a:defRPr sz="1400" dirty="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3.xml><?xml version="1.0" encoding="utf-8"?>
<a:theme xmlns:a="http://schemas.openxmlformats.org/drawingml/2006/main" name="2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4.xml><?xml version="1.0" encoding="utf-8"?>
<a:theme xmlns:a="http://schemas.openxmlformats.org/drawingml/2006/main" name="3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5.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6.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5D5CA54D086040AD9588318807D12A" ma:contentTypeVersion="14" ma:contentTypeDescription="Create a new document." ma:contentTypeScope="" ma:versionID="a7506c6e6bb771b2d8190ba56337bf39">
  <xsd:schema xmlns:xsd="http://www.w3.org/2001/XMLSchema" xmlns:xs="http://www.w3.org/2001/XMLSchema" xmlns:p="http://schemas.microsoft.com/office/2006/metadata/properties" xmlns:ns2="f0dadd96-bb02-43ff-b721-c5b7f234f31a" xmlns:ns3="baeaa786-ebd5-4f52-8cee-8fa081d737a1" targetNamespace="http://schemas.microsoft.com/office/2006/metadata/properties" ma:root="true" ma:fieldsID="9ed6f684648d9c8a5b429774f55190aa" ns2:_="" ns3:_="">
    <xsd:import namespace="f0dadd96-bb02-43ff-b721-c5b7f234f31a"/>
    <xsd:import namespace="baeaa786-ebd5-4f52-8cee-8fa081d737a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dadd96-bb02-43ff-b721-c5b7f234f3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eaa786-ebd5-4f52-8cee-8fa081d737a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ec8390a-f1c3-40b7-b7b1-bd6814995954}" ma:internalName="TaxCatchAll" ma:showField="CatchAllData" ma:web="baeaa786-ebd5-4f52-8cee-8fa081d73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baeaa786-ebd5-4f52-8cee-8fa081d737a1">
      <UserInfo>
        <DisplayName>zzPremont, Catherine (EEC)</DisplayName>
        <AccountId>18</AccountId>
        <AccountType/>
      </UserInfo>
      <UserInfo>
        <DisplayName>Kershaw, Amy (EEC)</DisplayName>
        <AccountId>137</AccountId>
        <AccountType/>
      </UserInfo>
      <UserInfo>
        <DisplayName>Power, Chris (EEC)</DisplayName>
        <AccountId>135</AccountId>
        <AccountType/>
      </UserInfo>
      <UserInfo>
        <DisplayName>zzNorfleet, Greg T. (DFML)</DisplayName>
        <AccountId>186</AccountId>
        <AccountType/>
      </UserInfo>
      <UserInfo>
        <DisplayName>Murphy, Adrienne L. (EEC)</DisplayName>
        <AccountId>128</AccountId>
        <AccountType/>
      </UserInfo>
      <UserInfo>
        <DisplayName>Checkoway, Amy (EEC)</DisplayName>
        <AccountId>252</AccountId>
        <AccountType/>
      </UserInfo>
      <UserInfo>
        <DisplayName>Kelly, Christian (EEC)</DisplayName>
        <AccountId>117</AccountId>
        <AccountType/>
      </UserInfo>
      <UserInfo>
        <DisplayName>Brown, Blair (EOE)</DisplayName>
        <AccountId>53</AccountId>
        <AccountType/>
      </UserInfo>
      <UserInfo>
        <DisplayName>Waldron, Martha A. (EEC)</DisplayName>
        <AccountId>58</AccountId>
        <AccountType/>
      </UserInfo>
      <UserInfo>
        <DisplayName>Norfleet, Greg (EEC)</DisplayName>
        <AccountId>266</AccountId>
        <AccountType/>
      </UserInfo>
      <UserInfo>
        <DisplayName>Cohen, Joy (EEC)</DisplayName>
        <AccountId>29</AccountId>
        <AccountType/>
      </UserInfo>
      <UserInfo>
        <DisplayName>DiLoreto Smith, Janis (EEC)</DisplayName>
        <AccountId>56</AccountId>
        <AccountType/>
      </UserInfo>
      <UserInfo>
        <DisplayName>Bowne, Jocelyn (EEC)</DisplayName>
        <AccountId>27</AccountId>
        <AccountType/>
      </UserInfo>
      <UserInfo>
        <DisplayName>Kelleher, Michael W. (DOT)</DisplayName>
        <AccountId>185</AccountId>
        <AccountType/>
      </UserInfo>
      <UserInfo>
        <DisplayName>Foley, Jacquelyne E. (EEC)</DisplayName>
        <AccountId>122</AccountId>
        <AccountType/>
      </UserInfo>
    </SharedWithUsers>
    <lcf76f155ced4ddcb4097134ff3c332f xmlns="f0dadd96-bb02-43ff-b721-c5b7f234f31a">
      <Terms xmlns="http://schemas.microsoft.com/office/infopath/2007/PartnerControls"/>
    </lcf76f155ced4ddcb4097134ff3c332f>
    <TaxCatchAll xmlns="baeaa786-ebd5-4f52-8cee-8fa081d737a1" xsi:nil="true"/>
  </documentManagement>
</p:properties>
</file>

<file path=customXml/itemProps1.xml><?xml version="1.0" encoding="utf-8"?>
<ds:datastoreItem xmlns:ds="http://schemas.openxmlformats.org/officeDocument/2006/customXml" ds:itemID="{C5D8B56D-E93A-43E1-94C9-7223D7B97BAF}">
  <ds:schemaRefs>
    <ds:schemaRef ds:uri="baeaa786-ebd5-4f52-8cee-8fa081d737a1"/>
    <ds:schemaRef ds:uri="f0dadd96-bb02-43ff-b721-c5b7f234f3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4162491-3913-4A66-BE40-DC7CD5348BF7}">
  <ds:schemaRefs>
    <ds:schemaRef ds:uri="http://schemas.microsoft.com/sharepoint/v3/contenttype/forms"/>
  </ds:schemaRefs>
</ds:datastoreItem>
</file>

<file path=customXml/itemProps3.xml><?xml version="1.0" encoding="utf-8"?>
<ds:datastoreItem xmlns:ds="http://schemas.openxmlformats.org/officeDocument/2006/customXml" ds:itemID="{177C560D-3195-4A21-85A6-7414CD7BF3D6}">
  <ds:schemaRefs>
    <ds:schemaRef ds:uri="baeaa786-ebd5-4f52-8cee-8fa081d737a1"/>
    <ds:schemaRef ds:uri="f0dadd96-bb02-43ff-b721-c5b7f234f3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46</Slides>
  <Notes>37</Notes>
  <HiddenSlides>0</HiddenSlides>
  <ScaleCrop>false</ScaleCrop>
  <HeadingPairs>
    <vt:vector size="4" baseType="variant">
      <vt:variant>
        <vt:lpstr>Theme</vt:lpstr>
      </vt:variant>
      <vt:variant>
        <vt:i4>6</vt:i4>
      </vt:variant>
      <vt:variant>
        <vt:lpstr>Slide Titles</vt:lpstr>
      </vt:variant>
      <vt:variant>
        <vt:i4>46</vt:i4>
      </vt:variant>
    </vt:vector>
  </HeadingPairs>
  <TitlesOfParts>
    <vt:vector size="52" baseType="lpstr">
      <vt:lpstr>itdpowerpointtemplate</vt:lpstr>
      <vt:lpstr>EEC4</vt:lpstr>
      <vt:lpstr>2_Blank EEC Template</vt:lpstr>
      <vt:lpstr>3_Blank EEC Template</vt:lpstr>
      <vt:lpstr>1_Blank EEC Template</vt:lpstr>
      <vt:lpstr>EEC4</vt:lpstr>
      <vt:lpstr>Commonwealth of Massachusetts Department of Early Education and Care  </vt:lpstr>
      <vt:lpstr>PowerPoint Presentation</vt:lpstr>
      <vt:lpstr>Motion to Approve, Adopt, and File  2021 Annual Legislative Report - VOTE</vt:lpstr>
      <vt:lpstr>PowerPoint Presentation</vt:lpstr>
      <vt:lpstr>PowerPoint Presentation</vt:lpstr>
      <vt:lpstr>Background &amp; Summary (Update from October Board Meeting)</vt:lpstr>
      <vt:lpstr>FY23 Center-based Child Care Financial Assistance Rate Increase</vt:lpstr>
      <vt:lpstr>EEC Recommendations</vt:lpstr>
      <vt:lpstr>Relevant FY22 Market Rate Survey Findings</vt:lpstr>
      <vt:lpstr> </vt:lpstr>
      <vt:lpstr> </vt:lpstr>
      <vt:lpstr>Center-Based Daily Rate Comparison By Region, Age Group, and Fiscal Year</vt:lpstr>
      <vt:lpstr>Center-Based Daily Rate Comparison By Region, Age Group, and Fiscal Year</vt:lpstr>
      <vt:lpstr>Family Child Care Daily Rate Comparison By Region, Age Group, and Fiscal Year</vt:lpstr>
      <vt:lpstr>Funding a High-Quality Child Care System:  A Multi-Year Planning Effort</vt:lpstr>
      <vt:lpstr>Child Care Financial Assistance (Subsidy)  Rate Increase Proposal - VOTE</vt:lpstr>
      <vt:lpstr>PowerPoint Presentation</vt:lpstr>
      <vt:lpstr>PowerPoint Presentation</vt:lpstr>
      <vt:lpstr>PowerPoint Presentation</vt:lpstr>
      <vt:lpstr>Guiding Principles for Improving Financial Assistance for Child Care</vt:lpstr>
      <vt:lpstr>Organizing System: 3 Areas of Reform for Financial Assistance for Child Care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EEOST Proposed Regulations Revision - VOTE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Margaret A Mason</dc:creator>
  <cp:revision>1</cp:revision>
  <cp:lastPrinted>2020-02-12T21:16:21Z</cp:lastPrinted>
  <dcterms:created xsi:type="dcterms:W3CDTF">2020-01-03T20:31:24Z</dcterms:created>
  <dcterms:modified xsi:type="dcterms:W3CDTF">2022-11-03T19:33:35Z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0x010100405D5CA54D086040AD9588318807D12A</vt:lpwstr>
  </property>
  <property fmtid="{D5CDD505-2E9C-101B-9397-08002B2CF9AE}" pid="3" name="MediaServiceImageTags">
    <vt:lpwstr/>
  </property>
</Properties>
</file>