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ppt/theme/themeOverride2.xml" ContentType="application/vnd.openxmlformats-officedocument.themeOverride+xml"/>
  <Override PartName="/ppt/tags/tag9.xml" ContentType="application/vnd.openxmlformats-officedocument.presentationml.tags+xml"/>
  <Override PartName="/ppt/theme/themeOverride3.xml" ContentType="application/vnd.openxmlformats-officedocument.themeOverride+xml"/>
  <Override PartName="/ppt/tags/tag10.xml" ContentType="application/vnd.openxmlformats-officedocument.presentationml.tags+xml"/>
  <Override PartName="/ppt/theme/themeOverride4.xml" ContentType="application/vnd.openxmlformats-officedocument.themeOverride+xml"/>
  <Override PartName="/ppt/tags/tag11.xml" ContentType="application/vnd.openxmlformats-officedocument.presentationml.tags+xml"/>
  <Override PartName="/ppt/theme/themeOverride5.xml" ContentType="application/vnd.openxmlformats-officedocument.themeOverride+xml"/>
  <Override PartName="/ppt/tags/tag12.xml" ContentType="application/vnd.openxmlformats-officedocument.presentationml.tags+xml"/>
  <Override PartName="/ppt/theme/themeOverride6.xml" ContentType="application/vnd.openxmlformats-officedocument.themeOverride+xml"/>
  <Override PartName="/ppt/tags/tag13.xml" ContentType="application/vnd.openxmlformats-officedocument.presentationml.tags+xml"/>
  <Override PartName="/ppt/theme/themeOverride7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Override8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9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Override10.xml" ContentType="application/vnd.openxmlformats-officedocument.themeOverr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Override11.xml" ContentType="application/vnd.openxmlformats-officedocument.themeOverr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Override12.xml" ContentType="application/vnd.openxmlformats-officedocument.themeOverr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Override13.xml" ContentType="application/vnd.openxmlformats-officedocument.themeOverride+xml"/>
  <Override PartName="/ppt/tags/tag38.xml" ContentType="application/vnd.openxmlformats-officedocument.presentationml.tags+xml"/>
  <Override PartName="/ppt/theme/themeOverride14.xml" ContentType="application/vnd.openxmlformats-officedocument.themeOverride+xml"/>
  <Override PartName="/ppt/tags/tag39.xml" ContentType="application/vnd.openxmlformats-officedocument.presentationml.tags+xml"/>
  <Override PartName="/ppt/theme/themeOverride15.xml" ContentType="application/vnd.openxmlformats-officedocument.themeOverride+xml"/>
  <Override PartName="/ppt/tags/tag40.xml" ContentType="application/vnd.openxmlformats-officedocument.presentationml.tags+xml"/>
  <Override PartName="/ppt/theme/themeOverride16.xml" ContentType="application/vnd.openxmlformats-officedocument.themeOverride+xml"/>
  <Override PartName="/ppt/tags/tag41.xml" ContentType="application/vnd.openxmlformats-officedocument.presentationml.tags+xml"/>
  <Override PartName="/ppt/theme/themeOverride17.xml" ContentType="application/vnd.openxmlformats-officedocument.themeOverride+xml"/>
  <Override PartName="/ppt/tags/tag42.xml" ContentType="application/vnd.openxmlformats-officedocument.presentationml.tags+xml"/>
  <Override PartName="/ppt/theme/themeOverride18.xml" ContentType="application/vnd.openxmlformats-officedocument.themeOverride+xml"/>
  <Override PartName="/ppt/tags/tag43.xml" ContentType="application/vnd.openxmlformats-officedocument.presentationml.tags+xml"/>
  <Override PartName="/ppt/theme/themeOverride19.xml" ContentType="application/vnd.openxmlformats-officedocument.themeOverr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Override20.xml" ContentType="application/vnd.openxmlformats-officedocument.themeOverr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heme/themeOverride21.xml" ContentType="application/vnd.openxmlformats-officedocument.themeOverr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heme/themeOverride22.xml" ContentType="application/vnd.openxmlformats-officedocument.themeOverr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heme/themeOverride23.xml" ContentType="application/vnd.openxmlformats-officedocument.themeOverr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Override24.xml" ContentType="application/vnd.openxmlformats-officedocument.themeOverride+xml"/>
  <Override PartName="/ppt/tags/tag56.xml" ContentType="application/vnd.openxmlformats-officedocument.presentationml.tags+xml"/>
  <Override PartName="/ppt/theme/themeOverride25.xml" ContentType="application/vnd.openxmlformats-officedocument.themeOverr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Override26.xml" ContentType="application/vnd.openxmlformats-officedocument.themeOverr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Override27.xml" ContentType="application/vnd.openxmlformats-officedocument.themeOverride+xml"/>
  <Override PartName="/ppt/tags/tag64.xml" ContentType="application/vnd.openxmlformats-officedocument.presentationml.tags+xml"/>
  <Override PartName="/ppt/theme/themeOverride28.xml" ContentType="application/vnd.openxmlformats-officedocument.themeOverride+xml"/>
  <Override PartName="/ppt/tags/tag65.xml" ContentType="application/vnd.openxmlformats-officedocument.presentationml.tags+xml"/>
  <Override PartName="/ppt/theme/themeOverride29.xml" ContentType="application/vnd.openxmlformats-officedocument.themeOverr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heme/themeOverride30.xml" ContentType="application/vnd.openxmlformats-officedocument.themeOverride+xml"/>
  <Override PartName="/ppt/tags/tag71.xml" ContentType="application/vnd.openxmlformats-officedocument.presentationml.tags+xml"/>
  <Override PartName="/ppt/theme/themeOverride31.xml" ContentType="application/vnd.openxmlformats-officedocument.themeOverride+xml"/>
  <Override PartName="/ppt/tags/tag72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4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heme/themeOverride32.xml" ContentType="application/vnd.openxmlformats-officedocument.themeOverride+xml"/>
  <Override PartName="/ppt/tags/tag84.xml" ContentType="application/vnd.openxmlformats-officedocument.presentationml.tags+xml"/>
  <Override PartName="/ppt/theme/themeOverride33.xml" ContentType="application/vnd.openxmlformats-officedocument.themeOverride+xml"/>
  <Override PartName="/ppt/tags/tag85.xml" ContentType="application/vnd.openxmlformats-officedocument.presentationml.tags+xml"/>
  <Override PartName="/ppt/theme/themeOverride34.xml" ContentType="application/vnd.openxmlformats-officedocument.themeOverride+xml"/>
  <Override PartName="/ppt/tags/tag86.xml" ContentType="application/vnd.openxmlformats-officedocument.presentationml.tags+xml"/>
  <Override PartName="/ppt/theme/themeOverride35.xml" ContentType="application/vnd.openxmlformats-officedocument.themeOverride+xml"/>
  <Override PartName="/ppt/tags/tag87.xml" ContentType="application/vnd.openxmlformats-officedocument.presentationml.tags+xml"/>
  <Override PartName="/ppt/theme/themeOverride36.xml" ContentType="application/vnd.openxmlformats-officedocument.themeOverride+xml"/>
  <Override PartName="/ppt/tags/tag88.xml" ContentType="application/vnd.openxmlformats-officedocument.presentationml.tags+xml"/>
  <Override PartName="/ppt/theme/themeOverride37.xml" ContentType="application/vnd.openxmlformats-officedocument.themeOverride+xml"/>
  <Override PartName="/ppt/tags/tag89.xml" ContentType="application/vnd.openxmlformats-officedocument.presentationml.tags+xml"/>
  <Override PartName="/ppt/theme/themeOverride38.xml" ContentType="application/vnd.openxmlformats-officedocument.themeOverr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Override39.xml" ContentType="application/vnd.openxmlformats-officedocument.themeOverr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Override40.xml" ContentType="application/vnd.openxmlformats-officedocument.themeOverr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Override41.xml" ContentType="application/vnd.openxmlformats-officedocument.themeOverr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Override42.xml" ContentType="application/vnd.openxmlformats-officedocument.themeOverr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heme/themeOverride43.xml" ContentType="application/vnd.openxmlformats-officedocument.themeOverr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heme/themeOverride44.xml" ContentType="application/vnd.openxmlformats-officedocument.themeOverride+xml"/>
  <Override PartName="/ppt/tags/tag114.xml" ContentType="application/vnd.openxmlformats-officedocument.presentationml.tags+xml"/>
  <Override PartName="/ppt/theme/themeOverride45.xml" ContentType="application/vnd.openxmlformats-officedocument.themeOverride+xml"/>
  <Override PartName="/ppt/tags/tag115.xml" ContentType="application/vnd.openxmlformats-officedocument.presentationml.tags+xml"/>
  <Override PartName="/ppt/theme/themeOverride46.xml" ContentType="application/vnd.openxmlformats-officedocument.themeOverride+xml"/>
  <Override PartName="/ppt/tags/tag116.xml" ContentType="application/vnd.openxmlformats-officedocument.presentationml.tags+xml"/>
  <Override PartName="/ppt/theme/themeOverride47.xml" ContentType="application/vnd.openxmlformats-officedocument.themeOverride+xml"/>
  <Override PartName="/ppt/tags/tag117.xml" ContentType="application/vnd.openxmlformats-officedocument.presentationml.tags+xml"/>
  <Override PartName="/ppt/theme/themeOverride48.xml" ContentType="application/vnd.openxmlformats-officedocument.themeOverride+xml"/>
  <Override PartName="/ppt/tags/tag118.xml" ContentType="application/vnd.openxmlformats-officedocument.presentationml.tags+xml"/>
  <Override PartName="/ppt/theme/themeOverride49.xml" ContentType="application/vnd.openxmlformats-officedocument.themeOverride+xml"/>
  <Override PartName="/ppt/tags/tag119.xml" ContentType="application/vnd.openxmlformats-officedocument.presentationml.tags+xml"/>
  <Override PartName="/ppt/theme/themeOverride50.xml" ContentType="application/vnd.openxmlformats-officedocument.themeOverr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heme/themeOverride51.xml" ContentType="application/vnd.openxmlformats-officedocument.themeOverr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heme/themeOverride52.xml" ContentType="application/vnd.openxmlformats-officedocument.themeOverr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heme/themeOverride53.xml" ContentType="application/vnd.openxmlformats-officedocument.themeOverr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heme/themeOverride54.xml" ContentType="application/vnd.openxmlformats-officedocument.themeOverr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heme/themeOverride55.xml" ContentType="application/vnd.openxmlformats-officedocument.themeOverride+xml"/>
  <Override PartName="/ppt/tags/tag132.xml" ContentType="application/vnd.openxmlformats-officedocument.presentationml.tags+xml"/>
  <Override PartName="/ppt/theme/themeOverride56.xml" ContentType="application/vnd.openxmlformats-officedocument.themeOverr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heme/themeOverride57.xml" ContentType="application/vnd.openxmlformats-officedocument.themeOverr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heme/themeOverride58.xml" ContentType="application/vnd.openxmlformats-officedocument.themeOverride+xml"/>
  <Override PartName="/ppt/tags/tag140.xml" ContentType="application/vnd.openxmlformats-officedocument.presentationml.tags+xml"/>
  <Override PartName="/ppt/theme/themeOverride59.xml" ContentType="application/vnd.openxmlformats-officedocument.themeOverride+xml"/>
  <Override PartName="/ppt/tags/tag141.xml" ContentType="application/vnd.openxmlformats-officedocument.presentationml.tags+xml"/>
  <Override PartName="/ppt/theme/themeOverride60.xml" ContentType="application/vnd.openxmlformats-officedocument.themeOverr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heme/themeOverride61.xml" ContentType="application/vnd.openxmlformats-officedocument.themeOverride+xml"/>
  <Override PartName="/ppt/tags/tag147.xml" ContentType="application/vnd.openxmlformats-officedocument.presentationml.tags+xml"/>
  <Override PartName="/ppt/theme/themeOverride62.xml" ContentType="application/vnd.openxmlformats-officedocument.themeOverride+xml"/>
  <Override PartName="/ppt/tags/tag148.xml" ContentType="application/vnd.openxmlformats-officedocument.presentationml.tags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8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9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4"/>
    <p:sldMasterId id="2147483912" r:id="rId5"/>
    <p:sldMasterId id="2147483927" r:id="rId6"/>
    <p:sldMasterId id="2147483942" r:id="rId7"/>
    <p:sldMasterId id="2147484011" r:id="rId8"/>
    <p:sldMasterId id="2147484025" r:id="rId9"/>
    <p:sldMasterId id="2147484039" r:id="rId10"/>
    <p:sldMasterId id="2147484043" r:id="rId11"/>
    <p:sldMasterId id="2147484046" r:id="rId12"/>
    <p:sldMasterId id="2147484052" r:id="rId13"/>
    <p:sldMasterId id="2147484062" r:id="rId14"/>
  </p:sldMasterIdLst>
  <p:notesMasterIdLst>
    <p:notesMasterId r:id="rId37"/>
  </p:notesMasterIdLst>
  <p:sldIdLst>
    <p:sldId id="2145707690" r:id="rId15"/>
    <p:sldId id="2145705390" r:id="rId16"/>
    <p:sldId id="2145707743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74" r:id="rId26"/>
    <p:sldId id="275" r:id="rId27"/>
    <p:sldId id="277" r:id="rId28"/>
    <p:sldId id="2145707736" r:id="rId29"/>
    <p:sldId id="392" r:id="rId30"/>
    <p:sldId id="2145707708" r:id="rId31"/>
    <p:sldId id="2145707742" r:id="rId32"/>
    <p:sldId id="2145707741" r:id="rId33"/>
    <p:sldId id="2145707735" r:id="rId34"/>
    <p:sldId id="2145707732" r:id="rId35"/>
    <p:sldId id="214570770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C65442-37E5-E6CF-E304-4F499491C87E}" name="Mughal, Sarah (DMH)" initials="MS" userId="S::sarah.mughal@mass.gov::cb916a98-0a91-45fc-850d-67eae8a388c2" providerId="AD"/>
  <p188:author id="{53F2E2AE-9532-959D-0715-5435CE014B71}" name="Aguocha, Funmi" initials="AF" userId="S::oluwafunmilayo.aguocha2@mass.gov::3fe5e006-64a4-4d32-a18a-c37ae06d944a" providerId="AD"/>
  <p188:author id="{4A703EFD-4FCD-73EB-7EF0-ED7B0DC204AF}" name="Gene, Cherline (DMH)" initials="GC" userId="S::cherline.gene2@mass.gov::4fdb5886-d0a7-4d0f-aeb4-1cac21c618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779A"/>
    <a:srgbClr val="374967"/>
    <a:srgbClr val="00A4DE"/>
    <a:srgbClr val="F0F2F6"/>
    <a:srgbClr val="C3CDDB"/>
    <a:srgbClr val="2DD6B2"/>
    <a:srgbClr val="DBE1E9"/>
    <a:srgbClr val="0DC0FF"/>
    <a:srgbClr val="B3BFD1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94AD3-676C-4F65-8F55-7D02E7DF29A2}" v="1" dt="2026-02-04T14:01:52.294"/>
    <p1510:client id="{439E45F8-6857-7C68-3AC6-3526950FAA14}" v="22" dt="2026-02-04T14:00:25.409"/>
    <p1510:client id="{5A0B9340-A574-C08B-6687-C78069D7BB7C}" v="298" dt="2026-02-05T19:17:59.830"/>
    <p1510:client id="{A08D1754-B9FA-9A23-9907-24B7B4A7A95D}" v="216" dt="2026-02-04T16:49:45.973"/>
    <p1510:client id="{CD69F082-121C-002E-5D6C-1A8825B61534}" v="57" dt="2026-02-05T20:12:30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00612-F5D0-49DB-8965-A2D4C2777B0F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0214E510-63A4-4B62-ACFC-B39772ECD9A7}">
      <dgm:prSet phldrT="[Text]" phldr="0"/>
      <dgm:spPr/>
      <dgm:t>
        <a:bodyPr/>
        <a:lstStyle/>
        <a:p>
          <a:pPr>
            <a:defRPr b="1"/>
          </a:pPr>
          <a:r>
            <a:rPr lang="en-US" b="1">
              <a:solidFill>
                <a:schemeClr val="tx1"/>
              </a:solidFill>
              <a:latin typeface="Arial Nova"/>
              <a:ea typeface="Calibri"/>
              <a:cs typeface="Calibri"/>
            </a:rPr>
            <a:t>Review Period</a:t>
          </a:r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 (November 24 – February 28)</a:t>
          </a:r>
          <a:endParaRPr lang="en-US">
            <a:solidFill>
              <a:schemeClr val="tx1"/>
            </a:solidFill>
            <a:latin typeface="Arial Nova"/>
          </a:endParaRPr>
        </a:p>
      </dgm:t>
    </dgm:pt>
    <dgm:pt modelId="{742D6260-F470-4893-83FC-45BB6BE97BA5}" type="parTrans" cxnId="{FF29742C-5249-43B2-83A2-81AB0093DB9D}">
      <dgm:prSet/>
      <dgm:spPr/>
      <dgm:t>
        <a:bodyPr/>
        <a:lstStyle/>
        <a:p>
          <a:endParaRPr lang="en-US"/>
        </a:p>
      </dgm:t>
    </dgm:pt>
    <dgm:pt modelId="{B537266B-06F4-457A-B344-067D10A59C25}" type="sibTrans" cxnId="{FF29742C-5249-43B2-83A2-81AB0093DB9D}">
      <dgm:prSet/>
      <dgm:spPr/>
      <dgm:t>
        <a:bodyPr/>
        <a:lstStyle/>
        <a:p>
          <a:endParaRPr lang="en-US"/>
        </a:p>
      </dgm:t>
    </dgm:pt>
    <dgm:pt modelId="{F6D11804-CF3D-4A57-A86A-694261AA333F}">
      <dgm:prSet phldr="0"/>
      <dgm:spPr/>
      <dgm:t>
        <a:bodyPr/>
        <a:lstStyle/>
        <a:p>
          <a:pPr>
            <a:defRPr b="1"/>
          </a:pPr>
          <a:r>
            <a:rPr lang="en-US" b="1">
              <a:solidFill>
                <a:schemeClr val="tx1"/>
              </a:solidFill>
              <a:latin typeface="Arial Nova"/>
            </a:rPr>
            <a:t>Application Period </a:t>
          </a:r>
          <a:r>
            <a:rPr lang="en-US" b="0">
              <a:solidFill>
                <a:schemeClr val="tx1"/>
              </a:solidFill>
              <a:latin typeface="Arial Nova"/>
            </a:rPr>
            <a:t>(October 3 – November 21)</a:t>
          </a:r>
        </a:p>
      </dgm:t>
    </dgm:pt>
    <dgm:pt modelId="{AE5D66DE-870B-41AA-B033-0534C5046D26}" type="parTrans" cxnId="{C949BB88-9C79-4501-B0E1-5F570CBFE7E6}">
      <dgm:prSet/>
      <dgm:spPr/>
    </dgm:pt>
    <dgm:pt modelId="{B693CEF6-4E73-4E85-98BB-CA6CC432A56F}" type="sibTrans" cxnId="{C949BB88-9C79-4501-B0E1-5F570CBFE7E6}">
      <dgm:prSet/>
      <dgm:spPr/>
    </dgm:pt>
    <dgm:pt modelId="{3A42DE3F-D695-437D-ADA2-BCB728D3655C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</a:rPr>
            <a:t>Bidder’s Conference</a:t>
          </a:r>
        </a:p>
      </dgm:t>
    </dgm:pt>
    <dgm:pt modelId="{8A793CE6-C9DB-4341-A4AC-F7BABBE01160}" type="parTrans" cxnId="{554D4E8F-5D61-4DA3-AB24-429611AF3129}">
      <dgm:prSet/>
      <dgm:spPr/>
    </dgm:pt>
    <dgm:pt modelId="{55102032-4998-42F0-A218-66816A65FAA5}" type="sibTrans" cxnId="{554D4E8F-5D61-4DA3-AB24-429611AF3129}">
      <dgm:prSet/>
      <dgm:spPr/>
    </dgm:pt>
    <dgm:pt modelId="{B0E532B1-A1BB-4D82-9134-8484ADD76924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</a:rPr>
            <a:t>Deadline to submit questions</a:t>
          </a:r>
        </a:p>
      </dgm:t>
    </dgm:pt>
    <dgm:pt modelId="{0214CE00-219D-4E25-9063-23B757B529CD}" type="parTrans" cxnId="{0E7FCAA8-8958-4D80-A9F3-FC327D431ACF}">
      <dgm:prSet/>
      <dgm:spPr/>
    </dgm:pt>
    <dgm:pt modelId="{F82E3B82-1443-465E-AFC8-38AD4C8260CD}" type="sibTrans" cxnId="{0E7FCAA8-8958-4D80-A9F3-FC327D431ACF}">
      <dgm:prSet/>
      <dgm:spPr/>
    </dgm:pt>
    <dgm:pt modelId="{B67D47A4-46A1-4B8A-BF7A-D5E02C572F51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</a:rPr>
            <a:t>Deadline for posting applications</a:t>
          </a:r>
        </a:p>
      </dgm:t>
    </dgm:pt>
    <dgm:pt modelId="{E382C5F7-24DC-4598-878D-FA958B4889D9}" type="parTrans" cxnId="{42E16B4E-DF59-490F-A02D-5CD5C21D1915}">
      <dgm:prSet/>
      <dgm:spPr/>
    </dgm:pt>
    <dgm:pt modelId="{9B32E218-B402-4869-9768-D4817418F734}" type="sibTrans" cxnId="{42E16B4E-DF59-490F-A02D-5CD5C21D1915}">
      <dgm:prSet/>
      <dgm:spPr/>
    </dgm:pt>
    <dgm:pt modelId="{08C41EC3-98F5-4331-B349-C014096B3374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</a:rPr>
            <a:t>RFA posted </a:t>
          </a:r>
          <a:endParaRPr lang="en-US">
            <a:solidFill>
              <a:schemeClr val="tx1"/>
            </a:solidFill>
            <a:latin typeface="Arial Nova"/>
          </a:endParaRPr>
        </a:p>
      </dgm:t>
    </dgm:pt>
    <dgm:pt modelId="{C3CA65CE-9CC5-41A1-AD75-77F06302E7C0}" type="parTrans" cxnId="{4AA25515-605B-4CA6-9277-4B83970785BC}">
      <dgm:prSet/>
      <dgm:spPr/>
    </dgm:pt>
    <dgm:pt modelId="{5B561E03-5BE7-4D4B-8EBE-FA4318C2B059}" type="sibTrans" cxnId="{4AA25515-605B-4CA6-9277-4B83970785BC}">
      <dgm:prSet/>
      <dgm:spPr/>
    </dgm:pt>
    <dgm:pt modelId="{02DE6331-D74F-4566-922C-8A7E425DE375}">
      <dgm:prSet phldr="0"/>
      <dgm:spPr/>
      <dgm:t>
        <a:bodyPr/>
        <a:lstStyle/>
        <a:p>
          <a:pPr>
            <a:defRPr b="1"/>
          </a:pPr>
          <a:r>
            <a:rPr lang="en-US" b="1">
              <a:solidFill>
                <a:schemeClr val="tx1"/>
              </a:solidFill>
              <a:latin typeface="Arial Nova"/>
              <a:ea typeface="Calibri"/>
              <a:cs typeface="Calibri"/>
            </a:rPr>
            <a:t>Contracting &amp; Grant Awards</a:t>
          </a:r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 (est March – April) </a:t>
          </a:r>
        </a:p>
      </dgm:t>
    </dgm:pt>
    <dgm:pt modelId="{BC70A54D-3DF5-4908-A783-B2D0FDAB353F}" type="parTrans" cxnId="{7979DD8E-72C7-4C69-97D7-26B13CC69BD5}">
      <dgm:prSet/>
      <dgm:spPr/>
    </dgm:pt>
    <dgm:pt modelId="{7BAFF875-E98D-4D64-B744-3B7DA4A39D73}" type="sibTrans" cxnId="{7979DD8E-72C7-4C69-97D7-26B13CC69BD5}">
      <dgm:prSet/>
      <dgm:spPr/>
    </dgm:pt>
    <dgm:pt modelId="{5F257B08-18F0-45A5-BE88-5ABA24E2D041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Minimum submissions review</a:t>
          </a:r>
        </a:p>
      </dgm:t>
    </dgm:pt>
    <dgm:pt modelId="{8353397A-958B-48A1-97D1-1F1C7102EB6F}" type="parTrans" cxnId="{6BEBD52D-925C-4FBB-8B59-85D107C4B5B7}">
      <dgm:prSet/>
      <dgm:spPr/>
    </dgm:pt>
    <dgm:pt modelId="{A46FAD22-4102-4CCE-AE7F-64A4BE6EEE55}" type="sibTrans" cxnId="{6BEBD52D-925C-4FBB-8B59-85D107C4B5B7}">
      <dgm:prSet/>
      <dgm:spPr/>
    </dgm:pt>
    <dgm:pt modelId="{D25598D6-9D27-4B67-9AA7-E23A3BA055BA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BHPP eligibility </a:t>
          </a:r>
        </a:p>
      </dgm:t>
    </dgm:pt>
    <dgm:pt modelId="{E7FC3EF2-60C4-444B-A642-75BC3877E3F4}" type="parTrans" cxnId="{37F66A1E-FA8D-43BA-A0D3-3A40C28E743F}">
      <dgm:prSet/>
      <dgm:spPr/>
    </dgm:pt>
    <dgm:pt modelId="{ACB242F0-C1FE-4279-880B-FAAA6C9DB26B}" type="sibTrans" cxnId="{37F66A1E-FA8D-43BA-A0D3-3A40C28E743F}">
      <dgm:prSet/>
      <dgm:spPr/>
    </dgm:pt>
    <dgm:pt modelId="{F94B4084-0EC8-420B-857B-B33D024EA7CC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Review committee scoring</a:t>
          </a:r>
        </a:p>
      </dgm:t>
    </dgm:pt>
    <dgm:pt modelId="{7D32833C-640A-4725-B98C-DA4158B3D77C}" type="parTrans" cxnId="{AF8B806A-2CF7-4877-8039-80E90015B8CF}">
      <dgm:prSet/>
      <dgm:spPr/>
    </dgm:pt>
    <dgm:pt modelId="{5E967D9F-4471-4EC5-8F3A-755D1AB0B690}" type="sibTrans" cxnId="{AF8B806A-2CF7-4877-8039-80E90015B8CF}">
      <dgm:prSet/>
      <dgm:spPr/>
    </dgm:pt>
    <dgm:pt modelId="{984D9F50-CF1F-471B-AA24-F21A7E5D1548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Leadership review</a:t>
          </a:r>
        </a:p>
      </dgm:t>
    </dgm:pt>
    <dgm:pt modelId="{966C5360-CE0E-404C-B90A-DF3009424400}" type="parTrans" cxnId="{A359FBA2-BE9A-4D65-A068-B11E34C52001}">
      <dgm:prSet/>
      <dgm:spPr/>
    </dgm:pt>
    <dgm:pt modelId="{7F4F361E-D2D6-4EDE-85A3-157AA4D159A4}" type="sibTrans" cxnId="{A359FBA2-BE9A-4D65-A068-B11E34C52001}">
      <dgm:prSet/>
      <dgm:spPr/>
    </dgm:pt>
    <dgm:pt modelId="{31722A6F-443B-498C-9141-E6B4D54C9A48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Grantee notification</a:t>
          </a:r>
        </a:p>
      </dgm:t>
    </dgm:pt>
    <dgm:pt modelId="{15F18342-8F89-4765-90A6-E1933FAF8EAF}" type="parTrans" cxnId="{64E0F861-3038-4321-8CB6-267E47BC20BD}">
      <dgm:prSet/>
      <dgm:spPr/>
    </dgm:pt>
    <dgm:pt modelId="{25359A46-9589-4FC6-9ABC-AD55B1474488}" type="sibTrans" cxnId="{64E0F861-3038-4321-8CB6-267E47BC20BD}">
      <dgm:prSet/>
      <dgm:spPr/>
    </dgm:pt>
    <dgm:pt modelId="{AA13AF4E-3164-47F2-90BC-E74612EAAE05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Contract negotiations</a:t>
          </a:r>
        </a:p>
      </dgm:t>
    </dgm:pt>
    <dgm:pt modelId="{0BB7C638-8B59-4571-97EC-6E3BABF6E177}" type="parTrans" cxnId="{FE233F0D-130A-4530-991E-B389AEB0BB4E}">
      <dgm:prSet/>
      <dgm:spPr/>
    </dgm:pt>
    <dgm:pt modelId="{0F889958-BCE5-4B76-9E4C-69CF8D103358}" type="sibTrans" cxnId="{FE233F0D-130A-4530-991E-B389AEB0BB4E}">
      <dgm:prSet/>
      <dgm:spPr/>
    </dgm:pt>
    <dgm:pt modelId="{F71CB46C-FAD4-4041-A010-2247A96EB123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Public announcements</a:t>
          </a:r>
        </a:p>
      </dgm:t>
    </dgm:pt>
    <dgm:pt modelId="{7EDA06AC-05C5-4B0F-9240-AB3F751B6ED3}" type="parTrans" cxnId="{6E887002-475E-481F-AF17-59B65FA300CA}">
      <dgm:prSet/>
      <dgm:spPr/>
    </dgm:pt>
    <dgm:pt modelId="{C594BEC2-CD65-44BD-9C19-56495DCF430F}" type="sibTrans" cxnId="{6E887002-475E-481F-AF17-59B65FA300CA}">
      <dgm:prSet/>
      <dgm:spPr/>
    </dgm:pt>
    <dgm:pt modelId="{7C331EA1-1257-4C71-8AD9-A498D27D9F16}">
      <dgm:prSet phldr="0"/>
      <dgm:spPr/>
      <dgm:t>
        <a:bodyPr/>
        <a:lstStyle/>
        <a:p>
          <a:r>
            <a:rPr lang="en-US" b="0">
              <a:solidFill>
                <a:schemeClr val="tx1"/>
              </a:solidFill>
              <a:latin typeface="Arial Nova"/>
              <a:ea typeface="Calibri"/>
              <a:cs typeface="Calibri"/>
            </a:rPr>
            <a:t>Program kickoffs</a:t>
          </a:r>
        </a:p>
      </dgm:t>
    </dgm:pt>
    <dgm:pt modelId="{D73FC1B3-D02E-4091-906F-D7C38AD1782F}" type="parTrans" cxnId="{0DD8E1CC-A463-4767-865C-E057C59F072D}">
      <dgm:prSet/>
      <dgm:spPr/>
    </dgm:pt>
    <dgm:pt modelId="{20359BCE-6806-4C4B-A754-CFD76653B826}" type="sibTrans" cxnId="{0DD8E1CC-A463-4767-865C-E057C59F072D}">
      <dgm:prSet/>
      <dgm:spPr/>
    </dgm:pt>
    <dgm:pt modelId="{88B8CED4-3D11-48DB-9BCD-E8A9A5EA1F54}" type="pres">
      <dgm:prSet presAssocID="{15A00612-F5D0-49DB-8965-A2D4C2777B0F}" presName="root" presStyleCnt="0">
        <dgm:presLayoutVars>
          <dgm:chMax/>
          <dgm:chPref/>
          <dgm:animLvl val="lvl"/>
        </dgm:presLayoutVars>
      </dgm:prSet>
      <dgm:spPr/>
    </dgm:pt>
    <dgm:pt modelId="{AA933D8C-27C4-43A2-8ECF-D85DA0BB7714}" type="pres">
      <dgm:prSet presAssocID="{15A00612-F5D0-49DB-8965-A2D4C2777B0F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8A7A21FB-84D3-4EDE-B858-D8B575CBCC6B}" type="pres">
      <dgm:prSet presAssocID="{15A00612-F5D0-49DB-8965-A2D4C2777B0F}" presName="nodes" presStyleCnt="0">
        <dgm:presLayoutVars>
          <dgm:chMax/>
          <dgm:chPref/>
          <dgm:animLvl val="lvl"/>
        </dgm:presLayoutVars>
      </dgm:prSet>
      <dgm:spPr/>
    </dgm:pt>
    <dgm:pt modelId="{D4F91221-B5DE-4C58-A97F-BA85043BF9CB}" type="pres">
      <dgm:prSet presAssocID="{F6D11804-CF3D-4A57-A86A-694261AA333F}" presName="composite" presStyleCnt="0"/>
      <dgm:spPr/>
    </dgm:pt>
    <dgm:pt modelId="{96D39A8E-449A-49FD-8668-2D7187B37571}" type="pres">
      <dgm:prSet presAssocID="{F6D11804-CF3D-4A57-A86A-694261AA333F}" presName="ConnectorPoint" presStyleLbl="lnNode1" presStyleIdx="0" presStyleCnt="3"/>
      <dgm:spPr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7295D0F-E913-4E04-BC48-AB750769151E}" type="pres">
      <dgm:prSet presAssocID="{F6D11804-CF3D-4A57-A86A-694261AA333F}" presName="DropPinPlaceHolder" presStyleCnt="0"/>
      <dgm:spPr/>
    </dgm:pt>
    <dgm:pt modelId="{C2B2F52A-1995-40DD-97A5-802AC3D3E23C}" type="pres">
      <dgm:prSet presAssocID="{F6D11804-CF3D-4A57-A86A-694261AA333F}" presName="DropPin" presStyleLbl="alignNode1" presStyleIdx="0" presStyleCnt="3"/>
      <dgm:spPr/>
    </dgm:pt>
    <dgm:pt modelId="{CB5062D8-680D-420A-95B3-BC0D9409CEF2}" type="pres">
      <dgm:prSet presAssocID="{F6D11804-CF3D-4A57-A86A-694261AA333F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6675700E-807E-42D6-AC43-4952D5E096B0}" type="pres">
      <dgm:prSet presAssocID="{F6D11804-CF3D-4A57-A86A-694261AA333F}" presName="L2TextContainer" presStyleLbl="revTx" presStyleIdx="0" presStyleCnt="6">
        <dgm:presLayoutVars>
          <dgm:bulletEnabled val="1"/>
        </dgm:presLayoutVars>
      </dgm:prSet>
      <dgm:spPr/>
    </dgm:pt>
    <dgm:pt modelId="{41912D4C-DA7F-48B5-A9B4-22507E7297D1}" type="pres">
      <dgm:prSet presAssocID="{F6D11804-CF3D-4A57-A86A-694261AA333F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6B5AB514-DB8F-44A8-BCD4-CF0CF35C06E4}" type="pres">
      <dgm:prSet presAssocID="{F6D11804-CF3D-4A57-A86A-694261AA333F}" presName="ConnectLine" presStyleLbl="sibTrans1D1" presStyleIdx="0" presStyleCnt="3"/>
      <dgm:spPr>
        <a:noFill/>
        <a:ln w="1270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54769AF-6CD3-40F5-BDB6-AFC4ACD49D08}" type="pres">
      <dgm:prSet presAssocID="{F6D11804-CF3D-4A57-A86A-694261AA333F}" presName="EmptyPlaceHolder" presStyleCnt="0"/>
      <dgm:spPr/>
    </dgm:pt>
    <dgm:pt modelId="{2738C56C-0605-4F6A-9CE8-E7B829862069}" type="pres">
      <dgm:prSet presAssocID="{B693CEF6-4E73-4E85-98BB-CA6CC432A56F}" presName="spaceBetweenRectangles" presStyleCnt="0"/>
      <dgm:spPr/>
    </dgm:pt>
    <dgm:pt modelId="{77478B71-A76C-4328-BA03-EE94C45DEDAB}" type="pres">
      <dgm:prSet presAssocID="{0214E510-63A4-4B62-ACFC-B39772ECD9A7}" presName="composite" presStyleCnt="0"/>
      <dgm:spPr/>
    </dgm:pt>
    <dgm:pt modelId="{2E50E98E-AF37-4A12-A775-B649388AF8C5}" type="pres">
      <dgm:prSet presAssocID="{0214E510-63A4-4B62-ACFC-B39772ECD9A7}" presName="ConnectorPoint" presStyleLbl="lnNode1" presStyleIdx="1" presStyleCnt="3"/>
      <dgm:spPr>
        <a:solidFill>
          <a:schemeClr val="accent3">
            <a:shade val="80000"/>
            <a:hueOff val="266734"/>
            <a:satOff val="-25391"/>
            <a:lumOff val="1889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10ADB8C-5C78-47CE-BB5C-9664BC476975}" type="pres">
      <dgm:prSet presAssocID="{0214E510-63A4-4B62-ACFC-B39772ECD9A7}" presName="DropPinPlaceHolder" presStyleCnt="0"/>
      <dgm:spPr/>
    </dgm:pt>
    <dgm:pt modelId="{B84A3831-3815-474F-B6D3-96C3BDF4F4AD}" type="pres">
      <dgm:prSet presAssocID="{0214E510-63A4-4B62-ACFC-B39772ECD9A7}" presName="DropPin" presStyleLbl="alignNode1" presStyleIdx="1" presStyleCnt="3"/>
      <dgm:spPr/>
    </dgm:pt>
    <dgm:pt modelId="{E611A843-B5D9-4809-991D-7F8333BD2E9D}" type="pres">
      <dgm:prSet presAssocID="{0214E510-63A4-4B62-ACFC-B39772ECD9A7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93BE41E6-FD51-496F-8BA7-A642E2122F73}" type="pres">
      <dgm:prSet presAssocID="{0214E510-63A4-4B62-ACFC-B39772ECD9A7}" presName="L2TextContainer" presStyleLbl="revTx" presStyleIdx="2" presStyleCnt="6">
        <dgm:presLayoutVars>
          <dgm:bulletEnabled val="1"/>
        </dgm:presLayoutVars>
      </dgm:prSet>
      <dgm:spPr/>
    </dgm:pt>
    <dgm:pt modelId="{C470BFBC-A417-48C8-8BC7-CB94ACBD2E9C}" type="pres">
      <dgm:prSet presAssocID="{0214E510-63A4-4B62-ACFC-B39772ECD9A7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4E946BAC-16FB-4B30-9C11-B2C176519E41}" type="pres">
      <dgm:prSet presAssocID="{0214E510-63A4-4B62-ACFC-B39772ECD9A7}" presName="ConnectLine" presStyleLbl="sibTrans1D1" presStyleIdx="1" presStyleCnt="3"/>
      <dgm:spPr>
        <a:noFill/>
        <a:ln w="12700" cap="flat" cmpd="sng" algn="ctr">
          <a:solidFill>
            <a:schemeClr val="accent3">
              <a:shade val="90000"/>
              <a:hueOff val="266843"/>
              <a:satOff val="-25074"/>
              <a:lumOff val="18093"/>
              <a:alphaOff val="0"/>
            </a:schemeClr>
          </a:solidFill>
          <a:prstDash val="dash"/>
        </a:ln>
        <a:effectLst/>
      </dgm:spPr>
    </dgm:pt>
    <dgm:pt modelId="{558512D7-E386-4CF0-BE6D-CA5969537488}" type="pres">
      <dgm:prSet presAssocID="{0214E510-63A4-4B62-ACFC-B39772ECD9A7}" presName="EmptyPlaceHolder" presStyleCnt="0"/>
      <dgm:spPr/>
    </dgm:pt>
    <dgm:pt modelId="{CC1934DD-7DB1-4D47-BF9E-45A670A9FA5B}" type="pres">
      <dgm:prSet presAssocID="{B537266B-06F4-457A-B344-067D10A59C25}" presName="spaceBetweenRectangles" presStyleCnt="0"/>
      <dgm:spPr/>
    </dgm:pt>
    <dgm:pt modelId="{E2EF6A9D-9628-4009-8ECD-9C74F229791D}" type="pres">
      <dgm:prSet presAssocID="{02DE6331-D74F-4566-922C-8A7E425DE375}" presName="composite" presStyleCnt="0"/>
      <dgm:spPr/>
    </dgm:pt>
    <dgm:pt modelId="{B4DD29DF-09FD-47CB-8D88-BDDCDD89395E}" type="pres">
      <dgm:prSet presAssocID="{02DE6331-D74F-4566-922C-8A7E425DE375}" presName="ConnectorPoint" presStyleLbl="lnNode1" presStyleIdx="2" presStyleCnt="3"/>
      <dgm:spPr>
        <a:solidFill>
          <a:schemeClr val="accent3">
            <a:shade val="80000"/>
            <a:hueOff val="533469"/>
            <a:satOff val="-50782"/>
            <a:lumOff val="377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5F38A6D-104B-4F58-ABBD-D8B9C7A78F31}" type="pres">
      <dgm:prSet presAssocID="{02DE6331-D74F-4566-922C-8A7E425DE375}" presName="DropPinPlaceHolder" presStyleCnt="0"/>
      <dgm:spPr/>
    </dgm:pt>
    <dgm:pt modelId="{869CD85D-6B05-415D-932C-63D3EBEAFB8E}" type="pres">
      <dgm:prSet presAssocID="{02DE6331-D74F-4566-922C-8A7E425DE375}" presName="DropPin" presStyleLbl="alignNode1" presStyleIdx="2" presStyleCnt="3"/>
      <dgm:spPr/>
    </dgm:pt>
    <dgm:pt modelId="{EF4C8E7B-0600-4D5C-81A9-A88828D1AD66}" type="pres">
      <dgm:prSet presAssocID="{02DE6331-D74F-4566-922C-8A7E425DE375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5A3B5AB6-2A4F-4085-98F5-418497EF95EF}" type="pres">
      <dgm:prSet presAssocID="{02DE6331-D74F-4566-922C-8A7E425DE375}" presName="L2TextContainer" presStyleLbl="revTx" presStyleIdx="4" presStyleCnt="6">
        <dgm:presLayoutVars>
          <dgm:bulletEnabled val="1"/>
        </dgm:presLayoutVars>
      </dgm:prSet>
      <dgm:spPr/>
    </dgm:pt>
    <dgm:pt modelId="{17D5B69E-F467-415E-977D-4DDEEB9DE092}" type="pres">
      <dgm:prSet presAssocID="{02DE6331-D74F-4566-922C-8A7E425DE375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B122632E-2C0B-46BF-AD8C-2A57FE351F09}" type="pres">
      <dgm:prSet presAssocID="{02DE6331-D74F-4566-922C-8A7E425DE375}" presName="ConnectLine" presStyleLbl="sibTrans1D1" presStyleIdx="2" presStyleCnt="3"/>
      <dgm:spPr>
        <a:noFill/>
        <a:ln w="12700" cap="flat" cmpd="sng" algn="ctr">
          <a:solidFill>
            <a:schemeClr val="accent3">
              <a:shade val="90000"/>
              <a:hueOff val="533687"/>
              <a:satOff val="-50149"/>
              <a:lumOff val="36187"/>
              <a:alphaOff val="0"/>
            </a:schemeClr>
          </a:solidFill>
          <a:prstDash val="dash"/>
        </a:ln>
        <a:effectLst/>
      </dgm:spPr>
    </dgm:pt>
    <dgm:pt modelId="{B5785886-C394-4452-BCB0-0C2CAF05F464}" type="pres">
      <dgm:prSet presAssocID="{02DE6331-D74F-4566-922C-8A7E425DE375}" presName="EmptyPlaceHolder" presStyleCnt="0"/>
      <dgm:spPr/>
    </dgm:pt>
  </dgm:ptLst>
  <dgm:cxnLst>
    <dgm:cxn modelId="{6E887002-475E-481F-AF17-59B65FA300CA}" srcId="{02DE6331-D74F-4566-922C-8A7E425DE375}" destId="{F71CB46C-FAD4-4041-A010-2247A96EB123}" srcOrd="2" destOrd="0" parTransId="{7EDA06AC-05C5-4B0F-9240-AB3F751B6ED3}" sibTransId="{C594BEC2-CD65-44BD-9C19-56495DCF430F}"/>
    <dgm:cxn modelId="{92F4CB07-DE3D-479B-96E3-85665695661A}" type="presOf" srcId="{984D9F50-CF1F-471B-AA24-F21A7E5D1548}" destId="{93BE41E6-FD51-496F-8BA7-A642E2122F73}" srcOrd="0" destOrd="3" presId="urn:microsoft.com/office/officeart/2017/3/layout/DropPinTimeline"/>
    <dgm:cxn modelId="{FE233F0D-130A-4530-991E-B389AEB0BB4E}" srcId="{02DE6331-D74F-4566-922C-8A7E425DE375}" destId="{AA13AF4E-3164-47F2-90BC-E74612EAAE05}" srcOrd="1" destOrd="0" parTransId="{0BB7C638-8B59-4571-97EC-6E3BABF6E177}" sibTransId="{0F889958-BCE5-4B76-9E4C-69CF8D103358}"/>
    <dgm:cxn modelId="{02061813-F3B4-4EAF-A89D-E6538A82171A}" type="presOf" srcId="{D25598D6-9D27-4B67-9AA7-E23A3BA055BA}" destId="{93BE41E6-FD51-496F-8BA7-A642E2122F73}" srcOrd="0" destOrd="1" presId="urn:microsoft.com/office/officeart/2017/3/layout/DropPinTimeline"/>
    <dgm:cxn modelId="{4AA25515-605B-4CA6-9277-4B83970785BC}" srcId="{F6D11804-CF3D-4A57-A86A-694261AA333F}" destId="{08C41EC3-98F5-4331-B349-C014096B3374}" srcOrd="0" destOrd="0" parTransId="{C3CA65CE-9CC5-41A1-AD75-77F06302E7C0}" sibTransId="{5B561E03-5BE7-4D4B-8EBE-FA4318C2B059}"/>
    <dgm:cxn modelId="{37F66A1E-FA8D-43BA-A0D3-3A40C28E743F}" srcId="{0214E510-63A4-4B62-ACFC-B39772ECD9A7}" destId="{D25598D6-9D27-4B67-9AA7-E23A3BA055BA}" srcOrd="1" destOrd="0" parTransId="{E7FC3EF2-60C4-444B-A642-75BC3877E3F4}" sibTransId="{ACB242F0-C1FE-4279-880B-FAAA6C9DB26B}"/>
    <dgm:cxn modelId="{312ECA22-A89F-4AF8-B9D5-09170F7901D6}" type="presOf" srcId="{F71CB46C-FAD4-4041-A010-2247A96EB123}" destId="{5A3B5AB6-2A4F-4085-98F5-418497EF95EF}" srcOrd="0" destOrd="2" presId="urn:microsoft.com/office/officeart/2017/3/layout/DropPinTimeline"/>
    <dgm:cxn modelId="{9C71372B-8387-47E3-9AE8-7BD007059ED4}" type="presOf" srcId="{02DE6331-D74F-4566-922C-8A7E425DE375}" destId="{17D5B69E-F467-415E-977D-4DDEEB9DE092}" srcOrd="0" destOrd="0" presId="urn:microsoft.com/office/officeart/2017/3/layout/DropPinTimeline"/>
    <dgm:cxn modelId="{FF29742C-5249-43B2-83A2-81AB0093DB9D}" srcId="{15A00612-F5D0-49DB-8965-A2D4C2777B0F}" destId="{0214E510-63A4-4B62-ACFC-B39772ECD9A7}" srcOrd="1" destOrd="0" parTransId="{742D6260-F470-4893-83FC-45BB6BE97BA5}" sibTransId="{B537266B-06F4-457A-B344-067D10A59C25}"/>
    <dgm:cxn modelId="{6BEBD52D-925C-4FBB-8B59-85D107C4B5B7}" srcId="{0214E510-63A4-4B62-ACFC-B39772ECD9A7}" destId="{5F257B08-18F0-45A5-BE88-5ABA24E2D041}" srcOrd="0" destOrd="0" parTransId="{8353397A-958B-48A1-97D1-1F1C7102EB6F}" sibTransId="{A46FAD22-4102-4CCE-AE7F-64A4BE6EEE55}"/>
    <dgm:cxn modelId="{64E0F861-3038-4321-8CB6-267E47BC20BD}" srcId="{02DE6331-D74F-4566-922C-8A7E425DE375}" destId="{31722A6F-443B-498C-9141-E6B4D54C9A48}" srcOrd="0" destOrd="0" parTransId="{15F18342-8F89-4765-90A6-E1933FAF8EAF}" sibTransId="{25359A46-9589-4FC6-9ABC-AD55B1474488}"/>
    <dgm:cxn modelId="{6D242945-2DE7-4637-B6F6-4983D3B8EC59}" type="presOf" srcId="{3A42DE3F-D695-437D-ADA2-BCB728D3655C}" destId="{6675700E-807E-42D6-AC43-4952D5E096B0}" srcOrd="0" destOrd="1" presId="urn:microsoft.com/office/officeart/2017/3/layout/DropPinTimeline"/>
    <dgm:cxn modelId="{4F2E7648-5161-4336-8181-27C97CFA5FA4}" type="presOf" srcId="{7C331EA1-1257-4C71-8AD9-A498D27D9F16}" destId="{5A3B5AB6-2A4F-4085-98F5-418497EF95EF}" srcOrd="0" destOrd="3" presId="urn:microsoft.com/office/officeart/2017/3/layout/DropPinTimeline"/>
    <dgm:cxn modelId="{AF8B806A-2CF7-4877-8039-80E90015B8CF}" srcId="{0214E510-63A4-4B62-ACFC-B39772ECD9A7}" destId="{F94B4084-0EC8-420B-857B-B33D024EA7CC}" srcOrd="2" destOrd="0" parTransId="{7D32833C-640A-4725-B98C-DA4158B3D77C}" sibTransId="{5E967D9F-4471-4EC5-8F3A-755D1AB0B690}"/>
    <dgm:cxn modelId="{423D856B-6F3F-4E53-B129-DAAE46E25C73}" type="presOf" srcId="{15A00612-F5D0-49DB-8965-A2D4C2777B0F}" destId="{88B8CED4-3D11-48DB-9BCD-E8A9A5EA1F54}" srcOrd="0" destOrd="0" presId="urn:microsoft.com/office/officeart/2017/3/layout/DropPinTimeline"/>
    <dgm:cxn modelId="{EF84FA4B-BCFB-45A0-85F9-C30A61D3BF11}" type="presOf" srcId="{0214E510-63A4-4B62-ACFC-B39772ECD9A7}" destId="{C470BFBC-A417-48C8-8BC7-CB94ACBD2E9C}" srcOrd="0" destOrd="0" presId="urn:microsoft.com/office/officeart/2017/3/layout/DropPinTimeline"/>
    <dgm:cxn modelId="{42E16B4E-DF59-490F-A02D-5CD5C21D1915}" srcId="{F6D11804-CF3D-4A57-A86A-694261AA333F}" destId="{B67D47A4-46A1-4B8A-BF7A-D5E02C572F51}" srcOrd="3" destOrd="0" parTransId="{E382C5F7-24DC-4598-878D-FA958B4889D9}" sibTransId="{9B32E218-B402-4869-9768-D4817418F734}"/>
    <dgm:cxn modelId="{C949BB88-9C79-4501-B0E1-5F570CBFE7E6}" srcId="{15A00612-F5D0-49DB-8965-A2D4C2777B0F}" destId="{F6D11804-CF3D-4A57-A86A-694261AA333F}" srcOrd="0" destOrd="0" parTransId="{AE5D66DE-870B-41AA-B033-0534C5046D26}" sibTransId="{B693CEF6-4E73-4E85-98BB-CA6CC432A56F}"/>
    <dgm:cxn modelId="{7979DD8E-72C7-4C69-97D7-26B13CC69BD5}" srcId="{15A00612-F5D0-49DB-8965-A2D4C2777B0F}" destId="{02DE6331-D74F-4566-922C-8A7E425DE375}" srcOrd="2" destOrd="0" parTransId="{BC70A54D-3DF5-4908-A783-B2D0FDAB353F}" sibTransId="{7BAFF875-E98D-4D64-B744-3B7DA4A39D73}"/>
    <dgm:cxn modelId="{554D4E8F-5D61-4DA3-AB24-429611AF3129}" srcId="{F6D11804-CF3D-4A57-A86A-694261AA333F}" destId="{3A42DE3F-D695-437D-ADA2-BCB728D3655C}" srcOrd="1" destOrd="0" parTransId="{8A793CE6-C9DB-4341-A4AC-F7BABBE01160}" sibTransId="{55102032-4998-42F0-A218-66816A65FAA5}"/>
    <dgm:cxn modelId="{780CCDA0-BBEF-4FBE-89C5-0F3736D36C91}" type="presOf" srcId="{F6D11804-CF3D-4A57-A86A-694261AA333F}" destId="{41912D4C-DA7F-48B5-A9B4-22507E7297D1}" srcOrd="0" destOrd="0" presId="urn:microsoft.com/office/officeart/2017/3/layout/DropPinTimeline"/>
    <dgm:cxn modelId="{A359FBA2-BE9A-4D65-A068-B11E34C52001}" srcId="{0214E510-63A4-4B62-ACFC-B39772ECD9A7}" destId="{984D9F50-CF1F-471B-AA24-F21A7E5D1548}" srcOrd="3" destOrd="0" parTransId="{966C5360-CE0E-404C-B90A-DF3009424400}" sibTransId="{7F4F361E-D2D6-4EDE-85A3-157AA4D159A4}"/>
    <dgm:cxn modelId="{C11380A5-D98A-4DAC-87C3-FBD1FAF327C0}" type="presOf" srcId="{B67D47A4-46A1-4B8A-BF7A-D5E02C572F51}" destId="{6675700E-807E-42D6-AC43-4952D5E096B0}" srcOrd="0" destOrd="3" presId="urn:microsoft.com/office/officeart/2017/3/layout/DropPinTimeline"/>
    <dgm:cxn modelId="{867BA0A8-D1E5-422F-8BF1-B7BED2C967A9}" type="presOf" srcId="{B0E532B1-A1BB-4D82-9134-8484ADD76924}" destId="{6675700E-807E-42D6-AC43-4952D5E096B0}" srcOrd="0" destOrd="2" presId="urn:microsoft.com/office/officeart/2017/3/layout/DropPinTimeline"/>
    <dgm:cxn modelId="{0E7FCAA8-8958-4D80-A9F3-FC327D431ACF}" srcId="{F6D11804-CF3D-4A57-A86A-694261AA333F}" destId="{B0E532B1-A1BB-4D82-9134-8484ADD76924}" srcOrd="2" destOrd="0" parTransId="{0214CE00-219D-4E25-9063-23B757B529CD}" sibTransId="{F82E3B82-1443-465E-AFC8-38AD4C8260CD}"/>
    <dgm:cxn modelId="{3D8D3BB3-A6E7-4C4F-8A1A-F9BA59E09194}" type="presOf" srcId="{08C41EC3-98F5-4331-B349-C014096B3374}" destId="{6675700E-807E-42D6-AC43-4952D5E096B0}" srcOrd="0" destOrd="0" presId="urn:microsoft.com/office/officeart/2017/3/layout/DropPinTimeline"/>
    <dgm:cxn modelId="{1CF433C4-566F-4A3E-9362-E5F46452790B}" type="presOf" srcId="{F94B4084-0EC8-420B-857B-B33D024EA7CC}" destId="{93BE41E6-FD51-496F-8BA7-A642E2122F73}" srcOrd="0" destOrd="2" presId="urn:microsoft.com/office/officeart/2017/3/layout/DropPinTimeline"/>
    <dgm:cxn modelId="{0DD8E1CC-A463-4767-865C-E057C59F072D}" srcId="{02DE6331-D74F-4566-922C-8A7E425DE375}" destId="{7C331EA1-1257-4C71-8AD9-A498D27D9F16}" srcOrd="3" destOrd="0" parTransId="{D73FC1B3-D02E-4091-906F-D7C38AD1782F}" sibTransId="{20359BCE-6806-4C4B-A754-CFD76653B826}"/>
    <dgm:cxn modelId="{5B31FDCD-9D08-4A02-9537-CEDD81760631}" type="presOf" srcId="{31722A6F-443B-498C-9141-E6B4D54C9A48}" destId="{5A3B5AB6-2A4F-4085-98F5-418497EF95EF}" srcOrd="0" destOrd="0" presId="urn:microsoft.com/office/officeart/2017/3/layout/DropPinTimeline"/>
    <dgm:cxn modelId="{D85D00E5-7E09-416B-8F3C-A73C7FC34572}" type="presOf" srcId="{AA13AF4E-3164-47F2-90BC-E74612EAAE05}" destId="{5A3B5AB6-2A4F-4085-98F5-418497EF95EF}" srcOrd="0" destOrd="1" presId="urn:microsoft.com/office/officeart/2017/3/layout/DropPinTimeline"/>
    <dgm:cxn modelId="{CA6008F9-9D60-439D-A4C9-6CA79EFD85B8}" type="presOf" srcId="{5F257B08-18F0-45A5-BE88-5ABA24E2D041}" destId="{93BE41E6-FD51-496F-8BA7-A642E2122F73}" srcOrd="0" destOrd="0" presId="urn:microsoft.com/office/officeart/2017/3/layout/DropPinTimeline"/>
    <dgm:cxn modelId="{509A8494-DD3E-4662-84D5-7E46C753C05E}" type="presParOf" srcId="{88B8CED4-3D11-48DB-9BCD-E8A9A5EA1F54}" destId="{AA933D8C-27C4-43A2-8ECF-D85DA0BB7714}" srcOrd="0" destOrd="0" presId="urn:microsoft.com/office/officeart/2017/3/layout/DropPinTimeline"/>
    <dgm:cxn modelId="{78938DFF-9359-4591-BF6B-6FD92B5A939D}" type="presParOf" srcId="{88B8CED4-3D11-48DB-9BCD-E8A9A5EA1F54}" destId="{8A7A21FB-84D3-4EDE-B858-D8B575CBCC6B}" srcOrd="1" destOrd="0" presId="urn:microsoft.com/office/officeart/2017/3/layout/DropPinTimeline"/>
    <dgm:cxn modelId="{0A3913BB-2D5B-4C95-9B6A-BF2F137ACEBE}" type="presParOf" srcId="{8A7A21FB-84D3-4EDE-B858-D8B575CBCC6B}" destId="{D4F91221-B5DE-4C58-A97F-BA85043BF9CB}" srcOrd="0" destOrd="0" presId="urn:microsoft.com/office/officeart/2017/3/layout/DropPinTimeline"/>
    <dgm:cxn modelId="{78C31BF5-812A-4D2A-A566-AF0993A3A312}" type="presParOf" srcId="{D4F91221-B5DE-4C58-A97F-BA85043BF9CB}" destId="{96D39A8E-449A-49FD-8668-2D7187B37571}" srcOrd="0" destOrd="0" presId="urn:microsoft.com/office/officeart/2017/3/layout/DropPinTimeline"/>
    <dgm:cxn modelId="{8FFDE3DA-ED6A-4B98-8411-596EDB3A474D}" type="presParOf" srcId="{D4F91221-B5DE-4C58-A97F-BA85043BF9CB}" destId="{87295D0F-E913-4E04-BC48-AB750769151E}" srcOrd="1" destOrd="0" presId="urn:microsoft.com/office/officeart/2017/3/layout/DropPinTimeline"/>
    <dgm:cxn modelId="{F4A9A8FD-7484-4CF8-B1F3-ED493857573E}" type="presParOf" srcId="{87295D0F-E913-4E04-BC48-AB750769151E}" destId="{C2B2F52A-1995-40DD-97A5-802AC3D3E23C}" srcOrd="0" destOrd="0" presId="urn:microsoft.com/office/officeart/2017/3/layout/DropPinTimeline"/>
    <dgm:cxn modelId="{5A952047-C0C7-40E0-A7FE-9B15C6CFA357}" type="presParOf" srcId="{87295D0F-E913-4E04-BC48-AB750769151E}" destId="{CB5062D8-680D-420A-95B3-BC0D9409CEF2}" srcOrd="1" destOrd="0" presId="urn:microsoft.com/office/officeart/2017/3/layout/DropPinTimeline"/>
    <dgm:cxn modelId="{526C3728-F742-4F90-B5DA-DCAFC20C679B}" type="presParOf" srcId="{D4F91221-B5DE-4C58-A97F-BA85043BF9CB}" destId="{6675700E-807E-42D6-AC43-4952D5E096B0}" srcOrd="2" destOrd="0" presId="urn:microsoft.com/office/officeart/2017/3/layout/DropPinTimeline"/>
    <dgm:cxn modelId="{0505E0A4-D97B-4853-BDA9-7578F9E1BD42}" type="presParOf" srcId="{D4F91221-B5DE-4C58-A97F-BA85043BF9CB}" destId="{41912D4C-DA7F-48B5-A9B4-22507E7297D1}" srcOrd="3" destOrd="0" presId="urn:microsoft.com/office/officeart/2017/3/layout/DropPinTimeline"/>
    <dgm:cxn modelId="{7BD99918-DE30-4C30-AF89-71E2EE5FB733}" type="presParOf" srcId="{D4F91221-B5DE-4C58-A97F-BA85043BF9CB}" destId="{6B5AB514-DB8F-44A8-BCD4-CF0CF35C06E4}" srcOrd="4" destOrd="0" presId="urn:microsoft.com/office/officeart/2017/3/layout/DropPinTimeline"/>
    <dgm:cxn modelId="{4B426A9F-53EC-4743-9E43-B5C32F27C24C}" type="presParOf" srcId="{D4F91221-B5DE-4C58-A97F-BA85043BF9CB}" destId="{154769AF-6CD3-40F5-BDB6-AFC4ACD49D08}" srcOrd="5" destOrd="0" presId="urn:microsoft.com/office/officeart/2017/3/layout/DropPinTimeline"/>
    <dgm:cxn modelId="{54084B18-0B4B-40B6-A8B5-0FCAD59BD6BC}" type="presParOf" srcId="{8A7A21FB-84D3-4EDE-B858-D8B575CBCC6B}" destId="{2738C56C-0605-4F6A-9CE8-E7B829862069}" srcOrd="1" destOrd="0" presId="urn:microsoft.com/office/officeart/2017/3/layout/DropPinTimeline"/>
    <dgm:cxn modelId="{87819B1C-F04C-4314-B002-0083946214B8}" type="presParOf" srcId="{8A7A21FB-84D3-4EDE-B858-D8B575CBCC6B}" destId="{77478B71-A76C-4328-BA03-EE94C45DEDAB}" srcOrd="2" destOrd="0" presId="urn:microsoft.com/office/officeart/2017/3/layout/DropPinTimeline"/>
    <dgm:cxn modelId="{14B507CB-2D1A-430A-85E9-67FD43281993}" type="presParOf" srcId="{77478B71-A76C-4328-BA03-EE94C45DEDAB}" destId="{2E50E98E-AF37-4A12-A775-B649388AF8C5}" srcOrd="0" destOrd="0" presId="urn:microsoft.com/office/officeart/2017/3/layout/DropPinTimeline"/>
    <dgm:cxn modelId="{FFC93A5D-191E-422B-8DF0-EB5B8B63E5E8}" type="presParOf" srcId="{77478B71-A76C-4328-BA03-EE94C45DEDAB}" destId="{D10ADB8C-5C78-47CE-BB5C-9664BC476975}" srcOrd="1" destOrd="0" presId="urn:microsoft.com/office/officeart/2017/3/layout/DropPinTimeline"/>
    <dgm:cxn modelId="{9D8CD3FF-E68F-4C3E-997B-6F24ABFE0977}" type="presParOf" srcId="{D10ADB8C-5C78-47CE-BB5C-9664BC476975}" destId="{B84A3831-3815-474F-B6D3-96C3BDF4F4AD}" srcOrd="0" destOrd="0" presId="urn:microsoft.com/office/officeart/2017/3/layout/DropPinTimeline"/>
    <dgm:cxn modelId="{8B0C73B0-2FFC-42DD-8795-752F2646A031}" type="presParOf" srcId="{D10ADB8C-5C78-47CE-BB5C-9664BC476975}" destId="{E611A843-B5D9-4809-991D-7F8333BD2E9D}" srcOrd="1" destOrd="0" presId="urn:microsoft.com/office/officeart/2017/3/layout/DropPinTimeline"/>
    <dgm:cxn modelId="{C04A8BBE-8960-4CE2-AE2B-15056D5E1E87}" type="presParOf" srcId="{77478B71-A76C-4328-BA03-EE94C45DEDAB}" destId="{93BE41E6-FD51-496F-8BA7-A642E2122F73}" srcOrd="2" destOrd="0" presId="urn:microsoft.com/office/officeart/2017/3/layout/DropPinTimeline"/>
    <dgm:cxn modelId="{3707E46A-F4A1-40FC-B716-AAEF6F9021BF}" type="presParOf" srcId="{77478B71-A76C-4328-BA03-EE94C45DEDAB}" destId="{C470BFBC-A417-48C8-8BC7-CB94ACBD2E9C}" srcOrd="3" destOrd="0" presId="urn:microsoft.com/office/officeart/2017/3/layout/DropPinTimeline"/>
    <dgm:cxn modelId="{582E8453-1623-4572-93EC-A1D88EB35FA7}" type="presParOf" srcId="{77478B71-A76C-4328-BA03-EE94C45DEDAB}" destId="{4E946BAC-16FB-4B30-9C11-B2C176519E41}" srcOrd="4" destOrd="0" presId="urn:microsoft.com/office/officeart/2017/3/layout/DropPinTimeline"/>
    <dgm:cxn modelId="{764100E8-8204-489B-934B-DBE5E00E9140}" type="presParOf" srcId="{77478B71-A76C-4328-BA03-EE94C45DEDAB}" destId="{558512D7-E386-4CF0-BE6D-CA5969537488}" srcOrd="5" destOrd="0" presId="urn:microsoft.com/office/officeart/2017/3/layout/DropPinTimeline"/>
    <dgm:cxn modelId="{DB0684E6-0F01-43F1-A213-09D9A605C2DB}" type="presParOf" srcId="{8A7A21FB-84D3-4EDE-B858-D8B575CBCC6B}" destId="{CC1934DD-7DB1-4D47-BF9E-45A670A9FA5B}" srcOrd="3" destOrd="0" presId="urn:microsoft.com/office/officeart/2017/3/layout/DropPinTimeline"/>
    <dgm:cxn modelId="{5CD39515-0F31-4BFF-8C8E-789F791FB605}" type="presParOf" srcId="{8A7A21FB-84D3-4EDE-B858-D8B575CBCC6B}" destId="{E2EF6A9D-9628-4009-8ECD-9C74F229791D}" srcOrd="4" destOrd="0" presId="urn:microsoft.com/office/officeart/2017/3/layout/DropPinTimeline"/>
    <dgm:cxn modelId="{56FB9E67-4E5F-4143-A18C-9F23B7435FED}" type="presParOf" srcId="{E2EF6A9D-9628-4009-8ECD-9C74F229791D}" destId="{B4DD29DF-09FD-47CB-8D88-BDDCDD89395E}" srcOrd="0" destOrd="0" presId="urn:microsoft.com/office/officeart/2017/3/layout/DropPinTimeline"/>
    <dgm:cxn modelId="{D7EAC76C-E933-44F5-BB18-4F02B8F75F94}" type="presParOf" srcId="{E2EF6A9D-9628-4009-8ECD-9C74F229791D}" destId="{85F38A6D-104B-4F58-ABBD-D8B9C7A78F31}" srcOrd="1" destOrd="0" presId="urn:microsoft.com/office/officeart/2017/3/layout/DropPinTimeline"/>
    <dgm:cxn modelId="{A8A34A8D-6A08-4341-8ED0-A797754F9379}" type="presParOf" srcId="{85F38A6D-104B-4F58-ABBD-D8B9C7A78F31}" destId="{869CD85D-6B05-415D-932C-63D3EBEAFB8E}" srcOrd="0" destOrd="0" presId="urn:microsoft.com/office/officeart/2017/3/layout/DropPinTimeline"/>
    <dgm:cxn modelId="{6D0DA651-31F3-4B66-A203-8943EA9F2346}" type="presParOf" srcId="{85F38A6D-104B-4F58-ABBD-D8B9C7A78F31}" destId="{EF4C8E7B-0600-4D5C-81A9-A88828D1AD66}" srcOrd="1" destOrd="0" presId="urn:microsoft.com/office/officeart/2017/3/layout/DropPinTimeline"/>
    <dgm:cxn modelId="{8DFE30B5-6C87-45AA-A983-6CBD6514FD27}" type="presParOf" srcId="{E2EF6A9D-9628-4009-8ECD-9C74F229791D}" destId="{5A3B5AB6-2A4F-4085-98F5-418497EF95EF}" srcOrd="2" destOrd="0" presId="urn:microsoft.com/office/officeart/2017/3/layout/DropPinTimeline"/>
    <dgm:cxn modelId="{33111A0F-B8DE-47E2-A8E3-197ACC481C6B}" type="presParOf" srcId="{E2EF6A9D-9628-4009-8ECD-9C74F229791D}" destId="{17D5B69E-F467-415E-977D-4DDEEB9DE092}" srcOrd="3" destOrd="0" presId="urn:microsoft.com/office/officeart/2017/3/layout/DropPinTimeline"/>
    <dgm:cxn modelId="{492C0916-36B8-4911-961C-587DFF923960}" type="presParOf" srcId="{E2EF6A9D-9628-4009-8ECD-9C74F229791D}" destId="{B122632E-2C0B-46BF-AD8C-2A57FE351F09}" srcOrd="4" destOrd="0" presId="urn:microsoft.com/office/officeart/2017/3/layout/DropPinTimeline"/>
    <dgm:cxn modelId="{25778197-C4C8-4989-84F1-9658580B4185}" type="presParOf" srcId="{E2EF6A9D-9628-4009-8ECD-9C74F229791D}" destId="{B5785886-C394-4452-BCB0-0C2CAF05F464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A00612-F5D0-49DB-8965-A2D4C2777B0F}" type="doc">
      <dgm:prSet loTypeId="urn:microsoft.com/office/officeart/2005/8/layout/process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F6D11804-CF3D-4A57-A86A-694261AA333F}">
      <dgm:prSet phldr="0"/>
      <dgm:spPr/>
      <dgm:t>
        <a:bodyPr/>
        <a:lstStyle/>
        <a:p>
          <a:pPr rtl="0"/>
          <a:r>
            <a:rPr lang="en-US" b="1">
              <a:latin typeface="Arial Nova"/>
            </a:rPr>
            <a:t>Initial Applications – 246!</a:t>
          </a:r>
          <a:endParaRPr lang="en-US"/>
        </a:p>
      </dgm:t>
    </dgm:pt>
    <dgm:pt modelId="{AE5D66DE-870B-41AA-B033-0534C5046D26}" type="parTrans" cxnId="{C949BB88-9C79-4501-B0E1-5F570CBFE7E6}">
      <dgm:prSet/>
      <dgm:spPr/>
    </dgm:pt>
    <dgm:pt modelId="{B693CEF6-4E73-4E85-98BB-CA6CC432A56F}" type="sibTrans" cxnId="{C949BB88-9C79-4501-B0E1-5F570CBFE7E6}">
      <dgm:prSet/>
      <dgm:spPr/>
      <dgm:t>
        <a:bodyPr/>
        <a:lstStyle/>
        <a:p>
          <a:endParaRPr lang="en-US"/>
        </a:p>
      </dgm:t>
    </dgm:pt>
    <dgm:pt modelId="{02DE6331-D74F-4566-922C-8A7E425DE375}">
      <dgm:prSet phldr="0"/>
      <dgm:spPr/>
      <dgm:t>
        <a:bodyPr/>
        <a:lstStyle/>
        <a:p>
          <a:pPr rtl="0"/>
          <a:r>
            <a:rPr lang="en-US" b="1">
              <a:latin typeface="Arial Nova"/>
              <a:ea typeface="Calibri"/>
              <a:cs typeface="Calibri"/>
            </a:rPr>
            <a:t>Review Committee Scoring &amp; Selections - 87</a:t>
          </a:r>
        </a:p>
      </dgm:t>
    </dgm:pt>
    <dgm:pt modelId="{BC70A54D-3DF5-4908-A783-B2D0FDAB353F}" type="parTrans" cxnId="{7979DD8E-72C7-4C69-97D7-26B13CC69BD5}">
      <dgm:prSet/>
      <dgm:spPr/>
    </dgm:pt>
    <dgm:pt modelId="{7BAFF875-E98D-4D64-B744-3B7DA4A39D73}" type="sibTrans" cxnId="{7979DD8E-72C7-4C69-97D7-26B13CC69BD5}">
      <dgm:prSet/>
      <dgm:spPr/>
      <dgm:t>
        <a:bodyPr/>
        <a:lstStyle/>
        <a:p>
          <a:endParaRPr lang="en-US"/>
        </a:p>
      </dgm:t>
    </dgm:pt>
    <dgm:pt modelId="{984D9F50-CF1F-471B-AA24-F21A7E5D1548}">
      <dgm:prSet phldr="0"/>
      <dgm:spPr/>
      <dgm:t>
        <a:bodyPr/>
        <a:lstStyle/>
        <a:p>
          <a:pPr rtl="0"/>
          <a:r>
            <a:rPr lang="en-US" b="1">
              <a:latin typeface="Arial Nova"/>
              <a:ea typeface="Calibri"/>
              <a:cs typeface="Calibri"/>
            </a:rPr>
            <a:t>Minimum Submissions and BHPP Screening - 216</a:t>
          </a:r>
        </a:p>
      </dgm:t>
    </dgm:pt>
    <dgm:pt modelId="{966C5360-CE0E-404C-B90A-DF3009424400}" type="parTrans" cxnId="{A359FBA2-BE9A-4D65-A068-B11E34C52001}">
      <dgm:prSet/>
      <dgm:spPr/>
    </dgm:pt>
    <dgm:pt modelId="{7F4F361E-D2D6-4EDE-85A3-157AA4D159A4}" type="sibTrans" cxnId="{A359FBA2-BE9A-4D65-A068-B11E34C52001}">
      <dgm:prSet/>
      <dgm:spPr/>
      <dgm:t>
        <a:bodyPr/>
        <a:lstStyle/>
        <a:p>
          <a:endParaRPr lang="en-US"/>
        </a:p>
      </dgm:t>
    </dgm:pt>
    <dgm:pt modelId="{2D072D64-FB36-458D-B78E-0A12F17BB37E}">
      <dgm:prSet phldr="0"/>
      <dgm:spPr/>
      <dgm:t>
        <a:bodyPr/>
        <a:lstStyle/>
        <a:p>
          <a:pPr rtl="0"/>
          <a:r>
            <a:rPr lang="en-US" b="1">
              <a:latin typeface="Arial Nova"/>
              <a:ea typeface="Calibri"/>
              <a:cs typeface="Calibri"/>
            </a:rPr>
            <a:t>Final Recommendations for Leadership Review – 15-20</a:t>
          </a:r>
        </a:p>
      </dgm:t>
    </dgm:pt>
    <dgm:pt modelId="{E3A90D4F-4F81-4355-B7D2-A98ED1DDEDBF}" type="parTrans" cxnId="{9DDEDACE-B96C-4043-836F-112DEE785A70}">
      <dgm:prSet/>
      <dgm:spPr/>
    </dgm:pt>
    <dgm:pt modelId="{9CC30A2A-4B6F-4337-A647-2FF70F36A636}" type="sibTrans" cxnId="{9DDEDACE-B96C-4043-836F-112DEE785A70}">
      <dgm:prSet/>
      <dgm:spPr/>
    </dgm:pt>
    <dgm:pt modelId="{77527743-E3CE-4A3C-8C22-88FCCE0EE1FF}" type="pres">
      <dgm:prSet presAssocID="{15A00612-F5D0-49DB-8965-A2D4C2777B0F}" presName="linearFlow" presStyleCnt="0">
        <dgm:presLayoutVars>
          <dgm:resizeHandles val="exact"/>
        </dgm:presLayoutVars>
      </dgm:prSet>
      <dgm:spPr/>
    </dgm:pt>
    <dgm:pt modelId="{85C63D02-A213-4CFB-B9FC-6F7C1D9FF07D}" type="pres">
      <dgm:prSet presAssocID="{F6D11804-CF3D-4A57-A86A-694261AA333F}" presName="node" presStyleLbl="node1" presStyleIdx="0" presStyleCnt="4">
        <dgm:presLayoutVars>
          <dgm:bulletEnabled val="1"/>
        </dgm:presLayoutVars>
      </dgm:prSet>
      <dgm:spPr/>
    </dgm:pt>
    <dgm:pt modelId="{75233282-5A6D-4EFD-BDA4-0889A21B313A}" type="pres">
      <dgm:prSet presAssocID="{B693CEF6-4E73-4E85-98BB-CA6CC432A56F}" presName="sibTrans" presStyleLbl="sibTrans2D1" presStyleIdx="0" presStyleCnt="3"/>
      <dgm:spPr/>
    </dgm:pt>
    <dgm:pt modelId="{DF1DF949-950D-4F60-8552-706ED9A8257A}" type="pres">
      <dgm:prSet presAssocID="{B693CEF6-4E73-4E85-98BB-CA6CC432A56F}" presName="connectorText" presStyleLbl="sibTrans2D1" presStyleIdx="0" presStyleCnt="3"/>
      <dgm:spPr/>
    </dgm:pt>
    <dgm:pt modelId="{E9AB185B-7F5A-4535-AE78-A3760D36517E}" type="pres">
      <dgm:prSet presAssocID="{984D9F50-CF1F-471B-AA24-F21A7E5D1548}" presName="node" presStyleLbl="node1" presStyleIdx="1" presStyleCnt="4">
        <dgm:presLayoutVars>
          <dgm:bulletEnabled val="1"/>
        </dgm:presLayoutVars>
      </dgm:prSet>
      <dgm:spPr/>
    </dgm:pt>
    <dgm:pt modelId="{972B52E7-C7A6-49B2-B217-BB0E2A4E7D71}" type="pres">
      <dgm:prSet presAssocID="{7F4F361E-D2D6-4EDE-85A3-157AA4D159A4}" presName="sibTrans" presStyleLbl="sibTrans2D1" presStyleIdx="1" presStyleCnt="3"/>
      <dgm:spPr/>
    </dgm:pt>
    <dgm:pt modelId="{B593170C-F580-4A94-8F90-B0F85C144B25}" type="pres">
      <dgm:prSet presAssocID="{7F4F361E-D2D6-4EDE-85A3-157AA4D159A4}" presName="connectorText" presStyleLbl="sibTrans2D1" presStyleIdx="1" presStyleCnt="3"/>
      <dgm:spPr/>
    </dgm:pt>
    <dgm:pt modelId="{00140B30-54D0-45D3-8712-EAE5C2586E2E}" type="pres">
      <dgm:prSet presAssocID="{02DE6331-D74F-4566-922C-8A7E425DE375}" presName="node" presStyleLbl="node1" presStyleIdx="2" presStyleCnt="4">
        <dgm:presLayoutVars>
          <dgm:bulletEnabled val="1"/>
        </dgm:presLayoutVars>
      </dgm:prSet>
      <dgm:spPr/>
    </dgm:pt>
    <dgm:pt modelId="{2187B141-1339-43F5-B28E-BB4DE164BF8B}" type="pres">
      <dgm:prSet presAssocID="{7BAFF875-E98D-4D64-B744-3B7DA4A39D73}" presName="sibTrans" presStyleLbl="sibTrans2D1" presStyleIdx="2" presStyleCnt="3"/>
      <dgm:spPr/>
    </dgm:pt>
    <dgm:pt modelId="{FDC2FA15-0DCD-4B47-ACB9-E774B264E621}" type="pres">
      <dgm:prSet presAssocID="{7BAFF875-E98D-4D64-B744-3B7DA4A39D73}" presName="connectorText" presStyleLbl="sibTrans2D1" presStyleIdx="2" presStyleCnt="3"/>
      <dgm:spPr/>
    </dgm:pt>
    <dgm:pt modelId="{92F36DAE-1474-4E23-A6A2-8C496138484A}" type="pres">
      <dgm:prSet presAssocID="{2D072D64-FB36-458D-B78E-0A12F17BB37E}" presName="node" presStyleLbl="node1" presStyleIdx="3" presStyleCnt="4">
        <dgm:presLayoutVars>
          <dgm:bulletEnabled val="1"/>
        </dgm:presLayoutVars>
      </dgm:prSet>
      <dgm:spPr/>
    </dgm:pt>
  </dgm:ptLst>
  <dgm:cxnLst>
    <dgm:cxn modelId="{F6FD3C0A-9CAD-4BBA-871F-68DFBD3D703F}" type="presOf" srcId="{B693CEF6-4E73-4E85-98BB-CA6CC432A56F}" destId="{DF1DF949-950D-4F60-8552-706ED9A8257A}" srcOrd="1" destOrd="0" presId="urn:microsoft.com/office/officeart/2005/8/layout/process2"/>
    <dgm:cxn modelId="{0903490E-108C-4EE1-B666-855C90FDC255}" type="presOf" srcId="{7F4F361E-D2D6-4EDE-85A3-157AA4D159A4}" destId="{972B52E7-C7A6-49B2-B217-BB0E2A4E7D71}" srcOrd="0" destOrd="0" presId="urn:microsoft.com/office/officeart/2005/8/layout/process2"/>
    <dgm:cxn modelId="{E6C8C019-2B75-4182-852C-1BF9D77A1697}" type="presOf" srcId="{F6D11804-CF3D-4A57-A86A-694261AA333F}" destId="{85C63D02-A213-4CFB-B9FC-6F7C1D9FF07D}" srcOrd="0" destOrd="0" presId="urn:microsoft.com/office/officeart/2005/8/layout/process2"/>
    <dgm:cxn modelId="{0CB65D25-8940-474F-9F8C-CCF2FD513F08}" type="presOf" srcId="{02DE6331-D74F-4566-922C-8A7E425DE375}" destId="{00140B30-54D0-45D3-8712-EAE5C2586E2E}" srcOrd="0" destOrd="0" presId="urn:microsoft.com/office/officeart/2005/8/layout/process2"/>
    <dgm:cxn modelId="{BDF36226-6FB4-45B1-A9BD-57230877B414}" type="presOf" srcId="{B693CEF6-4E73-4E85-98BB-CA6CC432A56F}" destId="{75233282-5A6D-4EFD-BDA4-0889A21B313A}" srcOrd="0" destOrd="0" presId="urn:microsoft.com/office/officeart/2005/8/layout/process2"/>
    <dgm:cxn modelId="{6E4B3445-25D0-4AB7-8CF7-C271830B0510}" type="presOf" srcId="{7BAFF875-E98D-4D64-B744-3B7DA4A39D73}" destId="{FDC2FA15-0DCD-4B47-ACB9-E774B264E621}" srcOrd="1" destOrd="0" presId="urn:microsoft.com/office/officeart/2005/8/layout/process2"/>
    <dgm:cxn modelId="{A06B167E-81D0-416A-B302-C4D504D3B4A4}" type="presOf" srcId="{15A00612-F5D0-49DB-8965-A2D4C2777B0F}" destId="{77527743-E3CE-4A3C-8C22-88FCCE0EE1FF}" srcOrd="0" destOrd="0" presId="urn:microsoft.com/office/officeart/2005/8/layout/process2"/>
    <dgm:cxn modelId="{4EEA0182-2D43-4AD8-9C6B-8376D73EF5F4}" type="presOf" srcId="{7BAFF875-E98D-4D64-B744-3B7DA4A39D73}" destId="{2187B141-1339-43F5-B28E-BB4DE164BF8B}" srcOrd="0" destOrd="0" presId="urn:microsoft.com/office/officeart/2005/8/layout/process2"/>
    <dgm:cxn modelId="{C949BB88-9C79-4501-B0E1-5F570CBFE7E6}" srcId="{15A00612-F5D0-49DB-8965-A2D4C2777B0F}" destId="{F6D11804-CF3D-4A57-A86A-694261AA333F}" srcOrd="0" destOrd="0" parTransId="{AE5D66DE-870B-41AA-B033-0534C5046D26}" sibTransId="{B693CEF6-4E73-4E85-98BB-CA6CC432A56F}"/>
    <dgm:cxn modelId="{7979DD8E-72C7-4C69-97D7-26B13CC69BD5}" srcId="{15A00612-F5D0-49DB-8965-A2D4C2777B0F}" destId="{02DE6331-D74F-4566-922C-8A7E425DE375}" srcOrd="2" destOrd="0" parTransId="{BC70A54D-3DF5-4908-A783-B2D0FDAB353F}" sibTransId="{7BAFF875-E98D-4D64-B744-3B7DA4A39D73}"/>
    <dgm:cxn modelId="{91F3429E-F4F2-4FB3-B61F-5020C8F9A473}" type="presOf" srcId="{984D9F50-CF1F-471B-AA24-F21A7E5D1548}" destId="{E9AB185B-7F5A-4535-AE78-A3760D36517E}" srcOrd="0" destOrd="0" presId="urn:microsoft.com/office/officeart/2005/8/layout/process2"/>
    <dgm:cxn modelId="{675D0CA0-0687-4AD1-98C2-7CEFF99DE476}" type="presOf" srcId="{2D072D64-FB36-458D-B78E-0A12F17BB37E}" destId="{92F36DAE-1474-4E23-A6A2-8C496138484A}" srcOrd="0" destOrd="0" presId="urn:microsoft.com/office/officeart/2005/8/layout/process2"/>
    <dgm:cxn modelId="{A359FBA2-BE9A-4D65-A068-B11E34C52001}" srcId="{15A00612-F5D0-49DB-8965-A2D4C2777B0F}" destId="{984D9F50-CF1F-471B-AA24-F21A7E5D1548}" srcOrd="1" destOrd="0" parTransId="{966C5360-CE0E-404C-B90A-DF3009424400}" sibTransId="{7F4F361E-D2D6-4EDE-85A3-157AA4D159A4}"/>
    <dgm:cxn modelId="{FBAC1DAA-3528-42EE-8A23-C8EB022E5A1C}" type="presOf" srcId="{7F4F361E-D2D6-4EDE-85A3-157AA4D159A4}" destId="{B593170C-F580-4A94-8F90-B0F85C144B25}" srcOrd="1" destOrd="0" presId="urn:microsoft.com/office/officeart/2005/8/layout/process2"/>
    <dgm:cxn modelId="{9DDEDACE-B96C-4043-836F-112DEE785A70}" srcId="{15A00612-F5D0-49DB-8965-A2D4C2777B0F}" destId="{2D072D64-FB36-458D-B78E-0A12F17BB37E}" srcOrd="3" destOrd="0" parTransId="{E3A90D4F-4F81-4355-B7D2-A98ED1DDEDBF}" sibTransId="{9CC30A2A-4B6F-4337-A647-2FF70F36A636}"/>
    <dgm:cxn modelId="{7E498607-CB92-4F54-8645-FCBF3C796971}" type="presParOf" srcId="{77527743-E3CE-4A3C-8C22-88FCCE0EE1FF}" destId="{85C63D02-A213-4CFB-B9FC-6F7C1D9FF07D}" srcOrd="0" destOrd="0" presId="urn:microsoft.com/office/officeart/2005/8/layout/process2"/>
    <dgm:cxn modelId="{3AFED370-A1F0-4E32-931A-048DF1117EF9}" type="presParOf" srcId="{77527743-E3CE-4A3C-8C22-88FCCE0EE1FF}" destId="{75233282-5A6D-4EFD-BDA4-0889A21B313A}" srcOrd="1" destOrd="0" presId="urn:microsoft.com/office/officeart/2005/8/layout/process2"/>
    <dgm:cxn modelId="{C47293E4-57EC-42DC-949F-F48ABED68E98}" type="presParOf" srcId="{75233282-5A6D-4EFD-BDA4-0889A21B313A}" destId="{DF1DF949-950D-4F60-8552-706ED9A8257A}" srcOrd="0" destOrd="0" presId="urn:microsoft.com/office/officeart/2005/8/layout/process2"/>
    <dgm:cxn modelId="{B1BF9AFF-633E-4149-802F-3A1D44520E0F}" type="presParOf" srcId="{77527743-E3CE-4A3C-8C22-88FCCE0EE1FF}" destId="{E9AB185B-7F5A-4535-AE78-A3760D36517E}" srcOrd="2" destOrd="0" presId="urn:microsoft.com/office/officeart/2005/8/layout/process2"/>
    <dgm:cxn modelId="{B5C02062-5372-4BF0-9E24-43A86D805F22}" type="presParOf" srcId="{77527743-E3CE-4A3C-8C22-88FCCE0EE1FF}" destId="{972B52E7-C7A6-49B2-B217-BB0E2A4E7D71}" srcOrd="3" destOrd="0" presId="urn:microsoft.com/office/officeart/2005/8/layout/process2"/>
    <dgm:cxn modelId="{17F24E11-56FF-4C16-AB71-5CAE1F5141E1}" type="presParOf" srcId="{972B52E7-C7A6-49B2-B217-BB0E2A4E7D71}" destId="{B593170C-F580-4A94-8F90-B0F85C144B25}" srcOrd="0" destOrd="0" presId="urn:microsoft.com/office/officeart/2005/8/layout/process2"/>
    <dgm:cxn modelId="{F3AF5A5D-23C6-484C-8E45-F517DE67957E}" type="presParOf" srcId="{77527743-E3CE-4A3C-8C22-88FCCE0EE1FF}" destId="{00140B30-54D0-45D3-8712-EAE5C2586E2E}" srcOrd="4" destOrd="0" presId="urn:microsoft.com/office/officeart/2005/8/layout/process2"/>
    <dgm:cxn modelId="{79AC3094-8A1E-42C7-B97B-FABAE2AB94EA}" type="presParOf" srcId="{77527743-E3CE-4A3C-8C22-88FCCE0EE1FF}" destId="{2187B141-1339-43F5-B28E-BB4DE164BF8B}" srcOrd="5" destOrd="0" presId="urn:microsoft.com/office/officeart/2005/8/layout/process2"/>
    <dgm:cxn modelId="{236862F5-24A7-4B00-8150-688B212BF0D1}" type="presParOf" srcId="{2187B141-1339-43F5-B28E-BB4DE164BF8B}" destId="{FDC2FA15-0DCD-4B47-ACB9-E774B264E621}" srcOrd="0" destOrd="0" presId="urn:microsoft.com/office/officeart/2005/8/layout/process2"/>
    <dgm:cxn modelId="{C4D03AF9-3391-409C-BF58-2C17F9FE8F88}" type="presParOf" srcId="{77527743-E3CE-4A3C-8C22-88FCCE0EE1FF}" destId="{92F36DAE-1474-4E23-A6A2-8C496138484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33D8C-27C4-43A2-8ECF-D85DA0BB7714}">
      <dsp:nvSpPr>
        <dsp:cNvPr id="0" name=""/>
        <dsp:cNvSpPr/>
      </dsp:nvSpPr>
      <dsp:spPr>
        <a:xfrm>
          <a:off x="0" y="2064657"/>
          <a:ext cx="1089140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2F52A-1995-40DD-97A5-802AC3D3E23C}">
      <dsp:nvSpPr>
        <dsp:cNvPr id="0" name=""/>
        <dsp:cNvSpPr/>
      </dsp:nvSpPr>
      <dsp:spPr>
        <a:xfrm rot="8100000">
          <a:off x="70617" y="475822"/>
          <a:ext cx="303666" cy="303666"/>
        </a:xfrm>
        <a:prstGeom prst="teardrop">
          <a:avLst>
            <a:gd name="adj" fmla="val 115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062D8-680D-420A-95B3-BC0D9409CEF2}">
      <dsp:nvSpPr>
        <dsp:cNvPr id="0" name=""/>
        <dsp:cNvSpPr/>
      </dsp:nvSpPr>
      <dsp:spPr>
        <a:xfrm>
          <a:off x="104351" y="509557"/>
          <a:ext cx="236196" cy="2361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5700E-807E-42D6-AC43-4952D5E096B0}">
      <dsp:nvSpPr>
        <dsp:cNvPr id="0" name=""/>
        <dsp:cNvSpPr/>
      </dsp:nvSpPr>
      <dsp:spPr>
        <a:xfrm>
          <a:off x="437174" y="842380"/>
          <a:ext cx="4521543" cy="122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</a:rPr>
            <a:t>RFA posted </a:t>
          </a:r>
          <a:endParaRPr lang="en-US" sz="1100" kern="1200">
            <a:solidFill>
              <a:schemeClr val="tx1"/>
            </a:solidFill>
            <a:latin typeface="Arial Nova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</a:rPr>
            <a:t>Bidder’s Conference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</a:rPr>
            <a:t>Deadline to submit questions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</a:rPr>
            <a:t>Deadline for posting applications</a:t>
          </a:r>
        </a:p>
      </dsp:txBody>
      <dsp:txXfrm>
        <a:off x="437174" y="842380"/>
        <a:ext cx="4521543" cy="1222276"/>
      </dsp:txXfrm>
    </dsp:sp>
    <dsp:sp modelId="{41912D4C-DA7F-48B5-A9B4-22507E7297D1}">
      <dsp:nvSpPr>
        <dsp:cNvPr id="0" name=""/>
        <dsp:cNvSpPr/>
      </dsp:nvSpPr>
      <dsp:spPr>
        <a:xfrm>
          <a:off x="437174" y="412931"/>
          <a:ext cx="4521543" cy="42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solidFill>
                <a:schemeClr val="tx1"/>
              </a:solidFill>
              <a:latin typeface="Arial Nova"/>
            </a:rPr>
            <a:t>Application Period </a:t>
          </a:r>
          <a:r>
            <a:rPr lang="en-US" sz="1500" b="0" kern="1200">
              <a:solidFill>
                <a:schemeClr val="tx1"/>
              </a:solidFill>
              <a:latin typeface="Arial Nova"/>
            </a:rPr>
            <a:t>(October 3 – November 21)</a:t>
          </a:r>
        </a:p>
      </dsp:txBody>
      <dsp:txXfrm>
        <a:off x="437174" y="412931"/>
        <a:ext cx="4521543" cy="429448"/>
      </dsp:txXfrm>
    </dsp:sp>
    <dsp:sp modelId="{6B5AB514-DB8F-44A8-BCD4-CF0CF35C06E4}">
      <dsp:nvSpPr>
        <dsp:cNvPr id="0" name=""/>
        <dsp:cNvSpPr/>
      </dsp:nvSpPr>
      <dsp:spPr>
        <a:xfrm>
          <a:off x="222450" y="842380"/>
          <a:ext cx="0" cy="1222276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39A8E-449A-49FD-8668-2D7187B37571}">
      <dsp:nvSpPr>
        <dsp:cNvPr id="0" name=""/>
        <dsp:cNvSpPr/>
      </dsp:nvSpPr>
      <dsp:spPr>
        <a:xfrm>
          <a:off x="183799" y="2026006"/>
          <a:ext cx="77300" cy="77300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A3831-3815-474F-B6D3-96C3BDF4F4AD}">
      <dsp:nvSpPr>
        <dsp:cNvPr id="0" name=""/>
        <dsp:cNvSpPr/>
      </dsp:nvSpPr>
      <dsp:spPr>
        <a:xfrm rot="18900000">
          <a:off x="2784772" y="3349825"/>
          <a:ext cx="303666" cy="303666"/>
        </a:xfrm>
        <a:prstGeom prst="teardrop">
          <a:avLst>
            <a:gd name="adj" fmla="val 115000"/>
          </a:avLst>
        </a:prstGeom>
        <a:solidFill>
          <a:schemeClr val="accent3">
            <a:shade val="80000"/>
            <a:hueOff val="266734"/>
            <a:satOff val="-25391"/>
            <a:lumOff val="18897"/>
            <a:alphaOff val="0"/>
          </a:schemeClr>
        </a:solidFill>
        <a:ln w="25400" cap="flat" cmpd="sng" algn="ctr">
          <a:solidFill>
            <a:schemeClr val="accent3">
              <a:shade val="80000"/>
              <a:hueOff val="266734"/>
              <a:satOff val="-25391"/>
              <a:lumOff val="188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1A843-B5D9-4809-991D-7F8333BD2E9D}">
      <dsp:nvSpPr>
        <dsp:cNvPr id="0" name=""/>
        <dsp:cNvSpPr/>
      </dsp:nvSpPr>
      <dsp:spPr>
        <a:xfrm>
          <a:off x="2818506" y="3383559"/>
          <a:ext cx="236196" cy="2361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E41E6-FD51-496F-8BA7-A642E2122F73}">
      <dsp:nvSpPr>
        <dsp:cNvPr id="0" name=""/>
        <dsp:cNvSpPr/>
      </dsp:nvSpPr>
      <dsp:spPr>
        <a:xfrm>
          <a:off x="3151329" y="2064657"/>
          <a:ext cx="4521543" cy="122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Minimum submissions review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BHPP eligibility 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Review committee scoring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Leadership review</a:t>
          </a:r>
        </a:p>
      </dsp:txBody>
      <dsp:txXfrm>
        <a:off x="3151329" y="2064657"/>
        <a:ext cx="4521543" cy="1222276"/>
      </dsp:txXfrm>
    </dsp:sp>
    <dsp:sp modelId="{C470BFBC-A417-48C8-8BC7-CB94ACBD2E9C}">
      <dsp:nvSpPr>
        <dsp:cNvPr id="0" name=""/>
        <dsp:cNvSpPr/>
      </dsp:nvSpPr>
      <dsp:spPr>
        <a:xfrm>
          <a:off x="3151329" y="3286933"/>
          <a:ext cx="4521543" cy="42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Review Period</a:t>
          </a:r>
          <a:r>
            <a:rPr lang="en-US" sz="15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 (November 24 – February 28)</a:t>
          </a:r>
          <a:endParaRPr lang="en-US" sz="1500" kern="1200">
            <a:solidFill>
              <a:schemeClr val="tx1"/>
            </a:solidFill>
            <a:latin typeface="Arial Nova"/>
          </a:endParaRPr>
        </a:p>
      </dsp:txBody>
      <dsp:txXfrm>
        <a:off x="3151329" y="3286933"/>
        <a:ext cx="4521543" cy="429448"/>
      </dsp:txXfrm>
    </dsp:sp>
    <dsp:sp modelId="{4E946BAC-16FB-4B30-9C11-B2C176519E41}">
      <dsp:nvSpPr>
        <dsp:cNvPr id="0" name=""/>
        <dsp:cNvSpPr/>
      </dsp:nvSpPr>
      <dsp:spPr>
        <a:xfrm>
          <a:off x="2936605" y="2064657"/>
          <a:ext cx="0" cy="1222276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266843"/>
              <a:satOff val="-25074"/>
              <a:lumOff val="1809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0E98E-AF37-4A12-A775-B649388AF8C5}">
      <dsp:nvSpPr>
        <dsp:cNvPr id="0" name=""/>
        <dsp:cNvSpPr/>
      </dsp:nvSpPr>
      <dsp:spPr>
        <a:xfrm>
          <a:off x="2897954" y="2026006"/>
          <a:ext cx="77300" cy="77300"/>
        </a:xfrm>
        <a:prstGeom prst="ellipse">
          <a:avLst/>
        </a:prstGeom>
        <a:solidFill>
          <a:schemeClr val="accent3">
            <a:shade val="80000"/>
            <a:hueOff val="266734"/>
            <a:satOff val="-25391"/>
            <a:lumOff val="1889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CD85D-6B05-415D-932C-63D3EBEAFB8E}">
      <dsp:nvSpPr>
        <dsp:cNvPr id="0" name=""/>
        <dsp:cNvSpPr/>
      </dsp:nvSpPr>
      <dsp:spPr>
        <a:xfrm rot="8100000">
          <a:off x="5498927" y="475822"/>
          <a:ext cx="303666" cy="303666"/>
        </a:xfrm>
        <a:prstGeom prst="teardrop">
          <a:avLst>
            <a:gd name="adj" fmla="val 115000"/>
          </a:avLst>
        </a:prstGeom>
        <a:solidFill>
          <a:schemeClr val="accent3">
            <a:shade val="80000"/>
            <a:hueOff val="533469"/>
            <a:satOff val="-50782"/>
            <a:lumOff val="37794"/>
            <a:alphaOff val="0"/>
          </a:schemeClr>
        </a:solidFill>
        <a:ln w="25400" cap="flat" cmpd="sng" algn="ctr">
          <a:solidFill>
            <a:schemeClr val="accent3">
              <a:shade val="80000"/>
              <a:hueOff val="533469"/>
              <a:satOff val="-50782"/>
              <a:lumOff val="377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C8E7B-0600-4D5C-81A9-A88828D1AD66}">
      <dsp:nvSpPr>
        <dsp:cNvPr id="0" name=""/>
        <dsp:cNvSpPr/>
      </dsp:nvSpPr>
      <dsp:spPr>
        <a:xfrm>
          <a:off x="5532661" y="509557"/>
          <a:ext cx="236196" cy="2361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B5AB6-2A4F-4085-98F5-418497EF95EF}">
      <dsp:nvSpPr>
        <dsp:cNvPr id="0" name=""/>
        <dsp:cNvSpPr/>
      </dsp:nvSpPr>
      <dsp:spPr>
        <a:xfrm>
          <a:off x="5865484" y="842380"/>
          <a:ext cx="4521543" cy="122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Grantee notification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Contract negotiations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Public announcements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Program kickoffs</a:t>
          </a:r>
        </a:p>
      </dsp:txBody>
      <dsp:txXfrm>
        <a:off x="5865484" y="842380"/>
        <a:ext cx="4521543" cy="1222276"/>
      </dsp:txXfrm>
    </dsp:sp>
    <dsp:sp modelId="{17D5B69E-F467-415E-977D-4DDEEB9DE092}">
      <dsp:nvSpPr>
        <dsp:cNvPr id="0" name=""/>
        <dsp:cNvSpPr/>
      </dsp:nvSpPr>
      <dsp:spPr>
        <a:xfrm>
          <a:off x="5865484" y="412931"/>
          <a:ext cx="4521543" cy="42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Contracting &amp; Grant Awards</a:t>
          </a:r>
          <a:r>
            <a:rPr lang="en-US" sz="1500" b="0" kern="1200">
              <a:solidFill>
                <a:schemeClr val="tx1"/>
              </a:solidFill>
              <a:latin typeface="Arial Nova"/>
              <a:ea typeface="Calibri"/>
              <a:cs typeface="Calibri"/>
            </a:rPr>
            <a:t> (est March – April) </a:t>
          </a:r>
        </a:p>
      </dsp:txBody>
      <dsp:txXfrm>
        <a:off x="5865484" y="412931"/>
        <a:ext cx="4521543" cy="429448"/>
      </dsp:txXfrm>
    </dsp:sp>
    <dsp:sp modelId="{B122632E-2C0B-46BF-AD8C-2A57FE351F09}">
      <dsp:nvSpPr>
        <dsp:cNvPr id="0" name=""/>
        <dsp:cNvSpPr/>
      </dsp:nvSpPr>
      <dsp:spPr>
        <a:xfrm>
          <a:off x="5650760" y="842380"/>
          <a:ext cx="0" cy="1222276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533687"/>
              <a:satOff val="-50149"/>
              <a:lumOff val="36187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D29DF-09FD-47CB-8D88-BDDCDD89395E}">
      <dsp:nvSpPr>
        <dsp:cNvPr id="0" name=""/>
        <dsp:cNvSpPr/>
      </dsp:nvSpPr>
      <dsp:spPr>
        <a:xfrm>
          <a:off x="5611350" y="2026006"/>
          <a:ext cx="77300" cy="77300"/>
        </a:xfrm>
        <a:prstGeom prst="ellipse">
          <a:avLst/>
        </a:prstGeom>
        <a:solidFill>
          <a:schemeClr val="accent3">
            <a:shade val="80000"/>
            <a:hueOff val="533469"/>
            <a:satOff val="-50782"/>
            <a:lumOff val="3779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63D02-A213-4CFB-B9FC-6F7C1D9FF07D}">
      <dsp:nvSpPr>
        <dsp:cNvPr id="0" name=""/>
        <dsp:cNvSpPr/>
      </dsp:nvSpPr>
      <dsp:spPr>
        <a:xfrm>
          <a:off x="2365275" y="1785"/>
          <a:ext cx="2609301" cy="66436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Arial Nova"/>
            </a:rPr>
            <a:t>Initial Applications – 246!</a:t>
          </a:r>
          <a:endParaRPr lang="en-US" sz="1500" kern="1200"/>
        </a:p>
      </dsp:txBody>
      <dsp:txXfrm>
        <a:off x="2384734" y="21244"/>
        <a:ext cx="2570383" cy="625450"/>
      </dsp:txXfrm>
    </dsp:sp>
    <dsp:sp modelId="{75233282-5A6D-4EFD-BDA4-0889A21B313A}">
      <dsp:nvSpPr>
        <dsp:cNvPr id="0" name=""/>
        <dsp:cNvSpPr/>
      </dsp:nvSpPr>
      <dsp:spPr>
        <a:xfrm rot="5400000">
          <a:off x="3545356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3580236" y="707677"/>
        <a:ext cx="179379" cy="174397"/>
      </dsp:txXfrm>
    </dsp:sp>
    <dsp:sp modelId="{E9AB185B-7F5A-4535-AE78-A3760D36517E}">
      <dsp:nvSpPr>
        <dsp:cNvPr id="0" name=""/>
        <dsp:cNvSpPr/>
      </dsp:nvSpPr>
      <dsp:spPr>
        <a:xfrm>
          <a:off x="2365275" y="998339"/>
          <a:ext cx="2609301" cy="66436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177823"/>
            <a:satOff val="-16927"/>
            <a:lumOff val="12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Arial Nova"/>
              <a:ea typeface="Calibri"/>
              <a:cs typeface="Calibri"/>
            </a:rPr>
            <a:t>Minimum Submissions and BHPP Screening - 216</a:t>
          </a:r>
        </a:p>
      </dsp:txBody>
      <dsp:txXfrm>
        <a:off x="2384734" y="1017798"/>
        <a:ext cx="2570383" cy="625450"/>
      </dsp:txXfrm>
    </dsp:sp>
    <dsp:sp modelId="{972B52E7-C7A6-49B2-B217-BB0E2A4E7D71}">
      <dsp:nvSpPr>
        <dsp:cNvPr id="0" name=""/>
        <dsp:cNvSpPr/>
      </dsp:nvSpPr>
      <dsp:spPr>
        <a:xfrm rot="5400000">
          <a:off x="3545356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266843"/>
            <a:satOff val="-25074"/>
            <a:lumOff val="180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3580236" y="1704231"/>
        <a:ext cx="179379" cy="174397"/>
      </dsp:txXfrm>
    </dsp:sp>
    <dsp:sp modelId="{00140B30-54D0-45D3-8712-EAE5C2586E2E}">
      <dsp:nvSpPr>
        <dsp:cNvPr id="0" name=""/>
        <dsp:cNvSpPr/>
      </dsp:nvSpPr>
      <dsp:spPr>
        <a:xfrm>
          <a:off x="2365275" y="1994892"/>
          <a:ext cx="2609301" cy="66436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355646"/>
            <a:satOff val="-33855"/>
            <a:lumOff val="25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Arial Nova"/>
              <a:ea typeface="Calibri"/>
              <a:cs typeface="Calibri"/>
            </a:rPr>
            <a:t>Review Committee Scoring &amp; Selections - 87</a:t>
          </a:r>
        </a:p>
      </dsp:txBody>
      <dsp:txXfrm>
        <a:off x="2384734" y="2014351"/>
        <a:ext cx="2570383" cy="625450"/>
      </dsp:txXfrm>
    </dsp:sp>
    <dsp:sp modelId="{2187B141-1339-43F5-B28E-BB4DE164BF8B}">
      <dsp:nvSpPr>
        <dsp:cNvPr id="0" name=""/>
        <dsp:cNvSpPr/>
      </dsp:nvSpPr>
      <dsp:spPr>
        <a:xfrm rot="5400000">
          <a:off x="3545356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533687"/>
            <a:satOff val="-50149"/>
            <a:lumOff val="361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3580236" y="2700784"/>
        <a:ext cx="179379" cy="174397"/>
      </dsp:txXfrm>
    </dsp:sp>
    <dsp:sp modelId="{92F36DAE-1474-4E23-A6A2-8C496138484A}">
      <dsp:nvSpPr>
        <dsp:cNvPr id="0" name=""/>
        <dsp:cNvSpPr/>
      </dsp:nvSpPr>
      <dsp:spPr>
        <a:xfrm>
          <a:off x="2365275" y="2991445"/>
          <a:ext cx="2609301" cy="66436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533469"/>
            <a:satOff val="-50782"/>
            <a:lumOff val="377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Arial Nova"/>
              <a:ea typeface="Calibri"/>
              <a:cs typeface="Calibri"/>
            </a:rPr>
            <a:t>Final Recommendations for Leadership Review – 15-20</a:t>
          </a:r>
        </a:p>
      </dsp:txBody>
      <dsp:txXfrm>
        <a:off x="2384734" y="3010904"/>
        <a:ext cx="2570383" cy="625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07B35-39AC-43E8-B38A-1906A23D8B9D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C52A5-C410-4194-9AC7-F014BDD1F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C52A5-C410-4194-9AC7-F014BDD1FA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88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6" name="Google Shape;7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C52A5-C410-4194-9AC7-F014BDD1FA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48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8DA5B-31B3-E993-E09B-86096DEC1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45713-2793-AA66-E339-23554EAE0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46487-3A3D-C4DA-D4B6-5DF94EEAA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5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C0936-214B-1E65-7195-65B618B36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0C4B1-CF70-64FC-2E52-AC4072768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BC18F-6362-16FD-22B7-8A64D1D19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E96B2-C305-1652-9242-4D38E634D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8BBBB-95EB-0312-ABF9-48409ED0A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B12A8-2956-0C51-7062-5B49294C5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65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C52A5-C410-4194-9AC7-F014BDD1FA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C52A5-C410-4194-9AC7-F014BDD1FA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1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C52A5-C410-4194-9AC7-F014BDD1FA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28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85C83-1037-AD38-C226-9992F9493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63176-6BA3-1046-2275-FC02E4D38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42F62-C6C5-43AB-D1C7-AD1DFEEC4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6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C52A5-C410-4194-9AC7-F014BDD1FA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6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C52A5-C410-4194-9AC7-F014BDD1FA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57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1.xml"/><Relationship Id="rId4" Type="http://schemas.openxmlformats.org/officeDocument/2006/relationships/image" Target="../media/image4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2.xml"/><Relationship Id="rId4" Type="http://schemas.openxmlformats.org/officeDocument/2006/relationships/image" Target="../media/image4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3.xml"/><Relationship Id="rId4" Type="http://schemas.openxmlformats.org/officeDocument/2006/relationships/image" Target="../media/image4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6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8.xml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9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0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1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2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3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4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5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6.xm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7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8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9.xml"/><Relationship Id="rId4" Type="http://schemas.openxmlformats.org/officeDocument/2006/relationships/image" Target="../media/image4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0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1.xml"/><Relationship Id="rId4" Type="http://schemas.openxmlformats.org/officeDocument/2006/relationships/image" Target="../media/image4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2.xml"/><Relationship Id="rId4" Type="http://schemas.openxmlformats.org/officeDocument/2006/relationships/image" Target="../media/image4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3.xml"/><Relationship Id="rId1" Type="http://schemas.openxmlformats.org/officeDocument/2006/relationships/themeOverride" Target="../theme/themeOverride4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4.xml"/><Relationship Id="rId4" Type="http://schemas.openxmlformats.org/officeDocument/2006/relationships/image" Target="../media/image4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6.xml"/><Relationship Id="rId4" Type="http://schemas.openxmlformats.org/officeDocument/2006/relationships/image" Target="../media/image4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9.xml"/><Relationship Id="rId4" Type="http://schemas.openxmlformats.org/officeDocument/2006/relationships/image" Target="../media/image4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0.xml"/><Relationship Id="rId4" Type="http://schemas.openxmlformats.org/officeDocument/2006/relationships/image" Target="../media/image4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1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2.xml"/><Relationship Id="rId4" Type="http://schemas.openxmlformats.org/officeDocument/2006/relationships/image" Target="../media/image4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3.xml"/><Relationship Id="rId4" Type="http://schemas.openxmlformats.org/officeDocument/2006/relationships/image" Target="../media/image4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4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5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6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7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8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9.xml"/><Relationship Id="rId1" Type="http://schemas.openxmlformats.org/officeDocument/2006/relationships/themeOverride" Target="../theme/themeOverride4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0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6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1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2.xml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3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4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5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6.xml"/><Relationship Id="rId1" Type="http://schemas.openxmlformats.org/officeDocument/2006/relationships/themeOverride" Target="../theme/themeOverride53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7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8.xml"/><Relationship Id="rId1" Type="http://schemas.openxmlformats.org/officeDocument/2006/relationships/themeOverride" Target="../theme/themeOverride5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9.xml"/><Relationship Id="rId4" Type="http://schemas.openxmlformats.org/officeDocument/2006/relationships/image" Target="../media/image4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0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2.xml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3.xml"/><Relationship Id="rId1" Type="http://schemas.openxmlformats.org/officeDocument/2006/relationships/themeOverride" Target="../theme/themeOverride56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4.xml"/><Relationship Id="rId4" Type="http://schemas.openxmlformats.org/officeDocument/2006/relationships/image" Target="../media/image4.emf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5.xml"/><Relationship Id="rId4" Type="http://schemas.openxmlformats.org/officeDocument/2006/relationships/image" Target="../media/image4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7.xml"/><Relationship Id="rId4" Type="http://schemas.openxmlformats.org/officeDocument/2006/relationships/image" Target="../media/image4.emf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hemeOverride" Target="../theme/themeOverride5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0.xml"/><Relationship Id="rId1" Type="http://schemas.openxmlformats.org/officeDocument/2006/relationships/themeOverride" Target="../theme/themeOverride5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1.xml"/><Relationship Id="rId1" Type="http://schemas.openxmlformats.org/officeDocument/2006/relationships/themeOverride" Target="../theme/themeOverride5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2.xml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5.xml"/><Relationship Id="rId4" Type="http://schemas.openxmlformats.org/officeDocument/2006/relationships/image" Target="../media/image1.emf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6.xml"/><Relationship Id="rId4" Type="http://schemas.openxmlformats.org/officeDocument/2006/relationships/image" Target="../media/image1.emf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7.xml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8.xml"/><Relationship Id="rId1" Type="http://schemas.openxmlformats.org/officeDocument/2006/relationships/themeOverride" Target="../theme/themeOverride62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4" Type="http://schemas.openxmlformats.org/officeDocument/2006/relationships/image" Target="../media/image11.emf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6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6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4.emf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6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4" Type="http://schemas.openxmlformats.org/officeDocument/2006/relationships/image" Target="../media/image4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4" Type="http://schemas.openxmlformats.org/officeDocument/2006/relationships/image" Target="../media/image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4" Type="http://schemas.openxmlformats.org/officeDocument/2006/relationships/image" Target="../media/image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4" Type="http://schemas.openxmlformats.org/officeDocument/2006/relationships/image" Target="../media/image4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4" Type="http://schemas.openxmlformats.org/officeDocument/2006/relationships/image" Target="../media/image4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2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11.emf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0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TitleTopPlaceholder">
            <a:extLst>
              <a:ext uri="{FF2B5EF4-FFF2-40B4-BE49-F238E27FC236}">
                <a16:creationId xmlns:a16="http://schemas.microsoft.com/office/drawing/2014/main" id="{6BD90570-202B-4711-BE29-8640BC445C4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2834206" y="3245970"/>
            <a:ext cx="2834204" cy="436455"/>
          </a:xfrm>
          <a:prstGeom prst="rect">
            <a:avLst/>
          </a:prstGeom>
          <a:solidFill>
            <a:srgbClr val="5E8B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itleTopPlaceholder">
            <a:extLst>
              <a:ext uri="{FF2B5EF4-FFF2-40B4-BE49-F238E27FC236}">
                <a16:creationId xmlns:a16="http://schemas.microsoft.com/office/drawing/2014/main" id="{E2F863BB-54EB-41B2-9B4A-319BF9E83DE3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2" y="3245969"/>
            <a:ext cx="2834204" cy="436455"/>
          </a:xfrm>
          <a:prstGeom prst="rect">
            <a:avLst/>
          </a:prstGeom>
          <a:solidFill>
            <a:srgbClr val="FFC0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itleTopPlaceholder">
            <a:extLst>
              <a:ext uri="{FF2B5EF4-FFF2-40B4-BE49-F238E27FC236}">
                <a16:creationId xmlns:a16="http://schemas.microsoft.com/office/drawing/2014/main" id="{51411CAD-BDC5-434A-B5CF-24B712841092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181341" y="3246845"/>
            <a:ext cx="7010659" cy="436455"/>
          </a:xfrm>
          <a:prstGeom prst="rect">
            <a:avLst/>
          </a:prstGeom>
          <a:solidFill>
            <a:srgbClr val="009900">
              <a:alpha val="6862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11FA285-AC46-40D2-A0BA-48002174BA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586136" y="4940989"/>
            <a:ext cx="4459805" cy="307777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lnSpc>
                <a:spcPct val="100000"/>
              </a:lnSpc>
              <a:defRPr sz="1400" b="1" baseline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29" name="Picture 4" descr="http://upload.wikimedia.org/wikipedia/commons/thumb/8/82/Seal_of_Massachusetts.svg/2000px-Seal_of_Massachusetts.svg.png">
            <a:extLst>
              <a:ext uri="{FF2B5EF4-FFF2-40B4-BE49-F238E27FC236}">
                <a16:creationId xmlns:a16="http://schemas.microsoft.com/office/drawing/2014/main" id="{6D5ECBAE-CEDA-4283-9056-8D1C8E38E4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0" y="1595665"/>
            <a:ext cx="2747899" cy="2747736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cK Disclaimer">
            <a:extLst>
              <a:ext uri="{FF2B5EF4-FFF2-40B4-BE49-F238E27FC236}">
                <a16:creationId xmlns:a16="http://schemas.microsoft.com/office/drawing/2014/main" id="{B723322E-469F-4A2A-8C92-2CD42EA3A4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86136" y="4343401"/>
            <a:ext cx="7488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3755" eaLnBrk="0" hangingPunct="0"/>
            <a:r>
              <a:rPr lang="en-US" sz="2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Executive Office of Health and Human Services</a:t>
            </a:r>
          </a:p>
        </p:txBody>
      </p:sp>
      <p:sp>
        <p:nvSpPr>
          <p:cNvPr id="16" name="Rectangle 1026">
            <a:extLst>
              <a:ext uri="{FF2B5EF4-FFF2-40B4-BE49-F238E27FC236}">
                <a16:creationId xmlns:a16="http://schemas.microsoft.com/office/drawing/2014/main" id="{FDEC69E0-912B-4962-B0B9-315A5C995F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586137" y="2171189"/>
            <a:ext cx="7385660" cy="98488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 b="1" baseline="0">
                <a:solidFill>
                  <a:srgbClr val="0029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5" name="McK Disclaimer">
            <a:extLst>
              <a:ext uri="{FF2B5EF4-FFF2-40B4-BE49-F238E27FC236}">
                <a16:creationId xmlns:a16="http://schemas.microsoft.com/office/drawing/2014/main" id="{C1D9BC75-E5FF-B990-3541-6BE240A27C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86137" y="5983586"/>
            <a:ext cx="682836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03755" eaLnBrk="0" hangingPunct="0"/>
            <a:r>
              <a:rPr lang="en-US" sz="1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DRAFT &amp; CONFIDENTIAL; FOR POLICY DEVELOPMENT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8472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7BB2A6-3846-4F02-8FB6-C6B1D07D1A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7BB2A6-3846-4F02-8FB6-C6B1D07D1A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A113EEDC-746F-456F-80B6-A81FFD164C0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72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4D8866B-31A2-4618-8A6D-77A4E95FF4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4D8866B-31A2-4618-8A6D-77A4E95F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50267"/>
            <a:ext cx="10934700" cy="407987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23D9478-0E46-415A-B497-67E07ED232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7CF76-6CAE-4162-9857-F796E9E0067D}"/>
              </a:ext>
            </a:extLst>
          </p:cNvPr>
          <p:cNvSpPr txBox="1"/>
          <p:nvPr/>
        </p:nvSpPr>
        <p:spPr>
          <a:xfrm>
            <a:off x="8077199" y="6611832"/>
            <a:ext cx="3745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255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55" lvl="1" indent="-192067" defTabSz="895255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151" lvl="2" indent="-261910" defTabSz="895255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298" lvl="3" indent="-155558" defTabSz="895255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728" lvl="4" indent="-130162" defTabSz="895255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10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DRAFT &amp; Confidential – for policy development purposes only   |</a:t>
            </a:r>
          </a:p>
        </p:txBody>
      </p:sp>
    </p:spTree>
    <p:extLst>
      <p:ext uri="{BB962C8B-B14F-4D97-AF65-F5344CB8AC3E}">
        <p14:creationId xmlns:p14="http://schemas.microsoft.com/office/powerpoint/2010/main" val="39524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2D0C0D3-0DE8-4BCE-825E-8E980727F1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D0C0D3-0DE8-4BCE-825E-8E980727F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vert="horz" wrap="square" lIns="0" tIns="0" rIns="320040" bIns="0" anchor="b">
            <a:noAutofit/>
          </a:bodyPr>
          <a:lstStyle>
            <a:lvl1pPr>
              <a:defRPr sz="3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977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51A2CD4-799F-4128-950F-F7AC0C170B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1A2CD4-799F-4128-950F-F7AC0C17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rgbClr val="002960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9" name="Rectangle 58"/>
          <p:cNvSpPr/>
          <p:nvPr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AD63ABA-7B58-4D2C-955C-CBEC81529DE3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line">
    <p:bg bwMode="blackWhite"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E4739EA-7652-4829-AB50-92C2BCF513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4739EA-7652-4829-AB50-92C2BCF513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rgbClr val="002960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5E6DA9AA-CBA5-45FF-8005-939FB654DD0B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35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7E2523B-E1FD-4539-9CE9-B7969936522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2523B-E1FD-4539-9CE9-B796993652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6" name="Rectangle 25"/>
          <p:cNvSpPr/>
          <p:nvPr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63200D7-E0C8-46F3-8B19-E6B44776E397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00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highlight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8690A1E-9929-47F2-9A5C-AA7338B0CA9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690A1E-9929-47F2-9A5C-AA7338B0C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ED6A6005-F92C-42F8-988C-75A3A1443D97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0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145CDBA-9669-4EA0-AEC2-500E1C6BC0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45CDBA-9669-4EA0-AEC2-500E1C6BC0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5401B66-D7F0-4534-800B-D35AF8F0A280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76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half">
    <p:bg bwMode="grayWhite"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7BB2A6-3846-4F02-8FB6-C6B1D07D1A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7BB2A6-3846-4F02-8FB6-C6B1D07D1A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A113EEDC-746F-456F-80B6-A81FFD164C05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02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two third">
    <p:bg bwMode="grayWhite"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AAD7330-6448-4A20-B18E-F61702DE15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AAD7330-6448-4A20-B18E-F61702DE15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4F4D8CA0-7A9F-4DCB-A29B-0EED77F7D315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89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arrow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F2B3D23-9948-4D8A-ABD1-E16E37D486C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2B3D23-9948-4D8A-ABD1-E16E37D48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F333DD6-7058-4725-97AE-A81A11C38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400" baseline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8F94A1AC-48CE-480F-8E5F-CA8D93A30802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33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AAD7330-6448-4A20-B18E-F61702DE15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AAD7330-6448-4A20-B18E-F61702DE15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4F4D8CA0-7A9F-4DCB-A29B-0EED77F7D31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18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AF8A827-5340-47B1-ADDE-65AB02B82CE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F8A827-5340-47B1-ADDE-65AB02B82C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400" baseline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371F321E-FD76-4301-A3CE-5526C98D9B54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3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1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E8F07C94-FBDB-4CF2-AA85-CA4655F7DAFB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86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CDCDA37-E5C6-4F89-AD1A-E8C2F2C472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DCDA37-E5C6-4F89-AD1A-E8C2F2C472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1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08FB4CC7-FA46-4AF2-8C94-3DB6E92F03C5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half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6E824C8-4CC3-4923-8337-4D2F6D3CA45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E824C8-4CC3-4923-8337-4D2F6D3CA4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4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">
            <a:extLst>
              <a:ext uri="{FF2B5EF4-FFF2-40B4-BE49-F238E27FC236}">
                <a16:creationId xmlns:a16="http://schemas.microsoft.com/office/drawing/2014/main" id="{D247E8CC-C500-449F-9DA4-32C0E975AC07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27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528496A-D655-4BB1-8E84-4FB45BA31E2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28496A-D655-4BB1-8E84-4FB45BA31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E451C5D0-56F9-4E41-B322-36226C71F97D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two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8396D8D-B77E-4484-8AB7-1244CA6582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396D8D-B77E-4484-8AB7-1244CA6582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">
            <a:extLst>
              <a:ext uri="{FF2B5EF4-FFF2-40B4-BE49-F238E27FC236}">
                <a16:creationId xmlns:a16="http://schemas.microsoft.com/office/drawing/2014/main" id="{5CD9F57D-406A-4FF4-AEF0-819A39B66572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0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D674136-C432-4D85-86B4-D10551CB781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D674136-C432-4D85-86B4-D10551CB7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823FB682-A5C5-4F70-952D-7F3618642648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58534E-8974-44DD-8DDC-E62D08118CA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58534E-8974-44DD-8DDC-E62D08118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0A8D6154-CC7F-49A3-AA8F-026C1621728B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3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BD1CCFA-8CD3-4E4D-BBB2-D84922816A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D1CCFA-8CD3-4E4D-BBB2-D84922816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6" name="Rectangle 5"/>
          <p:cNvSpPr/>
          <p:nvPr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0029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5618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rgbClr val="0029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D6E7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7EE70F8-A786-4DFC-946C-4C35C079F41C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F2B3D23-9948-4D8A-ABD1-E16E37D486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2B3D23-9948-4D8A-ABD1-E16E37D48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F333DD6-7058-4725-97AE-A81A11C38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400" baseline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8F94A1AC-48CE-480F-8E5F-CA8D93A3080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25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cial gray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4FDB4C5-BE40-440B-A870-3313D9450B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FDB4C5-BE40-440B-A870-3313D9450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523220"/>
          </a:xfrm>
        </p:spPr>
        <p:txBody>
          <a:bodyPr vert="horz"/>
          <a:lstStyle>
            <a:lvl1pPr>
              <a:defRPr sz="340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89366EE-C8FC-4172-BB20-951A204B4823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8060A51-D0D4-4813-BE91-B6325A351E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060A51-D0D4-4813-BE91-B6325A351E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872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BEE9BE2-A3A9-4392-A790-93901825F7E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EE9BE2-A3A9-4392-A790-93901825F7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3EA5A42-3821-468B-9749-6BBC544BF7A5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08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A51FBD6-5146-401E-BFA9-F321E8AC79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51FBD6-5146-401E-BFA9-F321E8AC79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EC3A3-CCD7-4A4C-8E44-C641D587FB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39043" y="2619903"/>
            <a:ext cx="3291840" cy="14126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rgbClr val="002960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692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026">
            <a:extLst>
              <a:ext uri="{FF2B5EF4-FFF2-40B4-BE49-F238E27FC236}">
                <a16:creationId xmlns:a16="http://schemas.microsoft.com/office/drawing/2014/main" id="{B6EF9AB2-ECF0-4A43-84B1-1F4E904C0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37" y="2663630"/>
            <a:ext cx="7385660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baseline="0">
                <a:solidFill>
                  <a:srgbClr val="0029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1" name="TitleTopPlaceholder">
            <a:extLst>
              <a:ext uri="{FF2B5EF4-FFF2-40B4-BE49-F238E27FC236}">
                <a16:creationId xmlns:a16="http://schemas.microsoft.com/office/drawing/2014/main" id="{B981A466-5269-4177-A5E5-30BCB5BC2AE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34206" y="3245970"/>
            <a:ext cx="2834204" cy="436455"/>
          </a:xfrm>
          <a:prstGeom prst="rect">
            <a:avLst/>
          </a:prstGeom>
          <a:solidFill>
            <a:srgbClr val="5E8B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itleTopPlaceholder">
            <a:extLst>
              <a:ext uri="{FF2B5EF4-FFF2-40B4-BE49-F238E27FC236}">
                <a16:creationId xmlns:a16="http://schemas.microsoft.com/office/drawing/2014/main" id="{367838D1-6ECD-4C94-B6CD-8DD54B85C57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" y="3245969"/>
            <a:ext cx="2834204" cy="436455"/>
          </a:xfrm>
          <a:prstGeom prst="rect">
            <a:avLst/>
          </a:prstGeom>
          <a:solidFill>
            <a:srgbClr val="FFC0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itleTopPlaceholder">
            <a:extLst>
              <a:ext uri="{FF2B5EF4-FFF2-40B4-BE49-F238E27FC236}">
                <a16:creationId xmlns:a16="http://schemas.microsoft.com/office/drawing/2014/main" id="{F1E50EB1-A679-45CD-BF1B-6991AEB0F49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181341" y="3246845"/>
            <a:ext cx="7010659" cy="436455"/>
          </a:xfrm>
          <a:prstGeom prst="rect">
            <a:avLst/>
          </a:prstGeom>
          <a:solidFill>
            <a:srgbClr val="009900">
              <a:alpha val="6862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4" descr="http://upload.wikimedia.org/wikipedia/commons/thumb/8/82/Seal_of_Massachusetts.svg/2000px-Seal_of_Massachusetts.svg.png">
            <a:extLst>
              <a:ext uri="{FF2B5EF4-FFF2-40B4-BE49-F238E27FC236}">
                <a16:creationId xmlns:a16="http://schemas.microsoft.com/office/drawing/2014/main" id="{400F5AB4-3BD4-8EF9-3617-7C38313C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0" y="1595665"/>
            <a:ext cx="2747899" cy="2747736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cK Disclaimer">
            <a:extLst>
              <a:ext uri="{FF2B5EF4-FFF2-40B4-BE49-F238E27FC236}">
                <a16:creationId xmlns:a16="http://schemas.microsoft.com/office/drawing/2014/main" id="{B40AD724-1E00-4710-A3CE-858E6CF47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37" y="5983586"/>
            <a:ext cx="682836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03755" eaLnBrk="0" hangingPunct="0"/>
            <a:r>
              <a:rPr lang="en-US" sz="1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DRAFT &amp; CONFIDENTIAL; FOR POLICY DEVELOPMENT PURPOSES ONLY</a:t>
            </a:r>
          </a:p>
        </p:txBody>
      </p:sp>
      <p:sp>
        <p:nvSpPr>
          <p:cNvPr id="18" name="McK Disclaimer">
            <a:extLst>
              <a:ext uri="{FF2B5EF4-FFF2-40B4-BE49-F238E27FC236}">
                <a16:creationId xmlns:a16="http://schemas.microsoft.com/office/drawing/2014/main" id="{F34E01FF-2D86-45BE-BEE3-BF3A65F4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36" y="4343401"/>
            <a:ext cx="7488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3755" eaLnBrk="0" hangingPunct="0"/>
            <a:r>
              <a:rPr lang="en-US" sz="2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Executive Office of Health and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35777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C35BFF-DA8C-4FB1-8E73-FC11B8023C8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C35BFF-DA8C-4FB1-8E73-FC11B8023C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205CAA-13CE-49C7-815C-9E0C026FFCB1}"/>
              </a:ext>
            </a:extLst>
          </p:cNvPr>
          <p:cNvGrpSpPr/>
          <p:nvPr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5FA6BB2-CBBF-46C1-9252-4C2B0AEA25A4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28650 w 12193200"/>
                <a:gd name="connsiteY0" fmla="*/ 622800 h 6858000"/>
                <a:gd name="connsiteX1" fmla="*/ 628650 w 12193200"/>
                <a:gd name="connsiteY1" fmla="*/ 6445640 h 6858000"/>
                <a:gd name="connsiteX2" fmla="*/ 11563350 w 12193200"/>
                <a:gd name="connsiteY2" fmla="*/ 6445640 h 6858000"/>
                <a:gd name="connsiteX3" fmla="*/ 11563350 w 12193200"/>
                <a:gd name="connsiteY3" fmla="*/ 622800 h 6858000"/>
                <a:gd name="connsiteX4" fmla="*/ 11562000 w 12193200"/>
                <a:gd name="connsiteY4" fmla="*/ 622800 h 6858000"/>
                <a:gd name="connsiteX5" fmla="*/ 630001 w 12193200"/>
                <a:gd name="connsiteY5" fmla="*/ 622800 h 6858000"/>
                <a:gd name="connsiteX6" fmla="*/ 0 w 12193200"/>
                <a:gd name="connsiteY6" fmla="*/ 0 h 6858000"/>
                <a:gd name="connsiteX7" fmla="*/ 12193200 w 12193200"/>
                <a:gd name="connsiteY7" fmla="*/ 0 h 6858000"/>
                <a:gd name="connsiteX8" fmla="*/ 12193200 w 12193200"/>
                <a:gd name="connsiteY8" fmla="*/ 622800 h 6858000"/>
                <a:gd name="connsiteX9" fmla="*/ 12192000 w 12193200"/>
                <a:gd name="connsiteY9" fmla="*/ 622800 h 6858000"/>
                <a:gd name="connsiteX10" fmla="*/ 12192000 w 12193200"/>
                <a:gd name="connsiteY10" fmla="*/ 6160597 h 6858000"/>
                <a:gd name="connsiteX11" fmla="*/ 12193200 w 12193200"/>
                <a:gd name="connsiteY11" fmla="*/ 6160597 h 6858000"/>
                <a:gd name="connsiteX12" fmla="*/ 12193200 w 12193200"/>
                <a:gd name="connsiteY12" fmla="*/ 6858000 h 6858000"/>
                <a:gd name="connsiteX13" fmla="*/ 12192000 w 12193200"/>
                <a:gd name="connsiteY13" fmla="*/ 6858000 h 6858000"/>
                <a:gd name="connsiteX14" fmla="*/ 11562000 w 12193200"/>
                <a:gd name="connsiteY14" fmla="*/ 6858000 h 6858000"/>
                <a:gd name="connsiteX15" fmla="*/ 630001 w 12193200"/>
                <a:gd name="connsiteY15" fmla="*/ 6858000 h 6858000"/>
                <a:gd name="connsiteX16" fmla="*/ 1 w 12193200"/>
                <a:gd name="connsiteY16" fmla="*/ 6858000 h 6858000"/>
                <a:gd name="connsiteX17" fmla="*/ 1 w 12193200"/>
                <a:gd name="connsiteY17" fmla="*/ 6160597 h 6858000"/>
                <a:gd name="connsiteX18" fmla="*/ 1 w 12193200"/>
                <a:gd name="connsiteY18" fmla="*/ 622800 h 6858000"/>
                <a:gd name="connsiteX19" fmla="*/ 0 w 12193200"/>
                <a:gd name="connsiteY19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3200" h="6858000">
                  <a:moveTo>
                    <a:pt x="628650" y="622800"/>
                  </a:moveTo>
                  <a:lnTo>
                    <a:pt x="628650" y="6445640"/>
                  </a:lnTo>
                  <a:lnTo>
                    <a:pt x="11563350" y="6445640"/>
                  </a:lnTo>
                  <a:lnTo>
                    <a:pt x="11563350" y="622800"/>
                  </a:lnTo>
                  <a:lnTo>
                    <a:pt x="11562000" y="622800"/>
                  </a:lnTo>
                  <a:lnTo>
                    <a:pt x="630001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04C3E">
                <a:alpha val="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6ABB549-57FF-443E-B2C2-869B1BE22D78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8C957B9-04AC-44BC-A61A-7179B755DB23}"/>
                </a:ext>
              </a:extLst>
            </p:cNvPr>
            <p:cNvCxnSpPr/>
            <p:nvPr/>
          </p:nvCxnSpPr>
          <p:spPr>
            <a:xfrm>
              <a:off x="-600" y="88829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ED10B04-D336-4F5E-90DB-920E0E49189A}"/>
                </a:ext>
              </a:extLst>
            </p:cNvPr>
            <p:cNvCxnSpPr/>
            <p:nvPr/>
          </p:nvCxnSpPr>
          <p:spPr>
            <a:xfrm>
              <a:off x="-600" y="11537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7F75BA2-C74A-4EEB-9D7E-225BB6D5C8BF}"/>
                </a:ext>
              </a:extLst>
            </p:cNvPr>
            <p:cNvCxnSpPr/>
            <p:nvPr/>
          </p:nvCxnSpPr>
          <p:spPr>
            <a:xfrm>
              <a:off x="-600" y="141927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7FAD59-5E82-46F6-BE95-31A800A332D9}"/>
                </a:ext>
              </a:extLst>
            </p:cNvPr>
            <p:cNvCxnSpPr/>
            <p:nvPr/>
          </p:nvCxnSpPr>
          <p:spPr>
            <a:xfrm>
              <a:off x="-600" y="168477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3F84FED-DA1A-4299-B63F-EBFC9C76832D}"/>
                </a:ext>
              </a:extLst>
            </p:cNvPr>
            <p:cNvCxnSpPr/>
            <p:nvPr/>
          </p:nvCxnSpPr>
          <p:spPr>
            <a:xfrm>
              <a:off x="-600" y="19502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724DFE7-CA66-416F-A50D-7CB00EB387BA}"/>
                </a:ext>
              </a:extLst>
            </p:cNvPr>
            <p:cNvCxnSpPr/>
            <p:nvPr/>
          </p:nvCxnSpPr>
          <p:spPr>
            <a:xfrm>
              <a:off x="-600" y="22416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E1522E4-ACC1-4390-B98C-80F8BE816149}"/>
                </a:ext>
              </a:extLst>
            </p:cNvPr>
            <p:cNvCxnSpPr/>
            <p:nvPr/>
          </p:nvCxnSpPr>
          <p:spPr>
            <a:xfrm>
              <a:off x="-600" y="25331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4F29267-5B98-4D10-B92F-0614C8361A7A}"/>
                </a:ext>
              </a:extLst>
            </p:cNvPr>
            <p:cNvCxnSpPr/>
            <p:nvPr/>
          </p:nvCxnSpPr>
          <p:spPr>
            <a:xfrm>
              <a:off x="-600" y="28245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C2CF37A-D53E-4841-A62A-D09E7138B015}"/>
                </a:ext>
              </a:extLst>
            </p:cNvPr>
            <p:cNvCxnSpPr/>
            <p:nvPr/>
          </p:nvCxnSpPr>
          <p:spPr>
            <a:xfrm>
              <a:off x="-600" y="31159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836D3E-9D1C-412F-9005-16EC3F0C88D6}"/>
                </a:ext>
              </a:extLst>
            </p:cNvPr>
            <p:cNvCxnSpPr/>
            <p:nvPr/>
          </p:nvCxnSpPr>
          <p:spPr>
            <a:xfrm>
              <a:off x="-600" y="34073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53F1F25-5D83-49B0-8283-3887ABBA1E33}"/>
                </a:ext>
              </a:extLst>
            </p:cNvPr>
            <p:cNvCxnSpPr/>
            <p:nvPr/>
          </p:nvCxnSpPr>
          <p:spPr>
            <a:xfrm>
              <a:off x="-600" y="36987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F540573-1410-44EA-AD28-D493F74DB5E6}"/>
                </a:ext>
              </a:extLst>
            </p:cNvPr>
            <p:cNvCxnSpPr/>
            <p:nvPr/>
          </p:nvCxnSpPr>
          <p:spPr>
            <a:xfrm>
              <a:off x="-600" y="39902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A7FC97-3901-4FFF-9332-60B01C045C2C}"/>
                </a:ext>
              </a:extLst>
            </p:cNvPr>
            <p:cNvCxnSpPr/>
            <p:nvPr/>
          </p:nvCxnSpPr>
          <p:spPr>
            <a:xfrm>
              <a:off x="-600" y="42816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525C382-48E9-40C4-A9A3-49120E5B1E71}"/>
                </a:ext>
              </a:extLst>
            </p:cNvPr>
            <p:cNvCxnSpPr/>
            <p:nvPr/>
          </p:nvCxnSpPr>
          <p:spPr>
            <a:xfrm>
              <a:off x="-600" y="45730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4D431FB-FB6C-42CA-A42A-B5F0FBD2292A}"/>
                </a:ext>
              </a:extLst>
            </p:cNvPr>
            <p:cNvCxnSpPr/>
            <p:nvPr/>
          </p:nvCxnSpPr>
          <p:spPr>
            <a:xfrm>
              <a:off x="-600" y="48644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A3A91DD-FFE2-4049-8815-7C203B497382}"/>
                </a:ext>
              </a:extLst>
            </p:cNvPr>
            <p:cNvCxnSpPr/>
            <p:nvPr/>
          </p:nvCxnSpPr>
          <p:spPr>
            <a:xfrm>
              <a:off x="-600" y="51558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A4C607B-623C-4DCD-BBE7-F8373140C6BF}"/>
                </a:ext>
              </a:extLst>
            </p:cNvPr>
            <p:cNvCxnSpPr/>
            <p:nvPr/>
          </p:nvCxnSpPr>
          <p:spPr>
            <a:xfrm>
              <a:off x="-600" y="54473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F8A9E91-53D6-48A3-9D9F-5B8FCC3E0742}"/>
                </a:ext>
              </a:extLst>
            </p:cNvPr>
            <p:cNvCxnSpPr/>
            <p:nvPr/>
          </p:nvCxnSpPr>
          <p:spPr>
            <a:xfrm>
              <a:off x="-600" y="57387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CE25DC1-0865-4EC4-AEEC-1CE270630F7A}"/>
                </a:ext>
              </a:extLst>
            </p:cNvPr>
            <p:cNvCxnSpPr/>
            <p:nvPr/>
          </p:nvCxnSpPr>
          <p:spPr>
            <a:xfrm>
              <a:off x="-600" y="60301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661ACA77-D14B-4E9F-A63A-A2B63A915771}"/>
                </a:ext>
              </a:extLst>
            </p:cNvPr>
            <p:cNvGrpSpPr/>
            <p:nvPr/>
          </p:nvGrpSpPr>
          <p:grpSpPr>
            <a:xfrm>
              <a:off x="1277000" y="622800"/>
              <a:ext cx="9638000" cy="5407342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319F0EF1-D77E-47CE-8DA8-76A43CFCE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AE0D9080-776B-4F31-A8E3-D83A10947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DA6D010A-9867-44BB-BB12-A9DDDE44F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48004BFA-0150-4018-8003-C2B072800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B01AE01F-B846-4375-9B2D-1E40ED433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357B6979-5407-4736-9F47-54BA472DB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136AB539-3DE5-47F2-A9D4-50BA96D44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A5C55FAD-754B-471F-BC43-1F6B282F3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6F933609-921F-4CFC-B764-20D776016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BF28693F-C0FD-4C0A-90A6-0584421F9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371BD375-0C6C-47E6-83EA-A6D3D26BC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17045D97-382B-4DB9-8481-D40DA7629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CD377B0A-08B9-443C-BBEB-27555A6D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6030142"/>
              <a:ext cx="10934700" cy="415498"/>
            </a:xfrm>
            <a:prstGeom prst="rect">
              <a:avLst/>
            </a:prstGeom>
            <a:solidFill>
              <a:srgbClr val="FF66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5E3B1C1D-508E-45C7-B712-DE870CCF7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1497601"/>
              <a:ext cx="10934700" cy="452667"/>
            </a:xfrm>
            <a:prstGeom prst="rect">
              <a:avLst/>
            </a:prstGeom>
            <a:solidFill>
              <a:srgbClr val="FF66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E4090B37-247A-431C-B200-45FED9E34DAE}"/>
                </a:ext>
              </a:extLst>
            </p:cNvPr>
            <p:cNvGrpSpPr/>
            <p:nvPr/>
          </p:nvGrpSpPr>
          <p:grpSpPr>
            <a:xfrm>
              <a:off x="629400" y="5844667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8F4C774E-9240-4BAF-8050-95EF9EE0F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E77D533-C9AE-4FE4-BE11-446D73B09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AF359B51-C711-4C0D-AD37-A158FFB25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CCD5B928-661D-4334-8120-D63DF99F9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6C7E4223-C1EF-4B2F-B519-7E38AA26A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CBBB070F-856B-432B-880E-8FAB10EFDB3F}"/>
                </a:ext>
              </a:extLst>
            </p:cNvPr>
            <p:cNvSpPr/>
            <p:nvPr/>
          </p:nvSpPr>
          <p:spPr>
            <a:xfrm>
              <a:off x="628650" y="1950267"/>
              <a:ext cx="10934700" cy="407987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04C3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0" name="Footnote example">
              <a:extLst>
                <a:ext uri="{FF2B5EF4-FFF2-40B4-BE49-F238E27FC236}">
                  <a16:creationId xmlns:a16="http://schemas.microsoft.com/office/drawing/2014/main" id="{F94D2ACE-A1A7-4283-9707-07D631C9B5AA}"/>
                </a:ext>
              </a:extLst>
            </p:cNvPr>
            <p:cNvSpPr txBox="1"/>
            <p:nvPr/>
          </p:nvSpPr>
          <p:spPr>
            <a:xfrm>
              <a:off x="630000" y="60301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xxxx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1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TitleTopPlaceholder">
            <a:extLst>
              <a:ext uri="{FF2B5EF4-FFF2-40B4-BE49-F238E27FC236}">
                <a16:creationId xmlns:a16="http://schemas.microsoft.com/office/drawing/2014/main" id="{1BF17556-80E3-5786-DA4F-1FD6A7ACEB3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34206" y="3245970"/>
            <a:ext cx="2834204" cy="436455"/>
          </a:xfrm>
          <a:prstGeom prst="rect">
            <a:avLst/>
          </a:prstGeom>
          <a:solidFill>
            <a:srgbClr val="5E8B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itleTopPlaceholder">
            <a:extLst>
              <a:ext uri="{FF2B5EF4-FFF2-40B4-BE49-F238E27FC236}">
                <a16:creationId xmlns:a16="http://schemas.microsoft.com/office/drawing/2014/main" id="{E85F80DE-95DF-C53E-ACB4-64F139108A3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" y="3245969"/>
            <a:ext cx="2834204" cy="436455"/>
          </a:xfrm>
          <a:prstGeom prst="rect">
            <a:avLst/>
          </a:prstGeom>
          <a:solidFill>
            <a:srgbClr val="FFC0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TopPlaceholder">
            <a:extLst>
              <a:ext uri="{FF2B5EF4-FFF2-40B4-BE49-F238E27FC236}">
                <a16:creationId xmlns:a16="http://schemas.microsoft.com/office/drawing/2014/main" id="{A4EF63A6-6D26-A9D6-3E7B-51279A6BD95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181341" y="3246845"/>
            <a:ext cx="7010659" cy="436455"/>
          </a:xfrm>
          <a:prstGeom prst="rect">
            <a:avLst/>
          </a:prstGeom>
          <a:solidFill>
            <a:srgbClr val="009900">
              <a:alpha val="6862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7FD933-4633-25B3-D0CD-C3D2DF76203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586136" y="4940989"/>
            <a:ext cx="4459805" cy="307777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lnSpc>
                <a:spcPct val="100000"/>
              </a:lnSpc>
              <a:defRPr sz="1400" b="1" baseline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9" name="Picture 4" descr="http://upload.wikimedia.org/wikipedia/commons/thumb/8/82/Seal_of_Massachusetts.svg/2000px-Seal_of_Massachusetts.svg.png">
            <a:extLst>
              <a:ext uri="{FF2B5EF4-FFF2-40B4-BE49-F238E27FC236}">
                <a16:creationId xmlns:a16="http://schemas.microsoft.com/office/drawing/2014/main" id="{9B3DEB20-A0CE-FB0F-2315-C2C8E8B1A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0" y="1595665"/>
            <a:ext cx="2747899" cy="2747736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cK Disclaimer">
            <a:extLst>
              <a:ext uri="{FF2B5EF4-FFF2-40B4-BE49-F238E27FC236}">
                <a16:creationId xmlns:a16="http://schemas.microsoft.com/office/drawing/2014/main" id="{931A5202-F66D-4DBD-27E9-AC4B1A7B3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36" y="4343401"/>
            <a:ext cx="7488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3755" eaLnBrk="0" hangingPunct="0"/>
            <a:r>
              <a:rPr lang="en-US" sz="2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Executive Office of Health and Human Services</a:t>
            </a:r>
          </a:p>
        </p:txBody>
      </p:sp>
      <p:sp>
        <p:nvSpPr>
          <p:cNvPr id="12" name="Rectangle 1026">
            <a:extLst>
              <a:ext uri="{FF2B5EF4-FFF2-40B4-BE49-F238E27FC236}">
                <a16:creationId xmlns:a16="http://schemas.microsoft.com/office/drawing/2014/main" id="{3ABBC97F-7F02-6FD5-AFB4-0DA200C091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586137" y="2171189"/>
            <a:ext cx="7385660" cy="98488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 b="1" baseline="0">
                <a:solidFill>
                  <a:srgbClr val="0029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McK Disclaimer">
            <a:extLst>
              <a:ext uri="{FF2B5EF4-FFF2-40B4-BE49-F238E27FC236}">
                <a16:creationId xmlns:a16="http://schemas.microsoft.com/office/drawing/2014/main" id="{C64F50EC-4DAD-6AA5-7C80-DC0D3D320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37" y="5983586"/>
            <a:ext cx="682836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03755" eaLnBrk="0" hangingPunct="0"/>
            <a:r>
              <a:rPr lang="en-US" sz="1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DRAFT &amp; CONFIDENTIAL; FOR POLICY DEVELOPMENT PURPOSES ONLY</a:t>
            </a:r>
          </a:p>
        </p:txBody>
      </p:sp>
    </p:spTree>
    <p:extLst>
      <p:ext uri="{BB962C8B-B14F-4D97-AF65-F5344CB8AC3E}">
        <p14:creationId xmlns:p14="http://schemas.microsoft.com/office/powerpoint/2010/main" val="10527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E939350-B9CD-4CFF-BA12-901AFF1E75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939350-B9CD-4CFF-BA12-901AFF1E7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69332"/>
          </a:xfr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57170-3BA7-429B-9FD2-34D04E5CBF0A}"/>
              </a:ext>
            </a:extLst>
          </p:cNvPr>
          <p:cNvSpPr txBox="1"/>
          <p:nvPr/>
        </p:nvSpPr>
        <p:spPr>
          <a:xfrm>
            <a:off x="8077199" y="6611832"/>
            <a:ext cx="3745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255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55" lvl="1" indent="-192067" defTabSz="895255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151" lvl="2" indent="-261910" defTabSz="895255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298" lvl="3" indent="-155558" defTabSz="895255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728" lvl="4" indent="-130162" defTabSz="895255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10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DRAFT &amp; Confidential – for policy development purposes only   |</a:t>
            </a:r>
          </a:p>
        </p:txBody>
      </p:sp>
    </p:spTree>
    <p:extLst>
      <p:ext uri="{BB962C8B-B14F-4D97-AF65-F5344CB8AC3E}">
        <p14:creationId xmlns:p14="http://schemas.microsoft.com/office/powerpoint/2010/main" val="26099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727E6D8-1B42-4239-A6A3-2E8AE3CC8F4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27E6D8-1B42-4239-A6A3-2E8AE3CC8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50267"/>
            <a:ext cx="10934700" cy="407987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B1997-6892-4854-B871-6D52AD79521F}"/>
              </a:ext>
            </a:extLst>
          </p:cNvPr>
          <p:cNvSpPr txBox="1"/>
          <p:nvPr/>
        </p:nvSpPr>
        <p:spPr>
          <a:xfrm>
            <a:off x="8077199" y="6611832"/>
            <a:ext cx="3745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255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55" lvl="1" indent="-192067" defTabSz="895255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151" lvl="2" indent="-261910" defTabSz="895255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298" lvl="3" indent="-155558" defTabSz="895255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728" lvl="4" indent="-130162" defTabSz="895255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10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DRAFT &amp; Confidential – for policy development purposes only   |</a:t>
            </a:r>
          </a:p>
        </p:txBody>
      </p:sp>
    </p:spTree>
    <p:extLst>
      <p:ext uri="{BB962C8B-B14F-4D97-AF65-F5344CB8AC3E}">
        <p14:creationId xmlns:p14="http://schemas.microsoft.com/office/powerpoint/2010/main" val="15982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61A0CBC-D676-4AA0-B394-214F9567FB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61A0CBC-D676-4AA0-B394-214F9567FB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vert="horz" anchor="t">
            <a:noAutofit/>
          </a:bodyPr>
          <a:lstStyle>
            <a:lvl1pPr>
              <a:defRPr sz="2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671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AF8A827-5340-47B1-ADDE-65AB02B82C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F8A827-5340-47B1-ADDE-65AB02B82C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400" baseline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371F321E-FD76-4301-A3CE-5526C98D9B5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7F72672-1065-45EB-A877-87D70B1FDDF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F72672-1065-45EB-A877-87D70B1FD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83E8BCB-DBF0-4700-959C-0EEDFC65FC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3E8BCB-DBF0-4700-959C-0EEDFC65F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rgbClr val="002960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6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White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D2D7D06-A0F0-4527-86BF-27F2BCEF2D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2D7D06-A0F0-4527-86BF-27F2BCEF2D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4" name="Rectangle 23"/>
          <p:cNvSpPr/>
          <p:nvPr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99BA7807-1035-4153-ADCA-820D72D631B3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54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highlight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2209398-4B1D-4FD9-950E-F266C67212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2209398-4B1D-4FD9-950E-F266C6721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075DFC96-00FB-42DC-B37F-A74B117205CE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98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Four column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323C8FD-06B3-4EBA-BCE0-40A6B7258B1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323C8FD-06B3-4EBA-BCE0-40A6B7258B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5293EA3A-61EB-423C-BDCB-BD2AEE3614E1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77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DC7AC0F-AEE0-4A31-82B8-D110238BC1C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DC7AC0F-AEE0-4A31-82B8-D110238BC1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13F76A1-F3FE-403A-8403-BE770160AB52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9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half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A077EDE-32AD-48AF-9487-02BBE9B56B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A077EDE-32AD-48AF-9487-02BBE9B56B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077D4C-551E-44E1-9B3A-486410F3D2EF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67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two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9EFC5C9-7A4F-4D2C-8B01-35EFA25747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9EFC5C9-7A4F-4D2C-8B01-35EFA25747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18E8879-2244-49D2-A352-AF9FF828F3F3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39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Left arrow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E87193CA-8C3D-48CB-B6F4-F9A6E0F8E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8ABA7B8C-0DD6-48C3-9936-3560ECE44454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18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1FF323-FF04-4AF9-9E90-F112D5F870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1FF323-FF04-4AF9-9E90-F112D5F870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B34D59E7-724E-407A-963B-6326870B6869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1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E8F07C94-FBDB-4CF2-AA85-CA4655F7DAF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1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2A81DB2-CC03-4316-9498-ECFFBAC8B6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2A81DB2-CC03-4316-9498-ECFFBAC8B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9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1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92618A0A-337A-4657-AF67-C99DF9D2D3EB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03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EFC92DC-00F9-4EB6-844F-94E3CA6FDE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FC92DC-00F9-4EB6-844F-94E3CA6FDE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1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60133516-57AD-46A6-9DE0-491B428846D5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half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3C1BAD3-DD10-49F4-8D82-BDD754C23E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3C1BAD3-DD10-49F4-8D82-BDD754C23E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3D3DB052-E0EF-412E-95B8-8E05E502FA2F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3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9CDA476-84D0-4CF9-9275-7B4CBC2D78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CDA476-84D0-4CF9-9275-7B4CBC2D7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F9AE83F3-809D-427A-A623-4CF33CFD64F6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two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6A4D63E-331E-4447-9FCA-35F8F650DBB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A4D63E-331E-4447-9FCA-35F8F650DB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3CEABC79-108A-455B-92B6-00EDA7897E41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30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91AF188-7ADA-4E9D-8104-69966DCB560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1AF188-7ADA-4E9D-8104-69966DCB56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012CA237-FE78-49FC-840E-F1E52CFFCF48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6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ig statement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54C08AB-3041-4389-BBBA-EE812AC0265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54C08AB-3041-4389-BBBA-EE812AC02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534CAC21-86B0-471B-8E19-BAD408A69F3D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2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FE9AB36-827A-44D4-9069-6A63CAB4FD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FE9AB36-827A-44D4-9069-6A63CAB4FD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6" name="Rectangle 5"/>
          <p:cNvSpPr/>
          <p:nvPr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0029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9079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Quote">
    <p:bg>
      <p:bgPr>
        <a:solidFill>
          <a:srgbClr val="0029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D6E7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C741337-00A5-4B3C-9EB7-5502DC8D447E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2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Special gray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438F3F0-18BE-499E-B9A3-FF977226F4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38F3F0-18BE-499E-B9A3-FF977226F4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69332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31A3D63B-4D84-4B4E-B719-00EFB1D81C3B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CDCDA37-E5C6-4F89-AD1A-E8C2F2C472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DCDA37-E5C6-4F89-AD1A-E8C2F2C472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1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08FB4CC7-FA46-4AF2-8C94-3DB6E92F03C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Table of contents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63620B7-2040-46B8-B94A-2E14C5F24A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3620B7-2040-46B8-B94A-2E14C5F24A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0000" y="2138279"/>
            <a:ext cx="2926080" cy="25801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A3803D57-612B-45F3-99CD-E609CE14EC8A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5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14BC5080-D056-42A3-AFEB-AE49ABF9EBC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BC5080-D056-42A3-AFEB-AE49ABF9EB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8B78DBC-FD3A-44B7-883C-0E91E47D0EF1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10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0755A6-7E18-42F4-9BA0-2F9C41BA72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0755A6-7E18-42F4-9BA0-2F9C41BA72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8255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87C8AD0-5320-43EA-AE8D-EBA89E261F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7C8AD0-5320-43EA-AE8D-EBA89E261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0C1A9-1075-42EC-AF58-09B92D85B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39043" y="2619903"/>
            <a:ext cx="3291840" cy="14126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rgbClr val="002960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387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026">
            <a:extLst>
              <a:ext uri="{FF2B5EF4-FFF2-40B4-BE49-F238E27FC236}">
                <a16:creationId xmlns:a16="http://schemas.microsoft.com/office/drawing/2014/main" id="{5C5452D4-81FA-8458-223A-8A6D9F6DB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37" y="2663630"/>
            <a:ext cx="7385660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baseline="0">
                <a:solidFill>
                  <a:srgbClr val="0029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9" name="TitleTopPlaceholder">
            <a:extLst>
              <a:ext uri="{FF2B5EF4-FFF2-40B4-BE49-F238E27FC236}">
                <a16:creationId xmlns:a16="http://schemas.microsoft.com/office/drawing/2014/main" id="{78B7DF40-2193-4228-7C41-C50026DDCE0F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34206" y="3245970"/>
            <a:ext cx="2834204" cy="436455"/>
          </a:xfrm>
          <a:prstGeom prst="rect">
            <a:avLst/>
          </a:prstGeom>
          <a:solidFill>
            <a:srgbClr val="5E8B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itleTopPlaceholder">
            <a:extLst>
              <a:ext uri="{FF2B5EF4-FFF2-40B4-BE49-F238E27FC236}">
                <a16:creationId xmlns:a16="http://schemas.microsoft.com/office/drawing/2014/main" id="{A6DD18DC-17CC-E7CD-B6A1-121662E926B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" y="3245969"/>
            <a:ext cx="2834204" cy="436455"/>
          </a:xfrm>
          <a:prstGeom prst="rect">
            <a:avLst/>
          </a:prstGeom>
          <a:solidFill>
            <a:srgbClr val="FFC0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itleTopPlaceholder">
            <a:extLst>
              <a:ext uri="{FF2B5EF4-FFF2-40B4-BE49-F238E27FC236}">
                <a16:creationId xmlns:a16="http://schemas.microsoft.com/office/drawing/2014/main" id="{24541025-15B4-4C82-44BF-B9AD0F53E4A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181341" y="3246845"/>
            <a:ext cx="7010659" cy="436455"/>
          </a:xfrm>
          <a:prstGeom prst="rect">
            <a:avLst/>
          </a:prstGeom>
          <a:solidFill>
            <a:srgbClr val="009900">
              <a:alpha val="6862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2" name="Picture 4" descr="http://upload.wikimedia.org/wikipedia/commons/thumb/8/82/Seal_of_Massachusetts.svg/2000px-Seal_of_Massachusetts.svg.png">
            <a:extLst>
              <a:ext uri="{FF2B5EF4-FFF2-40B4-BE49-F238E27FC236}">
                <a16:creationId xmlns:a16="http://schemas.microsoft.com/office/drawing/2014/main" id="{A667B943-E8CC-B0B2-871C-AD1C636D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0" y="1595665"/>
            <a:ext cx="2747899" cy="2747736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cK Disclaimer">
            <a:extLst>
              <a:ext uri="{FF2B5EF4-FFF2-40B4-BE49-F238E27FC236}">
                <a16:creationId xmlns:a16="http://schemas.microsoft.com/office/drawing/2014/main" id="{C3BC27D1-971A-AC4E-83C7-179A85C02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37" y="5983586"/>
            <a:ext cx="682836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03755" eaLnBrk="0" hangingPunct="0"/>
            <a:r>
              <a:rPr lang="en-US" sz="1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DRAFT &amp; CONFIDENTIAL; FOR POLICY DEVELOPMENT PURPOSES ONLY</a:t>
            </a:r>
          </a:p>
        </p:txBody>
      </p:sp>
      <p:sp>
        <p:nvSpPr>
          <p:cNvPr id="24" name="McK Disclaimer">
            <a:extLst>
              <a:ext uri="{FF2B5EF4-FFF2-40B4-BE49-F238E27FC236}">
                <a16:creationId xmlns:a16="http://schemas.microsoft.com/office/drawing/2014/main" id="{DC29A36D-FB9C-AD1F-D263-106F3C719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36" y="4343401"/>
            <a:ext cx="7488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3755" eaLnBrk="0" hangingPunct="0"/>
            <a:r>
              <a:rPr lang="en-US" sz="2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Executive Office of Health and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27304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5752660-497A-435C-8D74-9CD7ED037CB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752660-497A-435C-8D74-9CD7ED037C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867B7D-8301-4FF4-9AE3-0B3E1FF378E5}"/>
              </a:ext>
            </a:extLst>
          </p:cNvPr>
          <p:cNvGrpSpPr/>
          <p:nvPr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C9BFCDF-4C34-4472-959E-805A1F91DB8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28650 w 12193200"/>
                <a:gd name="connsiteY0" fmla="*/ 622800 h 6858000"/>
                <a:gd name="connsiteX1" fmla="*/ 628650 w 12193200"/>
                <a:gd name="connsiteY1" fmla="*/ 6445640 h 6858000"/>
                <a:gd name="connsiteX2" fmla="*/ 11563350 w 12193200"/>
                <a:gd name="connsiteY2" fmla="*/ 6445640 h 6858000"/>
                <a:gd name="connsiteX3" fmla="*/ 11563350 w 12193200"/>
                <a:gd name="connsiteY3" fmla="*/ 622800 h 6858000"/>
                <a:gd name="connsiteX4" fmla="*/ 11562000 w 12193200"/>
                <a:gd name="connsiteY4" fmla="*/ 622800 h 6858000"/>
                <a:gd name="connsiteX5" fmla="*/ 630001 w 12193200"/>
                <a:gd name="connsiteY5" fmla="*/ 622800 h 6858000"/>
                <a:gd name="connsiteX6" fmla="*/ 0 w 12193200"/>
                <a:gd name="connsiteY6" fmla="*/ 0 h 6858000"/>
                <a:gd name="connsiteX7" fmla="*/ 12193200 w 12193200"/>
                <a:gd name="connsiteY7" fmla="*/ 0 h 6858000"/>
                <a:gd name="connsiteX8" fmla="*/ 12193200 w 12193200"/>
                <a:gd name="connsiteY8" fmla="*/ 622800 h 6858000"/>
                <a:gd name="connsiteX9" fmla="*/ 12192000 w 12193200"/>
                <a:gd name="connsiteY9" fmla="*/ 622800 h 6858000"/>
                <a:gd name="connsiteX10" fmla="*/ 12192000 w 12193200"/>
                <a:gd name="connsiteY10" fmla="*/ 6160597 h 6858000"/>
                <a:gd name="connsiteX11" fmla="*/ 12193200 w 12193200"/>
                <a:gd name="connsiteY11" fmla="*/ 6160597 h 6858000"/>
                <a:gd name="connsiteX12" fmla="*/ 12193200 w 12193200"/>
                <a:gd name="connsiteY12" fmla="*/ 6858000 h 6858000"/>
                <a:gd name="connsiteX13" fmla="*/ 12192000 w 12193200"/>
                <a:gd name="connsiteY13" fmla="*/ 6858000 h 6858000"/>
                <a:gd name="connsiteX14" fmla="*/ 11562000 w 12193200"/>
                <a:gd name="connsiteY14" fmla="*/ 6858000 h 6858000"/>
                <a:gd name="connsiteX15" fmla="*/ 630001 w 12193200"/>
                <a:gd name="connsiteY15" fmla="*/ 6858000 h 6858000"/>
                <a:gd name="connsiteX16" fmla="*/ 1 w 12193200"/>
                <a:gd name="connsiteY16" fmla="*/ 6858000 h 6858000"/>
                <a:gd name="connsiteX17" fmla="*/ 1 w 12193200"/>
                <a:gd name="connsiteY17" fmla="*/ 6160597 h 6858000"/>
                <a:gd name="connsiteX18" fmla="*/ 1 w 12193200"/>
                <a:gd name="connsiteY18" fmla="*/ 622800 h 6858000"/>
                <a:gd name="connsiteX19" fmla="*/ 0 w 12193200"/>
                <a:gd name="connsiteY19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3200" h="6858000">
                  <a:moveTo>
                    <a:pt x="628650" y="622800"/>
                  </a:moveTo>
                  <a:lnTo>
                    <a:pt x="628650" y="6445640"/>
                  </a:lnTo>
                  <a:lnTo>
                    <a:pt x="11563350" y="6445640"/>
                  </a:lnTo>
                  <a:lnTo>
                    <a:pt x="11563350" y="622800"/>
                  </a:lnTo>
                  <a:lnTo>
                    <a:pt x="11562000" y="622800"/>
                  </a:lnTo>
                  <a:lnTo>
                    <a:pt x="630001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04C3E">
                <a:alpha val="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58ABD7A-4B5A-4CD0-B1DB-829028F0DA45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BEA8A7-7554-4B2B-9EC0-DF54BD284454}"/>
                </a:ext>
              </a:extLst>
            </p:cNvPr>
            <p:cNvCxnSpPr/>
            <p:nvPr/>
          </p:nvCxnSpPr>
          <p:spPr>
            <a:xfrm>
              <a:off x="-600" y="88829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B857B1E-A8FD-43D2-9A7D-7706AE8BBC99}"/>
                </a:ext>
              </a:extLst>
            </p:cNvPr>
            <p:cNvCxnSpPr/>
            <p:nvPr/>
          </p:nvCxnSpPr>
          <p:spPr>
            <a:xfrm>
              <a:off x="-600" y="11537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9B92201-E725-493D-9F7C-8BAB7A44C55E}"/>
                </a:ext>
              </a:extLst>
            </p:cNvPr>
            <p:cNvCxnSpPr/>
            <p:nvPr/>
          </p:nvCxnSpPr>
          <p:spPr>
            <a:xfrm>
              <a:off x="-600" y="141927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02A63C-FB21-4D2A-82EE-DACBF5730B40}"/>
                </a:ext>
              </a:extLst>
            </p:cNvPr>
            <p:cNvCxnSpPr/>
            <p:nvPr/>
          </p:nvCxnSpPr>
          <p:spPr>
            <a:xfrm>
              <a:off x="-600" y="168477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4C12B98-C38D-4E74-B0D4-837610FCE2A1}"/>
                </a:ext>
              </a:extLst>
            </p:cNvPr>
            <p:cNvCxnSpPr/>
            <p:nvPr/>
          </p:nvCxnSpPr>
          <p:spPr>
            <a:xfrm>
              <a:off x="-600" y="19502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B4FF072-2F4D-4BE0-8B05-BDD9AC06451B}"/>
                </a:ext>
              </a:extLst>
            </p:cNvPr>
            <p:cNvCxnSpPr/>
            <p:nvPr/>
          </p:nvCxnSpPr>
          <p:spPr>
            <a:xfrm>
              <a:off x="-600" y="22416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3087826-35B4-4FA6-B6D5-E0B869075E23}"/>
                </a:ext>
              </a:extLst>
            </p:cNvPr>
            <p:cNvCxnSpPr/>
            <p:nvPr/>
          </p:nvCxnSpPr>
          <p:spPr>
            <a:xfrm>
              <a:off x="-600" y="25331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BD43B06-D55C-4861-8820-BDBF21ABEEE6}"/>
                </a:ext>
              </a:extLst>
            </p:cNvPr>
            <p:cNvCxnSpPr/>
            <p:nvPr/>
          </p:nvCxnSpPr>
          <p:spPr>
            <a:xfrm>
              <a:off x="-600" y="28245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02B2BA7-489B-40C7-AC85-B68903D455CF}"/>
                </a:ext>
              </a:extLst>
            </p:cNvPr>
            <p:cNvCxnSpPr/>
            <p:nvPr/>
          </p:nvCxnSpPr>
          <p:spPr>
            <a:xfrm>
              <a:off x="-600" y="31159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0187606-60F4-4CDC-8E66-209A2B266648}"/>
                </a:ext>
              </a:extLst>
            </p:cNvPr>
            <p:cNvCxnSpPr/>
            <p:nvPr/>
          </p:nvCxnSpPr>
          <p:spPr>
            <a:xfrm>
              <a:off x="-600" y="34073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BB0037F-D44E-48B3-A22F-8EF1BE77D409}"/>
                </a:ext>
              </a:extLst>
            </p:cNvPr>
            <p:cNvCxnSpPr/>
            <p:nvPr/>
          </p:nvCxnSpPr>
          <p:spPr>
            <a:xfrm>
              <a:off x="-600" y="36987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1AC172E-3BB0-4568-8B31-017EE51EA73A}"/>
                </a:ext>
              </a:extLst>
            </p:cNvPr>
            <p:cNvCxnSpPr/>
            <p:nvPr/>
          </p:nvCxnSpPr>
          <p:spPr>
            <a:xfrm>
              <a:off x="-600" y="39902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F7C1DD1-72FA-428D-91A1-4BA4BF8E0957}"/>
                </a:ext>
              </a:extLst>
            </p:cNvPr>
            <p:cNvCxnSpPr/>
            <p:nvPr/>
          </p:nvCxnSpPr>
          <p:spPr>
            <a:xfrm>
              <a:off x="-600" y="42816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94C538-CD63-4994-9965-38CC494F64E9}"/>
                </a:ext>
              </a:extLst>
            </p:cNvPr>
            <p:cNvCxnSpPr/>
            <p:nvPr/>
          </p:nvCxnSpPr>
          <p:spPr>
            <a:xfrm>
              <a:off x="-600" y="45730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C30EAD7-4A49-4FC5-9D65-70F4B3B46ECA}"/>
                </a:ext>
              </a:extLst>
            </p:cNvPr>
            <p:cNvCxnSpPr/>
            <p:nvPr/>
          </p:nvCxnSpPr>
          <p:spPr>
            <a:xfrm>
              <a:off x="-600" y="48644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4ECA56-99CE-4E19-8306-C07177533B61}"/>
                </a:ext>
              </a:extLst>
            </p:cNvPr>
            <p:cNvCxnSpPr/>
            <p:nvPr/>
          </p:nvCxnSpPr>
          <p:spPr>
            <a:xfrm>
              <a:off x="-600" y="51558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6612C37-3494-45A7-8A08-4DA3CC98D9E6}"/>
                </a:ext>
              </a:extLst>
            </p:cNvPr>
            <p:cNvCxnSpPr/>
            <p:nvPr/>
          </p:nvCxnSpPr>
          <p:spPr>
            <a:xfrm>
              <a:off x="-600" y="54473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AB0D52-29A4-41D8-9445-8B9598C4307A}"/>
                </a:ext>
              </a:extLst>
            </p:cNvPr>
            <p:cNvCxnSpPr/>
            <p:nvPr/>
          </p:nvCxnSpPr>
          <p:spPr>
            <a:xfrm>
              <a:off x="-600" y="57387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99AA325-0F8F-4913-81F8-5690849E9F21}"/>
                </a:ext>
              </a:extLst>
            </p:cNvPr>
            <p:cNvCxnSpPr/>
            <p:nvPr/>
          </p:nvCxnSpPr>
          <p:spPr>
            <a:xfrm>
              <a:off x="-600" y="60301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utter space">
              <a:extLst>
                <a:ext uri="{FF2B5EF4-FFF2-40B4-BE49-F238E27FC236}">
                  <a16:creationId xmlns:a16="http://schemas.microsoft.com/office/drawing/2014/main" id="{29D788B2-956A-4A6E-AA2E-C3EF24A09426}"/>
                </a:ext>
              </a:extLst>
            </p:cNvPr>
            <p:cNvGrpSpPr/>
            <p:nvPr/>
          </p:nvGrpSpPr>
          <p:grpSpPr>
            <a:xfrm>
              <a:off x="1277000" y="622800"/>
              <a:ext cx="9638000" cy="5407342"/>
              <a:chOff x="1277000" y="623550"/>
              <a:chExt cx="9638000" cy="5537047"/>
            </a:xfrm>
          </p:grpSpPr>
          <p:sp>
            <p:nvSpPr>
              <p:cNvPr id="86" name="Rectangle 34">
                <a:extLst>
                  <a:ext uri="{FF2B5EF4-FFF2-40B4-BE49-F238E27FC236}">
                    <a16:creationId xmlns:a16="http://schemas.microsoft.com/office/drawing/2014/main" id="{9EC897BE-F850-484F-BFAD-B970A97A3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35">
                <a:extLst>
                  <a:ext uri="{FF2B5EF4-FFF2-40B4-BE49-F238E27FC236}">
                    <a16:creationId xmlns:a16="http://schemas.microsoft.com/office/drawing/2014/main" id="{4FB35D49-8975-4C14-944D-525D433B1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36">
                <a:extLst>
                  <a:ext uri="{FF2B5EF4-FFF2-40B4-BE49-F238E27FC236}">
                    <a16:creationId xmlns:a16="http://schemas.microsoft.com/office/drawing/2014/main" id="{E923099E-8C58-4704-94B2-275987AAA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37">
                <a:extLst>
                  <a:ext uri="{FF2B5EF4-FFF2-40B4-BE49-F238E27FC236}">
                    <a16:creationId xmlns:a16="http://schemas.microsoft.com/office/drawing/2014/main" id="{300A29AB-5ECE-49C3-ABA7-C7A962092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38">
                <a:extLst>
                  <a:ext uri="{FF2B5EF4-FFF2-40B4-BE49-F238E27FC236}">
                    <a16:creationId xmlns:a16="http://schemas.microsoft.com/office/drawing/2014/main" id="{2F32BAC9-6AD6-4CDA-B9AA-5189110AD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39">
                <a:extLst>
                  <a:ext uri="{FF2B5EF4-FFF2-40B4-BE49-F238E27FC236}">
                    <a16:creationId xmlns:a16="http://schemas.microsoft.com/office/drawing/2014/main" id="{C7A5942B-046F-49EE-82FC-2B36352CA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40">
                <a:extLst>
                  <a:ext uri="{FF2B5EF4-FFF2-40B4-BE49-F238E27FC236}">
                    <a16:creationId xmlns:a16="http://schemas.microsoft.com/office/drawing/2014/main" id="{3C80942F-F514-448C-92DA-EA72B5240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7F8B0DDD-7BFC-45B2-B727-1D4353B9C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42">
                <a:extLst>
                  <a:ext uri="{FF2B5EF4-FFF2-40B4-BE49-F238E27FC236}">
                    <a16:creationId xmlns:a16="http://schemas.microsoft.com/office/drawing/2014/main" id="{8422E68F-5329-41CC-B14B-43203AA5B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43">
                <a:extLst>
                  <a:ext uri="{FF2B5EF4-FFF2-40B4-BE49-F238E27FC236}">
                    <a16:creationId xmlns:a16="http://schemas.microsoft.com/office/drawing/2014/main" id="{34FC13F3-F9D0-4C2C-90C0-BD41F7070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44">
                <a:extLst>
                  <a:ext uri="{FF2B5EF4-FFF2-40B4-BE49-F238E27FC236}">
                    <a16:creationId xmlns:a16="http://schemas.microsoft.com/office/drawing/2014/main" id="{C78A2C70-64A6-477F-90F2-995F96845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" name="Slide edges">
              <a:extLst>
                <a:ext uri="{FF2B5EF4-FFF2-40B4-BE49-F238E27FC236}">
                  <a16:creationId xmlns:a16="http://schemas.microsoft.com/office/drawing/2014/main" id="{6C09B8E4-21F7-44D7-8F69-E9371159B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6" name="Footnote measure">
              <a:extLst>
                <a:ext uri="{FF2B5EF4-FFF2-40B4-BE49-F238E27FC236}">
                  <a16:creationId xmlns:a16="http://schemas.microsoft.com/office/drawing/2014/main" id="{4254DE34-5300-4444-AFFC-7101A478B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6030142"/>
              <a:ext cx="10934700" cy="415498"/>
            </a:xfrm>
            <a:prstGeom prst="rect">
              <a:avLst/>
            </a:prstGeom>
            <a:solidFill>
              <a:srgbClr val="FF66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Whitespace measure">
              <a:extLst>
                <a:ext uri="{FF2B5EF4-FFF2-40B4-BE49-F238E27FC236}">
                  <a16:creationId xmlns:a16="http://schemas.microsoft.com/office/drawing/2014/main" id="{7C6C282A-39F5-45DE-ACFD-8AB3F108D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1497601"/>
              <a:ext cx="10934700" cy="452667"/>
            </a:xfrm>
            <a:prstGeom prst="rect">
              <a:avLst/>
            </a:prstGeom>
            <a:solidFill>
              <a:srgbClr val="FF66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Five column measure">
              <a:extLst>
                <a:ext uri="{FF2B5EF4-FFF2-40B4-BE49-F238E27FC236}">
                  <a16:creationId xmlns:a16="http://schemas.microsoft.com/office/drawing/2014/main" id="{A8957AE1-9EDC-40E0-8749-C9981251BAA5}"/>
                </a:ext>
              </a:extLst>
            </p:cNvPr>
            <p:cNvGrpSpPr/>
            <p:nvPr/>
          </p:nvGrpSpPr>
          <p:grpSpPr>
            <a:xfrm>
              <a:off x="629400" y="5844667"/>
              <a:ext cx="10933200" cy="79536"/>
              <a:chOff x="629400" y="5975122"/>
              <a:chExt cx="10933200" cy="79536"/>
            </a:xfrm>
          </p:grpSpPr>
          <p:sp>
            <p:nvSpPr>
              <p:cNvPr id="81" name="Rectangle 5">
                <a:extLst>
                  <a:ext uri="{FF2B5EF4-FFF2-40B4-BE49-F238E27FC236}">
                    <a16:creationId xmlns:a16="http://schemas.microsoft.com/office/drawing/2014/main" id="{8B80F4E6-34A4-4B24-83A1-622BA9356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7">
                <a:extLst>
                  <a:ext uri="{FF2B5EF4-FFF2-40B4-BE49-F238E27FC236}">
                    <a16:creationId xmlns:a16="http://schemas.microsoft.com/office/drawing/2014/main" id="{9DAB328D-F6F2-4880-A330-2692A79B2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9">
                <a:extLst>
                  <a:ext uri="{FF2B5EF4-FFF2-40B4-BE49-F238E27FC236}">
                    <a16:creationId xmlns:a16="http://schemas.microsoft.com/office/drawing/2014/main" id="{F2E4DB91-6428-4025-8365-7E87D7895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11">
                <a:extLst>
                  <a:ext uri="{FF2B5EF4-FFF2-40B4-BE49-F238E27FC236}">
                    <a16:creationId xmlns:a16="http://schemas.microsoft.com/office/drawing/2014/main" id="{47A11764-19A7-403D-91AC-20C3CE94A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3">
                <a:extLst>
                  <a:ext uri="{FF2B5EF4-FFF2-40B4-BE49-F238E27FC236}">
                    <a16:creationId xmlns:a16="http://schemas.microsoft.com/office/drawing/2014/main" id="{764B342E-866A-4078-B139-4739C4AC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9" name="Live area">
              <a:extLst>
                <a:ext uri="{FF2B5EF4-FFF2-40B4-BE49-F238E27FC236}">
                  <a16:creationId xmlns:a16="http://schemas.microsoft.com/office/drawing/2014/main" id="{F45CFA4A-3359-4F03-8906-9F0DD78ABBFA}"/>
                </a:ext>
              </a:extLst>
            </p:cNvPr>
            <p:cNvSpPr/>
            <p:nvPr/>
          </p:nvSpPr>
          <p:spPr>
            <a:xfrm>
              <a:off x="628650" y="1950267"/>
              <a:ext cx="10934700" cy="407987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04C3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0" name="Footnote example">
              <a:extLst>
                <a:ext uri="{FF2B5EF4-FFF2-40B4-BE49-F238E27FC236}">
                  <a16:creationId xmlns:a16="http://schemas.microsoft.com/office/drawing/2014/main" id="{FA54666D-BD30-49CF-B603-0584C5F58DF3}"/>
                </a:ext>
              </a:extLst>
            </p:cNvPr>
            <p:cNvSpPr txBox="1"/>
            <p:nvPr/>
          </p:nvSpPr>
          <p:spPr>
            <a:xfrm>
              <a:off x="630000" y="60301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xxxx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8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ection Header Overview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Rectangle 10"/>
          <p:cNvSpPr/>
          <p:nvPr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00296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rgbClr val="002960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992129" y="1115416"/>
            <a:ext cx="2723823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59A3E616-E608-4177-AC30-8C7A4DB27D40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58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ection Header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Rectangle 9"/>
          <p:cNvSpPr/>
          <p:nvPr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657DFD06-9FA8-4A44-AFA9-2E4D8556FBBC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Full Width Overview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13" name="Straight Connector 12"/>
          <p:cNvCxnSpPr/>
          <p:nvPr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002960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F0818998-A708-4092-B4A7-157A66AD6498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44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Two-Thirds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999" y="3192895"/>
            <a:ext cx="1645920" cy="4708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E7B8AF14-C4E1-4FA3-A274-EF2E5FF59B7F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8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6E824C8-4CC3-4923-8337-4D2F6D3CA4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E824C8-4CC3-4923-8337-4D2F6D3CA4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">
            <a:extLst>
              <a:ext uri="{FF2B5EF4-FFF2-40B4-BE49-F238E27FC236}">
                <a16:creationId xmlns:a16="http://schemas.microsoft.com/office/drawing/2014/main" id="{D247E8CC-C500-449F-9DA4-32C0E975AC0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86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Rectangle 7"/>
          <p:cNvSpPr/>
          <p:nvPr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00296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00" y="907197"/>
            <a:ext cx="3448800" cy="3493008"/>
          </a:xfrm>
          <a:prstGeom prst="rect">
            <a:avLst/>
          </a:prstGeom>
          <a:noFill/>
          <a:ln>
            <a:solidFill>
              <a:srgbClr val="002960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992129" y="1115416"/>
            <a:ext cx="2723823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600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002960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D. Two-Thirds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9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885D8FA-0FB4-4328-A2B3-ADE91E0D1D54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2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D. Table of Contents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DE8037-409F-415A-9F73-BFE3974284D5}"/>
              </a:ext>
            </a:extLst>
          </p:cNvPr>
          <p:cNvSpPr txBox="1"/>
          <p:nvPr/>
        </p:nvSpPr>
        <p:spPr>
          <a:xfrm>
            <a:off x="630000" y="2138279"/>
            <a:ext cx="2926080" cy="25801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Table of contents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1608BB73-543C-40D5-B5E3-DA559D89935E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3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6626"/>
            <a:ext cx="12192000" cy="1311275"/>
          </a:xfrm>
          <a:prstGeom prst="rect">
            <a:avLst/>
          </a:prstGeom>
          <a:solidFill>
            <a:srgbClr val="55709D"/>
          </a:solidFill>
          <a:ln w="9525">
            <a:noFill/>
            <a:miter lim="800000"/>
            <a:headEnd/>
            <a:tailEnd/>
          </a:ln>
          <a:effectLst/>
        </p:spPr>
        <p:txBody>
          <a:bodyPr tIns="320040" bIns="320040" anchor="ctr"/>
          <a:lstStyle/>
          <a:p>
            <a:pPr algn="ctr">
              <a:defRPr/>
            </a:pPr>
            <a:endParaRPr lang="en-US" sz="4400" b="0">
              <a:solidFill>
                <a:schemeClr val="tx2"/>
              </a:solidFill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</p:spPr>
        <p:txBody>
          <a:bodyPr/>
          <a:lstStyle>
            <a:lvl1pPr marL="0" indent="0" algn="ctr">
              <a:buFontTx/>
              <a:buNone/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04800" y="2286001"/>
            <a:ext cx="1168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2242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24001"/>
            <a:ext cx="10668000" cy="4754563"/>
          </a:xfrm>
        </p:spPr>
        <p:txBody>
          <a:bodyPr/>
          <a:lstStyle>
            <a:lvl1pPr>
              <a:defRPr sz="22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F1988-A5F7-4952-8385-EAF97683B9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73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F1988-A5F7-4952-8385-EAF97683B9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484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6388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371601"/>
            <a:ext cx="56388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648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371601"/>
            <a:ext cx="67056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/>
          </p:nvPr>
        </p:nvSpPr>
        <p:spPr>
          <a:xfrm>
            <a:off x="609601" y="2438401"/>
            <a:ext cx="4011084" cy="3687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24000"/>
            <a:ext cx="4011084" cy="914401"/>
          </a:xfrm>
        </p:spPr>
        <p:txBody>
          <a:bodyPr anchor="ctr"/>
          <a:lstStyle>
            <a:lvl1pPr marL="0" indent="0" algn="ctr">
              <a:buNone/>
              <a:defRPr sz="28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303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528496A-D655-4BB1-8E84-4FB45BA31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28496A-D655-4BB1-8E84-4FB45BA31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E451C5D0-56F9-4E41-B322-36226C71F97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7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7658" y="1376941"/>
            <a:ext cx="73152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519738"/>
            <a:ext cx="73152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89717" y="5062537"/>
            <a:ext cx="7315200" cy="475735"/>
          </a:xfrm>
        </p:spPr>
        <p:txBody>
          <a:bodyPr anchor="ctr"/>
          <a:lstStyle>
            <a:lvl1pPr marL="0" indent="0" algn="ctr">
              <a:buNone/>
              <a:defRPr sz="28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4540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1524001"/>
            <a:ext cx="10972800" cy="4754563"/>
          </a:xfrm>
        </p:spPr>
        <p:txBody>
          <a:bodyPr vert="eaVert"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43614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32722" y="-6626"/>
            <a:ext cx="10459278" cy="1311275"/>
          </a:xfrm>
          <a:prstGeom prst="rect">
            <a:avLst/>
          </a:prstGeom>
          <a:solidFill>
            <a:srgbClr val="55709D"/>
          </a:solidFill>
          <a:ln w="9525">
            <a:noFill/>
            <a:miter lim="800000"/>
            <a:headEnd/>
            <a:tailEnd/>
          </a:ln>
          <a:effectLst/>
        </p:spPr>
        <p:txBody>
          <a:bodyPr tIns="320040" bIns="320040" anchor="ctr"/>
          <a:lstStyle/>
          <a:p>
            <a:pPr algn="ctr">
              <a:defRPr/>
            </a:pPr>
            <a:endParaRPr lang="en-US" sz="4400" b="0">
              <a:solidFill>
                <a:schemeClr val="tx2"/>
              </a:solidFill>
            </a:endParaRPr>
          </a:p>
        </p:txBody>
      </p:sp>
      <p:pic>
        <p:nvPicPr>
          <p:cNvPr id="5" name="Picture 9" descr="picture-24.jpg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73736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</p:spPr>
        <p:txBody>
          <a:bodyPr/>
          <a:lstStyle>
            <a:lvl1pPr marL="0" indent="0" algn="ctr">
              <a:buFontTx/>
              <a:buNone/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04800" y="2286001"/>
            <a:ext cx="1168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0"/>
            <a:ext cx="1094232" cy="49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86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1524001"/>
            <a:ext cx="10972800" cy="4754563"/>
          </a:xfrm>
        </p:spPr>
        <p:txBody>
          <a:bodyPr vert="eaVert"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10610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60D4-2FB3-6A30-08AC-D1D140E9C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C95266-EC8B-DCC0-D479-28A1D1210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369A6-2DE9-352C-2DE5-6479FF8C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16608-6663-9213-62E4-D93A0714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F113-193C-790D-0542-6EB6886D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741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E71AD-9C93-0C7F-81D3-54A59C53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844B2-BFB0-2D1E-A63B-5CD7860F8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2D91E-922B-5D5D-E665-7E824F8C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DD58E-0FD1-4E99-0B27-B4926536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59E50-0EF0-3C44-49D1-8B2895AE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043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2978-FEB3-B829-59D6-BF0165FD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8E960-F279-680F-A612-A50D6F291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559E3-3867-5C69-1E72-B349194F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C4D56-1721-1E0C-40F8-F74B8249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093A6-BCCF-A13A-45B2-5757A916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861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8D68-D440-479D-0366-E839CFCC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DAD5C-6A38-4B7E-296C-A3CA24A4D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1A2D7-BEDB-0A43-860A-999022416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EDA64-9C7E-94F5-8555-96510FCF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6B2F6-5B2F-35E9-C0F0-EF4BA5597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4427E-DBDE-D18D-9CEE-F61B0533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58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E6C7-3840-C3A1-5149-10C6948A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0149A-A150-7825-8BF8-45C17E46B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D902C-1BE4-A7BB-3D46-9A2D1167A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C8B80C-F4E6-C740-80A5-78C044F5D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3B1C7D-0680-4225-CD5C-C906AEACE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64173-74FD-FCE1-BCD7-9A9D8347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134EC-C8F6-4F27-CC6E-E142C85E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0B0EA-3645-3949-E1C7-0E024722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69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B5B6-0904-F6AB-6BDD-1D0F0F8D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E35F0-56AB-A7D6-EE27-2608DEE6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B85B6-4CA4-B366-1696-6F83C47C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ED57F-A374-E56E-38A9-20748F19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23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8396D8D-B77E-4484-8AB7-1244CA6582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396D8D-B77E-4484-8AB7-1244CA6582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">
            <a:extLst>
              <a:ext uri="{FF2B5EF4-FFF2-40B4-BE49-F238E27FC236}">
                <a16:creationId xmlns:a16="http://schemas.microsoft.com/office/drawing/2014/main" id="{5CD9F57D-406A-4FF4-AEF0-819A39B665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7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8E39E-208D-F038-C6A8-E1F527B88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75EEFA-EACD-1555-D9D3-44404B7C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8E896-FC7C-3E2E-E8EC-BA147116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757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CC0F-0FC5-E76E-5ABF-A022CB8B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EB338-0D16-B603-9AE0-9FBEB1023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BB346-7A58-2EC5-2395-6C316AA50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A6BD3-A754-7F9E-5C8F-ADFC6CC3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253C3-BD0A-B8A2-F81C-1A9E8CF7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CDE9-3786-6490-986A-326FD1B7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49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6A66-8348-0FE8-5773-963513BD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3EF5F-F5F6-A978-9708-7074095DAE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4B6A2-50CD-90AE-AC93-5177AC78B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9C070-2C22-FF85-61F8-61A3BED7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C7BDA-583B-EA6C-CA9A-EC6E8B97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D7C57-AE02-E639-4B2D-646AE901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315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2AD3-7A9E-F5EE-E681-7D70D328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8C142-30DF-E994-E5CF-CA58EF850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C0895-F587-A745-D404-E9C8BD69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9E190-DCA4-5367-B9AD-082442C6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D3B76-6549-406A-E949-A239E590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820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6446A-BC33-F1B7-CDF8-D748BED73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0DF6DD-05B0-D8B6-61D3-822BD1130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2878A-7E5A-9197-3A94-CA499C9D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866E-A865-2C2B-D89A-1360228B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92103-9CB0-88D9-71F9-649BF702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866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D5862515-D16E-8270-DC58-CA39CFE2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444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9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37744"/>
            <a:ext cx="11655552" cy="292388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371600"/>
            <a:ext cx="2316480" cy="990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565400"/>
            <a:ext cx="2316480" cy="990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59200"/>
            <a:ext cx="2316480" cy="990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953000"/>
            <a:ext cx="2316480" cy="990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944434"/>
            <a:ext cx="1009251" cy="307777"/>
          </a:xfrm>
        </p:spPr>
        <p:txBody>
          <a:bodyPr wrap="square" lIns="91440" tIns="45720" rIns="91440" bIns="45720" anchor="t" anchorCtr="0"/>
          <a:lstStyle>
            <a:lvl1pPr>
              <a:defRPr baseline="0"/>
            </a:lvl1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248400" y="944434"/>
            <a:ext cx="1009251" cy="307777"/>
          </a:xfrm>
        </p:spPr>
        <p:txBody>
          <a:bodyPr wrap="square" lIns="91440" tIns="45720" rIns="91440" bIns="45720" anchor="t" anchorCtr="0"/>
          <a:lstStyle>
            <a:lvl1pPr>
              <a:defRPr baseline="0"/>
            </a:lvl1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9448800" y="944434"/>
            <a:ext cx="1009251" cy="307777"/>
          </a:xfrm>
        </p:spPr>
        <p:txBody>
          <a:bodyPr wrap="square" lIns="91440" tIns="45720" rIns="91440" bIns="45720" anchor="t" anchorCtr="0"/>
          <a:lstStyle>
            <a:lvl1pPr>
              <a:defRPr baseline="0"/>
            </a:lvl1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454400" y="1752601"/>
            <a:ext cx="3869008" cy="1169551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1780D01B-6581-4B4B-8BDF-3D053BA2236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900" b="1" i="0" baseline="0"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49ADD5CF-41D3-97B6-4BE4-FF773019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0934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0BF200-6D50-AFCC-62F8-DDA3BDBBA71D}"/>
              </a:ext>
            </a:extLst>
          </p:cNvPr>
          <p:cNvSpPr/>
          <p:nvPr userDrawn="1"/>
        </p:nvSpPr>
        <p:spPr>
          <a:xfrm>
            <a:off x="0" y="4270917"/>
            <a:ext cx="12192000" cy="2587082"/>
          </a:xfrm>
          <a:prstGeom prst="rect">
            <a:avLst/>
          </a:prstGeom>
          <a:solidFill>
            <a:srgbClr val="0016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pic>
        <p:nvPicPr>
          <p:cNvPr id="6" name="Picture 42" descr="Logo&#10;&#10;Description automatically generated">
            <a:extLst>
              <a:ext uri="{FF2B5EF4-FFF2-40B4-BE49-F238E27FC236}">
                <a16:creationId xmlns:a16="http://schemas.microsoft.com/office/drawing/2014/main" id="{409A2F84-076B-CDD1-A0CD-B4F6AF2DE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0349" y="286238"/>
            <a:ext cx="1428749" cy="72213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258FEA-388C-7589-4C30-B3913679C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301"/>
          <a:stretch/>
        </p:blipFill>
        <p:spPr>
          <a:xfrm>
            <a:off x="4392096" y="4390263"/>
            <a:ext cx="7799903" cy="24677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32979-59AA-6E71-B891-9D3319120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510"/>
          <a:stretch/>
        </p:blipFill>
        <p:spPr>
          <a:xfrm>
            <a:off x="0" y="4583110"/>
            <a:ext cx="4657725" cy="22748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09ADC4-28FD-9F1A-960C-FB4B33762D2B}"/>
              </a:ext>
            </a:extLst>
          </p:cNvPr>
          <p:cNvSpPr/>
          <p:nvPr userDrawn="1"/>
        </p:nvSpPr>
        <p:spPr>
          <a:xfrm>
            <a:off x="519455" y="2306955"/>
            <a:ext cx="1275055" cy="93345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0407A-716D-2932-2B15-78505887A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4" y="2512608"/>
            <a:ext cx="11420474" cy="525867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1458D-1D3A-7B3E-0762-5C302B7E0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24" y="3230157"/>
            <a:ext cx="6219826" cy="8941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770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4284CF-2C6F-178F-5126-AD84D51969FD}"/>
              </a:ext>
            </a:extLst>
          </p:cNvPr>
          <p:cNvSpPr/>
          <p:nvPr userDrawn="1"/>
        </p:nvSpPr>
        <p:spPr>
          <a:xfrm>
            <a:off x="1082040" y="0"/>
            <a:ext cx="1110996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eSans" panose="020B05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ECC6A-D2E3-F09C-48C7-B77DB8771BB9}"/>
              </a:ext>
            </a:extLst>
          </p:cNvPr>
          <p:cNvSpPr/>
          <p:nvPr userDrawn="1"/>
        </p:nvSpPr>
        <p:spPr>
          <a:xfrm>
            <a:off x="-1" y="0"/>
            <a:ext cx="1188321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F83DCF6-2878-0EC7-F197-BB35B546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3" t="-4883" r="84656" b="4947"/>
          <a:stretch/>
        </p:blipFill>
        <p:spPr>
          <a:xfrm>
            <a:off x="-100200" y="3916199"/>
            <a:ext cx="1288520" cy="294180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C85F88-2A07-6F95-6F89-8078579FB044}"/>
              </a:ext>
            </a:extLst>
          </p:cNvPr>
          <p:cNvSpPr/>
          <p:nvPr userDrawn="1"/>
        </p:nvSpPr>
        <p:spPr>
          <a:xfrm rot="16200000">
            <a:off x="765703" y="2402633"/>
            <a:ext cx="674518" cy="177617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0407A-716D-2932-2B15-78505887A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2125" y="2076363"/>
            <a:ext cx="7372350" cy="2387600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7135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tiv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5AC4B0-84F2-0A66-2BBE-BA17B6222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460" y="540375"/>
            <a:ext cx="11267562" cy="55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5F5F5F"/>
                </a:solidFill>
                <a:latin typeface="FreeSans" panose="020B0504020202020204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7B41A-53C9-6A83-0B48-4E78699DC6FC}"/>
              </a:ext>
            </a:extLst>
          </p:cNvPr>
          <p:cNvSpPr/>
          <p:nvPr userDrawn="1"/>
        </p:nvSpPr>
        <p:spPr>
          <a:xfrm>
            <a:off x="-966" y="1964602"/>
            <a:ext cx="12192000" cy="4893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6A434C3-73D7-498E-BD97-02EDC95C5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478" r="25302" b="37561"/>
          <a:stretch/>
        </p:blipFill>
        <p:spPr>
          <a:xfrm rot="5400000">
            <a:off x="-1397907" y="3131201"/>
            <a:ext cx="5124703" cy="23288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43F1150-1966-563D-9E1D-865B2C09A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7849" y="6146062"/>
            <a:ext cx="970173" cy="4894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E5D31E-BAE1-2F57-E868-46078B99100D}"/>
              </a:ext>
            </a:extLst>
          </p:cNvPr>
          <p:cNvSpPr/>
          <p:nvPr userDrawn="1"/>
        </p:nvSpPr>
        <p:spPr>
          <a:xfrm>
            <a:off x="537848" y="279933"/>
            <a:ext cx="932767" cy="93345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55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D674136-C432-4D85-86B4-D10551CB78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D674136-C432-4D85-86B4-D10551CB7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823FB682-A5C5-4F70-952D-7F361864264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0407A-716D-2932-2B15-78505887AA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2350" y="1669221"/>
            <a:ext cx="7219950" cy="55962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rgbClr val="00168F"/>
                </a:solidFill>
              </a:defRPr>
            </a:lvl1pPr>
          </a:lstStyle>
          <a:p>
            <a:r>
              <a:rPr lang="en-US"/>
              <a:t>Concept 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EA734D-8C0B-A768-C35B-580C588DF48E}"/>
              </a:ext>
            </a:extLst>
          </p:cNvPr>
          <p:cNvSpPr/>
          <p:nvPr userDrawn="1"/>
        </p:nvSpPr>
        <p:spPr>
          <a:xfrm>
            <a:off x="1" y="0"/>
            <a:ext cx="3201166" cy="6858000"/>
          </a:xfrm>
          <a:prstGeom prst="rect">
            <a:avLst/>
          </a:prstGeom>
          <a:solidFill>
            <a:srgbClr val="001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7B55493B-86E6-F35A-4A4D-F4F83AF19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44" y="2818178"/>
            <a:ext cx="2137144" cy="1221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D1934-AF53-CDDD-E7D7-FF71C83DD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10" y="3"/>
            <a:ext cx="667360" cy="69030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4AE361-90D1-33E7-3D25-9C4DD0DA33FF}"/>
              </a:ext>
            </a:extLst>
          </p:cNvPr>
          <p:cNvSpPr/>
          <p:nvPr userDrawn="1"/>
        </p:nvSpPr>
        <p:spPr>
          <a:xfrm>
            <a:off x="3702744" y="322461"/>
            <a:ext cx="932767" cy="93345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336F1C-D33B-F00B-7BE3-91B181CFA7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2350" y="3171825"/>
            <a:ext cx="5377219" cy="33639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z="1600">
                <a:latin typeface="Arial"/>
                <a:ea typeface="Roboto Medium"/>
                <a:cs typeface="Arial"/>
              </a:rPr>
              <a:t>This is the rationale for the concept. Lorem ipsum dolor sit </a:t>
            </a:r>
            <a:r>
              <a:rPr lang="en-US" sz="1600" err="1">
                <a:latin typeface="Arial"/>
                <a:ea typeface="Roboto Medium"/>
                <a:cs typeface="Arial"/>
              </a:rPr>
              <a:t>amet</a:t>
            </a:r>
            <a:r>
              <a:rPr lang="en-US" sz="1600">
                <a:latin typeface="Arial"/>
                <a:ea typeface="Roboto Medium"/>
                <a:cs typeface="Arial"/>
              </a:rPr>
              <a:t>, </a:t>
            </a:r>
            <a:r>
              <a:rPr lang="en-US" sz="1600" err="1">
                <a:latin typeface="Arial"/>
                <a:ea typeface="Roboto Medium"/>
                <a:cs typeface="Arial"/>
              </a:rPr>
              <a:t>consectetuer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adipiscing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elit</a:t>
            </a:r>
            <a:r>
              <a:rPr lang="en-US" sz="1600">
                <a:latin typeface="Arial"/>
                <a:ea typeface="Roboto Medium"/>
                <a:cs typeface="Arial"/>
              </a:rPr>
              <a:t>, sed diam </a:t>
            </a:r>
            <a:r>
              <a:rPr lang="en-US" sz="1600" err="1">
                <a:latin typeface="Arial"/>
                <a:ea typeface="Roboto Medium"/>
                <a:cs typeface="Arial"/>
              </a:rPr>
              <a:t>nonummy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nibh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euismod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tincidunt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ut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laoreet</a:t>
            </a:r>
            <a:r>
              <a:rPr lang="en-US" sz="1600">
                <a:latin typeface="Arial"/>
                <a:ea typeface="Roboto Medium"/>
                <a:cs typeface="Arial"/>
              </a:rPr>
              <a:t> dolore magna </a:t>
            </a:r>
            <a:r>
              <a:rPr lang="en-US" sz="1600" err="1">
                <a:latin typeface="Arial"/>
                <a:ea typeface="Roboto Medium"/>
                <a:cs typeface="Arial"/>
              </a:rPr>
              <a:t>aliquam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erat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volutpat</a:t>
            </a:r>
            <a:r>
              <a:rPr lang="en-US" sz="1600">
                <a:latin typeface="Arial"/>
                <a:ea typeface="Roboto Medium"/>
                <a:cs typeface="Arial"/>
              </a:rPr>
              <a:t>. Ut </a:t>
            </a:r>
            <a:r>
              <a:rPr lang="en-US" sz="1600" err="1">
                <a:latin typeface="Arial"/>
                <a:ea typeface="Roboto Medium"/>
                <a:cs typeface="Arial"/>
              </a:rPr>
              <a:t>wisi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enim</a:t>
            </a:r>
            <a:r>
              <a:rPr lang="en-US" sz="1600">
                <a:latin typeface="Arial"/>
                <a:ea typeface="Roboto Medium"/>
                <a:cs typeface="Arial"/>
              </a:rPr>
              <a:t> ad minim </a:t>
            </a:r>
            <a:r>
              <a:rPr lang="en-US" sz="1600" err="1">
                <a:latin typeface="Arial"/>
                <a:ea typeface="Roboto Medium"/>
                <a:cs typeface="Arial"/>
              </a:rPr>
              <a:t>veniam</a:t>
            </a:r>
            <a:r>
              <a:rPr lang="en-US" sz="1600">
                <a:latin typeface="Arial"/>
                <a:ea typeface="Roboto Medium"/>
                <a:cs typeface="Arial"/>
              </a:rPr>
              <a:t>, </a:t>
            </a:r>
            <a:r>
              <a:rPr lang="en-US" sz="1600" err="1">
                <a:latin typeface="Arial"/>
                <a:ea typeface="Roboto Medium"/>
                <a:cs typeface="Arial"/>
              </a:rPr>
              <a:t>quis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nostrud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exerci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tation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ullamcorper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suscipit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lobortis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nisl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ut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aliquip</a:t>
            </a:r>
            <a:r>
              <a:rPr lang="en-US" sz="1600">
                <a:latin typeface="Arial"/>
                <a:ea typeface="Roboto Medium"/>
                <a:cs typeface="Arial"/>
              </a:rPr>
              <a:t> ex </a:t>
            </a:r>
            <a:r>
              <a:rPr lang="en-US" sz="1600" err="1">
                <a:latin typeface="Arial"/>
                <a:ea typeface="Roboto Medium"/>
                <a:cs typeface="Arial"/>
              </a:rPr>
              <a:t>ea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commodo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consequat</a:t>
            </a:r>
            <a:r>
              <a:rPr lang="en-US" sz="1600">
                <a:latin typeface="Arial"/>
                <a:ea typeface="Roboto Medium"/>
                <a:cs typeface="Arial"/>
              </a:rPr>
              <a:t>. Duis autem vel </a:t>
            </a:r>
            <a:r>
              <a:rPr lang="en-US" sz="1600" err="1">
                <a:latin typeface="Arial"/>
                <a:ea typeface="Roboto Medium"/>
                <a:cs typeface="Arial"/>
              </a:rPr>
              <a:t>eum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iriure</a:t>
            </a:r>
            <a:r>
              <a:rPr lang="en-US" sz="1600">
                <a:latin typeface="Arial"/>
                <a:ea typeface="Roboto Medium"/>
                <a:cs typeface="Arial"/>
              </a:rPr>
              <a:t> dolor in </a:t>
            </a:r>
            <a:r>
              <a:rPr lang="en-US" sz="1600" err="1">
                <a:latin typeface="Arial"/>
                <a:ea typeface="Roboto Medium"/>
                <a:cs typeface="Arial"/>
              </a:rPr>
              <a:t>hendrerit</a:t>
            </a:r>
            <a:r>
              <a:rPr lang="en-US" sz="1600">
                <a:latin typeface="Arial"/>
                <a:ea typeface="Roboto Medium"/>
                <a:cs typeface="Arial"/>
              </a:rPr>
              <a:t> in </a:t>
            </a:r>
            <a:r>
              <a:rPr lang="en-US" sz="1600" err="1">
                <a:latin typeface="Arial"/>
                <a:ea typeface="Roboto Medium"/>
                <a:cs typeface="Arial"/>
              </a:rPr>
              <a:t>vulputate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velit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esse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molestie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consequat</a:t>
            </a:r>
            <a:r>
              <a:rPr lang="en-US" sz="1600">
                <a:latin typeface="Arial"/>
                <a:ea typeface="Roboto Medium"/>
                <a:cs typeface="Arial"/>
              </a:rPr>
              <a:t>, vel illum dolore </a:t>
            </a:r>
            <a:r>
              <a:rPr lang="en-US" sz="1600" err="1">
                <a:latin typeface="Arial"/>
                <a:ea typeface="Roboto Medium"/>
                <a:cs typeface="Arial"/>
              </a:rPr>
              <a:t>eu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feugiat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nulla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facilisis</a:t>
            </a:r>
            <a:r>
              <a:rPr lang="en-US" sz="1600">
                <a:latin typeface="Arial"/>
                <a:ea typeface="Roboto Medium"/>
                <a:cs typeface="Arial"/>
              </a:rPr>
              <a:t> at </a:t>
            </a:r>
            <a:r>
              <a:rPr lang="en-US" sz="1600" err="1">
                <a:latin typeface="Arial"/>
                <a:ea typeface="Roboto Medium"/>
                <a:cs typeface="Arial"/>
              </a:rPr>
              <a:t>vero</a:t>
            </a:r>
            <a:r>
              <a:rPr lang="en-US" sz="1600">
                <a:latin typeface="Arial"/>
                <a:ea typeface="Roboto Medium"/>
                <a:cs typeface="Arial"/>
              </a:rPr>
              <a:t> eros et </a:t>
            </a:r>
            <a:r>
              <a:rPr lang="en-US" sz="1600" err="1">
                <a:latin typeface="Arial"/>
                <a:ea typeface="Roboto Medium"/>
                <a:cs typeface="Arial"/>
              </a:rPr>
              <a:t>accumsan</a:t>
            </a:r>
            <a:r>
              <a:rPr lang="en-US" sz="1600">
                <a:latin typeface="Arial"/>
                <a:ea typeface="Roboto Medium"/>
                <a:cs typeface="Arial"/>
              </a:rPr>
              <a:t> et </a:t>
            </a:r>
            <a:r>
              <a:rPr lang="en-US" sz="1600" err="1">
                <a:latin typeface="Arial"/>
                <a:ea typeface="Roboto Medium"/>
                <a:cs typeface="Arial"/>
              </a:rPr>
              <a:t>iusto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odio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dignissim</a:t>
            </a:r>
            <a:r>
              <a:rPr lang="en-US" sz="1600">
                <a:latin typeface="Arial"/>
                <a:ea typeface="Roboto Medium"/>
                <a:cs typeface="Arial"/>
              </a:rPr>
              <a:t> qui </a:t>
            </a:r>
            <a:r>
              <a:rPr lang="en-US" sz="1600" err="1">
                <a:latin typeface="Arial"/>
                <a:ea typeface="Roboto Medium"/>
                <a:cs typeface="Arial"/>
              </a:rPr>
              <a:t>blandit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praesent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luptatum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zzril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delenit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augue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duis</a:t>
            </a:r>
            <a:r>
              <a:rPr lang="en-US" sz="1600">
                <a:latin typeface="Arial"/>
                <a:ea typeface="Roboto Medium"/>
                <a:cs typeface="Arial"/>
              </a:rPr>
              <a:t> dolore </a:t>
            </a:r>
            <a:r>
              <a:rPr lang="en-US" sz="1600" err="1">
                <a:latin typeface="Arial"/>
                <a:ea typeface="Roboto Medium"/>
                <a:cs typeface="Arial"/>
              </a:rPr>
              <a:t>te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feugait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nulla</a:t>
            </a:r>
            <a:r>
              <a:rPr lang="en-US" sz="1600">
                <a:latin typeface="Arial"/>
                <a:ea typeface="Roboto Medium"/>
                <a:cs typeface="Arial"/>
              </a:rPr>
              <a:t> </a:t>
            </a:r>
            <a:r>
              <a:rPr lang="en-US" sz="1600" err="1">
                <a:latin typeface="Arial"/>
                <a:ea typeface="Roboto Medium"/>
                <a:cs typeface="Arial"/>
              </a:rPr>
              <a:t>facilisi</a:t>
            </a:r>
            <a:r>
              <a:rPr lang="en-US" sz="1600">
                <a:latin typeface="Arial"/>
                <a:ea typeface="Roboto Medium"/>
                <a:cs typeface="Arial"/>
              </a:rPr>
              <a:t>.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53763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0407A-716D-2932-2B15-78505887A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849" y="545271"/>
            <a:ext cx="9413426" cy="559629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1458D-1D3A-7B3E-0762-5C302B7E0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849" y="1420812"/>
            <a:ext cx="9413426" cy="5046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929BDA-41AA-363B-8AB4-100120D2DDAA}"/>
              </a:ext>
            </a:extLst>
          </p:cNvPr>
          <p:cNvSpPr/>
          <p:nvPr userDrawn="1"/>
        </p:nvSpPr>
        <p:spPr>
          <a:xfrm>
            <a:off x="-1" y="0"/>
            <a:ext cx="1188321" cy="6858000"/>
          </a:xfrm>
          <a:prstGeom prst="rect">
            <a:avLst/>
          </a:prstGeom>
          <a:solidFill>
            <a:srgbClr val="001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pic>
        <p:nvPicPr>
          <p:cNvPr id="6" name="Picture 5" descr="A black background with white lines and dots&#10;&#10;Description automatically generated">
            <a:extLst>
              <a:ext uri="{FF2B5EF4-FFF2-40B4-BE49-F238E27FC236}">
                <a16:creationId xmlns:a16="http://schemas.microsoft.com/office/drawing/2014/main" id="{5F1D9725-DAEC-BE08-43E4-DA0A637F5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3011" y="4295404"/>
            <a:ext cx="3730093" cy="1462006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D5DF110C-01F3-996E-3D44-7F7169C81E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" y="487371"/>
            <a:ext cx="1115631" cy="6377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CE113B-5446-A653-58B0-559872B1AAFB}"/>
              </a:ext>
            </a:extLst>
          </p:cNvPr>
          <p:cNvSpPr/>
          <p:nvPr userDrawn="1"/>
        </p:nvSpPr>
        <p:spPr>
          <a:xfrm>
            <a:off x="1625778" y="322461"/>
            <a:ext cx="932767" cy="93345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3235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652753-4249-09B2-4EBA-E19DB24870F3}"/>
              </a:ext>
            </a:extLst>
          </p:cNvPr>
          <p:cNvSpPr/>
          <p:nvPr userDrawn="1"/>
        </p:nvSpPr>
        <p:spPr>
          <a:xfrm>
            <a:off x="0" y="1348"/>
            <a:ext cx="12192000" cy="241570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  <a:latin typeface="FreeSans" panose="020B05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779685-0211-27EC-EB7D-7362BE4FB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7849" y="6146062"/>
            <a:ext cx="970173" cy="4894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EB3B3B-CB50-D24D-3DB3-F18BD544B2CE}"/>
              </a:ext>
            </a:extLst>
          </p:cNvPr>
          <p:cNvSpPr/>
          <p:nvPr userDrawn="1"/>
        </p:nvSpPr>
        <p:spPr>
          <a:xfrm>
            <a:off x="537848" y="279933"/>
            <a:ext cx="932767" cy="93345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pic>
        <p:nvPicPr>
          <p:cNvPr id="7" name="Picture 6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504E3393-5538-05F2-B264-04E277719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450355" y="-1"/>
            <a:ext cx="6741645" cy="16836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5AC4B0-84F2-0A66-2BBE-BA17B6222D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60" y="540375"/>
            <a:ext cx="11267562" cy="55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5F5F5F"/>
                </a:solidFill>
                <a:latin typeface="FreeSans" panose="020B0504020202020204" pitchFamily="34" charset="0"/>
                <a:ea typeface="+mn-ea"/>
                <a:cs typeface="+mn-cs"/>
              </a:defRPr>
            </a:lvl1pPr>
          </a:lstStyle>
          <a:p>
            <a:r>
              <a:rPr lang="en-US">
                <a:latin typeface="FreeSans"/>
                <a:ea typeface="FreeSans"/>
                <a:cs typeface="FreeSans"/>
              </a:rPr>
              <a:t>Understanding our Concept proposal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8B2551-DD35-E4F3-0859-946FC81206D5}"/>
              </a:ext>
            </a:extLst>
          </p:cNvPr>
          <p:cNvCxnSpPr>
            <a:cxnSpLocks/>
            <a:endCxn id="11" idx="2"/>
          </p:cNvCxnSpPr>
          <p:nvPr userDrawn="1"/>
        </p:nvCxnSpPr>
        <p:spPr>
          <a:xfrm flipV="1">
            <a:off x="0" y="2415262"/>
            <a:ext cx="7551360" cy="1379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214;p22">
            <a:extLst>
              <a:ext uri="{FF2B5EF4-FFF2-40B4-BE49-F238E27FC236}">
                <a16:creationId xmlns:a16="http://schemas.microsoft.com/office/drawing/2014/main" id="{9C2C22AF-E514-B776-FB98-F4B6181B550B}"/>
              </a:ext>
            </a:extLst>
          </p:cNvPr>
          <p:cNvSpPr txBox="1"/>
          <p:nvPr userDrawn="1"/>
        </p:nvSpPr>
        <p:spPr>
          <a:xfrm>
            <a:off x="452693" y="3733516"/>
            <a:ext cx="2365068" cy="2028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5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B1A18D5-53A3-61AC-4CC2-88A75AF408C7}"/>
              </a:ext>
            </a:extLst>
          </p:cNvPr>
          <p:cNvSpPr/>
          <p:nvPr userDrawn="1"/>
        </p:nvSpPr>
        <p:spPr>
          <a:xfrm>
            <a:off x="1385788" y="2272787"/>
            <a:ext cx="486918" cy="272272"/>
          </a:xfrm>
          <a:custGeom>
            <a:avLst/>
            <a:gdLst>
              <a:gd name="connsiteX0" fmla="*/ 385846 w 385846"/>
              <a:gd name="connsiteY0" fmla="*/ 101310 h 212731"/>
              <a:gd name="connsiteX1" fmla="*/ 385846 w 385846"/>
              <a:gd name="connsiteY1" fmla="*/ 0 h 212731"/>
              <a:gd name="connsiteX2" fmla="*/ 192923 w 385846"/>
              <a:gd name="connsiteY2" fmla="*/ 111318 h 212731"/>
              <a:gd name="connsiteX3" fmla="*/ 0 w 385846"/>
              <a:gd name="connsiteY3" fmla="*/ 0 h 212731"/>
              <a:gd name="connsiteX4" fmla="*/ 0 w 385846"/>
              <a:gd name="connsiteY4" fmla="*/ 101310 h 212731"/>
              <a:gd name="connsiteX5" fmla="*/ 192923 w 385846"/>
              <a:gd name="connsiteY5" fmla="*/ 212731 h 212731"/>
              <a:gd name="connsiteX6" fmla="*/ 385846 w 385846"/>
              <a:gd name="connsiteY6" fmla="*/ 101310 h 2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846" h="212731">
                <a:moveTo>
                  <a:pt x="385846" y="101310"/>
                </a:moveTo>
                <a:lnTo>
                  <a:pt x="385846" y="0"/>
                </a:lnTo>
                <a:lnTo>
                  <a:pt x="192923" y="111318"/>
                </a:lnTo>
                <a:lnTo>
                  <a:pt x="0" y="0"/>
                </a:lnTo>
                <a:lnTo>
                  <a:pt x="0" y="101310"/>
                </a:lnTo>
                <a:lnTo>
                  <a:pt x="192923" y="212731"/>
                </a:lnTo>
                <a:lnTo>
                  <a:pt x="385846" y="101310"/>
                </a:lnTo>
                <a:close/>
              </a:path>
            </a:pathLst>
          </a:custGeom>
          <a:solidFill>
            <a:srgbClr val="FFB71B"/>
          </a:solidFill>
          <a:ln w="10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D663936-80AD-2BE1-47CB-8BE83BE8C32B}"/>
              </a:ext>
            </a:extLst>
          </p:cNvPr>
          <p:cNvSpPr/>
          <p:nvPr userDrawn="1"/>
        </p:nvSpPr>
        <p:spPr>
          <a:xfrm>
            <a:off x="4393545" y="2272787"/>
            <a:ext cx="429038" cy="272272"/>
          </a:xfrm>
          <a:custGeom>
            <a:avLst/>
            <a:gdLst>
              <a:gd name="connsiteX0" fmla="*/ 385846 w 385846"/>
              <a:gd name="connsiteY0" fmla="*/ 101310 h 212731"/>
              <a:gd name="connsiteX1" fmla="*/ 385846 w 385846"/>
              <a:gd name="connsiteY1" fmla="*/ 0 h 212731"/>
              <a:gd name="connsiteX2" fmla="*/ 192923 w 385846"/>
              <a:gd name="connsiteY2" fmla="*/ 111318 h 212731"/>
              <a:gd name="connsiteX3" fmla="*/ 0 w 385846"/>
              <a:gd name="connsiteY3" fmla="*/ 0 h 212731"/>
              <a:gd name="connsiteX4" fmla="*/ 0 w 385846"/>
              <a:gd name="connsiteY4" fmla="*/ 101310 h 212731"/>
              <a:gd name="connsiteX5" fmla="*/ 192923 w 385846"/>
              <a:gd name="connsiteY5" fmla="*/ 212731 h 212731"/>
              <a:gd name="connsiteX6" fmla="*/ 385846 w 385846"/>
              <a:gd name="connsiteY6" fmla="*/ 101310 h 2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846" h="212731">
                <a:moveTo>
                  <a:pt x="385846" y="101310"/>
                </a:moveTo>
                <a:lnTo>
                  <a:pt x="385846" y="0"/>
                </a:lnTo>
                <a:lnTo>
                  <a:pt x="192923" y="111318"/>
                </a:lnTo>
                <a:lnTo>
                  <a:pt x="0" y="0"/>
                </a:lnTo>
                <a:lnTo>
                  <a:pt x="0" y="101310"/>
                </a:lnTo>
                <a:lnTo>
                  <a:pt x="192923" y="212731"/>
                </a:lnTo>
                <a:lnTo>
                  <a:pt x="385846" y="101310"/>
                </a:lnTo>
                <a:close/>
              </a:path>
            </a:pathLst>
          </a:custGeom>
          <a:solidFill>
            <a:srgbClr val="FF0000"/>
          </a:solidFill>
          <a:ln w="10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A96B2-F735-46C6-7867-80E699AC9D20}"/>
              </a:ext>
            </a:extLst>
          </p:cNvPr>
          <p:cNvSpPr/>
          <p:nvPr userDrawn="1"/>
        </p:nvSpPr>
        <p:spPr>
          <a:xfrm>
            <a:off x="7336727" y="2272787"/>
            <a:ext cx="429152" cy="272272"/>
          </a:xfrm>
          <a:custGeom>
            <a:avLst/>
            <a:gdLst>
              <a:gd name="connsiteX0" fmla="*/ 385950 w 385949"/>
              <a:gd name="connsiteY0" fmla="*/ 101310 h 212731"/>
              <a:gd name="connsiteX1" fmla="*/ 385950 w 385949"/>
              <a:gd name="connsiteY1" fmla="*/ 0 h 212731"/>
              <a:gd name="connsiteX2" fmla="*/ 193026 w 385949"/>
              <a:gd name="connsiteY2" fmla="*/ 111318 h 212731"/>
              <a:gd name="connsiteX3" fmla="*/ 0 w 385949"/>
              <a:gd name="connsiteY3" fmla="*/ 0 h 212731"/>
              <a:gd name="connsiteX4" fmla="*/ 0 w 385949"/>
              <a:gd name="connsiteY4" fmla="*/ 101310 h 212731"/>
              <a:gd name="connsiteX5" fmla="*/ 193026 w 385949"/>
              <a:gd name="connsiteY5" fmla="*/ 212731 h 212731"/>
              <a:gd name="connsiteX6" fmla="*/ 385950 w 385949"/>
              <a:gd name="connsiteY6" fmla="*/ 101310 h 2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949" h="212731">
                <a:moveTo>
                  <a:pt x="385950" y="101310"/>
                </a:moveTo>
                <a:lnTo>
                  <a:pt x="385950" y="0"/>
                </a:lnTo>
                <a:lnTo>
                  <a:pt x="193026" y="111318"/>
                </a:lnTo>
                <a:lnTo>
                  <a:pt x="0" y="0"/>
                </a:lnTo>
                <a:lnTo>
                  <a:pt x="0" y="101310"/>
                </a:lnTo>
                <a:lnTo>
                  <a:pt x="193026" y="212731"/>
                </a:lnTo>
                <a:lnTo>
                  <a:pt x="385950" y="101310"/>
                </a:lnTo>
                <a:close/>
              </a:path>
            </a:pathLst>
          </a:custGeom>
          <a:solidFill>
            <a:schemeClr val="accent3"/>
          </a:solidFill>
          <a:ln w="10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13" name="Google Shape;214;p22">
            <a:extLst>
              <a:ext uri="{FF2B5EF4-FFF2-40B4-BE49-F238E27FC236}">
                <a16:creationId xmlns:a16="http://schemas.microsoft.com/office/drawing/2014/main" id="{1026D679-B73C-2419-56FC-2F055EEEC74B}"/>
              </a:ext>
            </a:extLst>
          </p:cNvPr>
          <p:cNvSpPr txBox="1"/>
          <p:nvPr userDrawn="1"/>
        </p:nvSpPr>
        <p:spPr>
          <a:xfrm>
            <a:off x="3560434" y="3720975"/>
            <a:ext cx="2648579" cy="244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50">
              <a:ea typeface="+mn-lt"/>
              <a:cs typeface="+mn-lt"/>
            </a:endParaRPr>
          </a:p>
        </p:txBody>
      </p:sp>
      <p:sp>
        <p:nvSpPr>
          <p:cNvPr id="15" name="Google Shape;214;p22">
            <a:extLst>
              <a:ext uri="{FF2B5EF4-FFF2-40B4-BE49-F238E27FC236}">
                <a16:creationId xmlns:a16="http://schemas.microsoft.com/office/drawing/2014/main" id="{F6EC0156-A05E-4E91-4106-1496354BD9E3}"/>
              </a:ext>
            </a:extLst>
          </p:cNvPr>
          <p:cNvSpPr txBox="1"/>
          <p:nvPr userDrawn="1"/>
        </p:nvSpPr>
        <p:spPr>
          <a:xfrm>
            <a:off x="6485609" y="3733516"/>
            <a:ext cx="2555648" cy="205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600"/>
            </a:pPr>
            <a:endParaRPr lang="en-US" sz="1250" b="0" i="0" u="none" strike="noStrike" cap="none">
              <a:solidFill>
                <a:schemeClr val="bg2">
                  <a:lumMod val="50000"/>
                </a:schemeClr>
              </a:solidFill>
              <a:latin typeface="FreeSans" panose="020B0504020202020204" pitchFamily="34" charset="0"/>
              <a:ea typeface="Helvetica Neue"/>
              <a:cs typeface="Helvetica Neue"/>
            </a:endParaRPr>
          </a:p>
        </p:txBody>
      </p:sp>
      <p:sp>
        <p:nvSpPr>
          <p:cNvPr id="17" name="Google Shape;214;p22">
            <a:extLst>
              <a:ext uri="{FF2B5EF4-FFF2-40B4-BE49-F238E27FC236}">
                <a16:creationId xmlns:a16="http://schemas.microsoft.com/office/drawing/2014/main" id="{F3B374B3-2EBC-3E14-A584-A29CAA215A61}"/>
              </a:ext>
            </a:extLst>
          </p:cNvPr>
          <p:cNvSpPr txBox="1"/>
          <p:nvPr userDrawn="1"/>
        </p:nvSpPr>
        <p:spPr>
          <a:xfrm>
            <a:off x="9316754" y="3698728"/>
            <a:ext cx="2434341" cy="220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5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681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tiv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652753-4249-09B2-4EBA-E19DB24870F3}"/>
              </a:ext>
            </a:extLst>
          </p:cNvPr>
          <p:cNvSpPr/>
          <p:nvPr userDrawn="1"/>
        </p:nvSpPr>
        <p:spPr>
          <a:xfrm>
            <a:off x="0" y="0"/>
            <a:ext cx="12192000" cy="241705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  <a:latin typeface="FreeSans" panose="020B05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779685-0211-27EC-EB7D-7362BE4FB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7849" y="6146062"/>
            <a:ext cx="970173" cy="4894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EB3B3B-CB50-D24D-3DB3-F18BD544B2CE}"/>
              </a:ext>
            </a:extLst>
          </p:cNvPr>
          <p:cNvSpPr/>
          <p:nvPr userDrawn="1"/>
        </p:nvSpPr>
        <p:spPr>
          <a:xfrm>
            <a:off x="537848" y="279933"/>
            <a:ext cx="932767" cy="93345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pic>
        <p:nvPicPr>
          <p:cNvPr id="7" name="Picture 6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504E3393-5538-05F2-B264-04E277719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450355" y="-1"/>
            <a:ext cx="6741645" cy="16836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5AC4B0-84F2-0A66-2BBE-BA17B6222D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60" y="540375"/>
            <a:ext cx="11267562" cy="55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5F5F5F"/>
                </a:solidFill>
                <a:latin typeface="FreeSans" panose="020B0504020202020204" pitchFamily="34" charset="0"/>
                <a:ea typeface="+mn-ea"/>
                <a:cs typeface="+mn-cs"/>
              </a:defRPr>
            </a:lvl1pPr>
          </a:lstStyle>
          <a:p>
            <a:r>
              <a:rPr lang="en-US">
                <a:latin typeface="FreeSans"/>
                <a:ea typeface="FreeSans"/>
                <a:cs typeface="FreeSans"/>
              </a:rPr>
              <a:t>Understanding our Concept proposal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8B2551-DD35-E4F3-0859-946FC81206D5}"/>
              </a:ext>
            </a:extLst>
          </p:cNvPr>
          <p:cNvCxnSpPr>
            <a:cxnSpLocks/>
            <a:stCxn id="8" idx="2"/>
            <a:endCxn id="19" idx="2"/>
          </p:cNvCxnSpPr>
          <p:nvPr userDrawn="1"/>
        </p:nvCxnSpPr>
        <p:spPr>
          <a:xfrm>
            <a:off x="1569229" y="2398045"/>
            <a:ext cx="908326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214;p22">
            <a:extLst>
              <a:ext uri="{FF2B5EF4-FFF2-40B4-BE49-F238E27FC236}">
                <a16:creationId xmlns:a16="http://schemas.microsoft.com/office/drawing/2014/main" id="{9C2C22AF-E514-B776-FB98-F4B6181B550B}"/>
              </a:ext>
            </a:extLst>
          </p:cNvPr>
          <p:cNvSpPr txBox="1"/>
          <p:nvPr userDrawn="1"/>
        </p:nvSpPr>
        <p:spPr>
          <a:xfrm>
            <a:off x="475885" y="3726692"/>
            <a:ext cx="2365068" cy="2028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5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B1A18D5-53A3-61AC-4CC2-88A75AF408C7}"/>
              </a:ext>
            </a:extLst>
          </p:cNvPr>
          <p:cNvSpPr/>
          <p:nvPr userDrawn="1"/>
        </p:nvSpPr>
        <p:spPr>
          <a:xfrm>
            <a:off x="1325770" y="2255570"/>
            <a:ext cx="486918" cy="272272"/>
          </a:xfrm>
          <a:custGeom>
            <a:avLst/>
            <a:gdLst>
              <a:gd name="connsiteX0" fmla="*/ 385846 w 385846"/>
              <a:gd name="connsiteY0" fmla="*/ 101310 h 212731"/>
              <a:gd name="connsiteX1" fmla="*/ 385846 w 385846"/>
              <a:gd name="connsiteY1" fmla="*/ 0 h 212731"/>
              <a:gd name="connsiteX2" fmla="*/ 192923 w 385846"/>
              <a:gd name="connsiteY2" fmla="*/ 111318 h 212731"/>
              <a:gd name="connsiteX3" fmla="*/ 0 w 385846"/>
              <a:gd name="connsiteY3" fmla="*/ 0 h 212731"/>
              <a:gd name="connsiteX4" fmla="*/ 0 w 385846"/>
              <a:gd name="connsiteY4" fmla="*/ 101310 h 212731"/>
              <a:gd name="connsiteX5" fmla="*/ 192923 w 385846"/>
              <a:gd name="connsiteY5" fmla="*/ 212731 h 212731"/>
              <a:gd name="connsiteX6" fmla="*/ 385846 w 385846"/>
              <a:gd name="connsiteY6" fmla="*/ 101310 h 2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846" h="212731">
                <a:moveTo>
                  <a:pt x="385846" y="101310"/>
                </a:moveTo>
                <a:lnTo>
                  <a:pt x="385846" y="0"/>
                </a:lnTo>
                <a:lnTo>
                  <a:pt x="192923" y="111318"/>
                </a:lnTo>
                <a:lnTo>
                  <a:pt x="0" y="0"/>
                </a:lnTo>
                <a:lnTo>
                  <a:pt x="0" y="101310"/>
                </a:lnTo>
                <a:lnTo>
                  <a:pt x="192923" y="212731"/>
                </a:lnTo>
                <a:lnTo>
                  <a:pt x="385846" y="101310"/>
                </a:lnTo>
                <a:close/>
              </a:path>
            </a:pathLst>
          </a:custGeom>
          <a:solidFill>
            <a:srgbClr val="FFB71B"/>
          </a:solidFill>
          <a:ln w="10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D663936-80AD-2BE1-47CB-8BE83BE8C32B}"/>
              </a:ext>
            </a:extLst>
          </p:cNvPr>
          <p:cNvSpPr/>
          <p:nvPr userDrawn="1"/>
        </p:nvSpPr>
        <p:spPr>
          <a:xfrm>
            <a:off x="3647175" y="2255570"/>
            <a:ext cx="429038" cy="272272"/>
          </a:xfrm>
          <a:custGeom>
            <a:avLst/>
            <a:gdLst>
              <a:gd name="connsiteX0" fmla="*/ 385846 w 385846"/>
              <a:gd name="connsiteY0" fmla="*/ 101310 h 212731"/>
              <a:gd name="connsiteX1" fmla="*/ 385846 w 385846"/>
              <a:gd name="connsiteY1" fmla="*/ 0 h 212731"/>
              <a:gd name="connsiteX2" fmla="*/ 192923 w 385846"/>
              <a:gd name="connsiteY2" fmla="*/ 111318 h 212731"/>
              <a:gd name="connsiteX3" fmla="*/ 0 w 385846"/>
              <a:gd name="connsiteY3" fmla="*/ 0 h 212731"/>
              <a:gd name="connsiteX4" fmla="*/ 0 w 385846"/>
              <a:gd name="connsiteY4" fmla="*/ 101310 h 212731"/>
              <a:gd name="connsiteX5" fmla="*/ 192923 w 385846"/>
              <a:gd name="connsiteY5" fmla="*/ 212731 h 212731"/>
              <a:gd name="connsiteX6" fmla="*/ 385846 w 385846"/>
              <a:gd name="connsiteY6" fmla="*/ 101310 h 2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846" h="212731">
                <a:moveTo>
                  <a:pt x="385846" y="101310"/>
                </a:moveTo>
                <a:lnTo>
                  <a:pt x="385846" y="0"/>
                </a:lnTo>
                <a:lnTo>
                  <a:pt x="192923" y="111318"/>
                </a:lnTo>
                <a:lnTo>
                  <a:pt x="0" y="0"/>
                </a:lnTo>
                <a:lnTo>
                  <a:pt x="0" y="101310"/>
                </a:lnTo>
                <a:lnTo>
                  <a:pt x="192923" y="212731"/>
                </a:lnTo>
                <a:lnTo>
                  <a:pt x="385846" y="101310"/>
                </a:lnTo>
                <a:close/>
              </a:path>
            </a:pathLst>
          </a:custGeom>
          <a:solidFill>
            <a:srgbClr val="FF0000"/>
          </a:solidFill>
          <a:ln w="10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A96B2-F735-46C6-7867-80E699AC9D20}"/>
              </a:ext>
            </a:extLst>
          </p:cNvPr>
          <p:cNvSpPr/>
          <p:nvPr userDrawn="1"/>
        </p:nvSpPr>
        <p:spPr>
          <a:xfrm>
            <a:off x="5910700" y="2255570"/>
            <a:ext cx="429152" cy="272272"/>
          </a:xfrm>
          <a:custGeom>
            <a:avLst/>
            <a:gdLst>
              <a:gd name="connsiteX0" fmla="*/ 385950 w 385949"/>
              <a:gd name="connsiteY0" fmla="*/ 101310 h 212731"/>
              <a:gd name="connsiteX1" fmla="*/ 385950 w 385949"/>
              <a:gd name="connsiteY1" fmla="*/ 0 h 212731"/>
              <a:gd name="connsiteX2" fmla="*/ 193026 w 385949"/>
              <a:gd name="connsiteY2" fmla="*/ 111318 h 212731"/>
              <a:gd name="connsiteX3" fmla="*/ 0 w 385949"/>
              <a:gd name="connsiteY3" fmla="*/ 0 h 212731"/>
              <a:gd name="connsiteX4" fmla="*/ 0 w 385949"/>
              <a:gd name="connsiteY4" fmla="*/ 101310 h 212731"/>
              <a:gd name="connsiteX5" fmla="*/ 193026 w 385949"/>
              <a:gd name="connsiteY5" fmla="*/ 212731 h 212731"/>
              <a:gd name="connsiteX6" fmla="*/ 385950 w 385949"/>
              <a:gd name="connsiteY6" fmla="*/ 101310 h 2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949" h="212731">
                <a:moveTo>
                  <a:pt x="385950" y="101310"/>
                </a:moveTo>
                <a:lnTo>
                  <a:pt x="385950" y="0"/>
                </a:lnTo>
                <a:lnTo>
                  <a:pt x="193026" y="111318"/>
                </a:lnTo>
                <a:lnTo>
                  <a:pt x="0" y="0"/>
                </a:lnTo>
                <a:lnTo>
                  <a:pt x="0" y="101310"/>
                </a:lnTo>
                <a:lnTo>
                  <a:pt x="193026" y="212731"/>
                </a:lnTo>
                <a:lnTo>
                  <a:pt x="385950" y="101310"/>
                </a:lnTo>
                <a:close/>
              </a:path>
            </a:pathLst>
          </a:custGeom>
          <a:solidFill>
            <a:srgbClr val="5488C7"/>
          </a:solidFill>
          <a:ln w="10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13" name="Google Shape;214;p22">
            <a:extLst>
              <a:ext uri="{FF2B5EF4-FFF2-40B4-BE49-F238E27FC236}">
                <a16:creationId xmlns:a16="http://schemas.microsoft.com/office/drawing/2014/main" id="{1026D679-B73C-2419-56FC-2F055EEEC74B}"/>
              </a:ext>
            </a:extLst>
          </p:cNvPr>
          <p:cNvSpPr txBox="1"/>
          <p:nvPr userDrawn="1"/>
        </p:nvSpPr>
        <p:spPr>
          <a:xfrm>
            <a:off x="3560434" y="3720975"/>
            <a:ext cx="2648579" cy="244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50">
              <a:ea typeface="+mn-lt"/>
              <a:cs typeface="+mn-lt"/>
            </a:endParaRPr>
          </a:p>
        </p:txBody>
      </p:sp>
      <p:sp>
        <p:nvSpPr>
          <p:cNvPr id="15" name="Google Shape;214;p22">
            <a:extLst>
              <a:ext uri="{FF2B5EF4-FFF2-40B4-BE49-F238E27FC236}">
                <a16:creationId xmlns:a16="http://schemas.microsoft.com/office/drawing/2014/main" id="{F6EC0156-A05E-4E91-4106-1496354BD9E3}"/>
              </a:ext>
            </a:extLst>
          </p:cNvPr>
          <p:cNvSpPr txBox="1"/>
          <p:nvPr userDrawn="1"/>
        </p:nvSpPr>
        <p:spPr>
          <a:xfrm>
            <a:off x="6485609" y="3733516"/>
            <a:ext cx="2555648" cy="205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600"/>
            </a:pPr>
            <a:endParaRPr lang="en-US" sz="1250" b="0" i="0" u="none" strike="noStrike" cap="none">
              <a:solidFill>
                <a:schemeClr val="bg2">
                  <a:lumMod val="50000"/>
                </a:schemeClr>
              </a:solidFill>
              <a:latin typeface="FreeSans" panose="020B0504020202020204" pitchFamily="34" charset="0"/>
              <a:ea typeface="Helvetica Neue"/>
              <a:cs typeface="Helvetica Neue"/>
            </a:endParaRPr>
          </a:p>
        </p:txBody>
      </p:sp>
      <p:sp>
        <p:nvSpPr>
          <p:cNvPr id="17" name="Google Shape;214;p22">
            <a:extLst>
              <a:ext uri="{FF2B5EF4-FFF2-40B4-BE49-F238E27FC236}">
                <a16:creationId xmlns:a16="http://schemas.microsoft.com/office/drawing/2014/main" id="{F3B374B3-2EBC-3E14-A584-A29CAA215A61}"/>
              </a:ext>
            </a:extLst>
          </p:cNvPr>
          <p:cNvSpPr txBox="1"/>
          <p:nvPr userDrawn="1"/>
        </p:nvSpPr>
        <p:spPr>
          <a:xfrm>
            <a:off x="9316754" y="3698728"/>
            <a:ext cx="2434341" cy="220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5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87EA37-0140-BFF2-6819-481621431688}"/>
              </a:ext>
            </a:extLst>
          </p:cNvPr>
          <p:cNvSpPr/>
          <p:nvPr userDrawn="1"/>
        </p:nvSpPr>
        <p:spPr>
          <a:xfrm>
            <a:off x="10437977" y="2255570"/>
            <a:ext cx="429038" cy="272272"/>
          </a:xfrm>
          <a:custGeom>
            <a:avLst/>
            <a:gdLst>
              <a:gd name="connsiteX0" fmla="*/ 385847 w 385846"/>
              <a:gd name="connsiteY0" fmla="*/ 101310 h 212731"/>
              <a:gd name="connsiteX1" fmla="*/ 385847 w 385846"/>
              <a:gd name="connsiteY1" fmla="*/ 0 h 212731"/>
              <a:gd name="connsiteX2" fmla="*/ 192923 w 385846"/>
              <a:gd name="connsiteY2" fmla="*/ 111318 h 212731"/>
              <a:gd name="connsiteX3" fmla="*/ 0 w 385846"/>
              <a:gd name="connsiteY3" fmla="*/ 0 h 212731"/>
              <a:gd name="connsiteX4" fmla="*/ 0 w 385846"/>
              <a:gd name="connsiteY4" fmla="*/ 101310 h 212731"/>
              <a:gd name="connsiteX5" fmla="*/ 192923 w 385846"/>
              <a:gd name="connsiteY5" fmla="*/ 212731 h 212731"/>
              <a:gd name="connsiteX6" fmla="*/ 385847 w 385846"/>
              <a:gd name="connsiteY6" fmla="*/ 101310 h 2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846" h="212731">
                <a:moveTo>
                  <a:pt x="385847" y="101310"/>
                </a:moveTo>
                <a:lnTo>
                  <a:pt x="385847" y="0"/>
                </a:lnTo>
                <a:lnTo>
                  <a:pt x="192923" y="111318"/>
                </a:lnTo>
                <a:lnTo>
                  <a:pt x="0" y="0"/>
                </a:lnTo>
                <a:lnTo>
                  <a:pt x="0" y="101310"/>
                </a:lnTo>
                <a:lnTo>
                  <a:pt x="192923" y="212731"/>
                </a:lnTo>
                <a:lnTo>
                  <a:pt x="385847" y="101310"/>
                </a:lnTo>
                <a:close/>
              </a:path>
            </a:pathLst>
          </a:custGeom>
          <a:solidFill>
            <a:srgbClr val="8BAF26"/>
          </a:solidFill>
          <a:ln w="10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069AB790-E5AA-33E5-F39F-A8DD0F0CAF6C}"/>
              </a:ext>
            </a:extLst>
          </p:cNvPr>
          <p:cNvSpPr/>
          <p:nvPr userDrawn="1"/>
        </p:nvSpPr>
        <p:spPr>
          <a:xfrm>
            <a:off x="8174339" y="2255570"/>
            <a:ext cx="429152" cy="272272"/>
          </a:xfrm>
          <a:custGeom>
            <a:avLst/>
            <a:gdLst>
              <a:gd name="connsiteX0" fmla="*/ 385950 w 385949"/>
              <a:gd name="connsiteY0" fmla="*/ 101310 h 212731"/>
              <a:gd name="connsiteX1" fmla="*/ 385950 w 385949"/>
              <a:gd name="connsiteY1" fmla="*/ 0 h 212731"/>
              <a:gd name="connsiteX2" fmla="*/ 193026 w 385949"/>
              <a:gd name="connsiteY2" fmla="*/ 111318 h 212731"/>
              <a:gd name="connsiteX3" fmla="*/ 0 w 385949"/>
              <a:gd name="connsiteY3" fmla="*/ 0 h 212731"/>
              <a:gd name="connsiteX4" fmla="*/ 0 w 385949"/>
              <a:gd name="connsiteY4" fmla="*/ 101310 h 212731"/>
              <a:gd name="connsiteX5" fmla="*/ 193026 w 385949"/>
              <a:gd name="connsiteY5" fmla="*/ 212731 h 212731"/>
              <a:gd name="connsiteX6" fmla="*/ 385950 w 385949"/>
              <a:gd name="connsiteY6" fmla="*/ 101310 h 2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949" h="212731">
                <a:moveTo>
                  <a:pt x="385950" y="101310"/>
                </a:moveTo>
                <a:lnTo>
                  <a:pt x="385950" y="0"/>
                </a:lnTo>
                <a:lnTo>
                  <a:pt x="193026" y="111318"/>
                </a:lnTo>
                <a:lnTo>
                  <a:pt x="0" y="0"/>
                </a:lnTo>
                <a:lnTo>
                  <a:pt x="0" y="101310"/>
                </a:lnTo>
                <a:lnTo>
                  <a:pt x="193026" y="212731"/>
                </a:lnTo>
                <a:lnTo>
                  <a:pt x="385950" y="101310"/>
                </a:lnTo>
                <a:close/>
              </a:path>
            </a:pathLst>
          </a:custGeom>
          <a:solidFill>
            <a:srgbClr val="FF7F00"/>
          </a:solidFill>
          <a:ln w="10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7F00"/>
              </a:solidFill>
              <a:latin typeface="Free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8781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D998F3A-D454-5AC7-8171-4193D0261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7849" y="6146062"/>
            <a:ext cx="970173" cy="489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82D2D8-B3D4-5E5C-6C82-AA42C5B648E7}"/>
              </a:ext>
            </a:extLst>
          </p:cNvPr>
          <p:cNvSpPr/>
          <p:nvPr userDrawn="1"/>
        </p:nvSpPr>
        <p:spPr>
          <a:xfrm>
            <a:off x="537848" y="279933"/>
            <a:ext cx="932767" cy="93345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A19A49-28C0-DB4E-D967-7A2EFF04B849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629131" y="239815"/>
            <a:ext cx="2512305" cy="150985"/>
          </a:xfrm>
        </p:spPr>
        <p:txBody>
          <a:bodyPr anchor="ctr"/>
          <a:lstStyle/>
          <a:p>
            <a:r>
              <a:rPr lang="en-US" sz="1200" b="0">
                <a:solidFill>
                  <a:schemeClr val="bg2">
                    <a:lumMod val="50000"/>
                  </a:schemeClr>
                </a:solidFill>
                <a:latin typeface="Arial"/>
                <a:ea typeface="FreeSans"/>
                <a:cs typeface="FreeSans"/>
              </a:rPr>
              <a:t>Concept 0 – Concept Name</a:t>
            </a:r>
          </a:p>
        </p:txBody>
      </p:sp>
    </p:spTree>
    <p:extLst>
      <p:ext uri="{BB962C8B-B14F-4D97-AF65-F5344CB8AC3E}">
        <p14:creationId xmlns:p14="http://schemas.microsoft.com/office/powerpoint/2010/main" val="26372555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4284CF-2C6F-178F-5126-AD84D51969FD}"/>
              </a:ext>
            </a:extLst>
          </p:cNvPr>
          <p:cNvSpPr/>
          <p:nvPr userDrawn="1"/>
        </p:nvSpPr>
        <p:spPr>
          <a:xfrm>
            <a:off x="1082040" y="0"/>
            <a:ext cx="1110996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eSans" panose="020B05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ECC6A-D2E3-F09C-48C7-B77DB8771BB9}"/>
              </a:ext>
            </a:extLst>
          </p:cNvPr>
          <p:cNvSpPr/>
          <p:nvPr userDrawn="1"/>
        </p:nvSpPr>
        <p:spPr>
          <a:xfrm>
            <a:off x="-1" y="0"/>
            <a:ext cx="1188321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F83DCF6-2878-0EC7-F197-BB35B546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3" t="-4883" r="84656" b="4947"/>
          <a:stretch/>
        </p:blipFill>
        <p:spPr>
          <a:xfrm>
            <a:off x="-100200" y="3916199"/>
            <a:ext cx="1288520" cy="294180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C85F88-2A07-6F95-6F89-8078579FB044}"/>
              </a:ext>
            </a:extLst>
          </p:cNvPr>
          <p:cNvSpPr/>
          <p:nvPr userDrawn="1"/>
        </p:nvSpPr>
        <p:spPr>
          <a:xfrm rot="16200000">
            <a:off x="765703" y="2402633"/>
            <a:ext cx="674518" cy="177617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0407A-716D-2932-2B15-78505887A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2125" y="2076363"/>
            <a:ext cx="7372350" cy="2387600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631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D998F3A-D454-5AC7-8171-4193D0261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7849" y="6146062"/>
            <a:ext cx="970173" cy="489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82D2D8-B3D4-5E5C-6C82-AA42C5B648E7}"/>
              </a:ext>
            </a:extLst>
          </p:cNvPr>
          <p:cNvSpPr/>
          <p:nvPr userDrawn="1"/>
        </p:nvSpPr>
        <p:spPr>
          <a:xfrm>
            <a:off x="537848" y="279933"/>
            <a:ext cx="932767" cy="93345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Free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162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/>
          <p:nvPr/>
        </p:nvSpPr>
        <p:spPr>
          <a:xfrm>
            <a:off x="0" y="-6626"/>
            <a:ext cx="12192000" cy="1311275"/>
          </a:xfrm>
          <a:prstGeom prst="rect">
            <a:avLst/>
          </a:prstGeom>
          <a:solidFill>
            <a:srgbClr val="55709D"/>
          </a:solidFill>
          <a:ln>
            <a:noFill/>
          </a:ln>
        </p:spPr>
        <p:txBody>
          <a:bodyPr spcFirstLastPara="1" wrap="square" lIns="91425" tIns="320025" rIns="91425" bIns="320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304800" y="2286001"/>
            <a:ext cx="11684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70090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711200" y="1524001"/>
            <a:ext cx="106680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9103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15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7A5349A-BDA9-4B11-9EFD-8A95754871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A5349A-BDA9-4B11-9EFD-8A9575487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6926D6-7718-4FFF-A5DB-A3FAD2162887}"/>
              </a:ext>
            </a:extLst>
          </p:cNvPr>
          <p:cNvSpPr txBox="1"/>
          <p:nvPr userDrawn="1"/>
        </p:nvSpPr>
        <p:spPr>
          <a:xfrm>
            <a:off x="8077199" y="6611832"/>
            <a:ext cx="3745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255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55" lvl="1" indent="-192067" defTabSz="895255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151" lvl="2" indent="-261910" defTabSz="895255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298" lvl="3" indent="-155558" defTabSz="895255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728" lvl="4" indent="-130162" defTabSz="895255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10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DRAFT &amp; Confidential – for policy development purposes only   |</a:t>
            </a:r>
          </a:p>
        </p:txBody>
      </p:sp>
    </p:spTree>
    <p:extLst>
      <p:ext uri="{BB962C8B-B14F-4D97-AF65-F5344CB8AC3E}">
        <p14:creationId xmlns:p14="http://schemas.microsoft.com/office/powerpoint/2010/main" val="15676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F58534E-8974-44DD-8DDC-E62D08118C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58534E-8974-44DD-8DDC-E62D08118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0A8D6154-CC7F-49A3-AA8F-026C1621728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0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0"/>
          <p:cNvSpPr txBox="1">
            <a:spLocks noGrp="1"/>
          </p:cNvSpPr>
          <p:nvPr>
            <p:ph type="body" idx="1"/>
          </p:nvPr>
        </p:nvSpPr>
        <p:spPr>
          <a:xfrm>
            <a:off x="406400" y="1371601"/>
            <a:ext cx="56388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body" idx="2"/>
          </p:nvPr>
        </p:nvSpPr>
        <p:spPr>
          <a:xfrm>
            <a:off x="6248400" y="1371601"/>
            <a:ext cx="56388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6356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layout">
  <p:cSld name="Content with Caption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1"/>
          <p:cNvSpPr txBox="1">
            <a:spLocks noGrp="1"/>
          </p:cNvSpPr>
          <p:nvPr>
            <p:ph type="body" idx="1"/>
          </p:nvPr>
        </p:nvSpPr>
        <p:spPr>
          <a:xfrm>
            <a:off x="4953000" y="1371601"/>
            <a:ext cx="67056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1"/>
          <p:cNvSpPr txBox="1">
            <a:spLocks noGrp="1"/>
          </p:cNvSpPr>
          <p:nvPr>
            <p:ph type="body" idx="2"/>
          </p:nvPr>
        </p:nvSpPr>
        <p:spPr>
          <a:xfrm>
            <a:off x="609601" y="2438401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body" idx="3"/>
          </p:nvPr>
        </p:nvSpPr>
        <p:spPr>
          <a:xfrm>
            <a:off x="609601" y="1524000"/>
            <a:ext cx="4011084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5093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layout">
  <p:cSld name="Picture with caption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2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42"/>
          <p:cNvSpPr>
            <a:spLocks noGrp="1"/>
          </p:cNvSpPr>
          <p:nvPr>
            <p:ph type="pic" idx="2"/>
          </p:nvPr>
        </p:nvSpPr>
        <p:spPr>
          <a:xfrm>
            <a:off x="2387658" y="1376941"/>
            <a:ext cx="7315200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42"/>
          <p:cNvSpPr txBox="1">
            <a:spLocks noGrp="1"/>
          </p:cNvSpPr>
          <p:nvPr>
            <p:ph type="body" idx="1"/>
          </p:nvPr>
        </p:nvSpPr>
        <p:spPr>
          <a:xfrm>
            <a:off x="2389717" y="55197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body" idx="3"/>
          </p:nvPr>
        </p:nvSpPr>
        <p:spPr>
          <a:xfrm>
            <a:off x="2389717" y="5062537"/>
            <a:ext cx="7315200" cy="47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6846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3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body" idx="1"/>
          </p:nvPr>
        </p:nvSpPr>
        <p:spPr>
          <a:xfrm rot="5400000">
            <a:off x="3820319" y="-1585118"/>
            <a:ext cx="47545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26722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/>
          <p:nvPr/>
        </p:nvSpPr>
        <p:spPr>
          <a:xfrm>
            <a:off x="1732722" y="-6626"/>
            <a:ext cx="10459278" cy="1311275"/>
          </a:xfrm>
          <a:prstGeom prst="rect">
            <a:avLst/>
          </a:prstGeom>
          <a:solidFill>
            <a:srgbClr val="55709D"/>
          </a:solidFill>
          <a:ln>
            <a:noFill/>
          </a:ln>
        </p:spPr>
        <p:txBody>
          <a:bodyPr spcFirstLastPara="1" wrap="square" lIns="91425" tIns="320025" rIns="91425" bIns="320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44" descr="picture-2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737360" cy="130651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ctrTitle"/>
          </p:nvPr>
        </p:nvSpPr>
        <p:spPr>
          <a:xfrm>
            <a:off x="304800" y="2286001"/>
            <a:ext cx="11684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" name="Google Shape;5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096000"/>
            <a:ext cx="1094232" cy="490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5244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>
  <p:cSld name="1_Title and vertical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body" idx="1"/>
          </p:nvPr>
        </p:nvSpPr>
        <p:spPr>
          <a:xfrm rot="5400000">
            <a:off x="3820319" y="-1585118"/>
            <a:ext cx="47545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3353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1"/>
          </p:nvPr>
        </p:nvSpPr>
        <p:spPr>
          <a:xfrm>
            <a:off x="711200" y="1524001"/>
            <a:ext cx="106680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5988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/>
          <p:nvPr/>
        </p:nvSpPr>
        <p:spPr>
          <a:xfrm>
            <a:off x="0" y="-6626"/>
            <a:ext cx="12192000" cy="1311275"/>
          </a:xfrm>
          <a:prstGeom prst="rect">
            <a:avLst/>
          </a:prstGeom>
          <a:solidFill>
            <a:srgbClr val="55709D"/>
          </a:solidFill>
          <a:ln>
            <a:noFill/>
          </a:ln>
        </p:spPr>
        <p:txBody>
          <a:bodyPr spcFirstLastPara="1" wrap="square" lIns="91425" tIns="320025" rIns="91425" bIns="320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ctrTitle"/>
          </p:nvPr>
        </p:nvSpPr>
        <p:spPr>
          <a:xfrm>
            <a:off x="304800" y="2286001"/>
            <a:ext cx="11684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32361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4601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body" idx="1"/>
          </p:nvPr>
        </p:nvSpPr>
        <p:spPr>
          <a:xfrm>
            <a:off x="406400" y="1371601"/>
            <a:ext cx="56388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2"/>
          </p:nvPr>
        </p:nvSpPr>
        <p:spPr>
          <a:xfrm>
            <a:off x="6248400" y="1371601"/>
            <a:ext cx="56388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055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BD1CCFA-8CD3-4E4D-BBB2-D84922816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D1CCFA-8CD3-4E4D-BBB2-D84922816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0029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1254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layout">
  <p:cSld name="Content with Caption layou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>
            <a:off x="4953000" y="1371601"/>
            <a:ext cx="67056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body" idx="2"/>
          </p:nvPr>
        </p:nvSpPr>
        <p:spPr>
          <a:xfrm>
            <a:off x="609601" y="2438401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3"/>
          </p:nvPr>
        </p:nvSpPr>
        <p:spPr>
          <a:xfrm>
            <a:off x="609601" y="1524000"/>
            <a:ext cx="4011084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38350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layout">
  <p:cSld name="Picture with caption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" name="Google Shape;84;p35"/>
          <p:cNvSpPr>
            <a:spLocks noGrp="1"/>
          </p:cNvSpPr>
          <p:nvPr>
            <p:ph type="pic" idx="2"/>
          </p:nvPr>
        </p:nvSpPr>
        <p:spPr>
          <a:xfrm>
            <a:off x="2387658" y="1376941"/>
            <a:ext cx="7315200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5"/>
          <p:cNvSpPr txBox="1">
            <a:spLocks noGrp="1"/>
          </p:cNvSpPr>
          <p:nvPr>
            <p:ph type="body" idx="1"/>
          </p:nvPr>
        </p:nvSpPr>
        <p:spPr>
          <a:xfrm>
            <a:off x="2389717" y="55197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body" idx="3"/>
          </p:nvPr>
        </p:nvSpPr>
        <p:spPr>
          <a:xfrm>
            <a:off x="2389717" y="5062537"/>
            <a:ext cx="7315200" cy="47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3346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6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body" idx="1"/>
          </p:nvPr>
        </p:nvSpPr>
        <p:spPr>
          <a:xfrm rot="5400000">
            <a:off x="3820319" y="-1585118"/>
            <a:ext cx="47545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61661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 Text">
  <p:cSld name="Plai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8778240" y="65096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body" idx="1"/>
          </p:nvPr>
        </p:nvSpPr>
        <p:spPr>
          <a:xfrm>
            <a:off x="612775" y="1719072"/>
            <a:ext cx="10972800" cy="422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1pPr>
            <a:lvl2pPr marL="914400" lvl="1" indent="-314325" algn="l">
              <a:lnSpc>
                <a:spcPct val="11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Char char="–"/>
              <a:defRPr sz="1350"/>
            </a:lvl2pPr>
            <a:lvl3pPr marL="1371600" lvl="2" indent="-295275" algn="l">
              <a:lnSpc>
                <a:spcPct val="11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o"/>
              <a:defRPr sz="105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ftr" idx="11"/>
          </p:nvPr>
        </p:nvSpPr>
        <p:spPr>
          <a:xfrm>
            <a:off x="612649" y="6519672"/>
            <a:ext cx="6150103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70365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>
  <p:cSld name="1_Title and vertical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 txBox="1"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body" idx="1"/>
          </p:nvPr>
        </p:nvSpPr>
        <p:spPr>
          <a:xfrm rot="5400000">
            <a:off x="3820319" y="-1585118"/>
            <a:ext cx="47545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049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29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D6E7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7EE70F8-A786-4DFC-946C-4C35C079F41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4FDB4C5-BE40-440B-A870-3313D9450B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FDB4C5-BE40-440B-A870-3313D9450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523220"/>
          </a:xfrm>
        </p:spPr>
        <p:txBody>
          <a:bodyPr vert="horz"/>
          <a:lstStyle>
            <a:lvl1pPr>
              <a:defRPr sz="340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89366EE-C8FC-4172-BB20-951A204B482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8060A51-D0D4-4813-BE91-B6325A351E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060A51-D0D4-4813-BE91-B6325A351E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668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BEE9BE2-A3A9-4392-A790-93901825F7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EE9BE2-A3A9-4392-A790-93901825F7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3EA5A42-3821-468B-9749-6BBC544BF7A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45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A51FBD6-5146-401E-BFA9-F321E8AC79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51FBD6-5146-401E-BFA9-F321E8AC79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EC3A3-CCD7-4A4C-8E44-C641D587FB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39043" y="2619903"/>
            <a:ext cx="3291840" cy="14126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rgbClr val="002960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791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026">
            <a:extLst>
              <a:ext uri="{FF2B5EF4-FFF2-40B4-BE49-F238E27FC236}">
                <a16:creationId xmlns:a16="http://schemas.microsoft.com/office/drawing/2014/main" id="{B6EF9AB2-ECF0-4A43-84B1-1F4E904C07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86137" y="2663630"/>
            <a:ext cx="7385660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baseline="0">
                <a:solidFill>
                  <a:srgbClr val="0029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1" name="TitleTopPlaceholder">
            <a:extLst>
              <a:ext uri="{FF2B5EF4-FFF2-40B4-BE49-F238E27FC236}">
                <a16:creationId xmlns:a16="http://schemas.microsoft.com/office/drawing/2014/main" id="{B981A466-5269-4177-A5E5-30BCB5BC2AEC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2834206" y="3245970"/>
            <a:ext cx="2834204" cy="436455"/>
          </a:xfrm>
          <a:prstGeom prst="rect">
            <a:avLst/>
          </a:prstGeom>
          <a:solidFill>
            <a:srgbClr val="5E8B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itleTopPlaceholder">
            <a:extLst>
              <a:ext uri="{FF2B5EF4-FFF2-40B4-BE49-F238E27FC236}">
                <a16:creationId xmlns:a16="http://schemas.microsoft.com/office/drawing/2014/main" id="{367838D1-6ECD-4C94-B6CD-8DD54B85C57E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2" y="3245969"/>
            <a:ext cx="2834204" cy="436455"/>
          </a:xfrm>
          <a:prstGeom prst="rect">
            <a:avLst/>
          </a:prstGeom>
          <a:solidFill>
            <a:srgbClr val="FFC0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itleTopPlaceholder">
            <a:extLst>
              <a:ext uri="{FF2B5EF4-FFF2-40B4-BE49-F238E27FC236}">
                <a16:creationId xmlns:a16="http://schemas.microsoft.com/office/drawing/2014/main" id="{F1E50EB1-A679-45CD-BF1B-6991AEB0F49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181341" y="3246845"/>
            <a:ext cx="7010659" cy="436455"/>
          </a:xfrm>
          <a:prstGeom prst="rect">
            <a:avLst/>
          </a:prstGeom>
          <a:solidFill>
            <a:srgbClr val="009900">
              <a:alpha val="6862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4" descr="http://upload.wikimedia.org/wikipedia/commons/thumb/8/82/Seal_of_Massachusetts.svg/2000px-Seal_of_Massachusetts.svg.png">
            <a:extLst>
              <a:ext uri="{FF2B5EF4-FFF2-40B4-BE49-F238E27FC236}">
                <a16:creationId xmlns:a16="http://schemas.microsoft.com/office/drawing/2014/main" id="{400F5AB4-3BD4-8EF9-3617-7C38313CAF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0" y="1595665"/>
            <a:ext cx="2747899" cy="2747736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cK Disclaimer">
            <a:extLst>
              <a:ext uri="{FF2B5EF4-FFF2-40B4-BE49-F238E27FC236}">
                <a16:creationId xmlns:a16="http://schemas.microsoft.com/office/drawing/2014/main" id="{B40AD724-1E00-4710-A3CE-858E6CF477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86137" y="5983586"/>
            <a:ext cx="682836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03755" eaLnBrk="0" hangingPunct="0"/>
            <a:r>
              <a:rPr lang="en-US" sz="1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DRAFT &amp; CONFIDENTIAL; FOR POLICY DEVELOPMENT PURPOSES ONLY</a:t>
            </a:r>
          </a:p>
        </p:txBody>
      </p:sp>
      <p:sp>
        <p:nvSpPr>
          <p:cNvPr id="18" name="McK Disclaimer">
            <a:extLst>
              <a:ext uri="{FF2B5EF4-FFF2-40B4-BE49-F238E27FC236}">
                <a16:creationId xmlns:a16="http://schemas.microsoft.com/office/drawing/2014/main" id="{F34E01FF-2D86-45BE-BEE3-BF3A65F4F6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86136" y="4343401"/>
            <a:ext cx="7488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3755" eaLnBrk="0" hangingPunct="0"/>
            <a:r>
              <a:rPr lang="en-US" sz="2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Executive Office of Health and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26563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C35BFF-DA8C-4FB1-8E73-FC11B8023C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C35BFF-DA8C-4FB1-8E73-FC11B8023C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205CAA-13CE-49C7-815C-9E0C026FFCB1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5FA6BB2-CBBF-46C1-9252-4C2B0AEA25A4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28650 w 12193200"/>
                <a:gd name="connsiteY0" fmla="*/ 622800 h 6858000"/>
                <a:gd name="connsiteX1" fmla="*/ 628650 w 12193200"/>
                <a:gd name="connsiteY1" fmla="*/ 6445640 h 6858000"/>
                <a:gd name="connsiteX2" fmla="*/ 11563350 w 12193200"/>
                <a:gd name="connsiteY2" fmla="*/ 6445640 h 6858000"/>
                <a:gd name="connsiteX3" fmla="*/ 11563350 w 12193200"/>
                <a:gd name="connsiteY3" fmla="*/ 622800 h 6858000"/>
                <a:gd name="connsiteX4" fmla="*/ 11562000 w 12193200"/>
                <a:gd name="connsiteY4" fmla="*/ 622800 h 6858000"/>
                <a:gd name="connsiteX5" fmla="*/ 630001 w 12193200"/>
                <a:gd name="connsiteY5" fmla="*/ 622800 h 6858000"/>
                <a:gd name="connsiteX6" fmla="*/ 0 w 12193200"/>
                <a:gd name="connsiteY6" fmla="*/ 0 h 6858000"/>
                <a:gd name="connsiteX7" fmla="*/ 12193200 w 12193200"/>
                <a:gd name="connsiteY7" fmla="*/ 0 h 6858000"/>
                <a:gd name="connsiteX8" fmla="*/ 12193200 w 12193200"/>
                <a:gd name="connsiteY8" fmla="*/ 622800 h 6858000"/>
                <a:gd name="connsiteX9" fmla="*/ 12192000 w 12193200"/>
                <a:gd name="connsiteY9" fmla="*/ 622800 h 6858000"/>
                <a:gd name="connsiteX10" fmla="*/ 12192000 w 12193200"/>
                <a:gd name="connsiteY10" fmla="*/ 6160597 h 6858000"/>
                <a:gd name="connsiteX11" fmla="*/ 12193200 w 12193200"/>
                <a:gd name="connsiteY11" fmla="*/ 6160597 h 6858000"/>
                <a:gd name="connsiteX12" fmla="*/ 12193200 w 12193200"/>
                <a:gd name="connsiteY12" fmla="*/ 6858000 h 6858000"/>
                <a:gd name="connsiteX13" fmla="*/ 12192000 w 12193200"/>
                <a:gd name="connsiteY13" fmla="*/ 6858000 h 6858000"/>
                <a:gd name="connsiteX14" fmla="*/ 11562000 w 12193200"/>
                <a:gd name="connsiteY14" fmla="*/ 6858000 h 6858000"/>
                <a:gd name="connsiteX15" fmla="*/ 630001 w 12193200"/>
                <a:gd name="connsiteY15" fmla="*/ 6858000 h 6858000"/>
                <a:gd name="connsiteX16" fmla="*/ 1 w 12193200"/>
                <a:gd name="connsiteY16" fmla="*/ 6858000 h 6858000"/>
                <a:gd name="connsiteX17" fmla="*/ 1 w 12193200"/>
                <a:gd name="connsiteY17" fmla="*/ 6160597 h 6858000"/>
                <a:gd name="connsiteX18" fmla="*/ 1 w 12193200"/>
                <a:gd name="connsiteY18" fmla="*/ 622800 h 6858000"/>
                <a:gd name="connsiteX19" fmla="*/ 0 w 12193200"/>
                <a:gd name="connsiteY19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3200" h="6858000">
                  <a:moveTo>
                    <a:pt x="628650" y="622800"/>
                  </a:moveTo>
                  <a:lnTo>
                    <a:pt x="628650" y="6445640"/>
                  </a:lnTo>
                  <a:lnTo>
                    <a:pt x="11563350" y="6445640"/>
                  </a:lnTo>
                  <a:lnTo>
                    <a:pt x="11563350" y="622800"/>
                  </a:lnTo>
                  <a:lnTo>
                    <a:pt x="11562000" y="622800"/>
                  </a:lnTo>
                  <a:lnTo>
                    <a:pt x="630001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04C3E">
                <a:alpha val="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6ABB549-57FF-443E-B2C2-869B1BE22D78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8C957B9-04AC-44BC-A61A-7179B755DB23}"/>
                </a:ext>
              </a:extLst>
            </p:cNvPr>
            <p:cNvCxnSpPr/>
            <p:nvPr/>
          </p:nvCxnSpPr>
          <p:spPr>
            <a:xfrm>
              <a:off x="-600" y="88829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ED10B04-D336-4F5E-90DB-920E0E49189A}"/>
                </a:ext>
              </a:extLst>
            </p:cNvPr>
            <p:cNvCxnSpPr/>
            <p:nvPr/>
          </p:nvCxnSpPr>
          <p:spPr>
            <a:xfrm>
              <a:off x="-600" y="11537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7F75BA2-C74A-4EEB-9D7E-225BB6D5C8BF}"/>
                </a:ext>
              </a:extLst>
            </p:cNvPr>
            <p:cNvCxnSpPr/>
            <p:nvPr/>
          </p:nvCxnSpPr>
          <p:spPr>
            <a:xfrm>
              <a:off x="-600" y="141927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7FAD59-5E82-46F6-BE95-31A800A332D9}"/>
                </a:ext>
              </a:extLst>
            </p:cNvPr>
            <p:cNvCxnSpPr/>
            <p:nvPr/>
          </p:nvCxnSpPr>
          <p:spPr>
            <a:xfrm>
              <a:off x="-600" y="168477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3F84FED-DA1A-4299-B63F-EBFC9C76832D}"/>
                </a:ext>
              </a:extLst>
            </p:cNvPr>
            <p:cNvCxnSpPr/>
            <p:nvPr/>
          </p:nvCxnSpPr>
          <p:spPr>
            <a:xfrm>
              <a:off x="-600" y="19502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724DFE7-CA66-416F-A50D-7CB00EB387BA}"/>
                </a:ext>
              </a:extLst>
            </p:cNvPr>
            <p:cNvCxnSpPr/>
            <p:nvPr/>
          </p:nvCxnSpPr>
          <p:spPr>
            <a:xfrm>
              <a:off x="-600" y="22416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E1522E4-ACC1-4390-B98C-80F8BE816149}"/>
                </a:ext>
              </a:extLst>
            </p:cNvPr>
            <p:cNvCxnSpPr/>
            <p:nvPr/>
          </p:nvCxnSpPr>
          <p:spPr>
            <a:xfrm>
              <a:off x="-600" y="25331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4F29267-5B98-4D10-B92F-0614C8361A7A}"/>
                </a:ext>
              </a:extLst>
            </p:cNvPr>
            <p:cNvCxnSpPr/>
            <p:nvPr/>
          </p:nvCxnSpPr>
          <p:spPr>
            <a:xfrm>
              <a:off x="-600" y="28245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C2CF37A-D53E-4841-A62A-D09E7138B015}"/>
                </a:ext>
              </a:extLst>
            </p:cNvPr>
            <p:cNvCxnSpPr/>
            <p:nvPr/>
          </p:nvCxnSpPr>
          <p:spPr>
            <a:xfrm>
              <a:off x="-600" y="31159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836D3E-9D1C-412F-9005-16EC3F0C88D6}"/>
                </a:ext>
              </a:extLst>
            </p:cNvPr>
            <p:cNvCxnSpPr/>
            <p:nvPr/>
          </p:nvCxnSpPr>
          <p:spPr>
            <a:xfrm>
              <a:off x="-600" y="34073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53F1F25-5D83-49B0-8283-3887ABBA1E33}"/>
                </a:ext>
              </a:extLst>
            </p:cNvPr>
            <p:cNvCxnSpPr/>
            <p:nvPr/>
          </p:nvCxnSpPr>
          <p:spPr>
            <a:xfrm>
              <a:off x="-600" y="36987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F540573-1410-44EA-AD28-D493F74DB5E6}"/>
                </a:ext>
              </a:extLst>
            </p:cNvPr>
            <p:cNvCxnSpPr/>
            <p:nvPr/>
          </p:nvCxnSpPr>
          <p:spPr>
            <a:xfrm>
              <a:off x="-600" y="39902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A7FC97-3901-4FFF-9332-60B01C045C2C}"/>
                </a:ext>
              </a:extLst>
            </p:cNvPr>
            <p:cNvCxnSpPr/>
            <p:nvPr/>
          </p:nvCxnSpPr>
          <p:spPr>
            <a:xfrm>
              <a:off x="-600" y="42816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525C382-48E9-40C4-A9A3-49120E5B1E71}"/>
                </a:ext>
              </a:extLst>
            </p:cNvPr>
            <p:cNvCxnSpPr/>
            <p:nvPr/>
          </p:nvCxnSpPr>
          <p:spPr>
            <a:xfrm>
              <a:off x="-600" y="45730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4D431FB-FB6C-42CA-A42A-B5F0FBD2292A}"/>
                </a:ext>
              </a:extLst>
            </p:cNvPr>
            <p:cNvCxnSpPr/>
            <p:nvPr/>
          </p:nvCxnSpPr>
          <p:spPr>
            <a:xfrm>
              <a:off x="-600" y="48644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A3A91DD-FFE2-4049-8815-7C203B497382}"/>
                </a:ext>
              </a:extLst>
            </p:cNvPr>
            <p:cNvCxnSpPr/>
            <p:nvPr/>
          </p:nvCxnSpPr>
          <p:spPr>
            <a:xfrm>
              <a:off x="-600" y="51558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A4C607B-623C-4DCD-BBE7-F8373140C6BF}"/>
                </a:ext>
              </a:extLst>
            </p:cNvPr>
            <p:cNvCxnSpPr/>
            <p:nvPr/>
          </p:nvCxnSpPr>
          <p:spPr>
            <a:xfrm>
              <a:off x="-600" y="54473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F8A9E91-53D6-48A3-9D9F-5B8FCC3E0742}"/>
                </a:ext>
              </a:extLst>
            </p:cNvPr>
            <p:cNvCxnSpPr/>
            <p:nvPr/>
          </p:nvCxnSpPr>
          <p:spPr>
            <a:xfrm>
              <a:off x="-600" y="57387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CE25DC1-0865-4EC4-AEEC-1CE270630F7A}"/>
                </a:ext>
              </a:extLst>
            </p:cNvPr>
            <p:cNvCxnSpPr/>
            <p:nvPr/>
          </p:nvCxnSpPr>
          <p:spPr>
            <a:xfrm>
              <a:off x="-600" y="60301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661ACA77-D14B-4E9F-A63A-A2B63A915771}"/>
                </a:ext>
              </a:extLst>
            </p:cNvPr>
            <p:cNvGrpSpPr/>
            <p:nvPr/>
          </p:nvGrpSpPr>
          <p:grpSpPr>
            <a:xfrm>
              <a:off x="1277000" y="622800"/>
              <a:ext cx="9638000" cy="5407342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319F0EF1-D77E-47CE-8DA8-76A43CFCE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AE0D9080-776B-4F31-A8E3-D83A10947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DA6D010A-9867-44BB-BB12-A9DDDE44F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48004BFA-0150-4018-8003-C2B072800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B01AE01F-B846-4375-9B2D-1E40ED433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357B6979-5407-4736-9F47-54BA472DB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136AB539-3DE5-47F2-A9D4-50BA96D44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A5C55FAD-754B-471F-BC43-1F6B282F3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6F933609-921F-4CFC-B764-20D776016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BF28693F-C0FD-4C0A-90A6-0584421F9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371BD375-0C6C-47E6-83EA-A6D3D26BC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17045D97-382B-4DB9-8481-D40DA7629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CD377B0A-08B9-443C-BBEB-27555A6D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6030142"/>
              <a:ext cx="10934700" cy="415498"/>
            </a:xfrm>
            <a:prstGeom prst="rect">
              <a:avLst/>
            </a:prstGeom>
            <a:solidFill>
              <a:srgbClr val="FF66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5E3B1C1D-508E-45C7-B712-DE870CCF7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1497601"/>
              <a:ext cx="10934700" cy="452667"/>
            </a:xfrm>
            <a:prstGeom prst="rect">
              <a:avLst/>
            </a:prstGeom>
            <a:solidFill>
              <a:srgbClr val="FF66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E4090B37-247A-431C-B200-45FED9E34DAE}"/>
                </a:ext>
              </a:extLst>
            </p:cNvPr>
            <p:cNvGrpSpPr/>
            <p:nvPr/>
          </p:nvGrpSpPr>
          <p:grpSpPr>
            <a:xfrm>
              <a:off x="629400" y="5844667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8F4C774E-9240-4BAF-8050-95EF9EE0F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E77D533-C9AE-4FE4-BE11-446D73B09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AF359B51-C711-4C0D-AD37-A158FFB25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CCD5B928-661D-4334-8120-D63DF99F9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6C7E4223-C1EF-4B2F-B519-7E38AA26A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CBBB070F-856B-432B-880E-8FAB10EFDB3F}"/>
                </a:ext>
              </a:extLst>
            </p:cNvPr>
            <p:cNvSpPr/>
            <p:nvPr/>
          </p:nvSpPr>
          <p:spPr>
            <a:xfrm>
              <a:off x="628650" y="1950267"/>
              <a:ext cx="10934700" cy="407987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04C3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0" name="Footnote example">
              <a:extLst>
                <a:ext uri="{FF2B5EF4-FFF2-40B4-BE49-F238E27FC236}">
                  <a16:creationId xmlns:a16="http://schemas.microsoft.com/office/drawing/2014/main" id="{F94D2ACE-A1A7-4283-9707-07D631C9B5AA}"/>
                </a:ext>
              </a:extLst>
            </p:cNvPr>
            <p:cNvSpPr txBox="1"/>
            <p:nvPr/>
          </p:nvSpPr>
          <p:spPr>
            <a:xfrm>
              <a:off x="630000" y="60301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xxxx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6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TitleTopPlaceholder">
            <a:extLst>
              <a:ext uri="{FF2B5EF4-FFF2-40B4-BE49-F238E27FC236}">
                <a16:creationId xmlns:a16="http://schemas.microsoft.com/office/drawing/2014/main" id="{1BF17556-80E3-5786-DA4F-1FD6A7ACEB31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2834206" y="3245970"/>
            <a:ext cx="2834204" cy="436455"/>
          </a:xfrm>
          <a:prstGeom prst="rect">
            <a:avLst/>
          </a:prstGeom>
          <a:solidFill>
            <a:srgbClr val="5E8B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itleTopPlaceholder">
            <a:extLst>
              <a:ext uri="{FF2B5EF4-FFF2-40B4-BE49-F238E27FC236}">
                <a16:creationId xmlns:a16="http://schemas.microsoft.com/office/drawing/2014/main" id="{E85F80DE-95DF-C53E-ACB4-64F139108A34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2" y="3245969"/>
            <a:ext cx="2834204" cy="436455"/>
          </a:xfrm>
          <a:prstGeom prst="rect">
            <a:avLst/>
          </a:prstGeom>
          <a:solidFill>
            <a:srgbClr val="FFC0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TopPlaceholder">
            <a:extLst>
              <a:ext uri="{FF2B5EF4-FFF2-40B4-BE49-F238E27FC236}">
                <a16:creationId xmlns:a16="http://schemas.microsoft.com/office/drawing/2014/main" id="{A4EF63A6-6D26-A9D6-3E7B-51279A6BD95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181341" y="3246845"/>
            <a:ext cx="7010659" cy="436455"/>
          </a:xfrm>
          <a:prstGeom prst="rect">
            <a:avLst/>
          </a:prstGeom>
          <a:solidFill>
            <a:srgbClr val="009900">
              <a:alpha val="6862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7FD933-4633-25B3-D0CD-C3D2DF76203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586136" y="4940989"/>
            <a:ext cx="4459805" cy="307777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lnSpc>
                <a:spcPct val="100000"/>
              </a:lnSpc>
              <a:defRPr sz="1400" b="1" baseline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9" name="Picture 4" descr="http://upload.wikimedia.org/wikipedia/commons/thumb/8/82/Seal_of_Massachusetts.svg/2000px-Seal_of_Massachusetts.svg.png">
            <a:extLst>
              <a:ext uri="{FF2B5EF4-FFF2-40B4-BE49-F238E27FC236}">
                <a16:creationId xmlns:a16="http://schemas.microsoft.com/office/drawing/2014/main" id="{9B3DEB20-A0CE-FB0F-2315-C2C8E8B1A1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0" y="1595665"/>
            <a:ext cx="2747899" cy="2747736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cK Disclaimer">
            <a:extLst>
              <a:ext uri="{FF2B5EF4-FFF2-40B4-BE49-F238E27FC236}">
                <a16:creationId xmlns:a16="http://schemas.microsoft.com/office/drawing/2014/main" id="{931A5202-F66D-4DBD-27E9-AC4B1A7B30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86136" y="4343401"/>
            <a:ext cx="7488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3755" eaLnBrk="0" hangingPunct="0"/>
            <a:r>
              <a:rPr lang="en-US" sz="2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Executive Office of Health and Human Services</a:t>
            </a:r>
          </a:p>
        </p:txBody>
      </p:sp>
      <p:sp>
        <p:nvSpPr>
          <p:cNvPr id="12" name="Rectangle 1026">
            <a:extLst>
              <a:ext uri="{FF2B5EF4-FFF2-40B4-BE49-F238E27FC236}">
                <a16:creationId xmlns:a16="http://schemas.microsoft.com/office/drawing/2014/main" id="{3ABBC97F-7F02-6FD5-AFB4-0DA200C091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586137" y="2171189"/>
            <a:ext cx="7385660" cy="98488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 b="1" baseline="0">
                <a:solidFill>
                  <a:srgbClr val="0029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McK Disclaimer">
            <a:extLst>
              <a:ext uri="{FF2B5EF4-FFF2-40B4-BE49-F238E27FC236}">
                <a16:creationId xmlns:a16="http://schemas.microsoft.com/office/drawing/2014/main" id="{C64F50EC-4DAD-6AA5-7C80-DC0D3D320E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86137" y="5983586"/>
            <a:ext cx="682836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03755" eaLnBrk="0" hangingPunct="0"/>
            <a:r>
              <a:rPr lang="en-US" sz="1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DRAFT &amp; CONFIDENTIAL; FOR POLICY DEVELOPMENT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1218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4D8866B-31A2-4618-8A6D-77A4E95FF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4D8866B-31A2-4618-8A6D-77A4E95FF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50267"/>
            <a:ext cx="10934700" cy="407987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23D9478-0E46-415A-B497-67E07ED232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7CF76-6CAE-4162-9857-F796E9E0067D}"/>
              </a:ext>
            </a:extLst>
          </p:cNvPr>
          <p:cNvSpPr txBox="1"/>
          <p:nvPr userDrawn="1"/>
        </p:nvSpPr>
        <p:spPr>
          <a:xfrm>
            <a:off x="8077199" y="6611832"/>
            <a:ext cx="3745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255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55" lvl="1" indent="-192067" defTabSz="895255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151" lvl="2" indent="-261910" defTabSz="895255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298" lvl="3" indent="-155558" defTabSz="895255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728" lvl="4" indent="-130162" defTabSz="895255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10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DRAFT &amp; Confidential – for policy development purposes only   |</a:t>
            </a:r>
          </a:p>
        </p:txBody>
      </p:sp>
    </p:spTree>
    <p:extLst>
      <p:ext uri="{BB962C8B-B14F-4D97-AF65-F5344CB8AC3E}">
        <p14:creationId xmlns:p14="http://schemas.microsoft.com/office/powerpoint/2010/main" val="13772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E939350-B9CD-4CFF-BA12-901AFF1E7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939350-B9CD-4CFF-BA12-901AFF1E7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69332"/>
          </a:xfr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57170-3BA7-429B-9FD2-34D04E5CBF0A}"/>
              </a:ext>
            </a:extLst>
          </p:cNvPr>
          <p:cNvSpPr txBox="1"/>
          <p:nvPr userDrawn="1"/>
        </p:nvSpPr>
        <p:spPr>
          <a:xfrm>
            <a:off x="8077199" y="6611832"/>
            <a:ext cx="3745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255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55" lvl="1" indent="-192067" defTabSz="895255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151" lvl="2" indent="-261910" defTabSz="895255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298" lvl="3" indent="-155558" defTabSz="895255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728" lvl="4" indent="-130162" defTabSz="895255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10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DRAFT &amp; Confidential – for policy development purposes only   |</a:t>
            </a:r>
          </a:p>
        </p:txBody>
      </p:sp>
    </p:spTree>
    <p:extLst>
      <p:ext uri="{BB962C8B-B14F-4D97-AF65-F5344CB8AC3E}">
        <p14:creationId xmlns:p14="http://schemas.microsoft.com/office/powerpoint/2010/main" val="37189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727E6D8-1B42-4239-A6A3-2E8AE3CC8F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27E6D8-1B42-4239-A6A3-2E8AE3CC8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50267"/>
            <a:ext cx="10934700" cy="407987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B1997-6892-4854-B871-6D52AD79521F}"/>
              </a:ext>
            </a:extLst>
          </p:cNvPr>
          <p:cNvSpPr txBox="1"/>
          <p:nvPr userDrawn="1"/>
        </p:nvSpPr>
        <p:spPr>
          <a:xfrm>
            <a:off x="8077199" y="6611832"/>
            <a:ext cx="3745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255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55" lvl="1" indent="-192067" defTabSz="895255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151" lvl="2" indent="-261910" defTabSz="895255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298" lvl="3" indent="-155558" defTabSz="895255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728" lvl="4" indent="-130162" defTabSz="895255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10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DRAFT &amp; Confidential – for policy development purposes only   |</a:t>
            </a:r>
          </a:p>
        </p:txBody>
      </p:sp>
    </p:spTree>
    <p:extLst>
      <p:ext uri="{BB962C8B-B14F-4D97-AF65-F5344CB8AC3E}">
        <p14:creationId xmlns:p14="http://schemas.microsoft.com/office/powerpoint/2010/main" val="22240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61A0CBC-D676-4AA0-B394-214F9567F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61A0CBC-D676-4AA0-B394-214F9567FB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vert="horz" anchor="t">
            <a:noAutofit/>
          </a:bodyPr>
          <a:lstStyle>
            <a:lvl1pPr>
              <a:defRPr sz="2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090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7F72672-1065-45EB-A877-87D70B1FDD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F72672-1065-45EB-A877-87D70B1FD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9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83E8BCB-DBF0-4700-959C-0EEDFC65FC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3E8BCB-DBF0-4700-959C-0EEDFC65F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rgbClr val="002960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6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D2D7D06-A0F0-4527-86BF-27F2BCEF2D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2D7D06-A0F0-4527-86BF-27F2BCEF2D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99BA7807-1035-4153-ADCA-820D72D631B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81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2209398-4B1D-4FD9-950E-F266C67212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2209398-4B1D-4FD9-950E-F266C6721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075DFC96-00FB-42DC-B37F-A74B117205C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2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323C8FD-06B3-4EBA-BCE0-40A6B7258B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323C8FD-06B3-4EBA-BCE0-40A6B7258B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5293EA3A-61EB-423C-BDCB-BD2AEE3614E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1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DC7AC0F-AEE0-4A31-82B8-D110238BC1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DC7AC0F-AEE0-4A31-82B8-D110238BC1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13F76A1-F3FE-403A-8403-BE770160AB5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54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A077EDE-32AD-48AF-9487-02BBE9B56B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A077EDE-32AD-48AF-9487-02BBE9B56B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077D4C-551E-44E1-9B3A-486410F3D2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82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2D0C0D3-0DE8-4BCE-825E-8E980727F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D0C0D3-0DE8-4BCE-825E-8E980727F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vert="horz" wrap="square" lIns="0" tIns="0" rIns="320040" bIns="0" anchor="b">
            <a:noAutofit/>
          </a:bodyPr>
          <a:lstStyle>
            <a:lvl1pPr>
              <a:defRPr sz="3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4209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9EFC5C9-7A4F-4D2C-8B01-35EFA25747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9EFC5C9-7A4F-4D2C-8B01-35EFA25747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18E8879-2244-49D2-A352-AF9FF828F3F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627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E87193CA-8C3D-48CB-B6F4-F9A6E0F8E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8ABA7B8C-0DD6-48C3-9936-3560ECE4445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94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1FF323-FF04-4AF9-9E90-F112D5F870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1FF323-FF04-4AF9-9E90-F112D5F870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B34D59E7-724E-407A-963B-6326870B686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2A81DB2-CC03-4316-9498-ECFFBAC8B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2A81DB2-CC03-4316-9498-ECFFBAC8B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1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92618A0A-337A-4657-AF67-C99DF9D2D3E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69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EFC92DC-00F9-4EB6-844F-94E3CA6FDE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FC92DC-00F9-4EB6-844F-94E3CA6FDE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1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60133516-57AD-46A6-9DE0-491B428846D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3C1BAD3-DD10-49F4-8D82-BDD754C23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3C1BAD3-DD10-49F4-8D82-BDD754C23E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3D3DB052-E0EF-412E-95B8-8E05E502FA2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61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9CDA476-84D0-4CF9-9275-7B4CBC2D78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CDA476-84D0-4CF9-9275-7B4CBC2D7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F9AE83F3-809D-427A-A623-4CF33CFD64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2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6A4D63E-331E-4447-9FCA-35F8F650DB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A4D63E-331E-4447-9FCA-35F8F650DB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3CEABC79-108A-455B-92B6-00EDA7897E4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0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91AF188-7ADA-4E9D-8104-69966DCB56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1AF188-7ADA-4E9D-8104-69966DCB56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6E7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693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012CA237-FE78-49FC-840E-F1E52CFFCF4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42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54C08AB-3041-4389-BBBA-EE812AC02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54C08AB-3041-4389-BBBA-EE812AC02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534CAC21-86B0-471B-8E19-BAD408A69F3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45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51A2CD4-799F-4128-950F-F7AC0C170B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1A2CD4-799F-4128-950F-F7AC0C17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rgbClr val="002960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AD63ABA-7B58-4D2C-955C-CBEC81529DE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FE9AB36-827A-44D4-9069-6A63CAB4FD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FE9AB36-827A-44D4-9069-6A63CAB4FD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0029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4832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29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D6E7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C741337-00A5-4B3C-9EB7-5502DC8D447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9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438F3F0-18BE-499E-B9A3-FF977226F4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38F3F0-18BE-499E-B9A3-FF977226F4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69332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31A3D63B-4D84-4B4E-B719-00EFB1D81C3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63620B7-2040-46B8-B94A-2E14C5F24A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3620B7-2040-46B8-B94A-2E14C5F24A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138279"/>
            <a:ext cx="2926080" cy="25801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A3803D57-612B-45F3-99CD-E609CE14EC8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13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14BC5080-D056-42A3-AFEB-AE49ABF9EB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BC5080-D056-42A3-AFEB-AE49ABF9EB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8B78DBC-FD3A-44B7-883C-0E91E47D0E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757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F0755A6-7E18-42F4-9BA0-2F9C41BA72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0755A6-7E18-42F4-9BA0-2F9C41BA72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614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87C8AD0-5320-43EA-AE8D-EBA89E261F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7C8AD0-5320-43EA-AE8D-EBA89E261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0C1A9-1075-42EC-AF58-09B92D85B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826" y="1664256"/>
            <a:ext cx="6209072" cy="3323987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639043" y="2619903"/>
            <a:ext cx="3291840" cy="14126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7898" y="1630185"/>
            <a:ext cx="0" cy="3392129"/>
          </a:xfrm>
          <a:prstGeom prst="line">
            <a:avLst/>
          </a:prstGeom>
          <a:ln w="9525">
            <a:solidFill>
              <a:srgbClr val="002960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224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026">
            <a:extLst>
              <a:ext uri="{FF2B5EF4-FFF2-40B4-BE49-F238E27FC236}">
                <a16:creationId xmlns:a16="http://schemas.microsoft.com/office/drawing/2014/main" id="{5C5452D4-81FA-8458-223A-8A6D9F6DB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86137" y="2663630"/>
            <a:ext cx="7385660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baseline="0">
                <a:solidFill>
                  <a:srgbClr val="0029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9" name="TitleTopPlaceholder">
            <a:extLst>
              <a:ext uri="{FF2B5EF4-FFF2-40B4-BE49-F238E27FC236}">
                <a16:creationId xmlns:a16="http://schemas.microsoft.com/office/drawing/2014/main" id="{78B7DF40-2193-4228-7C41-C50026DDCE0F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2834206" y="3245970"/>
            <a:ext cx="2834204" cy="436455"/>
          </a:xfrm>
          <a:prstGeom prst="rect">
            <a:avLst/>
          </a:prstGeom>
          <a:solidFill>
            <a:srgbClr val="5E8B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itleTopPlaceholder">
            <a:extLst>
              <a:ext uri="{FF2B5EF4-FFF2-40B4-BE49-F238E27FC236}">
                <a16:creationId xmlns:a16="http://schemas.microsoft.com/office/drawing/2014/main" id="{A6DD18DC-17CC-E7CD-B6A1-121662E926BC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2" y="3245969"/>
            <a:ext cx="2834204" cy="436455"/>
          </a:xfrm>
          <a:prstGeom prst="rect">
            <a:avLst/>
          </a:prstGeom>
          <a:solidFill>
            <a:srgbClr val="FFC0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itleTopPlaceholder">
            <a:extLst>
              <a:ext uri="{FF2B5EF4-FFF2-40B4-BE49-F238E27FC236}">
                <a16:creationId xmlns:a16="http://schemas.microsoft.com/office/drawing/2014/main" id="{24541025-15B4-4C82-44BF-B9AD0F53E4A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181341" y="3246845"/>
            <a:ext cx="7010659" cy="436455"/>
          </a:xfrm>
          <a:prstGeom prst="rect">
            <a:avLst/>
          </a:prstGeom>
          <a:solidFill>
            <a:srgbClr val="009900">
              <a:alpha val="6862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2" name="Picture 4" descr="http://upload.wikimedia.org/wikipedia/commons/thumb/8/82/Seal_of_Massachusetts.svg/2000px-Seal_of_Massachusetts.svg.png">
            <a:extLst>
              <a:ext uri="{FF2B5EF4-FFF2-40B4-BE49-F238E27FC236}">
                <a16:creationId xmlns:a16="http://schemas.microsoft.com/office/drawing/2014/main" id="{A667B943-E8CC-B0B2-871C-AD1C636D3E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0" y="1595665"/>
            <a:ext cx="2747899" cy="2747736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cK Disclaimer">
            <a:extLst>
              <a:ext uri="{FF2B5EF4-FFF2-40B4-BE49-F238E27FC236}">
                <a16:creationId xmlns:a16="http://schemas.microsoft.com/office/drawing/2014/main" id="{C3BC27D1-971A-AC4E-83C7-179A85C029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86137" y="5983586"/>
            <a:ext cx="682836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03755" eaLnBrk="0" hangingPunct="0"/>
            <a:r>
              <a:rPr lang="en-US" sz="1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DRAFT &amp; CONFIDENTIAL; FOR POLICY DEVELOPMENT PURPOSES ONLY</a:t>
            </a:r>
          </a:p>
        </p:txBody>
      </p:sp>
      <p:sp>
        <p:nvSpPr>
          <p:cNvPr id="24" name="McK Disclaimer">
            <a:extLst>
              <a:ext uri="{FF2B5EF4-FFF2-40B4-BE49-F238E27FC236}">
                <a16:creationId xmlns:a16="http://schemas.microsoft.com/office/drawing/2014/main" id="{DC29A36D-FB9C-AD1F-D263-106F3C7195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86136" y="4343401"/>
            <a:ext cx="7488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3755" eaLnBrk="0" hangingPunct="0"/>
            <a:r>
              <a:rPr lang="en-US" sz="2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Executive Office of Health and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38793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5752660-497A-435C-8D74-9CD7ED037C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752660-497A-435C-8D74-9CD7ED037C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867B7D-8301-4FF4-9AE3-0B3E1FF378E5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C9BFCDF-4C34-4472-959E-805A1F91DB8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28650 w 12193200"/>
                <a:gd name="connsiteY0" fmla="*/ 622800 h 6858000"/>
                <a:gd name="connsiteX1" fmla="*/ 628650 w 12193200"/>
                <a:gd name="connsiteY1" fmla="*/ 6445640 h 6858000"/>
                <a:gd name="connsiteX2" fmla="*/ 11563350 w 12193200"/>
                <a:gd name="connsiteY2" fmla="*/ 6445640 h 6858000"/>
                <a:gd name="connsiteX3" fmla="*/ 11563350 w 12193200"/>
                <a:gd name="connsiteY3" fmla="*/ 622800 h 6858000"/>
                <a:gd name="connsiteX4" fmla="*/ 11562000 w 12193200"/>
                <a:gd name="connsiteY4" fmla="*/ 622800 h 6858000"/>
                <a:gd name="connsiteX5" fmla="*/ 630001 w 12193200"/>
                <a:gd name="connsiteY5" fmla="*/ 622800 h 6858000"/>
                <a:gd name="connsiteX6" fmla="*/ 0 w 12193200"/>
                <a:gd name="connsiteY6" fmla="*/ 0 h 6858000"/>
                <a:gd name="connsiteX7" fmla="*/ 12193200 w 12193200"/>
                <a:gd name="connsiteY7" fmla="*/ 0 h 6858000"/>
                <a:gd name="connsiteX8" fmla="*/ 12193200 w 12193200"/>
                <a:gd name="connsiteY8" fmla="*/ 622800 h 6858000"/>
                <a:gd name="connsiteX9" fmla="*/ 12192000 w 12193200"/>
                <a:gd name="connsiteY9" fmla="*/ 622800 h 6858000"/>
                <a:gd name="connsiteX10" fmla="*/ 12192000 w 12193200"/>
                <a:gd name="connsiteY10" fmla="*/ 6160597 h 6858000"/>
                <a:gd name="connsiteX11" fmla="*/ 12193200 w 12193200"/>
                <a:gd name="connsiteY11" fmla="*/ 6160597 h 6858000"/>
                <a:gd name="connsiteX12" fmla="*/ 12193200 w 12193200"/>
                <a:gd name="connsiteY12" fmla="*/ 6858000 h 6858000"/>
                <a:gd name="connsiteX13" fmla="*/ 12192000 w 12193200"/>
                <a:gd name="connsiteY13" fmla="*/ 6858000 h 6858000"/>
                <a:gd name="connsiteX14" fmla="*/ 11562000 w 12193200"/>
                <a:gd name="connsiteY14" fmla="*/ 6858000 h 6858000"/>
                <a:gd name="connsiteX15" fmla="*/ 630001 w 12193200"/>
                <a:gd name="connsiteY15" fmla="*/ 6858000 h 6858000"/>
                <a:gd name="connsiteX16" fmla="*/ 1 w 12193200"/>
                <a:gd name="connsiteY16" fmla="*/ 6858000 h 6858000"/>
                <a:gd name="connsiteX17" fmla="*/ 1 w 12193200"/>
                <a:gd name="connsiteY17" fmla="*/ 6160597 h 6858000"/>
                <a:gd name="connsiteX18" fmla="*/ 1 w 12193200"/>
                <a:gd name="connsiteY18" fmla="*/ 622800 h 6858000"/>
                <a:gd name="connsiteX19" fmla="*/ 0 w 12193200"/>
                <a:gd name="connsiteY19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3200" h="6858000">
                  <a:moveTo>
                    <a:pt x="628650" y="622800"/>
                  </a:moveTo>
                  <a:lnTo>
                    <a:pt x="628650" y="6445640"/>
                  </a:lnTo>
                  <a:lnTo>
                    <a:pt x="11563350" y="6445640"/>
                  </a:lnTo>
                  <a:lnTo>
                    <a:pt x="11563350" y="622800"/>
                  </a:lnTo>
                  <a:lnTo>
                    <a:pt x="11562000" y="622800"/>
                  </a:lnTo>
                  <a:lnTo>
                    <a:pt x="630001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04C3E">
                <a:alpha val="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58ABD7A-4B5A-4CD0-B1DB-829028F0DA45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BEA8A7-7554-4B2B-9EC0-DF54BD284454}"/>
                </a:ext>
              </a:extLst>
            </p:cNvPr>
            <p:cNvCxnSpPr/>
            <p:nvPr/>
          </p:nvCxnSpPr>
          <p:spPr>
            <a:xfrm>
              <a:off x="-600" y="88829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B857B1E-A8FD-43D2-9A7D-7706AE8BBC99}"/>
                </a:ext>
              </a:extLst>
            </p:cNvPr>
            <p:cNvCxnSpPr/>
            <p:nvPr/>
          </p:nvCxnSpPr>
          <p:spPr>
            <a:xfrm>
              <a:off x="-600" y="11537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9B92201-E725-493D-9F7C-8BAB7A44C55E}"/>
                </a:ext>
              </a:extLst>
            </p:cNvPr>
            <p:cNvCxnSpPr/>
            <p:nvPr/>
          </p:nvCxnSpPr>
          <p:spPr>
            <a:xfrm>
              <a:off x="-600" y="141927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02A63C-FB21-4D2A-82EE-DACBF5730B40}"/>
                </a:ext>
              </a:extLst>
            </p:cNvPr>
            <p:cNvCxnSpPr/>
            <p:nvPr/>
          </p:nvCxnSpPr>
          <p:spPr>
            <a:xfrm>
              <a:off x="-600" y="168477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4C12B98-C38D-4E74-B0D4-837610FCE2A1}"/>
                </a:ext>
              </a:extLst>
            </p:cNvPr>
            <p:cNvCxnSpPr/>
            <p:nvPr/>
          </p:nvCxnSpPr>
          <p:spPr>
            <a:xfrm>
              <a:off x="-600" y="19502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B4FF072-2F4D-4BE0-8B05-BDD9AC06451B}"/>
                </a:ext>
              </a:extLst>
            </p:cNvPr>
            <p:cNvCxnSpPr/>
            <p:nvPr/>
          </p:nvCxnSpPr>
          <p:spPr>
            <a:xfrm>
              <a:off x="-600" y="22416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3087826-35B4-4FA6-B6D5-E0B869075E23}"/>
                </a:ext>
              </a:extLst>
            </p:cNvPr>
            <p:cNvCxnSpPr/>
            <p:nvPr/>
          </p:nvCxnSpPr>
          <p:spPr>
            <a:xfrm>
              <a:off x="-600" y="25331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BD43B06-D55C-4861-8820-BDBF21ABEEE6}"/>
                </a:ext>
              </a:extLst>
            </p:cNvPr>
            <p:cNvCxnSpPr/>
            <p:nvPr/>
          </p:nvCxnSpPr>
          <p:spPr>
            <a:xfrm>
              <a:off x="-600" y="28245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02B2BA7-489B-40C7-AC85-B68903D455CF}"/>
                </a:ext>
              </a:extLst>
            </p:cNvPr>
            <p:cNvCxnSpPr/>
            <p:nvPr/>
          </p:nvCxnSpPr>
          <p:spPr>
            <a:xfrm>
              <a:off x="-600" y="31159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0187606-60F4-4CDC-8E66-209A2B266648}"/>
                </a:ext>
              </a:extLst>
            </p:cNvPr>
            <p:cNvCxnSpPr/>
            <p:nvPr/>
          </p:nvCxnSpPr>
          <p:spPr>
            <a:xfrm>
              <a:off x="-600" y="34073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BB0037F-D44E-48B3-A22F-8EF1BE77D409}"/>
                </a:ext>
              </a:extLst>
            </p:cNvPr>
            <p:cNvCxnSpPr/>
            <p:nvPr/>
          </p:nvCxnSpPr>
          <p:spPr>
            <a:xfrm>
              <a:off x="-600" y="36987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1AC172E-3BB0-4568-8B31-017EE51EA73A}"/>
                </a:ext>
              </a:extLst>
            </p:cNvPr>
            <p:cNvCxnSpPr/>
            <p:nvPr/>
          </p:nvCxnSpPr>
          <p:spPr>
            <a:xfrm>
              <a:off x="-600" y="39902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F7C1DD1-72FA-428D-91A1-4BA4BF8E0957}"/>
                </a:ext>
              </a:extLst>
            </p:cNvPr>
            <p:cNvCxnSpPr/>
            <p:nvPr/>
          </p:nvCxnSpPr>
          <p:spPr>
            <a:xfrm>
              <a:off x="-600" y="42816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94C538-CD63-4994-9965-38CC494F64E9}"/>
                </a:ext>
              </a:extLst>
            </p:cNvPr>
            <p:cNvCxnSpPr/>
            <p:nvPr/>
          </p:nvCxnSpPr>
          <p:spPr>
            <a:xfrm>
              <a:off x="-600" y="45730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C30EAD7-4A49-4FC5-9D65-70F4B3B46ECA}"/>
                </a:ext>
              </a:extLst>
            </p:cNvPr>
            <p:cNvCxnSpPr/>
            <p:nvPr/>
          </p:nvCxnSpPr>
          <p:spPr>
            <a:xfrm>
              <a:off x="-600" y="486446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4ECA56-99CE-4E19-8306-C07177533B61}"/>
                </a:ext>
              </a:extLst>
            </p:cNvPr>
            <p:cNvCxnSpPr/>
            <p:nvPr/>
          </p:nvCxnSpPr>
          <p:spPr>
            <a:xfrm>
              <a:off x="-600" y="515588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6612C37-3494-45A7-8A08-4DA3CC98D9E6}"/>
                </a:ext>
              </a:extLst>
            </p:cNvPr>
            <p:cNvCxnSpPr/>
            <p:nvPr/>
          </p:nvCxnSpPr>
          <p:spPr>
            <a:xfrm>
              <a:off x="-600" y="544730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AB0D52-29A4-41D8-9445-8B9598C4307A}"/>
                </a:ext>
              </a:extLst>
            </p:cNvPr>
            <p:cNvCxnSpPr/>
            <p:nvPr/>
          </p:nvCxnSpPr>
          <p:spPr>
            <a:xfrm>
              <a:off x="-600" y="573872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99AA325-0F8F-4913-81F8-5690849E9F21}"/>
                </a:ext>
              </a:extLst>
            </p:cNvPr>
            <p:cNvCxnSpPr/>
            <p:nvPr/>
          </p:nvCxnSpPr>
          <p:spPr>
            <a:xfrm>
              <a:off x="-600" y="60301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utter space">
              <a:extLst>
                <a:ext uri="{FF2B5EF4-FFF2-40B4-BE49-F238E27FC236}">
                  <a16:creationId xmlns:a16="http://schemas.microsoft.com/office/drawing/2014/main" id="{29D788B2-956A-4A6E-AA2E-C3EF24A09426}"/>
                </a:ext>
              </a:extLst>
            </p:cNvPr>
            <p:cNvGrpSpPr/>
            <p:nvPr/>
          </p:nvGrpSpPr>
          <p:grpSpPr>
            <a:xfrm>
              <a:off x="1277000" y="622800"/>
              <a:ext cx="9638000" cy="5407342"/>
              <a:chOff x="1277000" y="623550"/>
              <a:chExt cx="9638000" cy="5537047"/>
            </a:xfrm>
          </p:grpSpPr>
          <p:sp>
            <p:nvSpPr>
              <p:cNvPr id="86" name="Rectangle 34">
                <a:extLst>
                  <a:ext uri="{FF2B5EF4-FFF2-40B4-BE49-F238E27FC236}">
                    <a16:creationId xmlns:a16="http://schemas.microsoft.com/office/drawing/2014/main" id="{9EC897BE-F850-484F-BFAD-B970A97A3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35">
                <a:extLst>
                  <a:ext uri="{FF2B5EF4-FFF2-40B4-BE49-F238E27FC236}">
                    <a16:creationId xmlns:a16="http://schemas.microsoft.com/office/drawing/2014/main" id="{4FB35D49-8975-4C14-944D-525D433B1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36">
                <a:extLst>
                  <a:ext uri="{FF2B5EF4-FFF2-40B4-BE49-F238E27FC236}">
                    <a16:creationId xmlns:a16="http://schemas.microsoft.com/office/drawing/2014/main" id="{E923099E-8C58-4704-94B2-275987AAA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37">
                <a:extLst>
                  <a:ext uri="{FF2B5EF4-FFF2-40B4-BE49-F238E27FC236}">
                    <a16:creationId xmlns:a16="http://schemas.microsoft.com/office/drawing/2014/main" id="{300A29AB-5ECE-49C3-ABA7-C7A962092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38">
                <a:extLst>
                  <a:ext uri="{FF2B5EF4-FFF2-40B4-BE49-F238E27FC236}">
                    <a16:creationId xmlns:a16="http://schemas.microsoft.com/office/drawing/2014/main" id="{2F32BAC9-6AD6-4CDA-B9AA-5189110AD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39">
                <a:extLst>
                  <a:ext uri="{FF2B5EF4-FFF2-40B4-BE49-F238E27FC236}">
                    <a16:creationId xmlns:a16="http://schemas.microsoft.com/office/drawing/2014/main" id="{C7A5942B-046F-49EE-82FC-2B36352CA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40">
                <a:extLst>
                  <a:ext uri="{FF2B5EF4-FFF2-40B4-BE49-F238E27FC236}">
                    <a16:creationId xmlns:a16="http://schemas.microsoft.com/office/drawing/2014/main" id="{3C80942F-F514-448C-92DA-EA72B5240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7F8B0DDD-7BFC-45B2-B727-1D4353B9C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42">
                <a:extLst>
                  <a:ext uri="{FF2B5EF4-FFF2-40B4-BE49-F238E27FC236}">
                    <a16:creationId xmlns:a16="http://schemas.microsoft.com/office/drawing/2014/main" id="{8422E68F-5329-41CC-B14B-43203AA5B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43">
                <a:extLst>
                  <a:ext uri="{FF2B5EF4-FFF2-40B4-BE49-F238E27FC236}">
                    <a16:creationId xmlns:a16="http://schemas.microsoft.com/office/drawing/2014/main" id="{34FC13F3-F9D0-4C2C-90C0-BD41F7070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44">
                <a:extLst>
                  <a:ext uri="{FF2B5EF4-FFF2-40B4-BE49-F238E27FC236}">
                    <a16:creationId xmlns:a16="http://schemas.microsoft.com/office/drawing/2014/main" id="{C78A2C70-64A6-477F-90F2-995F96845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808080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" name="Slide edges">
              <a:extLst>
                <a:ext uri="{FF2B5EF4-FFF2-40B4-BE49-F238E27FC236}">
                  <a16:creationId xmlns:a16="http://schemas.microsoft.com/office/drawing/2014/main" id="{6C09B8E4-21F7-44D7-8F69-E9371159B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6" name="Footnote measure">
              <a:extLst>
                <a:ext uri="{FF2B5EF4-FFF2-40B4-BE49-F238E27FC236}">
                  <a16:creationId xmlns:a16="http://schemas.microsoft.com/office/drawing/2014/main" id="{4254DE34-5300-4444-AFFC-7101A478B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6030142"/>
              <a:ext cx="10934700" cy="415498"/>
            </a:xfrm>
            <a:prstGeom prst="rect">
              <a:avLst/>
            </a:prstGeom>
            <a:solidFill>
              <a:srgbClr val="FF66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Whitespace measure">
              <a:extLst>
                <a:ext uri="{FF2B5EF4-FFF2-40B4-BE49-F238E27FC236}">
                  <a16:creationId xmlns:a16="http://schemas.microsoft.com/office/drawing/2014/main" id="{7C6C282A-39F5-45DE-ACFD-8AB3F108D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0" y="1497601"/>
              <a:ext cx="10934700" cy="452667"/>
            </a:xfrm>
            <a:prstGeom prst="rect">
              <a:avLst/>
            </a:prstGeom>
            <a:solidFill>
              <a:srgbClr val="FF66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Five column measure">
              <a:extLst>
                <a:ext uri="{FF2B5EF4-FFF2-40B4-BE49-F238E27FC236}">
                  <a16:creationId xmlns:a16="http://schemas.microsoft.com/office/drawing/2014/main" id="{A8957AE1-9EDC-40E0-8749-C9981251BAA5}"/>
                </a:ext>
              </a:extLst>
            </p:cNvPr>
            <p:cNvGrpSpPr/>
            <p:nvPr/>
          </p:nvGrpSpPr>
          <p:grpSpPr>
            <a:xfrm>
              <a:off x="629400" y="5844667"/>
              <a:ext cx="10933200" cy="79536"/>
              <a:chOff x="629400" y="5975122"/>
              <a:chExt cx="10933200" cy="79536"/>
            </a:xfrm>
          </p:grpSpPr>
          <p:sp>
            <p:nvSpPr>
              <p:cNvPr id="81" name="Rectangle 5">
                <a:extLst>
                  <a:ext uri="{FF2B5EF4-FFF2-40B4-BE49-F238E27FC236}">
                    <a16:creationId xmlns:a16="http://schemas.microsoft.com/office/drawing/2014/main" id="{8B80F4E6-34A4-4B24-83A1-622BA9356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7">
                <a:extLst>
                  <a:ext uri="{FF2B5EF4-FFF2-40B4-BE49-F238E27FC236}">
                    <a16:creationId xmlns:a16="http://schemas.microsoft.com/office/drawing/2014/main" id="{9DAB328D-F6F2-4880-A330-2692A79B2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9">
                <a:extLst>
                  <a:ext uri="{FF2B5EF4-FFF2-40B4-BE49-F238E27FC236}">
                    <a16:creationId xmlns:a16="http://schemas.microsoft.com/office/drawing/2014/main" id="{F2E4DB91-6428-4025-8365-7E87D7895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11">
                <a:extLst>
                  <a:ext uri="{FF2B5EF4-FFF2-40B4-BE49-F238E27FC236}">
                    <a16:creationId xmlns:a16="http://schemas.microsoft.com/office/drawing/2014/main" id="{47A11764-19A7-403D-91AC-20C3CE94A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3">
                <a:extLst>
                  <a:ext uri="{FF2B5EF4-FFF2-40B4-BE49-F238E27FC236}">
                    <a16:creationId xmlns:a16="http://schemas.microsoft.com/office/drawing/2014/main" id="{764B342E-866A-4078-B139-4739C4AC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808080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9" name="Live area">
              <a:extLst>
                <a:ext uri="{FF2B5EF4-FFF2-40B4-BE49-F238E27FC236}">
                  <a16:creationId xmlns:a16="http://schemas.microsoft.com/office/drawing/2014/main" id="{F45CFA4A-3359-4F03-8906-9F0DD78ABBFA}"/>
                </a:ext>
              </a:extLst>
            </p:cNvPr>
            <p:cNvSpPr/>
            <p:nvPr/>
          </p:nvSpPr>
          <p:spPr>
            <a:xfrm>
              <a:off x="628650" y="1950267"/>
              <a:ext cx="10934700" cy="4079875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04C3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0" name="Footnote example">
              <a:extLst>
                <a:ext uri="{FF2B5EF4-FFF2-40B4-BE49-F238E27FC236}">
                  <a16:creationId xmlns:a16="http://schemas.microsoft.com/office/drawing/2014/main" id="{FA54666D-BD30-49CF-B603-0584C5F58DF3}"/>
                </a:ext>
              </a:extLst>
            </p:cNvPr>
            <p:cNvSpPr txBox="1"/>
            <p:nvPr/>
          </p:nvSpPr>
          <p:spPr>
            <a:xfrm>
              <a:off x="630000" y="60301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xxxx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7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00296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8"/>
            <a:ext cx="3448800" cy="3493008"/>
          </a:xfrm>
          <a:prstGeom prst="rect">
            <a:avLst/>
          </a:prstGeom>
          <a:noFill/>
          <a:ln>
            <a:solidFill>
              <a:srgbClr val="002960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992129" y="1115416"/>
            <a:ext cx="2723823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59A3E616-E608-4177-AC30-8C7A4DB27D4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70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E4739EA-7652-4829-AB50-92C2BCF513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4739EA-7652-4829-AB50-92C2BCF513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rgbClr val="002960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5E6DA9AA-CBA5-45FF-8005-939FB654DD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4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657DFD06-9FA8-4A44-AFA9-2E4D8556FBB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361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002960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F0818998-A708-4092-B4A7-157A66AD649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22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9999" y="3192895"/>
            <a:ext cx="1645920" cy="4708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E7B8AF14-C4E1-4FA3-A274-EF2E5FF59B7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93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00296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7"/>
            <a:ext cx="3448800" cy="3493008"/>
          </a:xfrm>
          <a:prstGeom prst="rect">
            <a:avLst/>
          </a:prstGeom>
          <a:noFill/>
          <a:ln>
            <a:solidFill>
              <a:srgbClr val="002960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992129" y="1115416"/>
            <a:ext cx="2723823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800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rgbClr val="0029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002960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7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Agenda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885D8FA-0FB4-4328-A2B3-ADE91E0D1D5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72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DE8037-409F-415A-9F73-BFE3974284D5}"/>
              </a:ext>
            </a:extLst>
          </p:cNvPr>
          <p:cNvSpPr txBox="1"/>
          <p:nvPr userDrawn="1"/>
        </p:nvSpPr>
        <p:spPr>
          <a:xfrm>
            <a:off x="630000" y="2138279"/>
            <a:ext cx="2926080" cy="25801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b="1">
                <a:solidFill>
                  <a:srgbClr val="00296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Table of contents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1608BB73-543C-40D5-B5E3-DA559D89935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1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60D4-2FB3-6A30-08AC-D1D140E9C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C95266-EC8B-DCC0-D479-28A1D1210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369A6-2DE9-352C-2DE5-6479FF8C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16608-6663-9213-62E4-D93A0714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F113-193C-790D-0542-6EB6886D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84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E71AD-9C93-0C7F-81D3-54A59C53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844B2-BFB0-2D1E-A63B-5CD7860F8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2D91E-922B-5D5D-E665-7E824F8C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DD58E-0FD1-4E99-0B27-B4926536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59E50-0EF0-3C44-49D1-8B2895AE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F1988-A5F7-4952-8385-EAF97683B9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2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7E2523B-E1FD-4539-9CE9-B796993652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E2523B-E1FD-4539-9CE9-B796993652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63200D7-E0C8-46F3-8B19-E6B44776E39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2978-FEB3-B829-59D6-BF0165FD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8E960-F279-680F-A612-A50D6F291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559E3-3867-5C69-1E72-B349194F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C4D56-1721-1E0C-40F8-F74B8249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093A6-BCCF-A13A-45B2-5757A916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62532"/>
      </p:ext>
    </p:extLst>
  </p:cSld>
  <p:clrMapOvr>
    <a:masterClrMapping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8D68-D440-479D-0366-E839CFCC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DAD5C-6A38-4B7E-296C-A3CA24A4D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1A2D7-BEDB-0A43-860A-999022416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EDA64-9C7E-94F5-8555-96510FCF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6B2F6-5B2F-35E9-C0F0-EF4BA5597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4427E-DBDE-D18D-9CEE-F61B0533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41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E6C7-3840-C3A1-5149-10C6948A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0149A-A150-7825-8BF8-45C17E46B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D902C-1BE4-A7BB-3D46-9A2D1167A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C8B80C-F4E6-C740-80A5-78C044F5D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3B1C7D-0680-4225-CD5C-C906AEACE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64173-74FD-FCE1-BCD7-9A9D8347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134EC-C8F6-4F27-CC6E-E142C85E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0B0EA-3645-3949-E1C7-0E024722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98314"/>
      </p:ext>
    </p:extLst>
  </p:cSld>
  <p:clrMapOvr>
    <a:masterClrMapping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B5B6-0904-F6AB-6BDD-1D0F0F8D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E35F0-56AB-A7D6-EE27-2608DEE6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B85B6-4CA4-B366-1696-6F83C47C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ED57F-A374-E56E-38A9-20748F19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30947"/>
      </p:ext>
    </p:extLst>
  </p:cSld>
  <p:clrMapOvr>
    <a:masterClrMapping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8E39E-208D-F038-C6A8-E1F527B88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75EEFA-EACD-1555-D9D3-44404B7C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8E896-FC7C-3E2E-E8EC-BA147116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61519"/>
      </p:ext>
    </p:extLst>
  </p:cSld>
  <p:clrMapOvr>
    <a:masterClrMapping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CC0F-0FC5-E76E-5ABF-A022CB8B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EB338-0D16-B603-9AE0-9FBEB1023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BB346-7A58-2EC5-2395-6C316AA50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A6BD3-A754-7F9E-5C8F-ADFC6CC3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253C3-BD0A-B8A2-F81C-1A9E8CF7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CDE9-3786-6490-986A-326FD1B7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10979"/>
      </p:ext>
    </p:extLst>
  </p:cSld>
  <p:clrMapOvr>
    <a:masterClrMapping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6A66-8348-0FE8-5773-963513BD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3EF5F-F5F6-A978-9708-7074095DAE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4B6A2-50CD-90AE-AC93-5177AC78B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9C070-2C22-FF85-61F8-61A3BED7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C7BDA-583B-EA6C-CA9A-EC6E8B97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D7C57-AE02-E639-4B2D-646AE901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42124"/>
      </p:ext>
    </p:extLst>
  </p:cSld>
  <p:clrMapOvr>
    <a:masterClrMapping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2AD3-7A9E-F5EE-E681-7D70D328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8C142-30DF-E994-E5CF-CA58EF850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C0895-F587-A745-D404-E9C8BD69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9E190-DCA4-5367-B9AD-082442C6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D3B76-6549-406A-E949-A239E590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02743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6446A-BC33-F1B7-CDF8-D748BED73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0DF6DD-05B0-D8B6-61D3-822BD1130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2878A-7E5A-9197-3A94-CA499C9D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866E-A865-2C2B-D89A-1360228B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92103-9CB0-88D9-71F9-649BF702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9043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9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12800" y="1143001"/>
            <a:ext cx="10566400" cy="1200329"/>
          </a:xfrm>
        </p:spPr>
        <p:txBody>
          <a:bodyPr wrap="square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FB97E79A-AE11-41CF-9487-B170F0D2AA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900" b="1" i="0" baseline="0"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026D7210-B2CF-07DD-4B1D-A18BD4F67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321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8690A1E-9929-47F2-9A5C-AA7338B0CA9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690A1E-9929-47F2-9A5C-AA7338B0C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ED6A6005-F92C-42F8-988C-75A3A1443D9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D5862515-D16E-8270-DC58-CA39CFE2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106886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9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37744"/>
            <a:ext cx="11655552" cy="292388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371600"/>
            <a:ext cx="2316480" cy="990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565400"/>
            <a:ext cx="2316480" cy="990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59200"/>
            <a:ext cx="2316480" cy="990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953000"/>
            <a:ext cx="2316480" cy="990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944434"/>
            <a:ext cx="1009251" cy="307777"/>
          </a:xfrm>
        </p:spPr>
        <p:txBody>
          <a:bodyPr wrap="square" lIns="91440" tIns="45720" rIns="91440" bIns="45720" anchor="t" anchorCtr="0"/>
          <a:lstStyle>
            <a:lvl1pPr>
              <a:defRPr baseline="0"/>
            </a:lvl1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248400" y="944434"/>
            <a:ext cx="1009251" cy="307777"/>
          </a:xfrm>
        </p:spPr>
        <p:txBody>
          <a:bodyPr wrap="square" lIns="91440" tIns="45720" rIns="91440" bIns="45720" anchor="t" anchorCtr="0"/>
          <a:lstStyle>
            <a:lvl1pPr>
              <a:defRPr baseline="0"/>
            </a:lvl1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9448800" y="944434"/>
            <a:ext cx="1009251" cy="307777"/>
          </a:xfrm>
        </p:spPr>
        <p:txBody>
          <a:bodyPr wrap="square" lIns="91440" tIns="45720" rIns="91440" bIns="45720" anchor="t" anchorCtr="0"/>
          <a:lstStyle>
            <a:lvl1pPr>
              <a:defRPr baseline="0"/>
            </a:lvl1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454400" y="1752601"/>
            <a:ext cx="3869008" cy="1169551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1780D01B-6581-4B4B-8BDF-3D053BA223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1900" b="1" i="0" baseline="0"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49ADD5CF-41D3-97B6-4BE4-FF773019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714682"/>
      </p:ext>
    </p:extLst>
  </p:cSld>
  <p:clrMapOvr>
    <a:masterClrMapping/>
  </p:clrMapOvr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1311275"/>
          </a:xfrm>
          <a:prstGeom prst="rect">
            <a:avLst/>
          </a:prstGeom>
          <a:solidFill>
            <a:srgbClr val="55709D"/>
          </a:solidFill>
          <a:ln w="9525">
            <a:noFill/>
            <a:miter lim="800000"/>
            <a:headEnd/>
            <a:tailEnd/>
          </a:ln>
          <a:effectLst/>
        </p:spPr>
        <p:txBody>
          <a:bodyPr tIns="320040" bIns="320040" anchor="ctr"/>
          <a:lstStyle/>
          <a:p>
            <a:pPr algn="ctr">
              <a:defRPr/>
            </a:pPr>
            <a:endParaRPr lang="en-US" sz="4400" b="0">
              <a:solidFill>
                <a:schemeClr val="tx2"/>
              </a:solidFill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</p:spPr>
        <p:txBody>
          <a:bodyPr/>
          <a:lstStyle>
            <a:lvl1pPr marL="0" indent="0" algn="ctr">
              <a:buFontTx/>
              <a:buNone/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04800" y="2286001"/>
            <a:ext cx="1168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F1988-A5F7-4952-8385-EAF97683B9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556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6388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371601"/>
            <a:ext cx="56388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371601"/>
            <a:ext cx="67056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/>
          </p:nvPr>
        </p:nvSpPr>
        <p:spPr>
          <a:xfrm>
            <a:off x="609601" y="2438401"/>
            <a:ext cx="4011084" cy="3687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24000"/>
            <a:ext cx="4011084" cy="914401"/>
          </a:xfrm>
        </p:spPr>
        <p:txBody>
          <a:bodyPr anchor="ctr"/>
          <a:lstStyle>
            <a:lvl1pPr marL="0" indent="0" algn="ctr">
              <a:buNone/>
              <a:defRPr sz="28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283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7658" y="1376941"/>
            <a:ext cx="73152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519738"/>
            <a:ext cx="73152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89717" y="5062537"/>
            <a:ext cx="7315200" cy="475735"/>
          </a:xfrm>
        </p:spPr>
        <p:txBody>
          <a:bodyPr anchor="ctr"/>
          <a:lstStyle>
            <a:lvl1pPr marL="0" indent="0" algn="ctr">
              <a:buNone/>
              <a:defRPr sz="28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48070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1524001"/>
            <a:ext cx="10972800" cy="4754563"/>
          </a:xfrm>
        </p:spPr>
        <p:txBody>
          <a:bodyPr vert="eaVert"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9927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78240" y="6509624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1719072"/>
            <a:ext cx="10972800" cy="4222750"/>
          </a:xfrm>
        </p:spPr>
        <p:txBody>
          <a:bodyPr/>
          <a:lstStyle>
            <a:lvl1pPr>
              <a:lnSpc>
                <a:spcPct val="110000"/>
              </a:lnSpc>
              <a:defRPr sz="1800" baseline="0"/>
            </a:lvl1pPr>
            <a:lvl2pPr>
              <a:lnSpc>
                <a:spcPct val="110000"/>
              </a:lnSpc>
              <a:defRPr sz="1350" baseline="0"/>
            </a:lvl2pPr>
            <a:lvl3pPr>
              <a:lnSpc>
                <a:spcPct val="110000"/>
              </a:lnSpc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9" y="6519672"/>
            <a:ext cx="6150103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Behavioral Health Promotion | edc.org</a:t>
            </a:r>
          </a:p>
        </p:txBody>
      </p:sp>
    </p:spTree>
    <p:extLst>
      <p:ext uri="{BB962C8B-B14F-4D97-AF65-F5344CB8AC3E}">
        <p14:creationId xmlns:p14="http://schemas.microsoft.com/office/powerpoint/2010/main" val="30264933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6626"/>
            <a:ext cx="12192000" cy="1311275"/>
          </a:xfrm>
          <a:prstGeom prst="rect">
            <a:avLst/>
          </a:prstGeom>
          <a:solidFill>
            <a:srgbClr val="55709D"/>
          </a:solidFill>
          <a:ln w="9525">
            <a:noFill/>
            <a:miter lim="800000"/>
            <a:headEnd/>
            <a:tailEnd/>
          </a:ln>
          <a:effectLst/>
        </p:spPr>
        <p:txBody>
          <a:bodyPr tIns="320040" bIns="320040" anchor="ctr"/>
          <a:lstStyle/>
          <a:p>
            <a:pPr algn="ctr">
              <a:defRPr/>
            </a:pPr>
            <a:endParaRPr lang="en-US" sz="4400" b="0">
              <a:solidFill>
                <a:schemeClr val="tx2"/>
              </a:solidFill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</p:spPr>
        <p:txBody>
          <a:bodyPr/>
          <a:lstStyle>
            <a:lvl1pPr marL="0" indent="0" algn="ctr">
              <a:buFontTx/>
              <a:buNone/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04800" y="2286001"/>
            <a:ext cx="11684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85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solidFill>
          <a:srgbClr val="D6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145CDBA-9669-4EA0-AEC2-500E1C6BC0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45CDBA-9669-4EA0-AEC2-500E1C6BC0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40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5401B66-D7F0-4534-800B-D35AF8F0A28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67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24001"/>
            <a:ext cx="10668000" cy="4754563"/>
          </a:xfrm>
        </p:spPr>
        <p:txBody>
          <a:bodyPr/>
          <a:lstStyle>
            <a:lvl1pPr>
              <a:defRPr sz="22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F1988-A5F7-4952-8385-EAF97683B9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267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F1988-A5F7-4952-8385-EAF97683B9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274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6388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371601"/>
            <a:ext cx="56388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77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371601"/>
            <a:ext cx="6705600" cy="47545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buFont typeface="Courier New" pitchFamily="49" charset="0"/>
              <a:buChar char="o"/>
              <a:defRPr sz="1600"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/>
          </p:nvPr>
        </p:nvSpPr>
        <p:spPr>
          <a:xfrm>
            <a:off x="609601" y="2438401"/>
            <a:ext cx="4011084" cy="3687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24000"/>
            <a:ext cx="4011084" cy="914401"/>
          </a:xfrm>
        </p:spPr>
        <p:txBody>
          <a:bodyPr anchor="ctr"/>
          <a:lstStyle>
            <a:lvl1pPr marL="0" indent="0" algn="ctr">
              <a:buNone/>
              <a:defRPr sz="28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9634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7658" y="1376941"/>
            <a:ext cx="73152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519738"/>
            <a:ext cx="73152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389717" y="5062537"/>
            <a:ext cx="7315200" cy="475735"/>
          </a:xfrm>
        </p:spPr>
        <p:txBody>
          <a:bodyPr anchor="ctr"/>
          <a:lstStyle>
            <a:lvl1pPr marL="0" indent="0" algn="ctr">
              <a:buNone/>
              <a:defRPr sz="28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7437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1524001"/>
            <a:ext cx="10972800" cy="4754563"/>
          </a:xfrm>
        </p:spPr>
        <p:txBody>
          <a:bodyPr vert="eaVert"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6634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78240" y="6509624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1719072"/>
            <a:ext cx="10972800" cy="4222750"/>
          </a:xfrm>
        </p:spPr>
        <p:txBody>
          <a:bodyPr/>
          <a:lstStyle>
            <a:lvl1pPr>
              <a:lnSpc>
                <a:spcPct val="110000"/>
              </a:lnSpc>
              <a:defRPr sz="1800" baseline="0"/>
            </a:lvl1pPr>
            <a:lvl2pPr>
              <a:lnSpc>
                <a:spcPct val="110000"/>
              </a:lnSpc>
              <a:defRPr sz="1350" baseline="0"/>
            </a:lvl2pPr>
            <a:lvl3pPr>
              <a:lnSpc>
                <a:spcPct val="110000"/>
              </a:lnSpc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2649" y="6519672"/>
            <a:ext cx="6150103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Behavioral Health Promotion | edc.org</a:t>
            </a:r>
          </a:p>
        </p:txBody>
      </p:sp>
    </p:spTree>
    <p:extLst>
      <p:ext uri="{BB962C8B-B14F-4D97-AF65-F5344CB8AC3E}">
        <p14:creationId xmlns:p14="http://schemas.microsoft.com/office/powerpoint/2010/main" val="31938442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8940800" cy="1295400"/>
          </a:xfrm>
          <a:prstGeom prst="rect">
            <a:avLst/>
          </a:prstGeom>
        </p:spPr>
        <p:txBody>
          <a:bodyPr anchor="ctr"/>
          <a:lstStyle>
            <a:lvl1pPr marL="0" algn="l">
              <a:defRPr sz="2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546-983A-4DD0-9E0E-6408D2218D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1524001"/>
            <a:ext cx="10972800" cy="4754563"/>
          </a:xfrm>
        </p:spPr>
        <p:txBody>
          <a:bodyPr vert="eaVert"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8733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TitleTopPlaceholder">
            <a:extLst>
              <a:ext uri="{FF2B5EF4-FFF2-40B4-BE49-F238E27FC236}">
                <a16:creationId xmlns:a16="http://schemas.microsoft.com/office/drawing/2014/main" id="{6BD90570-202B-4711-BE29-8640BC445C4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34206" y="3245970"/>
            <a:ext cx="2834204" cy="436455"/>
          </a:xfrm>
          <a:prstGeom prst="rect">
            <a:avLst/>
          </a:prstGeom>
          <a:solidFill>
            <a:srgbClr val="5E8B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itleTopPlaceholder">
            <a:extLst>
              <a:ext uri="{FF2B5EF4-FFF2-40B4-BE49-F238E27FC236}">
                <a16:creationId xmlns:a16="http://schemas.microsoft.com/office/drawing/2014/main" id="{E2F863BB-54EB-41B2-9B4A-319BF9E83DE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" y="3245969"/>
            <a:ext cx="2834204" cy="436455"/>
          </a:xfrm>
          <a:prstGeom prst="rect">
            <a:avLst/>
          </a:prstGeom>
          <a:solidFill>
            <a:srgbClr val="FFC0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itleTopPlaceholder">
            <a:extLst>
              <a:ext uri="{FF2B5EF4-FFF2-40B4-BE49-F238E27FC236}">
                <a16:creationId xmlns:a16="http://schemas.microsoft.com/office/drawing/2014/main" id="{51411CAD-BDC5-434A-B5CF-24B71284109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181341" y="3246845"/>
            <a:ext cx="7010659" cy="436455"/>
          </a:xfrm>
          <a:prstGeom prst="rect">
            <a:avLst/>
          </a:prstGeom>
          <a:solidFill>
            <a:srgbClr val="009900">
              <a:alpha val="6862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11FA285-AC46-40D2-A0BA-48002174BA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586136" y="4940989"/>
            <a:ext cx="4459805" cy="307777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>
              <a:lnSpc>
                <a:spcPct val="100000"/>
              </a:lnSpc>
              <a:defRPr sz="1400" b="1" baseline="0">
                <a:solidFill>
                  <a:srgbClr val="0029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29" name="Picture 4" descr="http://upload.wikimedia.org/wikipedia/commons/thumb/8/82/Seal_of_Massachusetts.svg/2000px-Seal_of_Massachusetts.svg.png">
            <a:extLst>
              <a:ext uri="{FF2B5EF4-FFF2-40B4-BE49-F238E27FC236}">
                <a16:creationId xmlns:a16="http://schemas.microsoft.com/office/drawing/2014/main" id="{6D5ECBAE-CEDA-4283-9056-8D1C8E38E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0" y="1595665"/>
            <a:ext cx="2747899" cy="2747736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cK Disclaimer">
            <a:extLst>
              <a:ext uri="{FF2B5EF4-FFF2-40B4-BE49-F238E27FC236}">
                <a16:creationId xmlns:a16="http://schemas.microsoft.com/office/drawing/2014/main" id="{B723322E-469F-4A2A-8C92-2CD42EA3A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36" y="4343401"/>
            <a:ext cx="7488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3755" eaLnBrk="0" hangingPunct="0"/>
            <a:r>
              <a:rPr lang="en-US" sz="2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Executive Office of Health and Human Services</a:t>
            </a:r>
          </a:p>
        </p:txBody>
      </p:sp>
      <p:sp>
        <p:nvSpPr>
          <p:cNvPr id="16" name="Rectangle 1026">
            <a:extLst>
              <a:ext uri="{FF2B5EF4-FFF2-40B4-BE49-F238E27FC236}">
                <a16:creationId xmlns:a16="http://schemas.microsoft.com/office/drawing/2014/main" id="{FDEC69E0-912B-4962-B0B9-315A5C995F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586137" y="2171189"/>
            <a:ext cx="7385660" cy="98488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 b="1" baseline="0">
                <a:solidFill>
                  <a:srgbClr val="0029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5" name="McK Disclaimer">
            <a:extLst>
              <a:ext uri="{FF2B5EF4-FFF2-40B4-BE49-F238E27FC236}">
                <a16:creationId xmlns:a16="http://schemas.microsoft.com/office/drawing/2014/main" id="{C1D9BC75-E5FF-B990-3541-6BE240A27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37" y="5983586"/>
            <a:ext cx="682836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03755" eaLnBrk="0" hangingPunct="0"/>
            <a:r>
              <a:rPr lang="en-US" sz="1000">
                <a:solidFill>
                  <a:srgbClr val="002960"/>
                </a:solidFill>
                <a:ea typeface="ＭＳ Ｐゴシック"/>
                <a:cs typeface="Arial" panose="020B0604020202020204" pitchFamily="34" charset="0"/>
                <a:sym typeface="Arial" panose="020B0604020202020204" pitchFamily="34" charset="0"/>
              </a:rPr>
              <a:t>DRAFT &amp; CONFIDENTIAL; FOR POLICY DEVELOPMENT PURPOSES ONLY</a:t>
            </a:r>
          </a:p>
        </p:txBody>
      </p:sp>
    </p:spTree>
    <p:extLst>
      <p:ext uri="{BB962C8B-B14F-4D97-AF65-F5344CB8AC3E}">
        <p14:creationId xmlns:p14="http://schemas.microsoft.com/office/powerpoint/2010/main" val="8715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7A5349A-BDA9-4B11-9EFD-8A95754871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A5349A-BDA9-4B11-9EFD-8A9575487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52322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rgbClr val="00296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6926D6-7718-4FFF-A5DB-A3FAD2162887}"/>
              </a:ext>
            </a:extLst>
          </p:cNvPr>
          <p:cNvSpPr txBox="1"/>
          <p:nvPr/>
        </p:nvSpPr>
        <p:spPr>
          <a:xfrm>
            <a:off x="8077199" y="6611832"/>
            <a:ext cx="374574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255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55" lvl="1" indent="-192067" defTabSz="895255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151" lvl="2" indent="-261910" defTabSz="895255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298" lvl="3" indent="-155558" defTabSz="895255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728" lvl="4" indent="-130162" defTabSz="895255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728" indent="-130162" defTabSz="89525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10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DRAFT &amp; Confidential – for policy development purposes only   |</a:t>
            </a:r>
          </a:p>
        </p:txBody>
      </p:sp>
    </p:spTree>
    <p:extLst>
      <p:ext uri="{BB962C8B-B14F-4D97-AF65-F5344CB8AC3E}">
        <p14:creationId xmlns:p14="http://schemas.microsoft.com/office/powerpoint/2010/main" val="11698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1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10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63" Type="http://schemas.openxmlformats.org/officeDocument/2006/relationships/slideLayout" Target="../slideLayouts/slideLayout160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04.xml"/><Relationship Id="rId71" Type="http://schemas.openxmlformats.org/officeDocument/2006/relationships/image" Target="../media/image1.emf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50.xml"/><Relationship Id="rId58" Type="http://schemas.openxmlformats.org/officeDocument/2006/relationships/slideLayout" Target="../slideLayouts/slideLayout155.xml"/><Relationship Id="rId66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02.xml"/><Relationship Id="rId61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56" Type="http://schemas.openxmlformats.org/officeDocument/2006/relationships/slideLayout" Target="../slideLayouts/slideLayout153.xml"/><Relationship Id="rId64" Type="http://schemas.openxmlformats.org/officeDocument/2006/relationships/slideLayout" Target="../slideLayouts/slideLayout161.xml"/><Relationship Id="rId69" Type="http://schemas.openxmlformats.org/officeDocument/2006/relationships/tags" Target="../tags/tag77.xml"/><Relationship Id="rId8" Type="http://schemas.openxmlformats.org/officeDocument/2006/relationships/slideLayout" Target="../slideLayouts/slideLayout105.xml"/><Relationship Id="rId51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59" Type="http://schemas.openxmlformats.org/officeDocument/2006/relationships/slideLayout" Target="../slideLayouts/slideLayout156.xml"/><Relationship Id="rId67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17.xml"/><Relationship Id="rId41" Type="http://schemas.openxmlformats.org/officeDocument/2006/relationships/slideLayout" Target="../slideLayouts/slideLayout138.xml"/><Relationship Id="rId54" Type="http://schemas.openxmlformats.org/officeDocument/2006/relationships/slideLayout" Target="../slideLayouts/slideLayout151.xml"/><Relationship Id="rId62" Type="http://schemas.openxmlformats.org/officeDocument/2006/relationships/slideLayout" Target="../slideLayouts/slideLayout159.xml"/><Relationship Id="rId70" Type="http://schemas.openxmlformats.org/officeDocument/2006/relationships/oleObject" Target="../embeddings/oleObject1.bin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Relationship Id="rId57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49.xml"/><Relationship Id="rId60" Type="http://schemas.openxmlformats.org/officeDocument/2006/relationships/slideLayout" Target="../slideLayouts/slideLayout157.xml"/><Relationship Id="rId65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9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47.xml"/><Relationship Id="rId55" Type="http://schemas.openxmlformats.org/officeDocument/2006/relationships/slideLayout" Target="../slideLayouts/slideLayout1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9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0" imgW="270" imgH="270" progId="TCLayout.ActiveDocument.1">
                  <p:embed/>
                </p:oleObj>
              </mc:Choice>
              <mc:Fallback>
                <p:oleObj name="think-cell Slide" r:id="rId7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6933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8650" y="1950267"/>
            <a:ext cx="10934700" cy="4079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2824FF38-26DC-48CC-A1FE-F6CBCEEE1B5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9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  <p:sldLayoutId id="2147483896" r:id="rId52"/>
    <p:sldLayoutId id="2147483897" r:id="rId53"/>
    <p:sldLayoutId id="2147483898" r:id="rId54"/>
    <p:sldLayoutId id="2147483899" r:id="rId55"/>
    <p:sldLayoutId id="2147483900" r:id="rId56"/>
    <p:sldLayoutId id="2147483901" r:id="rId57"/>
    <p:sldLayoutId id="2147483902" r:id="rId58"/>
    <p:sldLayoutId id="2147483903" r:id="rId59"/>
    <p:sldLayoutId id="2147483904" r:id="rId60"/>
    <p:sldLayoutId id="2147483905" r:id="rId61"/>
    <p:sldLayoutId id="2147483906" r:id="rId62"/>
    <p:sldLayoutId id="2147483907" r:id="rId63"/>
    <p:sldLayoutId id="2147483908" r:id="rId64"/>
    <p:sldLayoutId id="2147483909" r:id="rId65"/>
    <p:sldLayoutId id="2147483910" r:id="rId66"/>
    <p:sldLayoutId id="2147483911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2960"/>
          </a:solidFill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D6E7FF"/>
        </a:buClr>
        <a:buFont typeface="Arial" panose="020B0604020202020204" pitchFamily="34" charset="0"/>
        <a:buChar char="​"/>
        <a:defRPr lang="en-US" sz="1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320040" indent="-219456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0000"/>
        </a:buClr>
        <a:buFont typeface="Wingdings" panose="05000000000000000000" pitchFamily="2" charset="2"/>
        <a:buChar char="§"/>
        <a:defRPr lang="en-US" sz="1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649224" indent="-219456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0000"/>
        </a:buClr>
        <a:buFont typeface="Arial" panose="020B0604020202020204" pitchFamily="34" charset="0"/>
        <a:buChar char="–"/>
        <a:defRPr lang="en-US" sz="1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D6E7FF"/>
        </a:buClr>
        <a:buFont typeface="Arial" panose="020B0604020202020204" pitchFamily="34" charset="0"/>
        <a:buChar char="​"/>
        <a:defRPr lang="en-US" sz="1600" b="1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D6E7FF"/>
        </a:buClr>
        <a:buFont typeface="Arial" panose="020B0604020202020204" pitchFamily="34" charset="0"/>
        <a:buChar char="​"/>
        <a:defRPr lang="en-US" sz="1600" b="1" kern="1200" smtClean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0000"/>
        </a:buClr>
        <a:buFont typeface="Wingdings" panose="05000000000000000000" pitchFamily="2" charset="2"/>
        <a:buChar char="§"/>
        <a:defRPr lang="en-US" sz="1600" kern="1200" smtClean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D6E7FF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D6E7FF"/>
        </a:buClr>
        <a:buFont typeface="Arial" panose="020B0604020202020204" pitchFamily="34" charset="0"/>
        <a:buChar char="​"/>
        <a:defRPr lang="en-US" sz="5400" b="1" kern="1200" baseline="0" smtClean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D6E7FF"/>
        </a:buClr>
        <a:buFont typeface="Arial" panose="020B0604020202020204" pitchFamily="34" charset="0"/>
        <a:buChar char="​"/>
        <a:defRPr lang="en-US" sz="2400" b="1" kern="1200" baseline="0" dirty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24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792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body" idx="1"/>
          </p:nvPr>
        </p:nvSpPr>
        <p:spPr>
          <a:xfrm>
            <a:off x="711200" y="1524001"/>
            <a:ext cx="107950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1"/>
            <a:ext cx="12192000" cy="1311275"/>
          </a:xfrm>
          <a:prstGeom prst="rect">
            <a:avLst/>
          </a:prstGeom>
          <a:solidFill>
            <a:srgbClr val="55709D"/>
          </a:solidFill>
          <a:ln>
            <a:noFill/>
          </a:ln>
        </p:spPr>
        <p:txBody>
          <a:bodyPr spcFirstLastPara="1" wrap="square" lIns="91425" tIns="320025" rIns="91425" bIns="320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7795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711200" y="1524001"/>
            <a:ext cx="107950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26"/>
          <p:cNvSpPr/>
          <p:nvPr/>
        </p:nvSpPr>
        <p:spPr>
          <a:xfrm>
            <a:off x="0" y="1"/>
            <a:ext cx="12192000" cy="1311275"/>
          </a:xfrm>
          <a:prstGeom prst="rect">
            <a:avLst/>
          </a:prstGeom>
          <a:solidFill>
            <a:srgbClr val="55709D"/>
          </a:solidFill>
          <a:ln>
            <a:noFill/>
          </a:ln>
        </p:spPr>
        <p:txBody>
          <a:bodyPr spcFirstLastPara="1" wrap="square" lIns="91425" tIns="320025" rIns="91425" bIns="320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668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1A489-B004-7E9A-FC3E-A73AC706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1863B-7ABA-3FD9-A684-7AB45D2B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A4389-DAE5-4F37-C9D3-E5024BF9B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BDB1-D612-34BA-8C3B-B8EB2DFA7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AAA08-FF27-C37A-6D15-78F879256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3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748" r:id="rId15"/>
    <p:sldLayoutId id="2147483756" r:id="rId16"/>
    <p:sldLayoutId id="2147483747" r:id="rId17"/>
    <p:sldLayoutId id="2147483757" r:id="rId18"/>
    <p:sldLayoutId id="2147483758" r:id="rId19"/>
    <p:sldLayoutId id="2147483759" r:id="rId20"/>
    <p:sldLayoutId id="2147483842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524001"/>
            <a:ext cx="107950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17000" y="6305550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1" dirty="0" smtClean="0"/>
            </a:lvl1pPr>
          </a:lstStyle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1"/>
            <a:ext cx="12192000" cy="1311275"/>
          </a:xfrm>
          <a:prstGeom prst="rect">
            <a:avLst/>
          </a:prstGeom>
          <a:solidFill>
            <a:srgbClr val="55709D"/>
          </a:solidFill>
          <a:ln w="9525">
            <a:noFill/>
            <a:miter lim="800000"/>
            <a:headEnd/>
            <a:tailEnd/>
          </a:ln>
          <a:effectLst/>
        </p:spPr>
        <p:txBody>
          <a:bodyPr tIns="320040" bIns="320040" anchor="ctr"/>
          <a:lstStyle/>
          <a:p>
            <a:pPr algn="ctr">
              <a:defRPr/>
            </a:pPr>
            <a:endParaRPr lang="en-US" sz="4400" b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8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41" r:id="rId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o"/>
        <a:defRPr sz="16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9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0" imgW="270" imgH="270" progId="TCLayout.ActiveDocument.1">
                  <p:embed/>
                </p:oleObj>
              </mc:Choice>
              <mc:Fallback>
                <p:oleObj name="think-cell Slide" r:id="rId7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6933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8650" y="1950267"/>
            <a:ext cx="10934700" cy="4079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2824FF38-26DC-48CC-A1FE-F6CBCEEE1B5C}"/>
              </a:ext>
            </a:extLst>
          </p:cNvPr>
          <p:cNvSpPr txBox="1">
            <a:spLocks/>
          </p:cNvSpPr>
          <p:nvPr/>
        </p:nvSpPr>
        <p:spPr bwMode="auto">
          <a:xfrm>
            <a:off x="11842231" y="66118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8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  <p:sldLayoutId id="2147483961" r:id="rId19"/>
    <p:sldLayoutId id="2147483962" r:id="rId20"/>
    <p:sldLayoutId id="2147483963" r:id="rId21"/>
    <p:sldLayoutId id="2147483964" r:id="rId22"/>
    <p:sldLayoutId id="2147483965" r:id="rId23"/>
    <p:sldLayoutId id="2147483966" r:id="rId24"/>
    <p:sldLayoutId id="2147483967" r:id="rId25"/>
    <p:sldLayoutId id="2147483968" r:id="rId26"/>
    <p:sldLayoutId id="2147483969" r:id="rId27"/>
    <p:sldLayoutId id="2147483970" r:id="rId28"/>
    <p:sldLayoutId id="2147483971" r:id="rId29"/>
    <p:sldLayoutId id="2147483972" r:id="rId30"/>
    <p:sldLayoutId id="2147483973" r:id="rId31"/>
    <p:sldLayoutId id="2147483974" r:id="rId32"/>
    <p:sldLayoutId id="2147483975" r:id="rId33"/>
    <p:sldLayoutId id="2147483976" r:id="rId34"/>
    <p:sldLayoutId id="2147483977" r:id="rId35"/>
    <p:sldLayoutId id="2147483978" r:id="rId36"/>
    <p:sldLayoutId id="2147483979" r:id="rId37"/>
    <p:sldLayoutId id="2147483980" r:id="rId38"/>
    <p:sldLayoutId id="2147483981" r:id="rId39"/>
    <p:sldLayoutId id="2147483982" r:id="rId40"/>
    <p:sldLayoutId id="2147483983" r:id="rId41"/>
    <p:sldLayoutId id="2147483984" r:id="rId42"/>
    <p:sldLayoutId id="2147483985" r:id="rId43"/>
    <p:sldLayoutId id="2147483986" r:id="rId44"/>
    <p:sldLayoutId id="2147483987" r:id="rId45"/>
    <p:sldLayoutId id="2147483988" r:id="rId46"/>
    <p:sldLayoutId id="2147483989" r:id="rId47"/>
    <p:sldLayoutId id="2147483990" r:id="rId48"/>
    <p:sldLayoutId id="2147483991" r:id="rId49"/>
    <p:sldLayoutId id="2147483992" r:id="rId50"/>
    <p:sldLayoutId id="2147483993" r:id="rId51"/>
    <p:sldLayoutId id="2147483994" r:id="rId52"/>
    <p:sldLayoutId id="2147483995" r:id="rId53"/>
    <p:sldLayoutId id="2147483996" r:id="rId54"/>
    <p:sldLayoutId id="2147483997" r:id="rId55"/>
    <p:sldLayoutId id="2147483998" r:id="rId56"/>
    <p:sldLayoutId id="2147483999" r:id="rId57"/>
    <p:sldLayoutId id="2147484000" r:id="rId58"/>
    <p:sldLayoutId id="2147484001" r:id="rId59"/>
    <p:sldLayoutId id="2147484002" r:id="rId60"/>
    <p:sldLayoutId id="2147484003" r:id="rId61"/>
    <p:sldLayoutId id="2147484004" r:id="rId62"/>
    <p:sldLayoutId id="2147484005" r:id="rId63"/>
    <p:sldLayoutId id="2147484006" r:id="rId64"/>
    <p:sldLayoutId id="2147484007" r:id="rId65"/>
    <p:sldLayoutId id="2147484008" r:id="rId66"/>
    <p:sldLayoutId id="2147484009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2960"/>
          </a:solidFill>
          <a:latin typeface="+mj-lt"/>
          <a:ea typeface="+mj-ea"/>
          <a:cs typeface="+mj-cs"/>
          <a:sym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D6E7FF"/>
        </a:buClr>
        <a:buFont typeface="Arial" panose="020B0604020202020204" pitchFamily="34" charset="0"/>
        <a:buChar char="​"/>
        <a:defRPr lang="en-US" sz="1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320040" indent="-219456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0000"/>
        </a:buClr>
        <a:buFont typeface="Wingdings" panose="05000000000000000000" pitchFamily="2" charset="2"/>
        <a:buChar char="§"/>
        <a:defRPr lang="en-US" sz="1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649224" indent="-219456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000000"/>
        </a:buClr>
        <a:buFont typeface="Arial" panose="020B0604020202020204" pitchFamily="34" charset="0"/>
        <a:buChar char="–"/>
        <a:defRPr lang="en-US" sz="1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D6E7FF"/>
        </a:buClr>
        <a:buFont typeface="Arial" panose="020B0604020202020204" pitchFamily="34" charset="0"/>
        <a:buChar char="​"/>
        <a:defRPr lang="en-US" sz="1600" b="1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D6E7FF"/>
        </a:buClr>
        <a:buFont typeface="Arial" panose="020B0604020202020204" pitchFamily="34" charset="0"/>
        <a:buChar char="​"/>
        <a:defRPr lang="en-US" sz="1600" b="1" kern="1200" smtClean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0000"/>
        </a:buClr>
        <a:buFont typeface="Wingdings" panose="05000000000000000000" pitchFamily="2" charset="2"/>
        <a:buChar char="§"/>
        <a:defRPr lang="en-US" sz="1600" kern="1200" smtClean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D6E7FF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D6E7FF"/>
        </a:buClr>
        <a:buFont typeface="Arial" panose="020B0604020202020204" pitchFamily="34" charset="0"/>
        <a:buChar char="​"/>
        <a:defRPr lang="en-US" sz="5400" b="1" kern="1200" baseline="0" smtClean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D6E7FF"/>
        </a:buClr>
        <a:buFont typeface="Arial" panose="020B0604020202020204" pitchFamily="34" charset="0"/>
        <a:buChar char="​"/>
        <a:defRPr lang="en-US" sz="2400" b="1" kern="1200" baseline="0" dirty="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24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79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524001"/>
            <a:ext cx="107950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17000" y="6305550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1" dirty="0" smtClean="0"/>
            </a:lvl1pPr>
          </a:lstStyle>
          <a:p>
            <a:pPr>
              <a:defRPr/>
            </a:pPr>
            <a:fld id="{63B5F9BB-FB3C-4793-8812-3A3B4A155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1"/>
            <a:ext cx="12192000" cy="1311275"/>
          </a:xfrm>
          <a:prstGeom prst="rect">
            <a:avLst/>
          </a:prstGeom>
          <a:solidFill>
            <a:srgbClr val="55709D"/>
          </a:solidFill>
          <a:ln w="9525">
            <a:noFill/>
            <a:miter lim="800000"/>
            <a:headEnd/>
            <a:tailEnd/>
          </a:ln>
          <a:effectLst/>
        </p:spPr>
        <p:txBody>
          <a:bodyPr tIns="320040" bIns="320040" anchor="ctr"/>
          <a:lstStyle/>
          <a:p>
            <a:pPr algn="ctr">
              <a:defRPr/>
            </a:pPr>
            <a:endParaRPr lang="en-US" sz="4400" b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4" r:id="rId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o"/>
        <a:defRPr sz="16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1A489-B004-7E9A-FC3E-A73AC706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1863B-7ABA-3FD9-A684-7AB45D2B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A4389-DAE5-4F37-C9D3-E5024BF9B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B46308-6F4F-42A2-8358-56B40CCE3CD6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BDB1-D612-34BA-8C3B-B8EB2DFA7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AAA08-FF27-C37A-6D15-78F879256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3D39FD-6631-4D38-A391-F5145C3B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4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B512C5-FC13-9B69-E2F6-5E7C7E4F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B269B-45DF-55FA-CCF5-E882D89C6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322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>
              <a:lumMod val="50000"/>
            </a:schemeClr>
          </a:solidFill>
          <a:latin typeface="FreeSans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168F"/>
        </a:buClr>
        <a:buFont typeface="FreeSans" panose="020B05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FreeSans" panose="020B05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FreeSans" panose="020B05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FreeSans" panose="020B05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B512C5-FC13-9B69-E2F6-5E7C7E4F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2CBBB-E08B-93E1-6ED4-5B1BE8CD2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6309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>
              <a:lumMod val="50000"/>
            </a:schemeClr>
          </a:solidFill>
          <a:latin typeface="FreeSans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168F"/>
        </a:buClr>
        <a:buFont typeface="FreeSans" panose="020B05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FreeSans" panose="020B05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FreeSans" panose="020B05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FreeSans" panose="020B05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B512C5-FC13-9B69-E2F6-5E7C7E4F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9CCE9-CDC7-07CC-8EC5-CE58D72D0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925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>
              <a:lumMod val="50000"/>
            </a:schemeClr>
          </a:solidFill>
          <a:latin typeface="FreeSans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168F"/>
        </a:buClr>
        <a:buFont typeface="Arial" panose="020B06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Arial" panose="020B06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Arial" panose="020B06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Arial" panose="020B06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FreeSans" panose="020B0504020202020204" pitchFamily="34" charset="0"/>
          <a:ea typeface="FreeSans" panose="020B0504020202020204" pitchFamily="34" charset="0"/>
          <a:cs typeface="Free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168F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place-based-investmen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www.mass.gov/doc/gatewaycitiesdocx/download" TargetMode="Externa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966612-19D8-9445-CC69-F6917EA47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655724"/>
            <a:ext cx="8534400" cy="1447800"/>
          </a:xfrm>
        </p:spPr>
        <p:txBody>
          <a:bodyPr/>
          <a:lstStyle/>
          <a:p>
            <a:r>
              <a:rPr lang="en-US" sz="2400" b="1" kern="1200">
                <a:solidFill>
                  <a:srgbClr val="55709D"/>
                </a:solidFill>
                <a:latin typeface="Arial" panose="020B0604020202020204"/>
              </a:rPr>
              <a:t>Update for the Community Behavioral Health Promotion and Prevention Commission</a:t>
            </a:r>
          </a:p>
          <a:p>
            <a:endParaRPr lang="en-US" sz="2400" b="1" kern="1200">
              <a:solidFill>
                <a:srgbClr val="2E3558"/>
              </a:solidFill>
              <a:latin typeface="Arial" panose="020B0604020202020204"/>
            </a:endParaRPr>
          </a:p>
          <a:p>
            <a:r>
              <a:rPr lang="en-US" sz="2400" b="1" kern="1200">
                <a:solidFill>
                  <a:srgbClr val="55709D"/>
                </a:solidFill>
                <a:latin typeface="Arial" panose="020B0604020202020204"/>
              </a:rPr>
              <a:t>February 5, 2026</a:t>
            </a:r>
            <a:endParaRPr lang="en-US"/>
          </a:p>
          <a:p>
            <a:endParaRPr lang="en-US" sz="2400" b="1">
              <a:solidFill>
                <a:srgbClr val="2E3558"/>
              </a:solidFill>
              <a:latin typeface="Arial" panose="020B0604020202020204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4997D-650C-A29B-2D42-F1200E2C135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4897" y="2426678"/>
            <a:ext cx="11684000" cy="748601"/>
          </a:xfrm>
          <a:prstGeom prst="rect">
            <a:avLst/>
          </a:prstGeom>
        </p:spPr>
        <p:txBody>
          <a:bodyPr/>
          <a:lstStyle/>
          <a:p>
            <a:r>
              <a:rPr lang="en-US" sz="3400" b="1">
                <a:solidFill>
                  <a:srgbClr val="374967"/>
                </a:solidFill>
              </a:rPr>
              <a:t>Office of Behavioral Health Promotion and Prevention</a:t>
            </a:r>
            <a:endParaRPr lang="en-US" sz="3400">
              <a:solidFill>
                <a:srgbClr val="374967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C92932-244D-12E0-62DB-9D5F516F8725}"/>
              </a:ext>
            </a:extLst>
          </p:cNvPr>
          <p:cNvCxnSpPr>
            <a:cxnSpLocks/>
          </p:cNvCxnSpPr>
          <p:nvPr/>
        </p:nvCxnSpPr>
        <p:spPr>
          <a:xfrm>
            <a:off x="693019" y="3141323"/>
            <a:ext cx="10983166" cy="0"/>
          </a:xfrm>
          <a:prstGeom prst="line">
            <a:avLst/>
          </a:prstGeom>
          <a:ln w="63500">
            <a:solidFill>
              <a:srgbClr val="374967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434AD42-446D-9C40-71C6-A073A6A85306}"/>
              </a:ext>
            </a:extLst>
          </p:cNvPr>
          <p:cNvSpPr txBox="1"/>
          <p:nvPr/>
        </p:nvSpPr>
        <p:spPr>
          <a:xfrm>
            <a:off x="415008" y="6249761"/>
            <a:ext cx="7153089" cy="5334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374967"/>
                </a:solidFill>
                <a:latin typeface="Arial" panose="020B0604020202020204"/>
              </a:rPr>
              <a:t>DRAFT &amp; CONFIDENTIAL; FOR POLICY DEVELOPMENT PURPOSES ONLY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749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7E4845-BE90-598D-4323-FF713218D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134" y="6066972"/>
            <a:ext cx="204628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3C64954-29BB-4BF1-097C-34AFC57B8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422" y="6152444"/>
            <a:ext cx="1552821" cy="5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54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"/>
          <p:cNvSpPr/>
          <p:nvPr/>
        </p:nvSpPr>
        <p:spPr>
          <a:xfrm>
            <a:off x="-36809" y="1295400"/>
            <a:ext cx="7010019" cy="5562599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8"/>
          <p:cNvSpPr txBox="1">
            <a:spLocks noGrp="1"/>
          </p:cNvSpPr>
          <p:nvPr>
            <p:ph type="title"/>
          </p:nvPr>
        </p:nvSpPr>
        <p:spPr>
          <a:xfrm>
            <a:off x="545910" y="0"/>
            <a:ext cx="1042689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Paid Media Data Points to Date</a:t>
            </a:r>
            <a:endParaRPr lang="en-US" sz="4000"/>
          </a:p>
        </p:txBody>
      </p:sp>
      <p:pic>
        <p:nvPicPr>
          <p:cNvPr id="755" name="Google Shape;755;p8" descr="A computer with a screen showing a person's fa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7222" y="1138000"/>
            <a:ext cx="7619186" cy="5657245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8"/>
          <p:cNvSpPr txBox="1"/>
          <p:nvPr/>
        </p:nvSpPr>
        <p:spPr>
          <a:xfrm>
            <a:off x="7170433" y="2753095"/>
            <a:ext cx="4419370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social media image and video impressions, leading to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" name="Google Shape;758;p8"/>
          <p:cNvSpPr txBox="1"/>
          <p:nvPr/>
        </p:nvSpPr>
        <p:spPr>
          <a:xfrm>
            <a:off x="9875005" y="3644413"/>
            <a:ext cx="2471176" cy="102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clicks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 site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3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8"/>
          <p:cNvSpPr txBox="1"/>
          <p:nvPr/>
        </p:nvSpPr>
        <p:spPr>
          <a:xfrm>
            <a:off x="7170433" y="5522775"/>
            <a:ext cx="5124554" cy="102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OTT streaming video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impressions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3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8"/>
          <p:cNvSpPr txBox="1"/>
          <p:nvPr/>
        </p:nvSpPr>
        <p:spPr>
          <a:xfrm>
            <a:off x="7170433" y="1701283"/>
            <a:ext cx="52555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5,908,666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8"/>
          <p:cNvSpPr txBox="1"/>
          <p:nvPr/>
        </p:nvSpPr>
        <p:spPr>
          <a:xfrm>
            <a:off x="7170433" y="3406158"/>
            <a:ext cx="32038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33,541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8"/>
          <p:cNvSpPr txBox="1"/>
          <p:nvPr/>
        </p:nvSpPr>
        <p:spPr>
          <a:xfrm>
            <a:off x="7170433" y="4431937"/>
            <a:ext cx="441937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2,721,710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8"/>
          <p:cNvSpPr txBox="1"/>
          <p:nvPr/>
        </p:nvSpPr>
        <p:spPr>
          <a:xfrm>
            <a:off x="1160764" y="6179687"/>
            <a:ext cx="51674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u="none" strike="noStrike" kern="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Digital streaming: "Stigma Reduction"</a:t>
            </a:r>
            <a:endParaRPr lang="en-US" sz="1800" b="0" u="none" strike="noStrike" kern="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9" descr="A map with colorful squares and do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8081" y="1324277"/>
            <a:ext cx="9767819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9"/>
          <p:cNvSpPr txBox="1"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/>
              <a:t>Campaign Geographic Reach</a:t>
            </a:r>
            <a:endParaRPr i="0"/>
          </a:p>
        </p:txBody>
      </p:sp>
      <p:sp>
        <p:nvSpPr>
          <p:cNvPr id="771" name="Google Shape;771;p9"/>
          <p:cNvSpPr txBox="1"/>
          <p:nvPr/>
        </p:nvSpPr>
        <p:spPr>
          <a:xfrm>
            <a:off x="0" y="2122117"/>
            <a:ext cx="2424181" cy="738664"/>
          </a:xfrm>
          <a:prstGeom prst="rect">
            <a:avLst/>
          </a:prstGeom>
          <a:solidFill>
            <a:srgbClr val="FFC1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Engagement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Locations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2" name="Google Shape;772;p9"/>
          <p:cNvSpPr txBox="1"/>
          <p:nvPr/>
        </p:nvSpPr>
        <p:spPr>
          <a:xfrm>
            <a:off x="0" y="2910698"/>
            <a:ext cx="2424181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Terrestrial Radio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Broadcast Areas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9"/>
          <p:cNvSpPr txBox="1"/>
          <p:nvPr/>
        </p:nvSpPr>
        <p:spPr>
          <a:xfrm>
            <a:off x="0" y="3480688"/>
            <a:ext cx="2424181" cy="523220"/>
          </a:xfrm>
          <a:prstGeom prst="rect">
            <a:avLst/>
          </a:prstGeom>
          <a:solidFill>
            <a:srgbClr val="3849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  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Outfront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/MBTA </a:t>
            </a:r>
            <a:br>
              <a:rPr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</a:rPr>
            </a:br>
            <a:r>
              <a:rPr lang="en-US" sz="1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  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Bus Routes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4" name="Google Shape;774;p9"/>
          <p:cNvSpPr txBox="1"/>
          <p:nvPr/>
        </p:nvSpPr>
        <p:spPr>
          <a:xfrm>
            <a:off x="0" y="4058135"/>
            <a:ext cx="2424181" cy="523220"/>
          </a:xfrm>
          <a:prstGeom prst="rect">
            <a:avLst/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Outfront/MBTA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Commuter Rail Stations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9"/>
          <p:cNvSpPr txBox="1"/>
          <p:nvPr/>
        </p:nvSpPr>
        <p:spPr>
          <a:xfrm>
            <a:off x="0" y="4626726"/>
            <a:ext cx="2424181" cy="307777"/>
          </a:xfrm>
          <a:prstGeom prst="rect">
            <a:avLst/>
          </a:prstGeom>
          <a:solidFill>
            <a:srgbClr val="0097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Outfront Billboards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9"/>
          <p:cNvSpPr txBox="1"/>
          <p:nvPr/>
        </p:nvSpPr>
        <p:spPr>
          <a:xfrm>
            <a:off x="0" y="4993683"/>
            <a:ext cx="2424181" cy="307777"/>
          </a:xfrm>
          <a:prstGeom prst="rect">
            <a:avLst/>
          </a:prstGeom>
          <a:solidFill>
            <a:srgbClr val="F57B0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WRTA Bus Routes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7" name="Google Shape;777;p9"/>
          <p:cNvSpPr txBox="1"/>
          <p:nvPr/>
        </p:nvSpPr>
        <p:spPr>
          <a:xfrm>
            <a:off x="0" y="5345055"/>
            <a:ext cx="2424181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  </a:t>
            </a:r>
            <a:r>
              <a:rPr lang="en-US" sz="1400" b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GoGraphix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/BRTA </a:t>
            </a:r>
            <a:br>
              <a:rPr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</a:rPr>
            </a:br>
            <a:r>
              <a:rPr lang="en-US" sz="1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  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Bus Routes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8" name="Google Shape;778;p9"/>
          <p:cNvSpPr txBox="1"/>
          <p:nvPr/>
        </p:nvSpPr>
        <p:spPr>
          <a:xfrm>
            <a:off x="0" y="5911870"/>
            <a:ext cx="2424181" cy="30777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MART Bus Routes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9" name="Google Shape;779;p9"/>
          <p:cNvSpPr txBox="1"/>
          <p:nvPr/>
        </p:nvSpPr>
        <p:spPr>
          <a:xfrm>
            <a:off x="0" y="6278827"/>
            <a:ext cx="2424181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AHEM Zip Codes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0" name="Google Shape;780;p9"/>
          <p:cNvSpPr txBox="1"/>
          <p:nvPr/>
        </p:nvSpPr>
        <p:spPr>
          <a:xfrm>
            <a:off x="-1" y="1324273"/>
            <a:ext cx="2424181" cy="738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D2B3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OBHPP Geographic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D2B3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D2B3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  Campaign Focus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D2B3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"/>
          <p:cNvSpPr txBox="1"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What the Community Is Saying</a:t>
            </a:r>
            <a:endParaRPr lang="en-US" sz="4000"/>
          </a:p>
        </p:txBody>
      </p:sp>
      <p:sp>
        <p:nvSpPr>
          <p:cNvPr id="859" name="Google Shape;859;p19"/>
          <p:cNvSpPr/>
          <p:nvPr/>
        </p:nvSpPr>
        <p:spPr>
          <a:xfrm>
            <a:off x="397" y="1281638"/>
            <a:ext cx="8032576" cy="2850633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3927" y="1273701"/>
            <a:ext cx="5353131" cy="285857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9"/>
          <p:cNvSpPr txBox="1"/>
          <p:nvPr/>
        </p:nvSpPr>
        <p:spPr>
          <a:xfrm>
            <a:off x="5306306" y="4587250"/>
            <a:ext cx="233245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sun going down at 4 p.m. is really hard for me...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62" name="Google Shape;86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132271"/>
            <a:ext cx="4279978" cy="272573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9"/>
          <p:cNvSpPr txBox="1"/>
          <p:nvPr/>
        </p:nvSpPr>
        <p:spPr>
          <a:xfrm>
            <a:off x="1733509" y="1763570"/>
            <a:ext cx="4926300" cy="106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282B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is such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282B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important work, 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282B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19"/>
          <p:cNvSpPr txBox="1"/>
          <p:nvPr/>
        </p:nvSpPr>
        <p:spPr>
          <a:xfrm>
            <a:off x="4604740" y="3427735"/>
            <a:ext cx="1403132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5" name="Google Shape;865;p19"/>
          <p:cNvSpPr txBox="1"/>
          <p:nvPr/>
        </p:nvSpPr>
        <p:spPr>
          <a:xfrm>
            <a:off x="778555" y="550903"/>
            <a:ext cx="1421383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19"/>
          <p:cNvSpPr txBox="1"/>
          <p:nvPr/>
        </p:nvSpPr>
        <p:spPr>
          <a:xfrm>
            <a:off x="1750544" y="2955931"/>
            <a:ext cx="45543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 didn’t know Massachusetts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was doing this!”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19"/>
          <p:cNvSpPr txBox="1"/>
          <p:nvPr/>
        </p:nvSpPr>
        <p:spPr>
          <a:xfrm>
            <a:off x="7671764" y="4654228"/>
            <a:ext cx="4353833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I’m glad people like you are doing this work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.”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20"/>
          <p:cNvPicPr preferRelativeResize="0"/>
          <p:nvPr/>
        </p:nvPicPr>
        <p:blipFill rotWithShape="1">
          <a:blip r:embed="rId3">
            <a:alphaModFix/>
          </a:blip>
          <a:srcRect t="15634" b="24239"/>
          <a:stretch/>
        </p:blipFill>
        <p:spPr>
          <a:xfrm>
            <a:off x="7010400" y="1005522"/>
            <a:ext cx="5218408" cy="309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0"/>
          <p:cNvPicPr preferRelativeResize="0"/>
          <p:nvPr/>
        </p:nvPicPr>
        <p:blipFill rotWithShape="1">
          <a:blip r:embed="rId4">
            <a:alphaModFix/>
          </a:blip>
          <a:srcRect l="5463" t="19618" r="-206" b="43318"/>
          <a:stretch/>
        </p:blipFill>
        <p:spPr>
          <a:xfrm>
            <a:off x="110006" y="4137421"/>
            <a:ext cx="6888725" cy="2740084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20"/>
          <p:cNvSpPr/>
          <p:nvPr/>
        </p:nvSpPr>
        <p:spPr>
          <a:xfrm>
            <a:off x="-23415" y="1281638"/>
            <a:ext cx="7017940" cy="2850633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What the Community Is Saying</a:t>
            </a:r>
            <a:endParaRPr lang="en-US" sz="4000"/>
          </a:p>
        </p:txBody>
      </p:sp>
      <p:sp>
        <p:nvSpPr>
          <p:cNvPr id="877" name="Google Shape;877;p20"/>
          <p:cNvSpPr txBox="1"/>
          <p:nvPr/>
        </p:nvSpPr>
        <p:spPr>
          <a:xfrm>
            <a:off x="1291224" y="2711512"/>
            <a:ext cx="549038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 your campaign; they’re often left 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out of the conversation, but they are one of the most impacted groups.”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/>
          <p:nvPr/>
        </p:nvSpPr>
        <p:spPr>
          <a:xfrm>
            <a:off x="282113" y="361511"/>
            <a:ext cx="1403132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20"/>
          <p:cNvSpPr txBox="1"/>
          <p:nvPr/>
        </p:nvSpPr>
        <p:spPr>
          <a:xfrm>
            <a:off x="8016367" y="5679048"/>
            <a:ext cx="5153517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from typical mental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health media”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20"/>
          <p:cNvSpPr txBox="1"/>
          <p:nvPr/>
        </p:nvSpPr>
        <p:spPr>
          <a:xfrm>
            <a:off x="7121380" y="3281300"/>
            <a:ext cx="1403132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20"/>
          <p:cNvSpPr txBox="1"/>
          <p:nvPr/>
        </p:nvSpPr>
        <p:spPr>
          <a:xfrm>
            <a:off x="1291224" y="1596072"/>
            <a:ext cx="5340739" cy="104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 like that you used different men of color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20"/>
          <p:cNvSpPr txBox="1"/>
          <p:nvPr/>
        </p:nvSpPr>
        <p:spPr>
          <a:xfrm>
            <a:off x="8016367" y="4528590"/>
            <a:ext cx="5504329" cy="104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visuals are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‘huge step up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’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2"/>
          <p:cNvSpPr txBox="1"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What the Community Is Saying</a:t>
            </a:r>
            <a:endParaRPr lang="en-US" sz="4000"/>
          </a:p>
        </p:txBody>
      </p:sp>
      <p:sp>
        <p:nvSpPr>
          <p:cNvPr id="902" name="Google Shape;902;p22"/>
          <p:cNvSpPr/>
          <p:nvPr/>
        </p:nvSpPr>
        <p:spPr>
          <a:xfrm>
            <a:off x="0" y="1315896"/>
            <a:ext cx="4625788" cy="5584299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22"/>
          <p:cNvSpPr txBox="1"/>
          <p:nvPr/>
        </p:nvSpPr>
        <p:spPr>
          <a:xfrm>
            <a:off x="5160521" y="1578088"/>
            <a:ext cx="6521902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One of our customers said they were in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dark place. They said they saw your 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card. It had pretty colors on it so they 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read it. After going to your website while doomscrolling one night, they decided to 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check into a hospital instead of Google 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“how to kill yourself”. They were inpatient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over Christmas, but they are better now with medication and therapy. They said it still isn’t easy, but they actually want to be alive now.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Thank you for being there!!”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22"/>
          <p:cNvSpPr txBox="1"/>
          <p:nvPr/>
        </p:nvSpPr>
        <p:spPr>
          <a:xfrm>
            <a:off x="1117805" y="1717236"/>
            <a:ext cx="3519255" cy="379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Because of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your sponsorship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our [Market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Brussels] Holiday Market,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it saved someone’s life.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22"/>
          <p:cNvSpPr txBox="1"/>
          <p:nvPr/>
        </p:nvSpPr>
        <p:spPr>
          <a:xfrm>
            <a:off x="105869" y="440190"/>
            <a:ext cx="1011936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0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065C29-1F10-CCF0-9284-CF3174107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AFDE261-F7BA-27EA-3943-A652860E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754" y="1701090"/>
            <a:ext cx="9620491" cy="3201026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RFA Update – Applications Review </a:t>
            </a:r>
            <a:b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47C3BC-60C4-63FD-B60A-746C64200C64}"/>
              </a:ext>
            </a:extLst>
          </p:cNvPr>
          <p:cNvCxnSpPr/>
          <p:nvPr/>
        </p:nvCxnSpPr>
        <p:spPr>
          <a:xfrm>
            <a:off x="1408386" y="4256690"/>
            <a:ext cx="949785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18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762EF-302D-405A-3044-DBAD54BE9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93A8-86C6-FC99-8E3E-8A865E14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33" y="76200"/>
            <a:ext cx="9364260" cy="1295400"/>
          </a:xfrm>
        </p:spPr>
        <p:txBody>
          <a:bodyPr lIns="91440" tIns="45720" rIns="91440" bIns="45720" anchor="ctr"/>
          <a:lstStyle/>
          <a:p>
            <a:r>
              <a:rPr lang="en-US" i="0"/>
              <a:t>RFA Overview – Quick Refresh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1D2F7-305F-A5B5-BCC8-E3E9958440C4}"/>
              </a:ext>
            </a:extLst>
          </p:cNvPr>
          <p:cNvSpPr txBox="1"/>
          <p:nvPr/>
        </p:nvSpPr>
        <p:spPr>
          <a:xfrm>
            <a:off x="434833" y="1591100"/>
            <a:ext cx="11364475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74967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Grant Opportunity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>
                <a:latin typeface="Arial"/>
                <a:ea typeface="Calibri"/>
                <a:cs typeface="Arial"/>
              </a:rPr>
              <a:t>OBHPP has launched a new multi-year grant opportunity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to award ~$3M annually in grants (as </a:t>
            </a:r>
            <a:r>
              <a:rPr lang="en-US" sz="1600">
                <a:latin typeface="Arial"/>
                <a:ea typeface="Calibri"/>
                <a:cs typeface="Arial"/>
              </a:rPr>
              <a:t>funding is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available).</a:t>
            </a:r>
            <a:endParaRPr lang="en-US" sz="16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latin typeface="Arial"/>
                <a:ea typeface="Calibri"/>
                <a:cs typeface="Arial"/>
              </a:rPr>
              <a:t>Grant funding will support CBOs statewide to develop new, or expand existing, programs across key focus areas. </a:t>
            </a:r>
          </a:p>
          <a:p>
            <a:pPr lvl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latin typeface="Arial"/>
                <a:ea typeface="Calibri"/>
                <a:cs typeface="Arial"/>
              </a:rPr>
              <a:t>Grant funding is structured across 3 Tiers ranging from $150,000 – 350,000/year.</a:t>
            </a:r>
            <a:endParaRPr lang="en-US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374967"/>
                </a:solidFill>
                <a:ea typeface="Calibri"/>
                <a:cs typeface="Arial"/>
              </a:rPr>
              <a:t>Projects must address 1 or 2 of the following Priority Areas: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Reducing loneliness and social isolation.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Times New Roman"/>
              </a:rPr>
              <a:t>Reducing family stress and supporting caregiver wellbeing. </a:t>
            </a:r>
            <a:endParaRPr lang="en-US" sz="160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Times New Roman"/>
              </a:rPr>
              <a:t>Promoting infant, early childhood, and maternal mental health.</a:t>
            </a:r>
            <a:endParaRPr lang="en-US" sz="160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Times New Roman"/>
              </a:rPr>
              <a:t>Reducing psychological distress in immigrant populations. </a:t>
            </a:r>
            <a:endParaRPr lang="en-US" sz="160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Times New Roman"/>
              </a:rPr>
              <a:t>Promoting early intervention with youth and young adults.</a:t>
            </a:r>
            <a:endParaRPr lang="en-US" sz="160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Times New Roman"/>
              </a:rPr>
              <a:t>Reducing family and intimate partner violence. </a:t>
            </a:r>
            <a:endParaRPr lang="en-US" sz="160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Times New Roman"/>
              </a:rPr>
              <a:t>Promoting population wellbeing through education, training, and skills development. </a:t>
            </a:r>
            <a:endParaRPr lang="en-US" sz="1600">
              <a:cs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374967"/>
              </a:solidFill>
              <a:ea typeface="Calibri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374967"/>
                </a:solidFill>
                <a:ea typeface="Calibri"/>
                <a:cs typeface="Arial"/>
              </a:rPr>
              <a:t>Grantee Eligibility: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Open to Massachusetts-based or serving organizations.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Must have experience implementing behavioral health promotion and/or prevention initiatives.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Have experience collecting evaluation and/or reporting data and creating reports.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Experience incorporating health equity and implementing initiatives to reduce social/structural barriers to wellbeing.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Additional preference: AHEM communities and partnerships between large and small organizations.</a:t>
            </a:r>
            <a:endParaRPr lang="en-US" sz="1600">
              <a:solidFill>
                <a:srgbClr val="00000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365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6B2F-B837-E2E4-5858-AF0AE56BD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1858-B2D6-B616-1C06-9D31D295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</p:spPr>
        <p:txBody>
          <a:bodyPr lIns="91440" tIns="45720" rIns="91440" bIns="45720" anchor="ctr"/>
          <a:lstStyle/>
          <a:p>
            <a:r>
              <a:rPr lang="en-US" i="0">
                <a:cs typeface="Arial"/>
              </a:rPr>
              <a:t>RFA Timeline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7E949AAD-733C-73BC-32DC-DDE7E09ED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780593"/>
              </p:ext>
            </p:extLst>
          </p:nvPr>
        </p:nvGraphicFramePr>
        <p:xfrm>
          <a:off x="646562" y="2005034"/>
          <a:ext cx="10891404" cy="4129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7984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C73F0-6BA6-9F1E-29CA-3093D9B2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D20F-5420-9FEE-EDA4-D9279B1A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</p:spPr>
        <p:txBody>
          <a:bodyPr lIns="91440" tIns="45720" rIns="91440" bIns="45720" anchor="ctr"/>
          <a:lstStyle/>
          <a:p>
            <a:r>
              <a:rPr lang="en-US" sz="2100" i="0">
                <a:cs typeface="Arial"/>
              </a:rPr>
              <a:t>Summary of Review Process</a:t>
            </a:r>
            <a:endParaRPr lang="en-US" sz="2100" b="0" i="0">
              <a:solidFill>
                <a:srgbClr val="000000"/>
              </a:solidFill>
              <a:cs typeface="Arial"/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CF79FA7F-362F-B47A-69A4-A81C33756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275207"/>
              </p:ext>
            </p:extLst>
          </p:nvPr>
        </p:nvGraphicFramePr>
        <p:xfrm>
          <a:off x="5468471" y="2082053"/>
          <a:ext cx="7339852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9746E837-E2D8-B36D-DCBB-2B62880579E1}"/>
              </a:ext>
            </a:extLst>
          </p:cNvPr>
          <p:cNvSpPr txBox="1"/>
          <p:nvPr/>
        </p:nvSpPr>
        <p:spPr>
          <a:xfrm>
            <a:off x="545910" y="2080684"/>
            <a:ext cx="639466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374967"/>
                </a:solidFill>
                <a:latin typeface="Arial"/>
                <a:ea typeface="Calibri"/>
                <a:cs typeface="Arial"/>
              </a:rPr>
              <a:t>Internal Review Process – Preparing for Review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latin typeface="Arial"/>
                <a:ea typeface="Calibri"/>
                <a:cs typeface="Arial"/>
              </a:rPr>
              <a:t>We received a record number of bids </a:t>
            </a:r>
            <a:r>
              <a:rPr lang="en-US" sz="1600" b="1">
                <a:solidFill>
                  <a:srgbClr val="00B0F0"/>
                </a:solidFill>
                <a:latin typeface="Arial"/>
                <a:ea typeface="Calibri"/>
                <a:cs typeface="Arial"/>
              </a:rPr>
              <a:t>– 246!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/>
                <a:ea typeface="Calibri"/>
                <a:cs typeface="Arial"/>
              </a:rPr>
              <a:t>We have completed all internal review steps and are in final deliberation stages between Dr. Funmi </a:t>
            </a:r>
            <a:r>
              <a:rPr lang="en-US" sz="1600" err="1">
                <a:latin typeface="Arial"/>
                <a:ea typeface="Calibri"/>
                <a:cs typeface="Arial"/>
              </a:rPr>
              <a:t>Aguocha</a:t>
            </a:r>
            <a:r>
              <a:rPr lang="en-US" sz="1600" dirty="0">
                <a:latin typeface="Arial"/>
                <a:ea typeface="Calibri"/>
                <a:cs typeface="Arial"/>
              </a:rPr>
              <a:t> (awarding </a:t>
            </a:r>
            <a:r>
              <a:rPr lang="en-US" sz="1600">
                <a:latin typeface="Arial"/>
                <a:ea typeface="Calibri"/>
                <a:cs typeface="Arial"/>
              </a:rPr>
              <a:t>authority), and EHS. 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374967"/>
                </a:solidFill>
                <a:latin typeface="Arial"/>
                <a:ea typeface="Calibri"/>
                <a:cs typeface="Arial"/>
              </a:rPr>
              <a:t>Review Committees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/>
                <a:ea typeface="Calibri"/>
                <a:cs typeface="Arial"/>
              </a:rPr>
              <a:t>Our Review Committees were made up of 36 members from across DPH, DMH, EOVS, and the Commission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alibri"/>
                <a:cs typeface="Arial"/>
              </a:rPr>
              <a:t>Special thanks to our Commission members who volunteered for this role – Thank you!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Arial"/>
                <a:ea typeface="Calibri"/>
                <a:cs typeface="Arial"/>
              </a:rPr>
              <a:t>We also had 6 notetaker volunteers and 7 Review Committee members who agreed to help Chair a subset of review meetings. 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>
              <a:solidFill>
                <a:srgbClr val="374967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23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2B39C73-62CD-91B9-C2F3-D336E694BF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07604"/>
              </p:ext>
            </p:extLst>
          </p:nvPr>
        </p:nvGraphicFramePr>
        <p:xfrm>
          <a:off x="632847" y="1523999"/>
          <a:ext cx="10885442" cy="4785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410">
                  <a:extLst>
                    <a:ext uri="{9D8B030D-6E8A-4147-A177-3AD203B41FA5}">
                      <a16:colId xmlns:a16="http://schemas.microsoft.com/office/drawing/2014/main" val="1671523632"/>
                    </a:ext>
                  </a:extLst>
                </a:gridCol>
                <a:gridCol w="3908051">
                  <a:extLst>
                    <a:ext uri="{9D8B030D-6E8A-4147-A177-3AD203B41FA5}">
                      <a16:colId xmlns:a16="http://schemas.microsoft.com/office/drawing/2014/main" val="3914910899"/>
                    </a:ext>
                  </a:extLst>
                </a:gridCol>
                <a:gridCol w="5012981">
                  <a:extLst>
                    <a:ext uri="{9D8B030D-6E8A-4147-A177-3AD203B41FA5}">
                      <a16:colId xmlns:a16="http://schemas.microsoft.com/office/drawing/2014/main" val="3308235657"/>
                    </a:ext>
                  </a:extLst>
                </a:gridCol>
              </a:tblGrid>
              <a:tr h="6711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5D779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Location</a:t>
                      </a:r>
                    </a:p>
                  </a:txBody>
                  <a:tcPr anchor="ctr">
                    <a:solidFill>
                      <a:srgbClr val="5D779A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Focus Area</a:t>
                      </a:r>
                    </a:p>
                  </a:txBody>
                  <a:tcPr anchor="ctr">
                    <a:solidFill>
                      <a:srgbClr val="5D7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527692"/>
                  </a:ext>
                </a:extLst>
              </a:tr>
              <a:tr h="6711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>
                          <a:latin typeface="Arial"/>
                        </a:rPr>
                        <a:t>Tier A</a:t>
                      </a:r>
                    </a:p>
                  </a:txBody>
                  <a:tcPr>
                    <a:solidFill>
                      <a:srgbClr val="C3CDDB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Western - 15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Central -  15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Northeast - 18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Southeast - 15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rial"/>
                        </a:rPr>
                        <a:t>Metro Boston - 32</a:t>
                      </a:r>
                      <a:endParaRPr lang="en-US" sz="1200">
                        <a:highlight>
                          <a:srgbClr val="00FFFF"/>
                        </a:highlight>
                      </a:endParaRPr>
                    </a:p>
                  </a:txBody>
                  <a:tcPr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Social isolation / loneliness- 8</a:t>
                      </a:r>
                    </a:p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Family stress / caregiver - 7</a:t>
                      </a:r>
                    </a:p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Infant/early childhood/maternal - 5</a:t>
                      </a:r>
                    </a:p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Immigrant populations - 7</a:t>
                      </a:r>
                    </a:p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Youth early intervention - 11</a:t>
                      </a:r>
                    </a:p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Family / intimate partner violence – 0*</a:t>
                      </a:r>
                    </a:p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Arial"/>
                        </a:rPr>
                        <a:t>Population-wide skill building / education - 19</a:t>
                      </a:r>
                    </a:p>
                  </a:txBody>
                  <a:tcPr>
                    <a:solidFill>
                      <a:srgbClr val="F0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462303"/>
                  </a:ext>
                </a:extLst>
              </a:tr>
              <a:tr h="6711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>
                          <a:latin typeface="Arial"/>
                        </a:rPr>
                        <a:t>Tier B</a:t>
                      </a:r>
                    </a:p>
                  </a:txBody>
                  <a:tcPr>
                    <a:solidFill>
                      <a:srgbClr val="C3CDDB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Western - 23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Central -  24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Northeast - 32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Southeast - 23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rial"/>
                        </a:rPr>
                        <a:t>Metro Boston - 31</a:t>
                      </a:r>
                      <a:endParaRPr lang="en-US" sz="1200">
                        <a:highlight>
                          <a:srgbClr val="00FFFF"/>
                        </a:highlight>
                      </a:endParaRPr>
                    </a:p>
                  </a:txBody>
                  <a:tcPr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Social isolation / loneliness- 22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Arial"/>
                        </a:rPr>
                        <a:t>Family stress / caregiver - 27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Infant/early childhood/maternal - 12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Immigrant populations -13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Youth early intervention - 15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Family / intimate partner violence -- 6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Population-wide skill building / education - 7</a:t>
                      </a:r>
                      <a:endParaRPr lang="en-US" sz="1200"/>
                    </a:p>
                  </a:txBody>
                  <a:tcPr>
                    <a:solidFill>
                      <a:srgbClr val="F0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517116"/>
                  </a:ext>
                </a:extLst>
              </a:tr>
              <a:tr h="6711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>
                          <a:latin typeface="Arial"/>
                        </a:rPr>
                        <a:t>Tier C</a:t>
                      </a:r>
                    </a:p>
                  </a:txBody>
                  <a:tcPr>
                    <a:solidFill>
                      <a:srgbClr val="C3CDDB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Western - 18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Central - 17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Northeast - 15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Southeast - 26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  <a:latin typeface="Arial"/>
                        </a:rPr>
                        <a:t>Metro Boston - 34</a:t>
                      </a:r>
                      <a:endParaRPr lang="en-US" sz="1200">
                        <a:highlight>
                          <a:srgbClr val="00FFFF"/>
                        </a:highlight>
                      </a:endParaRPr>
                    </a:p>
                  </a:txBody>
                  <a:tcPr>
                    <a:solidFill>
                      <a:srgbClr val="F0F2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Arial"/>
                        </a:rPr>
                        <a:t>Social isolation / loneliness- 20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Family stress / caregiver - 12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Infant/early childhood/maternal - 5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Immigrant populations - 8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Youth early intervention - 19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Family / intimate partner violence - 11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Population-wide skill building / education - 5</a:t>
                      </a:r>
                      <a:endParaRPr lang="en-US" sz="1200"/>
                    </a:p>
                  </a:txBody>
                  <a:tcPr>
                    <a:solidFill>
                      <a:srgbClr val="F0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940338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65D5375-A9D6-4E94-FDC7-F528F78A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</p:spPr>
        <p:txBody>
          <a:bodyPr lIns="91440" tIns="45720" rIns="91440" bIns="45720" anchor="ctr"/>
          <a:lstStyle/>
          <a:p>
            <a:r>
              <a:rPr lang="en-US" i="0">
                <a:cs typeface="Arial"/>
              </a:rPr>
              <a:t>Application Summary – Rough Counts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C6C309-1664-E696-2B64-C06058B8383B}"/>
              </a:ext>
            </a:extLst>
          </p:cNvPr>
          <p:cNvSpPr>
            <a:spLocks noGrp="1"/>
          </p:cNvSpPr>
          <p:nvPr/>
        </p:nvSpPr>
        <p:spPr bwMode="auto">
          <a:xfrm>
            <a:off x="638629" y="6301620"/>
            <a:ext cx="9325429" cy="96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*while the main focus was not on DV or IPV, many programs discussed trauma or exposure to violence in family or immigrant focused programs</a:t>
            </a:r>
            <a:endParaRPr lang="en-US" sz="1100"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9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4469-5E5C-0D7F-A3C6-3DFCA96C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28" y="0"/>
            <a:ext cx="9284305" cy="1295400"/>
          </a:xfrm>
        </p:spPr>
        <p:txBody>
          <a:bodyPr anchor="t">
            <a:normAutofit/>
          </a:bodyPr>
          <a:lstStyle/>
          <a:p>
            <a:br>
              <a:rPr lang="en-US" b="1" i="0"/>
            </a:br>
            <a:r>
              <a:rPr lang="en-US" sz="4000" b="1" i="0"/>
              <a:t>Agenda</a:t>
            </a:r>
            <a:endParaRPr lang="en-US" b="1" i="0"/>
          </a:p>
        </p:txBody>
      </p:sp>
      <p:sp>
        <p:nvSpPr>
          <p:cNvPr id="232" name="Content Placeholder 231">
            <a:extLst>
              <a:ext uri="{FF2B5EF4-FFF2-40B4-BE49-F238E27FC236}">
                <a16:creationId xmlns:a16="http://schemas.microsoft.com/office/drawing/2014/main" id="{846AD487-9DE1-3734-A47B-4A18F9EC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765906"/>
            <a:ext cx="11284856" cy="4754563"/>
          </a:xfrm>
        </p:spPr>
        <p:txBody>
          <a:bodyPr/>
          <a:lstStyle/>
          <a:p>
            <a:pPr marL="457200" indent="-457200">
              <a:buAutoNum type="arabicPeriod"/>
            </a:pPr>
            <a:endParaRPr lang="en-US" sz="3200" b="1">
              <a:solidFill>
                <a:srgbClr val="374967"/>
              </a:solidFill>
              <a:latin typeface="Arial Nov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3200" b="1">
                <a:solidFill>
                  <a:srgbClr val="374967"/>
                </a:solidFill>
                <a:latin typeface="Arial Nova"/>
                <a:ea typeface="Calibri"/>
                <a:cs typeface="Calibri"/>
              </a:rPr>
              <a:t>Campaign Updates </a:t>
            </a:r>
            <a:r>
              <a:rPr lang="en-US" sz="3200" b="1">
                <a:solidFill>
                  <a:srgbClr val="00A4DE"/>
                </a:solidFill>
                <a:latin typeface="Arial Nova"/>
                <a:ea typeface="Calibri"/>
                <a:cs typeface="Calibri"/>
              </a:rPr>
              <a:t>– Second Flight Complete! </a:t>
            </a:r>
            <a:endParaRPr lang="en-US">
              <a:solidFill>
                <a:srgbClr val="00A4DE"/>
              </a:solidFill>
            </a:endParaRPr>
          </a:p>
          <a:p>
            <a:pPr marL="457200" indent="-457200">
              <a:buAutoNum type="arabicPeriod"/>
            </a:pPr>
            <a:endParaRPr lang="en-US" sz="3200" b="1">
              <a:solidFill>
                <a:srgbClr val="374967"/>
              </a:solidFill>
              <a:latin typeface="Arial Nov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3200" b="1">
                <a:solidFill>
                  <a:srgbClr val="374967"/>
                </a:solidFill>
                <a:latin typeface="Arial Nova"/>
                <a:ea typeface="Calibri"/>
                <a:cs typeface="Calibri"/>
              </a:rPr>
              <a:t>RFA Updates </a:t>
            </a:r>
            <a:r>
              <a:rPr lang="en-US" sz="3200" b="1">
                <a:solidFill>
                  <a:srgbClr val="00A4DE"/>
                </a:solidFill>
                <a:latin typeface="Arial Nova"/>
                <a:ea typeface="Calibri"/>
                <a:cs typeface="Calibri"/>
              </a:rPr>
              <a:t>– Review Underway!</a:t>
            </a:r>
            <a:endParaRPr lang="en-US">
              <a:solidFill>
                <a:srgbClr val="00A4DE"/>
              </a:solidFill>
            </a:endParaRPr>
          </a:p>
          <a:p>
            <a:pPr marL="457200" indent="-457200">
              <a:buAutoNum type="arabicPeriod"/>
            </a:pPr>
            <a:endParaRPr lang="en-US" sz="3200" b="1">
              <a:solidFill>
                <a:srgbClr val="374967"/>
              </a:solidFill>
              <a:latin typeface="Arial Nov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3200" b="1">
                <a:solidFill>
                  <a:srgbClr val="374967"/>
                </a:solidFill>
                <a:latin typeface="Arial Nova"/>
                <a:ea typeface="Calibri"/>
                <a:cs typeface="Calibri"/>
              </a:rPr>
              <a:t>Looking Ahead</a:t>
            </a:r>
            <a:r>
              <a:rPr lang="en-US" sz="3200" b="1">
                <a:solidFill>
                  <a:srgbClr val="00A4DE"/>
                </a:solidFill>
                <a:latin typeface="Arial Nova"/>
                <a:ea typeface="Calibri"/>
                <a:cs typeface="Calibri"/>
              </a:rPr>
              <a:t> – Grant Evaluation &amp; Data Infrastructure</a:t>
            </a:r>
            <a:endParaRPr lang="en-US" sz="3200" b="1">
              <a:solidFill>
                <a:srgbClr val="00A4DE"/>
              </a:solidFill>
              <a:latin typeface="Arial Nova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5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0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B758F4-E148-296C-E0E1-0E3C99AAE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5888E3-7ED9-8FB2-687D-C8019838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754" y="1701090"/>
            <a:ext cx="9620491" cy="3201026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Ahead</a:t>
            </a:r>
            <a:b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BFB98B-0997-8A33-E259-85F1245BECA7}"/>
              </a:ext>
            </a:extLst>
          </p:cNvPr>
          <p:cNvCxnSpPr/>
          <p:nvPr/>
        </p:nvCxnSpPr>
        <p:spPr>
          <a:xfrm>
            <a:off x="1408386" y="4256690"/>
            <a:ext cx="949785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595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86023-2ED2-DBD7-C211-E7233458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B646-0008-71EE-B9B2-2F997A6D1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</p:spPr>
        <p:txBody>
          <a:bodyPr lIns="91440" tIns="45720" rIns="91440" bIns="45720" anchor="ctr"/>
          <a:lstStyle/>
          <a:p>
            <a:r>
              <a:rPr lang="en-US" i="0"/>
              <a:t>Looking Ahead </a:t>
            </a:r>
            <a:endParaRPr lang="en-US" i="0">
              <a:cs typeface="Arial"/>
            </a:endParaRPr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58F7FB4E-03BB-ECD0-60E2-7CEB2434C8B2}"/>
              </a:ext>
            </a:extLst>
          </p:cNvPr>
          <p:cNvSpPr/>
          <p:nvPr/>
        </p:nvSpPr>
        <p:spPr>
          <a:xfrm>
            <a:off x="917624" y="3578821"/>
            <a:ext cx="654939" cy="645522"/>
          </a:xfrm>
          <a:prstGeom prst="ellipse">
            <a:avLst/>
          </a:prstGeom>
          <a:solidFill>
            <a:srgbClr val="55709D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116A05F6-EB3B-C730-BEB9-C73C3A99EA04}"/>
              </a:ext>
            </a:extLst>
          </p:cNvPr>
          <p:cNvSpPr/>
          <p:nvPr/>
        </p:nvSpPr>
        <p:spPr>
          <a:xfrm>
            <a:off x="917624" y="2160343"/>
            <a:ext cx="654939" cy="645522"/>
          </a:xfrm>
          <a:prstGeom prst="ellipse">
            <a:avLst/>
          </a:prstGeom>
          <a:solidFill>
            <a:srgbClr val="55709D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ject Team Roles &amp; Responsibilities">
            <a:extLst>
              <a:ext uri="{FF2B5EF4-FFF2-40B4-BE49-F238E27FC236}">
                <a16:creationId xmlns:a16="http://schemas.microsoft.com/office/drawing/2014/main" id="{65F5046B-CD45-AC03-766B-0C9EE969D7F1}"/>
              </a:ext>
            </a:extLst>
          </p:cNvPr>
          <p:cNvSpPr txBox="1"/>
          <p:nvPr/>
        </p:nvSpPr>
        <p:spPr>
          <a:xfrm>
            <a:off x="1851580" y="3394154"/>
            <a:ext cx="9113594" cy="1146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numCol="1" anchor="ctr">
            <a:spAutoFit/>
          </a:bodyPr>
          <a:lstStyle>
            <a:lvl1pPr algn="l">
              <a:defRPr sz="3000">
                <a:solidFill>
                  <a:srgbClr val="41414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 algn="just">
              <a:defRPr/>
            </a:pPr>
            <a:r>
              <a:rPr lang="en-US" sz="2400" b="1">
                <a:solidFill>
                  <a:srgbClr val="374967"/>
                </a:solidFill>
                <a:latin typeface="Arial"/>
                <a:ea typeface="Calibri"/>
                <a:cs typeface="Arial"/>
              </a:rPr>
              <a:t>Grant Evaluation &amp; Monitoring: </a:t>
            </a:r>
            <a:r>
              <a:rPr lang="en-US" sz="2400">
                <a:solidFill>
                  <a:schemeClr val="tx1"/>
                </a:solidFill>
                <a:latin typeface="Arial"/>
                <a:ea typeface="Calibri"/>
                <a:cs typeface="Arial"/>
              </a:rPr>
              <a:t>We are building out our framework for monitoring and evaluation to consolidate data across key focus areas, track progress, and demonstrate impact. </a:t>
            </a:r>
            <a:endParaRPr lang="en-US" sz="2400" b="0" i="0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id="{88FE3C2B-6CEA-5E17-8E08-8D1454D6F40B}"/>
              </a:ext>
            </a:extLst>
          </p:cNvPr>
          <p:cNvSpPr/>
          <p:nvPr/>
        </p:nvSpPr>
        <p:spPr>
          <a:xfrm>
            <a:off x="917624" y="5038111"/>
            <a:ext cx="654939" cy="645522"/>
          </a:xfrm>
          <a:prstGeom prst="ellipse">
            <a:avLst/>
          </a:prstGeom>
          <a:solidFill>
            <a:srgbClr val="55709D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ject Team Roles &amp; Responsibilities">
            <a:extLst>
              <a:ext uri="{FF2B5EF4-FFF2-40B4-BE49-F238E27FC236}">
                <a16:creationId xmlns:a16="http://schemas.microsoft.com/office/drawing/2014/main" id="{7C71F071-B7A4-E3AE-32DC-CAB6258E1BAF}"/>
              </a:ext>
            </a:extLst>
          </p:cNvPr>
          <p:cNvSpPr txBox="1"/>
          <p:nvPr/>
        </p:nvSpPr>
        <p:spPr>
          <a:xfrm>
            <a:off x="1851579" y="2086871"/>
            <a:ext cx="9113594" cy="777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9050" tIns="19050" rIns="19050" bIns="19050" numCol="1" anchor="ctr">
            <a:spAutoFit/>
          </a:bodyPr>
          <a:lstStyle>
            <a:lvl1pPr algn="l">
              <a:defRPr sz="3000">
                <a:solidFill>
                  <a:srgbClr val="41414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 algn="just">
              <a:defRPr/>
            </a:pPr>
            <a:r>
              <a:rPr lang="en-US" sz="2400" b="1">
                <a:solidFill>
                  <a:srgbClr val="374967"/>
                </a:solidFill>
                <a:latin typeface="Arial"/>
                <a:ea typeface="Calibri"/>
                <a:cs typeface="Arial"/>
              </a:rPr>
              <a:t>Awarding Grants: </a:t>
            </a:r>
            <a:r>
              <a:rPr lang="en-US" sz="24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We </a:t>
            </a:r>
            <a:r>
              <a:rPr lang="en-US" sz="2400">
                <a:solidFill>
                  <a:schemeClr val="tx1"/>
                </a:solidFill>
                <a:latin typeface="Arial"/>
                <a:ea typeface="Calibri"/>
                <a:cs typeface="Arial"/>
              </a:rPr>
              <a:t>will be beginning contract negotiations and awarding our first grants in March-April 2026. </a:t>
            </a:r>
            <a:endParaRPr lang="en-US" sz="2400" b="0" i="0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ject Team Roles &amp; Responsibilities">
            <a:extLst>
              <a:ext uri="{FF2B5EF4-FFF2-40B4-BE49-F238E27FC236}">
                <a16:creationId xmlns:a16="http://schemas.microsoft.com/office/drawing/2014/main" id="{AAC0845C-3912-E6D1-CFAF-B16CD4045F8F}"/>
              </a:ext>
            </a:extLst>
          </p:cNvPr>
          <p:cNvSpPr txBox="1"/>
          <p:nvPr/>
        </p:nvSpPr>
        <p:spPr>
          <a:xfrm>
            <a:off x="1851579" y="4845582"/>
            <a:ext cx="9113594" cy="1146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9050" tIns="19050" rIns="19050" bIns="19050" numCol="1" anchor="ctr">
            <a:spAutoFit/>
          </a:bodyPr>
          <a:lstStyle>
            <a:lvl1pPr algn="l">
              <a:defRPr sz="3000">
                <a:solidFill>
                  <a:srgbClr val="41414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 algn="just">
              <a:defRPr/>
            </a:pPr>
            <a:r>
              <a:rPr lang="en-US" sz="2400" b="1">
                <a:solidFill>
                  <a:srgbClr val="374967"/>
                </a:solidFill>
                <a:latin typeface="Arial"/>
                <a:ea typeface="Calibri"/>
                <a:cs typeface="Arial"/>
              </a:rPr>
              <a:t>Data Infrastructure: </a:t>
            </a:r>
            <a:r>
              <a:rPr lang="en-US" sz="24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We have </a:t>
            </a:r>
            <a:r>
              <a:rPr lang="en-US" sz="2400">
                <a:solidFill>
                  <a:schemeClr val="tx1"/>
                </a:solidFill>
                <a:latin typeface="Arial"/>
                <a:ea typeface="Calibri"/>
                <a:cs typeface="Arial"/>
              </a:rPr>
              <a:t>identified</a:t>
            </a:r>
            <a:r>
              <a:rPr lang="en-US" sz="2400" b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relevant MA-wide BHPP data sources with DPH and are building our data infrastructure. </a:t>
            </a:r>
            <a:r>
              <a:rPr lang="en-US" sz="2400">
                <a:solidFill>
                  <a:schemeClr val="tx1"/>
                </a:solidFill>
                <a:latin typeface="Arial"/>
                <a:ea typeface="Calibri"/>
                <a:cs typeface="Arial"/>
              </a:rPr>
              <a:t>We will build grant monitoring data into this as grant programs unfold. </a:t>
            </a:r>
            <a:endParaRPr lang="en-US" sz="2400" b="0" i="0" strike="sng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35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0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3592E9-17E1-507F-4CBB-735A2E8F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35D609E-A486-0CFF-B686-5A998E3A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754" y="1701090"/>
            <a:ext cx="9620491" cy="3201026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b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B42252-90C5-3643-1F51-D521EC5F037C}"/>
              </a:ext>
            </a:extLst>
          </p:cNvPr>
          <p:cNvCxnSpPr/>
          <p:nvPr/>
        </p:nvCxnSpPr>
        <p:spPr>
          <a:xfrm>
            <a:off x="1408386" y="4256690"/>
            <a:ext cx="949785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26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09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9DB45-617E-FC45-B677-9EDAB75EE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2526F7-AFC3-815C-BAFB-491A807B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754" y="1701090"/>
            <a:ext cx="9620491" cy="3201026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Campaign Update – Second Flight Complete</a:t>
            </a:r>
            <a:br>
              <a:rPr lang="en-US" sz="3600" b="1">
                <a:solidFill>
                  <a:schemeClr val="bg1"/>
                </a:solidFill>
                <a:latin typeface="Arial"/>
                <a:cs typeface="Arial"/>
              </a:rPr>
            </a:b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BF61F1-743D-6B25-1E9C-B30556D3F573}"/>
              </a:ext>
            </a:extLst>
          </p:cNvPr>
          <p:cNvCxnSpPr/>
          <p:nvPr/>
        </p:nvCxnSpPr>
        <p:spPr>
          <a:xfrm>
            <a:off x="1408386" y="4256690"/>
            <a:ext cx="949785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6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"/>
          <p:cNvSpPr/>
          <p:nvPr/>
        </p:nvSpPr>
        <p:spPr>
          <a:xfrm>
            <a:off x="-523" y="1303975"/>
            <a:ext cx="9255359" cy="3041202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2"/>
          <p:cNvSpPr txBox="1">
            <a:spLocks noGrp="1"/>
          </p:cNvSpPr>
          <p:nvPr>
            <p:ph type="title"/>
          </p:nvPr>
        </p:nvSpPr>
        <p:spPr>
          <a:xfrm>
            <a:off x="841828" y="0"/>
            <a:ext cx="9284305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1" i="0"/>
            </a:br>
            <a:r>
              <a:rPr lang="en-US" sz="4000" b="1" i="0"/>
              <a:t>Summary</a:t>
            </a:r>
            <a:endParaRPr b="1" i="0"/>
          </a:p>
        </p:txBody>
      </p:sp>
      <p:sp>
        <p:nvSpPr>
          <p:cNvPr id="650" name="Google Shape;650;p2"/>
          <p:cNvSpPr txBox="1"/>
          <p:nvPr/>
        </p:nvSpPr>
        <p:spPr>
          <a:xfrm>
            <a:off x="833890" y="1291503"/>
            <a:ext cx="7682903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Live from October 2025 through March 2026,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-US" sz="27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on your mind?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campaign uses a 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cross-channel approach to reach our general 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population and caregiver audiences statewide to: 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"/>
          <p:cNvSpPr txBox="1"/>
          <p:nvPr/>
        </p:nvSpPr>
        <p:spPr>
          <a:xfrm>
            <a:off x="1181906" y="4807727"/>
            <a:ext cx="3037361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000" b="1" kern="0">
                <a:solidFill>
                  <a:srgbClr val="2B2E7A"/>
                </a:solidFill>
                <a:latin typeface="Arial"/>
                <a:ea typeface="Arial"/>
                <a:cs typeface="Arial"/>
                <a:sym typeface="Arial"/>
              </a:rPr>
              <a:t>To promote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psychological </a:t>
            </a:r>
            <a:r>
              <a:rPr lang="en-US" sz="2000" b="1" kern="0">
                <a:solidFill>
                  <a:srgbClr val="2B2E7A"/>
                </a:solidFill>
                <a:latin typeface="Arial"/>
                <a:ea typeface="Arial"/>
                <a:cs typeface="Arial"/>
                <a:sym typeface="Arial"/>
              </a:rPr>
              <a:t>wellbeing, reduce stigma and social isolation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"/>
          <p:cNvSpPr txBox="1"/>
          <p:nvPr/>
        </p:nvSpPr>
        <p:spPr>
          <a:xfrm>
            <a:off x="4410328" y="4807727"/>
            <a:ext cx="2826327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Build a culture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acceptance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support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"/>
          <p:cNvSpPr txBox="1"/>
          <p:nvPr/>
        </p:nvSpPr>
        <p:spPr>
          <a:xfrm>
            <a:off x="6879338" y="4810373"/>
            <a:ext cx="47509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Advance health equity by focusing on </a:t>
            </a: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AHEM communities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most impacted by health inequities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4" name="Google Shape;654;p2" descr="A large billboard in a waiting room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7376" y="1727945"/>
            <a:ext cx="3087597" cy="2624268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"/>
          <p:cNvSpPr/>
          <p:nvPr/>
        </p:nvSpPr>
        <p:spPr>
          <a:xfrm>
            <a:off x="802153" y="3997254"/>
            <a:ext cx="690819" cy="677131"/>
          </a:xfrm>
          <a:prstGeom prst="ellipse">
            <a:avLst/>
          </a:prstGeom>
          <a:solidFill>
            <a:srgbClr val="2B2E7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"/>
          <p:cNvSpPr/>
          <p:nvPr/>
        </p:nvSpPr>
        <p:spPr>
          <a:xfrm>
            <a:off x="3882093" y="3997254"/>
            <a:ext cx="690819" cy="677131"/>
          </a:xfrm>
          <a:prstGeom prst="ellipse">
            <a:avLst/>
          </a:prstGeom>
          <a:solidFill>
            <a:srgbClr val="2B2E7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"/>
          <p:cNvSpPr/>
          <p:nvPr/>
        </p:nvSpPr>
        <p:spPr>
          <a:xfrm>
            <a:off x="6469243" y="3997254"/>
            <a:ext cx="690819" cy="677131"/>
          </a:xfrm>
          <a:prstGeom prst="ellipse">
            <a:avLst/>
          </a:prstGeom>
          <a:solidFill>
            <a:srgbClr val="2B2E7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"/>
          <p:cNvSpPr txBox="1"/>
          <p:nvPr/>
        </p:nvSpPr>
        <p:spPr>
          <a:xfrm>
            <a:off x="786580" y="4104482"/>
            <a:ext cx="6784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"/>
          <p:cNvSpPr txBox="1"/>
          <p:nvPr/>
        </p:nvSpPr>
        <p:spPr>
          <a:xfrm>
            <a:off x="3880209" y="4104482"/>
            <a:ext cx="6784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"/>
          <p:cNvSpPr txBox="1"/>
          <p:nvPr/>
        </p:nvSpPr>
        <p:spPr>
          <a:xfrm>
            <a:off x="6467358" y="4104482"/>
            <a:ext cx="6784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"/>
          <p:cNvSpPr txBox="1">
            <a:spLocks noGrp="1"/>
          </p:cNvSpPr>
          <p:nvPr>
            <p:ph type="title"/>
          </p:nvPr>
        </p:nvSpPr>
        <p:spPr>
          <a:xfrm>
            <a:off x="545910" y="0"/>
            <a:ext cx="907917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Activity</a:t>
            </a:r>
            <a:endParaRPr lang="en-US" sz="4000"/>
          </a:p>
        </p:txBody>
      </p:sp>
      <p:graphicFrame>
        <p:nvGraphicFramePr>
          <p:cNvPr id="667" name="Google Shape;667;p3"/>
          <p:cNvGraphicFramePr/>
          <p:nvPr>
            <p:extLst>
              <p:ext uri="{D42A27DB-BD31-4B8C-83A1-F6EECF244321}">
                <p14:modId xmlns:p14="http://schemas.microsoft.com/office/powerpoint/2010/main" val="1804289855"/>
              </p:ext>
            </p:extLst>
          </p:nvPr>
        </p:nvGraphicFramePr>
        <p:xfrm>
          <a:off x="563562" y="1412875"/>
          <a:ext cx="11379285" cy="48425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3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2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Flight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2B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Channel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2B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Dates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2B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Languages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2B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Messages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2B2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75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Flight 1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10/23 - 1/22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Outdoor &amp; Transit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11/8 - 1/15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English, Spanish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Promoting Psychological</a:t>
                      </a: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Wellbeing</a:t>
                      </a: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(General Adult) 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Promoting Psychological</a:t>
                      </a: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Wellbeing </a:t>
                      </a: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(Youth/College)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Facebook and Instagram 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10/23 - 12/12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English, Spanish, Brazilian Portuguese, Vietnamese, Arabic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Snapchat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10/30 - 12/7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English Spanish, Brazilian Portuguese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D8D8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175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Flight 2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160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60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12/8 - 1/29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Outdoor &amp; Transit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12/5 - 1/5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English, Spanish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0" i="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</a:rPr>
                        <a:t>Promoting Psychological</a:t>
                      </a: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</a:rPr>
                        <a:t>Wellbeing </a:t>
                      </a: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(Youth/College)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160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Social Isolation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Stigma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7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Facebook and Instagram 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12/12 - 1/12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English, Spanish, Brazilian Portuguese, Vietnamese, Arabic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5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Snapchat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12/12 - 1/12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C0C0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English Spanish, Brazilian Portuguese</a:t>
                      </a:r>
                      <a:endParaRPr sz="160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63500" marT="63500" marB="63500"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68" name="Google Shape;668;p3"/>
          <p:cNvSpPr txBox="1"/>
          <p:nvPr/>
        </p:nvSpPr>
        <p:spPr>
          <a:xfrm>
            <a:off x="2151527" y="6382870"/>
            <a:ext cx="1121603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Social media and radio flight focusing on Social Isolation and Stigma to run February - March 2026.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"/>
          <p:cNvSpPr/>
          <p:nvPr/>
        </p:nvSpPr>
        <p:spPr>
          <a:xfrm>
            <a:off x="1292" y="2258291"/>
            <a:ext cx="12206991" cy="4594514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4"/>
          <p:cNvSpPr txBox="1">
            <a:spLocks noGrp="1"/>
          </p:cNvSpPr>
          <p:nvPr>
            <p:ph type="title"/>
          </p:nvPr>
        </p:nvSpPr>
        <p:spPr>
          <a:xfrm>
            <a:off x="738188" y="0"/>
            <a:ext cx="107426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Campaign Messages</a:t>
            </a:r>
            <a:endParaRPr lang="en-US" sz="4000"/>
          </a:p>
        </p:txBody>
      </p:sp>
      <p:sp>
        <p:nvSpPr>
          <p:cNvPr id="675" name="Google Shape;675;p4"/>
          <p:cNvSpPr txBox="1">
            <a:spLocks noGrp="1"/>
          </p:cNvSpPr>
          <p:nvPr>
            <p:ph type="body" idx="1"/>
          </p:nvPr>
        </p:nvSpPr>
        <p:spPr>
          <a:xfrm>
            <a:off x="520700" y="1508126"/>
            <a:ext cx="4082067" cy="45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495A71"/>
              </a:buClr>
              <a:buSzPts val="1600"/>
              <a:buNone/>
            </a:pPr>
            <a:r>
              <a:rPr lang="en-US" sz="1600" b="1">
                <a:solidFill>
                  <a:srgbClr val="495A71"/>
                </a:solidFill>
                <a:latin typeface="Arial Black"/>
                <a:ea typeface="Arial Black"/>
                <a:cs typeface="Arial Black"/>
                <a:sym typeface="Arial Black"/>
              </a:rPr>
              <a:t>Promoting Psychological Wellbeing (Youth)</a:t>
            </a:r>
            <a:endParaRPr sz="16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/>
          </a:p>
        </p:txBody>
      </p:sp>
      <p:sp>
        <p:nvSpPr>
          <p:cNvPr id="676" name="Google Shape;676;p4"/>
          <p:cNvSpPr txBox="1">
            <a:spLocks noGrp="1"/>
          </p:cNvSpPr>
          <p:nvPr>
            <p:ph type="sldNum" idx="12"/>
          </p:nvPr>
        </p:nvSpPr>
        <p:spPr>
          <a:xfrm>
            <a:off x="9017000" y="6305550"/>
            <a:ext cx="2641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4"/>
          <p:cNvSpPr txBox="1"/>
          <p:nvPr/>
        </p:nvSpPr>
        <p:spPr>
          <a:xfrm flipH="1">
            <a:off x="9396842" y="1448359"/>
            <a:ext cx="2837452" cy="60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495A71"/>
              </a:buClr>
              <a:buSzPts val="1600"/>
              <a:buFont typeface="Arial Black"/>
              <a:defRPr/>
            </a:pPr>
            <a:r>
              <a:rPr lang="en-US" sz="1500" b="1" kern="0">
                <a:solidFill>
                  <a:srgbClr val="495A71"/>
                </a:solidFill>
                <a:latin typeface="Arial Black"/>
                <a:ea typeface="Arial Black"/>
                <a:cs typeface="Arial Black"/>
                <a:sym typeface="Arial Black"/>
              </a:rPr>
              <a:t>Promoting Psychological</a:t>
            </a: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495A71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1500" b="1" kern="0">
                <a:solidFill>
                  <a:srgbClr val="495A71"/>
                </a:solidFill>
                <a:latin typeface="Arial Black"/>
                <a:ea typeface="Arial Black"/>
                <a:cs typeface="Arial Black"/>
                <a:sym typeface="Arial Black"/>
              </a:rPr>
              <a:t>Wellbeing </a:t>
            </a: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495A71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(General Adult)</a:t>
            </a:r>
            <a:endParaRPr lang="en-U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br>
              <a:rPr lang="en-US" sz="2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</a:b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"/>
          <p:cNvSpPr txBox="1"/>
          <p:nvPr/>
        </p:nvSpPr>
        <p:spPr>
          <a:xfrm>
            <a:off x="7406451" y="1449837"/>
            <a:ext cx="20913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71"/>
              </a:buClr>
              <a:buSzPts val="1600"/>
              <a:buFont typeface="Arial Black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95A71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Social Isolation 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95A71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95A71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(General Adult)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4"/>
          <p:cNvSpPr txBox="1"/>
          <p:nvPr/>
        </p:nvSpPr>
        <p:spPr>
          <a:xfrm>
            <a:off x="5252387" y="1445080"/>
            <a:ext cx="24447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71"/>
              </a:buClr>
              <a:buSzPts val="1600"/>
              <a:buFont typeface="Arial Black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95A71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Stigma Reduction 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95A71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95A71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(General Adult)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Google Shape;682;p4" title="bus-stop-billboard-mockup 1.png"/>
          <p:cNvPicPr preferRelativeResize="0"/>
          <p:nvPr/>
        </p:nvPicPr>
        <p:blipFill rotWithShape="1">
          <a:blip r:embed="rId3">
            <a:alphaModFix/>
          </a:blip>
          <a:srcRect l="11139" r="20815"/>
          <a:stretch/>
        </p:blipFill>
        <p:spPr>
          <a:xfrm>
            <a:off x="1300" y="2493825"/>
            <a:ext cx="4880527" cy="402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" title="posters.png"/>
          <p:cNvPicPr preferRelativeResize="0"/>
          <p:nvPr/>
        </p:nvPicPr>
        <p:blipFill rotWithShape="1">
          <a:blip r:embed="rId4">
            <a:alphaModFix/>
          </a:blip>
          <a:srcRect l="6777" t="8922" r="2122" b="17090"/>
          <a:stretch/>
        </p:blipFill>
        <p:spPr>
          <a:xfrm>
            <a:off x="5071875" y="2493825"/>
            <a:ext cx="7120123" cy="40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5" descr="A group of people standing around a table with a table with a table with a white tablecloth and a person holding a chil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708" y="1302767"/>
            <a:ext cx="3657382" cy="2812759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"/>
          <p:cNvSpPr/>
          <p:nvPr/>
        </p:nvSpPr>
        <p:spPr>
          <a:xfrm>
            <a:off x="-36808" y="1267691"/>
            <a:ext cx="8025516" cy="2860964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5"/>
          <p:cNvSpPr txBox="1">
            <a:spLocks noGrp="1"/>
          </p:cNvSpPr>
          <p:nvPr>
            <p:ph type="title"/>
          </p:nvPr>
        </p:nvSpPr>
        <p:spPr>
          <a:xfrm>
            <a:off x="618481" y="-24190"/>
            <a:ext cx="11038599" cy="131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Community Engagement Activities</a:t>
            </a:r>
          </a:p>
        </p:txBody>
      </p:sp>
      <p:sp>
        <p:nvSpPr>
          <p:cNvPr id="692" name="Google Shape;692;p5"/>
          <p:cNvSpPr txBox="1"/>
          <p:nvPr/>
        </p:nvSpPr>
        <p:spPr>
          <a:xfrm>
            <a:off x="618481" y="1719090"/>
            <a:ext cx="6511713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methods of community engagement, with an estimated reach of over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65,000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people statewide</a:t>
            </a:r>
            <a:endParaRPr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5"/>
          <p:cNvSpPr txBox="1"/>
          <p:nvPr/>
        </p:nvSpPr>
        <p:spPr>
          <a:xfrm>
            <a:off x="1496575" y="4306217"/>
            <a:ext cx="41533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Initial campaign feedback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from 7 community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organizations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5"/>
          <p:cNvSpPr txBox="1"/>
          <p:nvPr/>
        </p:nvSpPr>
        <p:spPr>
          <a:xfrm>
            <a:off x="1496575" y="5497402"/>
            <a:ext cx="522735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 community organization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partnerships to spread the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campaign message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5"/>
          <p:cNvSpPr txBox="1"/>
          <p:nvPr/>
        </p:nvSpPr>
        <p:spPr>
          <a:xfrm>
            <a:off x="6105488" y="5497402"/>
            <a:ext cx="506680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 events across communities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 over 4.5K campaign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materials distributed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5"/>
          <p:cNvSpPr txBox="1"/>
          <p:nvPr/>
        </p:nvSpPr>
        <p:spPr>
          <a:xfrm>
            <a:off x="6105488" y="4306217"/>
            <a:ext cx="539378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In-person outreach and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materials distribution at hubs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 all 26 </a:t>
            </a: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gateway cities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0695" y="5668059"/>
            <a:ext cx="640322" cy="64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7006" y="4496507"/>
            <a:ext cx="666508" cy="66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201" y="5668059"/>
            <a:ext cx="640322" cy="64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201" y="4523885"/>
            <a:ext cx="640322" cy="64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788" y="4389150"/>
            <a:ext cx="8191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0788" y="5559425"/>
            <a:ext cx="8191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32350" y="5559425"/>
            <a:ext cx="809625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13300" y="4389150"/>
            <a:ext cx="84772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"/>
          <p:cNvSpPr/>
          <p:nvPr/>
        </p:nvSpPr>
        <p:spPr>
          <a:xfrm>
            <a:off x="0" y="1005623"/>
            <a:ext cx="4488873" cy="5885803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6" descr="A white rectangular object with black bord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3411" y="1609492"/>
            <a:ext cx="4982923" cy="113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" descr="A white rectangular object with black bord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3411" y="2530608"/>
            <a:ext cx="4982923" cy="113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" descr="A white rectangular object with black border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3412" y="3451724"/>
            <a:ext cx="5138283" cy="113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6" descr="A white rectangular object with black bord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3412" y="4372841"/>
            <a:ext cx="4982923" cy="113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6" descr="A hand holding a phone with colorful image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t="-246" r="-3976"/>
          <a:stretch/>
        </p:blipFill>
        <p:spPr>
          <a:xfrm>
            <a:off x="4246647" y="1043880"/>
            <a:ext cx="8300631" cy="587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6"/>
          <p:cNvSpPr txBox="1">
            <a:spLocks noGrp="1"/>
          </p:cNvSpPr>
          <p:nvPr>
            <p:ph type="title"/>
          </p:nvPr>
        </p:nvSpPr>
        <p:spPr>
          <a:xfrm>
            <a:off x="545910" y="0"/>
            <a:ext cx="1042689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Paid Media Overview</a:t>
            </a:r>
            <a:endParaRPr lang="en-US" sz="4000"/>
          </a:p>
        </p:txBody>
      </p:sp>
      <p:sp>
        <p:nvSpPr>
          <p:cNvPr id="717" name="Google Shape;717;p6"/>
          <p:cNvSpPr txBox="1"/>
          <p:nvPr/>
        </p:nvSpPr>
        <p:spPr>
          <a:xfrm>
            <a:off x="1217914" y="5570087"/>
            <a:ext cx="886317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Languages include: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English, Spanish, Brazilian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Portuguese, Vietnamese, Arabic,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Haitian Creole, Simplified Chinese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6"/>
          <p:cNvSpPr txBox="1"/>
          <p:nvPr/>
        </p:nvSpPr>
        <p:spPr>
          <a:xfrm>
            <a:off x="1448571" y="1788513"/>
            <a:ext cx="1476806" cy="85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154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" name="Google Shape;719;p6"/>
          <p:cNvSpPr txBox="1"/>
          <p:nvPr/>
        </p:nvSpPr>
        <p:spPr>
          <a:xfrm>
            <a:off x="2685056" y="1907362"/>
            <a:ext cx="1373746" cy="882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advertising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assets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6"/>
          <p:cNvSpPr txBox="1"/>
          <p:nvPr/>
        </p:nvSpPr>
        <p:spPr>
          <a:xfrm>
            <a:off x="1127639" y="2909876"/>
            <a:ext cx="9030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Across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6"/>
          <p:cNvSpPr txBox="1"/>
          <p:nvPr/>
        </p:nvSpPr>
        <p:spPr>
          <a:xfrm>
            <a:off x="1858606" y="2703259"/>
            <a:ext cx="102043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22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" name="Google Shape;722;p6"/>
          <p:cNvSpPr txBox="1"/>
          <p:nvPr/>
        </p:nvSpPr>
        <p:spPr>
          <a:xfrm>
            <a:off x="2717216" y="2909876"/>
            <a:ext cx="9809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outlets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" name="Google Shape;723;p6"/>
          <p:cNvSpPr txBox="1"/>
          <p:nvPr/>
        </p:nvSpPr>
        <p:spPr>
          <a:xfrm>
            <a:off x="1640703" y="4775513"/>
            <a:ext cx="7890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" name="Google Shape;724;p6"/>
          <p:cNvSpPr txBox="1"/>
          <p:nvPr/>
        </p:nvSpPr>
        <p:spPr>
          <a:xfrm>
            <a:off x="2304907" y="4586094"/>
            <a:ext cx="497824" cy="85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6"/>
          <p:cNvSpPr txBox="1"/>
          <p:nvPr/>
        </p:nvSpPr>
        <p:spPr>
          <a:xfrm>
            <a:off x="2728862" y="4691266"/>
            <a:ext cx="1324324" cy="58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different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languages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6" descr="A blue circle with a white eye in i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9055" y="1807344"/>
            <a:ext cx="750659" cy="744842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6"/>
          <p:cNvSpPr txBox="1"/>
          <p:nvPr/>
        </p:nvSpPr>
        <p:spPr>
          <a:xfrm>
            <a:off x="2661388" y="3713549"/>
            <a:ext cx="1290309" cy="58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marketing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channels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" name="Google Shape;728;p6"/>
          <p:cNvSpPr txBox="1"/>
          <p:nvPr/>
        </p:nvSpPr>
        <p:spPr>
          <a:xfrm>
            <a:off x="1744667" y="3845541"/>
            <a:ext cx="4439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29" name="Google Shape;729;p6" descr="A blue circle with white circles and people in it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77" y="2675646"/>
            <a:ext cx="783783" cy="82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6" descr="A blue circle with white arrows and people in the center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54190" y="3383204"/>
            <a:ext cx="1372558" cy="137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6" descr="A blue circle with a white line on it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58912" y="4263745"/>
            <a:ext cx="1419046" cy="141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6" descr="A blue number with a white background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 r="-1082"/>
          <a:stretch/>
        </p:blipFill>
        <p:spPr>
          <a:xfrm>
            <a:off x="2167512" y="3651316"/>
            <a:ext cx="552096" cy="720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"/>
          <p:cNvSpPr/>
          <p:nvPr/>
        </p:nvSpPr>
        <p:spPr>
          <a:xfrm>
            <a:off x="-36808" y="1267690"/>
            <a:ext cx="5487316" cy="5590309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7" descr="A poster on a subway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0508" y="1277334"/>
            <a:ext cx="3161685" cy="294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7" descr="A billboard with a person's face and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5589" y="1238540"/>
            <a:ext cx="3623219" cy="2983147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7"/>
          <p:cNvSpPr txBox="1">
            <a:spLocks noGrp="1"/>
          </p:cNvSpPr>
          <p:nvPr>
            <p:ph type="title"/>
          </p:nvPr>
        </p:nvSpPr>
        <p:spPr>
          <a:xfrm>
            <a:off x="545910" y="0"/>
            <a:ext cx="1042689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/>
              <a:t>Paid Media Overview</a:t>
            </a:r>
            <a:endParaRPr lang="en-US" sz="4000"/>
          </a:p>
        </p:txBody>
      </p:sp>
      <p:sp>
        <p:nvSpPr>
          <p:cNvPr id="742" name="Google Shape;742;p7"/>
          <p:cNvSpPr txBox="1"/>
          <p:nvPr/>
        </p:nvSpPr>
        <p:spPr>
          <a:xfrm>
            <a:off x="7996346" y="4974027"/>
            <a:ext cx="5486400" cy="129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9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billboards &amp; transit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9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 placements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3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"/>
          <p:cNvSpPr txBox="1"/>
          <p:nvPr/>
        </p:nvSpPr>
        <p:spPr>
          <a:xfrm>
            <a:off x="386220" y="5806229"/>
            <a:ext cx="46620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Languages include English, Spanish, Brazilian Portuguese, Vietnamese, Arabic, Haitian Creole, Simplified Chinese</a:t>
            </a:r>
            <a:endParaRPr kumimoji="0" sz="18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"/>
          <p:cNvSpPr txBox="1"/>
          <p:nvPr/>
        </p:nvSpPr>
        <p:spPr>
          <a:xfrm>
            <a:off x="382561" y="2936067"/>
            <a:ext cx="4404295" cy="123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9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digital &amp; broadcast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9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radio spots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B2E7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"/>
          <p:cNvSpPr txBox="1"/>
          <p:nvPr/>
        </p:nvSpPr>
        <p:spPr>
          <a:xfrm>
            <a:off x="740450" y="1659009"/>
            <a:ext cx="361152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2,582</a:t>
            </a:r>
            <a:endParaRPr kumimoji="0" sz="8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7"/>
          <p:cNvSpPr txBox="1"/>
          <p:nvPr/>
        </p:nvSpPr>
        <p:spPr>
          <a:xfrm>
            <a:off x="6006355" y="4649039"/>
            <a:ext cx="217752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2B2E7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642</a:t>
            </a:r>
            <a:endParaRPr kumimoji="0" sz="8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6450" y="4223388"/>
            <a:ext cx="1579879" cy="157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blEEfJJRA3Z_qO1pXby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blEEfJJRA3Z_qO1pXby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F_gv.pZbm2Rgq6p__oA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F_gv.pZbm2Rgq6p__oA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blEEfJJRA3Z_qO1pXby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blEEfJJRA3Z_qO1pXby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xecutive Office of Health and Human Services Grid 16:9 - 25478">
  <a:themeElements>
    <a:clrScheme name="Custom 1">
      <a:dk1>
        <a:srgbClr val="000000"/>
      </a:dk1>
      <a:lt1>
        <a:sysClr val="window" lastClr="FFFFFF"/>
      </a:lt1>
      <a:dk2>
        <a:srgbClr val="D6E7FF"/>
      </a:dk2>
      <a:lt2>
        <a:srgbClr val="F2F2F2"/>
      </a:lt2>
      <a:accent1>
        <a:srgbClr val="002960"/>
      </a:accent1>
      <a:accent2>
        <a:srgbClr val="0055C8"/>
      </a:accent2>
      <a:accent3>
        <a:srgbClr val="FFC000"/>
      </a:accent3>
      <a:accent4>
        <a:srgbClr val="9DC9F8"/>
      </a:accent4>
      <a:accent5>
        <a:srgbClr val="808080"/>
      </a:accent5>
      <a:accent6>
        <a:srgbClr val="2C973E"/>
      </a:accent6>
      <a:hlink>
        <a:srgbClr val="F04C3E"/>
      </a:hlink>
      <a:folHlink>
        <a:srgbClr val="51A7D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6E7FF"/>
        </a:solidFill>
        <a:ln w="9525" cap="rnd" cmpd="sng" algn="ctr">
          <a:solidFill>
            <a:srgbClr val="D6E7FF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10.xml><?xml version="1.0" encoding="utf-8"?>
<a:theme xmlns:a="http://schemas.openxmlformats.org/drawingml/2006/main" name="3_DMA Presentation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DMA Presentation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2" id="{F9035EDB-9FD0-4E33-8200-200804FF3B5B}" vid="{0FC188ED-BAC5-4598-BC23-5E1AFFECB620}"/>
    </a:ext>
  </a:extLst>
</a:theme>
</file>

<file path=ppt/theme/theme3.xml><?xml version="1.0" encoding="utf-8"?>
<a:theme xmlns:a="http://schemas.openxmlformats.org/drawingml/2006/main" name="1_DMA Presentatio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xecutive Office of Health and Human Services Grid 16:9 - 25478">
  <a:themeElements>
    <a:clrScheme name="Custom 1">
      <a:dk1>
        <a:srgbClr val="000000"/>
      </a:dk1>
      <a:lt1>
        <a:sysClr val="window" lastClr="FFFFFF"/>
      </a:lt1>
      <a:dk2>
        <a:srgbClr val="D6E7FF"/>
      </a:dk2>
      <a:lt2>
        <a:srgbClr val="F2F2F2"/>
      </a:lt2>
      <a:accent1>
        <a:srgbClr val="002960"/>
      </a:accent1>
      <a:accent2>
        <a:srgbClr val="0055C8"/>
      </a:accent2>
      <a:accent3>
        <a:srgbClr val="FFC000"/>
      </a:accent3>
      <a:accent4>
        <a:srgbClr val="9DC9F8"/>
      </a:accent4>
      <a:accent5>
        <a:srgbClr val="808080"/>
      </a:accent5>
      <a:accent6>
        <a:srgbClr val="2C973E"/>
      </a:accent6>
      <a:hlink>
        <a:srgbClr val="F04C3E"/>
      </a:hlink>
      <a:folHlink>
        <a:srgbClr val="51A7D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6E7FF"/>
        </a:solidFill>
        <a:ln w="9525" cap="rnd" cmpd="sng" algn="ctr">
          <a:solidFill>
            <a:srgbClr val="D6E7FF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5.xml><?xml version="1.0" encoding="utf-8"?>
<a:theme xmlns:a="http://schemas.openxmlformats.org/drawingml/2006/main" name="2_DMA Presentatio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over">
  <a:themeElements>
    <a:clrScheme name="ASG">
      <a:dk1>
        <a:srgbClr val="495A71"/>
      </a:dk1>
      <a:lt1>
        <a:srgbClr val="FFFFFF"/>
      </a:lt1>
      <a:dk2>
        <a:srgbClr val="FFC000"/>
      </a:dk2>
      <a:lt2>
        <a:srgbClr val="FFFFFF"/>
      </a:lt2>
      <a:accent1>
        <a:srgbClr val="00168F"/>
      </a:accent1>
      <a:accent2>
        <a:srgbClr val="FFC000"/>
      </a:accent2>
      <a:accent3>
        <a:srgbClr val="8AAE3F"/>
      </a:accent3>
      <a:accent4>
        <a:srgbClr val="00168F"/>
      </a:accent4>
      <a:accent5>
        <a:srgbClr val="ED3048"/>
      </a:accent5>
      <a:accent6>
        <a:srgbClr val="BFBFBF"/>
      </a:accent6>
      <a:hlink>
        <a:srgbClr val="0563C1"/>
      </a:hlink>
      <a:folHlink>
        <a:srgbClr val="ADB9CA"/>
      </a:folHlink>
    </a:clrScheme>
    <a:fontScheme name="ASG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xt">
  <a:themeElements>
    <a:clrScheme name="ASG">
      <a:dk1>
        <a:srgbClr val="495A71"/>
      </a:dk1>
      <a:lt1>
        <a:srgbClr val="FFFFFF"/>
      </a:lt1>
      <a:dk2>
        <a:srgbClr val="FFC000"/>
      </a:dk2>
      <a:lt2>
        <a:srgbClr val="FFFFFF"/>
      </a:lt2>
      <a:accent1>
        <a:srgbClr val="00168F"/>
      </a:accent1>
      <a:accent2>
        <a:srgbClr val="FFC000"/>
      </a:accent2>
      <a:accent3>
        <a:srgbClr val="8AAE3F"/>
      </a:accent3>
      <a:accent4>
        <a:srgbClr val="00168F"/>
      </a:accent4>
      <a:accent5>
        <a:srgbClr val="ED3048"/>
      </a:accent5>
      <a:accent6>
        <a:srgbClr val="BFBFBF"/>
      </a:accent6>
      <a:hlink>
        <a:srgbClr val="0563C1"/>
      </a:hlink>
      <a:folHlink>
        <a:srgbClr val="ADB9CA"/>
      </a:folHlink>
    </a:clrScheme>
    <a:fontScheme name="ASG">
      <a:majorFont>
        <a:latin typeface="FreeSans"/>
        <a:ea typeface=""/>
        <a:cs typeface=""/>
      </a:majorFont>
      <a:minorFont>
        <a:latin typeface="Free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lank">
  <a:themeElements>
    <a:clrScheme name="ASG">
      <a:dk1>
        <a:srgbClr val="495A71"/>
      </a:dk1>
      <a:lt1>
        <a:srgbClr val="FFFFFF"/>
      </a:lt1>
      <a:dk2>
        <a:srgbClr val="FFC000"/>
      </a:dk2>
      <a:lt2>
        <a:srgbClr val="FFFFFF"/>
      </a:lt2>
      <a:accent1>
        <a:srgbClr val="00168F"/>
      </a:accent1>
      <a:accent2>
        <a:srgbClr val="FFC000"/>
      </a:accent2>
      <a:accent3>
        <a:srgbClr val="8AAE3F"/>
      </a:accent3>
      <a:accent4>
        <a:srgbClr val="00168F"/>
      </a:accent4>
      <a:accent5>
        <a:srgbClr val="ED3048"/>
      </a:accent5>
      <a:accent6>
        <a:srgbClr val="BFBFBF"/>
      </a:accent6>
      <a:hlink>
        <a:srgbClr val="0563C1"/>
      </a:hlink>
      <a:folHlink>
        <a:srgbClr val="ADB9CA"/>
      </a:folHlink>
    </a:clrScheme>
    <a:fontScheme name="asg2">
      <a:majorFont>
        <a:latin typeface="FreeSans"/>
        <a:ea typeface=""/>
        <a:cs typeface=""/>
      </a:majorFont>
      <a:minorFont>
        <a:latin typeface="Free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2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3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4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5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6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7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8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19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0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2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3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4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5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6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7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8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29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0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2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3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4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5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6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7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8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39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0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2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3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4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5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6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7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8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49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0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2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3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4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5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6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7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8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59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60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6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62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D6E7FF"/>
    </a:dk2>
    <a:lt2>
      <a:srgbClr val="F2F2F2"/>
    </a:lt2>
    <a:accent1>
      <a:srgbClr val="002960"/>
    </a:accent1>
    <a:accent2>
      <a:srgbClr val="0055C8"/>
    </a:accent2>
    <a:accent3>
      <a:srgbClr val="FFC000"/>
    </a:accent3>
    <a:accent4>
      <a:srgbClr val="9DC9F8"/>
    </a:accent4>
    <a:accent5>
      <a:srgbClr val="808080"/>
    </a:accent5>
    <a:accent6>
      <a:srgbClr val="2C973E"/>
    </a:accent6>
    <a:hlink>
      <a:srgbClr val="F04C3E"/>
    </a:hlink>
    <a:folHlink>
      <a:srgbClr val="51A7D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8b49f8-851e-4dd7-8455-fccf867cf785" xsi:nil="true"/>
    <lcf76f155ced4ddcb4097134ff3c332f xmlns="a6290ad0-cc61-4d48-992b-03735c8036f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E622194A43049A7A1736E19D83AD2" ma:contentTypeVersion="11" ma:contentTypeDescription="Create a new document." ma:contentTypeScope="" ma:versionID="f118f13773961f291d3f6f1d6dee94af">
  <xsd:schema xmlns:xsd="http://www.w3.org/2001/XMLSchema" xmlns:xs="http://www.w3.org/2001/XMLSchema" xmlns:p="http://schemas.microsoft.com/office/2006/metadata/properties" xmlns:ns2="a6290ad0-cc61-4d48-992b-03735c8036f2" xmlns:ns3="d38b49f8-851e-4dd7-8455-fccf867cf785" targetNamespace="http://schemas.microsoft.com/office/2006/metadata/properties" ma:root="true" ma:fieldsID="e5b5c23035c32a1b649b0bc1329c408a" ns2:_="" ns3:_="">
    <xsd:import namespace="a6290ad0-cc61-4d48-992b-03735c8036f2"/>
    <xsd:import namespace="d38b49f8-851e-4dd7-8455-fccf867cf7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90ad0-cc61-4d48-992b-03735c8036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b49f8-851e-4dd7-8455-fccf867cf78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a3b8eb9-940a-4da3-bfc5-f1dd3aab0521}" ma:internalName="TaxCatchAll" ma:showField="CatchAllData" ma:web="d38b49f8-851e-4dd7-8455-fccf867cf7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FCD993-90F7-48F4-AFED-BB8E0C93F0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A71EEF-00E1-4281-A8FA-7F47B3B30FBF}">
  <ds:schemaRefs>
    <ds:schemaRef ds:uri="a6290ad0-cc61-4d48-992b-03735c8036f2"/>
    <ds:schemaRef ds:uri="d38b49f8-851e-4dd7-8455-fccf867cf7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9735B7-E32A-40C6-A34A-FBD01C1F37F0}">
  <ds:schemaRefs>
    <ds:schemaRef ds:uri="a6290ad0-cc61-4d48-992b-03735c8036f2"/>
    <ds:schemaRef ds:uri="d38b49f8-851e-4dd7-8455-fccf867cf7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22</Slides>
  <Notes>22</Notes>
  <HiddenSlides>0</HiddenSlide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Executive Office of Health and Human Services Grid 16:9 - 25478</vt:lpstr>
      <vt:lpstr>Theme2</vt:lpstr>
      <vt:lpstr>1_DMA Presentation</vt:lpstr>
      <vt:lpstr>1_Executive Office of Health and Human Services Grid 16:9 - 25478</vt:lpstr>
      <vt:lpstr>2_DMA Presentation</vt:lpstr>
      <vt:lpstr>1_Office Theme</vt:lpstr>
      <vt:lpstr>Cover</vt:lpstr>
      <vt:lpstr>Text</vt:lpstr>
      <vt:lpstr>Blank</vt:lpstr>
      <vt:lpstr>3_DMA Presentation</vt:lpstr>
      <vt:lpstr>4_DMA Presentation</vt:lpstr>
      <vt:lpstr>Office of Behavioral Health Promotion and Prevention</vt:lpstr>
      <vt:lpstr> Agenda</vt:lpstr>
      <vt:lpstr>Campaign Update – Second Flight Complete </vt:lpstr>
      <vt:lpstr> Summary</vt:lpstr>
      <vt:lpstr>Activity</vt:lpstr>
      <vt:lpstr>Campaign Messages</vt:lpstr>
      <vt:lpstr>Community Engagement Activities</vt:lpstr>
      <vt:lpstr>Paid Media Overview</vt:lpstr>
      <vt:lpstr>Paid Media Overview</vt:lpstr>
      <vt:lpstr>Paid Media Data Points to Date</vt:lpstr>
      <vt:lpstr>Campaign Geographic Reach</vt:lpstr>
      <vt:lpstr>What the Community Is Saying</vt:lpstr>
      <vt:lpstr>What the Community Is Saying</vt:lpstr>
      <vt:lpstr>What the Community Is Saying</vt:lpstr>
      <vt:lpstr>RFA Update – Applications Review   </vt:lpstr>
      <vt:lpstr>RFA Overview – Quick Refresh</vt:lpstr>
      <vt:lpstr>RFA Timeline</vt:lpstr>
      <vt:lpstr>Summary of Review Process</vt:lpstr>
      <vt:lpstr>Application Summary – Rough Counts</vt:lpstr>
      <vt:lpstr>Looking Ahead  </vt:lpstr>
      <vt:lpstr>Looking Ahead </vt:lpstr>
      <vt:lpstr>Thank you!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Gene, Cherline (DMH)</dc:creator>
  <cp:revision>4</cp:revision>
  <dcterms:created xsi:type="dcterms:W3CDTF">2025-06-11T23:21:52Z</dcterms:created>
  <dcterms:modified xsi:type="dcterms:W3CDTF">2026-02-13T21:51:06Z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0x010100008E622194A43049A7A1736E19D83AD2</vt:lpwstr>
  </property>
  <property fmtid="{D5CDD505-2E9C-101B-9397-08002B2CF9AE}" pid="3" name="MediaServiceImageTags">
    <vt:lpwstr/>
  </property>
</Properties>
</file>