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5"/>
  </p:notesMasterIdLst>
  <p:sldIdLst>
    <p:sldId id="256" r:id="rId3"/>
    <p:sldId id="257" r:id="rId4"/>
    <p:sldId id="496" r:id="rId5"/>
    <p:sldId id="492" r:id="rId6"/>
    <p:sldId id="493" r:id="rId7"/>
    <p:sldId id="495" r:id="rId8"/>
    <p:sldId id="494" r:id="rId9"/>
    <p:sldId id="497" r:id="rId10"/>
    <p:sldId id="498" r:id="rId11"/>
    <p:sldId id="499" r:id="rId12"/>
    <p:sldId id="501" r:id="rId13"/>
    <p:sldId id="50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22E15E-C8B8-11FB-5AFE-8AB84C657A4B}" name="Gelila Selassie" initials="GS" userId="1hzvqetD0NcI3e6OGyiSg1NQ2Ew95EaVnwjfhGya3U8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6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2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FFD64-33AB-48A8-96F4-FF504E3846C8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B9DDF-8DE8-437C-849E-F39BBFA99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4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justiceinaging.org" TargetMode="External"/><Relationship Id="rId2" Type="http://schemas.openxmlformats.org/officeDocument/2006/relationships/hyperlink" Target="http://www.justiceinaging.org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justiceinaging.org/advancing-equity-in-law-and-policy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iceinaging.org/resource-library/" TargetMode="External"/><Relationship Id="rId2" Type="http://schemas.openxmlformats.org/officeDocument/2006/relationships/hyperlink" Target="mailto:trainings@justiceinaging.org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vimeo.com/justiceinaging" TargetMode="External"/><Relationship Id="rId4" Type="http://schemas.openxmlformats.org/officeDocument/2006/relationships/hyperlink" Target="http://www.vimeo.com/justiceinagi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6371"/>
            <a:ext cx="7772400" cy="2733609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Name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2450" y="5220394"/>
            <a:ext cx="7205749" cy="498758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Attorney name and title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F2A4B0-0EEA-4BB7-AB50-5DE840A63248}"/>
              </a:ext>
            </a:extLst>
          </p:cNvPr>
          <p:cNvCxnSpPr>
            <a:cxnSpLocks/>
          </p:cNvCxnSpPr>
          <p:nvPr userDrawn="1"/>
        </p:nvCxnSpPr>
        <p:spPr>
          <a:xfrm flipH="1">
            <a:off x="685800" y="5103976"/>
            <a:ext cx="7772401" cy="0"/>
          </a:xfrm>
          <a:prstGeom prst="line">
            <a:avLst/>
          </a:prstGeom>
          <a:ln w="57150">
            <a:solidFill>
              <a:srgbClr val="C46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3657E-5342-47F3-9FB6-8CA1C2F2D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32238" y="5960629"/>
            <a:ext cx="4525962" cy="440164"/>
          </a:xfrm>
        </p:spPr>
        <p:txBody>
          <a:bodyPr/>
          <a:lstStyle>
            <a:lvl1pPr marL="0" indent="0" algn="r">
              <a:buNone/>
              <a:defRPr sz="1800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Picture 6" descr="Justice in Aging logo">
            <a:extLst>
              <a:ext uri="{FF2B5EF4-FFF2-40B4-BE49-F238E27FC236}">
                <a16:creationId xmlns:a16="http://schemas.microsoft.com/office/drawing/2014/main" id="{30F13837-66B9-4E5A-B7BD-40F0084F0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71" y="637988"/>
            <a:ext cx="4960856" cy="958239"/>
          </a:xfrm>
          <a:prstGeom prst="rect">
            <a:avLst/>
          </a:prstGeom>
          <a:solidFill>
            <a:srgbClr val="0365A9"/>
          </a:solidFill>
        </p:spPr>
      </p:pic>
    </p:spTree>
    <p:extLst>
      <p:ext uri="{BB962C8B-B14F-4D97-AF65-F5344CB8AC3E}">
        <p14:creationId xmlns:p14="http://schemas.microsoft.com/office/powerpoint/2010/main" val="2941895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oin Our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263EC3-B4C2-445E-BD8C-14D0E21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27348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E83DF62-F4B7-4504-AE66-C6BA30ADD712}"/>
              </a:ext>
            </a:extLst>
          </p:cNvPr>
          <p:cNvSpPr txBox="1">
            <a:spLocks/>
          </p:cNvSpPr>
          <p:nvPr userDrawn="1"/>
        </p:nvSpPr>
        <p:spPr>
          <a:xfrm>
            <a:off x="481013" y="1645921"/>
            <a:ext cx="7902591" cy="77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Join Our Network!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23BC3EF-0448-4AAF-B1B7-EAA3A8A1A36E}"/>
              </a:ext>
            </a:extLst>
          </p:cNvPr>
          <p:cNvSpPr txBox="1">
            <a:spLocks/>
          </p:cNvSpPr>
          <p:nvPr userDrawn="1"/>
        </p:nvSpPr>
        <p:spPr>
          <a:xfrm>
            <a:off x="481013" y="364323"/>
            <a:ext cx="7823199" cy="11949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rgbClr val="C4681A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65A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367A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4681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Want to receive Justice in Aging trainings and materials?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24A1DF0-6E2C-46D7-B38C-F235A2AE2B33}"/>
              </a:ext>
            </a:extLst>
          </p:cNvPr>
          <p:cNvSpPr txBox="1">
            <a:spLocks/>
          </p:cNvSpPr>
          <p:nvPr userDrawn="1"/>
        </p:nvSpPr>
        <p:spPr>
          <a:xfrm>
            <a:off x="481012" y="3337089"/>
            <a:ext cx="8034337" cy="25148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sz="3600" dirty="0"/>
              <a:t>Go to </a:t>
            </a:r>
            <a:r>
              <a:rPr lang="en-US" sz="3600" dirty="0">
                <a:hlinkClick r:id="rId2"/>
              </a:rPr>
              <a:t>justiceinaging.org</a:t>
            </a:r>
            <a:r>
              <a:rPr lang="en-US" sz="3600" dirty="0"/>
              <a:t> and hit </a:t>
            </a:r>
            <a:r>
              <a:rPr lang="en-US" sz="3600" b="1" dirty="0"/>
              <a:t>“Sign up” </a:t>
            </a:r>
            <a:r>
              <a:rPr lang="en-US" sz="3600" dirty="0"/>
              <a:t>or send an email to </a:t>
            </a:r>
            <a:r>
              <a:rPr lang="en-US" sz="3600" dirty="0">
                <a:hlinkClick r:id="rId3"/>
              </a:rPr>
              <a:t>info@justiceinaging.org</a:t>
            </a:r>
            <a:r>
              <a:rPr lang="en-US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643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6D0FF5-70F4-4F50-AF6D-8472FF65F5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Justice in Aging logo">
            <a:extLst>
              <a:ext uri="{FF2B5EF4-FFF2-40B4-BE49-F238E27FC236}">
                <a16:creationId xmlns:a16="http://schemas.microsoft.com/office/drawing/2014/main" id="{3D74A0F9-86F3-4371-B7A1-51A404DA96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13" y="815722"/>
            <a:ext cx="4600174" cy="888570"/>
          </a:xfrm>
          <a:prstGeom prst="rect">
            <a:avLst/>
          </a:prstGeom>
          <a:solidFill>
            <a:srgbClr val="0365A9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64736-368D-45E8-B457-77E66AB50007}"/>
              </a:ext>
            </a:extLst>
          </p:cNvPr>
          <p:cNvSpPr txBox="1"/>
          <p:nvPr userDrawn="1"/>
        </p:nvSpPr>
        <p:spPr>
          <a:xfrm>
            <a:off x="1230284" y="2227811"/>
            <a:ext cx="65504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/>
              <a:t>Justice in Aging is a national organization that uses the power of law to fight senior poverty by securing access to affordable health care, economic security, and the courts for older adults with limited resources.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000" dirty="0"/>
              <a:t>Since 1972 we’ve focused our efforts primarily on fighting for people who have been marginalized and excluded from justice, such as women, people of color, LGBTQ+ individuals, and people with limited English proficiency.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152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09415"/>
          </a:xfrm>
        </p:spPr>
        <p:txBody>
          <a:bodyPr/>
          <a:lstStyle>
            <a:lvl3pPr>
              <a:defRPr>
                <a:solidFill>
                  <a:schemeClr val="tx2"/>
                </a:solidFill>
              </a:defRPr>
            </a:lvl3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04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4233"/>
            <a:ext cx="3886200" cy="43059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54233"/>
            <a:ext cx="3886200" cy="43059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58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62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E41F-B1A3-46C1-A3D6-856303B4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04C20-817B-44FC-8867-B26A3CA5A9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54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694219"/>
            <a:ext cx="9144000" cy="1163781"/>
          </a:xfrm>
          <a:prstGeom prst="rect">
            <a:avLst/>
          </a:prstGeom>
          <a:solidFill>
            <a:srgbClr val="C4681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6636C8-C6B0-4500-BCA1-DA0A62EDA7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79" y="5902036"/>
            <a:ext cx="8769927" cy="748146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72858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blipFill dpi="0"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A5904C-CCC7-48C3-B8DC-15D7E9E6E0A2}"/>
              </a:ext>
            </a:extLst>
          </p:cNvPr>
          <p:cNvSpPr/>
          <p:nvPr userDrawn="1"/>
        </p:nvSpPr>
        <p:spPr>
          <a:xfrm>
            <a:off x="0" y="5660967"/>
            <a:ext cx="9144000" cy="1197033"/>
          </a:xfrm>
          <a:prstGeom prst="rect">
            <a:avLst/>
          </a:prstGeom>
          <a:solidFill>
            <a:srgbClr val="54545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45454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382A35-1BFF-4B92-9EFA-EA6A81B10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069" y="5885411"/>
            <a:ext cx="8703425" cy="773084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635062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02530"/>
            <a:ext cx="9144000" cy="1155469"/>
          </a:xfrm>
          <a:prstGeom prst="rect">
            <a:avLst/>
          </a:prstGeom>
          <a:solidFill>
            <a:srgbClr val="0367A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5F5FB0-4EA1-44AB-8DFE-1918A6EEB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79" y="5902036"/>
            <a:ext cx="8769927" cy="748146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45732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bg>
      <p:bgPr>
        <a:blipFill dpi="0"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46885-001E-47F1-93F3-5C048DF4E2B2}"/>
              </a:ext>
            </a:extLst>
          </p:cNvPr>
          <p:cNvSpPr/>
          <p:nvPr userDrawn="1"/>
        </p:nvSpPr>
        <p:spPr>
          <a:xfrm>
            <a:off x="0" y="5685904"/>
            <a:ext cx="9144000" cy="1172095"/>
          </a:xfrm>
          <a:prstGeom prst="rect">
            <a:avLst/>
          </a:prstGeom>
          <a:solidFill>
            <a:srgbClr val="54545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45454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79FEE-6D46-4AC3-B405-F9F0C596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069" y="5902035"/>
            <a:ext cx="8703425" cy="756459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27505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5921"/>
            <a:ext cx="7886700" cy="4231178"/>
          </a:xfrm>
        </p:spPr>
        <p:txBody>
          <a:bodyPr/>
          <a:lstStyle>
            <a:lvl3pPr>
              <a:defRPr>
                <a:solidFill>
                  <a:schemeClr val="tx2"/>
                </a:solidFill>
              </a:defRPr>
            </a:lvl3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91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bg>
      <p:bgPr>
        <a:blipFill dpi="0"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694218"/>
            <a:ext cx="9144000" cy="1163782"/>
          </a:xfrm>
          <a:prstGeom prst="rect">
            <a:avLst/>
          </a:prstGeom>
          <a:solidFill>
            <a:srgbClr val="0367A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22B478-786D-4BF1-A772-2EB5A472C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79" y="5902036"/>
            <a:ext cx="8769927" cy="748146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83905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bg>
      <p:bgPr>
        <a:blipFill dpi="0"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430848-CD6A-4C57-B3B3-872424CC6BA1}"/>
              </a:ext>
            </a:extLst>
          </p:cNvPr>
          <p:cNvSpPr/>
          <p:nvPr userDrawn="1"/>
        </p:nvSpPr>
        <p:spPr>
          <a:xfrm>
            <a:off x="0" y="5702531"/>
            <a:ext cx="9144000" cy="1155469"/>
          </a:xfrm>
          <a:prstGeom prst="rect">
            <a:avLst/>
          </a:prstGeom>
          <a:solidFill>
            <a:srgbClr val="C4681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0E6CC0-0199-493B-B68C-68C79C7FA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069" y="5910349"/>
            <a:ext cx="8703425" cy="748146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59034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saturation sat="0"/>
                    </a14:imgEffect>
                    <a14:imgEffect>
                      <a14:brightnessContrast bright="1000" contrast="2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46885-001E-47F1-93F3-5C048DF4E2B2}"/>
              </a:ext>
            </a:extLst>
          </p:cNvPr>
          <p:cNvSpPr/>
          <p:nvPr userDrawn="1"/>
        </p:nvSpPr>
        <p:spPr>
          <a:xfrm>
            <a:off x="0" y="5685904"/>
            <a:ext cx="9144000" cy="1172095"/>
          </a:xfrm>
          <a:prstGeom prst="rect">
            <a:avLst/>
          </a:prstGeom>
          <a:solidFill>
            <a:srgbClr val="54545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45454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79FEE-6D46-4AC3-B405-F9F0C596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069" y="5902035"/>
            <a:ext cx="8703425" cy="756459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36463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3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694218"/>
            <a:ext cx="9144000" cy="1163782"/>
          </a:xfrm>
          <a:prstGeom prst="rect">
            <a:avLst/>
          </a:prstGeom>
          <a:solidFill>
            <a:srgbClr val="0367A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22B478-786D-4BF1-A772-2EB5A472C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79" y="5902036"/>
            <a:ext cx="8769927" cy="748146"/>
          </a:xfr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9123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7879A-696B-4B01-BA02-27EB1957C50A}"/>
              </a:ext>
            </a:extLst>
          </p:cNvPr>
          <p:cNvSpPr txBox="1"/>
          <p:nvPr userDrawn="1"/>
        </p:nvSpPr>
        <p:spPr>
          <a:xfrm>
            <a:off x="628649" y="1719107"/>
            <a:ext cx="8008913" cy="453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To achieve Justice in Aging, we must:</a:t>
            </a:r>
          </a:p>
          <a:p>
            <a:pPr marL="285750" lvl="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Advance equity</a:t>
            </a:r>
            <a:r>
              <a:rPr lang="en-US" sz="2000" dirty="0"/>
              <a:t> for low-income older adults in economic security, health care, housing, and elder justice initiatives.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Address the enduring harms and inequities caused by systemic racism and other forms of discrimination that uniquely impact low-income older adults in marginalized communities. 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Recruit, support, and retain a diverse staff and board, including race, ethnicity, gender, gender identity and presentation, sexual orientation, disability, age, and economic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7DFEA-0A6B-4EC9-9240-D45F9B8F13F3}"/>
              </a:ext>
            </a:extLst>
          </p:cNvPr>
          <p:cNvSpPr txBox="1"/>
          <p:nvPr userDrawn="1"/>
        </p:nvSpPr>
        <p:spPr>
          <a:xfrm>
            <a:off x="714895" y="465513"/>
            <a:ext cx="7572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Justice in Aging’s Commitment to Advancing Equity</a:t>
            </a:r>
          </a:p>
        </p:txBody>
      </p:sp>
    </p:spTree>
    <p:extLst>
      <p:ext uri="{BB962C8B-B14F-4D97-AF65-F5344CB8AC3E}">
        <p14:creationId xmlns:p14="http://schemas.microsoft.com/office/powerpoint/2010/main" val="409497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0523"/>
            <a:ext cx="7886700" cy="3498303"/>
          </a:xfrm>
        </p:spPr>
        <p:txBody>
          <a:bodyPr/>
          <a:lstStyle>
            <a:lvl3pPr>
              <a:defRPr>
                <a:solidFill>
                  <a:schemeClr val="tx2"/>
                </a:solidFill>
              </a:defRPr>
            </a:lvl3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DFBF7-9462-433C-A092-D9DF3F80D5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3855" y="5295696"/>
            <a:ext cx="4691495" cy="490537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Attorney name(s), email(s)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E25B0-0BD2-4C2A-B9DD-4B5A765D3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006" y="5993839"/>
            <a:ext cx="499859" cy="49903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0690BC-03E9-40CD-932C-280D25ADB3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5865" y="6100762"/>
            <a:ext cx="2293938" cy="39211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34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70858"/>
            <a:ext cx="3886200" cy="42893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70858"/>
            <a:ext cx="3886200" cy="42893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 cstate="screen">
            <a:alphaModFix amt="59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07" y="5940443"/>
            <a:ext cx="499859" cy="49903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2A104-2E7E-42A7-B571-BBC75031D1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2790" y="3506788"/>
            <a:ext cx="3425825" cy="96520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37BED9-EC5E-4085-B378-63527B4B45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6858" y="4572000"/>
            <a:ext cx="4822017" cy="1039813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Attorney name(s) &amp; email(s)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F22A7-7493-453E-B924-189C1AB90E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42636" y="6010275"/>
            <a:ext cx="2319338" cy="4286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0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1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7F93-56C8-4CB6-998D-CBE7E504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70B84-B881-4E16-AE15-CCF023413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0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02EAF-E49A-4952-8DD9-80135B702AB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181F4-F4BE-44EB-B42C-F025752C3D9B}"/>
              </a:ext>
            </a:extLst>
          </p:cNvPr>
          <p:cNvSpPr txBox="1"/>
          <p:nvPr userDrawn="1"/>
        </p:nvSpPr>
        <p:spPr>
          <a:xfrm>
            <a:off x="714895" y="1365921"/>
            <a:ext cx="7476259" cy="485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 on mute. Use Questions function for substantive questions and for technical concerns.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Problems with getting on to the webinar? Send an e-mail to </a:t>
            </a:r>
            <a:r>
              <a:rPr lang="en-US" sz="2000" dirty="0">
                <a:hlinkClick r:id="rId2"/>
              </a:rPr>
              <a:t>trainings@justiceinaging.org</a:t>
            </a:r>
            <a:r>
              <a:rPr lang="en-US" sz="2000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Find materials for this training and past trainings by searching the </a:t>
            </a:r>
            <a:r>
              <a:rPr lang="en-US" sz="2000" dirty="0">
                <a:hlinkClick r:id="rId3"/>
              </a:rPr>
              <a:t>Resource Library</a:t>
            </a:r>
            <a:r>
              <a:rPr lang="en-US" sz="2000" dirty="0"/>
              <a:t>, </a:t>
            </a:r>
            <a:r>
              <a:rPr lang="en-US" sz="2000" dirty="0">
                <a:hlinkClick r:id="rId3"/>
              </a:rPr>
              <a:t>justiceinaging.org/resource-library</a:t>
            </a:r>
            <a:r>
              <a:rPr lang="en-US" sz="2000" dirty="0"/>
              <a:t>. A recording will be posted to </a:t>
            </a:r>
            <a:r>
              <a:rPr lang="en-US" sz="2000" dirty="0">
                <a:hlinkClick r:id="rId4"/>
              </a:rPr>
              <a:t>Justice in Aging's Vimeo page</a:t>
            </a:r>
            <a:r>
              <a:rPr lang="en-US" sz="2000" dirty="0"/>
              <a:t> at the conclusion of the presentation, </a:t>
            </a:r>
            <a:r>
              <a:rPr lang="en-US" sz="2000" dirty="0">
                <a:hlinkClick r:id="rId5"/>
              </a:rPr>
              <a:t>vimeo.com/</a:t>
            </a:r>
            <a:r>
              <a:rPr lang="en-US" sz="2000" dirty="0" err="1">
                <a:hlinkClick r:id="rId5"/>
              </a:rPr>
              <a:t>justiceinaging</a:t>
            </a:r>
            <a:r>
              <a:rPr lang="en-US" sz="2000" dirty="0"/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Enable closed captioning by selecting “CC” from the Zoom control panel.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BA8DC-BEA1-4714-ACB5-B583273321D3}"/>
              </a:ext>
            </a:extLst>
          </p:cNvPr>
          <p:cNvSpPr txBox="1"/>
          <p:nvPr userDrawn="1"/>
        </p:nvSpPr>
        <p:spPr>
          <a:xfrm>
            <a:off x="714895" y="522075"/>
            <a:ext cx="7572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Housekeeping</a:t>
            </a:r>
          </a:p>
        </p:txBody>
      </p:sp>
    </p:spTree>
    <p:extLst>
      <p:ext uri="{BB962C8B-B14F-4D97-AF65-F5344CB8AC3E}">
        <p14:creationId xmlns:p14="http://schemas.microsoft.com/office/powerpoint/2010/main" val="408923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47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62546"/>
            <a:ext cx="7886700" cy="4264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3802EAF-E49A-4952-8DD9-80135B702A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238E9-B039-441C-B509-C4479E1BE4D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4" y="6180797"/>
            <a:ext cx="1817701" cy="3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1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7" r:id="rId3"/>
    <p:sldLayoutId id="2147483679" r:id="rId4"/>
    <p:sldLayoutId id="2147483664" r:id="rId5"/>
    <p:sldLayoutId id="2147483680" r:id="rId6"/>
    <p:sldLayoutId id="2147483667" r:id="rId7"/>
    <p:sldLayoutId id="2147483686" r:id="rId8"/>
    <p:sldLayoutId id="2147483688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7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79171"/>
            <a:ext cx="7886700" cy="4247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3802EAF-E49A-4952-8DD9-80135B702A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5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85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74D8E-7212-4491-AE2D-B4B66A4EA8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ea typeface="+mj-lt"/>
                <a:cs typeface="+mj-lt"/>
              </a:rPr>
              <a:t>Observations on Staffing, Quality, and Disclosure</a:t>
            </a: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r>
              <a:rPr lang="en-US" sz="3200" dirty="0">
                <a:ea typeface="+mj-lt"/>
                <a:cs typeface="+mj-lt"/>
              </a:rPr>
              <a:t>For Massachusetts ALR Comm’n Meeting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 dirty="0">
                <a:ea typeface="+mj-lt"/>
                <a:cs typeface="+mj-lt"/>
              </a:rPr>
              <a:t>October 28, 2025</a:t>
            </a:r>
            <a:endParaRPr lang="en-US" dirty="0">
              <a:ea typeface="Verdana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ED9D36-931E-4293-8573-5CF305BCB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2450" y="5220393"/>
            <a:ext cx="7205749" cy="74023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Verdana"/>
              </a:rPr>
              <a:t>Eric Carlson</a:t>
            </a:r>
          </a:p>
          <a:p>
            <a:r>
              <a:rPr lang="en-US" dirty="0">
                <a:ea typeface="Verdana"/>
              </a:rPr>
              <a:t>Director, Long-Term Services and Supports Advocacy</a:t>
            </a:r>
          </a:p>
          <a:p>
            <a:endParaRPr lang="en-US" dirty="0">
              <a:ea typeface="Verdana"/>
            </a:endParaRPr>
          </a:p>
          <a:p>
            <a:endParaRPr lang="en-US" dirty="0">
              <a:ea typeface="Verdana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7E9509-E18F-4F87-8B98-C1E8A9332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4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D0EA-AA17-43E5-8D14-641D90AC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Disclosure Is Important,</a:t>
            </a:r>
            <a:br>
              <a:rPr lang="en-US" dirty="0"/>
            </a:br>
            <a:r>
              <a:rPr lang="en-US" dirty="0"/>
              <a:t>But Has Limitations.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7ED13-B128-4B21-B70C-6D87EAB58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 not exaggerate consumers’ ability to take action in response to disclosures.</a:t>
            </a:r>
          </a:p>
          <a:p>
            <a:pPr lvl="1"/>
            <a:r>
              <a:rPr lang="en-US" dirty="0"/>
              <a:t>Regardless of disclosure, consumers enter with belief that “assisted living” will meet basic needs.</a:t>
            </a:r>
          </a:p>
          <a:p>
            <a:pPr lvl="1"/>
            <a:r>
              <a:rPr lang="en-US" dirty="0"/>
              <a:t>“Take It or Leave It”: Individual consumers probably cannot negotiate changes in facility’s care practices.</a:t>
            </a:r>
          </a:p>
          <a:p>
            <a:pPr lvl="1"/>
            <a:r>
              <a:rPr lang="en-US" dirty="0"/>
              <a:t>As practical matter, consumers have limited capacity/inclination to compare facilities across dozens of different factors.</a:t>
            </a:r>
          </a:p>
        </p:txBody>
      </p:sp>
    </p:spTree>
    <p:extLst>
      <p:ext uri="{BB962C8B-B14F-4D97-AF65-F5344CB8AC3E}">
        <p14:creationId xmlns:p14="http://schemas.microsoft.com/office/powerpoint/2010/main" val="1092025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2E9F-1369-4977-BBD0-F5EAC026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Disclosure Should Not Substitute for Necessary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DD07-174D-4891-AEEF-B098F9E96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Some examples: I contend that following services should be mandatory, but they are optional under Minnesota Unform Disclosure Form:</a:t>
            </a:r>
          </a:p>
          <a:p>
            <a:pPr lvl="1"/>
            <a:r>
              <a:rPr lang="en-US" dirty="0"/>
              <a:t>“Verbal or visual reminders to perform regularly scheduled treatments or exercises” (p. 6)</a:t>
            </a:r>
          </a:p>
          <a:p>
            <a:pPr lvl="1"/>
            <a:r>
              <a:rPr lang="en-US" dirty="0"/>
              <a:t>Assistance with dressing (p.8)</a:t>
            </a:r>
          </a:p>
          <a:p>
            <a:pPr lvl="1"/>
            <a:r>
              <a:rPr lang="en-US" dirty="0"/>
              <a:t>“Oral hygiene” (teeth brushing) (p. 8) </a:t>
            </a:r>
          </a:p>
          <a:p>
            <a:pPr lvl="1"/>
            <a:r>
              <a:rPr lang="en-US" dirty="0"/>
              <a:t>“Toileting: standby assistance/supervision” (p. 9)</a:t>
            </a:r>
          </a:p>
          <a:p>
            <a:pPr lvl="1"/>
            <a:r>
              <a:rPr lang="en-US" dirty="0"/>
              <a:t>“Transfers with assist of one staff” (p. 9)</a:t>
            </a:r>
          </a:p>
          <a:p>
            <a:pPr lvl="1"/>
            <a:r>
              <a:rPr lang="en-US" dirty="0"/>
              <a:t>In dementia care, whether “Prepared to manage challenging behaviors.” (p. 3)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68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D79D-42EA-404A-855B-BE0202E4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Core Service Package Must Be Required For “Assisted Living” to Be Meaningful To Be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3F4AE-D81A-43F6-B648-BCD6FDE38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be clear: Unform disclosure would be positive development.</a:t>
            </a:r>
          </a:p>
          <a:p>
            <a:pPr lvl="1"/>
            <a:r>
              <a:rPr lang="en-US" dirty="0"/>
              <a:t>AND</a:t>
            </a:r>
          </a:p>
          <a:p>
            <a:r>
              <a:rPr lang="en-US" dirty="0"/>
              <a:t>Core service package should be required, rather than being subject to disclosure.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Core service package is vital for ensuring that each facility meets consumers’ reasonable expectations of “assisted living.”</a:t>
            </a:r>
          </a:p>
        </p:txBody>
      </p:sp>
    </p:spTree>
    <p:extLst>
      <p:ext uri="{BB962C8B-B14F-4D97-AF65-F5344CB8AC3E}">
        <p14:creationId xmlns:p14="http://schemas.microsoft.com/office/powerpoint/2010/main" val="239515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169B9B-99CF-D125-3313-1C3B355291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147790"/>
            <a:ext cx="7886700" cy="1147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About Justice in Aging</a:t>
            </a:r>
          </a:p>
        </p:txBody>
      </p:sp>
    </p:spTree>
    <p:extLst>
      <p:ext uri="{BB962C8B-B14F-4D97-AF65-F5344CB8AC3E}">
        <p14:creationId xmlns:p14="http://schemas.microsoft.com/office/powerpoint/2010/main" val="19370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AEBCE-7616-40D2-9E16-DAFAE367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C93D4-E6ED-4C72-A0E1-6ACEE8837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Nurse staffing is important step towards providing necessary health care competence in pleasant residential setting.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Requiring “Sufficient” staffing levels does not do enough to prevent injury.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Disclosure should not substitute for necessary care standards.</a:t>
            </a:r>
          </a:p>
        </p:txBody>
      </p:sp>
    </p:spTree>
    <p:extLst>
      <p:ext uri="{BB962C8B-B14F-4D97-AF65-F5344CB8AC3E}">
        <p14:creationId xmlns:p14="http://schemas.microsoft.com/office/powerpoint/2010/main" val="41259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FDEF-24D1-43B3-8FE0-103DD35BE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Assisted Living as Hybrid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E3E8-22C1-49C3-BF23-A2735096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Assisted living policy discussions often raise supposed conflict between “medical model” and “social model.”</a:t>
            </a:r>
          </a:p>
          <a:p>
            <a:pPr lvl="1"/>
            <a:r>
              <a:rPr lang="en-US" dirty="0"/>
              <a:t>E.g., Slide #32 of Draft Report summarizes “Industry Perspective” that “ALRs are a non-clinical, residential model.”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17E3F-022E-430C-847F-EB85CBD9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02EAF-E49A-4952-8DD9-80135B702A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FDEF-24D1-43B3-8FE0-103DD35BE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Competent Staff &amp; Pleasant Setting: </a:t>
            </a:r>
            <a:r>
              <a:rPr lang="en-US" u="sng" dirty="0"/>
              <a:t>Not Mutually Exclusive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E3E8-22C1-49C3-BF23-A2735096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other states, Massachusetts is moving towards greater accommodation of needs in assisted living.</a:t>
            </a:r>
          </a:p>
          <a:p>
            <a:pPr lvl="1"/>
            <a:r>
              <a:rPr lang="en-US" dirty="0"/>
              <a:t>E.g., Limited Medication Administration.</a:t>
            </a:r>
          </a:p>
          <a:p>
            <a:pPr lvl="1"/>
            <a:r>
              <a:rPr lang="en-US" dirty="0"/>
              <a:t>Authorizing Basic Health Services.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515151"/>
                </a:solidFill>
                <a:latin typeface="Verdana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order to age in place, ALR residents need and deserve BOTH: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468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Pleasant residential setting, AND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4681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Adequate clinical expertise.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17E3F-022E-430C-847F-EB85CBD9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02EAF-E49A-4952-8DD9-80135B702A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711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A2FF-5F51-43BB-8EE6-661A5BC66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Requiring Licensed Nurse Is Positive Step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2BFC-6AB1-4180-A2A4-1058E7BC9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Draft Report calls for requiring, by 1/1/27, “every ALR to employ at least one full-time licensed nurse responsible for developing and overseeing care plans.”</a:t>
            </a:r>
          </a:p>
          <a:p>
            <a:pPr lvl="1"/>
            <a:r>
              <a:rPr lang="en-US" dirty="0"/>
              <a:t>Draft Report, Slide #13.</a:t>
            </a:r>
          </a:p>
          <a:p>
            <a:r>
              <a:rPr lang="en-US" dirty="0"/>
              <a:t>Important to have nurse on staff to train and support other staff.</a:t>
            </a:r>
          </a:p>
          <a:p>
            <a:pPr lvl="1"/>
            <a:r>
              <a:rPr lang="en-US" dirty="0"/>
              <a:t>May well be only staff person with formal health care training.</a:t>
            </a:r>
          </a:p>
        </p:txBody>
      </p:sp>
    </p:spTree>
    <p:extLst>
      <p:ext uri="{BB962C8B-B14F-4D97-AF65-F5344CB8AC3E}">
        <p14:creationId xmlns:p14="http://schemas.microsoft.com/office/powerpoint/2010/main" val="242803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5B80-FDF2-44C9-8A15-8FB21EE1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Weaknesses in Staffing Standards Based on “Sufficiency”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22C1-737C-4642-835C-128B5A530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Requiring “sufficient” staffing does not give facility enough guidance.</a:t>
            </a:r>
          </a:p>
          <a:p>
            <a:pPr lvl="1"/>
            <a:r>
              <a:rPr lang="en-US" dirty="0"/>
              <a:t>Standard of “sufficient” staffing can justify penalties after the fact, but better of course to </a:t>
            </a:r>
            <a:r>
              <a:rPr lang="en-US" u="sng" dirty="0"/>
              <a:t>avoid</a:t>
            </a:r>
            <a:r>
              <a:rPr lang="en-US" dirty="0"/>
              <a:t> injury.</a:t>
            </a:r>
          </a:p>
          <a:p>
            <a:r>
              <a:rPr lang="en-US" dirty="0"/>
              <a:t>Current regulations:</a:t>
            </a:r>
          </a:p>
          <a:p>
            <a:pPr lvl="1"/>
            <a:r>
              <a:rPr lang="en-US" dirty="0"/>
              <a:t>ALR “shall have </a:t>
            </a:r>
            <a:r>
              <a:rPr lang="en-US" b="1" u="sng" dirty="0"/>
              <a:t>sufficient</a:t>
            </a:r>
            <a:r>
              <a:rPr lang="en-US" dirty="0"/>
              <a:t> staffing at all times to meet scheduled and reasonably foreseeable unscheduled Resident needs….”</a:t>
            </a:r>
          </a:p>
          <a:p>
            <a:pPr lvl="1"/>
            <a:r>
              <a:rPr lang="en-US" dirty="0"/>
              <a:t>“… staffing shall be </a:t>
            </a:r>
            <a:r>
              <a:rPr lang="en-US" b="1" u="sng" dirty="0"/>
              <a:t>sufficient</a:t>
            </a:r>
            <a:r>
              <a:rPr lang="en-US" dirty="0"/>
              <a:t> to respond promptly and effectively to individual Resident emergencies.”</a:t>
            </a:r>
          </a:p>
          <a:p>
            <a:pPr lvl="2"/>
            <a:r>
              <a:rPr lang="en-US" dirty="0"/>
              <a:t>651 CMR 12.06(4) (Staffing Levels).</a:t>
            </a:r>
          </a:p>
        </p:txBody>
      </p:sp>
    </p:spTree>
    <p:extLst>
      <p:ext uri="{BB962C8B-B14F-4D97-AF65-F5344CB8AC3E}">
        <p14:creationId xmlns:p14="http://schemas.microsoft.com/office/powerpoint/2010/main" val="297881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092F-8426-4920-A3BD-BB4E2827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Draft Report Recommends Acuity-Based Staffing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61A8E-6E77-48A0-9BB9-C89631ECB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Providers often criticize staffing standards for being “one-size fits all.”</a:t>
            </a:r>
          </a:p>
          <a:p>
            <a:r>
              <a:rPr lang="en-US" dirty="0"/>
              <a:t>Also, from resident advocate’s perspective, one-size-fits-all model often leads to standards falling to lowest level.</a:t>
            </a:r>
          </a:p>
          <a:p>
            <a:pPr lvl="1"/>
            <a:r>
              <a:rPr lang="en-US" dirty="0"/>
              <a:t>For example, standards may be low across the board because smaller facilities would have difficulty meeting higher standards.</a:t>
            </a:r>
          </a:p>
        </p:txBody>
      </p:sp>
    </p:spTree>
    <p:extLst>
      <p:ext uri="{BB962C8B-B14F-4D97-AF65-F5344CB8AC3E}">
        <p14:creationId xmlns:p14="http://schemas.microsoft.com/office/powerpoint/2010/main" val="93802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092F-8426-4920-A3BD-BB4E2827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 of</a:t>
            </a:r>
            <a:br>
              <a:rPr lang="en-US" dirty="0"/>
            </a:br>
            <a:r>
              <a:rPr lang="en-US" dirty="0"/>
              <a:t>Acuity-Based Staffing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61A8E-6E77-48A0-9BB9-C89631ECB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Draft report addresses this criticism with more nuanced standard:</a:t>
            </a:r>
          </a:p>
          <a:p>
            <a:pPr lvl="1"/>
            <a:r>
              <a:rPr lang="en-US" dirty="0"/>
              <a:t>Requiring Executive Office of Aging and Independence (AGE) to “implement an acuity-informed staffing model that accounts for resident needs, care complexity, and ALR size.”</a:t>
            </a:r>
          </a:p>
          <a:p>
            <a:r>
              <a:rPr lang="en-US" dirty="0"/>
              <a:t>Acuity-based standard is particularly important, given residents’ varied needs.</a:t>
            </a:r>
          </a:p>
        </p:txBody>
      </p:sp>
    </p:spTree>
    <p:extLst>
      <p:ext uri="{BB962C8B-B14F-4D97-AF65-F5344CB8AC3E}">
        <p14:creationId xmlns:p14="http://schemas.microsoft.com/office/powerpoint/2010/main" val="3937200735"/>
      </p:ext>
    </p:extLst>
  </p:cSld>
  <p:clrMapOvr>
    <a:masterClrMapping/>
  </p:clrMapOvr>
</p:sld>
</file>

<file path=ppt/theme/theme1.xml><?xml version="1.0" encoding="utf-8"?>
<a:theme xmlns:a="http://schemas.openxmlformats.org/drawingml/2006/main" name="Justice in Aging theme - logo">
  <a:themeElements>
    <a:clrScheme name="Custom 15">
      <a:dk1>
        <a:srgbClr val="515151"/>
      </a:dk1>
      <a:lt1>
        <a:sysClr val="window" lastClr="FFFFFF"/>
      </a:lt1>
      <a:dk2>
        <a:srgbClr val="0365A9"/>
      </a:dk2>
      <a:lt2>
        <a:srgbClr val="FFFFFF"/>
      </a:lt2>
      <a:accent1>
        <a:srgbClr val="C4681A"/>
      </a:accent1>
      <a:accent2>
        <a:srgbClr val="7097CE"/>
      </a:accent2>
      <a:accent3>
        <a:srgbClr val="B73925"/>
      </a:accent3>
      <a:accent4>
        <a:srgbClr val="E4A611"/>
      </a:accent4>
      <a:accent5>
        <a:srgbClr val="594B8C"/>
      </a:accent5>
      <a:accent6>
        <a:srgbClr val="959616"/>
      </a:accent6>
      <a:hlink>
        <a:srgbClr val="0070C0"/>
      </a:hlink>
      <a:folHlink>
        <a:srgbClr val="C4681A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ustice in Aging theme - no logo">
  <a:themeElements>
    <a:clrScheme name="Custom 15">
      <a:dk1>
        <a:srgbClr val="515151"/>
      </a:dk1>
      <a:lt1>
        <a:sysClr val="window" lastClr="FFFFFF"/>
      </a:lt1>
      <a:dk2>
        <a:srgbClr val="0365A9"/>
      </a:dk2>
      <a:lt2>
        <a:srgbClr val="FFFFFF"/>
      </a:lt2>
      <a:accent1>
        <a:srgbClr val="C4681A"/>
      </a:accent1>
      <a:accent2>
        <a:srgbClr val="7097CE"/>
      </a:accent2>
      <a:accent3>
        <a:srgbClr val="B73925"/>
      </a:accent3>
      <a:accent4>
        <a:srgbClr val="E4A611"/>
      </a:accent4>
      <a:accent5>
        <a:srgbClr val="594B8C"/>
      </a:accent5>
      <a:accent6>
        <a:srgbClr val="959616"/>
      </a:accent6>
      <a:hlink>
        <a:srgbClr val="0070C0"/>
      </a:hlink>
      <a:folHlink>
        <a:srgbClr val="C4681A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</TotalTime>
  <Words>706</Words>
  <Application>Microsoft Office PowerPoint</Application>
  <PresentationFormat>On-screen Show (4:3)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Justice in Aging theme - logo</vt:lpstr>
      <vt:lpstr>Justice in Aging theme - no logo</vt:lpstr>
      <vt:lpstr>Observations on Staffing, Quality, and Disclosure  For Massachusetts ALR Comm’n Meeting October 28, 2025</vt:lpstr>
      <vt:lpstr>About Justice in Aging</vt:lpstr>
      <vt:lpstr>Three Points</vt:lpstr>
      <vt:lpstr>Assisted Living as Hybrid</vt:lpstr>
      <vt:lpstr>Competent Staff &amp; Pleasant Setting: Not Mutually Exclusive</vt:lpstr>
      <vt:lpstr>Requiring Licensed Nurse Is Positive Step Forward</vt:lpstr>
      <vt:lpstr>Weaknesses in Staffing Standards Based on “Sufficiency”</vt:lpstr>
      <vt:lpstr>Draft Report Recommends Acuity-Based Staffing Model</vt:lpstr>
      <vt:lpstr>Advantages of Acuity-Based Staffing Model</vt:lpstr>
      <vt:lpstr>Disclosure Is Important, But Has Limitations.</vt:lpstr>
      <vt:lpstr>Disclosure Should Not Substitute for Necessary Standards</vt:lpstr>
      <vt:lpstr>Core Service Package Must Be Required For “Assisted Living” to Be Meaningful To Be Clear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Messore</dc:creator>
  <cp:lastModifiedBy>Romano, Eleanor (ELD)</cp:lastModifiedBy>
  <cp:revision>211</cp:revision>
  <dcterms:created xsi:type="dcterms:W3CDTF">2020-01-10T20:45:01Z</dcterms:created>
  <dcterms:modified xsi:type="dcterms:W3CDTF">2025-11-17T18:43:24Z</dcterms:modified>
</cp:coreProperties>
</file>