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2"/>
  </p:notesMasterIdLst>
  <p:sldIdLst>
    <p:sldId id="256" r:id="rId2"/>
    <p:sldId id="303" r:id="rId3"/>
    <p:sldId id="281" r:id="rId4"/>
    <p:sldId id="287" r:id="rId5"/>
    <p:sldId id="275" r:id="rId6"/>
    <p:sldId id="297" r:id="rId7"/>
    <p:sldId id="298" r:id="rId8"/>
    <p:sldId id="300" r:id="rId9"/>
    <p:sldId id="306" r:id="rId10"/>
    <p:sldId id="302" r:id="rId1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 Pusch" initials="bdp" lastIdx="19" clrIdx="0">
    <p:extLst/>
  </p:cmAuthor>
  <p:cmAuthor id="2" name="Billy G" initials="BG" lastIdx="5" clrIdx="1">
    <p:extLst/>
  </p:cmAuthor>
  <p:cmAuthor id="3" name="Burt Pusch" initials="BP" lastIdx="5" clrIdx="2">
    <p:extLst/>
  </p:cmAuthor>
  <p:cmAuthor id="4" name="MAE" initials="MAE" lastIdx="11" clrIdx="3"/>
  <p:cmAuthor id="5" name="Scott McManus" initials="SM" lastIdx="8" clrIdx="4">
    <p:extLst/>
  </p:cmAuthor>
  <p:cmAuthor id="6" name=" Brittany Stapelfeld" initials="BRS"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B00"/>
    <a:srgbClr val="FFCCFF"/>
    <a:srgbClr val="B04700"/>
    <a:srgbClr val="EE8E00"/>
    <a:srgbClr val="B89E00"/>
    <a:srgbClr val="333300"/>
    <a:srgbClr val="968100"/>
    <a:srgbClr val="64AF01"/>
    <a:srgbClr val="FF66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9286" autoAdjust="0"/>
  </p:normalViewPr>
  <p:slideViewPr>
    <p:cSldViewPr snapToGrid="0">
      <p:cViewPr varScale="1">
        <p:scale>
          <a:sx n="50" d="100"/>
          <a:sy n="50" d="100"/>
        </p:scale>
        <p:origin x="-17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Geographic Distribution of Contacts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476-4E97-9BB8-31035C890FA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E476-4E97-9BB8-31035C890FA6}"/>
              </c:ext>
            </c:extLst>
          </c:dPt>
          <c:dPt>
            <c:idx val="2"/>
            <c:bubble3D val="0"/>
            <c:spPr>
              <a:solidFill>
                <a:srgbClr val="92D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476-4E97-9BB8-31035C890FA6}"/>
              </c:ext>
            </c:extLst>
          </c:dPt>
          <c:dLbls>
            <c:dLbl>
              <c:idx val="0"/>
              <c:layout>
                <c:manualLayout>
                  <c:x val="-0.14492759962975643"/>
                  <c:y val="-0.1500435038601919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71%</a:t>
                    </a:r>
                  </a:p>
                </c:rich>
              </c:tx>
              <c:spPr>
                <a:solidFill>
                  <a:srgbClr val="000099"/>
                </a:solidFill>
                <a:ln>
                  <a:noFill/>
                </a:ln>
                <a:effectLst>
                  <a:outerShdw blurRad="50800" dist="38100" dir="3600000" algn="tl" rotWithShape="0">
                    <a:prstClr val="black">
                      <a:alpha val="50000"/>
                    </a:prstClr>
                  </a:outerShdw>
                </a:effectLst>
              </c:sp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8.2528180354267303E-2"/>
                      <c:h val="0.10653045109343399"/>
                    </c:manualLayout>
                  </c15:layout>
                </c:ext>
                <c:ext xmlns:c16="http://schemas.microsoft.com/office/drawing/2014/chart" uri="{C3380CC4-5D6E-409C-BE32-E72D297353CC}">
                  <c16:uniqueId val="{00000003-E476-4E97-9BB8-31035C890FA6}"/>
                </c:ext>
              </c:extLst>
            </c:dLbl>
            <c:dLbl>
              <c:idx val="1"/>
              <c:layout>
                <c:manualLayout>
                  <c:x val="0.13043478260869601"/>
                  <c:y val="-4.5194834324522697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10%</a:t>
                    </a:r>
                  </a:p>
                </c:rich>
              </c:tx>
              <c:spPr>
                <a:solidFill>
                  <a:srgbClr val="923B00"/>
                </a:solidFill>
                <a:ln>
                  <a:noFill/>
                </a:ln>
                <a:effectLst>
                  <a:outerShdw blurRad="50800" dist="38100" dir="3600000" algn="tl" rotWithShape="0">
                    <a:prstClr val="black">
                      <a:alpha val="50000"/>
                    </a:prstClr>
                  </a:outerShdw>
                </a:effectLst>
              </c:sp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9307568438003198E-2"/>
                      <c:h val="0.11528637858056499"/>
                    </c:manualLayout>
                  </c15:layout>
                </c:ext>
                <c:ext xmlns:c16="http://schemas.microsoft.com/office/drawing/2014/chart" uri="{C3380CC4-5D6E-409C-BE32-E72D297353CC}">
                  <c16:uniqueId val="{00000002-E476-4E97-9BB8-31035C890FA6}"/>
                </c:ext>
              </c:extLst>
            </c:dLbl>
            <c:dLbl>
              <c:idx val="2"/>
              <c:layout>
                <c:manualLayout>
                  <c:x val="8.9371980676328497E-2"/>
                  <c:y val="0.17193653997919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19%</a:t>
                    </a:r>
                  </a:p>
                </c:rich>
              </c:tx>
              <c:spPr>
                <a:solidFill>
                  <a:srgbClr val="437501"/>
                </a:solidFill>
                <a:ln>
                  <a:noFill/>
                </a:ln>
                <a:effectLst>
                  <a:outerShdw blurRad="50800" dist="38100" dir="3600000" algn="tl" rotWithShape="0">
                    <a:prstClr val="black">
                      <a:alpha val="50000"/>
                    </a:prstClr>
                  </a:outerShdw>
                </a:effectLst>
              </c:sp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9710144927536294E-2"/>
                      <c:h val="0.12404230606769701"/>
                    </c:manualLayout>
                  </c15:layout>
                </c:ext>
                <c:ext xmlns:c16="http://schemas.microsoft.com/office/drawing/2014/chart" uri="{C3380CC4-5D6E-409C-BE32-E72D297353CC}">
                  <c16:uniqueId val="{00000001-E476-4E97-9BB8-31035C890FA6}"/>
                </c:ext>
              </c:extLst>
            </c:dLbl>
            <c:spPr>
              <a:pattFill prst="pct75">
                <a:fgClr>
                  <a:prstClr val="black">
                    <a:lumMod val="75000"/>
                    <a:lumOff val="25000"/>
                  </a:prstClr>
                </a:fgClr>
                <a:bgClr>
                  <a:prstClr val="black">
                    <a:lumMod val="65000"/>
                    <a:lumOff val="35000"/>
                  </a:prstClr>
                </a:bgClr>
              </a:pattFill>
              <a:ln>
                <a:solidFill>
                  <a:schemeClr val="accent5">
                    <a:lumMod val="50000"/>
                  </a:schemeClr>
                </a:solidFill>
              </a:ln>
              <a:effectLst>
                <a:outerShdw blurRad="50800" dist="38100" dir="36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3"/>
                <c:pt idx="0">
                  <c:v>Eastern Mass</c:v>
                </c:pt>
                <c:pt idx="1">
                  <c:v>Central Mass</c:v>
                </c:pt>
                <c:pt idx="2">
                  <c:v>Western Mass</c:v>
                </c:pt>
              </c:strCache>
            </c:strRef>
          </c:cat>
          <c:val>
            <c:numRef>
              <c:f>Sheet1!$B$2:$B$5</c:f>
              <c:numCache>
                <c:formatCode>General</c:formatCode>
                <c:ptCount val="3"/>
                <c:pt idx="0">
                  <c:v>207</c:v>
                </c:pt>
                <c:pt idx="1">
                  <c:v>68</c:v>
                </c:pt>
                <c:pt idx="2">
                  <c:v>53</c:v>
                </c:pt>
              </c:numCache>
            </c:numRef>
          </c:val>
          <c:extLst xmlns:c16r2="http://schemas.microsoft.com/office/drawing/2015/06/chart">
            <c:ext xmlns:c16="http://schemas.microsoft.com/office/drawing/2014/chart" uri="{C3380CC4-5D6E-409C-BE32-E72D297353CC}">
              <c16:uniqueId val="{00000000-E476-4E97-9BB8-31035C890FA6}"/>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404300911661396"/>
          <c:y val="0.38054616763855198"/>
          <c:w val="0.18019209555327301"/>
          <c:h val="0.30603644212423903"/>
        </c:manualLayout>
      </c:layout>
      <c:overlay val="0"/>
      <c:spPr>
        <a:solidFill>
          <a:schemeClr val="bg1">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7C4277BA-F5F5-437C-A600-513547108ABA}" type="datetimeFigureOut">
              <a:rPr lang="en-US" smtClean="0"/>
              <a:t>5/10/2018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14DB32BE-19F0-48AB-804A-FF9CD7DBC2F1}" type="slidenum">
              <a:rPr lang="en-US" smtClean="0"/>
              <a:t>‹#›</a:t>
            </a:fld>
            <a:endParaRPr lang="en-US"/>
          </a:p>
        </p:txBody>
      </p:sp>
    </p:spTree>
    <p:extLst>
      <p:ext uri="{BB962C8B-B14F-4D97-AF65-F5344CB8AC3E}">
        <p14:creationId xmlns:p14="http://schemas.microsoft.com/office/powerpoint/2010/main" val="61865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t>
            </a:r>
            <a:r>
              <a:rPr lang="en-US" sz="1200" dirty="0">
                <a:solidFill>
                  <a:schemeClr val="tx1">
                    <a:lumMod val="65000"/>
                    <a:lumOff val="35000"/>
                  </a:schemeClr>
                </a:solidFill>
              </a:rPr>
              <a:t>The</a:t>
            </a:r>
            <a:r>
              <a:rPr lang="en-US" sz="1200" dirty="0"/>
              <a:t> </a:t>
            </a:r>
            <a:r>
              <a:rPr lang="en-US" sz="1200" b="1" dirty="0">
                <a:solidFill>
                  <a:schemeClr val="tx1"/>
                </a:solidFill>
              </a:rPr>
              <a:t>One Care Ombudsman</a:t>
            </a:r>
            <a:r>
              <a:rPr lang="en-US" sz="1200" dirty="0">
                <a:solidFill>
                  <a:schemeClr val="tx1"/>
                </a:solidFill>
              </a:rPr>
              <a:t> </a:t>
            </a:r>
            <a:r>
              <a:rPr lang="en-US" sz="1200" dirty="0"/>
              <a:t>(</a:t>
            </a:r>
            <a:r>
              <a:rPr lang="en-US" sz="1200" b="1" dirty="0">
                <a:solidFill>
                  <a:schemeClr val="tx1"/>
                </a:solidFill>
              </a:rPr>
              <a:t>OCO</a:t>
            </a:r>
            <a:r>
              <a:rPr lang="en-US" sz="1200" dirty="0"/>
              <a:t>) </a:t>
            </a:r>
            <a:r>
              <a:rPr lang="en-US" sz="1200" dirty="0">
                <a:solidFill>
                  <a:schemeClr val="tx1">
                    <a:lumMod val="65000"/>
                    <a:lumOff val="35000"/>
                  </a:schemeClr>
                </a:solidFill>
              </a:rPr>
              <a:t>Office is an independent office which helps individuals, including their significant others and representatives, address concerns or conflicts that may interfere with their enrollment in One Care or their access to One Care health benefits and services</a:t>
            </a:r>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2</a:t>
            </a:fld>
            <a:endParaRPr lang="en-US"/>
          </a:p>
        </p:txBody>
      </p:sp>
    </p:spTree>
    <p:extLst>
      <p:ext uri="{BB962C8B-B14F-4D97-AF65-F5344CB8AC3E}">
        <p14:creationId xmlns:p14="http://schemas.microsoft.com/office/powerpoint/2010/main" val="321212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3</a:t>
            </a:fld>
            <a:endParaRPr lang="en-US"/>
          </a:p>
        </p:txBody>
      </p:sp>
    </p:spTree>
    <p:extLst>
      <p:ext uri="{BB962C8B-B14F-4D97-AF65-F5344CB8AC3E}">
        <p14:creationId xmlns:p14="http://schemas.microsoft.com/office/powerpoint/2010/main" val="155470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4</a:t>
            </a:fld>
            <a:endParaRPr lang="en-US"/>
          </a:p>
        </p:txBody>
      </p:sp>
    </p:spTree>
    <p:extLst>
      <p:ext uri="{BB962C8B-B14F-4D97-AF65-F5344CB8AC3E}">
        <p14:creationId xmlns:p14="http://schemas.microsoft.com/office/powerpoint/2010/main" val="397446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5</a:t>
            </a:fld>
            <a:endParaRPr lang="en-US"/>
          </a:p>
        </p:txBody>
      </p:sp>
    </p:spTree>
    <p:extLst>
      <p:ext uri="{BB962C8B-B14F-4D97-AF65-F5344CB8AC3E}">
        <p14:creationId xmlns:p14="http://schemas.microsoft.com/office/powerpoint/2010/main" val="409141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6</a:t>
            </a:fld>
            <a:endParaRPr lang="en-US"/>
          </a:p>
        </p:txBody>
      </p:sp>
    </p:spTree>
    <p:extLst>
      <p:ext uri="{BB962C8B-B14F-4D97-AF65-F5344CB8AC3E}">
        <p14:creationId xmlns:p14="http://schemas.microsoft.com/office/powerpoint/2010/main" val="112629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7</a:t>
            </a:fld>
            <a:endParaRPr lang="en-US"/>
          </a:p>
        </p:txBody>
      </p:sp>
    </p:spTree>
    <p:extLst>
      <p:ext uri="{BB962C8B-B14F-4D97-AF65-F5344CB8AC3E}">
        <p14:creationId xmlns:p14="http://schemas.microsoft.com/office/powerpoint/2010/main" val="154676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8</a:t>
            </a:fld>
            <a:endParaRPr lang="en-US"/>
          </a:p>
        </p:txBody>
      </p:sp>
    </p:spTree>
    <p:extLst>
      <p:ext uri="{BB962C8B-B14F-4D97-AF65-F5344CB8AC3E}">
        <p14:creationId xmlns:p14="http://schemas.microsoft.com/office/powerpoint/2010/main" val="405727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9</a:t>
            </a:fld>
            <a:endParaRPr lang="en-US"/>
          </a:p>
        </p:txBody>
      </p:sp>
    </p:spTree>
    <p:extLst>
      <p:ext uri="{BB962C8B-B14F-4D97-AF65-F5344CB8AC3E}">
        <p14:creationId xmlns:p14="http://schemas.microsoft.com/office/powerpoint/2010/main" val="325514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10</a:t>
            </a:fld>
            <a:endParaRPr lang="en-US"/>
          </a:p>
        </p:txBody>
      </p:sp>
    </p:spTree>
    <p:extLst>
      <p:ext uri="{BB962C8B-B14F-4D97-AF65-F5344CB8AC3E}">
        <p14:creationId xmlns:p14="http://schemas.microsoft.com/office/powerpoint/2010/main" val="423666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C8857-445F-40F5-BA99-29F82517C1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EA29FA7A-1CA6-4090-8019-D01B8C04E2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28E9A4F-0AD2-47FC-929A-5B6240A19990}"/>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5" name="Footer Placeholder 4">
            <a:extLst>
              <a:ext uri="{FF2B5EF4-FFF2-40B4-BE49-F238E27FC236}">
                <a16:creationId xmlns:a16="http://schemas.microsoft.com/office/drawing/2014/main" xmlns="" id="{06415150-B236-4EFE-83DD-3DE102977D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536EAA6-0A07-4301-8651-4590E193963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5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35D29-A9A8-4570-A0F4-12B87A193C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3B267B-5E28-4933-81C8-C24AB7BCAA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5C63FB-D7F7-4E90-960A-C4675414DF9A}"/>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5" name="Footer Placeholder 4">
            <a:extLst>
              <a:ext uri="{FF2B5EF4-FFF2-40B4-BE49-F238E27FC236}">
                <a16:creationId xmlns:a16="http://schemas.microsoft.com/office/drawing/2014/main" xmlns="" id="{D34BC128-CD24-49B8-BDDC-63A32285D9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5F1D4FE-6F81-4C07-AA19-F4337D3F04B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82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7C37FAF-85E1-40DF-9077-3F32F03777A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700D10-3292-4E3B-B42B-531C0F75D78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BBF705-EBC8-4F18-89C5-BC351D966F3C}"/>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5" name="Footer Placeholder 4">
            <a:extLst>
              <a:ext uri="{FF2B5EF4-FFF2-40B4-BE49-F238E27FC236}">
                <a16:creationId xmlns:a16="http://schemas.microsoft.com/office/drawing/2014/main" xmlns="" id="{3DECECD9-7EDB-45F0-A7DD-C1755BF99E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2CAD6AD-1FC4-48D8-9FC5-B81E54D21E5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919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172B5-47B0-44A5-A3F1-B7B43CAC4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62ADE7-374A-4DFA-8CCF-F81EF4C237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41961D-36E3-4615-B006-FC507B79B232}"/>
              </a:ext>
            </a:extLst>
          </p:cNvPr>
          <p:cNvSpPr>
            <a:spLocks noGrp="1"/>
          </p:cNvSpPr>
          <p:nvPr>
            <p:ph type="dt" sz="half" idx="10"/>
          </p:nvPr>
        </p:nvSpPr>
        <p:spPr/>
        <p:txBody>
          <a:bodyPr/>
          <a:lstStyle/>
          <a:p>
            <a:fld id="{52647F38-B617-4D2F-AE0A-013F0C4D2C57}" type="datetimeFigureOut">
              <a:rPr lang="en-US" smtClean="0"/>
              <a:t>5/10/2018</a:t>
            </a:fld>
            <a:endParaRPr lang="en-US" dirty="0"/>
          </a:p>
        </p:txBody>
      </p:sp>
      <p:sp>
        <p:nvSpPr>
          <p:cNvPr id="5" name="Footer Placeholder 4">
            <a:extLst>
              <a:ext uri="{FF2B5EF4-FFF2-40B4-BE49-F238E27FC236}">
                <a16:creationId xmlns:a16="http://schemas.microsoft.com/office/drawing/2014/main" xmlns="" id="{D34AA4B5-C9E7-4D83-A829-F75E6F5943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7B94D7-602A-491F-ACD4-1CC8BF5EA1C1}"/>
              </a:ext>
            </a:extLst>
          </p:cNvPr>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4723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C7C80-E344-4B54-8BFE-F1707BF35BA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CD90872-BE2B-4374-A4F4-5060A952EC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9F1F11E-3CC7-459B-B77A-5D7AA1CCB9D9}"/>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5" name="Footer Placeholder 4">
            <a:extLst>
              <a:ext uri="{FF2B5EF4-FFF2-40B4-BE49-F238E27FC236}">
                <a16:creationId xmlns:a16="http://schemas.microsoft.com/office/drawing/2014/main" xmlns="" id="{6A08633B-9EDD-4AC6-B878-646FF53466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904777C-8048-41F8-BADE-BD8E962513A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801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BCACA-1E76-49DF-A650-9891967FD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1C158E-3820-4147-8760-01B76B127F1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2F7F50C-6E9C-417D-9126-541DEBE2764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1FBD80D-6977-410F-AE4E-2F7362D6941A}"/>
              </a:ext>
            </a:extLst>
          </p:cNvPr>
          <p:cNvSpPr>
            <a:spLocks noGrp="1"/>
          </p:cNvSpPr>
          <p:nvPr>
            <p:ph type="dt" sz="half" idx="10"/>
          </p:nvPr>
        </p:nvSpPr>
        <p:spPr/>
        <p:txBody>
          <a:bodyPr/>
          <a:lstStyle/>
          <a:p>
            <a:fld id="{05BFA754-D5C3-4E66-96A6-867B257F58DC}" type="datetimeFigureOut">
              <a:rPr lang="en-US" smtClean="0"/>
              <a:t>5/10/2018</a:t>
            </a:fld>
            <a:endParaRPr lang="en-US" dirty="0"/>
          </a:p>
        </p:txBody>
      </p:sp>
      <p:sp>
        <p:nvSpPr>
          <p:cNvPr id="6" name="Footer Placeholder 5">
            <a:extLst>
              <a:ext uri="{FF2B5EF4-FFF2-40B4-BE49-F238E27FC236}">
                <a16:creationId xmlns:a16="http://schemas.microsoft.com/office/drawing/2014/main" xmlns="" id="{47A5C477-6874-4770-9135-86D47E0BDB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8F77336-9610-4B9B-99B4-FC9F17BBEA6C}"/>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46244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09DAA-6674-4730-816E-44628E5FD64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F96ECE-FB56-4548-922B-28FF18BACC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C36D16C6-4DBF-44AF-9718-3917DF10958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ED93A7-E003-4473-9D56-9CEEDA9E33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E60CBF23-56E0-4BA0-B23C-7F513AEF3BC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7CA455-2916-4BF4-A7FA-DE981A3C89BB}"/>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8" name="Footer Placeholder 7">
            <a:extLst>
              <a:ext uri="{FF2B5EF4-FFF2-40B4-BE49-F238E27FC236}">
                <a16:creationId xmlns:a16="http://schemas.microsoft.com/office/drawing/2014/main" xmlns="" id="{429AF797-6050-4043-914C-2D0FB052C7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794D0E00-A300-48AC-91AA-275EA1F9AA5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616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6E58D-5DF6-431E-8967-72CF19717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4F5F891-7EFF-4389-9175-F7E047A0657F}"/>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4" name="Footer Placeholder 3">
            <a:extLst>
              <a:ext uri="{FF2B5EF4-FFF2-40B4-BE49-F238E27FC236}">
                <a16:creationId xmlns:a16="http://schemas.microsoft.com/office/drawing/2014/main" xmlns="" id="{4CD377A4-78A5-4A02-81F8-16A7F20991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61ADF8C9-4F99-4920-A1B9-56F1CB13F5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53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D55671-423A-4ADF-ACA3-DCB3FCF0E964}"/>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3" name="Footer Placeholder 2">
            <a:extLst>
              <a:ext uri="{FF2B5EF4-FFF2-40B4-BE49-F238E27FC236}">
                <a16:creationId xmlns:a16="http://schemas.microsoft.com/office/drawing/2014/main" xmlns="" id="{97B52A73-9131-4706-8691-19DD9B1505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5144EF0-D504-4061-BB16-B60C9C08D10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42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B111B-9F03-46E2-8A80-288D11379E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F101C41-5E82-4C52-BFC5-00008085BEB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468441A-13B4-4377-AA86-9DA7FE822A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7B7350A-F43F-4381-9D4A-B2783C0A759C}"/>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6" name="Footer Placeholder 5">
            <a:extLst>
              <a:ext uri="{FF2B5EF4-FFF2-40B4-BE49-F238E27FC236}">
                <a16:creationId xmlns:a16="http://schemas.microsoft.com/office/drawing/2014/main" xmlns="" id="{F022292C-8B59-43E3-8EB3-4D44D72109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642B058-DD3B-491C-9A17-AC4F27F570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588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C53B0-ECE2-446A-B809-357B4A6B03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78DC2B6-E76F-4ACA-85E2-D759218E16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B1860FF6-7978-4D83-A582-BE0F9ECFC0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89D81938-473E-4EC6-8E43-D311BA32D637}"/>
              </a:ext>
            </a:extLst>
          </p:cNvPr>
          <p:cNvSpPr>
            <a:spLocks noGrp="1"/>
          </p:cNvSpPr>
          <p:nvPr>
            <p:ph type="dt" sz="half" idx="10"/>
          </p:nvPr>
        </p:nvSpPr>
        <p:spPr/>
        <p:txBody>
          <a:bodyPr/>
          <a:lstStyle/>
          <a:p>
            <a:fld id="{B61BEF0D-F0BB-DE4B-95CE-6DB70DBA9567}" type="datetimeFigureOut">
              <a:rPr lang="en-US" smtClean="0"/>
              <a:pPr/>
              <a:t>5/10/2018</a:t>
            </a:fld>
            <a:endParaRPr lang="en-US" dirty="0"/>
          </a:p>
        </p:txBody>
      </p:sp>
      <p:sp>
        <p:nvSpPr>
          <p:cNvPr id="6" name="Footer Placeholder 5">
            <a:extLst>
              <a:ext uri="{FF2B5EF4-FFF2-40B4-BE49-F238E27FC236}">
                <a16:creationId xmlns:a16="http://schemas.microsoft.com/office/drawing/2014/main" xmlns="" id="{1935E63A-A00C-44F4-AE37-BE613C63A0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FE46B07-0782-4C20-911E-68B7CDAB602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105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1AC5D4-E564-4275-BD50-09E0F297251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819BACC-735B-4297-BEBB-173D4CCADF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FD9FB8-8BE7-45DD-A17D-00BF307DF1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5/10/2018</a:t>
            </a:fld>
            <a:endParaRPr lang="en-US" dirty="0"/>
          </a:p>
        </p:txBody>
      </p:sp>
      <p:sp>
        <p:nvSpPr>
          <p:cNvPr id="5" name="Footer Placeholder 4">
            <a:extLst>
              <a:ext uri="{FF2B5EF4-FFF2-40B4-BE49-F238E27FC236}">
                <a16:creationId xmlns:a16="http://schemas.microsoft.com/office/drawing/2014/main" xmlns="" id="{7D073678-6184-441F-B4AC-F446CE63AE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49A1CF7E-5049-4C39-A73E-21511CEE71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39202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6625" y="3854748"/>
            <a:ext cx="7351988" cy="2569912"/>
          </a:xfrm>
        </p:spPr>
        <p:txBody>
          <a:bodyPr>
            <a:normAutofit/>
          </a:bodyPr>
          <a:lstStyle/>
          <a:p>
            <a:r>
              <a:rPr lang="en-US" sz="2800" dirty="0">
                <a:solidFill>
                  <a:schemeClr val="tx1"/>
                </a:solidFill>
                <a:latin typeface="Calibri" panose="020F0502020204030204" pitchFamily="34" charset="0"/>
              </a:rPr>
              <a:t>2018 </a:t>
            </a:r>
            <a:r>
              <a:rPr lang="en-US" sz="2800" dirty="0">
                <a:latin typeface="Calibri" panose="020F0502020204030204" pitchFamily="34" charset="0"/>
              </a:rPr>
              <a:t>1st</a:t>
            </a:r>
            <a:r>
              <a:rPr lang="en-US" sz="2800" dirty="0">
                <a:solidFill>
                  <a:schemeClr val="tx1"/>
                </a:solidFill>
                <a:latin typeface="Calibri" panose="020F0502020204030204" pitchFamily="34" charset="0"/>
              </a:rPr>
              <a:t> Quarter Presentation</a:t>
            </a:r>
          </a:p>
          <a:p>
            <a:r>
              <a:rPr lang="en-US" sz="2400" dirty="0">
                <a:latin typeface="Calibri" panose="020F0502020204030204" pitchFamily="34" charset="0"/>
              </a:rPr>
              <a:t>f</a:t>
            </a:r>
            <a:r>
              <a:rPr lang="en-US" sz="2400" dirty="0">
                <a:solidFill>
                  <a:schemeClr val="tx1"/>
                </a:solidFill>
                <a:latin typeface="Calibri" panose="020F0502020204030204" pitchFamily="34" charset="0"/>
              </a:rPr>
              <a:t>or the</a:t>
            </a:r>
          </a:p>
          <a:p>
            <a:r>
              <a:rPr lang="en-US" sz="2800" dirty="0">
                <a:solidFill>
                  <a:schemeClr val="tx1"/>
                </a:solidFill>
                <a:latin typeface="Calibri" panose="020F0502020204030204" pitchFamily="34" charset="0"/>
              </a:rPr>
              <a:t>One Care Implementation Council </a:t>
            </a:r>
          </a:p>
          <a:p>
            <a:r>
              <a:rPr lang="en-US" sz="2400" dirty="0">
                <a:solidFill>
                  <a:schemeClr val="tx1"/>
                </a:solidFill>
                <a:latin typeface="Calibri" panose="020F0502020204030204" pitchFamily="34" charset="0"/>
              </a:rPr>
              <a:t>May </a:t>
            </a:r>
            <a:r>
              <a:rPr lang="en-US" sz="2400" dirty="0">
                <a:latin typeface="Calibri" panose="020F0502020204030204" pitchFamily="34" charset="0"/>
              </a:rPr>
              <a:t>8</a:t>
            </a:r>
            <a:r>
              <a:rPr lang="en-US" sz="2400" dirty="0">
                <a:solidFill>
                  <a:schemeClr val="tx1"/>
                </a:solidFill>
                <a:latin typeface="Calibri" panose="020F0502020204030204" pitchFamily="34" charset="0"/>
              </a:rPr>
              <a:t>, 2018</a:t>
            </a:r>
          </a:p>
        </p:txBody>
      </p:sp>
      <p:pic>
        <p:nvPicPr>
          <p:cNvPr id="2" name="Picture 1"/>
          <p:cNvPicPr>
            <a:picLocks noChangeAspect="1"/>
          </p:cNvPicPr>
          <p:nvPr/>
        </p:nvPicPr>
        <p:blipFill>
          <a:blip r:embed="rId2"/>
          <a:stretch>
            <a:fillRect/>
          </a:stretch>
        </p:blipFill>
        <p:spPr>
          <a:xfrm>
            <a:off x="1113380" y="997378"/>
            <a:ext cx="7180077" cy="2213487"/>
          </a:xfrm>
          <a:prstGeom prst="rect">
            <a:avLst/>
          </a:prstGeom>
        </p:spPr>
      </p:pic>
      <p:cxnSp>
        <p:nvCxnSpPr>
          <p:cNvPr id="4" name="Straight Connector 3">
            <a:extLst>
              <a:ext uri="{FF2B5EF4-FFF2-40B4-BE49-F238E27FC236}">
                <a16:creationId xmlns:a16="http://schemas.microsoft.com/office/drawing/2014/main" xmlns="" id="{6E365C48-A2ED-4DAC-A0A9-B567AE62EB19}"/>
              </a:ext>
            </a:extLst>
          </p:cNvPr>
          <p:cNvCxnSpPr>
            <a:cxnSpLocks/>
          </p:cNvCxnSpPr>
          <p:nvPr/>
        </p:nvCxnSpPr>
        <p:spPr>
          <a:xfrm>
            <a:off x="1026625" y="3345497"/>
            <a:ext cx="7351988" cy="0"/>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3816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885" y="304864"/>
            <a:ext cx="6006353" cy="656886"/>
          </a:xfrm>
        </p:spPr>
        <p:txBody>
          <a:bodyPr>
            <a:normAutofit/>
          </a:bodyPr>
          <a:lstStyle/>
          <a:p>
            <a:pPr algn="ctr"/>
            <a:r>
              <a:rPr lang="en-US" sz="4000" b="1" dirty="0">
                <a:latin typeface="+mn-lt"/>
              </a:rPr>
              <a:t>How to contact the </a:t>
            </a:r>
            <a:r>
              <a:rPr lang="en-US" sz="4000" b="1" dirty="0">
                <a:solidFill>
                  <a:srgbClr val="990000"/>
                </a:solidFill>
                <a:latin typeface="+mn-lt"/>
              </a:rPr>
              <a:t>OCO</a:t>
            </a:r>
            <a:endParaRPr lang="en-US" sz="4000" dirty="0">
              <a:solidFill>
                <a:srgbClr val="990000"/>
              </a:solidFill>
              <a:latin typeface="+mn-lt"/>
              <a:cs typeface="Arial" panose="020B0604020202020204" pitchFamily="34" charset="0"/>
            </a:endParaRPr>
          </a:p>
        </p:txBody>
      </p:sp>
      <p:pic>
        <p:nvPicPr>
          <p:cNvPr id="13" name="Picture 12"/>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507304" y="6247474"/>
            <a:ext cx="595017" cy="587329"/>
          </a:xfrm>
          <a:prstGeom prst="rect">
            <a:avLst/>
          </a:prstGeom>
        </p:spPr>
      </p:pic>
      <p:graphicFrame>
        <p:nvGraphicFramePr>
          <p:cNvPr id="3" name="Table 2">
            <a:extLst>
              <a:ext uri="{FF2B5EF4-FFF2-40B4-BE49-F238E27FC236}">
                <a16:creationId xmlns:a16="http://schemas.microsoft.com/office/drawing/2014/main" xmlns="" id="{B1A986FE-C80C-404E-9435-F496ABC497B5}"/>
              </a:ext>
            </a:extLst>
          </p:cNvPr>
          <p:cNvGraphicFramePr>
            <a:graphicFrameLocks noGrp="1"/>
          </p:cNvGraphicFramePr>
          <p:nvPr>
            <p:extLst>
              <p:ext uri="{D42A27DB-BD31-4B8C-83A1-F6EECF244321}">
                <p14:modId xmlns:p14="http://schemas.microsoft.com/office/powerpoint/2010/main" val="2543735530"/>
              </p:ext>
            </p:extLst>
          </p:nvPr>
        </p:nvGraphicFramePr>
        <p:xfrm>
          <a:off x="237068" y="1185328"/>
          <a:ext cx="8365066" cy="5392341"/>
        </p:xfrm>
        <a:graphic>
          <a:graphicData uri="http://schemas.openxmlformats.org/drawingml/2006/table">
            <a:tbl>
              <a:tblPr firstRow="1" bandRow="1">
                <a:tableStyleId>{5940675A-B579-460E-94D1-54222C63F5DA}</a:tableStyleId>
              </a:tblPr>
              <a:tblGrid>
                <a:gridCol w="3298613">
                  <a:extLst>
                    <a:ext uri="{9D8B030D-6E8A-4147-A177-3AD203B41FA5}">
                      <a16:colId xmlns:a16="http://schemas.microsoft.com/office/drawing/2014/main" xmlns="" val="152171643"/>
                    </a:ext>
                  </a:extLst>
                </a:gridCol>
                <a:gridCol w="304800">
                  <a:extLst>
                    <a:ext uri="{9D8B030D-6E8A-4147-A177-3AD203B41FA5}">
                      <a16:colId xmlns:a16="http://schemas.microsoft.com/office/drawing/2014/main" xmlns="" val="2543729319"/>
                    </a:ext>
                  </a:extLst>
                </a:gridCol>
                <a:gridCol w="4761653">
                  <a:extLst>
                    <a:ext uri="{9D8B030D-6E8A-4147-A177-3AD203B41FA5}">
                      <a16:colId xmlns:a16="http://schemas.microsoft.com/office/drawing/2014/main" xmlns="" val="4247119257"/>
                    </a:ext>
                  </a:extLst>
                </a:gridCol>
              </a:tblGrid>
              <a:tr h="706430">
                <a:tc>
                  <a:txBody>
                    <a:bodyPr/>
                    <a:lstStyle/>
                    <a:p>
                      <a:pPr algn="r"/>
                      <a:r>
                        <a:rPr lang="en-US" sz="3000" dirty="0"/>
                        <a:t>Phone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000" b="1" spc="70" baseline="0" dirty="0">
                          <a:solidFill>
                            <a:schemeClr val="tx1"/>
                          </a:solidFill>
                        </a:rPr>
                        <a:t>855.781.9898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532807164"/>
                  </a:ext>
                </a:extLst>
              </a:tr>
              <a:tr h="706430">
                <a:tc>
                  <a:txBody>
                    <a:bodyPr/>
                    <a:lstStyle/>
                    <a:p>
                      <a:pPr algn="r"/>
                      <a:r>
                        <a:rPr lang="en-US" sz="3000" dirty="0"/>
                        <a:t>Email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3000" spc="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spc="70" baseline="0" dirty="0">
                          <a:solidFill>
                            <a:schemeClr val="tx1"/>
                          </a:solidFill>
                        </a:rPr>
                        <a:t>help@onecareombuds.org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07507101"/>
                  </a:ext>
                </a:extLst>
              </a:tr>
              <a:tr h="741065">
                <a:tc>
                  <a:txBody>
                    <a:bodyPr/>
                    <a:lstStyle/>
                    <a:p>
                      <a:pPr algn="r"/>
                      <a:r>
                        <a:rPr lang="en-US" sz="3000" dirty="0"/>
                        <a:t>Website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3000" spc="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spc="70" baseline="0" dirty="0">
                          <a:solidFill>
                            <a:schemeClr val="tx1"/>
                          </a:solidFill>
                        </a:rPr>
                        <a:t>onecareombuds.org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339412136"/>
                  </a:ext>
                </a:extLst>
              </a:tr>
              <a:tr h="1079472">
                <a:tc>
                  <a:txBody>
                    <a:bodyPr/>
                    <a:lstStyle/>
                    <a:p>
                      <a:pPr algn="r"/>
                      <a:r>
                        <a:rPr lang="en-US" sz="3000" dirty="0"/>
                        <a:t>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100000"/>
                        </a:lnSpc>
                        <a:spcBef>
                          <a:spcPts val="0"/>
                        </a:spcBef>
                        <a:buNone/>
                      </a:pPr>
                      <a:endParaRPr lang="en-US" sz="3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000" b="1" spc="50" baseline="0" dirty="0">
                          <a:solidFill>
                            <a:schemeClr val="tx1"/>
                          </a:solidFill>
                        </a:rPr>
                        <a:t>11 Dartmouth St., Ste 301</a:t>
                      </a:r>
                    </a:p>
                    <a:p>
                      <a:pPr marL="0" indent="0">
                        <a:lnSpc>
                          <a:spcPct val="100000"/>
                        </a:lnSpc>
                        <a:spcBef>
                          <a:spcPts val="0"/>
                        </a:spcBef>
                        <a:buNone/>
                      </a:pPr>
                      <a:r>
                        <a:rPr lang="en-US" sz="3000" b="1" spc="50" baseline="0" dirty="0">
                          <a:solidFill>
                            <a:schemeClr val="tx1"/>
                          </a:solidFill>
                        </a:rPr>
                        <a:t>Malden, MA  02148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42690621"/>
                  </a:ext>
                </a:extLst>
              </a:tr>
              <a:tr h="1079472">
                <a:tc>
                  <a:txBody>
                    <a:bodyPr/>
                    <a:lstStyle/>
                    <a:p>
                      <a:pPr algn="r"/>
                      <a:r>
                        <a:rPr lang="en-US" sz="3000" dirty="0"/>
                        <a:t>Hours of Operation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3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spc="50" baseline="0" dirty="0">
                          <a:solidFill>
                            <a:schemeClr val="tx1"/>
                          </a:solidFill>
                        </a:rPr>
                        <a:t>Monday – Friday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spc="50" baseline="0" dirty="0">
                          <a:solidFill>
                            <a:schemeClr val="tx1"/>
                          </a:solidFill>
                        </a:rPr>
                        <a:t>9:00 am to 4:00 pm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057997116"/>
                  </a:ext>
                </a:extLst>
              </a:tr>
              <a:tr h="1079472">
                <a:tc>
                  <a:txBody>
                    <a:bodyPr/>
                    <a:lstStyle/>
                    <a:p>
                      <a:pPr algn="r"/>
                      <a:r>
                        <a:rPr lang="en-US" sz="3000" dirty="0"/>
                        <a:t>Walk-in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000" b="1" spc="50" baseline="0" dirty="0">
                          <a:solidFill>
                            <a:schemeClr val="tx1"/>
                          </a:solidFill>
                        </a:rPr>
                        <a:t>Monday:  1 pm to 4 pm</a:t>
                      </a:r>
                    </a:p>
                    <a:p>
                      <a:r>
                        <a:rPr lang="en-US" sz="3000" b="1" spc="50" baseline="0" dirty="0">
                          <a:solidFill>
                            <a:schemeClr val="tx1"/>
                          </a:solidFill>
                        </a:rPr>
                        <a:t>Thursday:  9 am to 12 noon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86598451"/>
                  </a:ext>
                </a:extLst>
              </a:tr>
            </a:tbl>
          </a:graphicData>
        </a:graphic>
      </p:graphicFrame>
    </p:spTree>
    <p:extLst>
      <p:ext uri="{BB962C8B-B14F-4D97-AF65-F5344CB8AC3E}">
        <p14:creationId xmlns:p14="http://schemas.microsoft.com/office/powerpoint/2010/main" val="386233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478704" y="-492554"/>
            <a:ext cx="2054041" cy="2027498"/>
          </a:xfrm>
          <a:prstGeom prst="rect">
            <a:avLst/>
          </a:prstGeom>
        </p:spPr>
      </p:pic>
      <p:sp>
        <p:nvSpPr>
          <p:cNvPr id="4" name="Title 1"/>
          <p:cNvSpPr>
            <a:spLocks noGrp="1"/>
          </p:cNvSpPr>
          <p:nvPr>
            <p:ph type="title"/>
          </p:nvPr>
        </p:nvSpPr>
        <p:spPr>
          <a:xfrm>
            <a:off x="937280" y="362230"/>
            <a:ext cx="6992471" cy="1117407"/>
          </a:xfrm>
        </p:spPr>
        <p:txBody>
          <a:bodyPr>
            <a:noAutofit/>
          </a:bodyPr>
          <a:lstStyle/>
          <a:p>
            <a:pPr algn="ctr"/>
            <a:r>
              <a:rPr lang="en-US" sz="3200" b="1" dirty="0">
                <a:solidFill>
                  <a:srgbClr val="B04700"/>
                </a:solidFill>
                <a:latin typeface="+mn-lt"/>
              </a:rPr>
              <a:t>One Care Ombudsman</a:t>
            </a:r>
            <a:r>
              <a:rPr lang="en-US" sz="3200" b="1" dirty="0">
                <a:latin typeface="+mn-lt"/>
              </a:rPr>
              <a:t/>
            </a:r>
            <a:br>
              <a:rPr lang="en-US" sz="3200" b="1" dirty="0">
                <a:latin typeface="+mn-lt"/>
              </a:rPr>
            </a:br>
            <a:r>
              <a:rPr lang="en-US" sz="3200" b="1" dirty="0">
                <a:solidFill>
                  <a:schemeClr val="bg2">
                    <a:lumMod val="50000"/>
                  </a:schemeClr>
                </a:solidFill>
                <a:latin typeface="+mn-lt"/>
              </a:rPr>
              <a:t>Mission</a:t>
            </a:r>
            <a:endParaRPr lang="en-US" sz="3200" b="1" kern="0" spc="50" dirty="0">
              <a:solidFill>
                <a:schemeClr val="bg2">
                  <a:lumMod val="50000"/>
                </a:schemeClr>
              </a:solidFill>
              <a:latin typeface="+mn-lt"/>
            </a:endParaRPr>
          </a:p>
        </p:txBody>
      </p:sp>
      <p:sp>
        <p:nvSpPr>
          <p:cNvPr id="3" name="Content Placeholder 2"/>
          <p:cNvSpPr>
            <a:spLocks noGrp="1"/>
          </p:cNvSpPr>
          <p:nvPr>
            <p:ph idx="1"/>
          </p:nvPr>
        </p:nvSpPr>
        <p:spPr>
          <a:xfrm>
            <a:off x="866988" y="2058715"/>
            <a:ext cx="7640320" cy="4132112"/>
          </a:xfrm>
        </p:spPr>
        <p:txBody>
          <a:bodyPr>
            <a:noAutofit/>
          </a:bodyPr>
          <a:lstStyle/>
          <a:p>
            <a:pPr marL="0" indent="0" algn="ctr">
              <a:lnSpc>
                <a:spcPct val="100000"/>
              </a:lnSpc>
              <a:spcBef>
                <a:spcPts val="1200"/>
              </a:spcBef>
              <a:spcAft>
                <a:spcPts val="1800"/>
              </a:spcAft>
              <a:buNone/>
            </a:pPr>
            <a:r>
              <a:rPr lang="en-US" sz="3200" spc="50" dirty="0"/>
              <a:t>The </a:t>
            </a:r>
            <a:r>
              <a:rPr lang="en-US" sz="3200" b="1" spc="50" dirty="0">
                <a:solidFill>
                  <a:srgbClr val="B04700"/>
                </a:solidFill>
              </a:rPr>
              <a:t>One Care Ombudsman</a:t>
            </a:r>
            <a:r>
              <a:rPr lang="en-US" sz="3200" spc="50" dirty="0">
                <a:solidFill>
                  <a:srgbClr val="B04700"/>
                </a:solidFill>
              </a:rPr>
              <a:t> </a:t>
            </a:r>
            <a:r>
              <a:rPr lang="en-US" sz="3200" spc="50" dirty="0"/>
              <a:t>(</a:t>
            </a:r>
            <a:r>
              <a:rPr lang="en-US" sz="3200" b="1" spc="50" dirty="0">
                <a:solidFill>
                  <a:srgbClr val="B04700"/>
                </a:solidFill>
              </a:rPr>
              <a:t>OCO</a:t>
            </a:r>
            <a:r>
              <a:rPr lang="en-US" sz="3200" spc="50" dirty="0"/>
              <a:t>) Office   is an independent office which              helps individuals, including their significant others and representatives,               address concerns or conflicts that may interfere with their enrollment in            One Care or their access to One Care health benefits and services.</a:t>
            </a:r>
          </a:p>
          <a:p>
            <a:endParaRPr lang="en-US" i="1" dirty="0"/>
          </a:p>
          <a:p>
            <a:pPr algn="just"/>
            <a:endParaRPr lang="en-US" i="1" dirty="0">
              <a:solidFill>
                <a:schemeClr val="tx1"/>
              </a:solidFill>
            </a:endParaRPr>
          </a:p>
        </p:txBody>
      </p:sp>
      <p:cxnSp>
        <p:nvCxnSpPr>
          <p:cNvPr id="6" name="Straight Connector 5">
            <a:extLst>
              <a:ext uri="{FF2B5EF4-FFF2-40B4-BE49-F238E27FC236}">
                <a16:creationId xmlns:a16="http://schemas.microsoft.com/office/drawing/2014/main" xmlns="" id="{1352F089-77D8-4C06-A236-17AD773B0509}"/>
              </a:ext>
            </a:extLst>
          </p:cNvPr>
          <p:cNvCxnSpPr>
            <a:cxnSpLocks/>
            <a:stCxn id="5" idx="2"/>
          </p:cNvCxnSpPr>
          <p:nvPr/>
        </p:nvCxnSpPr>
        <p:spPr>
          <a:xfrm>
            <a:off x="548317" y="1534944"/>
            <a:ext cx="8152311" cy="0"/>
          </a:xfrm>
          <a:prstGeom prst="line">
            <a:avLst/>
          </a:prstGeom>
          <a:ln w="28575">
            <a:solidFill>
              <a:srgbClr val="99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178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478704" y="-547861"/>
            <a:ext cx="2054041" cy="2027498"/>
          </a:xfrm>
          <a:prstGeom prst="rect">
            <a:avLst/>
          </a:prstGeom>
        </p:spPr>
      </p:pic>
      <p:sp>
        <p:nvSpPr>
          <p:cNvPr id="4" name="Title 1"/>
          <p:cNvSpPr>
            <a:spLocks noGrp="1"/>
          </p:cNvSpPr>
          <p:nvPr>
            <p:ph type="title"/>
          </p:nvPr>
        </p:nvSpPr>
        <p:spPr>
          <a:xfrm>
            <a:off x="937280" y="362230"/>
            <a:ext cx="6992471" cy="1117407"/>
          </a:xfrm>
        </p:spPr>
        <p:txBody>
          <a:bodyPr>
            <a:noAutofit/>
          </a:bodyPr>
          <a:lstStyle/>
          <a:p>
            <a:pPr algn="ctr"/>
            <a:r>
              <a:rPr lang="en-US" sz="3200" b="1" dirty="0">
                <a:solidFill>
                  <a:srgbClr val="923B00"/>
                </a:solidFill>
                <a:latin typeface="+mn-lt"/>
              </a:rPr>
              <a:t>One Care Members </a:t>
            </a:r>
            <a:br>
              <a:rPr lang="en-US" sz="3200" b="1" dirty="0">
                <a:solidFill>
                  <a:srgbClr val="923B00"/>
                </a:solidFill>
                <a:latin typeface="+mn-lt"/>
              </a:rPr>
            </a:br>
            <a:r>
              <a:rPr lang="en-US" sz="3200" b="1" kern="0" spc="50" dirty="0">
                <a:solidFill>
                  <a:schemeClr val="bg2">
                    <a:lumMod val="50000"/>
                  </a:schemeClr>
                </a:solidFill>
                <a:latin typeface="+mn-lt"/>
              </a:rPr>
              <a:t>OCO</a:t>
            </a:r>
            <a:r>
              <a:rPr lang="en-US" sz="3200" kern="0" spc="50" dirty="0">
                <a:solidFill>
                  <a:schemeClr val="bg2">
                    <a:lumMod val="50000"/>
                  </a:schemeClr>
                </a:solidFill>
                <a:latin typeface="+mn-lt"/>
              </a:rPr>
              <a:t> </a:t>
            </a:r>
            <a:r>
              <a:rPr lang="en-US" sz="3200" b="1" kern="0" spc="50" dirty="0">
                <a:solidFill>
                  <a:schemeClr val="bg2">
                    <a:lumMod val="50000"/>
                  </a:schemeClr>
                </a:solidFill>
                <a:latin typeface="+mn-lt"/>
              </a:rPr>
              <a:t>Value Statements</a:t>
            </a:r>
          </a:p>
        </p:txBody>
      </p:sp>
      <p:sp>
        <p:nvSpPr>
          <p:cNvPr id="3" name="Content Placeholder 2"/>
          <p:cNvSpPr>
            <a:spLocks noGrp="1"/>
          </p:cNvSpPr>
          <p:nvPr>
            <p:ph idx="1"/>
          </p:nvPr>
        </p:nvSpPr>
        <p:spPr>
          <a:xfrm>
            <a:off x="249302" y="1479637"/>
            <a:ext cx="8451326" cy="4483959"/>
          </a:xfrm>
        </p:spPr>
        <p:txBody>
          <a:bodyPr>
            <a:noAutofit/>
          </a:bodyPr>
          <a:lstStyle/>
          <a:p>
            <a:pPr marL="346075" lvl="0" indent="-346075">
              <a:lnSpc>
                <a:spcPct val="100000"/>
              </a:lnSpc>
              <a:spcAft>
                <a:spcPts val="1200"/>
              </a:spcAft>
            </a:pPr>
            <a:r>
              <a:rPr lang="en-US" sz="2300" i="1" dirty="0"/>
              <a:t>A One Care member lost transportation services to their Adult Day Program. The OCO worked with the member’s plan to restore transportation services within 24 hours of the member contacting the OCO.</a:t>
            </a:r>
            <a:endParaRPr lang="en-US" sz="2300" i="1" dirty="0">
              <a:solidFill>
                <a:schemeClr val="tx1"/>
              </a:solidFill>
            </a:endParaRPr>
          </a:p>
          <a:p>
            <a:pPr marL="346075" indent="-346075">
              <a:lnSpc>
                <a:spcPct val="100000"/>
              </a:lnSpc>
              <a:spcBef>
                <a:spcPts val="0"/>
              </a:spcBef>
              <a:spcAft>
                <a:spcPts val="1200"/>
              </a:spcAft>
            </a:pPr>
            <a:r>
              <a:rPr lang="en-US" sz="2300" i="1" dirty="0"/>
              <a:t>A One Care member was denied a request for a dental crown. The OCO assisted the member in filing a Level I appeal and worked with the plan’s Member Service Manager in getting the member’s request approved within 48 hours of the member contacting the OCO.</a:t>
            </a:r>
          </a:p>
          <a:p>
            <a:pPr marL="346075" indent="-346075">
              <a:lnSpc>
                <a:spcPct val="100000"/>
              </a:lnSpc>
              <a:spcBef>
                <a:spcPts val="0"/>
              </a:spcBef>
              <a:spcAft>
                <a:spcPts val="1200"/>
              </a:spcAft>
            </a:pPr>
            <a:r>
              <a:rPr lang="en-US" sz="2300" i="1" dirty="0"/>
              <a:t>A One Care member reported being disenrolled from their One Care plan as member was late making a monthly premium payment. The OCO worked with the EHS Contract Manger to get the member enrolled back into One Care the same day the member reported being disenrolled.</a:t>
            </a:r>
          </a:p>
          <a:p>
            <a:pPr marL="346075" indent="-346075">
              <a:lnSpc>
                <a:spcPct val="100000"/>
              </a:lnSpc>
              <a:spcBef>
                <a:spcPts val="0"/>
              </a:spcBef>
              <a:spcAft>
                <a:spcPts val="1200"/>
              </a:spcAft>
            </a:pPr>
            <a:endParaRPr lang="en-US" sz="2500" i="1" dirty="0"/>
          </a:p>
          <a:p>
            <a:pPr algn="just"/>
            <a:endParaRPr lang="en-US" i="1" dirty="0">
              <a:solidFill>
                <a:schemeClr val="tx1"/>
              </a:solidFill>
            </a:endParaRPr>
          </a:p>
        </p:txBody>
      </p:sp>
      <p:cxnSp>
        <p:nvCxnSpPr>
          <p:cNvPr id="6" name="Straight Connector 5">
            <a:extLst>
              <a:ext uri="{FF2B5EF4-FFF2-40B4-BE49-F238E27FC236}">
                <a16:creationId xmlns:a16="http://schemas.microsoft.com/office/drawing/2014/main" xmlns="" id="{1352F089-77D8-4C06-A236-17AD773B0509}"/>
              </a:ext>
            </a:extLst>
          </p:cNvPr>
          <p:cNvCxnSpPr>
            <a:cxnSpLocks/>
            <a:stCxn id="5" idx="2"/>
          </p:cNvCxnSpPr>
          <p:nvPr/>
        </p:nvCxnSpPr>
        <p:spPr>
          <a:xfrm>
            <a:off x="548317" y="1479637"/>
            <a:ext cx="8152311" cy="0"/>
          </a:xfrm>
          <a:prstGeom prst="line">
            <a:avLst/>
          </a:prstGeom>
          <a:ln w="28575">
            <a:solidFill>
              <a:srgbClr val="99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9821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432" y="312868"/>
            <a:ext cx="6006353" cy="656886"/>
          </a:xfrm>
        </p:spPr>
        <p:txBody>
          <a:bodyPr>
            <a:normAutofit fontScale="90000"/>
          </a:bodyPr>
          <a:lstStyle/>
          <a:p>
            <a:pPr algn="ctr"/>
            <a:r>
              <a:rPr lang="en-US" sz="3600" b="1" dirty="0">
                <a:latin typeface="+mn-lt"/>
                <a:cs typeface="Arial" panose="020B0604020202020204" pitchFamily="34" charset="0"/>
              </a:rPr>
              <a:t>Inquiries: 1st Quarter</a:t>
            </a: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2200" dirty="0">
                <a:latin typeface="Calibri" panose="020F0502020204030204" pitchFamily="34" charset="0"/>
                <a:cs typeface="Arial" panose="020B0604020202020204" pitchFamily="34" charset="0"/>
              </a:rPr>
              <a:t>January</a:t>
            </a:r>
            <a:r>
              <a:rPr lang="en-US" sz="2200" b="1" dirty="0">
                <a:latin typeface="Calibri" panose="020F0502020204030204" pitchFamily="34" charset="0"/>
                <a:cs typeface="Arial" panose="020B0604020202020204" pitchFamily="34" charset="0"/>
              </a:rPr>
              <a:t> </a:t>
            </a:r>
            <a:r>
              <a:rPr lang="en-US" sz="2200" dirty="0">
                <a:latin typeface="Calibri" panose="020F0502020204030204" pitchFamily="34" charset="0"/>
              </a:rPr>
              <a:t>1 to March 31, 2018</a:t>
            </a:r>
            <a:endParaRPr lang="en-US" sz="22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8602266"/>
              </p:ext>
            </p:extLst>
          </p:nvPr>
        </p:nvGraphicFramePr>
        <p:xfrm>
          <a:off x="633374" y="2507076"/>
          <a:ext cx="7786468" cy="1828800"/>
        </p:xfrm>
        <a:graphic>
          <a:graphicData uri="http://schemas.openxmlformats.org/drawingml/2006/table">
            <a:tbl>
              <a:tblPr firstRow="1" bandRow="1">
                <a:tableStyleId>{21E4AEA4-8DFA-4A89-87EB-49C32662AFE0}</a:tableStyleId>
              </a:tblPr>
              <a:tblGrid>
                <a:gridCol w="6620456">
                  <a:extLst>
                    <a:ext uri="{9D8B030D-6E8A-4147-A177-3AD203B41FA5}">
                      <a16:colId xmlns:a16="http://schemas.microsoft.com/office/drawing/2014/main" xmlns="" val="20000"/>
                    </a:ext>
                  </a:extLst>
                </a:gridCol>
                <a:gridCol w="1166012">
                  <a:extLst>
                    <a:ext uri="{9D8B030D-6E8A-4147-A177-3AD203B41FA5}">
                      <a16:colId xmlns:a16="http://schemas.microsoft.com/office/drawing/2014/main" xmlns="" val="20003"/>
                    </a:ext>
                  </a:extLst>
                </a:gridCol>
              </a:tblGrid>
              <a:tr h="3411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     </a:t>
                      </a:r>
                      <a:r>
                        <a:rPr kumimoji="0" lang="en-US" sz="2400" u="none" strike="noStrike" kern="1200" cap="none" spc="50" normalizeH="0" baseline="0" noProof="0" dirty="0">
                          <a:ln>
                            <a:noFill/>
                          </a:ln>
                          <a:solidFill>
                            <a:schemeClr val="bg1"/>
                          </a:solidFill>
                          <a:effectLst/>
                          <a:uLnTx/>
                          <a:uFillTx/>
                        </a:rPr>
                        <a:t>Benefits/Access                                    Subtotal</a:t>
                      </a:r>
                      <a:endParaRPr kumimoji="0" lang="en-US" sz="2400" b="0" i="0" u="none" strike="noStrike" kern="1200" cap="none" spc="50" normalizeH="0" baseline="0" noProof="0" dirty="0">
                        <a:ln>
                          <a:noFill/>
                        </a:ln>
                        <a:solidFill>
                          <a:schemeClr val="bg1"/>
                        </a:solidFill>
                        <a:effectLst/>
                        <a:uLnTx/>
                        <a:uFillTx/>
                        <a:latin typeface="Calibri" panose="020F0502020204030204" pitchFamily="34" charset="0"/>
                        <a:ea typeface="+mn-ea"/>
                        <a:cs typeface="+mn-cs"/>
                      </a:endParaRPr>
                    </a:p>
                  </a:txBody>
                  <a:tcPr anchor="ctr">
                    <a:solidFill>
                      <a:schemeClr val="accent2">
                        <a:lumMod val="75000"/>
                      </a:schemeClr>
                    </a:solidFill>
                  </a:tcPr>
                </a:tc>
                <a:tc>
                  <a:txBody>
                    <a:bodyPr/>
                    <a:lstStyle/>
                    <a:p>
                      <a:pPr algn="ctr"/>
                      <a:r>
                        <a:rPr lang="en-US" sz="2400" b="1" dirty="0">
                          <a:solidFill>
                            <a:schemeClr val="bg1"/>
                          </a:solidFill>
                          <a:latin typeface="+mn-lt"/>
                        </a:rPr>
                        <a:t>6</a:t>
                      </a:r>
                      <a:endParaRPr lang="en-US" sz="2400" b="1" dirty="0">
                        <a:solidFill>
                          <a:schemeClr val="bg1"/>
                        </a:solidFill>
                        <a:latin typeface="Calibri" panose="020F0502020204030204" pitchFamily="34" charset="0"/>
                      </a:endParaRPr>
                    </a:p>
                  </a:txBody>
                  <a:tcPr anchor="ctr">
                    <a:solidFill>
                      <a:schemeClr val="accent2">
                        <a:lumMod val="75000"/>
                      </a:schemeClr>
                    </a:solidFill>
                  </a:tcPr>
                </a:tc>
                <a:extLst>
                  <a:ext uri="{0D108BD9-81ED-4DB2-BD59-A6C34878D82A}">
                    <a16:rowId xmlns:a16="http://schemas.microsoft.com/office/drawing/2014/main" xmlns="" val="10005"/>
                  </a:ext>
                </a:extLst>
              </a:tr>
              <a:tr h="328041">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Schedule Transportation</a:t>
                      </a:r>
                    </a:p>
                  </a:txBody>
                  <a:tcPr/>
                </a:tc>
                <a:tc>
                  <a:txBody>
                    <a:bodyPr/>
                    <a:lstStyle/>
                    <a:p>
                      <a:pPr algn="ctr"/>
                      <a:r>
                        <a:rPr lang="en-US" sz="2400" dirty="0">
                          <a:solidFill>
                            <a:schemeClr val="tx1"/>
                          </a:solidFill>
                          <a:latin typeface="Calibri" panose="020F0502020204030204" pitchFamily="34" charset="0"/>
                        </a:rPr>
                        <a:t>2</a:t>
                      </a:r>
                    </a:p>
                  </a:txBody>
                  <a:tcPr/>
                </a:tc>
                <a:extLst>
                  <a:ext uri="{0D108BD9-81ED-4DB2-BD59-A6C34878D82A}">
                    <a16:rowId xmlns:a16="http://schemas.microsoft.com/office/drawing/2014/main" xmlns="" val="2113042957"/>
                  </a:ext>
                </a:extLst>
              </a:tr>
              <a:tr h="328041">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Requesting a One Care Specialist</a:t>
                      </a:r>
                    </a:p>
                  </a:txBody>
                  <a:tcPr/>
                </a:tc>
                <a:tc>
                  <a:txBody>
                    <a:bodyPr/>
                    <a:lstStyle/>
                    <a:p>
                      <a:pPr algn="ctr"/>
                      <a:r>
                        <a:rPr lang="en-US" sz="2400" dirty="0">
                          <a:solidFill>
                            <a:schemeClr val="tx1"/>
                          </a:solidFill>
                          <a:latin typeface="Calibri" panose="020F0502020204030204" pitchFamily="34" charset="0"/>
                        </a:rPr>
                        <a:t>2</a:t>
                      </a:r>
                    </a:p>
                  </a:txBody>
                  <a:tcPr/>
                </a:tc>
                <a:extLst>
                  <a:ext uri="{0D108BD9-81ED-4DB2-BD59-A6C34878D82A}">
                    <a16:rowId xmlns:a16="http://schemas.microsoft.com/office/drawing/2014/main" xmlns="" val="50627998"/>
                  </a:ext>
                </a:extLst>
              </a:tr>
              <a:tr h="328041">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Seeking Provider Directory</a:t>
                      </a:r>
                    </a:p>
                  </a:txBody>
                  <a:tcPr/>
                </a:tc>
                <a:tc>
                  <a:txBody>
                    <a:bodyPr/>
                    <a:lstStyle/>
                    <a:p>
                      <a:pPr algn="ctr"/>
                      <a:r>
                        <a:rPr lang="en-US" sz="2400" dirty="0">
                          <a:solidFill>
                            <a:schemeClr val="tx1"/>
                          </a:solidFill>
                          <a:latin typeface="Calibri" panose="020F0502020204030204" pitchFamily="34" charset="0"/>
                        </a:rPr>
                        <a:t>2</a:t>
                      </a:r>
                    </a:p>
                  </a:txBody>
                  <a:tcPr/>
                </a:tc>
                <a:extLst>
                  <a:ext uri="{0D108BD9-81ED-4DB2-BD59-A6C34878D82A}">
                    <a16:rowId xmlns:a16="http://schemas.microsoft.com/office/drawing/2014/main" xmlns="" val="2310558617"/>
                  </a:ext>
                </a:extLst>
              </a:tr>
            </a:tbl>
          </a:graphicData>
        </a:graphic>
      </p:graphicFrame>
      <p:sp>
        <p:nvSpPr>
          <p:cNvPr id="4" name="TextBox 3"/>
          <p:cNvSpPr txBox="1"/>
          <p:nvPr/>
        </p:nvSpPr>
        <p:spPr>
          <a:xfrm>
            <a:off x="540620" y="6362032"/>
            <a:ext cx="6931339" cy="276999"/>
          </a:xfrm>
          <a:prstGeom prst="rect">
            <a:avLst/>
          </a:prstGeom>
          <a:noFill/>
        </p:spPr>
        <p:txBody>
          <a:bodyPr wrap="square" rtlCol="0">
            <a:spAutoFit/>
          </a:bodyPr>
          <a:lstStyle/>
          <a:p>
            <a:r>
              <a:rPr lang="en-US" sz="1200" dirty="0">
                <a:latin typeface="Calibri" panose="020F0502020204030204" pitchFamily="34" charset="0"/>
              </a:rPr>
              <a:t>Note:  A single contact may present multiple inquiries.</a:t>
            </a:r>
          </a:p>
        </p:txBody>
      </p:sp>
      <p:graphicFrame>
        <p:nvGraphicFramePr>
          <p:cNvPr id="7" name="Content Placeholder 5"/>
          <p:cNvGraphicFramePr>
            <a:graphicFrameLocks/>
          </p:cNvGraphicFramePr>
          <p:nvPr>
            <p:extLst>
              <p:ext uri="{D42A27DB-BD31-4B8C-83A1-F6EECF244321}">
                <p14:modId xmlns:p14="http://schemas.microsoft.com/office/powerpoint/2010/main" val="4139493650"/>
              </p:ext>
            </p:extLst>
          </p:nvPr>
        </p:nvGraphicFramePr>
        <p:xfrm>
          <a:off x="633375" y="4528912"/>
          <a:ext cx="7786468" cy="1828800"/>
        </p:xfrm>
        <a:graphic>
          <a:graphicData uri="http://schemas.openxmlformats.org/drawingml/2006/table">
            <a:tbl>
              <a:tblPr firstRow="1" bandRow="1">
                <a:tableStyleId>{21E4AEA4-8DFA-4A89-87EB-49C32662AFE0}</a:tableStyleId>
              </a:tblPr>
              <a:tblGrid>
                <a:gridCol w="6602045">
                  <a:extLst>
                    <a:ext uri="{9D8B030D-6E8A-4147-A177-3AD203B41FA5}">
                      <a16:colId xmlns:a16="http://schemas.microsoft.com/office/drawing/2014/main" xmlns="" val="20000"/>
                    </a:ext>
                  </a:extLst>
                </a:gridCol>
                <a:gridCol w="1184423">
                  <a:extLst>
                    <a:ext uri="{9D8B030D-6E8A-4147-A177-3AD203B41FA5}">
                      <a16:colId xmlns:a16="http://schemas.microsoft.com/office/drawing/2014/main" xmlns="" val="20003"/>
                    </a:ext>
                  </a:extLst>
                </a:gridCol>
              </a:tblGrid>
              <a:tr h="365760">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50" normalizeH="0" baseline="0" noProof="0" dirty="0">
                          <a:ln>
                            <a:noFill/>
                          </a:ln>
                          <a:effectLst/>
                          <a:uLnTx/>
                          <a:uFillTx/>
                        </a:rPr>
                        <a:t>Enrollment                                             Subtotal</a:t>
                      </a:r>
                      <a:endParaRPr kumimoji="0" lang="en-US" sz="2400" b="0" i="0" u="none" strike="noStrike" kern="1200" cap="none" spc="5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accent2">
                        <a:lumMod val="75000"/>
                      </a:schemeClr>
                    </a:solidFill>
                  </a:tcPr>
                </a:tc>
                <a:tc>
                  <a:txBody>
                    <a:bodyPr/>
                    <a:lstStyle/>
                    <a:p>
                      <a:pPr algn="ctr"/>
                      <a:r>
                        <a:rPr lang="en-US" sz="2400" b="1" dirty="0">
                          <a:latin typeface="Calibri" panose="020F0502020204030204" pitchFamily="34" charset="0"/>
                        </a:rPr>
                        <a:t>15</a:t>
                      </a:r>
                    </a:p>
                  </a:txBody>
                  <a:tcPr>
                    <a:solidFill>
                      <a:schemeClr val="accent2">
                        <a:lumMod val="75000"/>
                      </a:schemeClr>
                    </a:solidFill>
                  </a:tcPr>
                </a:tc>
                <a:extLst>
                  <a:ext uri="{0D108BD9-81ED-4DB2-BD59-A6C34878D82A}">
                    <a16:rowId xmlns:a16="http://schemas.microsoft.com/office/drawing/2014/main" xmlns="" val="351781298"/>
                  </a:ext>
                </a:extLst>
              </a:tr>
              <a:tr h="36576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Interest in Enrolling in One Care</a:t>
                      </a:r>
                    </a:p>
                  </a:txBody>
                  <a:tcPr/>
                </a:tc>
                <a:tc>
                  <a:txBody>
                    <a:bodyPr/>
                    <a:lstStyle/>
                    <a:p>
                      <a:pPr algn="ctr"/>
                      <a:r>
                        <a:rPr lang="en-US" sz="2400" b="0" dirty="0">
                          <a:latin typeface="+mn-lt"/>
                        </a:rPr>
                        <a:t>10</a:t>
                      </a:r>
                    </a:p>
                  </a:txBody>
                  <a:tcPr/>
                </a:tc>
                <a:extLst>
                  <a:ext uri="{0D108BD9-81ED-4DB2-BD59-A6C34878D82A}">
                    <a16:rowId xmlns:a16="http://schemas.microsoft.com/office/drawing/2014/main" xmlns="" val="821767780"/>
                  </a:ext>
                </a:extLst>
              </a:tr>
              <a:tr h="36576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General Information about One Care</a:t>
                      </a:r>
                    </a:p>
                  </a:txBody>
                  <a:tcPr/>
                </a:tc>
                <a:tc>
                  <a:txBody>
                    <a:bodyPr/>
                    <a:lstStyle/>
                    <a:p>
                      <a:pPr algn="ctr"/>
                      <a:r>
                        <a:rPr lang="en-US" sz="2400" b="0" dirty="0">
                          <a:latin typeface="+mn-lt"/>
                        </a:rPr>
                        <a:t>3</a:t>
                      </a:r>
                    </a:p>
                  </a:txBody>
                  <a:tcPr/>
                </a:tc>
                <a:extLst>
                  <a:ext uri="{0D108BD9-81ED-4DB2-BD59-A6C34878D82A}">
                    <a16:rowId xmlns:a16="http://schemas.microsoft.com/office/drawing/2014/main" xmlns="" val="2817582011"/>
                  </a:ext>
                </a:extLst>
              </a:tr>
              <a:tr h="36576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Disenrollment from One Care</a:t>
                      </a:r>
                    </a:p>
                  </a:txBody>
                  <a:tcPr/>
                </a:tc>
                <a:tc>
                  <a:txBody>
                    <a:bodyPr/>
                    <a:lstStyle/>
                    <a:p>
                      <a:pPr algn="ctr"/>
                      <a:r>
                        <a:rPr lang="en-US" sz="2400" b="0" dirty="0">
                          <a:latin typeface="+mn-lt"/>
                        </a:rPr>
                        <a:t>2</a:t>
                      </a:r>
                    </a:p>
                  </a:txBody>
                  <a:tcPr/>
                </a:tc>
                <a:extLst>
                  <a:ext uri="{0D108BD9-81ED-4DB2-BD59-A6C34878D82A}">
                    <a16:rowId xmlns:a16="http://schemas.microsoft.com/office/drawing/2014/main" xmlns="" val="1067834978"/>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163433871"/>
              </p:ext>
            </p:extLst>
          </p:nvPr>
        </p:nvGraphicFramePr>
        <p:xfrm>
          <a:off x="633375" y="1165043"/>
          <a:ext cx="7786468" cy="459582"/>
        </p:xfrm>
        <a:graphic>
          <a:graphicData uri="http://schemas.openxmlformats.org/drawingml/2006/table">
            <a:tbl>
              <a:tblPr firstRow="1" bandRow="1">
                <a:tableStyleId>{21E4AEA4-8DFA-4A89-87EB-49C32662AFE0}</a:tableStyleId>
              </a:tblPr>
              <a:tblGrid>
                <a:gridCol w="6663414">
                  <a:extLst>
                    <a:ext uri="{9D8B030D-6E8A-4147-A177-3AD203B41FA5}">
                      <a16:colId xmlns:a16="http://schemas.microsoft.com/office/drawing/2014/main" xmlns="" val="20000"/>
                    </a:ext>
                  </a:extLst>
                </a:gridCol>
                <a:gridCol w="1123054">
                  <a:extLst>
                    <a:ext uri="{9D8B030D-6E8A-4147-A177-3AD203B41FA5}">
                      <a16:colId xmlns:a16="http://schemas.microsoft.com/office/drawing/2014/main" xmlns="" val="20003"/>
                    </a:ext>
                  </a:extLst>
                </a:gridCol>
              </a:tblGrid>
              <a:tr h="459582">
                <a:tc>
                  <a:txBody>
                    <a:bodyPr/>
                    <a:lstStyle/>
                    <a:p>
                      <a:pPr marL="398463" indent="-277813"/>
                      <a:r>
                        <a:rPr lang="en-US" sz="2400" spc="50" baseline="0" dirty="0"/>
                        <a:t>                                                    </a:t>
                      </a:r>
                      <a:r>
                        <a:rPr lang="en-US" sz="2400" spc="50" baseline="0" dirty="0">
                          <a:effectLst>
                            <a:outerShdw blurRad="50800" dist="50800" dir="5400000" algn="ctr" rotWithShape="0">
                              <a:schemeClr val="tx1"/>
                            </a:outerShdw>
                          </a:effectLst>
                        </a:rPr>
                        <a:t>TOTAL INQUIRIES</a:t>
                      </a:r>
                      <a:endParaRPr lang="en-US" sz="2400" dirty="0">
                        <a:effectLst>
                          <a:outerShdw blurRad="50800" dist="50800" dir="5400000" algn="ctr" rotWithShape="0">
                            <a:schemeClr val="tx1"/>
                          </a:outerShdw>
                        </a:effectLst>
                        <a:latin typeface="Calibri" panose="020F0502020204030204" pitchFamily="34" charset="0"/>
                      </a:endParaRPr>
                    </a:p>
                  </a:txBody>
                  <a:tcPr anchor="ctr">
                    <a:solidFill>
                      <a:srgbClr val="990000"/>
                    </a:solidFill>
                  </a:tcPr>
                </a:tc>
                <a:tc>
                  <a:txBody>
                    <a:bodyPr/>
                    <a:lstStyle/>
                    <a:p>
                      <a:pPr algn="ctr"/>
                      <a:r>
                        <a:rPr lang="en-US" sz="2400" b="1" dirty="0">
                          <a:effectLst>
                            <a:outerShdw blurRad="50800" dist="50800" dir="5400000" algn="ctr" rotWithShape="0">
                              <a:schemeClr val="tx1"/>
                            </a:outerShdw>
                          </a:effectLst>
                          <a:latin typeface="Calibri" panose="020F0502020204030204" pitchFamily="34" charset="0"/>
                        </a:rPr>
                        <a:t>21</a:t>
                      </a:r>
                    </a:p>
                  </a:txBody>
                  <a:tcPr anchor="ctr">
                    <a:solidFill>
                      <a:srgbClr val="990000"/>
                    </a:solidFill>
                  </a:tcPr>
                </a:tc>
                <a:extLst>
                  <a:ext uri="{0D108BD9-81ED-4DB2-BD59-A6C34878D82A}">
                    <a16:rowId xmlns:a16="http://schemas.microsoft.com/office/drawing/2014/main" xmlns="" val="2284411523"/>
                  </a:ext>
                </a:extLst>
              </a:tr>
            </a:tbl>
          </a:graphicData>
        </a:graphic>
      </p:graphicFrame>
      <p:sp>
        <p:nvSpPr>
          <p:cNvPr id="12" name="Title 1"/>
          <p:cNvSpPr txBox="1">
            <a:spLocks/>
          </p:cNvSpPr>
          <p:nvPr/>
        </p:nvSpPr>
        <p:spPr>
          <a:xfrm>
            <a:off x="649275" y="2070863"/>
            <a:ext cx="6314682" cy="4595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latin typeface="Calibri" panose="020F0502020204030204" pitchFamily="34" charset="0"/>
              </a:rPr>
              <a:t>High Level </a:t>
            </a:r>
            <a:r>
              <a:rPr lang="en-US" sz="2400" b="1" dirty="0">
                <a:solidFill>
                  <a:schemeClr val="tx1"/>
                </a:solidFill>
                <a:latin typeface="Calibri" panose="020F0502020204030204" pitchFamily="34" charset="0"/>
              </a:rPr>
              <a:t>Inquiry</a:t>
            </a:r>
            <a:r>
              <a:rPr lang="en-US" sz="2400" dirty="0">
                <a:solidFill>
                  <a:schemeClr val="tx1"/>
                </a:solidFill>
                <a:latin typeface="Calibri" panose="020F0502020204030204" pitchFamily="34" charset="0"/>
              </a:rPr>
              <a:t> Topics</a:t>
            </a:r>
          </a:p>
        </p:txBody>
      </p:sp>
      <p:pic>
        <p:nvPicPr>
          <p:cNvPr id="9" name="Picture 8">
            <a:extLst>
              <a:ext uri="{FF2B5EF4-FFF2-40B4-BE49-F238E27FC236}">
                <a16:creationId xmlns:a16="http://schemas.microsoft.com/office/drawing/2014/main" xmlns="" id="{89209C10-4FB9-443B-BBD8-03B4BC41F95F}"/>
              </a:ext>
            </a:extLst>
          </p:cNvPr>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
        <p:nvSpPr>
          <p:cNvPr id="10" name="TextBox 9">
            <a:extLst>
              <a:ext uri="{FF2B5EF4-FFF2-40B4-BE49-F238E27FC236}">
                <a16:creationId xmlns:a16="http://schemas.microsoft.com/office/drawing/2014/main" xmlns="" id="{99A932F4-0123-4C32-A14C-08783B12C57A}"/>
              </a:ext>
            </a:extLst>
          </p:cNvPr>
          <p:cNvSpPr txBox="1"/>
          <p:nvPr/>
        </p:nvSpPr>
        <p:spPr>
          <a:xfrm>
            <a:off x="598446" y="1597331"/>
            <a:ext cx="7821396" cy="276999"/>
          </a:xfrm>
          <a:prstGeom prst="rect">
            <a:avLst/>
          </a:prstGeom>
          <a:noFill/>
        </p:spPr>
        <p:txBody>
          <a:bodyPr wrap="square" rtlCol="0">
            <a:spAutoFit/>
          </a:bodyPr>
          <a:lstStyle/>
          <a:p>
            <a:pPr marL="400050" indent="-400050"/>
            <a:endParaRPr lang="en-US" sz="1200" dirty="0">
              <a:latin typeface="Calibri" panose="020F0502020204030204" pitchFamily="34" charset="0"/>
            </a:endParaRPr>
          </a:p>
        </p:txBody>
      </p:sp>
    </p:spTree>
    <p:extLst>
      <p:ext uri="{BB962C8B-B14F-4D97-AF65-F5344CB8AC3E}">
        <p14:creationId xmlns:p14="http://schemas.microsoft.com/office/powerpoint/2010/main" val="317602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467" y="419831"/>
            <a:ext cx="5145741" cy="656886"/>
          </a:xfrm>
        </p:spPr>
        <p:txBody>
          <a:bodyPr>
            <a:normAutofit fontScale="90000"/>
          </a:bodyPr>
          <a:lstStyle/>
          <a:p>
            <a:pPr algn="ctr"/>
            <a:r>
              <a:rPr lang="en-US" sz="3600" b="1" dirty="0">
                <a:latin typeface="Calibri" panose="020F0502020204030204" pitchFamily="34" charset="0"/>
              </a:rPr>
              <a:t>Complaints: 1st Quarter</a:t>
            </a:r>
            <a:r>
              <a:rPr lang="en-US" sz="3200" b="1" dirty="0">
                <a:latin typeface="Calibri" panose="020F0502020204030204" pitchFamily="34" charset="0"/>
              </a:rPr>
              <a:t/>
            </a:r>
            <a:br>
              <a:rPr lang="en-US" sz="3200" b="1" dirty="0">
                <a:latin typeface="Calibri" panose="020F0502020204030204" pitchFamily="34" charset="0"/>
              </a:rPr>
            </a:br>
            <a:r>
              <a:rPr lang="en-US" sz="2200" dirty="0">
                <a:latin typeface="Calibri" panose="020F0502020204030204" pitchFamily="34" charset="0"/>
                <a:cs typeface="Arial" panose="020B0604020202020204" pitchFamily="34" charset="0"/>
              </a:rPr>
              <a:t>January</a:t>
            </a:r>
            <a:r>
              <a:rPr lang="en-US" sz="2200" b="1" dirty="0">
                <a:latin typeface="Calibri" panose="020F0502020204030204" pitchFamily="34" charset="0"/>
                <a:cs typeface="Arial" panose="020B0604020202020204" pitchFamily="34" charset="0"/>
              </a:rPr>
              <a:t> </a:t>
            </a:r>
            <a:r>
              <a:rPr lang="en-US" sz="2200" dirty="0">
                <a:latin typeface="Calibri" panose="020F0502020204030204" pitchFamily="34" charset="0"/>
              </a:rPr>
              <a:t>1 to March 31, 2018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8967777"/>
              </p:ext>
            </p:extLst>
          </p:nvPr>
        </p:nvGraphicFramePr>
        <p:xfrm>
          <a:off x="627239" y="2859993"/>
          <a:ext cx="7883386" cy="2286000"/>
        </p:xfrm>
        <a:graphic>
          <a:graphicData uri="http://schemas.openxmlformats.org/drawingml/2006/table">
            <a:tbl>
              <a:tblPr firstRow="1" bandRow="1">
                <a:tableStyleId>{5C22544A-7EE6-4342-B048-85BDC9FD1C3A}</a:tableStyleId>
              </a:tblPr>
              <a:tblGrid>
                <a:gridCol w="6625646">
                  <a:extLst>
                    <a:ext uri="{9D8B030D-6E8A-4147-A177-3AD203B41FA5}">
                      <a16:colId xmlns:a16="http://schemas.microsoft.com/office/drawing/2014/main" xmlns="" val="20000"/>
                    </a:ext>
                  </a:extLst>
                </a:gridCol>
                <a:gridCol w="1257740">
                  <a:extLst>
                    <a:ext uri="{9D8B030D-6E8A-4147-A177-3AD203B41FA5}">
                      <a16:colId xmlns:a16="http://schemas.microsoft.com/office/drawing/2014/main" xmlns="" val="20003"/>
                    </a:ext>
                  </a:extLst>
                </a:gridCol>
              </a:tblGrid>
              <a:tr h="390423">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Benefits/Access                                          Subtotal</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rgbClr val="0070C0"/>
                    </a:solidFill>
                  </a:tcPr>
                </a:tc>
                <a:tc>
                  <a:txBody>
                    <a:bodyPr/>
                    <a:lstStyle/>
                    <a:p>
                      <a:pPr algn="ctr"/>
                      <a:r>
                        <a:rPr lang="en-US" sz="2400" b="0" dirty="0">
                          <a:latin typeface="+mn-lt"/>
                        </a:rPr>
                        <a:t>29</a:t>
                      </a:r>
                      <a:endParaRPr lang="en-US" sz="2400" b="1" dirty="0">
                        <a:latin typeface="Calibri" panose="020F0502020204030204" pitchFamily="34" charset="0"/>
                      </a:endParaRPr>
                    </a:p>
                  </a:txBody>
                  <a:tcPr>
                    <a:solidFill>
                      <a:srgbClr val="0070C0"/>
                    </a:solidFill>
                  </a:tcPr>
                </a:tc>
                <a:extLst>
                  <a:ext uri="{0D108BD9-81ED-4DB2-BD59-A6C34878D82A}">
                    <a16:rowId xmlns:a16="http://schemas.microsoft.com/office/drawing/2014/main" xmlns="" val="10001"/>
                  </a:ext>
                </a:extLst>
              </a:tr>
              <a:tr h="39042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effectLst/>
                          <a:uLnTx/>
                          <a:uFillTx/>
                        </a:rPr>
                        <a:t>Enrollment/Disenrollment</a:t>
                      </a:r>
                    </a:p>
                  </a:txBody>
                  <a:tcPr>
                    <a:solidFill>
                      <a:srgbClr val="FFCCFF"/>
                    </a:solidFill>
                  </a:tcPr>
                </a:tc>
                <a:tc>
                  <a:txBody>
                    <a:bodyPr/>
                    <a:lstStyle/>
                    <a:p>
                      <a:pPr algn="ctr"/>
                      <a:r>
                        <a:rPr lang="en-US" sz="2400" dirty="0">
                          <a:solidFill>
                            <a:schemeClr val="tx1"/>
                          </a:solidFill>
                        </a:rPr>
                        <a:t>14</a:t>
                      </a:r>
                    </a:p>
                  </a:txBody>
                  <a:tcPr>
                    <a:solidFill>
                      <a:srgbClr val="FFCCFF"/>
                    </a:solidFill>
                  </a:tcPr>
                </a:tc>
                <a:extLst>
                  <a:ext uri="{0D108BD9-81ED-4DB2-BD59-A6C34878D82A}">
                    <a16:rowId xmlns:a16="http://schemas.microsoft.com/office/drawing/2014/main" xmlns="" val="1665579157"/>
                  </a:ext>
                </a:extLst>
              </a:tr>
              <a:tr h="39042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effectLst/>
                          <a:uLnTx/>
                          <a:uFillTx/>
                        </a:rPr>
                        <a:t>Access to </a:t>
                      </a:r>
                      <a:r>
                        <a:rPr kumimoji="0" lang="en-US" sz="2400" b="0" u="none" strike="noStrike" kern="1200" cap="none" spc="0" normalizeH="0" baseline="0" noProof="0" dirty="0" err="1">
                          <a:ln>
                            <a:noFill/>
                          </a:ln>
                          <a:effectLst/>
                          <a:uLnTx/>
                          <a:uFillTx/>
                        </a:rPr>
                        <a:t>LTSS</a:t>
                      </a:r>
                      <a:r>
                        <a:rPr kumimoji="0" lang="en-US" sz="2400" b="0" u="none" strike="noStrike" kern="1200" cap="none" spc="0" normalizeH="0" baseline="0" noProof="0" dirty="0">
                          <a:ln>
                            <a:noFill/>
                          </a:ln>
                          <a:effectLst/>
                          <a:uLnTx/>
                          <a:uFillTx/>
                        </a:rPr>
                        <a:t> *</a:t>
                      </a:r>
                    </a:p>
                  </a:txBody>
                  <a:tcPr>
                    <a:solidFill>
                      <a:schemeClr val="accent4">
                        <a:lumMod val="60000"/>
                        <a:lumOff val="40000"/>
                      </a:schemeClr>
                    </a:solidFill>
                  </a:tcPr>
                </a:tc>
                <a:tc>
                  <a:txBody>
                    <a:bodyPr/>
                    <a:lstStyle/>
                    <a:p>
                      <a:pPr algn="ctr"/>
                      <a:r>
                        <a:rPr lang="en-US" sz="2400" dirty="0">
                          <a:solidFill>
                            <a:schemeClr val="tx1"/>
                          </a:solidFill>
                        </a:rPr>
                        <a:t>6</a:t>
                      </a:r>
                    </a:p>
                  </a:txBody>
                  <a:tcPr>
                    <a:solidFill>
                      <a:schemeClr val="accent4">
                        <a:lumMod val="60000"/>
                        <a:lumOff val="40000"/>
                      </a:schemeClr>
                    </a:solidFill>
                  </a:tcPr>
                </a:tc>
                <a:extLst>
                  <a:ext uri="{0D108BD9-81ED-4DB2-BD59-A6C34878D82A}">
                    <a16:rowId xmlns:a16="http://schemas.microsoft.com/office/drawing/2014/main" xmlns="" val="3016736235"/>
                  </a:ext>
                </a:extLst>
              </a:tr>
              <a:tr h="39042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effectLst/>
                          <a:uLnTx/>
                          <a:uFillTx/>
                        </a:rPr>
                        <a:t>Transportation *</a:t>
                      </a:r>
                    </a:p>
                  </a:txBody>
                  <a:tcPr>
                    <a:solidFill>
                      <a:srgbClr val="AFFFFF"/>
                    </a:solidFill>
                  </a:tcPr>
                </a:tc>
                <a:tc>
                  <a:txBody>
                    <a:bodyPr/>
                    <a:lstStyle/>
                    <a:p>
                      <a:pPr algn="ctr"/>
                      <a:r>
                        <a:rPr lang="en-US" sz="2400" dirty="0">
                          <a:solidFill>
                            <a:schemeClr val="tx1"/>
                          </a:solidFill>
                        </a:rPr>
                        <a:t>5</a:t>
                      </a:r>
                    </a:p>
                  </a:txBody>
                  <a:tcPr>
                    <a:solidFill>
                      <a:srgbClr val="AFFFFF"/>
                    </a:solidFill>
                  </a:tcPr>
                </a:tc>
                <a:extLst>
                  <a:ext uri="{0D108BD9-81ED-4DB2-BD59-A6C34878D82A}">
                    <a16:rowId xmlns:a16="http://schemas.microsoft.com/office/drawing/2014/main" xmlns="" val="1616449318"/>
                  </a:ext>
                </a:extLst>
              </a:tr>
              <a:tr h="39042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effectLst/>
                          <a:uLnTx/>
                          <a:uFillTx/>
                        </a:rPr>
                        <a:t>DME </a:t>
                      </a:r>
                      <a:r>
                        <a:rPr kumimoji="0" lang="en-US" sz="2400" b="1" u="none" strike="noStrike" kern="1200" cap="none" spc="0" normalizeH="0" baseline="0" noProof="0" dirty="0">
                          <a:ln>
                            <a:noFill/>
                          </a:ln>
                          <a:effectLst/>
                          <a:uLnTx/>
                          <a:uFillTx/>
                        </a:rPr>
                        <a:t>*  </a:t>
                      </a:r>
                    </a:p>
                  </a:txBody>
                  <a:tcPr>
                    <a:solidFill>
                      <a:srgbClr val="CC99FF"/>
                    </a:solidFill>
                  </a:tcPr>
                </a:tc>
                <a:tc>
                  <a:txBody>
                    <a:bodyPr/>
                    <a:lstStyle/>
                    <a:p>
                      <a:pPr algn="ctr"/>
                      <a:r>
                        <a:rPr lang="en-US" sz="2400" dirty="0">
                          <a:solidFill>
                            <a:schemeClr val="tx1"/>
                          </a:solidFill>
                        </a:rPr>
                        <a:t>4</a:t>
                      </a:r>
                    </a:p>
                  </a:txBody>
                  <a:tcPr>
                    <a:solidFill>
                      <a:srgbClr val="CC99FF"/>
                    </a:solidFill>
                  </a:tcPr>
                </a:tc>
                <a:extLst>
                  <a:ext uri="{0D108BD9-81ED-4DB2-BD59-A6C34878D82A}">
                    <a16:rowId xmlns:a16="http://schemas.microsoft.com/office/drawing/2014/main" xmlns="" val="226164408"/>
                  </a:ext>
                </a:extLst>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2299910075"/>
              </p:ext>
            </p:extLst>
          </p:nvPr>
        </p:nvGraphicFramePr>
        <p:xfrm>
          <a:off x="627239" y="5296694"/>
          <a:ext cx="7883386" cy="457200"/>
        </p:xfrm>
        <a:graphic>
          <a:graphicData uri="http://schemas.openxmlformats.org/drawingml/2006/table">
            <a:tbl>
              <a:tblPr firstRow="1" bandRow="1">
                <a:tableStyleId>{5C22544A-7EE6-4342-B048-85BDC9FD1C3A}</a:tableStyleId>
              </a:tblPr>
              <a:tblGrid>
                <a:gridCol w="6612942">
                  <a:extLst>
                    <a:ext uri="{9D8B030D-6E8A-4147-A177-3AD203B41FA5}">
                      <a16:colId xmlns:a16="http://schemas.microsoft.com/office/drawing/2014/main" xmlns="" val="20000"/>
                    </a:ext>
                  </a:extLst>
                </a:gridCol>
                <a:gridCol w="1270444">
                  <a:extLst>
                    <a:ext uri="{9D8B030D-6E8A-4147-A177-3AD203B41FA5}">
                      <a16:colId xmlns:a16="http://schemas.microsoft.com/office/drawing/2014/main" xmlns="" val="20003"/>
                    </a:ext>
                  </a:extLst>
                </a:gridCol>
              </a:tblGrid>
              <a:tr h="261935">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Appeals/Grievances                                Subtotal</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rgbClr val="0070C0"/>
                    </a:solidFill>
                  </a:tcPr>
                </a:tc>
                <a:tc>
                  <a:txBody>
                    <a:bodyPr/>
                    <a:lstStyle/>
                    <a:p>
                      <a:pPr algn="ctr"/>
                      <a:r>
                        <a:rPr lang="en-US" sz="2400" b="1" dirty="0">
                          <a:solidFill>
                            <a:schemeClr val="bg1"/>
                          </a:solidFill>
                          <a:latin typeface="+mn-lt"/>
                        </a:rPr>
                        <a:t>4</a:t>
                      </a:r>
                      <a:endParaRPr lang="en-US" sz="2400" b="1" dirty="0">
                        <a:solidFill>
                          <a:schemeClr val="tx1"/>
                        </a:solidFill>
                        <a:latin typeface="Calibri" panose="020F0502020204030204" pitchFamily="34" charset="0"/>
                      </a:endParaRPr>
                    </a:p>
                  </a:txBody>
                  <a:tcPr>
                    <a:solidFill>
                      <a:srgbClr val="0070C0"/>
                    </a:solidFill>
                  </a:tcPr>
                </a:tc>
                <a:extLst>
                  <a:ext uri="{0D108BD9-81ED-4DB2-BD59-A6C34878D82A}">
                    <a16:rowId xmlns:a16="http://schemas.microsoft.com/office/drawing/2014/main" xmlns="" val="10003"/>
                  </a:ext>
                </a:extLst>
              </a:tr>
            </a:tbl>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3794380191"/>
              </p:ext>
            </p:extLst>
          </p:nvPr>
        </p:nvGraphicFramePr>
        <p:xfrm>
          <a:off x="627239" y="1399025"/>
          <a:ext cx="7883386" cy="478297"/>
        </p:xfrm>
        <a:graphic>
          <a:graphicData uri="http://schemas.openxmlformats.org/drawingml/2006/table">
            <a:tbl>
              <a:tblPr firstRow="1" bandRow="1">
                <a:tableStyleId>{5C22544A-7EE6-4342-B048-85BDC9FD1C3A}</a:tableStyleId>
              </a:tblPr>
              <a:tblGrid>
                <a:gridCol w="6654094">
                  <a:extLst>
                    <a:ext uri="{9D8B030D-6E8A-4147-A177-3AD203B41FA5}">
                      <a16:colId xmlns:a16="http://schemas.microsoft.com/office/drawing/2014/main" xmlns="" val="20000"/>
                    </a:ext>
                  </a:extLst>
                </a:gridCol>
                <a:gridCol w="1229292">
                  <a:extLst>
                    <a:ext uri="{9D8B030D-6E8A-4147-A177-3AD203B41FA5}">
                      <a16:colId xmlns:a16="http://schemas.microsoft.com/office/drawing/2014/main" xmlns="" val="20003"/>
                    </a:ext>
                  </a:extLst>
                </a:gridCol>
              </a:tblGrid>
              <a:tr h="4782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                                                       </a:t>
                      </a:r>
                      <a:r>
                        <a:rPr kumimoji="0" lang="en-US" sz="2400" b="1" u="none" strike="noStrike" kern="1200" cap="none" spc="0" normalizeH="0" baseline="0" noProof="0" dirty="0">
                          <a:ln>
                            <a:noFill/>
                          </a:ln>
                          <a:effectLst>
                            <a:outerShdw blurRad="50800" dist="50800" dir="5400000" algn="ctr" rotWithShape="0">
                              <a:schemeClr val="tx1"/>
                            </a:outerShdw>
                          </a:effectLst>
                          <a:uLnTx/>
                          <a:uFillTx/>
                        </a:rPr>
                        <a:t>TOTAL COMPLAINTS</a:t>
                      </a:r>
                      <a:endParaRPr kumimoji="0" lang="en-US" sz="2400" b="1" i="0" u="none" strike="noStrike" kern="1200" cap="none" spc="0" normalizeH="0" baseline="0" noProof="0" dirty="0">
                        <a:ln>
                          <a:noFill/>
                        </a:ln>
                        <a:solidFill>
                          <a:prstClr val="black"/>
                        </a:solidFill>
                        <a:effectLst>
                          <a:outerShdw blurRad="50800" dist="50800" dir="5400000" algn="ctr" rotWithShape="0">
                            <a:schemeClr val="tx1"/>
                          </a:outerShdw>
                        </a:effectLst>
                        <a:uLnTx/>
                        <a:uFillTx/>
                        <a:latin typeface="Calibri" panose="020F0502020204030204" pitchFamily="34" charset="0"/>
                        <a:ea typeface="+mn-ea"/>
                        <a:cs typeface="+mn-cs"/>
                      </a:endParaRPr>
                    </a:p>
                  </a:txBody>
                  <a:tcPr anchor="ctr">
                    <a:solidFill>
                      <a:schemeClr val="accent1">
                        <a:lumMod val="50000"/>
                      </a:schemeClr>
                    </a:solidFill>
                  </a:tcPr>
                </a:tc>
                <a:tc>
                  <a:txBody>
                    <a:bodyPr/>
                    <a:lstStyle/>
                    <a:p>
                      <a:pPr algn="ctr"/>
                      <a:r>
                        <a:rPr lang="en-US" sz="2400" b="1" dirty="0">
                          <a:effectLst>
                            <a:outerShdw blurRad="50800" dist="50800" dir="5400000" algn="ctr" rotWithShape="0">
                              <a:schemeClr val="tx1"/>
                            </a:outerShdw>
                          </a:effectLst>
                          <a:latin typeface="Calibri" panose="020F0502020204030204" pitchFamily="34" charset="0"/>
                        </a:rPr>
                        <a:t>38</a:t>
                      </a:r>
                    </a:p>
                  </a:txBody>
                  <a:tcPr anchor="ctr">
                    <a:solidFill>
                      <a:schemeClr val="accent1">
                        <a:lumMod val="50000"/>
                      </a:schemeClr>
                    </a:solidFill>
                  </a:tcPr>
                </a:tc>
                <a:extLst>
                  <a:ext uri="{0D108BD9-81ED-4DB2-BD59-A6C34878D82A}">
                    <a16:rowId xmlns:a16="http://schemas.microsoft.com/office/drawing/2014/main" xmlns="" val="10005"/>
                  </a:ext>
                </a:extLst>
              </a:tr>
            </a:tbl>
          </a:graphicData>
        </a:graphic>
      </p:graphicFrame>
      <p:sp>
        <p:nvSpPr>
          <p:cNvPr id="12" name="Title 1"/>
          <p:cNvSpPr txBox="1">
            <a:spLocks/>
          </p:cNvSpPr>
          <p:nvPr/>
        </p:nvSpPr>
        <p:spPr>
          <a:xfrm>
            <a:off x="609680" y="2391306"/>
            <a:ext cx="5404287" cy="510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8738" indent="-58738"/>
            <a:r>
              <a:rPr lang="en-US" sz="2400" dirty="0">
                <a:solidFill>
                  <a:schemeClr val="tx1"/>
                </a:solidFill>
                <a:latin typeface="Calibri" panose="020F0502020204030204" pitchFamily="34" charset="0"/>
              </a:rPr>
              <a:t>Total High Level </a:t>
            </a:r>
            <a:r>
              <a:rPr lang="en-US" sz="2400" b="1" dirty="0">
                <a:solidFill>
                  <a:schemeClr val="tx1"/>
                </a:solidFill>
                <a:latin typeface="Calibri" panose="020F0502020204030204" pitchFamily="34" charset="0"/>
              </a:rPr>
              <a:t>Complaint</a:t>
            </a:r>
            <a:r>
              <a:rPr lang="en-US" sz="2400" dirty="0">
                <a:solidFill>
                  <a:schemeClr val="tx1"/>
                </a:solidFill>
                <a:latin typeface="Calibri" panose="020F0502020204030204" pitchFamily="34" charset="0"/>
              </a:rPr>
              <a:t> Topics </a:t>
            </a:r>
          </a:p>
          <a:p>
            <a:pPr marL="58738" indent="-58738"/>
            <a:endParaRPr lang="en-US" sz="2400" dirty="0">
              <a:solidFill>
                <a:schemeClr val="tx1"/>
              </a:solidFill>
              <a:latin typeface="Calibri" panose="020F0502020204030204" pitchFamily="34" charset="0"/>
            </a:endParaRPr>
          </a:p>
          <a:p>
            <a:pPr marL="58738" indent="-58738"/>
            <a:endParaRPr lang="en-US" sz="2400" dirty="0">
              <a:solidFill>
                <a:schemeClr val="tx1"/>
              </a:solidFill>
              <a:latin typeface="Calibri" panose="020F0502020204030204" pitchFamily="34" charset="0"/>
            </a:endParaRPr>
          </a:p>
          <a:p>
            <a:endParaRPr lang="en-US" sz="2400" dirty="0">
              <a:solidFill>
                <a:schemeClr val="tx1"/>
              </a:solidFill>
              <a:latin typeface="Calibri" panose="020F0502020204030204" pitchFamily="34" charset="0"/>
            </a:endParaRPr>
          </a:p>
          <a:p>
            <a:pPr marL="58738" indent="-58738"/>
            <a:endParaRPr lang="en-US" sz="2400" dirty="0">
              <a:solidFill>
                <a:schemeClr val="tx1"/>
              </a:solidFill>
              <a:latin typeface="Calibri" panose="020F0502020204030204" pitchFamily="34" charset="0"/>
            </a:endParaRPr>
          </a:p>
        </p:txBody>
      </p:sp>
      <p:sp>
        <p:nvSpPr>
          <p:cNvPr id="13" name="TextBox 12"/>
          <p:cNvSpPr txBox="1"/>
          <p:nvPr/>
        </p:nvSpPr>
        <p:spPr>
          <a:xfrm>
            <a:off x="609680" y="5748481"/>
            <a:ext cx="7115439" cy="276999"/>
          </a:xfrm>
          <a:prstGeom prst="rect">
            <a:avLst/>
          </a:prstGeom>
          <a:noFill/>
        </p:spPr>
        <p:txBody>
          <a:bodyPr wrap="square" rtlCol="0">
            <a:spAutoFit/>
          </a:bodyPr>
          <a:lstStyle/>
          <a:p>
            <a:r>
              <a:rPr lang="en-US" sz="1200" dirty="0">
                <a:latin typeface="Calibri" panose="020F0502020204030204" pitchFamily="34" charset="0"/>
              </a:rPr>
              <a:t>* Details on next slide</a:t>
            </a:r>
          </a:p>
        </p:txBody>
      </p:sp>
      <p:pic>
        <p:nvPicPr>
          <p:cNvPr id="15" name="Picture 14">
            <a:extLst>
              <a:ext uri="{FF2B5EF4-FFF2-40B4-BE49-F238E27FC236}">
                <a16:creationId xmlns:a16="http://schemas.microsoft.com/office/drawing/2014/main" xmlns="" id="{EC3AC366-A273-42FB-8BA2-60E7E9FE3D12}"/>
              </a:ext>
            </a:extLst>
          </p:cNvPr>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
        <p:nvSpPr>
          <p:cNvPr id="11" name="TextBox 10">
            <a:extLst>
              <a:ext uri="{FF2B5EF4-FFF2-40B4-BE49-F238E27FC236}">
                <a16:creationId xmlns:a16="http://schemas.microsoft.com/office/drawing/2014/main" xmlns="" id="{3199CCAA-42B9-43C7-B310-56E28226F1CC}"/>
              </a:ext>
            </a:extLst>
          </p:cNvPr>
          <p:cNvSpPr txBox="1"/>
          <p:nvPr/>
        </p:nvSpPr>
        <p:spPr>
          <a:xfrm>
            <a:off x="609680" y="1893715"/>
            <a:ext cx="7900945" cy="461665"/>
          </a:xfrm>
          <a:prstGeom prst="rect">
            <a:avLst/>
          </a:prstGeom>
          <a:noFill/>
        </p:spPr>
        <p:txBody>
          <a:bodyPr wrap="square" rtlCol="0">
            <a:spAutoFit/>
          </a:bodyPr>
          <a:lstStyle/>
          <a:p>
            <a:pPr marL="400050" indent="-400050"/>
            <a:r>
              <a:rPr lang="en-US" sz="1200" dirty="0">
                <a:latin typeface="Calibri" panose="020F0502020204030204" pitchFamily="34" charset="0"/>
              </a:rPr>
              <a:t>Note:  The Total “38”, includes 5 complaints on a diverse variety of topics which are </a:t>
            </a:r>
            <a:r>
              <a:rPr lang="en-US" sz="1200" u="sng" dirty="0">
                <a:latin typeface="Calibri" panose="020F0502020204030204" pitchFamily="34" charset="0"/>
              </a:rPr>
              <a:t>not</a:t>
            </a:r>
            <a:r>
              <a:rPr lang="en-US" sz="1200" dirty="0">
                <a:latin typeface="Calibri" panose="020F0502020204030204" pitchFamily="34" charset="0"/>
              </a:rPr>
              <a:t> reflected or counted in “High Level Complaint Topics “ below.</a:t>
            </a:r>
          </a:p>
        </p:txBody>
      </p:sp>
    </p:spTree>
    <p:extLst>
      <p:ext uri="{BB962C8B-B14F-4D97-AF65-F5344CB8AC3E}">
        <p14:creationId xmlns:p14="http://schemas.microsoft.com/office/powerpoint/2010/main" val="26904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9373"/>
            <a:ext cx="6511554" cy="656886"/>
          </a:xfrm>
        </p:spPr>
        <p:txBody>
          <a:bodyPr>
            <a:noAutofit/>
          </a:bodyPr>
          <a:lstStyle/>
          <a:p>
            <a:pPr algn="ctr"/>
            <a:r>
              <a:rPr lang="en-US" sz="3200" b="1" dirty="0">
                <a:latin typeface="+mn-lt"/>
                <a:cs typeface="Arial" panose="020B0604020202020204" pitchFamily="34" charset="0"/>
              </a:rPr>
              <a:t>Complaint Sub-themes: 1</a:t>
            </a:r>
            <a:r>
              <a:rPr lang="en-US" sz="3200" b="1" baseline="30000" dirty="0">
                <a:latin typeface="+mn-lt"/>
                <a:cs typeface="Arial" panose="020B0604020202020204" pitchFamily="34" charset="0"/>
              </a:rPr>
              <a:t>st</a:t>
            </a:r>
            <a:r>
              <a:rPr lang="en-US" sz="3200" b="1" dirty="0">
                <a:latin typeface="+mn-lt"/>
                <a:cs typeface="Arial" panose="020B0604020202020204" pitchFamily="34" charset="0"/>
              </a:rPr>
              <a:t> Quarter</a:t>
            </a:r>
            <a:br>
              <a:rPr lang="en-US" sz="3200" b="1" dirty="0">
                <a:latin typeface="+mn-lt"/>
                <a:cs typeface="Arial" panose="020B0604020202020204" pitchFamily="34" charset="0"/>
              </a:rPr>
            </a:br>
            <a:r>
              <a:rPr lang="en-US" sz="2000" dirty="0">
                <a:latin typeface="Calibri" panose="020F0502020204030204" pitchFamily="34" charset="0"/>
                <a:cs typeface="Arial" panose="020B0604020202020204" pitchFamily="34" charset="0"/>
              </a:rPr>
              <a:t>January 1 to March 31, 2018</a:t>
            </a:r>
            <a:endParaRPr lang="en-US" sz="2000" dirty="0">
              <a:latin typeface="+mn-lt"/>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6155938"/>
              </p:ext>
            </p:extLst>
          </p:nvPr>
        </p:nvGraphicFramePr>
        <p:xfrm>
          <a:off x="512803" y="4908865"/>
          <a:ext cx="8204548" cy="914400"/>
        </p:xfrm>
        <a:graphic>
          <a:graphicData uri="http://schemas.openxmlformats.org/drawingml/2006/table">
            <a:tbl>
              <a:tblPr firstRow="1" bandRow="1">
                <a:tableStyleId>{93296810-A885-4BE3-A3E7-6D5BEEA58F35}</a:tableStyleId>
              </a:tblPr>
              <a:tblGrid>
                <a:gridCol w="7058810">
                  <a:extLst>
                    <a:ext uri="{9D8B030D-6E8A-4147-A177-3AD203B41FA5}">
                      <a16:colId xmlns:a16="http://schemas.microsoft.com/office/drawing/2014/main" xmlns="" val="20000"/>
                    </a:ext>
                  </a:extLst>
                </a:gridCol>
                <a:gridCol w="1145738">
                  <a:extLst>
                    <a:ext uri="{9D8B030D-6E8A-4147-A177-3AD203B41FA5}">
                      <a16:colId xmlns:a16="http://schemas.microsoft.com/office/drawing/2014/main" xmlns="" val="20003"/>
                    </a:ext>
                  </a:extLst>
                </a:gridCol>
              </a:tblGrid>
              <a:tr h="372963">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lang="en-US" sz="2400" dirty="0" err="1"/>
                        <a:t>DME</a:t>
                      </a:r>
                      <a:r>
                        <a:rPr lang="en-US" sz="2400" dirty="0"/>
                        <a:t>                                                                           Total</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rgbClr val="660066"/>
                    </a:solidFill>
                  </a:tcPr>
                </a:tc>
                <a:tc>
                  <a:txBody>
                    <a:bodyPr/>
                    <a:lstStyle/>
                    <a:p>
                      <a:pPr algn="ctr"/>
                      <a:r>
                        <a:rPr lang="en-US" sz="2400" b="1" dirty="0">
                          <a:latin typeface="Calibri" panose="020F0502020204030204" pitchFamily="34" charset="0"/>
                        </a:rPr>
                        <a:t>4</a:t>
                      </a:r>
                    </a:p>
                  </a:txBody>
                  <a:tcPr>
                    <a:solidFill>
                      <a:srgbClr val="660066"/>
                    </a:solidFill>
                  </a:tcPr>
                </a:tc>
                <a:extLst>
                  <a:ext uri="{0D108BD9-81ED-4DB2-BD59-A6C34878D82A}">
                    <a16:rowId xmlns:a16="http://schemas.microsoft.com/office/drawing/2014/main" xmlns="" val="10001"/>
                  </a:ext>
                </a:extLst>
              </a:tr>
              <a:tr h="37296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DME claim not processed in timely manner</a:t>
                      </a:r>
                      <a:endParaRPr lang="en-US" sz="2400" dirty="0"/>
                    </a:p>
                  </a:txBody>
                  <a:tcPr>
                    <a:solidFill>
                      <a:srgbClr val="CC99FF"/>
                    </a:solidFill>
                  </a:tcPr>
                </a:tc>
                <a:tc>
                  <a:txBody>
                    <a:bodyPr/>
                    <a:lstStyle/>
                    <a:p>
                      <a:pPr algn="ctr"/>
                      <a:r>
                        <a:rPr lang="en-US" sz="2400" dirty="0">
                          <a:solidFill>
                            <a:schemeClr val="tx1"/>
                          </a:solidFill>
                        </a:rPr>
                        <a:t>4</a:t>
                      </a:r>
                    </a:p>
                  </a:txBody>
                  <a:tcPr>
                    <a:solidFill>
                      <a:srgbClr val="CC99FF"/>
                    </a:solidFill>
                  </a:tcPr>
                </a:tc>
                <a:extLst>
                  <a:ext uri="{0D108BD9-81ED-4DB2-BD59-A6C34878D82A}">
                    <a16:rowId xmlns:a16="http://schemas.microsoft.com/office/drawing/2014/main" xmlns="" val="3686643666"/>
                  </a:ext>
                </a:extLst>
              </a:tr>
            </a:tbl>
          </a:graphicData>
        </a:graphic>
      </p:graphicFrame>
      <p:pic>
        <p:nvPicPr>
          <p:cNvPr id="5" name="Picture 4">
            <a:extLst>
              <a:ext uri="{FF2B5EF4-FFF2-40B4-BE49-F238E27FC236}">
                <a16:creationId xmlns:a16="http://schemas.microsoft.com/office/drawing/2014/main" xmlns="" id="{D04A4E79-DABB-472B-A427-64B625A867E2}"/>
              </a:ext>
            </a:extLst>
          </p:cNvPr>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graphicFrame>
        <p:nvGraphicFramePr>
          <p:cNvPr id="7" name="Content Placeholder 3">
            <a:extLst>
              <a:ext uri="{FF2B5EF4-FFF2-40B4-BE49-F238E27FC236}">
                <a16:creationId xmlns:a16="http://schemas.microsoft.com/office/drawing/2014/main" xmlns="" id="{892A42B0-F503-4AE9-91DD-700D457845D0}"/>
              </a:ext>
            </a:extLst>
          </p:cNvPr>
          <p:cNvGraphicFramePr>
            <a:graphicFrameLocks/>
          </p:cNvGraphicFramePr>
          <p:nvPr>
            <p:extLst>
              <p:ext uri="{D42A27DB-BD31-4B8C-83A1-F6EECF244321}">
                <p14:modId xmlns:p14="http://schemas.microsoft.com/office/powerpoint/2010/main" val="817879382"/>
              </p:ext>
            </p:extLst>
          </p:nvPr>
        </p:nvGraphicFramePr>
        <p:xfrm>
          <a:off x="525700" y="3184615"/>
          <a:ext cx="8204548" cy="1371600"/>
        </p:xfrm>
        <a:graphic>
          <a:graphicData uri="http://schemas.openxmlformats.org/drawingml/2006/table">
            <a:tbl>
              <a:tblPr firstRow="1" bandRow="1">
                <a:tableStyleId>{F5AB1C69-6EDB-4FF4-983F-18BD219EF322}</a:tableStyleId>
              </a:tblPr>
              <a:tblGrid>
                <a:gridCol w="7064013">
                  <a:extLst>
                    <a:ext uri="{9D8B030D-6E8A-4147-A177-3AD203B41FA5}">
                      <a16:colId xmlns:a16="http://schemas.microsoft.com/office/drawing/2014/main" xmlns="" val="1544564226"/>
                    </a:ext>
                  </a:extLst>
                </a:gridCol>
                <a:gridCol w="1140535">
                  <a:extLst>
                    <a:ext uri="{9D8B030D-6E8A-4147-A177-3AD203B41FA5}">
                      <a16:colId xmlns:a16="http://schemas.microsoft.com/office/drawing/2014/main" xmlns="" val="1429994705"/>
                    </a:ext>
                  </a:extLst>
                </a:gridCol>
              </a:tblGrid>
              <a:tr h="396240">
                <a:tc>
                  <a:txBody>
                    <a:bodyPr/>
                    <a:lstStyle/>
                    <a:p>
                      <a:pPr marL="344488" marR="0" lvl="0" indent="0" algn="l" defTabSz="457200" rtl="0" eaLnBrk="1" fontAlgn="auto" latinLnBrk="0" hangingPunct="1">
                        <a:lnSpc>
                          <a:spcPct val="100000"/>
                        </a:lnSpc>
                        <a:spcBef>
                          <a:spcPts val="0"/>
                        </a:spcBef>
                        <a:spcAft>
                          <a:spcPts val="0"/>
                        </a:spcAft>
                        <a:buClrTx/>
                        <a:buSzTx/>
                        <a:buFontTx/>
                        <a:buNone/>
                        <a:tabLst/>
                        <a:defRPr/>
                      </a:pPr>
                      <a:r>
                        <a:rPr lang="en-US" sz="2400" spc="100" baseline="0" dirty="0"/>
                        <a:t>Transportation                                             Total</a:t>
                      </a:r>
                    </a:p>
                  </a:txBody>
                  <a:tcPr>
                    <a:solidFill>
                      <a:srgbClr val="008080"/>
                    </a:solidFill>
                  </a:tcPr>
                </a:tc>
                <a:tc>
                  <a:txBody>
                    <a:bodyPr/>
                    <a:lstStyle/>
                    <a:p>
                      <a:pPr algn="ctr"/>
                      <a:r>
                        <a:rPr lang="en-US" sz="2400" dirty="0"/>
                        <a:t>5</a:t>
                      </a:r>
                    </a:p>
                  </a:txBody>
                  <a:tcPr>
                    <a:solidFill>
                      <a:srgbClr val="008080"/>
                    </a:solidFill>
                  </a:tcPr>
                </a:tc>
                <a:extLst>
                  <a:ext uri="{0D108BD9-81ED-4DB2-BD59-A6C34878D82A}">
                    <a16:rowId xmlns:a16="http://schemas.microsoft.com/office/drawing/2014/main" xmlns="" val="2230178128"/>
                  </a:ext>
                </a:extLst>
              </a:tr>
              <a:tr h="377730">
                <a:tc>
                  <a:txBody>
                    <a:bodyPr/>
                    <a:lstStyle/>
                    <a:p>
                      <a:pPr marL="627063"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Delay in renewing transportation authorization</a:t>
                      </a:r>
                      <a:endParaRPr lang="en-US" sz="2400" b="0" dirty="0">
                        <a:solidFill>
                          <a:schemeClr val="tx1"/>
                        </a:solidFill>
                      </a:endParaRPr>
                    </a:p>
                  </a:txBody>
                  <a:tcPr>
                    <a:solidFill>
                      <a:srgbClr val="66FFFF"/>
                    </a:solidFill>
                  </a:tcPr>
                </a:tc>
                <a:tc>
                  <a:txBody>
                    <a:bodyPr/>
                    <a:lstStyle/>
                    <a:p>
                      <a:pPr algn="ctr"/>
                      <a:r>
                        <a:rPr lang="en-US" sz="2400" dirty="0"/>
                        <a:t>3</a:t>
                      </a:r>
                    </a:p>
                  </a:txBody>
                  <a:tcPr>
                    <a:solidFill>
                      <a:srgbClr val="66FFFF"/>
                    </a:solidFill>
                  </a:tcPr>
                </a:tc>
                <a:extLst>
                  <a:ext uri="{0D108BD9-81ED-4DB2-BD59-A6C34878D82A}">
                    <a16:rowId xmlns:a16="http://schemas.microsoft.com/office/drawing/2014/main" xmlns="" val="1918932515"/>
                  </a:ext>
                </a:extLst>
              </a:tr>
              <a:tr h="377730">
                <a:tc>
                  <a:txBody>
                    <a:bodyPr/>
                    <a:lstStyle/>
                    <a:p>
                      <a:pPr marL="627063"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Transportation</a:t>
                      </a:r>
                      <a:r>
                        <a:rPr lang="en-US" sz="2400" baseline="0" dirty="0"/>
                        <a:t> service </a:t>
                      </a:r>
                      <a:r>
                        <a:rPr lang="en-US" sz="2400" dirty="0"/>
                        <a:t>15 or more minutes late</a:t>
                      </a:r>
                    </a:p>
                  </a:txBody>
                  <a:tcPr>
                    <a:solidFill>
                      <a:srgbClr val="DDFFFF"/>
                    </a:solidFill>
                  </a:tcPr>
                </a:tc>
                <a:tc>
                  <a:txBody>
                    <a:bodyPr/>
                    <a:lstStyle/>
                    <a:p>
                      <a:pPr algn="ctr"/>
                      <a:r>
                        <a:rPr lang="en-US" sz="2400" dirty="0"/>
                        <a:t>2</a:t>
                      </a:r>
                    </a:p>
                  </a:txBody>
                  <a:tcPr>
                    <a:solidFill>
                      <a:srgbClr val="DDFFFF"/>
                    </a:solidFill>
                  </a:tcPr>
                </a:tc>
                <a:extLst>
                  <a:ext uri="{0D108BD9-81ED-4DB2-BD59-A6C34878D82A}">
                    <a16:rowId xmlns:a16="http://schemas.microsoft.com/office/drawing/2014/main" xmlns="" val="958740628"/>
                  </a:ext>
                </a:extLst>
              </a:tr>
            </a:tbl>
          </a:graphicData>
        </a:graphic>
      </p:graphicFrame>
      <p:graphicFrame>
        <p:nvGraphicFramePr>
          <p:cNvPr id="8" name="Content Placeholder 3">
            <a:extLst>
              <a:ext uri="{FF2B5EF4-FFF2-40B4-BE49-F238E27FC236}">
                <a16:creationId xmlns:a16="http://schemas.microsoft.com/office/drawing/2014/main" xmlns="" id="{D6864029-CA30-4ABE-87DF-F58036D0DD3F}"/>
              </a:ext>
            </a:extLst>
          </p:cNvPr>
          <p:cNvGraphicFramePr>
            <a:graphicFrameLocks/>
          </p:cNvGraphicFramePr>
          <p:nvPr>
            <p:extLst>
              <p:ext uri="{D42A27DB-BD31-4B8C-83A1-F6EECF244321}">
                <p14:modId xmlns:p14="http://schemas.microsoft.com/office/powerpoint/2010/main" val="4290048486"/>
              </p:ext>
            </p:extLst>
          </p:nvPr>
        </p:nvGraphicFramePr>
        <p:xfrm>
          <a:off x="525700" y="1244219"/>
          <a:ext cx="8204548" cy="1482843"/>
        </p:xfrm>
        <a:graphic>
          <a:graphicData uri="http://schemas.openxmlformats.org/drawingml/2006/table">
            <a:tbl>
              <a:tblPr firstRow="1" bandRow="1">
                <a:tableStyleId>{00A15C55-8517-42AA-B614-E9B94910E393}</a:tableStyleId>
              </a:tblPr>
              <a:tblGrid>
                <a:gridCol w="7059181">
                  <a:extLst>
                    <a:ext uri="{9D8B030D-6E8A-4147-A177-3AD203B41FA5}">
                      <a16:colId xmlns:a16="http://schemas.microsoft.com/office/drawing/2014/main" xmlns="" val="1544564226"/>
                    </a:ext>
                  </a:extLst>
                </a:gridCol>
                <a:gridCol w="1145367">
                  <a:extLst>
                    <a:ext uri="{9D8B030D-6E8A-4147-A177-3AD203B41FA5}">
                      <a16:colId xmlns:a16="http://schemas.microsoft.com/office/drawing/2014/main" xmlns="" val="1429994705"/>
                    </a:ext>
                  </a:extLst>
                </a:gridCol>
              </a:tblGrid>
              <a:tr h="516347">
                <a:tc>
                  <a:txBody>
                    <a:bodyPr/>
                    <a:lstStyle/>
                    <a:p>
                      <a:pPr marL="344488" marR="0" lvl="0" indent="0" algn="l" defTabSz="457200" rtl="0" eaLnBrk="1" fontAlgn="auto" latinLnBrk="0" hangingPunct="1">
                        <a:lnSpc>
                          <a:spcPct val="100000"/>
                        </a:lnSpc>
                        <a:spcBef>
                          <a:spcPts val="0"/>
                        </a:spcBef>
                        <a:spcAft>
                          <a:spcPts val="0"/>
                        </a:spcAft>
                        <a:buClrTx/>
                        <a:buSzTx/>
                        <a:buFontTx/>
                        <a:buNone/>
                        <a:tabLst/>
                        <a:defRPr/>
                      </a:pPr>
                      <a:r>
                        <a:rPr lang="en-US" sz="2400" spc="100" baseline="0" dirty="0"/>
                        <a:t>Access to </a:t>
                      </a:r>
                      <a:r>
                        <a:rPr lang="en-US" sz="2400" spc="100" baseline="0" dirty="0" err="1"/>
                        <a:t>LTSS</a:t>
                      </a:r>
                      <a:r>
                        <a:rPr lang="en-US" sz="2400" spc="100" baseline="0" dirty="0"/>
                        <a:t>                                              Total</a:t>
                      </a:r>
                    </a:p>
                  </a:txBody>
                  <a:tcPr anchor="ctr">
                    <a:solidFill>
                      <a:srgbClr val="CC9900"/>
                    </a:solidFill>
                  </a:tcPr>
                </a:tc>
                <a:tc>
                  <a:txBody>
                    <a:bodyPr/>
                    <a:lstStyle/>
                    <a:p>
                      <a:pPr algn="ctr"/>
                      <a:r>
                        <a:rPr lang="en-US" sz="2400" dirty="0"/>
                        <a:t>6</a:t>
                      </a:r>
                    </a:p>
                  </a:txBody>
                  <a:tcPr anchor="ctr">
                    <a:solidFill>
                      <a:srgbClr val="CC9900"/>
                    </a:solidFill>
                  </a:tcPr>
                </a:tc>
                <a:extLst>
                  <a:ext uri="{0D108BD9-81ED-4DB2-BD59-A6C34878D82A}">
                    <a16:rowId xmlns:a16="http://schemas.microsoft.com/office/drawing/2014/main" xmlns="" val="2230178128"/>
                  </a:ext>
                </a:extLst>
              </a:tr>
              <a:tr h="483248">
                <a:tc>
                  <a:txBody>
                    <a:bodyPr/>
                    <a:lstStyle/>
                    <a:p>
                      <a:pPr marL="627063"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Delay in timely access to LTSS </a:t>
                      </a:r>
                      <a:endParaRPr lang="en-US" sz="2400" strike="sngStrike" dirty="0">
                        <a:solidFill>
                          <a:srgbClr val="FF0000"/>
                        </a:solidFill>
                      </a:endParaRPr>
                    </a:p>
                  </a:txBody>
                  <a:tcPr>
                    <a:solidFill>
                      <a:schemeClr val="accent4">
                        <a:lumMod val="40000"/>
                        <a:lumOff val="60000"/>
                      </a:schemeClr>
                    </a:solidFill>
                  </a:tcPr>
                </a:tc>
                <a:tc>
                  <a:txBody>
                    <a:bodyPr/>
                    <a:lstStyle/>
                    <a:p>
                      <a:pPr algn="ctr"/>
                      <a:r>
                        <a:rPr lang="en-US" sz="2400" dirty="0"/>
                        <a:t>5</a:t>
                      </a:r>
                    </a:p>
                  </a:txBody>
                  <a:tcPr anchor="ctr">
                    <a:solidFill>
                      <a:schemeClr val="accent4">
                        <a:lumMod val="40000"/>
                        <a:lumOff val="60000"/>
                      </a:schemeClr>
                    </a:solidFill>
                  </a:tcPr>
                </a:tc>
                <a:extLst>
                  <a:ext uri="{0D108BD9-81ED-4DB2-BD59-A6C34878D82A}">
                    <a16:rowId xmlns:a16="http://schemas.microsoft.com/office/drawing/2014/main" xmlns="" val="2267978426"/>
                  </a:ext>
                </a:extLst>
              </a:tr>
              <a:tr h="483248">
                <a:tc>
                  <a:txBody>
                    <a:bodyPr/>
                    <a:lstStyle/>
                    <a:p>
                      <a:pPr marL="627063" indent="-342900">
                        <a:buFont typeface="Arial" panose="020B0604020202020204" pitchFamily="34" charset="0"/>
                        <a:buChar char="•"/>
                      </a:pPr>
                      <a:r>
                        <a:rPr lang="en-US" sz="2400" dirty="0"/>
                        <a:t>Denial </a:t>
                      </a:r>
                      <a:r>
                        <a:rPr lang="en-US" sz="2400" strike="noStrike" baseline="0" dirty="0">
                          <a:solidFill>
                            <a:schemeClr val="tx1"/>
                          </a:solidFill>
                        </a:rPr>
                        <a:t>of</a:t>
                      </a:r>
                      <a:r>
                        <a:rPr lang="en-US" sz="2400" strike="noStrike" baseline="0" dirty="0">
                          <a:solidFill>
                            <a:srgbClr val="FF0000"/>
                          </a:solidFill>
                        </a:rPr>
                        <a:t> </a:t>
                      </a:r>
                      <a:r>
                        <a:rPr lang="en-US" sz="2400" dirty="0"/>
                        <a:t>LTSS request</a:t>
                      </a:r>
                      <a:endParaRPr lang="en-US" sz="2400" strike="sngStrike" dirty="0">
                        <a:solidFill>
                          <a:srgbClr val="FF0000"/>
                        </a:solidFill>
                      </a:endParaRPr>
                    </a:p>
                  </a:txBody>
                  <a:tcPr>
                    <a:solidFill>
                      <a:schemeClr val="accent4">
                        <a:lumMod val="20000"/>
                        <a:lumOff val="80000"/>
                      </a:schemeClr>
                    </a:solidFill>
                  </a:tcPr>
                </a:tc>
                <a:tc>
                  <a:txBody>
                    <a:bodyPr/>
                    <a:lstStyle/>
                    <a:p>
                      <a:pPr algn="ctr"/>
                      <a:r>
                        <a:rPr lang="en-US" sz="2400" dirty="0"/>
                        <a:t>1</a:t>
                      </a:r>
                    </a:p>
                  </a:txBody>
                  <a:tcPr anchor="ctr">
                    <a:solidFill>
                      <a:schemeClr val="accent4">
                        <a:lumMod val="20000"/>
                        <a:lumOff val="80000"/>
                      </a:schemeClr>
                    </a:solidFill>
                  </a:tcPr>
                </a:tc>
                <a:extLst>
                  <a:ext uri="{0D108BD9-81ED-4DB2-BD59-A6C34878D82A}">
                    <a16:rowId xmlns:a16="http://schemas.microsoft.com/office/drawing/2014/main" xmlns="" val="4012836345"/>
                  </a:ext>
                </a:extLst>
              </a:tr>
            </a:tbl>
          </a:graphicData>
        </a:graphic>
      </p:graphicFrame>
    </p:spTree>
    <p:extLst>
      <p:ext uri="{BB962C8B-B14F-4D97-AF65-F5344CB8AC3E}">
        <p14:creationId xmlns:p14="http://schemas.microsoft.com/office/powerpoint/2010/main" val="196713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53" y="387269"/>
            <a:ext cx="8178798" cy="656886"/>
          </a:xfrm>
        </p:spPr>
        <p:txBody>
          <a:bodyPr>
            <a:normAutofit fontScale="90000"/>
          </a:bodyPr>
          <a:lstStyle/>
          <a:p>
            <a:pPr algn="ctr"/>
            <a:r>
              <a:rPr lang="en-US" sz="3600" b="1" dirty="0">
                <a:latin typeface="+mn-lt"/>
              </a:rPr>
              <a:t>How Callers Heard About the OCO: 1st Quarter</a:t>
            </a:r>
            <a:br>
              <a:rPr lang="en-US" sz="3600" b="1" dirty="0">
                <a:latin typeface="+mn-lt"/>
              </a:rPr>
            </a:br>
            <a:r>
              <a:rPr lang="en-US" sz="2400" dirty="0">
                <a:latin typeface="Calibri" panose="020F0502020204030204" pitchFamily="34" charset="0"/>
                <a:cs typeface="Arial" panose="020B0604020202020204" pitchFamily="34" charset="0"/>
              </a:rPr>
              <a:t>January 1 to March 31, 2018</a:t>
            </a:r>
            <a:endParaRPr lang="en-US" sz="2200" b="1" dirty="0">
              <a:latin typeface="+mn-lt"/>
              <a:cs typeface="Arial" panose="020B0604020202020204" pitchFamily="34" charset="0"/>
            </a:endParaRPr>
          </a:p>
        </p:txBody>
      </p:sp>
      <p:pic>
        <p:nvPicPr>
          <p:cNvPr id="13" name="Picture 12"/>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768550444"/>
              </p:ext>
            </p:extLst>
          </p:nvPr>
        </p:nvGraphicFramePr>
        <p:xfrm>
          <a:off x="538553" y="1430171"/>
          <a:ext cx="8178798" cy="4488585"/>
        </p:xfrm>
        <a:graphic>
          <a:graphicData uri="http://schemas.openxmlformats.org/drawingml/2006/table">
            <a:tbl>
              <a:tblPr firstRow="1" bandRow="1">
                <a:tableStyleId>{93296810-A885-4BE3-A3E7-6D5BEEA58F35}</a:tableStyleId>
              </a:tblPr>
              <a:tblGrid>
                <a:gridCol w="6880470">
                  <a:extLst>
                    <a:ext uri="{9D8B030D-6E8A-4147-A177-3AD203B41FA5}">
                      <a16:colId xmlns:a16="http://schemas.microsoft.com/office/drawing/2014/main" xmlns="" val="20000"/>
                    </a:ext>
                  </a:extLst>
                </a:gridCol>
                <a:gridCol w="1298328">
                  <a:extLst>
                    <a:ext uri="{9D8B030D-6E8A-4147-A177-3AD203B41FA5}">
                      <a16:colId xmlns:a16="http://schemas.microsoft.com/office/drawing/2014/main" xmlns="" val="20003"/>
                    </a:ext>
                  </a:extLst>
                </a:gridCol>
              </a:tblGrid>
              <a:tr h="628913">
                <a:tc>
                  <a:txBody>
                    <a:bodyPr/>
                    <a:lstStyle/>
                    <a:p>
                      <a:pPr marL="284163" marR="0" lvl="0" indent="0" algn="l" defTabSz="457200" rtl="0" eaLnBrk="1" fontAlgn="auto" latinLnBrk="0" hangingPunct="1">
                        <a:lnSpc>
                          <a:spcPct val="100000"/>
                        </a:lnSpc>
                        <a:spcBef>
                          <a:spcPts val="0"/>
                        </a:spcBef>
                        <a:spcAft>
                          <a:spcPts val="0"/>
                        </a:spcAft>
                        <a:buClrTx/>
                        <a:buSzTx/>
                        <a:buFontTx/>
                        <a:buNone/>
                        <a:tabLst/>
                        <a:defRPr/>
                      </a:pPr>
                      <a:r>
                        <a:rPr lang="en-US" sz="2400" dirty="0">
                          <a:effectLst>
                            <a:outerShdw blurRad="50800" dist="50800" dir="5400000" algn="ctr" rotWithShape="0">
                              <a:schemeClr val="tx1"/>
                            </a:outerShdw>
                          </a:effectLst>
                        </a:rPr>
                        <a:t>                                                                                   Total</a:t>
                      </a:r>
                      <a:endParaRPr kumimoji="0" lang="en-US" sz="2400" b="0" i="0" u="none" strike="noStrike" kern="1200" cap="none" spc="50" normalizeH="0" baseline="0" noProof="0" dirty="0">
                        <a:ln>
                          <a:noFill/>
                        </a:ln>
                        <a:solidFill>
                          <a:schemeClr val="bg1"/>
                        </a:solidFill>
                        <a:effectLst>
                          <a:outerShdw blurRad="50800" dist="50800" dir="5400000" algn="ctr" rotWithShape="0">
                            <a:schemeClr val="tx1"/>
                          </a:outerShdw>
                        </a:effectLst>
                        <a:uLnTx/>
                        <a:uFillTx/>
                        <a:latin typeface="Calibri" panose="020F0502020204030204" pitchFamily="34" charset="0"/>
                        <a:ea typeface="+mn-ea"/>
                        <a:cs typeface="+mn-cs"/>
                      </a:endParaRPr>
                    </a:p>
                  </a:txBody>
                  <a:tcPr anchor="ctr">
                    <a:solidFill>
                      <a:schemeClr val="accent6">
                        <a:lumMod val="50000"/>
                      </a:schemeClr>
                    </a:solidFill>
                  </a:tcPr>
                </a:tc>
                <a:tc>
                  <a:txBody>
                    <a:bodyPr/>
                    <a:lstStyle/>
                    <a:p>
                      <a:pPr algn="ctr"/>
                      <a:r>
                        <a:rPr lang="en-US" sz="2400" b="1" dirty="0">
                          <a:solidFill>
                            <a:schemeClr val="bg1"/>
                          </a:solidFill>
                          <a:effectLst>
                            <a:outerShdw blurRad="50800" dist="50800" dir="5400000" algn="ctr" rotWithShape="0">
                              <a:schemeClr val="tx1"/>
                            </a:outerShdw>
                          </a:effectLst>
                          <a:latin typeface="Calibri" panose="020F0502020204030204" pitchFamily="34" charset="0"/>
                        </a:rPr>
                        <a:t>59</a:t>
                      </a:r>
                    </a:p>
                  </a:txBody>
                  <a:tcPr anchor="ctr">
                    <a:solidFill>
                      <a:schemeClr val="accent6">
                        <a:lumMod val="50000"/>
                      </a:schemeClr>
                    </a:solidFill>
                  </a:tcPr>
                </a:tc>
                <a:extLst>
                  <a:ext uri="{0D108BD9-81ED-4DB2-BD59-A6C34878D82A}">
                    <a16:rowId xmlns:a16="http://schemas.microsoft.com/office/drawing/2014/main" xmlns="" val="10005"/>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OCO Magnet </a:t>
                      </a:r>
                      <a:endParaRPr kumimoji="0" lang="en-US" sz="2400" b="1" u="none" strike="noStrike" kern="1200" cap="none" spc="0" normalizeH="0" baseline="0" noProof="0" dirty="0">
                        <a:ln>
                          <a:noFill/>
                        </a:ln>
                        <a:effectLst/>
                        <a:uLnTx/>
                        <a:uFillTx/>
                        <a:latin typeface="+mn-lt"/>
                      </a:endParaRPr>
                    </a:p>
                  </a:txBody>
                  <a:tcPr anchor="ctr">
                    <a:solidFill>
                      <a:schemeClr val="accent6">
                        <a:lumMod val="40000"/>
                        <a:lumOff val="60000"/>
                      </a:schemeClr>
                    </a:solidFill>
                  </a:tcPr>
                </a:tc>
                <a:tc>
                  <a:txBody>
                    <a:bodyPr/>
                    <a:lstStyle/>
                    <a:p>
                      <a:pPr algn="ctr"/>
                      <a:r>
                        <a:rPr lang="en-US" sz="2400" b="1" dirty="0">
                          <a:solidFill>
                            <a:schemeClr val="tx1"/>
                          </a:solidFill>
                          <a:latin typeface="+mn-lt"/>
                        </a:rPr>
                        <a:t>35</a:t>
                      </a:r>
                    </a:p>
                  </a:txBody>
                  <a:tcPr anchor="ctr">
                    <a:solidFill>
                      <a:schemeClr val="accent6">
                        <a:lumMod val="40000"/>
                        <a:lumOff val="60000"/>
                      </a:schemeClr>
                    </a:solidFill>
                  </a:tcPr>
                </a:tc>
                <a:extLst>
                  <a:ext uri="{0D108BD9-81ED-4DB2-BD59-A6C34878D82A}">
                    <a16:rowId xmlns:a16="http://schemas.microsoft.com/office/drawing/2014/main" xmlns="" val="2113042957"/>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a:ln>
                            <a:noFill/>
                          </a:ln>
                          <a:effectLst/>
                          <a:uLnTx/>
                          <a:uFillTx/>
                          <a:latin typeface="+mn-lt"/>
                        </a:rPr>
                        <a:t>OCO Outreach Events</a:t>
                      </a:r>
                    </a:p>
                  </a:txBody>
                  <a:tcPr anchor="ctr">
                    <a:solidFill>
                      <a:schemeClr val="accent6">
                        <a:lumMod val="20000"/>
                        <a:lumOff val="80000"/>
                      </a:schemeClr>
                    </a:solidFill>
                  </a:tcPr>
                </a:tc>
                <a:tc>
                  <a:txBody>
                    <a:bodyPr/>
                    <a:lstStyle/>
                    <a:p>
                      <a:pPr algn="ctr"/>
                      <a:r>
                        <a:rPr lang="en-US" sz="2400" b="1" dirty="0">
                          <a:solidFill>
                            <a:schemeClr val="tx1"/>
                          </a:solidFill>
                          <a:latin typeface="+mn-lt"/>
                        </a:rPr>
                        <a:t>8</a:t>
                      </a:r>
                    </a:p>
                  </a:txBody>
                  <a:tcPr anchor="ctr">
                    <a:solidFill>
                      <a:schemeClr val="accent6">
                        <a:lumMod val="20000"/>
                        <a:lumOff val="80000"/>
                      </a:schemeClr>
                    </a:solidFill>
                  </a:tcPr>
                </a:tc>
                <a:extLst>
                  <a:ext uri="{0D108BD9-81ED-4DB2-BD59-A6C34878D82A}">
                    <a16:rowId xmlns:a16="http://schemas.microsoft.com/office/drawing/2014/main" xmlns="" val="50627998"/>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Friends</a:t>
                      </a:r>
                    </a:p>
                  </a:txBody>
                  <a:tcPr anchor="ctr">
                    <a:solidFill>
                      <a:schemeClr val="accent6">
                        <a:lumMod val="40000"/>
                        <a:lumOff val="60000"/>
                      </a:schemeClr>
                    </a:solidFill>
                  </a:tcPr>
                </a:tc>
                <a:tc>
                  <a:txBody>
                    <a:bodyPr/>
                    <a:lstStyle/>
                    <a:p>
                      <a:pPr algn="ctr"/>
                      <a:r>
                        <a:rPr lang="en-US" sz="2400" dirty="0">
                          <a:solidFill>
                            <a:schemeClr val="tx1"/>
                          </a:solidFill>
                          <a:latin typeface="+mn-lt"/>
                        </a:rPr>
                        <a:t>7</a:t>
                      </a:r>
                    </a:p>
                  </a:txBody>
                  <a:tcPr anchor="ctr">
                    <a:solidFill>
                      <a:schemeClr val="accent6">
                        <a:lumMod val="40000"/>
                        <a:lumOff val="60000"/>
                      </a:schemeClr>
                    </a:solidFill>
                  </a:tcPr>
                </a:tc>
                <a:extLst>
                  <a:ext uri="{0D108BD9-81ED-4DB2-BD59-A6C34878D82A}">
                    <a16:rowId xmlns:a16="http://schemas.microsoft.com/office/drawing/2014/main" xmlns="" val="2046219734"/>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One Care website</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6">
                        <a:lumMod val="20000"/>
                        <a:lumOff val="80000"/>
                      </a:schemeClr>
                    </a:solidFill>
                  </a:tcPr>
                </a:tc>
                <a:tc>
                  <a:txBody>
                    <a:bodyPr/>
                    <a:lstStyle/>
                    <a:p>
                      <a:pPr algn="ctr"/>
                      <a:r>
                        <a:rPr lang="en-US" sz="2400" dirty="0">
                          <a:solidFill>
                            <a:schemeClr val="tx1"/>
                          </a:solidFill>
                          <a:latin typeface="+mn-lt"/>
                        </a:rPr>
                        <a:t>5</a:t>
                      </a:r>
                    </a:p>
                  </a:txBody>
                  <a:tcPr anchor="ctr">
                    <a:solidFill>
                      <a:schemeClr val="accent6">
                        <a:lumMod val="20000"/>
                        <a:lumOff val="80000"/>
                      </a:schemeClr>
                    </a:solidFill>
                  </a:tcPr>
                </a:tc>
                <a:extLst>
                  <a:ext uri="{0D108BD9-81ED-4DB2-BD59-A6C34878D82A}">
                    <a16:rowId xmlns:a16="http://schemas.microsoft.com/office/drawing/2014/main" xmlns="" val="901782727"/>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One Care auto-enrollment letters</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2400" dirty="0">
                          <a:solidFill>
                            <a:schemeClr val="tx1"/>
                          </a:solidFill>
                          <a:latin typeface="+mn-lt"/>
                        </a:rPr>
                        <a:t>4</a:t>
                      </a:r>
                    </a:p>
                  </a:txBody>
                  <a:tcPr anchor="ctr">
                    <a:solidFill>
                      <a:schemeClr val="accent6">
                        <a:lumMod val="40000"/>
                        <a:lumOff val="60000"/>
                      </a:schemeClr>
                    </a:solidFill>
                  </a:tcPr>
                </a:tc>
                <a:extLst>
                  <a:ext uri="{0D108BD9-81ED-4DB2-BD59-A6C34878D82A}">
                    <a16:rowId xmlns:a16="http://schemas.microsoft.com/office/drawing/2014/main" xmlns="" val="944959982"/>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One Care is available in your </a:t>
                      </a:r>
                      <a:r>
                        <a:rPr kumimoji="0" lang="en-US" sz="2400" u="none" strike="noStrike" kern="1200" cap="none" spc="0" normalizeH="0" baseline="0" noProof="0" dirty="0">
                          <a:ln>
                            <a:noFill/>
                          </a:ln>
                          <a:solidFill>
                            <a:schemeClr val="tx1"/>
                          </a:solidFill>
                          <a:effectLst/>
                          <a:uLnTx/>
                          <a:uFillTx/>
                        </a:rPr>
                        <a:t>area </a:t>
                      </a:r>
                      <a:r>
                        <a:rPr kumimoji="0" lang="en-US" sz="2400" u="none" strike="noStrike" kern="1200" cap="none" spc="0" normalizeH="0" baseline="0" noProof="0" dirty="0">
                          <a:ln>
                            <a:noFill/>
                          </a:ln>
                          <a:effectLst/>
                          <a:uLnTx/>
                          <a:uFillTx/>
                        </a:rPr>
                        <a:t>mailing</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6">
                        <a:lumMod val="20000"/>
                        <a:lumOff val="80000"/>
                      </a:schemeClr>
                    </a:solidFill>
                  </a:tcPr>
                </a:tc>
                <a:tc>
                  <a:txBody>
                    <a:bodyPr/>
                    <a:lstStyle/>
                    <a:p>
                      <a:pPr algn="ctr"/>
                      <a:r>
                        <a:rPr lang="en-US" sz="2400" dirty="0">
                          <a:solidFill>
                            <a:schemeClr val="tx1"/>
                          </a:solidFill>
                          <a:latin typeface="+mn-lt"/>
                        </a:rPr>
                        <a:t>0</a:t>
                      </a:r>
                    </a:p>
                  </a:txBody>
                  <a:tcPr anchor="ctr">
                    <a:solidFill>
                      <a:schemeClr val="accent6">
                        <a:lumMod val="20000"/>
                        <a:lumOff val="80000"/>
                      </a:schemeClr>
                    </a:solidFill>
                  </a:tcPr>
                </a:tc>
                <a:extLst>
                  <a:ext uri="{0D108BD9-81ED-4DB2-BD59-A6C34878D82A}">
                    <a16:rowId xmlns:a16="http://schemas.microsoft.com/office/drawing/2014/main" xmlns="" val="775283491"/>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OCO newsletter</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2400" dirty="0">
                          <a:solidFill>
                            <a:schemeClr val="tx1"/>
                          </a:solidFill>
                          <a:latin typeface="+mn-lt"/>
                        </a:rPr>
                        <a:t>0</a:t>
                      </a:r>
                    </a:p>
                  </a:txBody>
                  <a:tcPr anchor="ctr">
                    <a:solidFill>
                      <a:schemeClr val="accent6">
                        <a:lumMod val="40000"/>
                        <a:lumOff val="60000"/>
                      </a:schemeClr>
                    </a:solidFill>
                  </a:tcPr>
                </a:tc>
                <a:extLst>
                  <a:ext uri="{0D108BD9-81ED-4DB2-BD59-A6C34878D82A}">
                    <a16:rowId xmlns:a16="http://schemas.microsoft.com/office/drawing/2014/main" xmlns="" val="3814289585"/>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One Care Plan Care Manager</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6">
                        <a:lumMod val="20000"/>
                        <a:lumOff val="80000"/>
                      </a:schemeClr>
                    </a:solidFill>
                  </a:tcPr>
                </a:tc>
                <a:tc>
                  <a:txBody>
                    <a:bodyPr/>
                    <a:lstStyle/>
                    <a:p>
                      <a:pPr algn="ctr"/>
                      <a:r>
                        <a:rPr lang="en-US" sz="2400" dirty="0">
                          <a:solidFill>
                            <a:schemeClr val="tx1"/>
                          </a:solidFill>
                          <a:latin typeface="+mn-lt"/>
                        </a:rPr>
                        <a:t>0</a:t>
                      </a:r>
                    </a:p>
                  </a:txBody>
                  <a:tcPr anchor="ctr">
                    <a:solidFill>
                      <a:schemeClr val="accent6">
                        <a:lumMod val="20000"/>
                        <a:lumOff val="80000"/>
                      </a:schemeClr>
                    </a:solidFill>
                  </a:tcPr>
                </a:tc>
                <a:extLst>
                  <a:ext uri="{0D108BD9-81ED-4DB2-BD59-A6C34878D82A}">
                    <a16:rowId xmlns:a16="http://schemas.microsoft.com/office/drawing/2014/main" xmlns="" val="608421550"/>
                  </a:ext>
                </a:extLst>
              </a:tr>
            </a:tbl>
          </a:graphicData>
        </a:graphic>
      </p:graphicFrame>
    </p:spTree>
    <p:extLst>
      <p:ext uri="{BB962C8B-B14F-4D97-AF65-F5344CB8AC3E}">
        <p14:creationId xmlns:p14="http://schemas.microsoft.com/office/powerpoint/2010/main" val="383829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53" y="528384"/>
            <a:ext cx="8178797" cy="656886"/>
          </a:xfrm>
        </p:spPr>
        <p:txBody>
          <a:bodyPr>
            <a:normAutofit fontScale="90000"/>
          </a:bodyPr>
          <a:lstStyle/>
          <a:p>
            <a:pPr algn="ctr"/>
            <a:r>
              <a:rPr lang="en-US" sz="3600" b="1" dirty="0">
                <a:latin typeface="+mn-lt"/>
              </a:rPr>
              <a:t>OCO Customer Satisfaction Survey: </a:t>
            </a:r>
            <a:r>
              <a:rPr lang="en-US" sz="3600" b="1" dirty="0"/>
              <a:t>1st Quarter</a:t>
            </a:r>
            <a:r>
              <a:rPr lang="en-US" sz="4800" b="1" dirty="0"/>
              <a:t/>
            </a:r>
            <a:br>
              <a:rPr lang="en-US" sz="4800" b="1" dirty="0"/>
            </a:br>
            <a:r>
              <a:rPr lang="en-US" sz="2400" dirty="0">
                <a:latin typeface="Calibri" panose="020F0502020204030204" pitchFamily="34" charset="0"/>
                <a:cs typeface="Arial" panose="020B0604020202020204" pitchFamily="34" charset="0"/>
              </a:rPr>
              <a:t>January 1 to March 31, 2018</a:t>
            </a:r>
            <a:endParaRPr lang="en-US" sz="2400" b="1" dirty="0">
              <a:latin typeface="+mn-lt"/>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1557695"/>
              </p:ext>
            </p:extLst>
          </p:nvPr>
        </p:nvGraphicFramePr>
        <p:xfrm>
          <a:off x="538553" y="1425162"/>
          <a:ext cx="8178798" cy="4776870"/>
        </p:xfrm>
        <a:graphic>
          <a:graphicData uri="http://schemas.openxmlformats.org/drawingml/2006/table">
            <a:tbl>
              <a:tblPr firstRow="1" bandRow="1">
                <a:tableStyleId>{7DF18680-E054-41AD-8BC1-D1AEF772440D}</a:tableStyleId>
              </a:tblPr>
              <a:tblGrid>
                <a:gridCol w="6880470">
                  <a:extLst>
                    <a:ext uri="{9D8B030D-6E8A-4147-A177-3AD203B41FA5}">
                      <a16:colId xmlns:a16="http://schemas.microsoft.com/office/drawing/2014/main" xmlns="" val="20000"/>
                    </a:ext>
                  </a:extLst>
                </a:gridCol>
                <a:gridCol w="1298328">
                  <a:extLst>
                    <a:ext uri="{9D8B030D-6E8A-4147-A177-3AD203B41FA5}">
                      <a16:colId xmlns:a16="http://schemas.microsoft.com/office/drawing/2014/main" xmlns="" val="20003"/>
                    </a:ext>
                  </a:extLst>
                </a:gridCol>
              </a:tblGrid>
              <a:tr h="662070">
                <a:tc>
                  <a:txBody>
                    <a:bodyPr/>
                    <a:lstStyle/>
                    <a:p>
                      <a:pPr marL="287338"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u="none" strike="noStrike" kern="1200" cap="none" spc="0" normalizeH="0" baseline="0" noProof="0" dirty="0">
                          <a:ln>
                            <a:noFill/>
                          </a:ln>
                          <a:effectLst/>
                          <a:uLnTx/>
                          <a:uFillTx/>
                        </a:rPr>
                        <a:t>Overall satisfaction with OCO services</a:t>
                      </a:r>
                    </a:p>
                  </a:txBody>
                  <a:tcPr anchor="ctr">
                    <a:solidFill>
                      <a:schemeClr val="accent1">
                        <a:lumMod val="75000"/>
                      </a:schemeClr>
                    </a:solidFill>
                  </a:tcPr>
                </a:tc>
                <a:tc>
                  <a:txBody>
                    <a:bodyPr/>
                    <a:lstStyle/>
                    <a:p>
                      <a:pPr algn="ctr"/>
                      <a:endParaRPr lang="en-US" sz="2400" b="1" dirty="0">
                        <a:solidFill>
                          <a:schemeClr val="bg1"/>
                        </a:solidFill>
                        <a:effectLst>
                          <a:outerShdw blurRad="50800" dist="50800" dir="5400000" algn="ctr" rotWithShape="0">
                            <a:schemeClr val="tx1"/>
                          </a:outerShdw>
                        </a:effectLst>
                        <a:latin typeface="+mn-lt"/>
                      </a:endParaRPr>
                    </a:p>
                  </a:txBody>
                  <a:tcPr anchor="ctr">
                    <a:solidFill>
                      <a:schemeClr val="accent1">
                        <a:lumMod val="75000"/>
                      </a:schemeClr>
                    </a:solidFill>
                  </a:tcPr>
                </a:tc>
                <a:extLst>
                  <a:ext uri="{0D108BD9-81ED-4DB2-BD59-A6C34878D82A}">
                    <a16:rowId xmlns:a16="http://schemas.microsoft.com/office/drawing/2014/main" xmlns="" val="10005"/>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1"/>
                          </a:solidFill>
                          <a:effectLst/>
                          <a:uLnTx/>
                          <a:uFillTx/>
                        </a:rPr>
                        <a:t>Member reported being </a:t>
                      </a:r>
                      <a:r>
                        <a:rPr kumimoji="0" lang="en-US" sz="2400" u="none" strike="noStrike" kern="1200" cap="none" spc="0" normalizeH="0" baseline="0" noProof="0" dirty="0">
                          <a:ln>
                            <a:noFill/>
                          </a:ln>
                          <a:effectLst/>
                          <a:uLnTx/>
                          <a:uFillTx/>
                        </a:rPr>
                        <a:t>very satisfied to satisfied with OCO services</a:t>
                      </a:r>
                      <a:endParaRPr kumimoji="0" lang="en-US" sz="2400" u="none" strike="noStrike" kern="1200" cap="none" spc="0" normalizeH="0" baseline="0" noProof="0" dirty="0">
                        <a:ln>
                          <a:noFill/>
                        </a:ln>
                        <a:effectLst/>
                        <a:uLnTx/>
                        <a:uFillTx/>
                        <a:latin typeface="+mn-l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0" dirty="0">
                          <a:effectLst/>
                        </a:rPr>
                        <a:t>95%</a:t>
                      </a:r>
                      <a:endParaRPr lang="en-US" sz="2400" b="0" dirty="0">
                        <a:solidFill>
                          <a:schemeClr val="bg1"/>
                        </a:solidFill>
                        <a:effectLst/>
                        <a:latin typeface="+mn-lt"/>
                      </a:endParaRPr>
                    </a:p>
                  </a:txBody>
                  <a:tcPr anchor="ctr"/>
                </a:tc>
                <a:extLst>
                  <a:ext uri="{0D108BD9-81ED-4DB2-BD59-A6C34878D82A}">
                    <a16:rowId xmlns:a16="http://schemas.microsoft.com/office/drawing/2014/main" xmlns="" val="10001"/>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Members rated the OCO as understanding </a:t>
                      </a:r>
                      <a:r>
                        <a:rPr lang="en-US" sz="2400" dirty="0">
                          <a:solidFill>
                            <a:schemeClr val="tx1"/>
                          </a:solidFill>
                        </a:rPr>
                        <a:t>of</a:t>
                      </a:r>
                      <a:r>
                        <a:rPr lang="en-US" sz="2400" dirty="0"/>
                        <a:t> their problem </a:t>
                      </a:r>
                      <a:endParaRPr kumimoji="0" lang="en-US" sz="2400" u="none" strike="noStrike" kern="1200" cap="none" spc="0" normalizeH="0" baseline="0" noProof="0" dirty="0">
                        <a:ln>
                          <a:noFill/>
                        </a:ln>
                        <a:effectLst/>
                        <a:uLnTx/>
                        <a:uFillTx/>
                        <a:latin typeface="+mn-lt"/>
                      </a:endParaRPr>
                    </a:p>
                  </a:txBody>
                  <a:tcPr anchor="ctr"/>
                </a:tc>
                <a:tc>
                  <a:txBody>
                    <a:bodyPr/>
                    <a:lstStyle/>
                    <a:p>
                      <a:pPr algn="ctr"/>
                      <a:r>
                        <a:rPr lang="en-US" sz="2400" dirty="0"/>
                        <a:t>95%</a:t>
                      </a:r>
                      <a:endParaRPr lang="en-US" sz="2400" dirty="0">
                        <a:solidFill>
                          <a:schemeClr val="tx1"/>
                        </a:solidFill>
                        <a:latin typeface="+mn-lt"/>
                      </a:endParaRPr>
                    </a:p>
                  </a:txBody>
                  <a:tcPr anchor="ctr"/>
                </a:tc>
                <a:extLst>
                  <a:ext uri="{0D108BD9-81ED-4DB2-BD59-A6C34878D82A}">
                    <a16:rowId xmlns:a16="http://schemas.microsoft.com/office/drawing/2014/main" xmlns="" val="2113042957"/>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Members rated the OCO as very knowledgeable to knowledgeable  </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400" dirty="0"/>
                        <a:t>100%</a:t>
                      </a:r>
                      <a:endParaRPr lang="en-US" sz="2400" dirty="0">
                        <a:solidFill>
                          <a:schemeClr val="tx1"/>
                        </a:solidFill>
                        <a:latin typeface="+mn-lt"/>
                      </a:endParaRPr>
                    </a:p>
                  </a:txBody>
                  <a:tcPr anchor="ctr"/>
                </a:tc>
                <a:extLst>
                  <a:ext uri="{0D108BD9-81ED-4DB2-BD59-A6C34878D82A}">
                    <a16:rowId xmlns:a16="http://schemas.microsoft.com/office/drawing/2014/main" xmlns="" val="1430725964"/>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Members reported receiving a response within 1-2 business days</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400"/>
                        <a:t>100%</a:t>
                      </a:r>
                      <a:endParaRPr lang="en-US" sz="2400" dirty="0">
                        <a:solidFill>
                          <a:schemeClr val="tx1"/>
                        </a:solidFill>
                        <a:latin typeface="+mn-lt"/>
                      </a:endParaRPr>
                    </a:p>
                  </a:txBody>
                  <a:tcPr anchor="ctr"/>
                </a:tc>
                <a:extLst>
                  <a:ext uri="{0D108BD9-81ED-4DB2-BD59-A6C34878D82A}">
                    <a16:rowId xmlns:a16="http://schemas.microsoft.com/office/drawing/2014/main" xmlns="" val="1118855622"/>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Members rated </a:t>
                      </a:r>
                      <a:r>
                        <a:rPr lang="en-US" sz="2400" dirty="0">
                          <a:solidFill>
                            <a:srgbClr val="FF0000"/>
                          </a:solidFill>
                        </a:rPr>
                        <a:t> </a:t>
                      </a:r>
                      <a:r>
                        <a:rPr lang="en-US" sz="2400" dirty="0"/>
                        <a:t>the OCO as </a:t>
                      </a:r>
                      <a:r>
                        <a:rPr lang="en-US" sz="2400" dirty="0">
                          <a:solidFill>
                            <a:srgbClr val="FF0000"/>
                          </a:solidFill>
                        </a:rPr>
                        <a:t> </a:t>
                      </a:r>
                      <a:r>
                        <a:rPr lang="en-US" sz="2400" dirty="0"/>
                        <a:t>very </a:t>
                      </a:r>
                      <a:r>
                        <a:rPr lang="en-US" sz="2400" dirty="0">
                          <a:solidFill>
                            <a:schemeClr val="tx1"/>
                          </a:solidFill>
                        </a:rPr>
                        <a:t>respectful </a:t>
                      </a:r>
                      <a:r>
                        <a:rPr lang="en-US" sz="2400" dirty="0"/>
                        <a:t>to </a:t>
                      </a:r>
                      <a:r>
                        <a:rPr lang="en-US" sz="2400" dirty="0">
                          <a:solidFill>
                            <a:schemeClr val="tx1"/>
                          </a:solidFill>
                        </a:rPr>
                        <a:t>respectful</a:t>
                      </a:r>
                      <a:endParaRPr kumimoji="0" lang="en-US" sz="2400" b="0" i="0" u="none" strike="sngStrike" kern="1200" cap="none" spc="0" normalizeH="0" baseline="0" noProof="0" dirty="0">
                        <a:ln>
                          <a:noFill/>
                        </a:ln>
                        <a:solidFill>
                          <a:schemeClr val="tx1"/>
                        </a:solidFill>
                        <a:effectLst/>
                        <a:uLnTx/>
                        <a:uFillTx/>
                        <a:latin typeface="+mn-lt"/>
                        <a:ea typeface="+mn-ea"/>
                        <a:cs typeface="+mn-cs"/>
                      </a:endParaRPr>
                    </a:p>
                  </a:txBody>
                  <a:tcPr anchor="ctr"/>
                </a:tc>
                <a:tc>
                  <a:txBody>
                    <a:bodyPr/>
                    <a:lstStyle/>
                    <a:p>
                      <a:pPr algn="ctr"/>
                      <a:r>
                        <a:rPr lang="en-US" sz="2400" dirty="0"/>
                        <a:t>100%</a:t>
                      </a:r>
                      <a:endParaRPr lang="en-US" sz="2400" dirty="0">
                        <a:solidFill>
                          <a:schemeClr val="tx1"/>
                        </a:solidFill>
                        <a:latin typeface="+mn-lt"/>
                      </a:endParaRPr>
                    </a:p>
                  </a:txBody>
                  <a:tcPr anchor="ctr"/>
                </a:tc>
                <a:extLst>
                  <a:ext uri="{0D108BD9-81ED-4DB2-BD59-A6C34878D82A}">
                    <a16:rowId xmlns:a16="http://schemas.microsoft.com/office/drawing/2014/main" xmlns="" val="2310558617"/>
                  </a:ext>
                </a:extLst>
              </a:tr>
            </a:tbl>
          </a:graphicData>
        </a:graphic>
      </p:graphicFrame>
      <p:pic>
        <p:nvPicPr>
          <p:cNvPr id="13" name="Picture 12"/>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
        <p:nvSpPr>
          <p:cNvPr id="3" name="TextBox 2">
            <a:extLst>
              <a:ext uri="{FF2B5EF4-FFF2-40B4-BE49-F238E27FC236}">
                <a16:creationId xmlns:a16="http://schemas.microsoft.com/office/drawing/2014/main" xmlns="" id="{928FDED2-0ADE-4754-BEB3-F6336741835F}"/>
              </a:ext>
            </a:extLst>
          </p:cNvPr>
          <p:cNvSpPr txBox="1"/>
          <p:nvPr/>
        </p:nvSpPr>
        <p:spPr>
          <a:xfrm>
            <a:off x="616612" y="6189046"/>
            <a:ext cx="7881290" cy="276999"/>
          </a:xfrm>
          <a:prstGeom prst="rect">
            <a:avLst/>
          </a:prstGeom>
          <a:noFill/>
        </p:spPr>
        <p:txBody>
          <a:bodyPr wrap="square" rtlCol="0">
            <a:spAutoFit/>
          </a:bodyPr>
          <a:lstStyle/>
          <a:p>
            <a:r>
              <a:rPr lang="en-US" sz="1200" dirty="0"/>
              <a:t>Note: 19 individuals were called. 72% (11 individuals) agreed to participate in the survey.</a:t>
            </a:r>
          </a:p>
        </p:txBody>
      </p:sp>
    </p:spTree>
    <p:extLst>
      <p:ext uri="{BB962C8B-B14F-4D97-AF65-F5344CB8AC3E}">
        <p14:creationId xmlns:p14="http://schemas.microsoft.com/office/powerpoint/2010/main" val="305070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D7DFE67-5EF1-4A25-9488-D51D52C1018E}"/>
              </a:ext>
            </a:extLst>
          </p:cNvPr>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507304" y="6215670"/>
            <a:ext cx="595017" cy="587329"/>
          </a:xfrm>
          <a:prstGeom prst="rect">
            <a:avLst/>
          </a:prstGeom>
        </p:spPr>
      </p:pic>
      <p:graphicFrame>
        <p:nvGraphicFramePr>
          <p:cNvPr id="6" name="Content Placeholder 5">
            <a:extLst>
              <a:ext uri="{FF2B5EF4-FFF2-40B4-BE49-F238E27FC236}">
                <a16:creationId xmlns:a16="http://schemas.microsoft.com/office/drawing/2014/main" xmlns="" id="{D657981B-5C2B-43F3-9CED-755B629B4404}"/>
              </a:ext>
            </a:extLst>
          </p:cNvPr>
          <p:cNvGraphicFramePr>
            <a:graphicFrameLocks noGrp="1"/>
          </p:cNvGraphicFramePr>
          <p:nvPr>
            <p:ph idx="1"/>
            <p:extLst>
              <p:ext uri="{D42A27DB-BD31-4B8C-83A1-F6EECF244321}">
                <p14:modId xmlns:p14="http://schemas.microsoft.com/office/powerpoint/2010/main" val="2995117351"/>
              </p:ext>
            </p:extLst>
          </p:nvPr>
        </p:nvGraphicFramePr>
        <p:xfrm>
          <a:off x="639548" y="1566246"/>
          <a:ext cx="7886700" cy="4351338"/>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a:extLst>
              <a:ext uri="{FF2B5EF4-FFF2-40B4-BE49-F238E27FC236}">
                <a16:creationId xmlns:a16="http://schemas.microsoft.com/office/drawing/2014/main" xmlns="" id="{BCDA24F5-6811-45CA-BC34-00D01C1AB4A4}"/>
              </a:ext>
            </a:extLst>
          </p:cNvPr>
          <p:cNvSpPr txBox="1">
            <a:spLocks/>
          </p:cNvSpPr>
          <p:nvPr/>
        </p:nvSpPr>
        <p:spPr>
          <a:xfrm>
            <a:off x="379137" y="172544"/>
            <a:ext cx="8348080" cy="100584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latin typeface="+mn-lt"/>
              </a:rPr>
              <a:t>Geographic Location of OCO Contacts: 1st Quarter</a:t>
            </a:r>
            <a:r>
              <a:rPr lang="en-US" sz="4400" b="1" dirty="0"/>
              <a:t/>
            </a:r>
            <a:br>
              <a:rPr lang="en-US" sz="4400" b="1" dirty="0"/>
            </a:br>
            <a:r>
              <a:rPr lang="en-US" sz="2000" dirty="0">
                <a:latin typeface="Calibri" panose="020F0502020204030204" pitchFamily="34" charset="0"/>
                <a:cs typeface="Arial" panose="020B0604020202020204" pitchFamily="34" charset="0"/>
              </a:rPr>
              <a:t>January 1 to March 31, 2018</a:t>
            </a:r>
            <a:endParaRPr lang="en-US" sz="2000" dirty="0"/>
          </a:p>
        </p:txBody>
      </p:sp>
      <p:sp>
        <p:nvSpPr>
          <p:cNvPr id="3" name="TextBox 2">
            <a:extLst>
              <a:ext uri="{FF2B5EF4-FFF2-40B4-BE49-F238E27FC236}">
                <a16:creationId xmlns:a16="http://schemas.microsoft.com/office/drawing/2014/main" xmlns="" id="{209B9528-DAB3-4AB7-980E-57ABC0FFE4B2}"/>
              </a:ext>
            </a:extLst>
          </p:cNvPr>
          <p:cNvSpPr txBox="1"/>
          <p:nvPr/>
        </p:nvSpPr>
        <p:spPr>
          <a:xfrm>
            <a:off x="545626" y="6077954"/>
            <a:ext cx="7969722" cy="461665"/>
          </a:xfrm>
          <a:prstGeom prst="rect">
            <a:avLst/>
          </a:prstGeom>
          <a:noFill/>
        </p:spPr>
        <p:txBody>
          <a:bodyPr wrap="square" rtlCol="0">
            <a:spAutoFit/>
          </a:bodyPr>
          <a:lstStyle/>
          <a:p>
            <a:pPr marL="398463" indent="-398463"/>
            <a:r>
              <a:rPr lang="en-US" sz="1200" dirty="0"/>
              <a:t>Note:  Geographic location is based on zip code, which the OCO began collecting in February 2017.  </a:t>
            </a:r>
            <a:r>
              <a:rPr lang="en-US" sz="1200" strike="sngStrike" dirty="0">
                <a:solidFill>
                  <a:srgbClr val="FF0000"/>
                </a:solidFill>
              </a:rPr>
              <a:t> </a:t>
            </a:r>
            <a:r>
              <a:rPr lang="en-US" sz="1200" dirty="0"/>
              <a:t>The OCO has zip codes for approximately 60% of OCO contacts. </a:t>
            </a:r>
          </a:p>
        </p:txBody>
      </p:sp>
    </p:spTree>
    <p:extLst>
      <p:ext uri="{BB962C8B-B14F-4D97-AF65-F5344CB8AC3E}">
        <p14:creationId xmlns:p14="http://schemas.microsoft.com/office/powerpoint/2010/main" val="684233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10025</TotalTime>
  <Words>663</Words>
  <Application>Microsoft Office PowerPoint</Application>
  <PresentationFormat>On-screen Show (4:3)</PresentationFormat>
  <Paragraphs>131</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One Care Ombudsman Mission</vt:lpstr>
      <vt:lpstr>One Care Members  OCO Value Statements</vt:lpstr>
      <vt:lpstr>Inquiries: 1st Quarter January 1 to March 31, 2018</vt:lpstr>
      <vt:lpstr>Complaints: 1st Quarter January 1 to March 31, 2018</vt:lpstr>
      <vt:lpstr>Complaint Sub-themes: 1st Quarter January 1 to March 31, 2018</vt:lpstr>
      <vt:lpstr>How Callers Heard About the OCO: 1st Quarter January 1 to March 31, 2018</vt:lpstr>
      <vt:lpstr>OCO Customer Satisfaction Survey: 1st Quarter January 1 to March 31, 2018</vt:lpstr>
      <vt:lpstr>PowerPoint Presentation</vt:lpstr>
      <vt:lpstr>How to contact the OCO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Maureen Bingham</dc:creator>
  <cp:lastModifiedBy>Kymalainen, Donna</cp:lastModifiedBy>
  <cp:revision>534</cp:revision>
  <cp:lastPrinted>2018-04-11T15:35:01Z</cp:lastPrinted>
  <dcterms:created xsi:type="dcterms:W3CDTF">2015-01-29T11:26:30Z</dcterms:created>
  <dcterms:modified xsi:type="dcterms:W3CDTF">2018-05-10T14:27:07Z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