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77" r:id="rId5"/>
    <p:sldMasterId id="2147483707" r:id="rId6"/>
    <p:sldMasterId id="2147483723" r:id="rId7"/>
    <p:sldMasterId id="2147483738" r:id="rId8"/>
  </p:sldMasterIdLst>
  <p:notesMasterIdLst>
    <p:notesMasterId r:id="rId31"/>
  </p:notesMasterIdLst>
  <p:handoutMasterIdLst>
    <p:handoutMasterId r:id="rId32"/>
  </p:handoutMasterIdLst>
  <p:sldIdLst>
    <p:sldId id="5418" r:id="rId9"/>
    <p:sldId id="5291" r:id="rId10"/>
    <p:sldId id="5428" r:id="rId11"/>
    <p:sldId id="5389" r:id="rId12"/>
    <p:sldId id="5391" r:id="rId13"/>
    <p:sldId id="5431" r:id="rId14"/>
    <p:sldId id="5427" r:id="rId15"/>
    <p:sldId id="5353" r:id="rId16"/>
    <p:sldId id="5445" r:id="rId17"/>
    <p:sldId id="5432" r:id="rId18"/>
    <p:sldId id="5434" r:id="rId19"/>
    <p:sldId id="5433" r:id="rId20"/>
    <p:sldId id="5435" r:id="rId21"/>
    <p:sldId id="5448" r:id="rId22"/>
    <p:sldId id="5450" r:id="rId23"/>
    <p:sldId id="5449" r:id="rId24"/>
    <p:sldId id="5446" r:id="rId25"/>
    <p:sldId id="5235" r:id="rId26"/>
    <p:sldId id="5392" r:id="rId27"/>
    <p:sldId id="5442" r:id="rId28"/>
    <p:sldId id="5443" r:id="rId29"/>
    <p:sldId id="523" r:id="rId30"/>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B7AF0D-6324-A0EF-8B6A-D6D64FBA536C}" name="DiLoreto Smith, Janis (EEC)" initials="D(" userId="S::janis.diloretosmith@mass.gov::8f17f8b9-5fc8-47d7-8bd8-d1a9eb04e0ec" providerId="AD"/>
  <p188:author id="{8426D310-1812-4F24-0E1A-D4B46C95C543}" name="Norfleet, Greg (EEC)" initials="N(" userId="S::greg.norfleet@mass.gov::caff3d8b-ba85-4b34-b6d0-b2a5f652bdca" providerId="AD"/>
  <p188:author id="{11EB8B15-86BD-0882-1E29-54E983FDEE3C}" name="Kershaw, Amy (EEC)" initials="KA(" userId="S::amy.kershaw2@mass.gov::863cd089-ee56-4616-807b-bb84c497e830" providerId="AD"/>
  <p188:author id="{28E9EC32-3A71-8AC3-19C3-7C08E705756F}" name="Norfleet, Greg (EEC)" initials="NG(" userId="S::Greg.Norfleet@mass.gov::caff3d8b-ba85-4b34-b6d0-b2a5f652bdca" providerId="AD"/>
  <p188:author id="{0485B24E-BA92-E281-AEBB-9BAF1992FB69}" name="Christine Dorney" initials="CD" userId="S::cdorney@guidehouse.com::599deb0f-7741-45a4-8d7c-b085aad6531b" providerId="AD"/>
  <p188:author id="{46DC5B64-4C6A-5D48-0106-A213879F7896}" name="Murphy, Adrienne L. (EEC)" initials="MAL(" userId="S::adrienne.l.murphy@mass.gov::95af3edf-1c66-41e0-9d29-bde55b5b8d40" providerId="AD"/>
  <p188:author id="{4633556E-3B50-797C-F8E3-0902E3AA3E55}" name="Bowne, Jocelyn (EEC)" initials="B(" userId="S::jocelyn.bowne@mass.gov::bc55a913-06f7-4dff-bbda-8ce0600126b4" providerId="AD"/>
  <p188:author id="{3A9B577C-77FD-47A3-2BE4-FC5E0F617A61}" name="Flynn, Neil J. (EEC)" initials="F(" userId="S::neil.j.flynn@mass.gov::43941134-db40-4a7d-9d19-0340efcf9b84" providerId="AD"/>
  <p188:author id="{93D533A3-BD63-0C7A-8387-5726F96B0DEA}" name="Checkoway, Amy (EEC)" initials="C(" userId="S::amy.checkoway@mass.gov::705991ab-b9c1-44f2-bfb6-4d1b22ebe416" providerId="AD"/>
  <p188:author id="{1AB0A7A7-1019-6C98-5CC5-F4BEBF8F2DBB}" name="Kelly, Christian (EEC)" initials="KC(" userId="S::christian.kelly@mass.gov::e8c8b666-4de0-41b6-b008-b6a402dcbea6" providerId="AD"/>
  <p188:author id="{D1FF5EFA-8C5C-674F-ED41-31E922E7BBF1}" name="Flynn, Neil J. (EEC)" initials="FNJ(" userId="S::Neil.J.Flynn@mass.gov::43941134-db40-4a7d-9d19-0340efcf9b84" providerId="AD"/>
  <p188:author id="{2106CCFC-6F08-3A77-869D-EA7500D77A28}" name="Power, Chris (EEC)" initials="P(" userId="S::chris.power@mass.gov::7355e77b-c52c-4307-b1d1-ece46b2ca1c7" providerId="AD"/>
  <p188:author id="{4A2A15FD-AA72-1C3B-06DC-60FE018EE2A9}" name="Brown, Blair (EOE)" initials="B(" userId="S::blair.brown@mass.gov::eaa79805-1faf-4275-89b9-c0d60f8c151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garet A Mason" initials="MAM" lastIdx="49" clrIdx="0">
    <p:extLst>
      <p:ext uri="{19B8F6BF-5375-455C-9EA6-DF929625EA0E}">
        <p15:presenceInfo xmlns:p15="http://schemas.microsoft.com/office/powerpoint/2012/main" userId="S::mmason@guidehouse.com::eed319e0-63e5-4e96-a04c-26769ae88d3b" providerId="AD"/>
      </p:ext>
    </p:extLst>
  </p:cmAuthor>
  <p:cmAuthor id="2" name="Hunter Richard" initials="HR" lastIdx="9" clrIdx="1">
    <p:extLst>
      <p:ext uri="{19B8F6BF-5375-455C-9EA6-DF929625EA0E}">
        <p15:presenceInfo xmlns:p15="http://schemas.microsoft.com/office/powerpoint/2012/main" userId="S::hrichard@guidehouse.com::1272f01b-d403-478d-ab35-948c6794f1c8" providerId="AD"/>
      </p:ext>
    </p:extLst>
  </p:cmAuthor>
  <p:cmAuthor id="3" name="Jessica Lim" initials="JL" lastIdx="42" clrIdx="2">
    <p:extLst>
      <p:ext uri="{19B8F6BF-5375-455C-9EA6-DF929625EA0E}">
        <p15:presenceInfo xmlns:p15="http://schemas.microsoft.com/office/powerpoint/2012/main" userId="S::jlim@guidehouse.com::9a4bd5f6-4b08-43aa-aa4f-f70faae969a6" providerId="AD"/>
      </p:ext>
    </p:extLst>
  </p:cmAuthor>
  <p:cmAuthor id="4" name="Dave Tramonte" initials="DT" lastIdx="51" clrIdx="3">
    <p:extLst>
      <p:ext uri="{19B8F6BF-5375-455C-9EA6-DF929625EA0E}">
        <p15:presenceInfo xmlns:p15="http://schemas.microsoft.com/office/powerpoint/2012/main" userId="S::dtramonte@guidehouse.com::cee1f9e2-04dd-4236-aa59-f99226644981" providerId="AD"/>
      </p:ext>
    </p:extLst>
  </p:cmAuthor>
  <p:cmAuthor id="5" name="Margaret" initials="M" lastIdx="21" clrIdx="4">
    <p:extLst>
      <p:ext uri="{19B8F6BF-5375-455C-9EA6-DF929625EA0E}">
        <p15:presenceInfo xmlns:p15="http://schemas.microsoft.com/office/powerpoint/2012/main" userId="S::mmason@guidehouse.com::dd0f8c14-f265-4aeb-99e1-a4049aab7946" providerId="AD"/>
      </p:ext>
    </p:extLst>
  </p:cmAuthor>
  <p:cmAuthor id="6" name="Nasser Bseiso" initials="NB" lastIdx="1" clrIdx="5">
    <p:extLst>
      <p:ext uri="{19B8F6BF-5375-455C-9EA6-DF929625EA0E}">
        <p15:presenceInfo xmlns:p15="http://schemas.microsoft.com/office/powerpoint/2012/main" userId="Nasser Bseiso" providerId="None"/>
      </p:ext>
    </p:extLst>
  </p:cmAuthor>
  <p:cmAuthor id="7" name="Lisa Setrakian" initials="LS" lastIdx="119" clrIdx="6">
    <p:extLst>
      <p:ext uri="{19B8F6BF-5375-455C-9EA6-DF929625EA0E}">
        <p15:presenceInfo xmlns:p15="http://schemas.microsoft.com/office/powerpoint/2012/main" userId="S::lsetrakian@guidehouse.com::677bf6b8-3307-49d5-a2d4-5b60b5ba27f7" providerId="AD"/>
      </p:ext>
    </p:extLst>
  </p:cmAuthor>
  <p:cmAuthor id="8" name="Zeshta Bhat" initials="ZB" lastIdx="9" clrIdx="7">
    <p:extLst>
      <p:ext uri="{19B8F6BF-5375-455C-9EA6-DF929625EA0E}">
        <p15:presenceInfo xmlns:p15="http://schemas.microsoft.com/office/powerpoint/2012/main" userId="S::zbhat@guidehouse.com::1d80838d-6756-456b-b751-ab0b728f2ce7" providerId="AD"/>
      </p:ext>
    </p:extLst>
  </p:cmAuthor>
  <p:cmAuthor id="9" name="Anil Yelamarty" initials="AY" lastIdx="1" clrIdx="8">
    <p:extLst>
      <p:ext uri="{19B8F6BF-5375-455C-9EA6-DF929625EA0E}">
        <p15:presenceInfo xmlns:p15="http://schemas.microsoft.com/office/powerpoint/2012/main" userId="S::ayelamarty@guidehouse.com::3b0d910a-0396-430b-acf7-a7b531f10f66" providerId="AD"/>
      </p:ext>
    </p:extLst>
  </p:cmAuthor>
  <p:cmAuthor id="10" name="Saini, Navjot (EOE)" initials="SN(" lastIdx="9" clrIdx="9">
    <p:extLst>
      <p:ext uri="{19B8F6BF-5375-455C-9EA6-DF929625EA0E}">
        <p15:presenceInfo xmlns:p15="http://schemas.microsoft.com/office/powerpoint/2012/main" userId="S::navjot.saini@mass.gov::1b59f9d2-932c-48c2-a9a1-04ff966738c7" providerId="AD"/>
      </p:ext>
    </p:extLst>
  </p:cmAuthor>
  <p:cmAuthor id="11" name="Jessica Lim" initials="JL [2]" lastIdx="33" clrIdx="10">
    <p:extLst>
      <p:ext uri="{19B8F6BF-5375-455C-9EA6-DF929625EA0E}">
        <p15:presenceInfo xmlns:p15="http://schemas.microsoft.com/office/powerpoint/2012/main" userId="S::jlim@guidehouse.com::1a708cf9-820e-4c3c-9a13-a6c6a26525e8" providerId="AD"/>
      </p:ext>
    </p:extLst>
  </p:cmAuthor>
  <p:cmAuthor id="12" name="Rich Hernandez" initials="RH" lastIdx="1" clrIdx="11">
    <p:extLst>
      <p:ext uri="{19B8F6BF-5375-455C-9EA6-DF929625EA0E}">
        <p15:presenceInfo xmlns:p15="http://schemas.microsoft.com/office/powerpoint/2012/main" userId="S::rhernandez@guidehouse.com::dbb7efdc-fc2a-4da7-a263-32eb0147c84f" providerId="AD"/>
      </p:ext>
    </p:extLst>
  </p:cmAuthor>
  <p:cmAuthor id="13" name="Christine Dorney" initials="CD" lastIdx="2" clrIdx="12">
    <p:extLst>
      <p:ext uri="{19B8F6BF-5375-455C-9EA6-DF929625EA0E}">
        <p15:presenceInfo xmlns:p15="http://schemas.microsoft.com/office/powerpoint/2012/main" userId="S::cdorney@guidehouse.com::599deb0f-7741-45a4-8d7c-b085aad6531b" providerId="AD"/>
      </p:ext>
    </p:extLst>
  </p:cmAuthor>
  <p:cmAuthor id="14" name="Jessica Lim" initials="JL [3]" lastIdx="4" clrIdx="13">
    <p:extLst>
      <p:ext uri="{19B8F6BF-5375-455C-9EA6-DF929625EA0E}">
        <p15:presenceInfo xmlns:p15="http://schemas.microsoft.com/office/powerpoint/2012/main" userId="S::jlim_guidehouse.com#ext#@massgov.onmicrosoft.com::acaac42f-d6c2-4c7d-91ba-114f08f9af75" providerId="AD"/>
      </p:ext>
    </p:extLst>
  </p:cmAuthor>
  <p:cmAuthor id="15" name="Eppich, Andrew (EEC)" initials="EA(" lastIdx="13" clrIdx="14">
    <p:extLst>
      <p:ext uri="{19B8F6BF-5375-455C-9EA6-DF929625EA0E}">
        <p15:presenceInfo xmlns:p15="http://schemas.microsoft.com/office/powerpoint/2012/main" userId="S::andrew.x.eppich@mass.gov::93d6a382-00da-4d04-92d7-d5f143a05f19" providerId="AD"/>
      </p:ext>
    </p:extLst>
  </p:cmAuthor>
  <p:cmAuthor id="16" name="Premont, Catherine (EEC)" initials="PC(" lastIdx="27" clrIdx="15">
    <p:extLst>
      <p:ext uri="{19B8F6BF-5375-455C-9EA6-DF929625EA0E}">
        <p15:presenceInfo xmlns:p15="http://schemas.microsoft.com/office/powerpoint/2012/main" userId="S::catherine.premont@mass.gov::a5dc6443-49f0-4e3a-a866-63b8b2ad8f60" providerId="AD"/>
      </p:ext>
    </p:extLst>
  </p:cmAuthor>
  <p:cmAuthor id="17" name="Kelly, Christian (EEC)" initials="KC(" lastIdx="15" clrIdx="16">
    <p:extLst>
      <p:ext uri="{19B8F6BF-5375-455C-9EA6-DF929625EA0E}">
        <p15:presenceInfo xmlns:p15="http://schemas.microsoft.com/office/powerpoint/2012/main" userId="S::christian.kelly@mass.gov::e8c8b666-4de0-41b6-b008-b6a402dcbea6" providerId="AD"/>
      </p:ext>
    </p:extLst>
  </p:cmAuthor>
  <p:cmAuthor id="18" name="Bowne, Jocelyn (EEC)" initials="BJ(" lastIdx="42" clrIdx="17">
    <p:extLst>
      <p:ext uri="{19B8F6BF-5375-455C-9EA6-DF929625EA0E}">
        <p15:presenceInfo xmlns:p15="http://schemas.microsoft.com/office/powerpoint/2012/main" userId="S::jocelyn.bowne@mass.gov::bc55a913-06f7-4dff-bbda-8ce0600126b4" providerId="AD"/>
      </p:ext>
    </p:extLst>
  </p:cmAuthor>
  <p:cmAuthor id="19" name="Cohen, Joy (EEC)" initials="C(" lastIdx="1" clrIdx="18">
    <p:extLst>
      <p:ext uri="{19B8F6BF-5375-455C-9EA6-DF929625EA0E}">
        <p15:presenceInfo xmlns:p15="http://schemas.microsoft.com/office/powerpoint/2012/main" userId="S::joy.cohen@mass.gov::f2c3f0cb-3182-43af-93a7-c4b7ebe091f6" providerId="AD"/>
      </p:ext>
    </p:extLst>
  </p:cmAuthor>
  <p:cmAuthor id="20" name="Kelleher, Michael W. (DOT)" initials="K(" lastIdx="6" clrIdx="19">
    <p:extLst>
      <p:ext uri="{19B8F6BF-5375-455C-9EA6-DF929625EA0E}">
        <p15:presenceInfo xmlns:p15="http://schemas.microsoft.com/office/powerpoint/2012/main" userId="S::michael.w.kelleher@dot.state.ma.us::83062b0d-3adf-432d-890a-8d5d26bf1b84" providerId="AD"/>
      </p:ext>
    </p:extLst>
  </p:cmAuthor>
  <p:cmAuthor id="21" name="Wei, Wendy (EEC)" initials="WW(" lastIdx="21" clrIdx="20">
    <p:extLst>
      <p:ext uri="{19B8F6BF-5375-455C-9EA6-DF929625EA0E}">
        <p15:presenceInfo xmlns:p15="http://schemas.microsoft.com/office/powerpoint/2012/main" userId="Wei, Wendy (EEC)" providerId="None"/>
      </p:ext>
    </p:extLst>
  </p:cmAuthor>
  <p:cmAuthor id="22" name="Murphy, Adrienne L. (EEC)" initials="MAL(" lastIdx="55" clrIdx="21">
    <p:extLst>
      <p:ext uri="{19B8F6BF-5375-455C-9EA6-DF929625EA0E}">
        <p15:presenceInfo xmlns:p15="http://schemas.microsoft.com/office/powerpoint/2012/main" userId="S::adrienne.l.murphy@mass.gov::95af3edf-1c66-41e0-9d29-bde55b5b8d40" providerId="AD"/>
      </p:ext>
    </p:extLst>
  </p:cmAuthor>
  <p:cmAuthor id="23" name="Checkoway, Amy (EEC)" initials="C(" lastIdx="15" clrIdx="22">
    <p:extLst>
      <p:ext uri="{19B8F6BF-5375-455C-9EA6-DF929625EA0E}">
        <p15:presenceInfo xmlns:p15="http://schemas.microsoft.com/office/powerpoint/2012/main" userId="S::amy.checkoway@mass.gov::705991ab-b9c1-44f2-bfb6-4d1b22ebe416" providerId="AD"/>
      </p:ext>
    </p:extLst>
  </p:cmAuthor>
  <p:cmAuthor id="24" name="Wendy" initials="W" lastIdx="1" clrIdx="23">
    <p:extLst>
      <p:ext uri="{19B8F6BF-5375-455C-9EA6-DF929625EA0E}">
        <p15:presenceInfo xmlns:p15="http://schemas.microsoft.com/office/powerpoint/2012/main" userId="Wendy" providerId="None"/>
      </p:ext>
    </p:extLst>
  </p:cmAuthor>
  <p:cmAuthor id="25" name="DiLoreto Smith, Janis (EEC)" initials="DSJ(" lastIdx="3" clrIdx="24">
    <p:extLst>
      <p:ext uri="{19B8F6BF-5375-455C-9EA6-DF929625EA0E}">
        <p15:presenceInfo xmlns:p15="http://schemas.microsoft.com/office/powerpoint/2012/main" userId="S::janis.diloretosmith@mass.gov::8f17f8b9-5fc8-47d7-8bd8-d1a9eb04e0ec" providerId="AD"/>
      </p:ext>
    </p:extLst>
  </p:cmAuthor>
  <p:cmAuthor id="26" name="Amy" initials="A" lastIdx="20" clrIdx="25">
    <p:extLst>
      <p:ext uri="{19B8F6BF-5375-455C-9EA6-DF929625EA0E}">
        <p15:presenceInfo xmlns:p15="http://schemas.microsoft.com/office/powerpoint/2012/main" userId="S::amy.kershaw2@mass.gov::863cd089-ee56-4616-807b-bb84c497e830" providerId="AD"/>
      </p:ext>
    </p:extLst>
  </p:cmAuthor>
  <p:cmAuthor id="27" name="Brown, Blair (EOE)" initials="BB(" lastIdx="33" clrIdx="26">
    <p:extLst>
      <p:ext uri="{19B8F6BF-5375-455C-9EA6-DF929625EA0E}">
        <p15:presenceInfo xmlns:p15="http://schemas.microsoft.com/office/powerpoint/2012/main" userId="S::blair.brown@Mass.gov::eaa79805-1faf-4275-89b9-c0d60f8c15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C"/>
    <a:srgbClr val="FFFFFF"/>
    <a:srgbClr val="D9E1F2"/>
    <a:srgbClr val="B4C6E7"/>
    <a:srgbClr val="FFD966"/>
    <a:srgbClr val="E2EFDA"/>
    <a:srgbClr val="92D050"/>
    <a:srgbClr val="669A66"/>
    <a:srgbClr val="00B050"/>
    <a:srgbClr val="E1E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552" y="-8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microsoft.com/office/2018/10/relationships/authors" Target="authors.xml"/><Relationship Id="rId21" Type="http://schemas.openxmlformats.org/officeDocument/2006/relationships/slide" Target="slides/slide13.xml"/><Relationship Id="rId34"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viewProps" Target="viewProps.xml"/><Relationship Id="rId8" Type="http://schemas.openxmlformats.org/officeDocument/2006/relationships/slideMaster" Target="slideMasters/slideMaster5.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orfleet, Greg (EEC)" userId="caff3d8b-ba85-4b34-b6d0-b2a5f652bdca" providerId="ADAL" clId="{F40DD6E7-4B51-4438-96F0-11429369F576}"/>
    <pc:docChg chg="undo custSel modSld">
      <pc:chgData name="Norfleet, Greg (EEC)" userId="caff3d8b-ba85-4b34-b6d0-b2a5f652bdca" providerId="ADAL" clId="{F40DD6E7-4B51-4438-96F0-11429369F576}" dt="2022-10-11T17:02:38.273" v="119" actId="20577"/>
      <pc:docMkLst>
        <pc:docMk/>
      </pc:docMkLst>
      <pc:sldChg chg="modSp mod">
        <pc:chgData name="Norfleet, Greg (EEC)" userId="caff3d8b-ba85-4b34-b6d0-b2a5f652bdca" providerId="ADAL" clId="{F40DD6E7-4B51-4438-96F0-11429369F576}" dt="2022-10-11T17:02:38.273" v="119" actId="20577"/>
        <pc:sldMkLst>
          <pc:docMk/>
          <pc:sldMk cId="4040261530" sldId="5449"/>
        </pc:sldMkLst>
        <pc:graphicFrameChg chg="modGraphic">
          <ac:chgData name="Norfleet, Greg (EEC)" userId="caff3d8b-ba85-4b34-b6d0-b2a5f652bdca" providerId="ADAL" clId="{F40DD6E7-4B51-4438-96F0-11429369F576}" dt="2022-10-11T17:02:38.273" v="119" actId="20577"/>
          <ac:graphicFrameMkLst>
            <pc:docMk/>
            <pc:sldMk cId="4040261530" sldId="5449"/>
            <ac:graphicFrameMk id="3" creationId="{3CFBA73D-EA4E-1B98-F61A-69985CD8DB7F}"/>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1BBC6AD-4824-4362-98C1-BCEABFC487F6}"/>
              </a:ext>
            </a:extLst>
          </p:cNvPr>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4DAF971-6E2C-44EA-A568-FA5CD1BA88BF}"/>
              </a:ext>
            </a:extLst>
          </p:cNvPr>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C3BC88D2-61AE-4493-9975-E7D92868E545}" type="datetimeFigureOut">
              <a:rPr lang="en-US" smtClean="0"/>
              <a:t>10/11/2022</a:t>
            </a:fld>
            <a:endParaRPr lang="en-US"/>
          </a:p>
        </p:txBody>
      </p:sp>
      <p:sp>
        <p:nvSpPr>
          <p:cNvPr id="4" name="Footer Placeholder 3">
            <a:extLst>
              <a:ext uri="{FF2B5EF4-FFF2-40B4-BE49-F238E27FC236}">
                <a16:creationId xmlns:a16="http://schemas.microsoft.com/office/drawing/2014/main" id="{18BA82C3-BD5E-4854-B1CE-83FF9B9CAC5F}"/>
              </a:ext>
            </a:extLst>
          </p:cNvPr>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4BECC1F-55F7-4160-859C-86E1D163139A}"/>
              </a:ext>
            </a:extLst>
          </p:cNvPr>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F7B5D24D-6443-447D-AD7C-03761FC6F3FF}" type="slidenum">
              <a:rPr lang="en-US" smtClean="0"/>
              <a:t>‹#›</a:t>
            </a:fld>
            <a:endParaRPr lang="en-US"/>
          </a:p>
        </p:txBody>
      </p:sp>
    </p:spTree>
    <p:extLst>
      <p:ext uri="{BB962C8B-B14F-4D97-AF65-F5344CB8AC3E}">
        <p14:creationId xmlns:p14="http://schemas.microsoft.com/office/powerpoint/2010/main" val="2251561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A52959-A20D-4E42-8D29-2171E9505A65}" type="datetimeFigureOut">
              <a:rPr lang="en-US" smtClean="0"/>
              <a:t>10/11/2022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ED663D-A7E1-4363-8B1B-714B2CFA0477}" type="slidenum">
              <a:rPr lang="en-US" smtClean="0"/>
              <a:t>‹#›</a:t>
            </a:fld>
            <a:endParaRPr lang="en-US"/>
          </a:p>
        </p:txBody>
      </p:sp>
    </p:spTree>
    <p:extLst>
      <p:ext uri="{BB962C8B-B14F-4D97-AF65-F5344CB8AC3E}">
        <p14:creationId xmlns:p14="http://schemas.microsoft.com/office/powerpoint/2010/main" val="1724098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1446A4-B631-4AFD-B557-20EC68D4BD91}" type="slidenum">
              <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4712047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10</a:t>
            </a:fld>
            <a:endParaRPr lang="en-US"/>
          </a:p>
        </p:txBody>
      </p:sp>
    </p:spTree>
    <p:extLst>
      <p:ext uri="{BB962C8B-B14F-4D97-AF65-F5344CB8AC3E}">
        <p14:creationId xmlns:p14="http://schemas.microsoft.com/office/powerpoint/2010/main" val="4632071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12</a:t>
            </a:fld>
            <a:endParaRPr lang="en-US"/>
          </a:p>
        </p:txBody>
      </p:sp>
    </p:spTree>
    <p:extLst>
      <p:ext uri="{BB962C8B-B14F-4D97-AF65-F5344CB8AC3E}">
        <p14:creationId xmlns:p14="http://schemas.microsoft.com/office/powerpoint/2010/main" val="6322077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17</a:t>
            </a:fld>
            <a:endParaRPr lang="en-US"/>
          </a:p>
        </p:txBody>
      </p:sp>
    </p:spTree>
    <p:extLst>
      <p:ext uri="{BB962C8B-B14F-4D97-AF65-F5344CB8AC3E}">
        <p14:creationId xmlns:p14="http://schemas.microsoft.com/office/powerpoint/2010/main" val="17317394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spcBef>
                <a:spcPct val="100000"/>
              </a:spcBef>
              <a:spcAft>
                <a:spcPct val="0"/>
              </a:spcAft>
            </a:pPr>
            <a:endParaRPr lang="en-US">
              <a:cs typeface="Calibri"/>
            </a:endParaRPr>
          </a:p>
        </p:txBody>
      </p:sp>
      <p:sp>
        <p:nvSpPr>
          <p:cNvPr id="4" name="Slide Number Placeholder 3"/>
          <p:cNvSpPr>
            <a:spLocks noGrp="1"/>
          </p:cNvSpPr>
          <p:nvPr>
            <p:ph type="sldNum" sz="quarter" idx="5"/>
          </p:nvPr>
        </p:nvSpPr>
        <p:spPr/>
        <p:txBody>
          <a:bodyPr/>
          <a:lstStyle/>
          <a:p>
            <a:fld id="{45FC96D1-829A-4326-B953-95C07ACFCC67}" type="slidenum">
              <a:rPr lang="en-US" smtClean="0"/>
              <a:t>18</a:t>
            </a:fld>
            <a:endParaRPr lang="en-US"/>
          </a:p>
        </p:txBody>
      </p:sp>
    </p:spTree>
    <p:extLst>
      <p:ext uri="{BB962C8B-B14F-4D97-AF65-F5344CB8AC3E}">
        <p14:creationId xmlns:p14="http://schemas.microsoft.com/office/powerpoint/2010/main" val="24607910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11658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20</a:t>
            </a:fld>
            <a:endParaRPr lang="en-US"/>
          </a:p>
        </p:txBody>
      </p:sp>
    </p:spTree>
    <p:extLst>
      <p:ext uri="{BB962C8B-B14F-4D97-AF65-F5344CB8AC3E}">
        <p14:creationId xmlns:p14="http://schemas.microsoft.com/office/powerpoint/2010/main" val="12751494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21</a:t>
            </a:fld>
            <a:endParaRPr lang="en-US"/>
          </a:p>
        </p:txBody>
      </p:sp>
    </p:spTree>
    <p:extLst>
      <p:ext uri="{BB962C8B-B14F-4D97-AF65-F5344CB8AC3E}">
        <p14:creationId xmlns:p14="http://schemas.microsoft.com/office/powerpoint/2010/main" val="795637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0329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spcBef>
                <a:spcPct val="100000"/>
              </a:spcBef>
              <a:spcAft>
                <a:spcPct val="0"/>
              </a:spcAft>
            </a:pPr>
            <a:endParaRPr lang="en-US">
              <a:cs typeface="Calibri"/>
            </a:endParaRPr>
          </a:p>
        </p:txBody>
      </p:sp>
      <p:sp>
        <p:nvSpPr>
          <p:cNvPr id="4" name="Slide Number Placeholder 3"/>
          <p:cNvSpPr>
            <a:spLocks noGrp="1"/>
          </p:cNvSpPr>
          <p:nvPr>
            <p:ph type="sldNum" sz="quarter" idx="5"/>
          </p:nvPr>
        </p:nvSpPr>
        <p:spPr/>
        <p:txBody>
          <a:bodyPr/>
          <a:lstStyle/>
          <a:p>
            <a:fld id="{45FC96D1-829A-4326-B953-95C07ACFCC67}" type="slidenum">
              <a:rPr lang="en-US" smtClean="0"/>
              <a:t>3</a:t>
            </a:fld>
            <a:endParaRPr lang="en-US"/>
          </a:p>
        </p:txBody>
      </p:sp>
    </p:spTree>
    <p:extLst>
      <p:ext uri="{BB962C8B-B14F-4D97-AF65-F5344CB8AC3E}">
        <p14:creationId xmlns:p14="http://schemas.microsoft.com/office/powerpoint/2010/main" val="3481962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1615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11397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6</a:t>
            </a:fld>
            <a:endParaRPr lang="en-US"/>
          </a:p>
        </p:txBody>
      </p:sp>
    </p:spTree>
    <p:extLst>
      <p:ext uri="{BB962C8B-B14F-4D97-AF65-F5344CB8AC3E}">
        <p14:creationId xmlns:p14="http://schemas.microsoft.com/office/powerpoint/2010/main" val="26776644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spcBef>
                <a:spcPct val="100000"/>
              </a:spcBef>
              <a:spcAft>
                <a:spcPct val="0"/>
              </a:spcAft>
            </a:pPr>
            <a:endParaRPr lang="en-US">
              <a:cs typeface="Calibri"/>
            </a:endParaRPr>
          </a:p>
        </p:txBody>
      </p:sp>
      <p:sp>
        <p:nvSpPr>
          <p:cNvPr id="4" name="Slide Number Placeholder 3"/>
          <p:cNvSpPr>
            <a:spLocks noGrp="1"/>
          </p:cNvSpPr>
          <p:nvPr>
            <p:ph type="sldNum" sz="quarter" idx="5"/>
          </p:nvPr>
        </p:nvSpPr>
        <p:spPr/>
        <p:txBody>
          <a:bodyPr/>
          <a:lstStyle/>
          <a:p>
            <a:fld id="{45FC96D1-829A-4326-B953-95C07ACFCC67}" type="slidenum">
              <a:rPr lang="en-US" smtClean="0"/>
              <a:t>7</a:t>
            </a:fld>
            <a:endParaRPr lang="en-US"/>
          </a:p>
        </p:txBody>
      </p:sp>
    </p:spTree>
    <p:extLst>
      <p:ext uri="{BB962C8B-B14F-4D97-AF65-F5344CB8AC3E}">
        <p14:creationId xmlns:p14="http://schemas.microsoft.com/office/powerpoint/2010/main" val="22317673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7929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9</a:t>
            </a:fld>
            <a:endParaRPr lang="en-US"/>
          </a:p>
        </p:txBody>
      </p:sp>
    </p:spTree>
    <p:extLst>
      <p:ext uri="{BB962C8B-B14F-4D97-AF65-F5344CB8AC3E}">
        <p14:creationId xmlns:p14="http://schemas.microsoft.com/office/powerpoint/2010/main" val="8931376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
        <p:nvSpPr>
          <p:cNvPr id="105483" name="Line 11"/>
          <p:cNvSpPr>
            <a:spLocks noChangeShapeType="1"/>
          </p:cNvSpPr>
          <p:nvPr/>
        </p:nvSpPr>
        <p:spPr bwMode="auto">
          <a:xfrm>
            <a:off x="2443169"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pic>
        <p:nvPicPr>
          <p:cNvPr id="1026" name="Picture 2" descr="https://upload.wikimedia.org/wikipedia/commons/thumb/8/82/Seal_of_Massachusetts.svg/2000px-Seal_of_Massachusetts.sv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0787" y="2030679"/>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hasCustomPrompt="1"/>
          </p:nvPr>
        </p:nvSpPr>
        <p:spPr>
          <a:xfrm>
            <a:off x="2274971" y="1814170"/>
            <a:ext cx="6069891" cy="1843430"/>
          </a:xfrm>
          <a:prstGeom prst="rect">
            <a:avLst/>
          </a:prstGeom>
        </p:spPr>
        <p:txBody>
          <a:bodyPr anchor="ctr"/>
          <a:lstStyle>
            <a:lvl1pPr>
              <a:lnSpc>
                <a:spcPct val="100000"/>
              </a:lnSpc>
              <a:spcAft>
                <a:spcPts val="600"/>
              </a:spcAft>
              <a:defRPr>
                <a:latin typeface="+mj-lt"/>
              </a:defRPr>
            </a:lvl1pPr>
          </a:lstStyle>
          <a:p>
            <a:pPr>
              <a:lnSpc>
                <a:spcPct val="100000"/>
              </a:lnSpc>
              <a:spcAft>
                <a:spcPts val="600"/>
              </a:spcAft>
            </a:pPr>
            <a:r>
              <a:rPr lang="en-US" sz="2100">
                <a:solidFill>
                  <a:srgbClr val="00269E"/>
                </a:solidFill>
                <a:latin typeface="Arial" pitchFamily="34" charset="0"/>
                <a:cs typeface="Arial" pitchFamily="34" charset="0"/>
              </a:rPr>
              <a:t>Commonwealth of Massachusetts</a:t>
            </a:r>
            <a:br>
              <a:rPr lang="en-US" sz="1200">
                <a:solidFill>
                  <a:srgbClr val="00269E"/>
                </a:solidFill>
                <a:latin typeface="Arial" pitchFamily="34" charset="0"/>
                <a:cs typeface="Arial" pitchFamily="34" charset="0"/>
              </a:rPr>
            </a:br>
            <a:r>
              <a:rPr lang="en-US" sz="1200">
                <a:solidFill>
                  <a:srgbClr val="00269E"/>
                </a:solidFill>
                <a:latin typeface="Arial" pitchFamily="34" charset="0"/>
                <a:cs typeface="Arial" pitchFamily="34" charset="0"/>
              </a:rPr>
              <a:t>Department of Early Education and Care</a:t>
            </a:r>
            <a:br>
              <a:rPr lang="en-US" sz="1350">
                <a:solidFill>
                  <a:srgbClr val="00269E"/>
                </a:solidFill>
                <a:latin typeface="Arial" pitchFamily="34" charset="0"/>
                <a:cs typeface="Arial" pitchFamily="34" charset="0"/>
              </a:rPr>
            </a:br>
            <a:br>
              <a:rPr lang="en-US" sz="750">
                <a:solidFill>
                  <a:srgbClr val="00269E"/>
                </a:solidFill>
                <a:latin typeface="Arial" pitchFamily="34" charset="0"/>
                <a:cs typeface="Arial" pitchFamily="34" charset="0"/>
              </a:rPr>
            </a:br>
            <a:r>
              <a:rPr lang="en-US" sz="1200">
                <a:solidFill>
                  <a:srgbClr val="00269E"/>
                </a:solidFill>
                <a:latin typeface="Arial" pitchFamily="34" charset="0"/>
                <a:cs typeface="Arial" pitchFamily="34" charset="0"/>
              </a:rPr>
              <a:t>[Presentation Name]</a:t>
            </a:r>
            <a:endParaRPr lang="en-US" sz="1800">
              <a:solidFill>
                <a:srgbClr val="00269E"/>
              </a:solidFill>
              <a:latin typeface="Arial" pitchFamily="34" charset="0"/>
              <a:cs typeface="Arial" pitchFamily="34" charset="0"/>
            </a:endParaRPr>
          </a:p>
        </p:txBody>
      </p:sp>
      <p:pic>
        <p:nvPicPr>
          <p:cNvPr id="8" name="Picture 2" descr="Image result for ma eec logo">
            <a:extLst>
              <a:ext uri="{FF2B5EF4-FFF2-40B4-BE49-F238E27FC236}">
                <a16:creationId xmlns:a16="http://schemas.microsoft.com/office/drawing/2014/main" id="{2EC2DAEF-7C93-468F-8ED0-D833A05BDFB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570943" y="5413933"/>
            <a:ext cx="2714748" cy="738664"/>
          </a:xfrm>
          <a:prstGeom prst="rect">
            <a:avLst/>
          </a:prstGeom>
          <a:noFill/>
          <a:extLst>
            <a:ext uri="{909E8E84-426E-40DD-AFC4-6F175D3DCCD1}">
              <a14:hiddenFill xmlns:a14="http://schemas.microsoft.com/office/drawing/2010/main">
                <a:solidFill>
                  <a:srgbClr val="FFFFFF"/>
                </a:solidFill>
              </a14:hiddenFill>
            </a:ext>
          </a:extLst>
        </p:spPr>
      </p:pic>
      <p:sp>
        <p:nvSpPr>
          <p:cNvPr id="16" name="Content Placeholder 11">
            <a:extLst>
              <a:ext uri="{FF2B5EF4-FFF2-40B4-BE49-F238E27FC236}">
                <a16:creationId xmlns:a16="http://schemas.microsoft.com/office/drawing/2014/main" id="{BD63178D-32CC-470E-A854-65E8DE896789}"/>
              </a:ext>
            </a:extLst>
          </p:cNvPr>
          <p:cNvSpPr>
            <a:spLocks noGrp="1"/>
          </p:cNvSpPr>
          <p:nvPr>
            <p:ph sz="quarter" idx="11" hasCustomPrompt="1"/>
          </p:nvPr>
        </p:nvSpPr>
        <p:spPr>
          <a:xfrm>
            <a:off x="2274972" y="3989864"/>
            <a:ext cx="6069892" cy="447675"/>
          </a:xfrm>
          <a:prstGeom prst="rect">
            <a:avLst/>
          </a:prstGeom>
        </p:spPr>
        <p:txBody>
          <a:bodyPr/>
          <a:lstStyle>
            <a:lvl1pPr marL="0" indent="0" algn="r">
              <a:buNone/>
              <a:defRPr sz="1200" b="0" i="1">
                <a:solidFill>
                  <a:schemeClr val="tx1">
                    <a:lumMod val="50000"/>
                    <a:lumOff val="50000"/>
                  </a:schemeClr>
                </a:solidFill>
                <a:latin typeface="+mj-lt"/>
                <a:cs typeface="Arial" panose="020B0604020202020204" pitchFamily="34" charset="0"/>
              </a:defRPr>
            </a:lvl1pPr>
          </a:lstStyle>
          <a:p>
            <a:pPr lvl="0"/>
            <a:r>
              <a:rPr lang="en-US"/>
              <a:t>Click here to add content</a:t>
            </a:r>
          </a:p>
        </p:txBody>
      </p:sp>
    </p:spTree>
    <p:extLst>
      <p:ext uri="{BB962C8B-B14F-4D97-AF65-F5344CB8AC3E}">
        <p14:creationId xmlns:p14="http://schemas.microsoft.com/office/powerpoint/2010/main" val="376339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40" y="152403"/>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17489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368748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6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04453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4875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6491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7"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42"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864614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58239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6"/>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131436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222230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6"/>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48145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F4FFEB7C-5F4D-406F-B002-5DC2A62F8D9B}"/>
              </a:ext>
            </a:extLst>
          </p:cNvPr>
          <p:cNvSpPr>
            <a:spLocks noGrp="1" noChangeArrowheads="1"/>
          </p:cNvSpPr>
          <p:nvPr>
            <p:ph type="title"/>
          </p:nvPr>
        </p:nvSpPr>
        <p:spPr bwMode="auto">
          <a:xfrm>
            <a:off x="448414" y="337164"/>
            <a:ext cx="7438835" cy="376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rgbClr val="00269E"/>
                </a:solidFill>
              </a:defRPr>
            </a:lvl1pPr>
          </a:lstStyle>
          <a:p>
            <a:pPr lvl="0"/>
            <a:r>
              <a:rPr lang="en-US" altLang="en-US"/>
              <a:t>Main Header</a:t>
            </a:r>
          </a:p>
        </p:txBody>
      </p:sp>
      <p:sp>
        <p:nvSpPr>
          <p:cNvPr id="12" name="Content Placeholder 11">
            <a:extLst>
              <a:ext uri="{FF2B5EF4-FFF2-40B4-BE49-F238E27FC236}">
                <a16:creationId xmlns:a16="http://schemas.microsoft.com/office/drawing/2014/main" id="{887EC4F0-0BDB-4D72-B5B7-FA3E0EC0E676}"/>
              </a:ext>
            </a:extLst>
          </p:cNvPr>
          <p:cNvSpPr>
            <a:spLocks noGrp="1"/>
          </p:cNvSpPr>
          <p:nvPr>
            <p:ph sz="quarter" idx="11" hasCustomPrompt="1"/>
          </p:nvPr>
        </p:nvSpPr>
        <p:spPr>
          <a:xfrm>
            <a:off x="447676" y="752475"/>
            <a:ext cx="8426450" cy="447675"/>
          </a:xfrm>
          <a:prstGeom prst="rect">
            <a:avLst/>
          </a:prstGeom>
        </p:spPr>
        <p:txBody>
          <a:bodyPr/>
          <a:lstStyle>
            <a:lvl1pPr marL="0" indent="0">
              <a:buNone/>
              <a:defRPr sz="1200" b="0" i="1">
                <a:solidFill>
                  <a:schemeClr val="tx1"/>
                </a:solidFill>
                <a:latin typeface="+mj-lt"/>
                <a:cs typeface="Arial" panose="020B0604020202020204" pitchFamily="34" charset="0"/>
              </a:defRPr>
            </a:lvl1pPr>
          </a:lstStyle>
          <a:p>
            <a:pPr lvl="0"/>
            <a:r>
              <a:rPr lang="en-US"/>
              <a:t>Click here to add content</a:t>
            </a:r>
          </a:p>
        </p:txBody>
      </p:sp>
    </p:spTree>
    <p:extLst>
      <p:ext uri="{BB962C8B-B14F-4D97-AF65-F5344CB8AC3E}">
        <p14:creationId xmlns:p14="http://schemas.microsoft.com/office/powerpoint/2010/main" val="35624244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_Title and two boxes">
    <p:spTree>
      <p:nvGrpSpPr>
        <p:cNvPr id="1" name=""/>
        <p:cNvGrpSpPr/>
        <p:nvPr/>
      </p:nvGrpSpPr>
      <p:grpSpPr>
        <a:xfrm>
          <a:off x="0" y="0"/>
          <a:ext cx="0" cy="0"/>
          <a:chOff x="0" y="0"/>
          <a:chExt cx="0" cy="0"/>
        </a:xfrm>
      </p:grpSpPr>
      <p:sp>
        <p:nvSpPr>
          <p:cNvPr id="9" name="Date Placeholder 3">
            <a:extLst>
              <a:ext uri="{FF2B5EF4-FFF2-40B4-BE49-F238E27FC236}">
                <a16:creationId xmlns:a16="http://schemas.microsoft.com/office/drawing/2014/main" id="{CA9637F1-0CAF-634A-BCE1-9B3371E108C5}"/>
              </a:ext>
            </a:extLst>
          </p:cNvPr>
          <p:cNvSpPr>
            <a:spLocks noGrp="1"/>
          </p:cNvSpPr>
          <p:nvPr>
            <p:ph type="dt" sz="half" idx="2"/>
          </p:nvPr>
        </p:nvSpPr>
        <p:spPr>
          <a:xfrm>
            <a:off x="322351" y="6356359"/>
            <a:ext cx="2057400" cy="365125"/>
          </a:xfrm>
          <a:prstGeom prst="rect">
            <a:avLst/>
          </a:prstGeom>
        </p:spPr>
        <p:txBody>
          <a:bodyPr vert="horz" lIns="91440" tIns="45720" rIns="91440" bIns="45720" rtlCol="0" anchor="ctr"/>
          <a:lstStyle>
            <a:lvl1pPr algn="l">
              <a:defRPr sz="675" b="0" i="0">
                <a:solidFill>
                  <a:schemeClr val="tx1">
                    <a:tint val="75000"/>
                  </a:schemeClr>
                </a:solidFill>
                <a:latin typeface="Verdana" panose="020B0604030504040204" pitchFamily="34" charset="0"/>
              </a:defRPr>
            </a:lvl1pPr>
          </a:lstStyle>
          <a:p>
            <a:endParaRPr lang="en-US"/>
          </a:p>
        </p:txBody>
      </p:sp>
      <p:sp>
        <p:nvSpPr>
          <p:cNvPr id="12" name="Slide Number Placeholder 5">
            <a:extLst>
              <a:ext uri="{FF2B5EF4-FFF2-40B4-BE49-F238E27FC236}">
                <a16:creationId xmlns:a16="http://schemas.microsoft.com/office/drawing/2014/main" id="{C9A2C313-E54C-BF42-B25C-88077F6CC4CA}"/>
              </a:ext>
            </a:extLst>
          </p:cNvPr>
          <p:cNvSpPr>
            <a:spLocks noGrp="1"/>
          </p:cNvSpPr>
          <p:nvPr>
            <p:ph type="sldNum" sz="quarter" idx="4"/>
          </p:nvPr>
        </p:nvSpPr>
        <p:spPr>
          <a:xfrm>
            <a:off x="6734501" y="6356359"/>
            <a:ext cx="2057400" cy="365125"/>
          </a:xfrm>
          <a:prstGeom prst="rect">
            <a:avLst/>
          </a:prstGeom>
        </p:spPr>
        <p:txBody>
          <a:bodyPr vert="horz" lIns="91440" tIns="45720" rIns="91440" bIns="45720" rtlCol="0" anchor="ctr"/>
          <a:lstStyle>
            <a:lvl1pPr algn="r">
              <a:defRPr sz="675" b="0" i="0">
                <a:solidFill>
                  <a:schemeClr val="tx1">
                    <a:tint val="75000"/>
                  </a:schemeClr>
                </a:solidFill>
                <a:latin typeface="Verdana" panose="020B0604030504040204" pitchFamily="34" charset="0"/>
              </a:defRPr>
            </a:lvl1pPr>
          </a:lstStyle>
          <a:p>
            <a:fld id="{2E951E97-618A-304E-8F37-DBEE06D0BA20}" type="slidenum">
              <a:rPr lang="en-US" smtClean="0"/>
              <a:pPr/>
              <a:t>‹#›</a:t>
            </a:fld>
            <a:endParaRPr lang="en-US"/>
          </a:p>
        </p:txBody>
      </p:sp>
      <p:sp>
        <p:nvSpPr>
          <p:cNvPr id="6" name="Content Placeholder 2">
            <a:extLst>
              <a:ext uri="{FF2B5EF4-FFF2-40B4-BE49-F238E27FC236}">
                <a16:creationId xmlns:a16="http://schemas.microsoft.com/office/drawing/2014/main" id="{519DFB98-7AE8-4E35-A925-FD4652C0BD28}"/>
              </a:ext>
            </a:extLst>
          </p:cNvPr>
          <p:cNvSpPr>
            <a:spLocks noGrp="1"/>
          </p:cNvSpPr>
          <p:nvPr>
            <p:ph sz="half" idx="1"/>
          </p:nvPr>
        </p:nvSpPr>
        <p:spPr>
          <a:xfrm>
            <a:off x="628651" y="1600200"/>
            <a:ext cx="3811676" cy="4572000"/>
          </a:xfrm>
        </p:spPr>
        <p:txBody>
          <a:bodyPr/>
          <a:lstStyle>
            <a:lvl1pPr>
              <a:defRPr b="1" i="0">
                <a:solidFill>
                  <a:schemeClr val="accent1"/>
                </a:solidFill>
                <a:latin typeface="Verdana" panose="020B0604030504040204" pitchFamily="34" charset="0"/>
              </a:defRPr>
            </a:lvl1pPr>
            <a:lvl2pPr>
              <a:defRPr b="0" i="0">
                <a:latin typeface="Calibri" panose="020F0502020204030204" pitchFamily="34" charset="0"/>
                <a:cs typeface="Calibri" panose="020F0502020204030204" pitchFamily="34" charset="0"/>
              </a:defRPr>
            </a:lvl2pPr>
            <a:lvl3pPr>
              <a:defRPr b="0" i="0">
                <a:latin typeface="Calibri" panose="020F0502020204030204" pitchFamily="34" charset="0"/>
                <a:cs typeface="Calibri" panose="020F0502020204030204" pitchFamily="34" charset="0"/>
              </a:defRPr>
            </a:lvl3pPr>
            <a:lvl4pPr>
              <a:defRPr b="0" i="0">
                <a:latin typeface="Calibri" panose="020F0502020204030204" pitchFamily="34" charset="0"/>
                <a:cs typeface="Calibri" panose="020F0502020204030204" pitchFamily="34" charset="0"/>
              </a:defRPr>
            </a:lvl4pPr>
            <a:lvl5pPr>
              <a:defRPr b="0" i="0">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p:txBody>
      </p:sp>
      <p:sp>
        <p:nvSpPr>
          <p:cNvPr id="7" name="Content Placeholder 3">
            <a:extLst>
              <a:ext uri="{FF2B5EF4-FFF2-40B4-BE49-F238E27FC236}">
                <a16:creationId xmlns:a16="http://schemas.microsoft.com/office/drawing/2014/main" id="{CB7C5C92-E0C5-4046-A26E-D8631A154753}"/>
              </a:ext>
            </a:extLst>
          </p:cNvPr>
          <p:cNvSpPr>
            <a:spLocks noGrp="1"/>
          </p:cNvSpPr>
          <p:nvPr>
            <p:ph sz="half" idx="14"/>
          </p:nvPr>
        </p:nvSpPr>
        <p:spPr>
          <a:xfrm>
            <a:off x="4703677" y="1600200"/>
            <a:ext cx="3811676" cy="4572000"/>
          </a:xfrm>
        </p:spPr>
        <p:txBody>
          <a:bodyPr/>
          <a:lstStyle>
            <a:lvl1pPr>
              <a:defRPr b="1" i="0">
                <a:solidFill>
                  <a:schemeClr val="accent1"/>
                </a:solidFill>
                <a:latin typeface="Verdana" panose="020B0604030504040204" pitchFamily="34" charset="0"/>
              </a:defRPr>
            </a:lvl1pPr>
            <a:lvl2pPr>
              <a:defRPr b="0" i="0">
                <a:latin typeface="Calibri" panose="020F0502020204030204" pitchFamily="34" charset="0"/>
                <a:cs typeface="Calibri" panose="020F0502020204030204" pitchFamily="34" charset="0"/>
              </a:defRPr>
            </a:lvl2pPr>
            <a:lvl3pPr>
              <a:defRPr b="0" i="0">
                <a:latin typeface="Calibri" panose="020F0502020204030204" pitchFamily="34" charset="0"/>
                <a:cs typeface="Calibri" panose="020F0502020204030204" pitchFamily="34" charset="0"/>
              </a:defRPr>
            </a:lvl3pPr>
            <a:lvl4pPr>
              <a:defRPr b="0" i="0">
                <a:latin typeface="Calibri" panose="020F0502020204030204" pitchFamily="34" charset="0"/>
                <a:cs typeface="Calibri" panose="020F0502020204030204" pitchFamily="34" charset="0"/>
              </a:defRPr>
            </a:lvl4pPr>
            <a:lvl5pPr>
              <a:defRPr b="0" i="0">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p:txBody>
      </p:sp>
      <p:sp>
        <p:nvSpPr>
          <p:cNvPr id="11" name="Text Placeholder 7">
            <a:extLst>
              <a:ext uri="{FF2B5EF4-FFF2-40B4-BE49-F238E27FC236}">
                <a16:creationId xmlns:a16="http://schemas.microsoft.com/office/drawing/2014/main" id="{0CBEA126-2B0D-4CD8-9538-308E21E37B7C}"/>
              </a:ext>
            </a:extLst>
          </p:cNvPr>
          <p:cNvSpPr>
            <a:spLocks noGrp="1"/>
          </p:cNvSpPr>
          <p:nvPr>
            <p:ph type="body" sz="quarter" idx="13" hasCustomPrompt="1"/>
          </p:nvPr>
        </p:nvSpPr>
        <p:spPr>
          <a:xfrm>
            <a:off x="628650" y="894327"/>
            <a:ext cx="7886700" cy="614363"/>
          </a:xfrm>
        </p:spPr>
        <p:txBody>
          <a:bodyPr>
            <a:normAutofit/>
          </a:bodyPr>
          <a:lstStyle>
            <a:lvl1pPr>
              <a:spcAft>
                <a:spcPts val="225"/>
              </a:spcAft>
              <a:defRPr sz="1200">
                <a:solidFill>
                  <a:schemeClr val="tx1"/>
                </a:solidFill>
              </a:defRPr>
            </a:lvl1pPr>
          </a:lstStyle>
          <a:p>
            <a:pPr lvl="0"/>
            <a:r>
              <a:rPr lang="en-US"/>
              <a:t>Click to add slide subheading</a:t>
            </a:r>
          </a:p>
        </p:txBody>
      </p:sp>
      <p:sp>
        <p:nvSpPr>
          <p:cNvPr id="13" name="Title 1">
            <a:extLst>
              <a:ext uri="{FF2B5EF4-FFF2-40B4-BE49-F238E27FC236}">
                <a16:creationId xmlns:a16="http://schemas.microsoft.com/office/drawing/2014/main" id="{784A6402-0909-40ED-93D3-DE049E23B152}"/>
              </a:ext>
            </a:extLst>
          </p:cNvPr>
          <p:cNvSpPr>
            <a:spLocks noGrp="1"/>
          </p:cNvSpPr>
          <p:nvPr>
            <p:ph type="title" hasCustomPrompt="1"/>
          </p:nvPr>
        </p:nvSpPr>
        <p:spPr>
          <a:xfrm>
            <a:off x="628650" y="411488"/>
            <a:ext cx="7886700" cy="468315"/>
          </a:xfrm>
          <a:prstGeom prst="rect">
            <a:avLst/>
          </a:prstGeom>
        </p:spPr>
        <p:txBody>
          <a:bodyPr>
            <a:normAutofit/>
          </a:bodyPr>
          <a:lstStyle>
            <a:lvl1pPr>
              <a:defRPr sz="1500" b="1" i="0" cap="all" spc="101" baseline="0">
                <a:solidFill>
                  <a:schemeClr val="accent1"/>
                </a:solidFill>
                <a:latin typeface="Calibri" panose="020F0502020204030204" pitchFamily="34" charset="0"/>
                <a:cs typeface="Calibri" panose="020F0502020204030204" pitchFamily="34" charset="0"/>
              </a:defRPr>
            </a:lvl1pPr>
          </a:lstStyle>
          <a:p>
            <a:r>
              <a:rPr lang="en-US"/>
              <a:t>Click to Add slide heading</a:t>
            </a:r>
          </a:p>
        </p:txBody>
      </p:sp>
    </p:spTree>
    <p:extLst>
      <p:ext uri="{BB962C8B-B14F-4D97-AF65-F5344CB8AC3E}">
        <p14:creationId xmlns:p14="http://schemas.microsoft.com/office/powerpoint/2010/main" val="23553305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311D74-CA9F-4EC8-B641-B2326D1CCA2F}" type="datetimeFigureOut">
              <a:rPr lang="en-US" smtClean="0"/>
              <a:t>10/11/2022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D0B0E-32B1-4158-9304-F9E9B068F047}" type="slidenum">
              <a:rPr lang="en-US" smtClean="0"/>
              <a:t>‹#›</a:t>
            </a:fld>
            <a:endParaRPr lang="en-US"/>
          </a:p>
        </p:txBody>
      </p:sp>
    </p:spTree>
    <p:extLst>
      <p:ext uri="{BB962C8B-B14F-4D97-AF65-F5344CB8AC3E}">
        <p14:creationId xmlns:p14="http://schemas.microsoft.com/office/powerpoint/2010/main" val="2768368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2" y="1165230"/>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sp>
        <p:nvSpPr>
          <p:cNvPr id="6" name="Line 11"/>
          <p:cNvSpPr>
            <a:spLocks noChangeShapeType="1"/>
          </p:cNvSpPr>
          <p:nvPr/>
        </p:nvSpPr>
        <p:spPr bwMode="auto">
          <a:xfrm>
            <a:off x="2443167"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7" name="Picture 11" descr="EEC.gif"/>
          <p:cNvPicPr>
            <a:picLocks noChangeAspect="1"/>
          </p:cNvPicPr>
          <p:nvPr userDrawn="1"/>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4" y="3927475"/>
            <a:ext cx="5716587" cy="446088"/>
          </a:xfrm>
        </p:spPr>
        <p:txBody>
          <a:bodyPr/>
          <a:lstStyle>
            <a:lvl1pPr>
              <a:buNone/>
              <a:defRPr sz="135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6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601915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3"/>
            <a:ext cx="8382000" cy="4525963"/>
          </a:xfrm>
        </p:spPr>
        <p:txBody>
          <a:bodyPr/>
          <a:lstStyle>
            <a:lvl1pPr>
              <a:defRPr sz="825"/>
            </a:lvl1pPr>
            <a:lvl2pPr>
              <a:defRPr sz="825"/>
            </a:lvl2pPr>
            <a:lvl3pPr>
              <a:defRPr sz="825"/>
            </a:lvl3pPr>
            <a:lvl4pPr>
              <a:defRPr sz="825"/>
            </a:lvl4pPr>
            <a:lvl5pPr>
              <a:defRPr sz="825"/>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350" b="1"/>
            </a:lvl1pPr>
            <a:lvl2pPr>
              <a:defRPr b="1"/>
            </a:lvl2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875042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99944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409153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808707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40" y="152403"/>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935301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752673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6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98219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F4FFEB7C-5F4D-406F-B002-5DC2A62F8D9B}"/>
              </a:ext>
            </a:extLst>
          </p:cNvPr>
          <p:cNvSpPr>
            <a:spLocks noGrp="1" noChangeArrowheads="1"/>
          </p:cNvSpPr>
          <p:nvPr>
            <p:ph type="title"/>
          </p:nvPr>
        </p:nvSpPr>
        <p:spPr bwMode="auto">
          <a:xfrm>
            <a:off x="448414" y="337164"/>
            <a:ext cx="7438835" cy="376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rgbClr val="00269E"/>
                </a:solidFill>
              </a:defRPr>
            </a:lvl1pPr>
          </a:lstStyle>
          <a:p>
            <a:pPr lvl="0"/>
            <a:r>
              <a:rPr lang="en-US" altLang="en-US"/>
              <a:t>Main Header</a:t>
            </a:r>
          </a:p>
        </p:txBody>
      </p:sp>
      <p:sp>
        <p:nvSpPr>
          <p:cNvPr id="12" name="Content Placeholder 11">
            <a:extLst>
              <a:ext uri="{FF2B5EF4-FFF2-40B4-BE49-F238E27FC236}">
                <a16:creationId xmlns:a16="http://schemas.microsoft.com/office/drawing/2014/main" id="{887EC4F0-0BDB-4D72-B5B7-FA3E0EC0E676}"/>
              </a:ext>
            </a:extLst>
          </p:cNvPr>
          <p:cNvSpPr>
            <a:spLocks noGrp="1"/>
          </p:cNvSpPr>
          <p:nvPr>
            <p:ph sz="quarter" idx="11" hasCustomPrompt="1"/>
          </p:nvPr>
        </p:nvSpPr>
        <p:spPr>
          <a:xfrm>
            <a:off x="447676" y="752475"/>
            <a:ext cx="8426450" cy="447675"/>
          </a:xfrm>
          <a:prstGeom prst="rect">
            <a:avLst/>
          </a:prstGeom>
        </p:spPr>
        <p:txBody>
          <a:bodyPr/>
          <a:lstStyle>
            <a:lvl1pPr marL="0" indent="0">
              <a:buNone/>
              <a:defRPr sz="1200" b="0" i="1">
                <a:solidFill>
                  <a:schemeClr val="tx1"/>
                </a:solidFill>
                <a:latin typeface="+mj-lt"/>
                <a:cs typeface="Arial" panose="020B0604020202020204" pitchFamily="34" charset="0"/>
              </a:defRPr>
            </a:lvl1pPr>
          </a:lstStyle>
          <a:p>
            <a:pPr lvl="0"/>
            <a:r>
              <a:rPr lang="en-US"/>
              <a:t>Click here to add content</a:t>
            </a:r>
          </a:p>
        </p:txBody>
      </p:sp>
      <p:sp>
        <p:nvSpPr>
          <p:cNvPr id="3" name="Text Placeholder 2">
            <a:extLst>
              <a:ext uri="{FF2B5EF4-FFF2-40B4-BE49-F238E27FC236}">
                <a16:creationId xmlns:a16="http://schemas.microsoft.com/office/drawing/2014/main" id="{F19FAAEC-32FD-4672-94A3-9757A5B5DF5A}"/>
              </a:ext>
            </a:extLst>
          </p:cNvPr>
          <p:cNvSpPr>
            <a:spLocks noGrp="1"/>
          </p:cNvSpPr>
          <p:nvPr>
            <p:ph type="body" sz="quarter" idx="12"/>
          </p:nvPr>
        </p:nvSpPr>
        <p:spPr>
          <a:xfrm>
            <a:off x="447676" y="1509713"/>
            <a:ext cx="8426450" cy="4699000"/>
          </a:xfrm>
          <a:prstGeom prst="rect">
            <a:avLst/>
          </a:prstGeom>
        </p:spPr>
        <p:txBody>
          <a:bodyPr/>
          <a:lstStyle>
            <a:lvl1pPr>
              <a:defRPr sz="1200" b="0"/>
            </a:lvl1pPr>
            <a:lvl2pPr>
              <a:defRPr sz="1050"/>
            </a:lvl2pPr>
            <a:lvl3pPr>
              <a:defRPr sz="1050"/>
            </a:lvl3pPr>
            <a:lvl4pPr>
              <a:defRPr sz="105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31121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798101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051261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7"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42"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4512022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047214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6"/>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146560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4529457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6"/>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951845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2" y="1165230"/>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sp>
        <p:nvSpPr>
          <p:cNvPr id="6" name="Line 11"/>
          <p:cNvSpPr>
            <a:spLocks noChangeShapeType="1"/>
          </p:cNvSpPr>
          <p:nvPr/>
        </p:nvSpPr>
        <p:spPr bwMode="auto">
          <a:xfrm>
            <a:off x="2443167"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7" name="Picture 11" descr="EEC.gif"/>
          <p:cNvPicPr>
            <a:picLocks noChangeAspect="1"/>
          </p:cNvPicPr>
          <p:nvPr userDrawn="1"/>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4" y="3927475"/>
            <a:ext cx="5716587" cy="446088"/>
          </a:xfrm>
        </p:spPr>
        <p:txBody>
          <a:bodyPr/>
          <a:lstStyle>
            <a:lvl1pPr>
              <a:buNone/>
              <a:defRPr sz="135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6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004738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281890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00E5"/>
                </a:solidFill>
              </a:defRPr>
            </a:lvl1p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86863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2_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
        <p:nvSpPr>
          <p:cNvPr id="105483" name="Line 11"/>
          <p:cNvSpPr>
            <a:spLocks noChangeShapeType="1"/>
          </p:cNvSpPr>
          <p:nvPr/>
        </p:nvSpPr>
        <p:spPr bwMode="auto">
          <a:xfrm>
            <a:off x="2443167"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pic>
        <p:nvPicPr>
          <p:cNvPr id="1026" name="Picture 2" descr="https://upload.wikimedia.org/wikipedia/commons/thumb/8/82/Seal_of_Massachusetts.svg/2000px-Seal_of_Massachusetts.svg.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0787" y="2030675"/>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p:nvPr>
        </p:nvSpPr>
        <p:spPr>
          <a:xfrm>
            <a:off x="2274971" y="1814170"/>
            <a:ext cx="6069891" cy="1843430"/>
          </a:xfrm>
          <a:prstGeom prst="rect">
            <a:avLst/>
          </a:prstGeom>
        </p:spPr>
        <p:txBody>
          <a:bodyPr anchor="ctr"/>
          <a:lstStyle>
            <a:lvl1pPr>
              <a:lnSpc>
                <a:spcPct val="100000"/>
              </a:lnSpc>
              <a:spcAft>
                <a:spcPts val="600"/>
              </a:spcAft>
              <a:defRPr/>
            </a:lvl1pPr>
          </a:lstStyle>
          <a:p>
            <a:pPr>
              <a:lnSpc>
                <a:spcPct val="100000"/>
              </a:lnSpc>
              <a:spcAft>
                <a:spcPts val="600"/>
              </a:spcAft>
            </a:pPr>
            <a:r>
              <a:rPr lang="en-US" sz="2100">
                <a:solidFill>
                  <a:srgbClr val="00269E"/>
                </a:solidFill>
                <a:latin typeface="Arial" pitchFamily="34" charset="0"/>
                <a:cs typeface="Arial" pitchFamily="34" charset="0"/>
              </a:rPr>
              <a:t>Click to edit Master title style</a:t>
            </a:r>
            <a:endParaRPr lang="en-US" sz="1800">
              <a:solidFill>
                <a:srgbClr val="00269E"/>
              </a:solidFill>
              <a:latin typeface="Arial" pitchFamily="34" charset="0"/>
              <a:cs typeface="Arial" pitchFamily="34" charset="0"/>
            </a:endParaRPr>
          </a:p>
        </p:txBody>
      </p:sp>
      <p:pic>
        <p:nvPicPr>
          <p:cNvPr id="8" name="Picture 2" descr="https://upload.wikimedia.org/wikipedia/commons/thumb/8/82/Seal_of_Massachusetts.svg/2000px-Seal_of_Massachusetts.svg.png">
            <a:extLst>
              <a:ext uri="{FF2B5EF4-FFF2-40B4-BE49-F238E27FC236}">
                <a16:creationId xmlns:a16="http://schemas.microsoft.com/office/drawing/2014/main" id="{F08F020E-1FCB-4E39-B87B-BBA83676339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70787" y="2030675"/>
            <a:ext cx="1365477" cy="13654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421408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40" y="152403"/>
            <a:ext cx="7584674" cy="722243"/>
          </a:xfrm>
        </p:spPr>
        <p:txBody>
          <a:bodyPr/>
          <a:lstStyle>
            <a:lvl1pPr>
              <a:defRPr>
                <a:solidFill>
                  <a:srgbClr val="0000E5"/>
                </a:solidFill>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0995896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2447884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t"/>
          <a:lstStyle>
            <a:lvl1pPr algn="l">
              <a:defRPr sz="1500" b="1">
                <a:solidFill>
                  <a:srgbClr val="0000E5"/>
                </a:solidFill>
              </a:defRPr>
            </a:lvl1pPr>
          </a:lstStyle>
          <a:p>
            <a:r>
              <a:rPr lang="en-US"/>
              <a:t>Click to edit Master title style</a:t>
            </a:r>
          </a:p>
        </p:txBody>
      </p:sp>
      <p:sp>
        <p:nvSpPr>
          <p:cNvPr id="3" name="Content Placeholder 2"/>
          <p:cNvSpPr>
            <a:spLocks noGrp="1"/>
          </p:cNvSpPr>
          <p:nvPr>
            <p:ph idx="1"/>
          </p:nvPr>
        </p:nvSpPr>
        <p:spPr>
          <a:xfrm>
            <a:off x="3575050" y="1003306"/>
            <a:ext cx="5111750" cy="5122863"/>
          </a:xfrm>
        </p:spPr>
        <p:txBody>
          <a:bodyPr/>
          <a:lstStyle>
            <a:lvl1pPr>
              <a:defRPr sz="1200"/>
            </a:lvl1pPr>
            <a:lvl2pPr>
              <a:defRPr sz="1200"/>
            </a:lvl2pPr>
            <a:lvl3pPr>
              <a:defRPr sz="1200"/>
            </a:lvl3pPr>
            <a:lvl4pPr>
              <a:defRPr sz="1200"/>
            </a:lvl4pPr>
            <a:lvl5pPr>
              <a:defRPr sz="12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470326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solidFill>
                  <a:srgbClr val="0000E5"/>
                </a:solidFill>
              </a:defRPr>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391175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lvl1pPr>
              <a:defRPr>
                <a:solidFill>
                  <a:srgbClr val="0000E5"/>
                </a:solidFill>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42325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lvl1pPr>
              <a:defRPr>
                <a:solidFill>
                  <a:srgbClr val="0000E5"/>
                </a:solidFill>
              </a:defRPr>
            </a:lvl1p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6"/>
            <a:ext cx="4114800" cy="2187575"/>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898745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
        <p:nvSpPr>
          <p:cNvPr id="105483" name="Line 11"/>
          <p:cNvSpPr>
            <a:spLocks noChangeShapeType="1"/>
          </p:cNvSpPr>
          <p:nvPr/>
        </p:nvSpPr>
        <p:spPr bwMode="auto">
          <a:xfrm>
            <a:off x="2443169"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pic>
        <p:nvPicPr>
          <p:cNvPr id="1026" name="Picture 2" descr="https://upload.wikimedia.org/wikipedia/commons/thumb/8/82/Seal_of_Massachusetts.svg/2000px-Seal_of_Massachusetts.svg.pn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70787" y="2030679"/>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p:nvPr>
        </p:nvSpPr>
        <p:spPr>
          <a:xfrm>
            <a:off x="2274971" y="1814170"/>
            <a:ext cx="6069891" cy="1843430"/>
          </a:xfrm>
          <a:prstGeom prst="rect">
            <a:avLst/>
          </a:prstGeom>
        </p:spPr>
        <p:txBody>
          <a:bodyPr anchor="ctr"/>
          <a:lstStyle>
            <a:lvl1pPr>
              <a:lnSpc>
                <a:spcPct val="100000"/>
              </a:lnSpc>
              <a:spcAft>
                <a:spcPts val="600"/>
              </a:spcAft>
              <a:defRPr/>
            </a:lvl1pPr>
          </a:lstStyle>
          <a:p>
            <a:pPr>
              <a:lnSpc>
                <a:spcPct val="100000"/>
              </a:lnSpc>
              <a:spcAft>
                <a:spcPts val="600"/>
              </a:spcAft>
            </a:pPr>
            <a:r>
              <a:rPr lang="en-US" sz="2100">
                <a:solidFill>
                  <a:srgbClr val="00269E"/>
                </a:solidFill>
                <a:latin typeface="Arial" pitchFamily="34" charset="0"/>
                <a:cs typeface="Arial" pitchFamily="34" charset="0"/>
              </a:rPr>
              <a:t>Commonwealth of Massachusetts</a:t>
            </a:r>
            <a:br>
              <a:rPr lang="en-US" sz="2100">
                <a:solidFill>
                  <a:srgbClr val="00269E"/>
                </a:solidFill>
                <a:latin typeface="Arial" pitchFamily="34" charset="0"/>
                <a:cs typeface="Arial" pitchFamily="34" charset="0"/>
              </a:rPr>
            </a:br>
            <a:br>
              <a:rPr lang="en-US" sz="1200">
                <a:solidFill>
                  <a:srgbClr val="00269E"/>
                </a:solidFill>
                <a:latin typeface="Arial" pitchFamily="34" charset="0"/>
                <a:cs typeface="Arial" pitchFamily="34" charset="0"/>
              </a:rPr>
            </a:br>
            <a:r>
              <a:rPr lang="en-US" sz="1200">
                <a:solidFill>
                  <a:srgbClr val="00269E"/>
                </a:solidFill>
                <a:latin typeface="Arial" pitchFamily="34" charset="0"/>
                <a:cs typeface="Arial" pitchFamily="34" charset="0"/>
              </a:rPr>
              <a:t>[SECRETARIAT]</a:t>
            </a:r>
            <a:br>
              <a:rPr lang="en-US" sz="1350">
                <a:solidFill>
                  <a:srgbClr val="00269E"/>
                </a:solidFill>
                <a:latin typeface="Arial" pitchFamily="34" charset="0"/>
                <a:cs typeface="Arial" pitchFamily="34" charset="0"/>
              </a:rPr>
            </a:br>
            <a:br>
              <a:rPr lang="en-US" sz="750">
                <a:solidFill>
                  <a:srgbClr val="00269E"/>
                </a:solidFill>
                <a:latin typeface="Arial" pitchFamily="34" charset="0"/>
                <a:cs typeface="Arial" pitchFamily="34" charset="0"/>
              </a:rPr>
            </a:br>
            <a:r>
              <a:rPr lang="en-US" sz="1200">
                <a:solidFill>
                  <a:srgbClr val="00269E"/>
                </a:solidFill>
                <a:latin typeface="Arial" pitchFamily="34" charset="0"/>
                <a:cs typeface="Arial" pitchFamily="34" charset="0"/>
              </a:rPr>
              <a:t>Presentation to the Governor</a:t>
            </a:r>
            <a:endParaRPr lang="en-US" sz="1800">
              <a:solidFill>
                <a:srgbClr val="00269E"/>
              </a:solidFill>
              <a:latin typeface="Arial" pitchFamily="34" charset="0"/>
              <a:cs typeface="Arial" pitchFamily="34" charset="0"/>
            </a:endParaRPr>
          </a:p>
        </p:txBody>
      </p:sp>
      <p:sp>
        <p:nvSpPr>
          <p:cNvPr id="7" name="TextBox 6"/>
          <p:cNvSpPr txBox="1"/>
          <p:nvPr userDrawn="1"/>
        </p:nvSpPr>
        <p:spPr>
          <a:xfrm>
            <a:off x="3265716" y="6283293"/>
            <a:ext cx="2612572" cy="184666"/>
          </a:xfrm>
          <a:prstGeom prst="rect">
            <a:avLst/>
          </a:prstGeom>
          <a:noFill/>
        </p:spPr>
        <p:txBody>
          <a:bodyPr wrap="square" rtlCol="0">
            <a:spAutoFit/>
          </a:bodyPr>
          <a:lstStyle/>
          <a:p>
            <a:pPr marL="0" marR="0" indent="0" algn="ctr" defTabSz="685783" rtl="0" eaLnBrk="1" fontAlgn="base" latinLnBrk="0" hangingPunct="1">
              <a:lnSpc>
                <a:spcPct val="100000"/>
              </a:lnSpc>
              <a:spcBef>
                <a:spcPct val="0"/>
              </a:spcBef>
              <a:spcAft>
                <a:spcPct val="0"/>
              </a:spcAft>
              <a:buClrTx/>
              <a:buSzTx/>
              <a:buFontTx/>
              <a:buNone/>
              <a:tabLst/>
              <a:defRPr/>
            </a:pPr>
            <a:r>
              <a:rPr lang="en-US" sz="600"/>
              <a:t>DRAFT &amp; CONFIDENTIAL</a:t>
            </a:r>
          </a:p>
        </p:txBody>
      </p:sp>
    </p:spTree>
    <p:extLst>
      <p:ext uri="{BB962C8B-B14F-4D97-AF65-F5344CB8AC3E}">
        <p14:creationId xmlns:p14="http://schemas.microsoft.com/office/powerpoint/2010/main" val="34383697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F4FFEB7C-5F4D-406F-B002-5DC2A62F8D9B}"/>
              </a:ext>
            </a:extLst>
          </p:cNvPr>
          <p:cNvSpPr>
            <a:spLocks noGrp="1" noChangeArrowheads="1"/>
          </p:cNvSpPr>
          <p:nvPr>
            <p:ph type="title"/>
          </p:nvPr>
        </p:nvSpPr>
        <p:spPr bwMode="auto">
          <a:xfrm>
            <a:off x="448415" y="337166"/>
            <a:ext cx="7438835" cy="376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rgbClr val="00269E"/>
                </a:solidFill>
              </a:defRPr>
            </a:lvl1pPr>
          </a:lstStyle>
          <a:p>
            <a:pPr lvl="0"/>
            <a:r>
              <a:rPr lang="en-US" altLang="en-US"/>
              <a:t>Main Header</a:t>
            </a:r>
          </a:p>
        </p:txBody>
      </p:sp>
      <p:sp>
        <p:nvSpPr>
          <p:cNvPr id="12" name="Content Placeholder 11">
            <a:extLst>
              <a:ext uri="{FF2B5EF4-FFF2-40B4-BE49-F238E27FC236}">
                <a16:creationId xmlns:a16="http://schemas.microsoft.com/office/drawing/2014/main" id="{887EC4F0-0BDB-4D72-B5B7-FA3E0EC0E676}"/>
              </a:ext>
            </a:extLst>
          </p:cNvPr>
          <p:cNvSpPr>
            <a:spLocks noGrp="1"/>
          </p:cNvSpPr>
          <p:nvPr>
            <p:ph sz="quarter" idx="11" hasCustomPrompt="1"/>
          </p:nvPr>
        </p:nvSpPr>
        <p:spPr>
          <a:xfrm>
            <a:off x="447676" y="752475"/>
            <a:ext cx="8426450" cy="447675"/>
          </a:xfrm>
          <a:prstGeom prst="rect">
            <a:avLst/>
          </a:prstGeom>
        </p:spPr>
        <p:txBody>
          <a:bodyPr/>
          <a:lstStyle>
            <a:lvl1pPr marL="0" indent="0">
              <a:buNone/>
              <a:defRPr sz="900" b="0" i="1">
                <a:solidFill>
                  <a:schemeClr val="tx1"/>
                </a:solidFill>
                <a:latin typeface="Arial" panose="020B0604020202020204" pitchFamily="34" charset="0"/>
                <a:cs typeface="Arial" panose="020B0604020202020204" pitchFamily="34" charset="0"/>
              </a:defRPr>
            </a:lvl1pPr>
          </a:lstStyle>
          <a:p>
            <a:pPr lvl="0"/>
            <a:r>
              <a:rPr lang="en-US"/>
              <a:t>Click here to add content</a:t>
            </a:r>
          </a:p>
        </p:txBody>
      </p:sp>
    </p:spTree>
    <p:extLst>
      <p:ext uri="{BB962C8B-B14F-4D97-AF65-F5344CB8AC3E}">
        <p14:creationId xmlns:p14="http://schemas.microsoft.com/office/powerpoint/2010/main" val="374657175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2" y="1165230"/>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sp>
        <p:nvSpPr>
          <p:cNvPr id="6" name="Line 11"/>
          <p:cNvSpPr>
            <a:spLocks noChangeShapeType="1"/>
          </p:cNvSpPr>
          <p:nvPr/>
        </p:nvSpPr>
        <p:spPr bwMode="auto">
          <a:xfrm>
            <a:off x="2443167"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7" name="Picture 11" descr="EEC.gif"/>
          <p:cNvPicPr>
            <a:picLocks noChangeAspect="1"/>
          </p:cNvPicPr>
          <p:nvPr userDrawn="1"/>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4" y="3927475"/>
            <a:ext cx="5716587" cy="446088"/>
          </a:xfrm>
        </p:spPr>
        <p:txBody>
          <a:bodyPr/>
          <a:lstStyle>
            <a:lvl1pPr>
              <a:buNone/>
              <a:defRPr sz="135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fld id="{2200DE78-286F-4487-B6BC-3C13584D420A}" type="datetime1">
              <a:rPr lang="en-US" smtClean="0">
                <a:solidFill>
                  <a:srgbClr val="000000"/>
                </a:solidFill>
              </a:rPr>
              <a:t>10/11/2022</a:t>
            </a:fld>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6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6320500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3"/>
            <a:ext cx="8382000" cy="4525963"/>
          </a:xfrm>
        </p:spPr>
        <p:txBody>
          <a:bodyPr/>
          <a:lstStyle>
            <a:lvl1pPr>
              <a:defRPr sz="825"/>
            </a:lvl1pPr>
            <a:lvl2pPr>
              <a:defRPr sz="825"/>
            </a:lvl2pPr>
            <a:lvl3pPr>
              <a:defRPr sz="825"/>
            </a:lvl3pPr>
            <a:lvl4pPr>
              <a:defRPr sz="825"/>
            </a:lvl4pPr>
            <a:lvl5pPr>
              <a:defRPr sz="825"/>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350" b="1"/>
            </a:lvl1pPr>
            <a:lvl2pPr>
              <a:defRPr b="1"/>
            </a:lvl2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fld id="{4AA767C0-C504-4EDF-86B4-90847DEFE20B}" type="datetime1">
              <a:rPr lang="en-US" smtClean="0">
                <a:solidFill>
                  <a:srgbClr val="000000"/>
                </a:solidFill>
              </a:rPr>
              <a:t>10/11/2022</a:t>
            </a:fld>
            <a:endParaRPr lang="en-US">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01301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2" y="1165230"/>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sp>
        <p:nvSpPr>
          <p:cNvPr id="6" name="Line 11"/>
          <p:cNvSpPr>
            <a:spLocks noChangeShapeType="1"/>
          </p:cNvSpPr>
          <p:nvPr/>
        </p:nvSpPr>
        <p:spPr bwMode="auto">
          <a:xfrm>
            <a:off x="2443167"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7" name="Picture 11" descr="EEC.gif"/>
          <p:cNvPicPr>
            <a:picLocks noChangeAspect="1"/>
          </p:cNvPicPr>
          <p:nvPr/>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4" y="3927475"/>
            <a:ext cx="5716587" cy="446088"/>
          </a:xfrm>
        </p:spPr>
        <p:txBody>
          <a:bodyPr/>
          <a:lstStyle>
            <a:lvl1pPr>
              <a:buNone/>
              <a:defRPr sz="135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6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smtClean="0">
                <a:solidFill>
                  <a:srgbClr val="000000"/>
                </a:solidFill>
              </a:rPr>
              <a:pPr>
                <a:defRPr/>
              </a:pPr>
              <a:t>‹#›</a:t>
            </a:fld>
            <a:endParaRPr lang="en-US">
              <a:solidFill>
                <a:srgbClr val="000000"/>
              </a:solidFill>
            </a:endParaRPr>
          </a:p>
        </p:txBody>
      </p:sp>
      <p:pic>
        <p:nvPicPr>
          <p:cNvPr id="11" name="Picture 11" descr="EEC.gif">
            <a:extLst>
              <a:ext uri="{FF2B5EF4-FFF2-40B4-BE49-F238E27FC236}">
                <a16:creationId xmlns:a16="http://schemas.microsoft.com/office/drawing/2014/main" id="{4A69FA92-4272-468E-B200-9D8CCBE4F335}"/>
              </a:ext>
            </a:extLst>
          </p:cNvPr>
          <p:cNvPicPr>
            <a:picLocks noChangeAspect="1"/>
          </p:cNvPicPr>
          <p:nvPr userDrawn="1"/>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Tree>
    <p:extLst>
      <p:ext uri="{BB962C8B-B14F-4D97-AF65-F5344CB8AC3E}">
        <p14:creationId xmlns:p14="http://schemas.microsoft.com/office/powerpoint/2010/main" val="422735293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C2995935-9242-4759-9608-40D7C1FB168D}" type="datetime1">
              <a:rPr lang="en-US" smtClean="0">
                <a:solidFill>
                  <a:srgbClr val="000000"/>
                </a:solidFill>
              </a:rPr>
              <a:t>10/11/2022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7491014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fld id="{769F5790-BF01-4E0E-837C-06535C3D14FB}" type="datetime1">
              <a:rPr lang="en-US" smtClean="0">
                <a:solidFill>
                  <a:srgbClr val="000000"/>
                </a:solidFill>
              </a:rPr>
              <a:t>10/11/2022</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4119454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fld id="{698B00E5-DDB8-4A2A-BA29-FCF03222E67D}" type="datetime1">
              <a:rPr lang="en-US" smtClean="0">
                <a:solidFill>
                  <a:srgbClr val="000000"/>
                </a:solidFill>
              </a:rPr>
              <a:t>10/11/2022</a:t>
            </a:fld>
            <a:endParaRPr lang="en-US">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420696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40" y="152403"/>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fld id="{3B6946B6-8510-4C5F-8DDF-32453D0EE9DF}" type="datetime1">
              <a:rPr lang="en-US" smtClean="0">
                <a:solidFill>
                  <a:srgbClr val="000000"/>
                </a:solidFill>
              </a:rPr>
              <a:t>10/11/2022</a:t>
            </a:fld>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1821057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A4D60944-08EF-42B7-97FE-95B65B5F679B}" type="datetime1">
              <a:rPr lang="en-US" smtClean="0">
                <a:solidFill>
                  <a:srgbClr val="000000"/>
                </a:solidFill>
              </a:rPr>
              <a:t>10/11/2022</a:t>
            </a:fld>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0828555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6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8ACDDC98-AF43-431A-AA56-BA618A100DBD}" type="datetime1">
              <a:rPr lang="en-US" smtClean="0">
                <a:solidFill>
                  <a:srgbClr val="000000"/>
                </a:solidFill>
              </a:rPr>
              <a:t>10/11/2022</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8467252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3C81A7F9-BCD7-4ADA-95D0-36855D815626}" type="datetime1">
              <a:rPr lang="en-US" smtClean="0">
                <a:solidFill>
                  <a:srgbClr val="000000"/>
                </a:solidFill>
              </a:rPr>
              <a:t>10/11/2022</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087445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fld id="{09094E05-29A7-4CFE-BD3A-65BEEEC88404}" type="datetime1">
              <a:rPr lang="en-US" smtClean="0">
                <a:solidFill>
                  <a:srgbClr val="000000"/>
                </a:solidFill>
              </a:rPr>
              <a:t>10/11/2022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7715149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7"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42"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fld id="{AAFC0BFC-AB8A-4C3F-8AC7-68583CCBD3F1}" type="datetime1">
              <a:rPr lang="en-US" smtClean="0">
                <a:solidFill>
                  <a:srgbClr val="000000"/>
                </a:solidFill>
              </a:rPr>
              <a:t>10/11/2022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6995013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fld id="{F4F24E1E-AE7A-4042-ADBD-671B0710A8F5}" type="datetime1">
              <a:rPr lang="en-US" smtClean="0">
                <a:solidFill>
                  <a:srgbClr val="000000"/>
                </a:solidFill>
              </a:rPr>
              <a:t>10/11/2022</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5667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3"/>
            <a:ext cx="8382000" cy="4525963"/>
          </a:xfrm>
        </p:spPr>
        <p:txBody>
          <a:bodyPr/>
          <a:lstStyle>
            <a:lvl1pPr>
              <a:defRPr sz="1500"/>
            </a:lvl1pPr>
            <a:lvl2pPr>
              <a:defRPr sz="1350"/>
            </a:lvl2pPr>
            <a:lvl3pPr>
              <a:defRPr sz="1350"/>
            </a:lvl3pPr>
            <a:lvl4pPr>
              <a:defRPr sz="1350"/>
            </a:lvl4pPr>
            <a:lvl5pPr>
              <a:defRPr sz="13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350"/>
            </a:lvl1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1654885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6"/>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fld id="{DA2A31B9-5E34-4A00-A491-C824D5309A6A}" type="datetime1">
              <a:rPr lang="en-US" smtClean="0">
                <a:solidFill>
                  <a:srgbClr val="000000"/>
                </a:solidFill>
              </a:rPr>
              <a:t>10/11/2022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504977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fld id="{BA807058-D8BE-4D32-A4A6-B451F1AEF943}" type="datetime1">
              <a:rPr lang="en-US" smtClean="0">
                <a:solidFill>
                  <a:srgbClr val="000000"/>
                </a:solidFill>
              </a:rPr>
              <a:t>10/11/2022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06375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6"/>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fld id="{7E14E568-D442-4337-93C3-D29291224D87}" type="datetime1">
              <a:rPr lang="en-US" smtClean="0">
                <a:solidFill>
                  <a:srgbClr val="000000"/>
                </a:solidFill>
              </a:rPr>
              <a:t>10/11/2022</a:t>
            </a:fld>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0494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7670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94385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645580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18"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17" Type="http://schemas.openxmlformats.org/officeDocument/2006/relationships/slideLayout" Target="../slideLayouts/slideLayout21.xml"/><Relationship Id="rId2" Type="http://schemas.openxmlformats.org/officeDocument/2006/relationships/slideLayout" Target="../slideLayouts/slideLayout6.xml"/><Relationship Id="rId16" Type="http://schemas.openxmlformats.org/officeDocument/2006/relationships/slideLayout" Target="../slideLayouts/slideLayout20.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slideLayout" Target="../slideLayouts/slideLayout19.xml"/><Relationship Id="rId10" Type="http://schemas.openxmlformats.org/officeDocument/2006/relationships/slideLayout" Target="../slideLayouts/slideLayout14.xml"/><Relationship Id="rId19" Type="http://schemas.openxmlformats.org/officeDocument/2006/relationships/image" Target="../media/image5.png"/><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image" Target="../media/image5.png"/><Relationship Id="rId2" Type="http://schemas.openxmlformats.org/officeDocument/2006/relationships/slideLayout" Target="../slideLayouts/slideLayout23.xml"/><Relationship Id="rId16" Type="http://schemas.openxmlformats.org/officeDocument/2006/relationships/theme" Target="../theme/theme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image" Target="../media/image5.pn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slideLayout" Target="../slideLayouts/slideLayout60.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17" Type="http://schemas.openxmlformats.org/officeDocument/2006/relationships/image" Target="../media/image5.png"/><Relationship Id="rId2" Type="http://schemas.openxmlformats.org/officeDocument/2006/relationships/slideLayout" Target="../slideLayouts/slideLayout49.xml"/><Relationship Id="rId16" Type="http://schemas.openxmlformats.org/officeDocument/2006/relationships/theme" Target="../theme/theme5.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5" Type="http://schemas.openxmlformats.org/officeDocument/2006/relationships/slideLayout" Target="../slideLayouts/slideLayout6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 Id="rId14" Type="http://schemas.openxmlformats.org/officeDocument/2006/relationships/slideLayout" Target="../slideLayouts/slideLayout6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40" name="Slide Number Placeholder 6"/>
          <p:cNvSpPr txBox="1">
            <a:spLocks/>
          </p:cNvSpPr>
          <p:nvPr userDrawn="1"/>
        </p:nvSpPr>
        <p:spPr>
          <a:xfrm>
            <a:off x="8149379" y="6543215"/>
            <a:ext cx="762000" cy="228600"/>
          </a:xfrm>
          <a:prstGeom prst="rect">
            <a:avLst/>
          </a:prstGeom>
        </p:spPr>
        <p:txBody>
          <a:bodyPr vert="horz" wrap="square" lIns="68580" tIns="34290" rIns="68580" bIns="34290" numCol="1" anchor="ctr" anchorCtr="0" compatLnSpc="1">
            <a:prstTxWarp prst="textNoShape">
              <a:avLst/>
            </a:prstTxWarp>
          </a:bodyPr>
          <a:lstStyle>
            <a:lvl1pPr>
              <a:defRPr/>
            </a:lvl1pPr>
          </a:lstStyle>
          <a:p>
            <a:pPr marL="0" marR="0" lvl="0" indent="0" algn="r" defTabSz="685783" rtl="0" eaLnBrk="1" fontAlgn="auto" latinLnBrk="0" hangingPunct="1">
              <a:lnSpc>
                <a:spcPct val="100000"/>
              </a:lnSpc>
              <a:spcBef>
                <a:spcPts val="0"/>
              </a:spcBef>
              <a:spcAft>
                <a:spcPts val="0"/>
              </a:spcAft>
              <a:buClrTx/>
              <a:buSzTx/>
              <a:buFontTx/>
              <a:buNone/>
              <a:tabLst/>
              <a:defRPr/>
            </a:pPr>
            <a:fld id="{9CFA4524-850C-6D4F-85BC-70D4F7341579}" type="slidenum">
              <a:rPr kumimoji="0" lang="en-US" sz="75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pPr marL="0" marR="0" lvl="0" indent="0" algn="r" defTabSz="685783" rtl="0" eaLnBrk="1" fontAlgn="auto" latinLnBrk="0" hangingPunct="1">
                <a:lnSpc>
                  <a:spcPct val="100000"/>
                </a:lnSpc>
                <a:spcBef>
                  <a:spcPts val="0"/>
                </a:spcBef>
                <a:spcAft>
                  <a:spcPts val="0"/>
                </a:spcAft>
                <a:buClrTx/>
                <a:buSzTx/>
                <a:buFontTx/>
                <a:buNone/>
                <a:tabLst/>
                <a:defRPr/>
              </a:pPr>
              <a:t>‹#›</a:t>
            </a:fld>
            <a:endParaRPr kumimoji="0" lang="en-US" sz="750" b="0" i="0" u="none" strike="noStrike" kern="1200" cap="none" spc="0" normalizeH="0" baseline="0" noProof="0">
              <a:ln>
                <a:noFill/>
              </a:ln>
              <a:solidFill>
                <a:schemeClr val="tx1"/>
              </a:solidFill>
              <a:effectLst/>
              <a:uLnTx/>
              <a:uFillTx/>
              <a:latin typeface="Arial" pitchFamily="34" charset="0"/>
              <a:ea typeface="+mn-ea"/>
              <a:cs typeface="Arial" pitchFamily="34" charset="0"/>
            </a:endParaRPr>
          </a:p>
        </p:txBody>
      </p:sp>
      <p:sp>
        <p:nvSpPr>
          <p:cNvPr id="41" name="Content Placeholder 8"/>
          <p:cNvSpPr txBox="1">
            <a:spLocks/>
          </p:cNvSpPr>
          <p:nvPr userDrawn="1"/>
        </p:nvSpPr>
        <p:spPr>
          <a:xfrm>
            <a:off x="306388" y="1698958"/>
            <a:ext cx="8463062" cy="4438496"/>
          </a:xfrm>
          <a:prstGeom prst="rect">
            <a:avLst/>
          </a:prstGeom>
        </p:spPr>
        <p:txBody>
          <a:bodyPr/>
          <a:lstStyle>
            <a:lvl1pPr marL="342900" indent="-342900" algn="l" rtl="0" eaLnBrk="1" fontAlgn="base" hangingPunct="1">
              <a:spcBef>
                <a:spcPts val="1000"/>
              </a:spcBef>
              <a:spcAft>
                <a:spcPct val="0"/>
              </a:spcAft>
              <a:buClr>
                <a:schemeClr val="tx1"/>
              </a:buClr>
              <a:buFont typeface="+mj-lt"/>
              <a:buAutoNum type="arabicPeriod"/>
              <a:defRPr sz="1300" b="0">
                <a:solidFill>
                  <a:schemeClr val="tx2"/>
                </a:solidFill>
                <a:latin typeface="Arial" pitchFamily="34" charset="0"/>
                <a:ea typeface="+mn-ea"/>
                <a:cs typeface="Arial" pitchFamily="34" charset="0"/>
              </a:defRPr>
            </a:lvl1pPr>
            <a:lvl2pPr marL="400050" indent="-177800" algn="l" rtl="0" eaLnBrk="1" fontAlgn="base" hangingPunct="1">
              <a:spcBef>
                <a:spcPts val="600"/>
              </a:spcBef>
              <a:spcAft>
                <a:spcPct val="0"/>
              </a:spcAft>
              <a:buClr>
                <a:srgbClr val="0033CC"/>
              </a:buClr>
              <a:buFont typeface="Arial" pitchFamily="34" charset="0"/>
              <a:buChar char="›"/>
              <a:defRPr sz="2000">
                <a:solidFill>
                  <a:schemeClr val="tx2"/>
                </a:solidFill>
                <a:latin typeface="Arial" pitchFamily="34" charset="0"/>
                <a:cs typeface="Arial" pitchFamily="34" charset="0"/>
              </a:defRPr>
            </a:lvl2pPr>
            <a:lvl3pPr marL="571500" indent="-171450" algn="l" rtl="0" eaLnBrk="1" fontAlgn="base" hangingPunct="1">
              <a:spcBef>
                <a:spcPts val="600"/>
              </a:spcBef>
              <a:spcAft>
                <a:spcPct val="0"/>
              </a:spcAft>
              <a:buClr>
                <a:srgbClr val="0033CC"/>
              </a:buClr>
              <a:buFont typeface="Arial" pitchFamily="34" charset="0"/>
              <a:buChar char="»"/>
              <a:defRPr sz="1400">
                <a:solidFill>
                  <a:schemeClr val="tx2"/>
                </a:solidFill>
                <a:latin typeface="Arial" pitchFamily="34" charset="0"/>
                <a:cs typeface="Arial" pitchFamily="34" charset="0"/>
              </a:defRPr>
            </a:lvl3pPr>
            <a:lvl4pPr marL="742950" indent="-171450" algn="l" rtl="0" eaLnBrk="1" fontAlgn="base" hangingPunct="1">
              <a:spcBef>
                <a:spcPts val="600"/>
              </a:spcBef>
              <a:spcAft>
                <a:spcPct val="0"/>
              </a:spcAft>
              <a:buClr>
                <a:srgbClr val="0033CC"/>
              </a:buClr>
              <a:buFont typeface="Arial" pitchFamily="34" charset="0"/>
              <a:buChar char="–"/>
              <a:defRPr sz="1400">
                <a:solidFill>
                  <a:schemeClr val="tx2"/>
                </a:solidFill>
                <a:latin typeface="Arial" pitchFamily="34" charset="0"/>
                <a:cs typeface="Arial" pitchFamily="34" charset="0"/>
              </a:defRPr>
            </a:lvl4pPr>
            <a:lvl5pPr marL="857250" indent="-114300" algn="l" rtl="0" eaLnBrk="1" fontAlgn="base" hangingPunct="1">
              <a:spcBef>
                <a:spcPts val="600"/>
              </a:spcBef>
              <a:spcAft>
                <a:spcPct val="0"/>
              </a:spcAft>
              <a:buClr>
                <a:srgbClr val="0033CC"/>
              </a:buClr>
              <a:buChar char="»"/>
              <a:defRPr sz="1200">
                <a:solidFill>
                  <a:schemeClr val="tx2"/>
                </a:solidFill>
                <a:latin typeface="Arial" pitchFamily="34" charset="0"/>
                <a:cs typeface="Arial" pitchFamily="34" charset="0"/>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endParaRPr lang="en-US" sz="975"/>
          </a:p>
        </p:txBody>
      </p:sp>
      <p:sp>
        <p:nvSpPr>
          <p:cNvPr id="2" name="TextBox 1"/>
          <p:cNvSpPr txBox="1"/>
          <p:nvPr userDrawn="1"/>
        </p:nvSpPr>
        <p:spPr>
          <a:xfrm>
            <a:off x="3265716" y="6543215"/>
            <a:ext cx="2612572" cy="184666"/>
          </a:xfrm>
          <a:prstGeom prst="rect">
            <a:avLst/>
          </a:prstGeom>
          <a:noFill/>
        </p:spPr>
        <p:txBody>
          <a:bodyPr wrap="square" rtlCol="0">
            <a:spAutoFit/>
          </a:bodyPr>
          <a:lstStyle/>
          <a:p>
            <a:pPr marL="0" marR="0" indent="0" algn="ctr" defTabSz="685783" rtl="0" eaLnBrk="1" fontAlgn="base" latinLnBrk="0" hangingPunct="1">
              <a:lnSpc>
                <a:spcPct val="100000"/>
              </a:lnSpc>
              <a:spcBef>
                <a:spcPct val="0"/>
              </a:spcBef>
              <a:spcAft>
                <a:spcPct val="0"/>
              </a:spcAft>
              <a:buClrTx/>
              <a:buSzTx/>
              <a:buFontTx/>
              <a:buNone/>
              <a:tabLst/>
              <a:defRPr/>
            </a:pPr>
            <a:r>
              <a:rPr lang="en-US" sz="600"/>
              <a:t>DRAFT &amp; CONFIDENTIAL</a:t>
            </a:r>
          </a:p>
        </p:txBody>
      </p:sp>
      <p:pic>
        <p:nvPicPr>
          <p:cNvPr id="10" name="Picture 2" descr="Image result for eec logo">
            <a:extLst>
              <a:ext uri="{FF2B5EF4-FFF2-40B4-BE49-F238E27FC236}">
                <a16:creationId xmlns:a16="http://schemas.microsoft.com/office/drawing/2014/main" id="{D9072A2F-1AB6-4F67-8B5C-42FEC3A3A262}"/>
              </a:ext>
            </a:extLst>
          </p:cNvPr>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l="6399" t="661" r="13602" b="-1"/>
          <a:stretch/>
        </p:blipFill>
        <p:spPr bwMode="auto">
          <a:xfrm>
            <a:off x="7887252" y="95710"/>
            <a:ext cx="740183" cy="689342"/>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6">
            <a:extLst>
              <a:ext uri="{FF2B5EF4-FFF2-40B4-BE49-F238E27FC236}">
                <a16:creationId xmlns:a16="http://schemas.microsoft.com/office/drawing/2014/main" id="{B4C39A74-3A0F-4B55-9EBC-A8EC16D0E1B9}"/>
              </a:ext>
            </a:extLst>
          </p:cNvPr>
          <p:cNvSpPr>
            <a:spLocks noGrp="1" noChangeArrowheads="1"/>
          </p:cNvSpPr>
          <p:nvPr>
            <p:ph type="title"/>
          </p:nvPr>
        </p:nvSpPr>
        <p:spPr bwMode="auto">
          <a:xfrm>
            <a:off x="448416" y="337168"/>
            <a:ext cx="7438835" cy="376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a:t>Main Header</a:t>
            </a:r>
          </a:p>
        </p:txBody>
      </p:sp>
      <p:cxnSp>
        <p:nvCxnSpPr>
          <p:cNvPr id="18" name="Straight Connector 17">
            <a:extLst>
              <a:ext uri="{FF2B5EF4-FFF2-40B4-BE49-F238E27FC236}">
                <a16:creationId xmlns:a16="http://schemas.microsoft.com/office/drawing/2014/main" id="{7BA71FB0-9CEF-424F-90D6-538F7CF89FBB}"/>
              </a:ext>
            </a:extLst>
          </p:cNvPr>
          <p:cNvCxnSpPr/>
          <p:nvPr userDrawn="1"/>
        </p:nvCxnSpPr>
        <p:spPr>
          <a:xfrm>
            <a:off x="448408" y="720969"/>
            <a:ext cx="7499252" cy="0"/>
          </a:xfrm>
          <a:prstGeom prst="line">
            <a:avLst/>
          </a:prstGeom>
          <a:ln w="12700">
            <a:solidFill>
              <a:srgbClr val="000099"/>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10306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737" r:id="rId4"/>
  </p:sldLayoutIdLst>
  <p:hf hdr="0" ftr="0" dt="0"/>
  <p:txStyles>
    <p:titleStyle>
      <a:lvl1pPr algn="l" rtl="0" eaLnBrk="1" fontAlgn="base" hangingPunct="1">
        <a:lnSpc>
          <a:spcPct val="90000"/>
        </a:lnSpc>
        <a:spcBef>
          <a:spcPct val="0"/>
        </a:spcBef>
        <a:spcAft>
          <a:spcPct val="0"/>
        </a:spcAft>
        <a:defRPr sz="1800" b="1">
          <a:solidFill>
            <a:srgbClr val="00269E"/>
          </a:solidFill>
          <a:latin typeface="+mj-lt"/>
          <a:ea typeface="+mj-ea"/>
          <a:cs typeface="Arial" panose="020B0604020202020204" pitchFamily="34" charset="0"/>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1800" b="1">
          <a:solidFill>
            <a:schemeClr val="tx1"/>
          </a:solidFill>
          <a:latin typeface="Calibri" panose="020F0502020204030204" pitchFamily="34" charset="0"/>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1500">
          <a:solidFill>
            <a:schemeClr val="tx1"/>
          </a:solidFill>
          <a:latin typeface="Calibri" panose="020F0502020204030204" pitchFamily="34" charset="0"/>
          <a:cs typeface="+mn-cs"/>
        </a:defRPr>
      </a:lvl2pPr>
      <a:lvl3pPr marL="685783" indent="-167875" algn="l" rtl="0" eaLnBrk="1" fontAlgn="base" hangingPunct="1">
        <a:spcBef>
          <a:spcPct val="20000"/>
        </a:spcBef>
        <a:spcAft>
          <a:spcPct val="0"/>
        </a:spcAft>
        <a:buClr>
          <a:srgbClr val="0033CC"/>
        </a:buClr>
        <a:buChar char="•"/>
        <a:defRPr sz="1500">
          <a:solidFill>
            <a:schemeClr val="tx1"/>
          </a:solidFill>
          <a:latin typeface="Calibri" panose="020F0502020204030204" pitchFamily="34" charset="0"/>
          <a:cs typeface="+mn-cs"/>
        </a:defRPr>
      </a:lvl3pPr>
      <a:lvl4pPr marL="946523" indent="-175018" algn="l" rtl="0" eaLnBrk="1" fontAlgn="base" hangingPunct="1">
        <a:spcBef>
          <a:spcPct val="20000"/>
        </a:spcBef>
        <a:spcAft>
          <a:spcPct val="0"/>
        </a:spcAft>
        <a:buClr>
          <a:srgbClr val="0033CC"/>
        </a:buClr>
        <a:buChar char="–"/>
        <a:defRPr sz="1500">
          <a:solidFill>
            <a:schemeClr val="tx1"/>
          </a:solidFill>
          <a:latin typeface="Calibri" panose="020F0502020204030204" pitchFamily="34" charset="0"/>
          <a:cs typeface="+mn-cs"/>
        </a:defRPr>
      </a:lvl4pPr>
      <a:lvl5pPr marL="1200120" indent="-167875" algn="l" rtl="0" eaLnBrk="1" fontAlgn="base" hangingPunct="1">
        <a:spcBef>
          <a:spcPct val="20000"/>
        </a:spcBef>
        <a:spcAft>
          <a:spcPct val="0"/>
        </a:spcAft>
        <a:buClr>
          <a:srgbClr val="0033CC"/>
        </a:buClr>
        <a:buChar char="»"/>
        <a:defRPr sz="1500">
          <a:solidFill>
            <a:schemeClr val="tx1"/>
          </a:solidFill>
          <a:latin typeface="Calibri" panose="020F0502020204030204" pitchFamily="34" charset="0"/>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6"/>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600" b="0">
                <a:latin typeface="+mn-lt"/>
                <a:cs typeface="+mn-cs"/>
              </a:defRPr>
            </a:lvl1pPr>
          </a:lstStyle>
          <a:p>
            <a:pPr fontAlgn="base">
              <a:spcAft>
                <a:spcPct val="0"/>
              </a:spcAft>
              <a:defRPr/>
            </a:pPr>
            <a:endParaRPr lang="en-US">
              <a:solidFill>
                <a:srgbClr val="000000"/>
              </a:solidFill>
            </a:endParaRPr>
          </a:p>
        </p:txBody>
      </p:sp>
      <p:sp>
        <p:nvSpPr>
          <p:cNvPr id="75790" name="Rectangle 14"/>
          <p:cNvSpPr>
            <a:spLocks noGrp="1" noChangeArrowheads="1"/>
          </p:cNvSpPr>
          <p:nvPr>
            <p:ph type="sldNum" sz="quarter" idx="4"/>
          </p:nvPr>
        </p:nvSpPr>
        <p:spPr bwMode="auto">
          <a:xfrm>
            <a:off x="7210427"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6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3079" name="Picture 7" descr="EEC-Happle2.gif"/>
          <p:cNvPicPr>
            <a:picLocks noChangeAspect="1"/>
          </p:cNvPicPr>
          <p:nvPr/>
        </p:nvPicPr>
        <p:blipFill>
          <a:blip r:embed="rId19"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290292361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4" r:id="rId16"/>
    <p:sldLayoutId id="2147483754" r:id="rId17"/>
  </p:sldLayoutIdLst>
  <p:hf hdr="0" ftr="0" dt="0"/>
  <p:txStyles>
    <p:titleStyle>
      <a:lvl1pPr algn="l" rtl="0" eaLnBrk="1" fontAlgn="base" hangingPunct="1">
        <a:spcBef>
          <a:spcPct val="0"/>
        </a:spcBef>
        <a:spcAft>
          <a:spcPct val="0"/>
        </a:spcAft>
        <a:defRPr sz="1800" b="1">
          <a:solidFill>
            <a:srgbClr val="0033CC"/>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1800" b="1">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150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150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150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150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6"/>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600" b="0">
                <a:latin typeface="+mn-lt"/>
                <a:cs typeface="+mn-cs"/>
              </a:defRPr>
            </a:lvl1pPr>
          </a:lstStyle>
          <a:p>
            <a:pPr fontAlgn="base">
              <a:spcAft>
                <a:spcPct val="0"/>
              </a:spcAft>
              <a:defRPr/>
            </a:pPr>
            <a:endParaRPr lang="en-US">
              <a:solidFill>
                <a:srgbClr val="000000"/>
              </a:solidFill>
            </a:endParaRPr>
          </a:p>
        </p:txBody>
      </p:sp>
      <p:sp>
        <p:nvSpPr>
          <p:cNvPr id="75790" name="Rectangle 14"/>
          <p:cNvSpPr>
            <a:spLocks noGrp="1" noChangeArrowheads="1"/>
          </p:cNvSpPr>
          <p:nvPr>
            <p:ph type="sldNum" sz="quarter" idx="4"/>
          </p:nvPr>
        </p:nvSpPr>
        <p:spPr bwMode="auto">
          <a:xfrm>
            <a:off x="7210427"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6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3079" name="Picture 7" descr="EEC-Happle2.gif"/>
          <p:cNvPicPr>
            <a:picLocks noChangeAspect="1"/>
          </p:cNvPicPr>
          <p:nvPr/>
        </p:nvPicPr>
        <p:blipFill>
          <a:blip r:embed="rId17"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1269837387"/>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Lst>
  <p:hf hdr="0" ftr="0" dt="0"/>
  <p:txStyles>
    <p:titleStyle>
      <a:lvl1pPr algn="l" rtl="0" eaLnBrk="1" fontAlgn="base" hangingPunct="1">
        <a:spcBef>
          <a:spcPct val="0"/>
        </a:spcBef>
        <a:spcAft>
          <a:spcPct val="0"/>
        </a:spcAft>
        <a:defRPr sz="1800" b="1">
          <a:solidFill>
            <a:srgbClr val="0033CC"/>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900" b="0">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900" b="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900" b="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900" b="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900" b="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6"/>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600" b="0">
                <a:latin typeface="+mn-lt"/>
                <a:cs typeface="+mn-cs"/>
              </a:defRPr>
            </a:lvl1pPr>
          </a:lstStyle>
          <a:p>
            <a:pPr fontAlgn="base">
              <a:spcAft>
                <a:spcPct val="0"/>
              </a:spcAft>
              <a:defRPr/>
            </a:pPr>
            <a:endParaRPr lang="en-US">
              <a:solidFill>
                <a:srgbClr val="000000"/>
              </a:solidFill>
            </a:endParaRPr>
          </a:p>
        </p:txBody>
      </p:sp>
      <p:sp>
        <p:nvSpPr>
          <p:cNvPr id="75790" name="Rectangle 14"/>
          <p:cNvSpPr>
            <a:spLocks noGrp="1" noChangeArrowheads="1"/>
          </p:cNvSpPr>
          <p:nvPr>
            <p:ph type="sldNum" sz="quarter" idx="4"/>
          </p:nvPr>
        </p:nvSpPr>
        <p:spPr bwMode="auto">
          <a:xfrm>
            <a:off x="7210427"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6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3079" name="Picture 7" descr="EEC-Happle2.gif"/>
          <p:cNvPicPr>
            <a:picLocks noChangeAspect="1"/>
          </p:cNvPicPr>
          <p:nvPr/>
        </p:nvPicPr>
        <p:blipFill>
          <a:blip r:embed="rId13"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1611376150"/>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5" r:id="rId11"/>
  </p:sldLayoutIdLst>
  <p:hf hdr="0" ftr="0" dt="0"/>
  <p:txStyles>
    <p:titleStyle>
      <a:lvl1pPr algn="l" rtl="0" eaLnBrk="1" fontAlgn="base" hangingPunct="1">
        <a:spcBef>
          <a:spcPct val="0"/>
        </a:spcBef>
        <a:spcAft>
          <a:spcPct val="0"/>
        </a:spcAft>
        <a:defRPr sz="1500" b="1">
          <a:solidFill>
            <a:srgbClr val="0000E5"/>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1800" b="1">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150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150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150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150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6"/>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600" b="0">
                <a:latin typeface="+mn-lt"/>
                <a:cs typeface="+mn-cs"/>
              </a:defRPr>
            </a:lvl1pPr>
          </a:lstStyle>
          <a:p>
            <a:pPr fontAlgn="base">
              <a:spcAft>
                <a:spcPct val="0"/>
              </a:spcAft>
              <a:defRPr/>
            </a:pPr>
            <a:fld id="{2F3C2207-D54E-42B2-BBB0-E5E632C4D1A0}" type="datetime1">
              <a:rPr lang="en-US" smtClean="0">
                <a:solidFill>
                  <a:srgbClr val="000000"/>
                </a:solidFill>
              </a:rPr>
              <a:t>10/11/2022</a:t>
            </a:fld>
            <a:endParaRPr lang="en-US">
              <a:solidFill>
                <a:srgbClr val="000000"/>
              </a:solidFill>
            </a:endParaRPr>
          </a:p>
        </p:txBody>
      </p:sp>
      <p:sp>
        <p:nvSpPr>
          <p:cNvPr id="75790" name="Rectangle 14"/>
          <p:cNvSpPr>
            <a:spLocks noGrp="1" noChangeArrowheads="1"/>
          </p:cNvSpPr>
          <p:nvPr>
            <p:ph type="sldNum" sz="quarter" idx="4"/>
          </p:nvPr>
        </p:nvSpPr>
        <p:spPr bwMode="auto">
          <a:xfrm>
            <a:off x="7210427"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6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3079" name="Picture 7" descr="EEC-Happle2.gif"/>
          <p:cNvPicPr>
            <a:picLocks noChangeAspect="1"/>
          </p:cNvPicPr>
          <p:nvPr/>
        </p:nvPicPr>
        <p:blipFill>
          <a:blip r:embed="rId17"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3162472986"/>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Lst>
  <p:hf hdr="0" ftr="0" dt="0"/>
  <p:txStyles>
    <p:titleStyle>
      <a:lvl1pPr algn="l" rtl="0" eaLnBrk="1" fontAlgn="base" hangingPunct="1">
        <a:spcBef>
          <a:spcPct val="0"/>
        </a:spcBef>
        <a:spcAft>
          <a:spcPct val="0"/>
        </a:spcAft>
        <a:defRPr sz="1800" b="1">
          <a:solidFill>
            <a:srgbClr val="0033CC"/>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900" b="0">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900" b="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900" b="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900" b="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900" b="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6" name="Rectangle 4"/>
          <p:cNvSpPr>
            <a:spLocks noGrp="1" noChangeArrowheads="1"/>
          </p:cNvSpPr>
          <p:nvPr>
            <p:ph type="ctrTitle"/>
          </p:nvPr>
        </p:nvSpPr>
        <p:spPr>
          <a:xfrm>
            <a:off x="2274970" y="1814170"/>
            <a:ext cx="6846744" cy="1843430"/>
          </a:xfrm>
          <a:prstGeom prst="rect">
            <a:avLst/>
          </a:prstGeom>
        </p:spPr>
        <p:txBody>
          <a:bodyPr anchor="ctr"/>
          <a:lstStyle/>
          <a:p>
            <a:pPr>
              <a:lnSpc>
                <a:spcPct val="100000"/>
              </a:lnSpc>
              <a:spcAft>
                <a:spcPts val="600"/>
              </a:spcAft>
            </a:pPr>
            <a:r>
              <a:rPr lang="en-US" sz="2400">
                <a:latin typeface="Arial" pitchFamily="34" charset="0"/>
                <a:cs typeface="Arial" pitchFamily="34" charset="0"/>
              </a:rPr>
              <a:t>Commonwealth</a:t>
            </a:r>
            <a:r>
              <a:rPr lang="en-US" sz="2400">
                <a:solidFill>
                  <a:srgbClr val="00269E"/>
                </a:solidFill>
                <a:latin typeface="Arial" pitchFamily="34" charset="0"/>
                <a:cs typeface="Arial" pitchFamily="34" charset="0"/>
              </a:rPr>
              <a:t> of Massachusetts</a:t>
            </a:r>
            <a:br>
              <a:rPr lang="en-US" sz="2400">
                <a:solidFill>
                  <a:srgbClr val="00269E"/>
                </a:solidFill>
                <a:latin typeface="Arial" pitchFamily="34" charset="0"/>
                <a:cs typeface="Arial" pitchFamily="34" charset="0"/>
              </a:rPr>
            </a:br>
            <a:r>
              <a:rPr lang="en-US" sz="2400">
                <a:latin typeface="Arial" pitchFamily="34" charset="0"/>
                <a:cs typeface="Arial" pitchFamily="34" charset="0"/>
              </a:rPr>
              <a:t>Department</a:t>
            </a:r>
            <a:r>
              <a:rPr lang="en-US" sz="2400">
                <a:solidFill>
                  <a:srgbClr val="00269E"/>
                </a:solidFill>
                <a:latin typeface="Arial" pitchFamily="34" charset="0"/>
                <a:cs typeface="Arial" pitchFamily="34" charset="0"/>
              </a:rPr>
              <a:t> of Early Education and Care</a:t>
            </a:r>
            <a:br>
              <a:rPr lang="en-US" sz="2800">
                <a:solidFill>
                  <a:srgbClr val="00269E"/>
                </a:solidFill>
                <a:latin typeface="Arial" pitchFamily="34" charset="0"/>
                <a:cs typeface="Arial" pitchFamily="34" charset="0"/>
              </a:rPr>
            </a:br>
            <a:br>
              <a:rPr lang="en-US" sz="1600">
                <a:solidFill>
                  <a:srgbClr val="00269E"/>
                </a:solidFill>
                <a:latin typeface="Arial" pitchFamily="34" charset="0"/>
                <a:cs typeface="Arial" pitchFamily="34" charset="0"/>
              </a:rPr>
            </a:br>
            <a:endParaRPr lang="en-US" sz="2400">
              <a:solidFill>
                <a:srgbClr val="00269E"/>
              </a:solidFill>
              <a:latin typeface="Arial" pitchFamily="34" charset="0"/>
              <a:cs typeface="Arial" pitchFamily="34" charset="0"/>
            </a:endParaRPr>
          </a:p>
        </p:txBody>
      </p:sp>
      <p:sp>
        <p:nvSpPr>
          <p:cNvPr id="2" name="TextBox 1"/>
          <p:cNvSpPr txBox="1"/>
          <p:nvPr/>
        </p:nvSpPr>
        <p:spPr>
          <a:xfrm>
            <a:off x="2716104" y="3902354"/>
            <a:ext cx="5569587" cy="738664"/>
          </a:xfrm>
          <a:prstGeom prst="rect">
            <a:avLst/>
          </a:prstGeom>
          <a:noFill/>
        </p:spPr>
        <p:txBody>
          <a:bodyPr wrap="square" lIns="91440" tIns="45720" rIns="91440" bIns="45720" rtlCol="0" anchor="t">
            <a:spAutoFit/>
          </a:bodyPr>
          <a:lstStyle/>
          <a:p>
            <a:pPr marL="0" marR="0" lvl="0" indent="0" algn="r" defTabSz="914400" rtl="0" eaLnBrk="1" fontAlgn="auto" latinLnBrk="0" hangingPunct="1">
              <a:lnSpc>
                <a:spcPct val="100000"/>
              </a:lnSpc>
              <a:spcBef>
                <a:spcPts val="0"/>
              </a:spcBef>
              <a:spcAft>
                <a:spcPts val="1200"/>
              </a:spcAft>
              <a:buClrTx/>
              <a:buSzTx/>
              <a:buFontTx/>
              <a:buNone/>
              <a:tabLst/>
              <a:defRPr/>
            </a:pPr>
            <a:r>
              <a:rPr kumimoji="0" lang="en-US" sz="1800" b="1" i="0" u="none" strike="noStrike" kern="1200" cap="none" spc="0" normalizeH="0" baseline="0" noProof="0">
                <a:ln>
                  <a:noFill/>
                </a:ln>
                <a:solidFill>
                  <a:srgbClr val="00269E"/>
                </a:solidFill>
                <a:effectLst/>
                <a:uLnTx/>
                <a:uFillTx/>
                <a:latin typeface="Arial"/>
                <a:ea typeface="+mn-ea"/>
                <a:cs typeface="Arial"/>
              </a:rPr>
              <a:t>Board Meeting</a:t>
            </a:r>
          </a:p>
          <a:p>
            <a:pPr marL="0" marR="0" lvl="0" indent="0" algn="r" defTabSz="914400" rtl="0" eaLnBrk="1" fontAlgn="auto" latinLnBrk="0" hangingPunct="1">
              <a:lnSpc>
                <a:spcPct val="100000"/>
              </a:lnSpc>
              <a:spcBef>
                <a:spcPts val="0"/>
              </a:spcBef>
              <a:spcAft>
                <a:spcPts val="1200"/>
              </a:spcAft>
              <a:buClrTx/>
              <a:buSzTx/>
              <a:buFontTx/>
              <a:buNone/>
              <a:tabLst/>
              <a:defRPr/>
            </a:pPr>
            <a:r>
              <a:rPr lang="en-US" sz="1400" i="1">
                <a:solidFill>
                  <a:srgbClr val="000000">
                    <a:lumMod val="50000"/>
                    <a:lumOff val="50000"/>
                  </a:srgbClr>
                </a:solidFill>
                <a:latin typeface="Arial"/>
                <a:cs typeface="Arial"/>
              </a:rPr>
              <a:t>October 11</a:t>
            </a:r>
            <a:r>
              <a:rPr kumimoji="0" lang="en-US" sz="1400" b="0" i="1" u="none" strike="noStrike" kern="1200" cap="none" spc="0" normalizeH="0" baseline="0" noProof="0">
                <a:ln>
                  <a:noFill/>
                </a:ln>
                <a:solidFill>
                  <a:srgbClr val="000000">
                    <a:lumMod val="50000"/>
                    <a:lumOff val="50000"/>
                  </a:srgbClr>
                </a:solidFill>
                <a:effectLst/>
                <a:uLnTx/>
                <a:uFillTx/>
                <a:latin typeface="Arial"/>
                <a:ea typeface="+mn-ea"/>
                <a:cs typeface="Arial"/>
              </a:rPr>
              <a:t>, 2022</a:t>
            </a:r>
            <a:endParaRPr kumimoji="0" lang="en-US" sz="1800" b="0" i="0" u="none" strike="noStrike" kern="1200" cap="none" spc="0" normalizeH="0" baseline="0" noProof="0">
              <a:ln>
                <a:noFill/>
              </a:ln>
              <a:solidFill>
                <a:srgbClr val="000000">
                  <a:lumMod val="50000"/>
                  <a:lumOff val="50000"/>
                </a:srgbClr>
              </a:solidFill>
              <a:effectLst/>
              <a:uLnTx/>
              <a:uFillTx/>
              <a:latin typeface="Arial" panose="020B0604020202020204"/>
              <a:ea typeface="+mn-ea"/>
              <a:cs typeface="+mn-cs"/>
            </a:endParaRPr>
          </a:p>
        </p:txBody>
      </p:sp>
      <p:pic>
        <p:nvPicPr>
          <p:cNvPr id="1026" name="Picture 2" descr="Image result for ma eec logo">
            <a:extLst>
              <a:ext uri="{FF2B5EF4-FFF2-40B4-BE49-F238E27FC236}">
                <a16:creationId xmlns:a16="http://schemas.microsoft.com/office/drawing/2014/main" id="{35D8A83C-70FF-4B31-90EB-3AFE3CD0C7D5}"/>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570943" y="5413933"/>
            <a:ext cx="2714748" cy="738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2197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8229600" cy="541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24" name="Content Placeholder 2"/>
          <p:cNvSpPr>
            <a:spLocks noGrp="1"/>
          </p:cNvSpPr>
          <p:nvPr>
            <p:ph idx="1"/>
          </p:nvPr>
        </p:nvSpPr>
        <p:spPr>
          <a:xfrm>
            <a:off x="525294" y="1106487"/>
            <a:ext cx="7700662" cy="5501141"/>
          </a:xfrm>
        </p:spPr>
        <p:txBody>
          <a:bodyPr/>
          <a:lstStyle/>
          <a:p>
            <a:pPr marL="0" indent="0">
              <a:buFont typeface="Arial" charset="0"/>
              <a:buNone/>
              <a:defRPr/>
            </a:pPr>
            <a:r>
              <a:rPr lang="en-US" sz="1600" b="0">
                <a:latin typeface="Arial"/>
                <a:cs typeface="Arial"/>
              </a:rPr>
              <a:t>The FY23 final state budget included a $60M "rate reserve" to increase payment rates for center-based programs.</a:t>
            </a:r>
          </a:p>
          <a:p>
            <a:pPr marL="546100" lvl="1" indent="-285750">
              <a:defRPr/>
            </a:pPr>
            <a:r>
              <a:rPr lang="en-US" sz="1400" b="0">
                <a:latin typeface="Arial"/>
                <a:cs typeface="Arial"/>
              </a:rPr>
              <a:t>$20 million to “increase the reimbursement rate by an appropriate percentage for all such providers”</a:t>
            </a:r>
          </a:p>
          <a:p>
            <a:pPr marL="546100" lvl="1" indent="-285750">
              <a:defRPr/>
            </a:pPr>
            <a:r>
              <a:rPr lang="en-US" sz="1400" b="0">
                <a:latin typeface="Arial"/>
                <a:cs typeface="Arial"/>
              </a:rPr>
              <a:t>$</a:t>
            </a:r>
            <a:r>
              <a:rPr lang="en-US" sz="1400">
                <a:latin typeface="Arial"/>
                <a:cs typeface="Arial"/>
              </a:rPr>
              <a:t>40</a:t>
            </a:r>
            <a:r>
              <a:rPr lang="en-US" sz="1400" b="0">
                <a:latin typeface="Arial"/>
                <a:cs typeface="Arial"/>
              </a:rPr>
              <a:t> </a:t>
            </a:r>
            <a:r>
              <a:rPr lang="en-US" sz="1400">
                <a:latin typeface="Arial"/>
                <a:cs typeface="Arial"/>
              </a:rPr>
              <a:t>million </a:t>
            </a:r>
            <a:r>
              <a:rPr lang="en-US" sz="1400" b="0">
                <a:latin typeface="Arial"/>
                <a:cs typeface="Arial"/>
              </a:rPr>
              <a:t>of which is to “</a:t>
            </a:r>
            <a:r>
              <a:rPr lang="en-US" sz="1400" b="0" i="0">
                <a:solidFill>
                  <a:srgbClr val="141414"/>
                </a:solidFill>
                <a:effectLst/>
                <a:cs typeface="Arial"/>
              </a:rPr>
              <a:t>increase the reimbursement rate through a daily quality add-on rate by the same percentage for all such providers, inclusive of administration staff in family child care systems agencies”</a:t>
            </a:r>
          </a:p>
          <a:p>
            <a:pPr marL="546100" lvl="1" indent="-285750">
              <a:defRPr/>
            </a:pPr>
            <a:r>
              <a:rPr lang="en-US" sz="1400">
                <a:solidFill>
                  <a:srgbClr val="141414"/>
                </a:solidFill>
                <a:cs typeface="Arial"/>
              </a:rPr>
              <a:t>An increase to the “</a:t>
            </a:r>
            <a:r>
              <a:rPr lang="en-US" sz="1400" i="0">
                <a:solidFill>
                  <a:srgbClr val="141414"/>
                </a:solidFill>
                <a:effectLst/>
                <a:cs typeface="Arial"/>
              </a:rPr>
              <a:t>the daily add-on rate for comprehensive early education services for children with active cases at the department of children and families</a:t>
            </a:r>
            <a:r>
              <a:rPr lang="en-US" sz="1400" b="1" i="0">
                <a:solidFill>
                  <a:srgbClr val="141414"/>
                </a:solidFill>
                <a:effectLst/>
                <a:cs typeface="Arial"/>
              </a:rPr>
              <a:t>”</a:t>
            </a:r>
            <a:endParaRPr lang="en-US" sz="1400" b="0" i="0">
              <a:solidFill>
                <a:srgbClr val="141414"/>
              </a:solidFill>
              <a:effectLst/>
              <a:cs typeface="Arial"/>
            </a:endParaRPr>
          </a:p>
          <a:p>
            <a:pPr marL="0" indent="0">
              <a:buFont typeface="Arial" charset="0"/>
              <a:buNone/>
              <a:defRPr/>
            </a:pPr>
            <a:endParaRPr lang="en-US" sz="1600" b="0">
              <a:solidFill>
                <a:srgbClr val="141414"/>
              </a:solidFill>
              <a:latin typeface="Arial"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pPr>
              <a:defRPr/>
            </a:pPr>
            <a:fld id="{F6A09A6D-D253-4A92-98E9-FACB6629A463}" type="slidenum">
              <a:rPr lang="en-US" smtClean="0"/>
              <a:pPr>
                <a:defRPr/>
              </a:pPr>
              <a:t>10</a:t>
            </a:fld>
            <a:endParaRPr lang="en-US"/>
          </a:p>
        </p:txBody>
      </p:sp>
      <p:sp>
        <p:nvSpPr>
          <p:cNvPr id="9" name="Text Placeholder 6">
            <a:extLst>
              <a:ext uri="{FF2B5EF4-FFF2-40B4-BE49-F238E27FC236}">
                <a16:creationId xmlns:a16="http://schemas.microsoft.com/office/drawing/2014/main" id="{6CDA4FBC-F6D0-4D62-A000-D81BD6BA069E}"/>
              </a:ext>
            </a:extLst>
          </p:cNvPr>
          <p:cNvSpPr>
            <a:spLocks noGrp="1"/>
          </p:cNvSpPr>
          <p:nvPr>
            <p:ph type="title"/>
          </p:nvPr>
        </p:nvSpPr>
        <p:spPr>
          <a:xfrm>
            <a:off x="414338" y="152400"/>
            <a:ext cx="7811618" cy="801688"/>
          </a:xfrm>
        </p:spPr>
        <p:txBody>
          <a:bodyPr/>
          <a:lstStyle/>
          <a:p>
            <a:r>
              <a:rPr lang="en-US" sz="1900">
                <a:solidFill>
                  <a:schemeClr val="accent2">
                    <a:lumMod val="50000"/>
                  </a:schemeClr>
                </a:solidFill>
              </a:rPr>
              <a:t>FY23 Center-Based Child Care Financial Assistance Rate Increase</a:t>
            </a:r>
          </a:p>
        </p:txBody>
      </p:sp>
      <p:sp>
        <p:nvSpPr>
          <p:cNvPr id="8" name="TextBox 7">
            <a:extLst>
              <a:ext uri="{FF2B5EF4-FFF2-40B4-BE49-F238E27FC236}">
                <a16:creationId xmlns:a16="http://schemas.microsoft.com/office/drawing/2014/main" id="{5CCC0B03-24D4-438D-80D3-FAECADDB4FEB}"/>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
        <p:nvSpPr>
          <p:cNvPr id="7" name="TextBox 6">
            <a:extLst>
              <a:ext uri="{FF2B5EF4-FFF2-40B4-BE49-F238E27FC236}">
                <a16:creationId xmlns:a16="http://schemas.microsoft.com/office/drawing/2014/main" id="{52F75866-F5FC-4E84-ACB1-23120465AED5}"/>
              </a:ext>
            </a:extLst>
          </p:cNvPr>
          <p:cNvSpPr txBox="1"/>
          <p:nvPr/>
        </p:nvSpPr>
        <p:spPr>
          <a:xfrm>
            <a:off x="3560093" y="3832460"/>
            <a:ext cx="2018554" cy="307777"/>
          </a:xfrm>
          <a:prstGeom prst="rect">
            <a:avLst/>
          </a:prstGeom>
          <a:noFill/>
        </p:spPr>
        <p:txBody>
          <a:bodyPr wrap="square" rtlCol="0">
            <a:spAutoFit/>
          </a:bodyPr>
          <a:lstStyle/>
          <a:p>
            <a:pPr algn="ctr"/>
            <a:r>
              <a:rPr lang="en-US" sz="1400" b="1" i="1">
                <a:solidFill>
                  <a:schemeClr val="bg1">
                    <a:lumMod val="50000"/>
                  </a:schemeClr>
                </a:solidFill>
              </a:rPr>
              <a:t>Funding Allocations</a:t>
            </a:r>
          </a:p>
        </p:txBody>
      </p:sp>
      <p:sp>
        <p:nvSpPr>
          <p:cNvPr id="10" name="Rectangle: Rounded Corners 9">
            <a:extLst>
              <a:ext uri="{FF2B5EF4-FFF2-40B4-BE49-F238E27FC236}">
                <a16:creationId xmlns:a16="http://schemas.microsoft.com/office/drawing/2014/main" id="{69CF21F7-FFA6-4559-854C-F70EFB6A6357}"/>
              </a:ext>
            </a:extLst>
          </p:cNvPr>
          <p:cNvSpPr/>
          <p:nvPr/>
        </p:nvSpPr>
        <p:spPr>
          <a:xfrm>
            <a:off x="2141089" y="4193090"/>
            <a:ext cx="4861821" cy="523220"/>
          </a:xfrm>
          <a:prstGeom prst="roundRect">
            <a:avLst/>
          </a:prstGeom>
          <a:solidFill>
            <a:srgbClr val="E1E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a:solidFill>
                  <a:schemeClr val="tx1"/>
                </a:solidFill>
              </a:rPr>
              <a:t>3000-1042: Center-Based Child Care Rate Increase</a:t>
            </a:r>
            <a:br>
              <a:rPr lang="en-US" sz="1050" b="1">
                <a:solidFill>
                  <a:schemeClr val="tx1"/>
                </a:solidFill>
              </a:rPr>
            </a:br>
            <a:r>
              <a:rPr lang="en-US" sz="1050" b="1">
                <a:solidFill>
                  <a:schemeClr val="tx1"/>
                </a:solidFill>
              </a:rPr>
              <a:t>($60M)</a:t>
            </a:r>
          </a:p>
        </p:txBody>
      </p:sp>
      <p:sp>
        <p:nvSpPr>
          <p:cNvPr id="11" name="Rectangle: Rounded Corners 10">
            <a:extLst>
              <a:ext uri="{FF2B5EF4-FFF2-40B4-BE49-F238E27FC236}">
                <a16:creationId xmlns:a16="http://schemas.microsoft.com/office/drawing/2014/main" id="{11EC093A-F844-4458-8460-7A6337E431B6}"/>
              </a:ext>
            </a:extLst>
          </p:cNvPr>
          <p:cNvSpPr/>
          <p:nvPr/>
        </p:nvSpPr>
        <p:spPr>
          <a:xfrm>
            <a:off x="2135831" y="5344179"/>
            <a:ext cx="1304352" cy="523220"/>
          </a:xfrm>
          <a:prstGeom prst="roundRect">
            <a:avLst/>
          </a:prstGeom>
          <a:solidFill>
            <a:srgbClr val="E1E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a:solidFill>
                  <a:schemeClr val="tx1"/>
                </a:solidFill>
              </a:rPr>
              <a:t>Rate Increase</a:t>
            </a:r>
            <a:br>
              <a:rPr lang="en-US" sz="1050" b="1">
                <a:solidFill>
                  <a:schemeClr val="tx1"/>
                </a:solidFill>
              </a:rPr>
            </a:br>
            <a:r>
              <a:rPr lang="en-US" sz="1050" b="1">
                <a:solidFill>
                  <a:schemeClr val="tx1"/>
                </a:solidFill>
              </a:rPr>
              <a:t>($20M)</a:t>
            </a:r>
          </a:p>
        </p:txBody>
      </p:sp>
      <p:sp>
        <p:nvSpPr>
          <p:cNvPr id="12" name="Rectangle: Rounded Corners 11">
            <a:extLst>
              <a:ext uri="{FF2B5EF4-FFF2-40B4-BE49-F238E27FC236}">
                <a16:creationId xmlns:a16="http://schemas.microsoft.com/office/drawing/2014/main" id="{4AAC959A-97A2-48BE-9D54-5128C8A87745}"/>
              </a:ext>
            </a:extLst>
          </p:cNvPr>
          <p:cNvSpPr/>
          <p:nvPr/>
        </p:nvSpPr>
        <p:spPr>
          <a:xfrm>
            <a:off x="3917194" y="5341053"/>
            <a:ext cx="1304352" cy="523220"/>
          </a:xfrm>
          <a:prstGeom prst="roundRect">
            <a:avLst/>
          </a:prstGeom>
          <a:solidFill>
            <a:srgbClr val="E1E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a:solidFill>
                  <a:schemeClr val="tx1"/>
                </a:solidFill>
              </a:rPr>
              <a:t>Quality Add-on</a:t>
            </a:r>
            <a:br>
              <a:rPr lang="en-US" sz="1050" b="1">
                <a:solidFill>
                  <a:schemeClr val="tx1"/>
                </a:solidFill>
              </a:rPr>
            </a:br>
            <a:r>
              <a:rPr lang="en-US" sz="1050" b="1">
                <a:solidFill>
                  <a:schemeClr val="tx1"/>
                </a:solidFill>
              </a:rPr>
              <a:t>($40M)</a:t>
            </a:r>
          </a:p>
        </p:txBody>
      </p:sp>
      <p:sp>
        <p:nvSpPr>
          <p:cNvPr id="13" name="Rectangle: Rounded Corners 12">
            <a:extLst>
              <a:ext uri="{FF2B5EF4-FFF2-40B4-BE49-F238E27FC236}">
                <a16:creationId xmlns:a16="http://schemas.microsoft.com/office/drawing/2014/main" id="{7FE3537A-6603-4F24-A953-E60985C8DB7D}"/>
              </a:ext>
            </a:extLst>
          </p:cNvPr>
          <p:cNvSpPr/>
          <p:nvPr/>
        </p:nvSpPr>
        <p:spPr>
          <a:xfrm>
            <a:off x="5698558" y="5341053"/>
            <a:ext cx="1304352" cy="523220"/>
          </a:xfrm>
          <a:prstGeom prst="roundRect">
            <a:avLst/>
          </a:prstGeom>
          <a:solidFill>
            <a:srgbClr val="E1E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50" b="1">
                <a:solidFill>
                  <a:schemeClr val="tx1"/>
                </a:solidFill>
              </a:rPr>
              <a:t>Daily Add-on</a:t>
            </a:r>
          </a:p>
        </p:txBody>
      </p:sp>
      <p:cxnSp>
        <p:nvCxnSpPr>
          <p:cNvPr id="14" name="Connector: Elbow 13">
            <a:extLst>
              <a:ext uri="{FF2B5EF4-FFF2-40B4-BE49-F238E27FC236}">
                <a16:creationId xmlns:a16="http://schemas.microsoft.com/office/drawing/2014/main" id="{E79AC629-29DB-4CA1-B5B0-06A8ECD4DF9F}"/>
              </a:ext>
            </a:extLst>
          </p:cNvPr>
          <p:cNvCxnSpPr>
            <a:cxnSpLocks/>
            <a:stCxn id="10" idx="2"/>
            <a:endCxn id="11" idx="0"/>
          </p:cNvCxnSpPr>
          <p:nvPr/>
        </p:nvCxnSpPr>
        <p:spPr>
          <a:xfrm rot="5400000">
            <a:off x="3366070" y="4138248"/>
            <a:ext cx="627869" cy="1783993"/>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15" name="Connector: Elbow 14">
            <a:extLst>
              <a:ext uri="{FF2B5EF4-FFF2-40B4-BE49-F238E27FC236}">
                <a16:creationId xmlns:a16="http://schemas.microsoft.com/office/drawing/2014/main" id="{6714660F-AE90-467D-B07C-DEBC81DC5B8D}"/>
              </a:ext>
            </a:extLst>
          </p:cNvPr>
          <p:cNvCxnSpPr>
            <a:cxnSpLocks/>
            <a:stCxn id="10" idx="2"/>
            <a:endCxn id="12" idx="0"/>
          </p:cNvCxnSpPr>
          <p:nvPr/>
        </p:nvCxnSpPr>
        <p:spPr>
          <a:xfrm rot="5400000">
            <a:off x="4258314" y="5027366"/>
            <a:ext cx="624743" cy="263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26" name="Connector: Elbow 25">
            <a:extLst>
              <a:ext uri="{FF2B5EF4-FFF2-40B4-BE49-F238E27FC236}">
                <a16:creationId xmlns:a16="http://schemas.microsoft.com/office/drawing/2014/main" id="{69C0A046-2039-422F-AE87-695A04159E4B}"/>
              </a:ext>
            </a:extLst>
          </p:cNvPr>
          <p:cNvCxnSpPr>
            <a:cxnSpLocks/>
            <a:stCxn id="10" idx="2"/>
            <a:endCxn id="13" idx="0"/>
          </p:cNvCxnSpPr>
          <p:nvPr/>
        </p:nvCxnSpPr>
        <p:spPr>
          <a:xfrm rot="16200000" flipH="1">
            <a:off x="5148996" y="4139314"/>
            <a:ext cx="624743" cy="1778734"/>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61577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AB20E-17A7-4890-B346-8A0B75B9CACB}"/>
              </a:ext>
            </a:extLst>
          </p:cNvPr>
          <p:cNvSpPr>
            <a:spLocks noGrp="1"/>
          </p:cNvSpPr>
          <p:nvPr>
            <p:ph type="title"/>
          </p:nvPr>
        </p:nvSpPr>
        <p:spPr/>
        <p:txBody>
          <a:bodyPr/>
          <a:lstStyle/>
          <a:p>
            <a:r>
              <a:rPr lang="en-US"/>
              <a:t>EEC Recommendations</a:t>
            </a:r>
          </a:p>
        </p:txBody>
      </p:sp>
      <p:sp>
        <p:nvSpPr>
          <p:cNvPr id="4" name="Slide Number Placeholder 3">
            <a:extLst>
              <a:ext uri="{FF2B5EF4-FFF2-40B4-BE49-F238E27FC236}">
                <a16:creationId xmlns:a16="http://schemas.microsoft.com/office/drawing/2014/main" id="{D712A43B-D4C8-4C89-A6E0-21DE0FF3CDFD}"/>
              </a:ext>
            </a:extLst>
          </p:cNvPr>
          <p:cNvSpPr>
            <a:spLocks noGrp="1"/>
          </p:cNvSpPr>
          <p:nvPr>
            <p:ph type="sldNum" sz="quarter" idx="12"/>
          </p:nvPr>
        </p:nvSpPr>
        <p:spPr/>
        <p:txBody>
          <a:bodyPr/>
          <a:lstStyle/>
          <a:p>
            <a:fld id="{60FD0B0E-32B1-4158-9304-F9E9B068F047}" type="slidenum">
              <a:rPr lang="en-US" smtClean="0"/>
              <a:t>11</a:t>
            </a:fld>
            <a:endParaRPr lang="en-US"/>
          </a:p>
        </p:txBody>
      </p:sp>
      <p:sp>
        <p:nvSpPr>
          <p:cNvPr id="10" name="Rectangle: Rounded Corners 9">
            <a:extLst>
              <a:ext uri="{FF2B5EF4-FFF2-40B4-BE49-F238E27FC236}">
                <a16:creationId xmlns:a16="http://schemas.microsoft.com/office/drawing/2014/main" id="{2B5558A9-B138-44FB-8FDF-AB3E82FC9A73}"/>
              </a:ext>
            </a:extLst>
          </p:cNvPr>
          <p:cNvSpPr/>
          <p:nvPr/>
        </p:nvSpPr>
        <p:spPr>
          <a:xfrm>
            <a:off x="1458537" y="1242068"/>
            <a:ext cx="6216072" cy="523220"/>
          </a:xfrm>
          <a:prstGeom prst="roundRect">
            <a:avLst/>
          </a:prstGeom>
          <a:solidFill>
            <a:srgbClr val="E1E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a:solidFill>
                  <a:schemeClr val="tx1"/>
                </a:solidFill>
              </a:rPr>
              <a:t>FY23 Child Care Financial Assistance Rate Increase Proposal </a:t>
            </a:r>
          </a:p>
        </p:txBody>
      </p:sp>
      <p:cxnSp>
        <p:nvCxnSpPr>
          <p:cNvPr id="11" name="Connector: Elbow 10">
            <a:extLst>
              <a:ext uri="{FF2B5EF4-FFF2-40B4-BE49-F238E27FC236}">
                <a16:creationId xmlns:a16="http://schemas.microsoft.com/office/drawing/2014/main" id="{89E2AC7C-4CFB-44DD-8817-25FDB00713E8}"/>
              </a:ext>
            </a:extLst>
          </p:cNvPr>
          <p:cNvCxnSpPr>
            <a:cxnSpLocks/>
            <a:stCxn id="10" idx="2"/>
            <a:endCxn id="16" idx="0"/>
          </p:cNvCxnSpPr>
          <p:nvPr/>
        </p:nvCxnSpPr>
        <p:spPr>
          <a:xfrm rot="5400000">
            <a:off x="2877385" y="586862"/>
            <a:ext cx="510762" cy="2867614"/>
          </a:xfrm>
          <a:prstGeom prst="bentConnector3">
            <a:avLst>
              <a:gd name="adj1" fmla="val 48011"/>
            </a:avLst>
          </a:prstGeom>
          <a:ln>
            <a:tailEnd type="triangle"/>
          </a:ln>
        </p:spPr>
        <p:style>
          <a:lnRef idx="1">
            <a:schemeClr val="dk1"/>
          </a:lnRef>
          <a:fillRef idx="0">
            <a:schemeClr val="dk1"/>
          </a:fillRef>
          <a:effectRef idx="0">
            <a:schemeClr val="dk1"/>
          </a:effectRef>
          <a:fontRef idx="minor">
            <a:schemeClr val="tx1"/>
          </a:fontRef>
        </p:style>
      </p:cxnSp>
      <p:cxnSp>
        <p:nvCxnSpPr>
          <p:cNvPr id="12" name="Connector: Elbow 11">
            <a:extLst>
              <a:ext uri="{FF2B5EF4-FFF2-40B4-BE49-F238E27FC236}">
                <a16:creationId xmlns:a16="http://schemas.microsoft.com/office/drawing/2014/main" id="{1392FD89-0DCE-4668-AB2F-368CE8FAC0C7}"/>
              </a:ext>
            </a:extLst>
          </p:cNvPr>
          <p:cNvCxnSpPr>
            <a:cxnSpLocks/>
            <a:stCxn id="10" idx="2"/>
            <a:endCxn id="15" idx="0"/>
          </p:cNvCxnSpPr>
          <p:nvPr/>
        </p:nvCxnSpPr>
        <p:spPr>
          <a:xfrm rot="5400000">
            <a:off x="4316987" y="2014874"/>
            <a:ext cx="499172" cy="1"/>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13" name="Connector: Elbow 12">
            <a:extLst>
              <a:ext uri="{FF2B5EF4-FFF2-40B4-BE49-F238E27FC236}">
                <a16:creationId xmlns:a16="http://schemas.microsoft.com/office/drawing/2014/main" id="{460011A1-3995-4AD2-BDE8-8C2155692380}"/>
              </a:ext>
            </a:extLst>
          </p:cNvPr>
          <p:cNvCxnSpPr>
            <a:cxnSpLocks/>
            <a:stCxn id="10" idx="2"/>
            <a:endCxn id="14" idx="0"/>
          </p:cNvCxnSpPr>
          <p:nvPr/>
        </p:nvCxnSpPr>
        <p:spPr>
          <a:xfrm rot="16200000" flipH="1">
            <a:off x="5760163" y="571697"/>
            <a:ext cx="491286" cy="2878467"/>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graphicFrame>
        <p:nvGraphicFramePr>
          <p:cNvPr id="14" name="Table 13">
            <a:extLst>
              <a:ext uri="{FF2B5EF4-FFF2-40B4-BE49-F238E27FC236}">
                <a16:creationId xmlns:a16="http://schemas.microsoft.com/office/drawing/2014/main" id="{21F49564-E622-4C73-B66D-D82B00C36A9D}"/>
              </a:ext>
            </a:extLst>
          </p:cNvPr>
          <p:cNvGraphicFramePr>
            <a:graphicFrameLocks noGrp="1"/>
          </p:cNvGraphicFramePr>
          <p:nvPr>
            <p:extLst>
              <p:ext uri="{D42A27DB-BD31-4B8C-83A1-F6EECF244321}">
                <p14:modId xmlns:p14="http://schemas.microsoft.com/office/powerpoint/2010/main" val="3881525890"/>
              </p:ext>
            </p:extLst>
          </p:nvPr>
        </p:nvGraphicFramePr>
        <p:xfrm>
          <a:off x="6154516" y="2256574"/>
          <a:ext cx="2581049" cy="2994926"/>
        </p:xfrm>
        <a:graphic>
          <a:graphicData uri="http://schemas.openxmlformats.org/drawingml/2006/table">
            <a:tbl>
              <a:tblPr firstRow="1" bandRow="1">
                <a:tableStyleId>{5C22544A-7EE6-4342-B048-85BDC9FD1C3A}</a:tableStyleId>
              </a:tblPr>
              <a:tblGrid>
                <a:gridCol w="2581049">
                  <a:extLst>
                    <a:ext uri="{9D8B030D-6E8A-4147-A177-3AD203B41FA5}">
                      <a16:colId xmlns:a16="http://schemas.microsoft.com/office/drawing/2014/main" val="2136636245"/>
                    </a:ext>
                  </a:extLst>
                </a:gridCol>
              </a:tblGrid>
              <a:tr h="544533">
                <a:tc>
                  <a:txBody>
                    <a:bodyPr/>
                    <a:lstStyle/>
                    <a:p>
                      <a:r>
                        <a:rPr lang="en-US" sz="1400">
                          <a:solidFill>
                            <a:schemeClr val="tx1"/>
                          </a:solidFill>
                        </a:rPr>
                        <a:t>Daily Add-on Rate Recommendation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DCFF"/>
                    </a:solidFill>
                  </a:tcPr>
                </a:tc>
                <a:extLst>
                  <a:ext uri="{0D108BD9-81ED-4DB2-BD59-A6C34878D82A}">
                    <a16:rowId xmlns:a16="http://schemas.microsoft.com/office/drawing/2014/main" val="2585898181"/>
                  </a:ext>
                </a:extLst>
              </a:tr>
              <a:tr h="2450393">
                <a:tc>
                  <a:txBody>
                    <a:bodyPr/>
                    <a:lstStyle/>
                    <a:p>
                      <a:pPr marL="0" algn="l" rtl="0" eaLnBrk="1" latinLnBrk="0" hangingPunct="1"/>
                      <a:r>
                        <a:rPr lang="en-US" sz="1300" kern="1200">
                          <a:solidFill>
                            <a:schemeClr val="dk1"/>
                          </a:solidFill>
                          <a:latin typeface="+mn-lt"/>
                          <a:ea typeface="+mn-ea"/>
                          <a:cs typeface="+mn-cs"/>
                        </a:rPr>
                        <a:t>Increase daily add-on rate for </a:t>
                      </a:r>
                      <a:r>
                        <a:rPr lang="en-US" sz="1300" kern="1200" noProof="0">
                          <a:solidFill>
                            <a:schemeClr val="dk1"/>
                          </a:solidFill>
                          <a:latin typeface="+mn-lt"/>
                          <a:ea typeface="+mn-ea"/>
                          <a:cs typeface="+mn-cs"/>
                        </a:rPr>
                        <a:t>supportive, teen and homeless contracts</a:t>
                      </a:r>
                      <a:r>
                        <a:rPr lang="en-US" sz="1300" kern="1200">
                          <a:solidFill>
                            <a:schemeClr val="dk1"/>
                          </a:solidFill>
                          <a:latin typeface="+mn-lt"/>
                          <a:ea typeface="+mn-ea"/>
                          <a:cs typeface="+mn-cs"/>
                        </a:rPr>
                        <a:t> by $1.</a:t>
                      </a:r>
                    </a:p>
                    <a:p>
                      <a:pPr marL="0" algn="l" rtl="0" eaLnBrk="1" latinLnBrk="0" hangingPunct="1"/>
                      <a:endParaRPr lang="en-US" sz="1300" kern="1200">
                        <a:solidFill>
                          <a:schemeClr val="dk1"/>
                        </a:solidFill>
                        <a:latin typeface="+mn-lt"/>
                        <a:ea typeface="+mn-ea"/>
                        <a:cs typeface="+mn-cs"/>
                      </a:endParaRPr>
                    </a:p>
                    <a:p>
                      <a:pPr marL="0" algn="l" rtl="0" eaLnBrk="1" latinLnBrk="0" hangingPunct="1"/>
                      <a:r>
                        <a:rPr lang="en-US" sz="1300" kern="1200">
                          <a:solidFill>
                            <a:schemeClr val="dk1"/>
                          </a:solidFill>
                          <a:latin typeface="+mn-lt"/>
                          <a:ea typeface="+mn-ea"/>
                          <a:cs typeface="+mn-cs"/>
                        </a:rPr>
                        <a:t>Cost: $1.7M</a:t>
                      </a:r>
                    </a:p>
                    <a:p>
                      <a:pPr marL="0" algn="l" rtl="0" eaLnBrk="1" latinLnBrk="0" hangingPunct="1"/>
                      <a:endParaRPr lang="en-US" sz="1100" kern="120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EFFF"/>
                    </a:solidFill>
                  </a:tcPr>
                </a:tc>
                <a:extLst>
                  <a:ext uri="{0D108BD9-81ED-4DB2-BD59-A6C34878D82A}">
                    <a16:rowId xmlns:a16="http://schemas.microsoft.com/office/drawing/2014/main" val="3341578795"/>
                  </a:ext>
                </a:extLst>
              </a:tr>
            </a:tbl>
          </a:graphicData>
        </a:graphic>
      </p:graphicFrame>
      <p:graphicFrame>
        <p:nvGraphicFramePr>
          <p:cNvPr id="15" name="Table 14">
            <a:extLst>
              <a:ext uri="{FF2B5EF4-FFF2-40B4-BE49-F238E27FC236}">
                <a16:creationId xmlns:a16="http://schemas.microsoft.com/office/drawing/2014/main" id="{96CCA2F8-4488-4AED-BB1C-79FAAAEBE3EE}"/>
              </a:ext>
            </a:extLst>
          </p:cNvPr>
          <p:cNvGraphicFramePr>
            <a:graphicFrameLocks noGrp="1"/>
          </p:cNvGraphicFramePr>
          <p:nvPr>
            <p:extLst>
              <p:ext uri="{D42A27DB-BD31-4B8C-83A1-F6EECF244321}">
                <p14:modId xmlns:p14="http://schemas.microsoft.com/office/powerpoint/2010/main" val="2686981060"/>
              </p:ext>
            </p:extLst>
          </p:nvPr>
        </p:nvGraphicFramePr>
        <p:xfrm>
          <a:off x="3276048" y="2264460"/>
          <a:ext cx="2581049" cy="2987040"/>
        </p:xfrm>
        <a:graphic>
          <a:graphicData uri="http://schemas.openxmlformats.org/drawingml/2006/table">
            <a:tbl>
              <a:tblPr firstRow="1" bandRow="1">
                <a:tableStyleId>{5C22544A-7EE6-4342-B048-85BDC9FD1C3A}</a:tableStyleId>
              </a:tblPr>
              <a:tblGrid>
                <a:gridCol w="2581049">
                  <a:extLst>
                    <a:ext uri="{9D8B030D-6E8A-4147-A177-3AD203B41FA5}">
                      <a16:colId xmlns:a16="http://schemas.microsoft.com/office/drawing/2014/main" val="2136636245"/>
                    </a:ext>
                  </a:extLst>
                </a:gridCol>
              </a:tblGrid>
              <a:tr h="498848">
                <a:tc>
                  <a:txBody>
                    <a:bodyPr/>
                    <a:lstStyle/>
                    <a:p>
                      <a:r>
                        <a:rPr lang="en-US" sz="1400">
                          <a:solidFill>
                            <a:schemeClr val="tx1"/>
                          </a:solidFill>
                        </a:rPr>
                        <a:t>8.5% “Across the Board” – All Program Types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DCFF"/>
                    </a:solidFill>
                  </a:tcPr>
                </a:tc>
                <a:extLst>
                  <a:ext uri="{0D108BD9-81ED-4DB2-BD59-A6C34878D82A}">
                    <a16:rowId xmlns:a16="http://schemas.microsoft.com/office/drawing/2014/main" val="2585898181"/>
                  </a:ext>
                </a:extLst>
              </a:tr>
              <a:tr h="2376863">
                <a:tc>
                  <a:txBody>
                    <a:bodyPr/>
                    <a:lstStyle/>
                    <a:p>
                      <a:pPr marL="0" algn="l" rtl="0" eaLnBrk="1" latinLnBrk="0" hangingPunct="1"/>
                      <a:r>
                        <a:rPr lang="en-US" sz="1300" kern="1200">
                          <a:solidFill>
                            <a:schemeClr val="dk1"/>
                          </a:solidFill>
                          <a:latin typeface="+mn-lt"/>
                          <a:ea typeface="+mn-ea"/>
                          <a:cs typeface="+mn-cs"/>
                        </a:rPr>
                        <a:t>All age groups, program types + FCC systems will receive the equivalent of an 8.5% “across the board “ rate increase above the </a:t>
                      </a:r>
                      <a:r>
                        <a:rPr lang="en-US" sz="1300" kern="1200" noProof="0">
                          <a:solidFill>
                            <a:schemeClr val="dk1"/>
                          </a:solidFill>
                          <a:latin typeface="+mn-lt"/>
                          <a:ea typeface="+mn-ea"/>
                          <a:cs typeface="+mn-cs"/>
                        </a:rPr>
                        <a:t>new base rate (following the targeted rate increase adjustments)</a:t>
                      </a:r>
                      <a:r>
                        <a:rPr lang="en-US" sz="1300" kern="1200">
                          <a:solidFill>
                            <a:schemeClr val="dk1"/>
                          </a:solidFill>
                          <a:latin typeface="+mn-lt"/>
                          <a:ea typeface="+mn-ea"/>
                          <a:cs typeface="+mn-cs"/>
                        </a:rPr>
                        <a:t>. Pursuant to line-item language, center-based increases will be allocated as a “quality add on”.</a:t>
                      </a:r>
                    </a:p>
                    <a:p>
                      <a:pPr marL="0" algn="l" rtl="0" eaLnBrk="1" latinLnBrk="0" hangingPunct="1"/>
                      <a:endParaRPr lang="en-US" sz="1300" kern="1200">
                        <a:solidFill>
                          <a:schemeClr val="dk1"/>
                        </a:solidFill>
                        <a:latin typeface="+mn-lt"/>
                        <a:ea typeface="+mn-ea"/>
                        <a:cs typeface="+mn-cs"/>
                      </a:endParaRPr>
                    </a:p>
                    <a:p>
                      <a:pPr marL="0" algn="l" rtl="0" eaLnBrk="1" latinLnBrk="0" hangingPunct="1"/>
                      <a:r>
                        <a:rPr lang="en-US" sz="1300" kern="1200">
                          <a:solidFill>
                            <a:schemeClr val="dk1"/>
                          </a:solidFill>
                          <a:latin typeface="+mn-lt"/>
                          <a:ea typeface="+mn-ea"/>
                          <a:cs typeface="+mn-cs"/>
                        </a:rPr>
                        <a:t>Cost: $40M (+ $15M for FCC)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EFFF"/>
                    </a:solidFill>
                  </a:tcPr>
                </a:tc>
                <a:extLst>
                  <a:ext uri="{0D108BD9-81ED-4DB2-BD59-A6C34878D82A}">
                    <a16:rowId xmlns:a16="http://schemas.microsoft.com/office/drawing/2014/main" val="3341578795"/>
                  </a:ext>
                </a:extLst>
              </a:tr>
            </a:tbl>
          </a:graphicData>
        </a:graphic>
      </p:graphicFrame>
      <p:graphicFrame>
        <p:nvGraphicFramePr>
          <p:cNvPr id="16" name="Table 15">
            <a:extLst>
              <a:ext uri="{FF2B5EF4-FFF2-40B4-BE49-F238E27FC236}">
                <a16:creationId xmlns:a16="http://schemas.microsoft.com/office/drawing/2014/main" id="{CE8F17C1-5BA3-4873-909B-03C81A8D6198}"/>
              </a:ext>
            </a:extLst>
          </p:cNvPr>
          <p:cNvGraphicFramePr>
            <a:graphicFrameLocks noGrp="1"/>
          </p:cNvGraphicFramePr>
          <p:nvPr>
            <p:extLst>
              <p:ext uri="{D42A27DB-BD31-4B8C-83A1-F6EECF244321}">
                <p14:modId xmlns:p14="http://schemas.microsoft.com/office/powerpoint/2010/main" val="178993394"/>
              </p:ext>
            </p:extLst>
          </p:nvPr>
        </p:nvGraphicFramePr>
        <p:xfrm>
          <a:off x="414338" y="2276050"/>
          <a:ext cx="2569243" cy="2975450"/>
        </p:xfrm>
        <a:graphic>
          <a:graphicData uri="http://schemas.openxmlformats.org/drawingml/2006/table">
            <a:tbl>
              <a:tblPr firstRow="1" bandRow="1">
                <a:tableStyleId>{5C22544A-7EE6-4342-B048-85BDC9FD1C3A}</a:tableStyleId>
              </a:tblPr>
              <a:tblGrid>
                <a:gridCol w="2569243">
                  <a:extLst>
                    <a:ext uri="{9D8B030D-6E8A-4147-A177-3AD203B41FA5}">
                      <a16:colId xmlns:a16="http://schemas.microsoft.com/office/drawing/2014/main" val="2136636245"/>
                    </a:ext>
                  </a:extLst>
                </a:gridCol>
              </a:tblGrid>
              <a:tr h="666531">
                <a:tc>
                  <a:txBody>
                    <a:bodyPr/>
                    <a:lstStyle/>
                    <a:p>
                      <a:r>
                        <a:rPr lang="en-US" sz="1400">
                          <a:solidFill>
                            <a:schemeClr val="tx1"/>
                          </a:solidFill>
                        </a:rPr>
                        <a:t>Targeted Increases to Reach 30</a:t>
                      </a:r>
                      <a:r>
                        <a:rPr lang="en-US" sz="1400" baseline="30000">
                          <a:solidFill>
                            <a:schemeClr val="tx1"/>
                          </a:solidFill>
                        </a:rPr>
                        <a:t>th  </a:t>
                      </a:r>
                      <a:r>
                        <a:rPr lang="en-US" sz="1400">
                          <a:solidFill>
                            <a:schemeClr val="tx1"/>
                          </a:solidFill>
                        </a:rPr>
                        <a:t>Percentile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DCFF"/>
                    </a:solidFill>
                  </a:tcPr>
                </a:tc>
                <a:extLst>
                  <a:ext uri="{0D108BD9-81ED-4DB2-BD59-A6C34878D82A}">
                    <a16:rowId xmlns:a16="http://schemas.microsoft.com/office/drawing/2014/main" val="2585898181"/>
                  </a:ext>
                </a:extLst>
              </a:tr>
              <a:tr h="23089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a:t>Ensure rates for all program types and age groups meet or exceed 30</a:t>
                      </a:r>
                      <a:r>
                        <a:rPr lang="en-US" sz="1300" baseline="30000"/>
                        <a:t>th</a:t>
                      </a:r>
                      <a:r>
                        <a:rPr lang="en-US" sz="1300"/>
                        <a:t> percentile and provide a .68% “across the board” increase with remaining available funds.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300"/>
                    </a:p>
                    <a:p>
                      <a:r>
                        <a:rPr lang="en-US" sz="1300" i="1"/>
                        <a:t>Cost: </a:t>
                      </a:r>
                      <a:r>
                        <a:rPr lang="en-US" sz="1300"/>
                        <a:t>$20M (+ $4.9M for FCC)</a:t>
                      </a:r>
                    </a:p>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EFFF"/>
                    </a:solidFill>
                  </a:tcPr>
                </a:tc>
                <a:extLst>
                  <a:ext uri="{0D108BD9-81ED-4DB2-BD59-A6C34878D82A}">
                    <a16:rowId xmlns:a16="http://schemas.microsoft.com/office/drawing/2014/main" val="3341578795"/>
                  </a:ext>
                </a:extLst>
              </a:tr>
            </a:tbl>
          </a:graphicData>
        </a:graphic>
      </p:graphicFrame>
      <p:sp>
        <p:nvSpPr>
          <p:cNvPr id="34" name="TextBox 33">
            <a:extLst>
              <a:ext uri="{FF2B5EF4-FFF2-40B4-BE49-F238E27FC236}">
                <a16:creationId xmlns:a16="http://schemas.microsoft.com/office/drawing/2014/main" id="{F52472E4-075A-4426-9E89-22DE94C898CE}"/>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
        <p:nvSpPr>
          <p:cNvPr id="3" name="TextBox 2">
            <a:extLst>
              <a:ext uri="{FF2B5EF4-FFF2-40B4-BE49-F238E27FC236}">
                <a16:creationId xmlns:a16="http://schemas.microsoft.com/office/drawing/2014/main" id="{A1A2856A-78F7-480D-879F-557D54974B1E}"/>
              </a:ext>
            </a:extLst>
          </p:cNvPr>
          <p:cNvSpPr txBox="1"/>
          <p:nvPr/>
        </p:nvSpPr>
        <p:spPr>
          <a:xfrm>
            <a:off x="1791446" y="5599879"/>
            <a:ext cx="5550252" cy="954107"/>
          </a:xfrm>
          <a:prstGeom prst="rect">
            <a:avLst/>
          </a:prstGeom>
          <a:noFill/>
          <a:ln>
            <a:solidFill>
              <a:schemeClr val="tx1"/>
            </a:solidFill>
          </a:ln>
        </p:spPr>
        <p:txBody>
          <a:bodyPr wrap="square" rtlCol="0">
            <a:spAutoFit/>
          </a:bodyPr>
          <a:lstStyle/>
          <a:p>
            <a:r>
              <a:rPr lang="en-US" sz="1400">
                <a:effectLst/>
                <a:latin typeface="+mj-lt"/>
                <a:ea typeface="Calibri" panose="020F0502020204030204" pitchFamily="34" charset="0"/>
              </a:rPr>
              <a:t>EEC will be recommending that the amount of all rate increases, across program types and regions, including funding allocated for the quality add-on, be fully annualized into the base rates for child care financial assistance in FY24. </a:t>
            </a:r>
          </a:p>
        </p:txBody>
      </p:sp>
    </p:spTree>
    <p:extLst>
      <p:ext uri="{BB962C8B-B14F-4D97-AF65-F5344CB8AC3E}">
        <p14:creationId xmlns:p14="http://schemas.microsoft.com/office/powerpoint/2010/main" val="51806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8229600" cy="541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Slide Number Placeholder 5"/>
          <p:cNvSpPr>
            <a:spLocks noGrp="1"/>
          </p:cNvSpPr>
          <p:nvPr>
            <p:ph type="sldNum" sz="quarter" idx="12"/>
          </p:nvPr>
        </p:nvSpPr>
        <p:spPr/>
        <p:txBody>
          <a:bodyPr/>
          <a:lstStyle/>
          <a:p>
            <a:pPr>
              <a:defRPr/>
            </a:pPr>
            <a:fld id="{F6A09A6D-D253-4A92-98E9-FACB6629A463}" type="slidenum">
              <a:rPr lang="en-US" smtClean="0"/>
              <a:pPr>
                <a:defRPr/>
              </a:pPr>
              <a:t>12</a:t>
            </a:fld>
            <a:endParaRPr lang="en-US"/>
          </a:p>
        </p:txBody>
      </p:sp>
      <p:sp>
        <p:nvSpPr>
          <p:cNvPr id="9" name="Text Placeholder 6">
            <a:extLst>
              <a:ext uri="{FF2B5EF4-FFF2-40B4-BE49-F238E27FC236}">
                <a16:creationId xmlns:a16="http://schemas.microsoft.com/office/drawing/2014/main" id="{6CDA4FBC-F6D0-4D62-A000-D81BD6BA069E}"/>
              </a:ext>
            </a:extLst>
          </p:cNvPr>
          <p:cNvSpPr>
            <a:spLocks noGrp="1"/>
          </p:cNvSpPr>
          <p:nvPr>
            <p:ph type="title"/>
          </p:nvPr>
        </p:nvSpPr>
        <p:spPr>
          <a:xfrm>
            <a:off x="414338" y="152400"/>
            <a:ext cx="7734300" cy="801688"/>
          </a:xfrm>
        </p:spPr>
        <p:txBody>
          <a:bodyPr/>
          <a:lstStyle/>
          <a:p>
            <a:r>
              <a:rPr lang="en-US" sz="2000">
                <a:solidFill>
                  <a:schemeClr val="accent2">
                    <a:lumMod val="50000"/>
                  </a:schemeClr>
                </a:solidFill>
              </a:rPr>
              <a:t>Relevant Market Rate Survey Findings</a:t>
            </a:r>
          </a:p>
        </p:txBody>
      </p:sp>
      <p:sp>
        <p:nvSpPr>
          <p:cNvPr id="8" name="TextBox 7">
            <a:extLst>
              <a:ext uri="{FF2B5EF4-FFF2-40B4-BE49-F238E27FC236}">
                <a16:creationId xmlns:a16="http://schemas.microsoft.com/office/drawing/2014/main" id="{5CCC0B03-24D4-438D-80D3-FAECADDB4FEB}"/>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graphicFrame>
        <p:nvGraphicFramePr>
          <p:cNvPr id="17" name="Table 16">
            <a:extLst>
              <a:ext uri="{FF2B5EF4-FFF2-40B4-BE49-F238E27FC236}">
                <a16:creationId xmlns:a16="http://schemas.microsoft.com/office/drawing/2014/main" id="{2F738ECB-670A-405A-A3E3-7F2C08B68382}"/>
              </a:ext>
            </a:extLst>
          </p:cNvPr>
          <p:cNvGraphicFramePr>
            <a:graphicFrameLocks noGrp="1"/>
          </p:cNvGraphicFramePr>
          <p:nvPr>
            <p:extLst>
              <p:ext uri="{D42A27DB-BD31-4B8C-83A1-F6EECF244321}">
                <p14:modId xmlns:p14="http://schemas.microsoft.com/office/powerpoint/2010/main" val="2231319731"/>
              </p:ext>
            </p:extLst>
          </p:nvPr>
        </p:nvGraphicFramePr>
        <p:xfrm>
          <a:off x="983678" y="1090953"/>
          <a:ext cx="6340248" cy="3564161"/>
        </p:xfrm>
        <a:graphic>
          <a:graphicData uri="http://schemas.openxmlformats.org/drawingml/2006/table">
            <a:tbl>
              <a:tblPr/>
              <a:tblGrid>
                <a:gridCol w="915052">
                  <a:extLst>
                    <a:ext uri="{9D8B030D-6E8A-4147-A177-3AD203B41FA5}">
                      <a16:colId xmlns:a16="http://schemas.microsoft.com/office/drawing/2014/main" val="2737139716"/>
                    </a:ext>
                  </a:extLst>
                </a:gridCol>
                <a:gridCol w="640951">
                  <a:extLst>
                    <a:ext uri="{9D8B030D-6E8A-4147-A177-3AD203B41FA5}">
                      <a16:colId xmlns:a16="http://schemas.microsoft.com/office/drawing/2014/main" val="1084115337"/>
                    </a:ext>
                  </a:extLst>
                </a:gridCol>
                <a:gridCol w="672481">
                  <a:extLst>
                    <a:ext uri="{9D8B030D-6E8A-4147-A177-3AD203B41FA5}">
                      <a16:colId xmlns:a16="http://schemas.microsoft.com/office/drawing/2014/main" val="1425593725"/>
                    </a:ext>
                  </a:extLst>
                </a:gridCol>
                <a:gridCol w="793713">
                  <a:extLst>
                    <a:ext uri="{9D8B030D-6E8A-4147-A177-3AD203B41FA5}">
                      <a16:colId xmlns:a16="http://schemas.microsoft.com/office/drawing/2014/main" val="857950339"/>
                    </a:ext>
                  </a:extLst>
                </a:gridCol>
                <a:gridCol w="632923">
                  <a:extLst>
                    <a:ext uri="{9D8B030D-6E8A-4147-A177-3AD203B41FA5}">
                      <a16:colId xmlns:a16="http://schemas.microsoft.com/office/drawing/2014/main" val="3922828401"/>
                    </a:ext>
                  </a:extLst>
                </a:gridCol>
                <a:gridCol w="632923">
                  <a:extLst>
                    <a:ext uri="{9D8B030D-6E8A-4147-A177-3AD203B41FA5}">
                      <a16:colId xmlns:a16="http://schemas.microsoft.com/office/drawing/2014/main" val="2552535566"/>
                    </a:ext>
                  </a:extLst>
                </a:gridCol>
                <a:gridCol w="665126">
                  <a:extLst>
                    <a:ext uri="{9D8B030D-6E8A-4147-A177-3AD203B41FA5}">
                      <a16:colId xmlns:a16="http://schemas.microsoft.com/office/drawing/2014/main" val="2331040032"/>
                    </a:ext>
                  </a:extLst>
                </a:gridCol>
                <a:gridCol w="793713">
                  <a:extLst>
                    <a:ext uri="{9D8B030D-6E8A-4147-A177-3AD203B41FA5}">
                      <a16:colId xmlns:a16="http://schemas.microsoft.com/office/drawing/2014/main" val="84796805"/>
                    </a:ext>
                  </a:extLst>
                </a:gridCol>
                <a:gridCol w="593366">
                  <a:extLst>
                    <a:ext uri="{9D8B030D-6E8A-4147-A177-3AD203B41FA5}">
                      <a16:colId xmlns:a16="http://schemas.microsoft.com/office/drawing/2014/main" val="4086149847"/>
                    </a:ext>
                  </a:extLst>
                </a:gridCol>
              </a:tblGrid>
              <a:tr h="244215">
                <a:tc rowSpan="2">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a:solidFill>
                            <a:srgbClr val="000000"/>
                          </a:solidFill>
                          <a:effectLst/>
                          <a:latin typeface="Nunito" pitchFamily="2" charset="0"/>
                        </a:rPr>
                        <a:t>Regions</a:t>
                      </a:r>
                      <a:r>
                        <a:rPr lang="en-US" sz="1100" b="1" i="0">
                          <a:solidFill>
                            <a:srgbClr val="FEFFFE"/>
                          </a:solidFill>
                          <a:effectLst/>
                          <a:latin typeface="Nunito" pitchFamily="2" charset="0"/>
                        </a:rPr>
                        <a:t>​</a:t>
                      </a:r>
                      <a:endParaRPr lang="en-US" sz="1100" b="1" i="0">
                        <a:solidFill>
                          <a:srgbClr val="FEFFFE"/>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F4F7FC"/>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gridSpan="4">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a:solidFill>
                            <a:srgbClr val="000000"/>
                          </a:solidFill>
                          <a:effectLst/>
                          <a:latin typeface="Nunito" pitchFamily="2" charset="0"/>
                        </a:rPr>
                        <a:t>Center-Based Providers</a:t>
                      </a:r>
                      <a:r>
                        <a:rPr lang="en-US" sz="1100" b="1" i="0">
                          <a:solidFill>
                            <a:srgbClr val="FEFFFE"/>
                          </a:solidFill>
                          <a:effectLst/>
                          <a:latin typeface="Nunito" pitchFamily="2" charset="0"/>
                        </a:rPr>
                        <a:t>​</a:t>
                      </a:r>
                      <a:endParaRPr lang="en-US" sz="1100" b="1" i="0">
                        <a:solidFill>
                          <a:srgbClr val="FEFFFE"/>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a:solidFill>
                            <a:srgbClr val="000000"/>
                          </a:solidFill>
                          <a:effectLst/>
                          <a:latin typeface="Nunito" pitchFamily="2" charset="0"/>
                        </a:rPr>
                        <a:t>FCC Providers</a:t>
                      </a:r>
                      <a:r>
                        <a:rPr lang="en-US" sz="1100" b="1" i="0">
                          <a:solidFill>
                            <a:srgbClr val="FEFFFE"/>
                          </a:solidFill>
                          <a:effectLst/>
                          <a:latin typeface="Nunito" pitchFamily="2" charset="0"/>
                        </a:rPr>
                        <a:t>​</a:t>
                      </a:r>
                      <a:endParaRPr lang="en-US" sz="1100" b="1" i="0">
                        <a:solidFill>
                          <a:srgbClr val="FEFFFE"/>
                        </a:solidFill>
                        <a:effectLst/>
                      </a:endParaRPr>
                    </a:p>
                  </a:txBody>
                  <a:tcPr marL="74594" marR="74594" marT="37297" marB="37297"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6BC7AD"/>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68518843"/>
                  </a:ext>
                </a:extLst>
              </a:tr>
              <a:tr h="507291">
                <a:tc vMerge="1">
                  <a:txBody>
                    <a:bodyPr/>
                    <a:lstStyle/>
                    <a:p>
                      <a:endParaRPr lang="en-US"/>
                    </a:p>
                  </a:txBody>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Infant</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Toddler</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Preschool</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School Age</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Infant</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Toddler</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Preschool</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School Age</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002273"/>
                  </a:ext>
                </a:extLst>
              </a:tr>
              <a:tr h="413226">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pitchFamily="2" charset="0"/>
                        </a:rPr>
                        <a:t>Region 1- Western​</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F4F7FC"/>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43​</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50​</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46​</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60​</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32​</a:t>
                      </a:r>
                      <a:endParaRPr lang="en-US" sz="1100" b="1" i="0" u="none">
                        <a:solidFill>
                          <a:schemeClr val="tx1"/>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55​</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27​</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29​</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50918500"/>
                  </a:ext>
                </a:extLst>
              </a:tr>
              <a:tr h="413226">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pitchFamily="2" charset="0"/>
                        </a:rPr>
                        <a:t>Region 2- ​</a:t>
                      </a:r>
                      <a:endParaRPr lang="en-US" sz="1100" b="1" i="0">
                        <a:solidFill>
                          <a:srgbClr val="000000"/>
                        </a:solidFill>
                        <a:effectLst/>
                      </a:endParaRPr>
                    </a:p>
                    <a:p>
                      <a:pPr algn="l" rtl="0" fontAlgn="base"/>
                      <a:r>
                        <a:rPr lang="en-US" sz="1100" b="1" i="0">
                          <a:solidFill>
                            <a:srgbClr val="000000"/>
                          </a:solidFill>
                          <a:effectLst/>
                          <a:latin typeface="Nunito" pitchFamily="2" charset="0"/>
                        </a:rPr>
                        <a:t>Central​</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21​</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26</a:t>
                      </a:r>
                      <a:r>
                        <a:rPr lang="en-US" sz="1100" b="0" i="0" u="none">
                          <a:solidFill>
                            <a:schemeClr val="tx1"/>
                          </a:solidFill>
                          <a:effectLst/>
                          <a:latin typeface="Nunito" pitchFamily="2" charset="0"/>
                        </a:rPr>
                        <a:t>​</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28​</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51​</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25​</a:t>
                      </a:r>
                      <a:endParaRPr lang="en-US" sz="1100" b="1" i="0" u="none">
                        <a:solidFill>
                          <a:schemeClr val="tx1"/>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48​</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19​</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28​</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9929143"/>
                  </a:ext>
                </a:extLst>
              </a:tr>
              <a:tr h="413226">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pitchFamily="2" charset="0"/>
                        </a:rPr>
                        <a:t>Region 3- Northeast​</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23​</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18​</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25​</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59​</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42​</a:t>
                      </a:r>
                      <a:endParaRPr lang="en-US" sz="1100" b="1" i="0" u="none">
                        <a:solidFill>
                          <a:schemeClr val="tx1"/>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57​</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39</a:t>
                      </a:r>
                      <a:r>
                        <a:rPr lang="en-US" sz="1100" b="0" i="0" u="none">
                          <a:solidFill>
                            <a:schemeClr val="tx1"/>
                          </a:solidFill>
                          <a:effectLst/>
                          <a:latin typeface="Nunito" pitchFamily="2" charset="0"/>
                        </a:rPr>
                        <a:t>​</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31​</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6284121"/>
                  </a:ext>
                </a:extLst>
              </a:tr>
              <a:tr h="413226">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pitchFamily="2" charset="0"/>
                        </a:rPr>
                        <a:t>Region 4- ​</a:t>
                      </a:r>
                      <a:endParaRPr lang="en-US" sz="1100" b="1" i="0">
                        <a:solidFill>
                          <a:srgbClr val="000000"/>
                        </a:solidFill>
                        <a:effectLst/>
                      </a:endParaRPr>
                    </a:p>
                    <a:p>
                      <a:pPr algn="l" rtl="0" fontAlgn="base"/>
                      <a:r>
                        <a:rPr lang="en-US" sz="1100" b="1" i="0">
                          <a:solidFill>
                            <a:srgbClr val="000000"/>
                          </a:solidFill>
                          <a:effectLst/>
                          <a:latin typeface="Nunito" pitchFamily="2" charset="0"/>
                        </a:rPr>
                        <a:t>Metro​</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18​</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17​</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19​</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65​</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49​</a:t>
                      </a:r>
                      <a:endParaRPr lang="en-US" sz="1100" b="1" i="0" u="none">
                        <a:solidFill>
                          <a:schemeClr val="tx1"/>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61​</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16​</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17​</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extLst>
                  <a:ext uri="{0D108BD9-81ED-4DB2-BD59-A6C34878D82A}">
                    <a16:rowId xmlns:a16="http://schemas.microsoft.com/office/drawing/2014/main" val="1364565507"/>
                  </a:ext>
                </a:extLst>
              </a:tr>
              <a:tr h="582237">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pitchFamily="2" charset="0"/>
                        </a:rPr>
                        <a:t>Region 5- Southeast and Cape​</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24​</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30​</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34​</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58​</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22​</a:t>
                      </a:r>
                      <a:endParaRPr lang="en-US" sz="1100" b="1" i="0" u="none">
                        <a:solidFill>
                          <a:schemeClr val="tx1"/>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36</a:t>
                      </a:r>
                      <a:r>
                        <a:rPr lang="en-US" sz="1100" b="0" i="0" u="none">
                          <a:solidFill>
                            <a:schemeClr val="tx1"/>
                          </a:solidFill>
                          <a:effectLst/>
                          <a:latin typeface="Nunito" pitchFamily="2" charset="0"/>
                        </a:rPr>
                        <a:t>​</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dirty="0">
                          <a:solidFill>
                            <a:schemeClr val="tx1"/>
                          </a:solidFill>
                          <a:effectLst/>
                          <a:latin typeface="Nunito" pitchFamily="2" charset="0"/>
                        </a:rPr>
                        <a:t>7​</a:t>
                      </a:r>
                      <a:endParaRPr lang="en-US" sz="1100" b="1" i="0" u="none" dirty="0">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11​</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extLst>
                  <a:ext uri="{0D108BD9-81ED-4DB2-BD59-A6C34878D82A}">
                    <a16:rowId xmlns:a16="http://schemas.microsoft.com/office/drawing/2014/main" val="1697380538"/>
                  </a:ext>
                </a:extLst>
              </a:tr>
              <a:tr h="413226">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pitchFamily="2" charset="0"/>
                        </a:rPr>
                        <a:t>Region 6- Metro </a:t>
                      </a:r>
                    </a:p>
                    <a:p>
                      <a:pPr algn="l" rtl="0" fontAlgn="base"/>
                      <a:r>
                        <a:rPr lang="en-US" sz="1100" b="1" i="0">
                          <a:solidFill>
                            <a:srgbClr val="000000"/>
                          </a:solidFill>
                          <a:effectLst/>
                          <a:latin typeface="Nunito" pitchFamily="2" charset="0"/>
                        </a:rPr>
                        <a:t>Boston​</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13​</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22​</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16​</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50​</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28​</a:t>
                      </a:r>
                      <a:endParaRPr lang="en-US" sz="1100" b="1" i="0" u="none">
                        <a:solidFill>
                          <a:schemeClr val="tx1"/>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49​</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17​</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dirty="0">
                          <a:solidFill>
                            <a:schemeClr val="tx1"/>
                          </a:solidFill>
                          <a:effectLst/>
                          <a:latin typeface="Nunito" pitchFamily="2" charset="0"/>
                        </a:rPr>
                        <a:t>17​</a:t>
                      </a:r>
                      <a:endParaRPr lang="en-US" sz="1100" b="1" i="0" u="none" dirty="0">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extLst>
                  <a:ext uri="{0D108BD9-81ED-4DB2-BD59-A6C34878D82A}">
                    <a16:rowId xmlns:a16="http://schemas.microsoft.com/office/drawing/2014/main" val="4106066513"/>
                  </a:ext>
                </a:extLst>
              </a:tr>
            </a:tbl>
          </a:graphicData>
        </a:graphic>
      </p:graphicFrame>
      <p:sp>
        <p:nvSpPr>
          <p:cNvPr id="18" name="TextBox 17">
            <a:extLst>
              <a:ext uri="{FF2B5EF4-FFF2-40B4-BE49-F238E27FC236}">
                <a16:creationId xmlns:a16="http://schemas.microsoft.com/office/drawing/2014/main" id="{521765CD-6469-470A-AEE5-2ED0E047184A}"/>
              </a:ext>
            </a:extLst>
          </p:cNvPr>
          <p:cNvSpPr txBox="1"/>
          <p:nvPr/>
        </p:nvSpPr>
        <p:spPr>
          <a:xfrm>
            <a:off x="638460" y="4791980"/>
            <a:ext cx="7936993" cy="2031325"/>
          </a:xfrm>
          <a:prstGeom prst="rect">
            <a:avLst/>
          </a:prstGeom>
          <a:noFill/>
        </p:spPr>
        <p:txBody>
          <a:bodyPr wrap="square" lIns="91440" tIns="45720" rIns="91440" bIns="45720" rtlCol="0" anchor="t">
            <a:spAutoFit/>
          </a:bodyPr>
          <a:lstStyle/>
          <a:p>
            <a:r>
              <a:rPr lang="en-US" sz="1400" b="1"/>
              <a:t>Context:</a:t>
            </a:r>
          </a:p>
          <a:p>
            <a:r>
              <a:rPr lang="en-US" sz="1400"/>
              <a:t>ACF’s aspirational goal is </a:t>
            </a:r>
            <a:r>
              <a:rPr lang="en-US" sz="1400">
                <a:ea typeface="+mn-lt"/>
                <a:cs typeface="+mn-lt"/>
              </a:rPr>
              <a:t>that the subsidy rate is greater than or equal to the private rate charged by 75% of providers</a:t>
            </a:r>
            <a:r>
              <a:rPr lang="en-US" sz="1400"/>
              <a:t>. </a:t>
            </a:r>
            <a:endParaRPr lang="en-US" sz="1400">
              <a:cs typeface="Calibri"/>
            </a:endParaRPr>
          </a:p>
          <a:p>
            <a:endParaRPr lang="en-US" sz="1400" b="1"/>
          </a:p>
          <a:p>
            <a:r>
              <a:rPr lang="en-US" sz="1400" b="1"/>
              <a:t>Findings: </a:t>
            </a:r>
            <a:endParaRPr lang="en-US" sz="1400" b="1">
              <a:cs typeface="Calibri"/>
            </a:endParaRPr>
          </a:p>
          <a:p>
            <a:r>
              <a:rPr lang="en-US" sz="1400"/>
              <a:t>2022 subsidy rates mostly fall below the 50</a:t>
            </a:r>
            <a:r>
              <a:rPr lang="en-US" sz="1400" baseline="30000"/>
              <a:t>th</a:t>
            </a:r>
            <a:r>
              <a:rPr lang="en-US" sz="1400"/>
              <a:t> percentile of the current MRS.</a:t>
            </a:r>
            <a:r>
              <a:rPr lang="en-US" sz="1400">
                <a:cs typeface="Calibri"/>
              </a:rPr>
              <a:t> </a:t>
            </a:r>
            <a:r>
              <a:rPr lang="en-US" sz="1400"/>
              <a:t>In many cases, rates are below the 25</a:t>
            </a:r>
            <a:r>
              <a:rPr lang="en-US" sz="1400" baseline="30000"/>
              <a:t>th</a:t>
            </a:r>
            <a:r>
              <a:rPr lang="en-US" sz="1400"/>
              <a:t> percentile (the threshold set by the Office of Child Care in 2018)</a:t>
            </a:r>
            <a:endParaRPr lang="en-US" sz="1400">
              <a:cs typeface="Calibri"/>
            </a:endParaRPr>
          </a:p>
          <a:p>
            <a:endParaRPr lang="en-US" sz="1400"/>
          </a:p>
          <a:p>
            <a:endParaRPr lang="en-US" sz="1400"/>
          </a:p>
        </p:txBody>
      </p:sp>
      <p:sp>
        <p:nvSpPr>
          <p:cNvPr id="2" name="TextBox 1">
            <a:extLst>
              <a:ext uri="{FF2B5EF4-FFF2-40B4-BE49-F238E27FC236}">
                <a16:creationId xmlns:a16="http://schemas.microsoft.com/office/drawing/2014/main" id="{B708913F-5D16-495A-8411-07042EE198E0}"/>
              </a:ext>
            </a:extLst>
          </p:cNvPr>
          <p:cNvSpPr txBox="1"/>
          <p:nvPr/>
        </p:nvSpPr>
        <p:spPr>
          <a:xfrm>
            <a:off x="7323926" y="1492032"/>
            <a:ext cx="1251527" cy="2793072"/>
          </a:xfrm>
          <a:prstGeom prst="rect">
            <a:avLst/>
          </a:prstGeom>
          <a:noFill/>
        </p:spPr>
        <p:txBody>
          <a:bodyPr wrap="square" rtlCol="0">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The </a:t>
            </a:r>
            <a:r>
              <a:rPr kumimoji="0" lang="en-US" sz="1050" b="1" i="0" u="none" strike="noStrike" kern="1200" cap="none" spc="0" normalizeH="0" baseline="0" noProof="0">
                <a:ln>
                  <a:noFill/>
                </a:ln>
                <a:solidFill>
                  <a:prstClr val="black"/>
                </a:solidFill>
                <a:effectLst/>
                <a:uLnTx/>
                <a:uFillTx/>
                <a:latin typeface="Nunito" pitchFamily="2" charset="0"/>
                <a:ea typeface="+mn-ea"/>
                <a:cs typeface="+mn-cs"/>
              </a:rPr>
              <a:t>bold</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percentiles represent the EEC subsidy rate falling </a:t>
            </a:r>
            <a:r>
              <a:rPr kumimoji="0" lang="en-US" sz="1050" b="0" i="1" u="none" strike="noStrike" kern="1200" cap="none" spc="0" normalizeH="0" baseline="0" noProof="0">
                <a:ln>
                  <a:noFill/>
                </a:ln>
                <a:solidFill>
                  <a:srgbClr val="000000"/>
                </a:solidFill>
                <a:effectLst/>
                <a:uLnTx/>
                <a:uFillTx/>
                <a:latin typeface="Nunito" pitchFamily="2" charset="0"/>
                <a:ea typeface="+mn-ea"/>
                <a:cs typeface="+mn-cs"/>
              </a:rPr>
              <a:t>below</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the 50th percentile of the market</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0000"/>
              </a:solidFill>
              <a:effectLst/>
              <a:uLnTx/>
              <a:uFillTx/>
              <a:latin typeface="Nunito" pitchFamily="2"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black"/>
                </a:solidFill>
                <a:effectLst/>
                <a:uLnTx/>
                <a:uFillTx/>
                <a:latin typeface="Nunito" pitchFamily="2" charset="0"/>
                <a:ea typeface="+mn-ea"/>
                <a:cs typeface="+mn-cs"/>
              </a:rPr>
              <a:t>The</a:t>
            </a:r>
            <a:r>
              <a:rPr kumimoji="0" lang="en-US" sz="1050" b="1" i="0" u="none" strike="noStrike" kern="1200" cap="none" spc="0" normalizeH="0" baseline="0" noProof="0">
                <a:ln>
                  <a:noFill/>
                </a:ln>
                <a:solidFill>
                  <a:prstClr val="black"/>
                </a:solidFill>
                <a:effectLst/>
                <a:highlight>
                  <a:srgbClr val="FFF2CC"/>
                </a:highlight>
                <a:uLnTx/>
                <a:uFillTx/>
                <a:latin typeface="Nunito" pitchFamily="2" charset="0"/>
                <a:ea typeface="+mn-ea"/>
                <a:cs typeface="+mn-cs"/>
              </a:rPr>
              <a:t> </a:t>
            </a:r>
            <a:r>
              <a:rPr kumimoji="0" lang="en-US" sz="1050" b="0" i="0" u="none" strike="noStrike" kern="1200" cap="none" spc="0" normalizeH="0" baseline="0" noProof="0">
                <a:ln>
                  <a:noFill/>
                </a:ln>
                <a:solidFill>
                  <a:srgbClr val="000000"/>
                </a:solidFill>
                <a:effectLst/>
                <a:highlight>
                  <a:srgbClr val="FFF2CC"/>
                </a:highlight>
                <a:uLnTx/>
                <a:uFillTx/>
                <a:latin typeface="Nunito" pitchFamily="2" charset="0"/>
                <a:ea typeface="+mn-ea"/>
                <a:cs typeface="+mn-cs"/>
              </a:rPr>
              <a:t>highlights</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represent the EEC subsidy rates falling </a:t>
            </a:r>
            <a:r>
              <a:rPr kumimoji="0" lang="en-US" sz="1050" b="0" i="1" u="none" strike="noStrike" kern="1200" cap="none" spc="0" normalizeH="0" baseline="0" noProof="0">
                <a:ln>
                  <a:noFill/>
                </a:ln>
                <a:solidFill>
                  <a:srgbClr val="000000"/>
                </a:solidFill>
                <a:effectLst/>
                <a:uLnTx/>
                <a:uFillTx/>
                <a:latin typeface="Nunito" pitchFamily="2" charset="0"/>
                <a:ea typeface="+mn-ea"/>
                <a:cs typeface="+mn-cs"/>
              </a:rPr>
              <a:t>below</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the 25</a:t>
            </a:r>
            <a:r>
              <a:rPr kumimoji="0" lang="en-US" sz="1050" b="0" i="0" u="none" strike="noStrike" kern="1200" cap="none" spc="0" normalizeH="0" baseline="30000" noProof="0">
                <a:ln>
                  <a:noFill/>
                </a:ln>
                <a:solidFill>
                  <a:srgbClr val="000000"/>
                </a:solidFill>
                <a:effectLst/>
                <a:uLnTx/>
                <a:uFillTx/>
                <a:latin typeface="Nunito" pitchFamily="2" charset="0"/>
                <a:ea typeface="+mn-ea"/>
                <a:cs typeface="+mn-cs"/>
              </a:rPr>
              <a:t>th</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percentile of the market </a:t>
            </a:r>
            <a:endParaRPr kumimoji="0" lang="en-US" sz="1050" b="0" i="0" u="none" strike="noStrike" kern="1200" cap="none" spc="0" normalizeH="0" baseline="0" noProof="0">
              <a:ln>
                <a:noFill/>
              </a:ln>
              <a:solidFill>
                <a:srgbClr val="000000"/>
              </a:solidFill>
              <a:effectLst/>
              <a:uLnTx/>
              <a:uFillTx/>
              <a:latin typeface="Segoe UI" panose="020B0502040204020203" pitchFamily="34" charset="0"/>
              <a:ea typeface="+mn-ea"/>
              <a:cs typeface="+mn-cs"/>
            </a:endParaRPr>
          </a:p>
          <a:p>
            <a:endParaRPr lang="en-US"/>
          </a:p>
        </p:txBody>
      </p:sp>
    </p:spTree>
    <p:extLst>
      <p:ext uri="{BB962C8B-B14F-4D97-AF65-F5344CB8AC3E}">
        <p14:creationId xmlns:p14="http://schemas.microsoft.com/office/powerpoint/2010/main" val="754302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663FC-19FE-4501-8A04-BCA9A631505F}"/>
              </a:ext>
            </a:extLst>
          </p:cNvPr>
          <p:cNvSpPr>
            <a:spLocks noGrp="1"/>
          </p:cNvSpPr>
          <p:nvPr>
            <p:ph type="title"/>
          </p:nvPr>
        </p:nvSpPr>
        <p:spPr/>
        <p:txBody>
          <a:bodyPr/>
          <a:lstStyle/>
          <a:p>
            <a:r>
              <a:rPr lang="en-US"/>
              <a:t>Market Rate Percentage Estimations</a:t>
            </a:r>
            <a:br>
              <a:rPr lang="en-US"/>
            </a:br>
            <a:r>
              <a:rPr lang="en-US" b="0"/>
              <a:t>After Implementation of Rate Increase Recommendations</a:t>
            </a:r>
            <a:endParaRPr lang="en-US"/>
          </a:p>
        </p:txBody>
      </p:sp>
      <p:sp>
        <p:nvSpPr>
          <p:cNvPr id="4" name="Slide Number Placeholder 3">
            <a:extLst>
              <a:ext uri="{FF2B5EF4-FFF2-40B4-BE49-F238E27FC236}">
                <a16:creationId xmlns:a16="http://schemas.microsoft.com/office/drawing/2014/main" id="{6BDD481E-3C1D-4430-A72B-B26B8E2606B8}"/>
              </a:ext>
            </a:extLst>
          </p:cNvPr>
          <p:cNvSpPr>
            <a:spLocks noGrp="1"/>
          </p:cNvSpPr>
          <p:nvPr>
            <p:ph type="sldNum" sz="quarter" idx="12"/>
          </p:nvPr>
        </p:nvSpPr>
        <p:spPr/>
        <p:txBody>
          <a:bodyPr/>
          <a:lstStyle/>
          <a:p>
            <a:fld id="{60FD0B0E-32B1-4158-9304-F9E9B068F047}" type="slidenum">
              <a:rPr lang="en-US" smtClean="0"/>
              <a:t>13</a:t>
            </a:fld>
            <a:endParaRPr lang="en-US"/>
          </a:p>
        </p:txBody>
      </p:sp>
      <p:sp>
        <p:nvSpPr>
          <p:cNvPr id="13" name="TextBox 12">
            <a:extLst>
              <a:ext uri="{FF2B5EF4-FFF2-40B4-BE49-F238E27FC236}">
                <a16:creationId xmlns:a16="http://schemas.microsoft.com/office/drawing/2014/main" id="{DAD108CA-9386-487D-86F2-E9BC63FC089C}"/>
              </a:ext>
            </a:extLst>
          </p:cNvPr>
          <p:cNvSpPr txBox="1"/>
          <p:nvPr/>
        </p:nvSpPr>
        <p:spPr>
          <a:xfrm>
            <a:off x="1255723" y="4696146"/>
            <a:ext cx="6632554" cy="253916"/>
          </a:xfrm>
          <a:prstGeom prst="rect">
            <a:avLst/>
          </a:prstGeom>
          <a:noFill/>
        </p:spPr>
        <p:txBody>
          <a:bodyPr wrap="square">
            <a:spAutoFit/>
          </a:bodyPr>
          <a:lstStyle/>
          <a:p>
            <a:pPr algn="l" rtl="0" fontAlgn="base"/>
            <a:r>
              <a:rPr lang="en-US" sz="1050" b="0" i="0" u="none" strike="noStrike">
                <a:solidFill>
                  <a:srgbClr val="000000"/>
                </a:solidFill>
                <a:effectLst/>
              </a:rPr>
              <a:t>The </a:t>
            </a:r>
            <a:r>
              <a:rPr lang="en-US" sz="1050" b="1" i="0" strike="noStrike">
                <a:effectLst/>
              </a:rPr>
              <a:t>bold </a:t>
            </a:r>
            <a:r>
              <a:rPr lang="en-US" sz="1050" b="0" i="0" u="none" strike="noStrike">
                <a:solidFill>
                  <a:srgbClr val="000000"/>
                </a:solidFill>
                <a:effectLst/>
              </a:rPr>
              <a:t>subsidy percentiles represent the EEC subsidy rate falling </a:t>
            </a:r>
            <a:r>
              <a:rPr lang="en-US" sz="1050" b="0" i="1" u="none" strike="noStrike">
                <a:solidFill>
                  <a:srgbClr val="000000"/>
                </a:solidFill>
                <a:effectLst/>
              </a:rPr>
              <a:t>below</a:t>
            </a:r>
            <a:r>
              <a:rPr lang="en-US" sz="1050" b="0" i="0" u="none" strike="noStrike">
                <a:solidFill>
                  <a:srgbClr val="000000"/>
                </a:solidFill>
                <a:effectLst/>
              </a:rPr>
              <a:t> the 50th percentile of the market</a:t>
            </a:r>
          </a:p>
        </p:txBody>
      </p:sp>
      <p:sp>
        <p:nvSpPr>
          <p:cNvPr id="14" name="TextBox 13">
            <a:extLst>
              <a:ext uri="{FF2B5EF4-FFF2-40B4-BE49-F238E27FC236}">
                <a16:creationId xmlns:a16="http://schemas.microsoft.com/office/drawing/2014/main" id="{BA174EB4-2806-41DA-8112-CC808F23C8CF}"/>
              </a:ext>
            </a:extLst>
          </p:cNvPr>
          <p:cNvSpPr txBox="1"/>
          <p:nvPr/>
        </p:nvSpPr>
        <p:spPr>
          <a:xfrm>
            <a:off x="496736" y="4950062"/>
            <a:ext cx="8150527" cy="1569660"/>
          </a:xfrm>
          <a:prstGeom prst="rect">
            <a:avLst/>
          </a:prstGeom>
          <a:noFill/>
        </p:spPr>
        <p:txBody>
          <a:bodyPr wrap="square" lIns="91440" tIns="45720" rIns="91440" bIns="45720" rtlCol="0" anchor="t">
            <a:spAutoFit/>
          </a:bodyPr>
          <a:lstStyle/>
          <a:p>
            <a:r>
              <a:rPr lang="en-US" sz="1200" b="1"/>
              <a:t>Context:</a:t>
            </a:r>
          </a:p>
          <a:p>
            <a:pPr marL="285750" indent="-285750">
              <a:buFont typeface="Arial" panose="020B0604020202020204" pitchFamily="34" charset="0"/>
              <a:buChar char="•"/>
            </a:pPr>
            <a:r>
              <a:rPr lang="en-US" sz="1200"/>
              <a:t>This chart represents where EEC rates will compare to the Market Rate after the recommended $20M increase (</a:t>
            </a:r>
            <a:r>
              <a:rPr lang="en-US" sz="1200" b="1"/>
              <a:t>increasing all rates to the 30</a:t>
            </a:r>
            <a:r>
              <a:rPr lang="en-US" sz="1200" b="1" baseline="30000"/>
              <a:t>th</a:t>
            </a:r>
            <a:r>
              <a:rPr lang="en-US" sz="1200" b="1"/>
              <a:t> Percentile and then a 0.68% “across the board” increase) and </a:t>
            </a:r>
            <a:r>
              <a:rPr lang="en-US" sz="1200" b="1">
                <a:cs typeface="Calibri"/>
              </a:rPr>
              <a:t>an additional 8.5% increase related to the $40M quality add-on.</a:t>
            </a:r>
            <a:endParaRPr lang="en-US" sz="1200" b="1"/>
          </a:p>
          <a:p>
            <a:pPr marL="285750" indent="-285750">
              <a:buFont typeface="Arial" panose="020B0604020202020204" pitchFamily="34" charset="0"/>
              <a:buChar char="•"/>
            </a:pPr>
            <a:r>
              <a:rPr lang="en-US" sz="1200">
                <a:cs typeface="Calibri"/>
              </a:rPr>
              <a:t>For FCC Providers, this chart reflects where EEC rates will compare after the corresponding FCC increases, including an additional 8.5% increase to match the $40M center-based quality add on.</a:t>
            </a:r>
          </a:p>
          <a:p>
            <a:pPr marL="285750" indent="-285750">
              <a:buFont typeface="Arial" panose="020B0604020202020204" pitchFamily="34" charset="0"/>
              <a:buChar char="•"/>
            </a:pPr>
            <a:r>
              <a:rPr lang="en-US" sz="1200">
                <a:cs typeface="Calibri"/>
              </a:rPr>
              <a:t>The calculation for this chart rounds down to the nearest percentile and may be slightly different than the current state chart.</a:t>
            </a:r>
          </a:p>
        </p:txBody>
      </p:sp>
      <p:sp>
        <p:nvSpPr>
          <p:cNvPr id="15" name="TextBox 14">
            <a:extLst>
              <a:ext uri="{FF2B5EF4-FFF2-40B4-BE49-F238E27FC236}">
                <a16:creationId xmlns:a16="http://schemas.microsoft.com/office/drawing/2014/main" id="{5BC949F3-8E3F-4BAF-86BC-C589F1280B4E}"/>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graphicFrame>
        <p:nvGraphicFramePr>
          <p:cNvPr id="3" name="Table 2">
            <a:extLst>
              <a:ext uri="{FF2B5EF4-FFF2-40B4-BE49-F238E27FC236}">
                <a16:creationId xmlns:a16="http://schemas.microsoft.com/office/drawing/2014/main" id="{90827F29-0469-DAAE-217C-768C7B30EB16}"/>
              </a:ext>
            </a:extLst>
          </p:cNvPr>
          <p:cNvGraphicFramePr>
            <a:graphicFrameLocks noGrp="1"/>
          </p:cNvGraphicFramePr>
          <p:nvPr>
            <p:extLst>
              <p:ext uri="{D42A27DB-BD31-4B8C-83A1-F6EECF244321}">
                <p14:modId xmlns:p14="http://schemas.microsoft.com/office/powerpoint/2010/main" val="4039269594"/>
              </p:ext>
            </p:extLst>
          </p:nvPr>
        </p:nvGraphicFramePr>
        <p:xfrm>
          <a:off x="255181" y="1175597"/>
          <a:ext cx="8392082" cy="3459498"/>
        </p:xfrm>
        <a:graphic>
          <a:graphicData uri="http://schemas.openxmlformats.org/drawingml/2006/table">
            <a:tbl>
              <a:tblPr/>
              <a:tblGrid>
                <a:gridCol w="1238558">
                  <a:extLst>
                    <a:ext uri="{9D8B030D-6E8A-4147-A177-3AD203B41FA5}">
                      <a16:colId xmlns:a16="http://schemas.microsoft.com/office/drawing/2014/main" val="2872256235"/>
                    </a:ext>
                  </a:extLst>
                </a:gridCol>
                <a:gridCol w="942712">
                  <a:extLst>
                    <a:ext uri="{9D8B030D-6E8A-4147-A177-3AD203B41FA5}">
                      <a16:colId xmlns:a16="http://schemas.microsoft.com/office/drawing/2014/main" val="3566833688"/>
                    </a:ext>
                  </a:extLst>
                </a:gridCol>
                <a:gridCol w="942712">
                  <a:extLst>
                    <a:ext uri="{9D8B030D-6E8A-4147-A177-3AD203B41FA5}">
                      <a16:colId xmlns:a16="http://schemas.microsoft.com/office/drawing/2014/main" val="1867464116"/>
                    </a:ext>
                  </a:extLst>
                </a:gridCol>
                <a:gridCol w="887259">
                  <a:extLst>
                    <a:ext uri="{9D8B030D-6E8A-4147-A177-3AD203B41FA5}">
                      <a16:colId xmlns:a16="http://schemas.microsoft.com/office/drawing/2014/main" val="3191257199"/>
                    </a:ext>
                  </a:extLst>
                </a:gridCol>
                <a:gridCol w="752145">
                  <a:extLst>
                    <a:ext uri="{9D8B030D-6E8A-4147-A177-3AD203B41FA5}">
                      <a16:colId xmlns:a16="http://schemas.microsoft.com/office/drawing/2014/main" val="1497321494"/>
                    </a:ext>
                  </a:extLst>
                </a:gridCol>
                <a:gridCol w="1022373">
                  <a:extLst>
                    <a:ext uri="{9D8B030D-6E8A-4147-A177-3AD203B41FA5}">
                      <a16:colId xmlns:a16="http://schemas.microsoft.com/office/drawing/2014/main" val="2434983607"/>
                    </a:ext>
                  </a:extLst>
                </a:gridCol>
                <a:gridCol w="887259">
                  <a:extLst>
                    <a:ext uri="{9D8B030D-6E8A-4147-A177-3AD203B41FA5}">
                      <a16:colId xmlns:a16="http://schemas.microsoft.com/office/drawing/2014/main" val="1796341937"/>
                    </a:ext>
                  </a:extLst>
                </a:gridCol>
                <a:gridCol w="887259">
                  <a:extLst>
                    <a:ext uri="{9D8B030D-6E8A-4147-A177-3AD203B41FA5}">
                      <a16:colId xmlns:a16="http://schemas.microsoft.com/office/drawing/2014/main" val="2896704266"/>
                    </a:ext>
                  </a:extLst>
                </a:gridCol>
                <a:gridCol w="831805">
                  <a:extLst>
                    <a:ext uri="{9D8B030D-6E8A-4147-A177-3AD203B41FA5}">
                      <a16:colId xmlns:a16="http://schemas.microsoft.com/office/drawing/2014/main" val="740955589"/>
                    </a:ext>
                  </a:extLst>
                </a:gridCol>
              </a:tblGrid>
              <a:tr h="238182">
                <a:tc rowSpan="2">
                  <a:txBody>
                    <a:bodyPr/>
                    <a:lstStyle/>
                    <a:p>
                      <a:pPr algn="ctr" rtl="0" fontAlgn="base"/>
                      <a:r>
                        <a:rPr lang="en-US" sz="1100" b="1" i="0">
                          <a:solidFill>
                            <a:srgbClr val="000000"/>
                          </a:solidFill>
                          <a:effectLst/>
                          <a:latin typeface="Nunito" pitchFamily="2" charset="0"/>
                        </a:rPr>
                        <a:t>Regions</a:t>
                      </a:r>
                      <a:r>
                        <a:rPr lang="en-US" sz="1100" b="1" i="0">
                          <a:solidFill>
                            <a:srgbClr val="FEFFFE"/>
                          </a:solidFill>
                          <a:effectLst/>
                          <a:latin typeface="Nunito" pitchFamily="2" charset="0"/>
                        </a:rPr>
                        <a:t>​</a:t>
                      </a:r>
                      <a:endParaRPr lang="en-US" sz="1100" b="1" i="0">
                        <a:solidFill>
                          <a:srgbClr val="FEFFFE"/>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F4F7FC"/>
                      </a:solidFill>
                      <a:prstDash val="solid"/>
                      <a:round/>
                      <a:headEnd type="none" w="med" len="med"/>
                      <a:tailEnd type="none" w="med" len="med"/>
                    </a:lnB>
                    <a:solidFill>
                      <a:srgbClr val="F6F3EA"/>
                    </a:solidFill>
                  </a:tcPr>
                </a:tc>
                <a:tc gridSpan="4">
                  <a:txBody>
                    <a:bodyPr/>
                    <a:lstStyle/>
                    <a:p>
                      <a:pPr algn="ctr" rtl="0" fontAlgn="base"/>
                      <a:r>
                        <a:rPr lang="en-US" sz="1100" b="1" i="0">
                          <a:solidFill>
                            <a:srgbClr val="000000"/>
                          </a:solidFill>
                          <a:effectLst/>
                          <a:latin typeface="Nunito" pitchFamily="2" charset="0"/>
                        </a:rPr>
                        <a:t>Center-Based Providers</a:t>
                      </a:r>
                      <a:r>
                        <a:rPr lang="en-US" sz="1100" b="1" i="0">
                          <a:solidFill>
                            <a:srgbClr val="FEFFFE"/>
                          </a:solidFill>
                          <a:effectLst/>
                          <a:latin typeface="Nunito" pitchFamily="2" charset="0"/>
                        </a:rPr>
                        <a:t>​</a:t>
                      </a:r>
                      <a:endParaRPr lang="en-US" sz="1100" b="1" i="0">
                        <a:solidFill>
                          <a:srgbClr val="FEFFFE"/>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solidFill>
                      <a:srgbClr val="4BACC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rtl="0" fontAlgn="base"/>
                      <a:r>
                        <a:rPr lang="en-US" sz="1100" b="1" i="0">
                          <a:solidFill>
                            <a:srgbClr val="000000"/>
                          </a:solidFill>
                          <a:effectLst/>
                          <a:latin typeface="Nunito" pitchFamily="2" charset="0"/>
                        </a:rPr>
                        <a:t>FCC Providers</a:t>
                      </a:r>
                      <a:r>
                        <a:rPr lang="en-US" sz="1100" b="1" i="0">
                          <a:solidFill>
                            <a:srgbClr val="FEFFFE"/>
                          </a:solidFill>
                          <a:effectLst/>
                          <a:latin typeface="Nunito" pitchFamily="2" charset="0"/>
                        </a:rPr>
                        <a:t>​</a:t>
                      </a:r>
                      <a:endParaRPr lang="en-US" sz="1100" b="1" i="0">
                        <a:solidFill>
                          <a:srgbClr val="FEFFFE"/>
                        </a:solidFill>
                        <a:effectLst/>
                      </a:endParaRPr>
                    </a:p>
                  </a:txBody>
                  <a:tcPr marL="74594" marR="74594" marT="37297" marB="37297"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solidFill>
                      <a:srgbClr val="6BC7AD"/>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12242443"/>
                  </a:ext>
                </a:extLst>
              </a:tr>
              <a:tr h="494760">
                <a:tc vMerge="1">
                  <a:txBody>
                    <a:bodyPr/>
                    <a:lstStyle/>
                    <a:p>
                      <a:endParaRPr lang="en-US"/>
                    </a:p>
                  </a:txBody>
                  <a:tcPr/>
                </a:tc>
                <a:tc>
                  <a:txBody>
                    <a:bodyPr/>
                    <a:lstStyle/>
                    <a:p>
                      <a:pPr algn="ctr" rtl="0" fontAlgn="base"/>
                      <a:r>
                        <a:rPr lang="en-US" sz="1050" b="1" i="0">
                          <a:solidFill>
                            <a:srgbClr val="000000"/>
                          </a:solidFill>
                          <a:effectLst/>
                          <a:latin typeface="Nunito" pitchFamily="2" charset="0"/>
                        </a:rPr>
                        <a:t>Infant</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050" b="1" i="0">
                          <a:solidFill>
                            <a:srgbClr val="000000"/>
                          </a:solidFill>
                          <a:effectLst/>
                          <a:latin typeface="Nunito" pitchFamily="2" charset="0"/>
                        </a:rPr>
                        <a:t>Toddler</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050" b="1" i="0">
                          <a:solidFill>
                            <a:srgbClr val="000000"/>
                          </a:solidFill>
                          <a:effectLst/>
                          <a:latin typeface="Nunito" pitchFamily="2" charset="0"/>
                        </a:rPr>
                        <a:t>Preschool</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050" b="1" i="0">
                          <a:solidFill>
                            <a:srgbClr val="000000"/>
                          </a:solidFill>
                          <a:effectLst/>
                          <a:latin typeface="Nunito" pitchFamily="2" charset="0"/>
                        </a:rPr>
                        <a:t>School Age</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050" b="1" i="0">
                          <a:solidFill>
                            <a:srgbClr val="000000"/>
                          </a:solidFill>
                          <a:effectLst/>
                          <a:latin typeface="Nunito" pitchFamily="2" charset="0"/>
                        </a:rPr>
                        <a:t>Infant</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050" b="1" i="0">
                          <a:solidFill>
                            <a:srgbClr val="000000"/>
                          </a:solidFill>
                          <a:effectLst/>
                          <a:latin typeface="Nunito" pitchFamily="2" charset="0"/>
                        </a:rPr>
                        <a:t>Toddler</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050" b="1" i="0">
                          <a:solidFill>
                            <a:srgbClr val="000000"/>
                          </a:solidFill>
                          <a:effectLst/>
                          <a:latin typeface="Nunito" pitchFamily="2" charset="0"/>
                        </a:rPr>
                        <a:t>Preschool</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050" b="1" i="0">
                          <a:solidFill>
                            <a:srgbClr val="000000"/>
                          </a:solidFill>
                          <a:effectLst/>
                          <a:latin typeface="Nunito" pitchFamily="2" charset="0"/>
                        </a:rPr>
                        <a:t>School Age</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extLst>
                  <a:ext uri="{0D108BD9-81ED-4DB2-BD59-A6C34878D82A}">
                    <a16:rowId xmlns:a16="http://schemas.microsoft.com/office/drawing/2014/main" val="1859777447"/>
                  </a:ext>
                </a:extLst>
              </a:tr>
              <a:tr h="403019">
                <a:tc>
                  <a:txBody>
                    <a:bodyPr/>
                    <a:lstStyle/>
                    <a:p>
                      <a:pPr algn="l" rtl="0" fontAlgn="base"/>
                      <a:r>
                        <a:rPr lang="en-US" sz="1100" b="1" i="0">
                          <a:solidFill>
                            <a:srgbClr val="000000"/>
                          </a:solidFill>
                          <a:effectLst/>
                          <a:latin typeface="Nunito" pitchFamily="2" charset="0"/>
                        </a:rPr>
                        <a:t>Region 1- Western​</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F4F7FC"/>
                      </a:solidFill>
                      <a:prstDash val="solid"/>
                      <a:round/>
                      <a:headEnd type="none" w="med" len="med"/>
                      <a:tailEnd type="none" w="med" len="med"/>
                    </a:lnT>
                    <a:lnB w="9525" cap="flat" cmpd="sng" algn="ctr">
                      <a:solidFill>
                        <a:srgbClr val="66C5AA"/>
                      </a:solidFill>
                      <a:prstDash val="solid"/>
                      <a:round/>
                      <a:headEnd type="none" w="med" len="med"/>
                      <a:tailEnd type="none" w="med" len="med"/>
                    </a:lnB>
                    <a:solidFill>
                      <a:srgbClr val="F6F3EA"/>
                    </a:solidFill>
                  </a:tcPr>
                </a:tc>
                <a:tc>
                  <a:txBody>
                    <a:bodyPr/>
                    <a:lstStyle/>
                    <a:p>
                      <a:pPr algn="ctr" fontAlgn="b"/>
                      <a:r>
                        <a:rPr lang="en-US" sz="1100" b="0" i="0" u="none" strike="noStrike" dirty="0">
                          <a:solidFill>
                            <a:srgbClr val="000000"/>
                          </a:solidFill>
                          <a:effectLst/>
                          <a:latin typeface="Nunito" pitchFamily="2" charset="0"/>
                        </a:rPr>
                        <a:t>61.0</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Nunito" pitchFamily="2" charset="0"/>
                        </a:rPr>
                        <a:t>73.6</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Nunito" pitchFamily="2" charset="0"/>
                        </a:rPr>
                        <a:t>73.2</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Nunito" pitchFamily="2" charset="0"/>
                        </a:rPr>
                        <a:t>80.0</a:t>
                      </a:r>
                    </a:p>
                  </a:txBody>
                  <a:tcPr marL="0" marR="0" marT="0" marB="0"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0" i="0" u="none">
                          <a:solidFill>
                            <a:schemeClr val="tx1"/>
                          </a:solidFill>
                          <a:effectLst/>
                          <a:latin typeface="Nunito" pitchFamily="2" charset="0"/>
                        </a:rPr>
                        <a:t>58.9</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0" i="0" u="none">
                          <a:solidFill>
                            <a:schemeClr val="tx1"/>
                          </a:solidFill>
                          <a:effectLst/>
                          <a:latin typeface="Nunito" pitchFamily="2" charset="0"/>
                        </a:rPr>
                        <a:t>73.2</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0" i="0" u="none">
                          <a:solidFill>
                            <a:schemeClr val="tx1"/>
                          </a:solidFill>
                          <a:effectLst/>
                          <a:latin typeface="Nunito" pitchFamily="2" charset="0"/>
                        </a:rPr>
                        <a:t>58.4</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0" i="0" u="none">
                          <a:solidFill>
                            <a:schemeClr val="tx1"/>
                          </a:solidFill>
                          <a:effectLst/>
                          <a:latin typeface="Nunito" pitchFamily="2" charset="0"/>
                        </a:rPr>
                        <a:t>62.2</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extLst>
                  <a:ext uri="{0D108BD9-81ED-4DB2-BD59-A6C34878D82A}">
                    <a16:rowId xmlns:a16="http://schemas.microsoft.com/office/drawing/2014/main" val="1914336555"/>
                  </a:ext>
                </a:extLst>
              </a:tr>
              <a:tr h="433779">
                <a:tc>
                  <a:txBody>
                    <a:bodyPr/>
                    <a:lstStyle/>
                    <a:p>
                      <a:pPr algn="l" rtl="0" fontAlgn="base"/>
                      <a:r>
                        <a:rPr lang="en-US" sz="1100" b="1" i="0">
                          <a:solidFill>
                            <a:srgbClr val="000000"/>
                          </a:solidFill>
                          <a:effectLst/>
                          <a:latin typeface="Nunito" pitchFamily="2" charset="0"/>
                        </a:rPr>
                        <a:t>Region 2- ​</a:t>
                      </a:r>
                      <a:endParaRPr lang="en-US" sz="1100" b="1" i="0">
                        <a:solidFill>
                          <a:srgbClr val="000000"/>
                        </a:solidFill>
                        <a:effectLst/>
                      </a:endParaRPr>
                    </a:p>
                    <a:p>
                      <a:pPr algn="l" rtl="0" fontAlgn="base"/>
                      <a:r>
                        <a:rPr lang="en-US" sz="1100" b="1" i="0">
                          <a:solidFill>
                            <a:srgbClr val="000000"/>
                          </a:solidFill>
                          <a:effectLst/>
                          <a:latin typeface="Nunito" pitchFamily="2" charset="0"/>
                        </a:rPr>
                        <a:t>Central​</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solidFill>
                      <a:srgbClr val="F6F3EA"/>
                    </a:solidFill>
                  </a:tcPr>
                </a:tc>
                <a:tc>
                  <a:txBody>
                    <a:bodyPr/>
                    <a:lstStyle/>
                    <a:p>
                      <a:pPr algn="ctr" fontAlgn="b"/>
                      <a:r>
                        <a:rPr lang="en-US" sz="1100" b="1" i="0" u="none" strike="noStrike">
                          <a:solidFill>
                            <a:srgbClr val="000000"/>
                          </a:solidFill>
                          <a:effectLst/>
                          <a:latin typeface="Nunito" pitchFamily="2" charset="0"/>
                        </a:rPr>
                        <a:t>46.2</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fontAlgn="b"/>
                      <a:r>
                        <a:rPr lang="en-US" sz="1100" b="1" i="0" u="none" strike="noStrike">
                          <a:solidFill>
                            <a:srgbClr val="000000"/>
                          </a:solidFill>
                          <a:effectLst/>
                          <a:latin typeface="Nunito" pitchFamily="2" charset="0"/>
                        </a:rPr>
                        <a:t>46.3</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Nunito" pitchFamily="2" charset="0"/>
                        </a:rPr>
                        <a:t>42.1</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Nunito" pitchFamily="2" charset="0"/>
                        </a:rPr>
                        <a:t>55.6</a:t>
                      </a:r>
                    </a:p>
                  </a:txBody>
                  <a:tcPr marL="0" marR="0" marT="0" marB="0"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0" i="0" u="none">
                          <a:solidFill>
                            <a:schemeClr val="tx1"/>
                          </a:solidFill>
                          <a:effectLst/>
                          <a:latin typeface="Nunito" pitchFamily="2" charset="0"/>
                        </a:rPr>
                        <a:t>57.6</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0" i="0" u="none">
                          <a:solidFill>
                            <a:schemeClr val="tx1"/>
                          </a:solidFill>
                          <a:effectLst/>
                          <a:latin typeface="Nunito" pitchFamily="2" charset="0"/>
                        </a:rPr>
                        <a:t>71.7</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1" i="0" u="none">
                          <a:solidFill>
                            <a:schemeClr val="tx1"/>
                          </a:solidFill>
                          <a:effectLst/>
                          <a:latin typeface="Nunito" pitchFamily="2" charset="0"/>
                        </a:rPr>
                        <a:t>37.9</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rtl="0" fontAlgn="base"/>
                      <a:r>
                        <a:rPr lang="en-US" sz="1100" b="1" i="0" u="none">
                          <a:solidFill>
                            <a:schemeClr val="tx1"/>
                          </a:solidFill>
                          <a:effectLst/>
                          <a:latin typeface="Nunito" pitchFamily="2" charset="0"/>
                        </a:rPr>
                        <a:t>44.7</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extLst>
                  <a:ext uri="{0D108BD9-81ED-4DB2-BD59-A6C34878D82A}">
                    <a16:rowId xmlns:a16="http://schemas.microsoft.com/office/drawing/2014/main" val="3606488550"/>
                  </a:ext>
                </a:extLst>
              </a:tr>
              <a:tr h="433779">
                <a:tc>
                  <a:txBody>
                    <a:bodyPr/>
                    <a:lstStyle/>
                    <a:p>
                      <a:pPr algn="l" rtl="0" fontAlgn="base"/>
                      <a:r>
                        <a:rPr lang="en-US" sz="1100" b="1" i="0">
                          <a:solidFill>
                            <a:srgbClr val="000000"/>
                          </a:solidFill>
                          <a:effectLst/>
                          <a:latin typeface="Nunito" pitchFamily="2" charset="0"/>
                        </a:rPr>
                        <a:t>Region 3- Northeast​</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solidFill>
                      <a:srgbClr val="F6F3EA"/>
                    </a:solidFill>
                  </a:tcPr>
                </a:tc>
                <a:tc>
                  <a:txBody>
                    <a:bodyPr/>
                    <a:lstStyle/>
                    <a:p>
                      <a:pPr algn="ctr" fontAlgn="b"/>
                      <a:r>
                        <a:rPr lang="en-US" sz="1100" b="1" i="0" u="none" strike="noStrike">
                          <a:solidFill>
                            <a:srgbClr val="000000"/>
                          </a:solidFill>
                          <a:effectLst/>
                          <a:latin typeface="Nunito" pitchFamily="2" charset="0"/>
                        </a:rPr>
                        <a:t>44.8</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fontAlgn="b"/>
                      <a:r>
                        <a:rPr lang="en-US" sz="1100" b="1" i="0" u="none" strike="noStrike">
                          <a:solidFill>
                            <a:srgbClr val="000000"/>
                          </a:solidFill>
                          <a:effectLst/>
                          <a:latin typeface="Nunito" pitchFamily="2" charset="0"/>
                        </a:rPr>
                        <a:t>45.4</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fontAlgn="b"/>
                      <a:r>
                        <a:rPr lang="en-US" sz="1100" b="1" i="0" u="none" strike="noStrike">
                          <a:solidFill>
                            <a:srgbClr val="000000"/>
                          </a:solidFill>
                          <a:effectLst/>
                          <a:latin typeface="Nunito" pitchFamily="2" charset="0"/>
                        </a:rPr>
                        <a:t>41.2</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Nunito" pitchFamily="2" charset="0"/>
                        </a:rPr>
                        <a:t>73.8</a:t>
                      </a:r>
                    </a:p>
                  </a:txBody>
                  <a:tcPr marL="0" marR="0" marT="0" marB="0"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0" i="0" u="none">
                          <a:solidFill>
                            <a:schemeClr val="tx1"/>
                          </a:solidFill>
                          <a:effectLst/>
                          <a:latin typeface="Nunito" pitchFamily="2" charset="0"/>
                        </a:rPr>
                        <a:t>65</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0" i="0" u="none">
                          <a:solidFill>
                            <a:schemeClr val="tx1"/>
                          </a:solidFill>
                          <a:effectLst/>
                          <a:latin typeface="Nunito" pitchFamily="2" charset="0"/>
                        </a:rPr>
                        <a:t>70.7</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0" i="0" u="none">
                          <a:solidFill>
                            <a:schemeClr val="tx1"/>
                          </a:solidFill>
                          <a:effectLst/>
                          <a:latin typeface="Nunito" pitchFamily="2" charset="0"/>
                        </a:rPr>
                        <a:t>54.5</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0" i="0" u="none">
                          <a:solidFill>
                            <a:schemeClr val="tx1"/>
                          </a:solidFill>
                          <a:effectLst/>
                          <a:latin typeface="Nunito" pitchFamily="2" charset="0"/>
                        </a:rPr>
                        <a:t>49.6</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extLst>
                  <a:ext uri="{0D108BD9-81ED-4DB2-BD59-A6C34878D82A}">
                    <a16:rowId xmlns:a16="http://schemas.microsoft.com/office/drawing/2014/main" val="3746992953"/>
                  </a:ext>
                </a:extLst>
              </a:tr>
              <a:tr h="433779">
                <a:tc>
                  <a:txBody>
                    <a:bodyPr/>
                    <a:lstStyle/>
                    <a:p>
                      <a:pPr algn="l" rtl="0" fontAlgn="base"/>
                      <a:r>
                        <a:rPr lang="en-US" sz="1100" b="1" i="0">
                          <a:solidFill>
                            <a:srgbClr val="000000"/>
                          </a:solidFill>
                          <a:effectLst/>
                          <a:latin typeface="Nunito" pitchFamily="2" charset="0"/>
                        </a:rPr>
                        <a:t>Region 4- ​</a:t>
                      </a:r>
                      <a:endParaRPr lang="en-US" sz="1100" b="1" i="0">
                        <a:solidFill>
                          <a:srgbClr val="000000"/>
                        </a:solidFill>
                        <a:effectLst/>
                      </a:endParaRPr>
                    </a:p>
                    <a:p>
                      <a:pPr algn="l" rtl="0" fontAlgn="base"/>
                      <a:r>
                        <a:rPr lang="en-US" sz="1100" b="1" i="0">
                          <a:solidFill>
                            <a:srgbClr val="000000"/>
                          </a:solidFill>
                          <a:effectLst/>
                          <a:latin typeface="Nunito" pitchFamily="2" charset="0"/>
                        </a:rPr>
                        <a:t>Metro​</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solidFill>
                      <a:srgbClr val="F6F3EA"/>
                    </a:solidFill>
                  </a:tcPr>
                </a:tc>
                <a:tc>
                  <a:txBody>
                    <a:bodyPr/>
                    <a:lstStyle/>
                    <a:p>
                      <a:pPr algn="ctr" fontAlgn="b"/>
                      <a:r>
                        <a:rPr lang="en-US" sz="1100" b="1" i="0" u="none" strike="noStrike" dirty="0">
                          <a:solidFill>
                            <a:srgbClr val="000000"/>
                          </a:solidFill>
                          <a:effectLst/>
                          <a:latin typeface="Nunito" pitchFamily="2" charset="0"/>
                        </a:rPr>
                        <a:t>49.3</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fontAlgn="b"/>
                      <a:r>
                        <a:rPr lang="en-US" sz="1100" b="1" i="0" u="none" strike="noStrike" dirty="0">
                          <a:solidFill>
                            <a:srgbClr val="000000"/>
                          </a:solidFill>
                          <a:effectLst/>
                          <a:latin typeface="Nunito" pitchFamily="2" charset="0"/>
                        </a:rPr>
                        <a:t>44.0</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fontAlgn="b"/>
                      <a:r>
                        <a:rPr lang="en-US" sz="1100" b="1" i="0" u="none" strike="noStrike">
                          <a:solidFill>
                            <a:srgbClr val="000000"/>
                          </a:solidFill>
                          <a:effectLst/>
                          <a:latin typeface="Nunito" pitchFamily="2" charset="0"/>
                        </a:rPr>
                        <a:t>38.0</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Nunito" pitchFamily="2" charset="0"/>
                        </a:rPr>
                        <a:t>69.4</a:t>
                      </a:r>
                    </a:p>
                  </a:txBody>
                  <a:tcPr marL="0" marR="0" marT="0" marB="0"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0" i="0" u="none">
                          <a:solidFill>
                            <a:schemeClr val="tx1"/>
                          </a:solidFill>
                          <a:effectLst/>
                          <a:latin typeface="Nunito" pitchFamily="2" charset="0"/>
                        </a:rPr>
                        <a:t>73.1</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0" i="0" u="none">
                          <a:solidFill>
                            <a:schemeClr val="tx1"/>
                          </a:solidFill>
                          <a:effectLst/>
                          <a:latin typeface="Nunito" pitchFamily="2" charset="0"/>
                        </a:rPr>
                        <a:t>80.6</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1" i="0" u="none">
                          <a:solidFill>
                            <a:schemeClr val="tx1"/>
                          </a:solidFill>
                          <a:effectLst/>
                          <a:latin typeface="Nunito" pitchFamily="2" charset="0"/>
                        </a:rPr>
                        <a:t>32.8</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rtl="0" fontAlgn="base"/>
                      <a:r>
                        <a:rPr lang="en-US" sz="1100" b="1" i="0" u="none">
                          <a:solidFill>
                            <a:schemeClr val="tx1"/>
                          </a:solidFill>
                          <a:effectLst/>
                          <a:latin typeface="Nunito" pitchFamily="2" charset="0"/>
                        </a:rPr>
                        <a:t>35.4</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extLst>
                  <a:ext uri="{0D108BD9-81ED-4DB2-BD59-A6C34878D82A}">
                    <a16:rowId xmlns:a16="http://schemas.microsoft.com/office/drawing/2014/main" val="1129767518"/>
                  </a:ext>
                </a:extLst>
              </a:tr>
              <a:tr h="567855">
                <a:tc>
                  <a:txBody>
                    <a:bodyPr/>
                    <a:lstStyle/>
                    <a:p>
                      <a:pPr algn="l" rtl="0" fontAlgn="base"/>
                      <a:r>
                        <a:rPr lang="en-US" sz="1100" b="1" i="0">
                          <a:solidFill>
                            <a:srgbClr val="000000"/>
                          </a:solidFill>
                          <a:effectLst/>
                          <a:latin typeface="Nunito" pitchFamily="2" charset="0"/>
                        </a:rPr>
                        <a:t>Region 5- Southeast and Cape​</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solidFill>
                      <a:srgbClr val="F6F3EA"/>
                    </a:solidFill>
                  </a:tcPr>
                </a:tc>
                <a:tc>
                  <a:txBody>
                    <a:bodyPr/>
                    <a:lstStyle/>
                    <a:p>
                      <a:pPr algn="ctr" fontAlgn="b"/>
                      <a:r>
                        <a:rPr lang="en-US" sz="1100" b="0" i="0" u="none" strike="noStrike">
                          <a:solidFill>
                            <a:srgbClr val="000000"/>
                          </a:solidFill>
                          <a:effectLst/>
                          <a:latin typeface="Nunito" pitchFamily="2" charset="0"/>
                        </a:rPr>
                        <a:t>54.6</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Nunito" pitchFamily="2" charset="0"/>
                        </a:rPr>
                        <a:t>61.6</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Nunito" pitchFamily="2" charset="0"/>
                        </a:rPr>
                        <a:t>48.9</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Nunito" pitchFamily="2" charset="0"/>
                        </a:rPr>
                        <a:t>72.5</a:t>
                      </a:r>
                    </a:p>
                  </a:txBody>
                  <a:tcPr marL="0" marR="0" marT="0" marB="0"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1" i="0" u="none">
                          <a:solidFill>
                            <a:schemeClr val="tx1"/>
                          </a:solidFill>
                          <a:effectLst/>
                          <a:latin typeface="Nunito" pitchFamily="2" charset="0"/>
                        </a:rPr>
                        <a:t>45.1</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rtl="0" fontAlgn="base"/>
                      <a:r>
                        <a:rPr lang="en-US" sz="1100" b="0" i="0" u="none">
                          <a:solidFill>
                            <a:schemeClr val="tx1"/>
                          </a:solidFill>
                          <a:effectLst/>
                          <a:latin typeface="Nunito" pitchFamily="2" charset="0"/>
                        </a:rPr>
                        <a:t>56.4</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1" i="0" u="none">
                          <a:solidFill>
                            <a:schemeClr val="tx1"/>
                          </a:solidFill>
                          <a:effectLst/>
                          <a:latin typeface="Nunito" pitchFamily="2" charset="0"/>
                        </a:rPr>
                        <a:t>37.9</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rtl="0" fontAlgn="base"/>
                      <a:r>
                        <a:rPr lang="en-US" sz="1100" b="1" i="0" u="none">
                          <a:solidFill>
                            <a:schemeClr val="tx1"/>
                          </a:solidFill>
                          <a:effectLst/>
                          <a:latin typeface="Nunito" pitchFamily="2" charset="0"/>
                        </a:rPr>
                        <a:t>48.7</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extLst>
                  <a:ext uri="{0D108BD9-81ED-4DB2-BD59-A6C34878D82A}">
                    <a16:rowId xmlns:a16="http://schemas.microsoft.com/office/drawing/2014/main" val="3039032886"/>
                  </a:ext>
                </a:extLst>
              </a:tr>
              <a:tr h="433779">
                <a:tc>
                  <a:txBody>
                    <a:bodyPr/>
                    <a:lstStyle/>
                    <a:p>
                      <a:pPr algn="l" rtl="0" fontAlgn="base"/>
                      <a:r>
                        <a:rPr lang="en-US" sz="1100" b="1" i="0">
                          <a:solidFill>
                            <a:srgbClr val="000000"/>
                          </a:solidFill>
                          <a:effectLst/>
                          <a:latin typeface="Nunito" pitchFamily="2" charset="0"/>
                        </a:rPr>
                        <a:t>Region 6- Metro Boston​</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solidFill>
                      <a:srgbClr val="F6F3EA"/>
                    </a:solidFill>
                  </a:tcPr>
                </a:tc>
                <a:tc>
                  <a:txBody>
                    <a:bodyPr/>
                    <a:lstStyle/>
                    <a:p>
                      <a:pPr algn="ctr" fontAlgn="b"/>
                      <a:r>
                        <a:rPr lang="en-US" sz="1100" b="1" i="0" u="none" strike="noStrike">
                          <a:solidFill>
                            <a:srgbClr val="000000"/>
                          </a:solidFill>
                          <a:effectLst/>
                          <a:latin typeface="Nunito" pitchFamily="2" charset="0"/>
                        </a:rPr>
                        <a:t>36.6</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fontAlgn="b"/>
                      <a:r>
                        <a:rPr lang="en-US" sz="1100" b="1" i="0" u="none" strike="noStrike">
                          <a:solidFill>
                            <a:srgbClr val="000000"/>
                          </a:solidFill>
                          <a:effectLst/>
                          <a:latin typeface="Nunito" pitchFamily="2" charset="0"/>
                        </a:rPr>
                        <a:t>47.6</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Nunito" pitchFamily="2" charset="0"/>
                        </a:rPr>
                        <a:t>64.8</a:t>
                      </a:r>
                    </a:p>
                  </a:txBody>
                  <a:tcPr marL="0" marR="0" marT="0" marB="0"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Nunito" pitchFamily="2" charset="0"/>
                        </a:rPr>
                        <a:t>54.6</a:t>
                      </a:r>
                    </a:p>
                  </a:txBody>
                  <a:tcPr marL="0" marR="0" marT="0" marB="0"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1" i="0" u="none">
                          <a:solidFill>
                            <a:schemeClr val="tx1"/>
                          </a:solidFill>
                          <a:effectLst/>
                          <a:latin typeface="Nunito" pitchFamily="2" charset="0"/>
                        </a:rPr>
                        <a:t>48.4</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0" i="0" u="none">
                          <a:solidFill>
                            <a:schemeClr val="tx1"/>
                          </a:solidFill>
                          <a:effectLst/>
                          <a:latin typeface="Nunito" pitchFamily="2" charset="0"/>
                        </a:rPr>
                        <a:t>67.7</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tcPr>
                </a:tc>
                <a:tc>
                  <a:txBody>
                    <a:bodyPr/>
                    <a:lstStyle/>
                    <a:p>
                      <a:pPr algn="ctr" rtl="0" fontAlgn="base"/>
                      <a:r>
                        <a:rPr lang="en-US" sz="1100" b="1" i="0" u="none">
                          <a:solidFill>
                            <a:schemeClr val="tx1"/>
                          </a:solidFill>
                          <a:effectLst/>
                          <a:latin typeface="Nunito" pitchFamily="2" charset="0"/>
                        </a:rPr>
                        <a:t>33.9</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tc>
                  <a:txBody>
                    <a:bodyPr/>
                    <a:lstStyle/>
                    <a:p>
                      <a:pPr algn="ctr" rtl="0" fontAlgn="base"/>
                      <a:r>
                        <a:rPr lang="en-US" sz="1100" b="1" i="0" u="none" dirty="0">
                          <a:solidFill>
                            <a:schemeClr val="tx1"/>
                          </a:solidFill>
                          <a:effectLst/>
                          <a:latin typeface="Nunito" pitchFamily="2" charset="0"/>
                        </a:rPr>
                        <a:t>38.1</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noFill/>
                  </a:tcPr>
                </a:tc>
                <a:extLst>
                  <a:ext uri="{0D108BD9-81ED-4DB2-BD59-A6C34878D82A}">
                    <a16:rowId xmlns:a16="http://schemas.microsoft.com/office/drawing/2014/main" val="968953429"/>
                  </a:ext>
                </a:extLst>
              </a:tr>
            </a:tbl>
          </a:graphicData>
        </a:graphic>
      </p:graphicFrame>
    </p:spTree>
    <p:extLst>
      <p:ext uri="{BB962C8B-B14F-4D97-AF65-F5344CB8AC3E}">
        <p14:creationId xmlns:p14="http://schemas.microsoft.com/office/powerpoint/2010/main" val="3229505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663FC-19FE-4501-8A04-BCA9A631505F}"/>
              </a:ext>
            </a:extLst>
          </p:cNvPr>
          <p:cNvSpPr>
            <a:spLocks noGrp="1"/>
          </p:cNvSpPr>
          <p:nvPr>
            <p:ph type="title"/>
          </p:nvPr>
        </p:nvSpPr>
        <p:spPr/>
        <p:txBody>
          <a:bodyPr/>
          <a:lstStyle/>
          <a:p>
            <a:r>
              <a:rPr lang="en-US"/>
              <a:t>Center-Based Daily Rate Comparison by Region, Age Group, and FY</a:t>
            </a:r>
          </a:p>
        </p:txBody>
      </p:sp>
      <p:sp>
        <p:nvSpPr>
          <p:cNvPr id="4" name="Slide Number Placeholder 3">
            <a:extLst>
              <a:ext uri="{FF2B5EF4-FFF2-40B4-BE49-F238E27FC236}">
                <a16:creationId xmlns:a16="http://schemas.microsoft.com/office/drawing/2014/main" id="{6BDD481E-3C1D-4430-A72B-B26B8E2606B8}"/>
              </a:ext>
            </a:extLst>
          </p:cNvPr>
          <p:cNvSpPr>
            <a:spLocks noGrp="1"/>
          </p:cNvSpPr>
          <p:nvPr>
            <p:ph type="sldNum" sz="quarter" idx="12"/>
          </p:nvPr>
        </p:nvSpPr>
        <p:spPr/>
        <p:txBody>
          <a:bodyPr/>
          <a:lstStyle/>
          <a:p>
            <a:fld id="{60FD0B0E-32B1-4158-9304-F9E9B068F047}" type="slidenum">
              <a:rPr lang="en-US" smtClean="0"/>
              <a:t>14</a:t>
            </a:fld>
            <a:endParaRPr lang="en-US"/>
          </a:p>
        </p:txBody>
      </p:sp>
      <p:sp>
        <p:nvSpPr>
          <p:cNvPr id="15" name="TextBox 14">
            <a:extLst>
              <a:ext uri="{FF2B5EF4-FFF2-40B4-BE49-F238E27FC236}">
                <a16:creationId xmlns:a16="http://schemas.microsoft.com/office/drawing/2014/main" id="{5BC949F3-8E3F-4BAF-86BC-C589F1280B4E}"/>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pic>
        <p:nvPicPr>
          <p:cNvPr id="17" name="Picture 16">
            <a:extLst>
              <a:ext uri="{FF2B5EF4-FFF2-40B4-BE49-F238E27FC236}">
                <a16:creationId xmlns:a16="http://schemas.microsoft.com/office/drawing/2014/main" id="{AECAFEEC-14EE-4818-8E60-C3BDC88CAC6F}"/>
              </a:ext>
            </a:extLst>
          </p:cNvPr>
          <p:cNvPicPr>
            <a:picLocks noChangeAspect="1"/>
          </p:cNvPicPr>
          <p:nvPr/>
        </p:nvPicPr>
        <p:blipFill>
          <a:blip r:embed="rId2"/>
          <a:stretch>
            <a:fillRect/>
          </a:stretch>
        </p:blipFill>
        <p:spPr>
          <a:xfrm>
            <a:off x="1395602" y="1130058"/>
            <a:ext cx="6355080" cy="2298942"/>
          </a:xfrm>
          <a:prstGeom prst="rect">
            <a:avLst/>
          </a:prstGeom>
        </p:spPr>
      </p:pic>
      <p:pic>
        <p:nvPicPr>
          <p:cNvPr id="18" name="Picture 17">
            <a:extLst>
              <a:ext uri="{FF2B5EF4-FFF2-40B4-BE49-F238E27FC236}">
                <a16:creationId xmlns:a16="http://schemas.microsoft.com/office/drawing/2014/main" id="{EE5E5C8C-316B-459F-94D4-94CF63C57944}"/>
              </a:ext>
            </a:extLst>
          </p:cNvPr>
          <p:cNvPicPr>
            <a:picLocks noChangeAspect="1"/>
          </p:cNvPicPr>
          <p:nvPr/>
        </p:nvPicPr>
        <p:blipFill>
          <a:blip r:embed="rId3"/>
          <a:stretch>
            <a:fillRect/>
          </a:stretch>
        </p:blipFill>
        <p:spPr>
          <a:xfrm>
            <a:off x="1395602" y="3604970"/>
            <a:ext cx="6355080" cy="2298942"/>
          </a:xfrm>
          <a:prstGeom prst="rect">
            <a:avLst/>
          </a:prstGeom>
        </p:spPr>
      </p:pic>
      <p:sp>
        <p:nvSpPr>
          <p:cNvPr id="19" name="TextBox 18">
            <a:extLst>
              <a:ext uri="{FF2B5EF4-FFF2-40B4-BE49-F238E27FC236}">
                <a16:creationId xmlns:a16="http://schemas.microsoft.com/office/drawing/2014/main" id="{12C0838D-597B-4F57-B251-7841B464D5DF}"/>
              </a:ext>
            </a:extLst>
          </p:cNvPr>
          <p:cNvSpPr txBox="1"/>
          <p:nvPr/>
        </p:nvSpPr>
        <p:spPr>
          <a:xfrm>
            <a:off x="529866" y="6307789"/>
            <a:ext cx="8084264" cy="276999"/>
          </a:xfrm>
          <a:prstGeom prst="rect">
            <a:avLst/>
          </a:prstGeom>
          <a:noFill/>
        </p:spPr>
        <p:txBody>
          <a:bodyPr wrap="square" rtlCol="0">
            <a:spAutoFit/>
          </a:bodyPr>
          <a:lstStyle/>
          <a:p>
            <a:pPr algn="ctr"/>
            <a:r>
              <a:rPr lang="en-US" sz="1200"/>
              <a:t>*These are estimated totals and are subject to adjustment. Totals will be finalized prior to disbursement in December </a:t>
            </a:r>
          </a:p>
        </p:txBody>
      </p:sp>
    </p:spTree>
    <p:extLst>
      <p:ext uri="{BB962C8B-B14F-4D97-AF65-F5344CB8AC3E}">
        <p14:creationId xmlns:p14="http://schemas.microsoft.com/office/powerpoint/2010/main" val="1609841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663FC-19FE-4501-8A04-BCA9A631505F}"/>
              </a:ext>
            </a:extLst>
          </p:cNvPr>
          <p:cNvSpPr>
            <a:spLocks noGrp="1"/>
          </p:cNvSpPr>
          <p:nvPr>
            <p:ph type="title"/>
          </p:nvPr>
        </p:nvSpPr>
        <p:spPr/>
        <p:txBody>
          <a:bodyPr/>
          <a:lstStyle/>
          <a:p>
            <a:r>
              <a:rPr lang="en-US"/>
              <a:t>Center-Based Daily Rate Comparison by Region, Age Group, and FY</a:t>
            </a:r>
          </a:p>
        </p:txBody>
      </p:sp>
      <p:sp>
        <p:nvSpPr>
          <p:cNvPr id="4" name="Slide Number Placeholder 3">
            <a:extLst>
              <a:ext uri="{FF2B5EF4-FFF2-40B4-BE49-F238E27FC236}">
                <a16:creationId xmlns:a16="http://schemas.microsoft.com/office/drawing/2014/main" id="{6BDD481E-3C1D-4430-A72B-B26B8E2606B8}"/>
              </a:ext>
            </a:extLst>
          </p:cNvPr>
          <p:cNvSpPr>
            <a:spLocks noGrp="1"/>
          </p:cNvSpPr>
          <p:nvPr>
            <p:ph type="sldNum" sz="quarter" idx="12"/>
          </p:nvPr>
        </p:nvSpPr>
        <p:spPr/>
        <p:txBody>
          <a:bodyPr/>
          <a:lstStyle/>
          <a:p>
            <a:fld id="{60FD0B0E-32B1-4158-9304-F9E9B068F047}" type="slidenum">
              <a:rPr lang="en-US" smtClean="0"/>
              <a:t>15</a:t>
            </a:fld>
            <a:endParaRPr lang="en-US"/>
          </a:p>
        </p:txBody>
      </p:sp>
      <p:sp>
        <p:nvSpPr>
          <p:cNvPr id="15" name="TextBox 14">
            <a:extLst>
              <a:ext uri="{FF2B5EF4-FFF2-40B4-BE49-F238E27FC236}">
                <a16:creationId xmlns:a16="http://schemas.microsoft.com/office/drawing/2014/main" id="{5BC949F3-8E3F-4BAF-86BC-C589F1280B4E}"/>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pic>
        <p:nvPicPr>
          <p:cNvPr id="19" name="Picture 18">
            <a:extLst>
              <a:ext uri="{FF2B5EF4-FFF2-40B4-BE49-F238E27FC236}">
                <a16:creationId xmlns:a16="http://schemas.microsoft.com/office/drawing/2014/main" id="{18A89FCB-300F-4CFC-8E70-AD57DAF791B4}"/>
              </a:ext>
            </a:extLst>
          </p:cNvPr>
          <p:cNvPicPr>
            <a:picLocks noChangeAspect="1"/>
          </p:cNvPicPr>
          <p:nvPr/>
        </p:nvPicPr>
        <p:blipFill>
          <a:blip r:embed="rId2"/>
          <a:stretch>
            <a:fillRect/>
          </a:stretch>
        </p:blipFill>
        <p:spPr>
          <a:xfrm>
            <a:off x="1394458" y="1138381"/>
            <a:ext cx="6355080" cy="2333669"/>
          </a:xfrm>
          <a:prstGeom prst="rect">
            <a:avLst/>
          </a:prstGeom>
        </p:spPr>
      </p:pic>
      <p:pic>
        <p:nvPicPr>
          <p:cNvPr id="20" name="Picture 19">
            <a:extLst>
              <a:ext uri="{FF2B5EF4-FFF2-40B4-BE49-F238E27FC236}">
                <a16:creationId xmlns:a16="http://schemas.microsoft.com/office/drawing/2014/main" id="{17105429-D382-4489-A830-0A9928C02B26}"/>
              </a:ext>
            </a:extLst>
          </p:cNvPr>
          <p:cNvPicPr>
            <a:picLocks noChangeAspect="1"/>
          </p:cNvPicPr>
          <p:nvPr/>
        </p:nvPicPr>
        <p:blipFill>
          <a:blip r:embed="rId3"/>
          <a:stretch>
            <a:fillRect/>
          </a:stretch>
        </p:blipFill>
        <p:spPr>
          <a:xfrm>
            <a:off x="1394458" y="3656343"/>
            <a:ext cx="6355080" cy="2333669"/>
          </a:xfrm>
          <a:prstGeom prst="rect">
            <a:avLst/>
          </a:prstGeom>
        </p:spPr>
      </p:pic>
      <p:sp>
        <p:nvSpPr>
          <p:cNvPr id="21" name="TextBox 20">
            <a:extLst>
              <a:ext uri="{FF2B5EF4-FFF2-40B4-BE49-F238E27FC236}">
                <a16:creationId xmlns:a16="http://schemas.microsoft.com/office/drawing/2014/main" id="{82075A34-CA8D-4B2C-8671-CB0DD371522B}"/>
              </a:ext>
            </a:extLst>
          </p:cNvPr>
          <p:cNvSpPr txBox="1"/>
          <p:nvPr/>
        </p:nvSpPr>
        <p:spPr>
          <a:xfrm>
            <a:off x="529866" y="6307789"/>
            <a:ext cx="8084264" cy="276999"/>
          </a:xfrm>
          <a:prstGeom prst="rect">
            <a:avLst/>
          </a:prstGeom>
          <a:noFill/>
        </p:spPr>
        <p:txBody>
          <a:bodyPr wrap="square" rtlCol="0">
            <a:spAutoFit/>
          </a:bodyPr>
          <a:lstStyle/>
          <a:p>
            <a:pPr algn="ctr"/>
            <a:r>
              <a:rPr lang="en-US" sz="1200"/>
              <a:t>*These are estimated totals and are subject to adjustment. Totals will be finalized prior to disbursement in December </a:t>
            </a:r>
          </a:p>
        </p:txBody>
      </p:sp>
    </p:spTree>
    <p:extLst>
      <p:ext uri="{BB962C8B-B14F-4D97-AF65-F5344CB8AC3E}">
        <p14:creationId xmlns:p14="http://schemas.microsoft.com/office/powerpoint/2010/main" val="31457030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663FC-19FE-4501-8A04-BCA9A631505F}"/>
              </a:ext>
            </a:extLst>
          </p:cNvPr>
          <p:cNvSpPr>
            <a:spLocks noGrp="1"/>
          </p:cNvSpPr>
          <p:nvPr>
            <p:ph type="title"/>
          </p:nvPr>
        </p:nvSpPr>
        <p:spPr/>
        <p:txBody>
          <a:bodyPr/>
          <a:lstStyle/>
          <a:p>
            <a:r>
              <a:rPr lang="en-US" sz="1700"/>
              <a:t>Family Child Care Daily Rate Comparison by Region, Age Group, and FY</a:t>
            </a:r>
          </a:p>
        </p:txBody>
      </p:sp>
      <p:sp>
        <p:nvSpPr>
          <p:cNvPr id="4" name="Slide Number Placeholder 3">
            <a:extLst>
              <a:ext uri="{FF2B5EF4-FFF2-40B4-BE49-F238E27FC236}">
                <a16:creationId xmlns:a16="http://schemas.microsoft.com/office/drawing/2014/main" id="{6BDD481E-3C1D-4430-A72B-B26B8E2606B8}"/>
              </a:ext>
            </a:extLst>
          </p:cNvPr>
          <p:cNvSpPr>
            <a:spLocks noGrp="1"/>
          </p:cNvSpPr>
          <p:nvPr>
            <p:ph type="sldNum" sz="quarter" idx="12"/>
          </p:nvPr>
        </p:nvSpPr>
        <p:spPr/>
        <p:txBody>
          <a:bodyPr/>
          <a:lstStyle/>
          <a:p>
            <a:fld id="{60FD0B0E-32B1-4158-9304-F9E9B068F047}" type="slidenum">
              <a:rPr lang="en-US" smtClean="0"/>
              <a:t>16</a:t>
            </a:fld>
            <a:endParaRPr lang="en-US"/>
          </a:p>
        </p:txBody>
      </p:sp>
      <p:sp>
        <p:nvSpPr>
          <p:cNvPr id="15" name="TextBox 14">
            <a:extLst>
              <a:ext uri="{FF2B5EF4-FFF2-40B4-BE49-F238E27FC236}">
                <a16:creationId xmlns:a16="http://schemas.microsoft.com/office/drawing/2014/main" id="{5BC949F3-8E3F-4BAF-86BC-C589F1280B4E}"/>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
        <p:nvSpPr>
          <p:cNvPr id="10" name="TextBox 9">
            <a:extLst>
              <a:ext uri="{FF2B5EF4-FFF2-40B4-BE49-F238E27FC236}">
                <a16:creationId xmlns:a16="http://schemas.microsoft.com/office/drawing/2014/main" id="{E6A7AF67-65FE-4562-918D-69987FA05404}"/>
              </a:ext>
            </a:extLst>
          </p:cNvPr>
          <p:cNvSpPr txBox="1"/>
          <p:nvPr/>
        </p:nvSpPr>
        <p:spPr>
          <a:xfrm>
            <a:off x="529866" y="6307789"/>
            <a:ext cx="8084264" cy="276999"/>
          </a:xfrm>
          <a:prstGeom prst="rect">
            <a:avLst/>
          </a:prstGeom>
          <a:noFill/>
        </p:spPr>
        <p:txBody>
          <a:bodyPr wrap="square" rtlCol="0">
            <a:spAutoFit/>
          </a:bodyPr>
          <a:lstStyle/>
          <a:p>
            <a:pPr algn="ctr"/>
            <a:r>
              <a:rPr lang="en-US" sz="1200"/>
              <a:t>*These are estimated totals and are subject to adjustment. Totals will be finalized prior to disbursement in December </a:t>
            </a:r>
          </a:p>
        </p:txBody>
      </p:sp>
      <p:graphicFrame>
        <p:nvGraphicFramePr>
          <p:cNvPr id="3" name="Table 2">
            <a:extLst>
              <a:ext uri="{FF2B5EF4-FFF2-40B4-BE49-F238E27FC236}">
                <a16:creationId xmlns:a16="http://schemas.microsoft.com/office/drawing/2014/main" id="{3CFBA73D-EA4E-1B98-F61A-69985CD8DB7F}"/>
              </a:ext>
            </a:extLst>
          </p:cNvPr>
          <p:cNvGraphicFramePr>
            <a:graphicFrameLocks noGrp="1"/>
          </p:cNvGraphicFramePr>
          <p:nvPr>
            <p:extLst>
              <p:ext uri="{D42A27DB-BD31-4B8C-83A1-F6EECF244321}">
                <p14:modId xmlns:p14="http://schemas.microsoft.com/office/powerpoint/2010/main" val="3109245722"/>
              </p:ext>
            </p:extLst>
          </p:nvPr>
        </p:nvGraphicFramePr>
        <p:xfrm>
          <a:off x="280047" y="1243895"/>
          <a:ext cx="8002881" cy="2185105"/>
        </p:xfrm>
        <a:graphic>
          <a:graphicData uri="http://schemas.openxmlformats.org/drawingml/2006/table">
            <a:tbl>
              <a:tblPr>
                <a:tableStyleId>{5C22544A-7EE6-4342-B048-85BDC9FD1C3A}</a:tableStyleId>
              </a:tblPr>
              <a:tblGrid>
                <a:gridCol w="1995630">
                  <a:extLst>
                    <a:ext uri="{9D8B030D-6E8A-4147-A177-3AD203B41FA5}">
                      <a16:colId xmlns:a16="http://schemas.microsoft.com/office/drawing/2014/main" val="3318942421"/>
                    </a:ext>
                  </a:extLst>
                </a:gridCol>
                <a:gridCol w="977451">
                  <a:extLst>
                    <a:ext uri="{9D8B030D-6E8A-4147-A177-3AD203B41FA5}">
                      <a16:colId xmlns:a16="http://schemas.microsoft.com/office/drawing/2014/main" val="2458784403"/>
                    </a:ext>
                  </a:extLst>
                </a:gridCol>
                <a:gridCol w="1119996">
                  <a:extLst>
                    <a:ext uri="{9D8B030D-6E8A-4147-A177-3AD203B41FA5}">
                      <a16:colId xmlns:a16="http://schemas.microsoft.com/office/drawing/2014/main" val="2221248514"/>
                    </a:ext>
                  </a:extLst>
                </a:gridCol>
                <a:gridCol w="977451">
                  <a:extLst>
                    <a:ext uri="{9D8B030D-6E8A-4147-A177-3AD203B41FA5}">
                      <a16:colId xmlns:a16="http://schemas.microsoft.com/office/drawing/2014/main" val="3280474035"/>
                    </a:ext>
                  </a:extLst>
                </a:gridCol>
                <a:gridCol w="977451">
                  <a:extLst>
                    <a:ext uri="{9D8B030D-6E8A-4147-A177-3AD203B41FA5}">
                      <a16:colId xmlns:a16="http://schemas.microsoft.com/office/drawing/2014/main" val="248035653"/>
                    </a:ext>
                  </a:extLst>
                </a:gridCol>
                <a:gridCol w="977451">
                  <a:extLst>
                    <a:ext uri="{9D8B030D-6E8A-4147-A177-3AD203B41FA5}">
                      <a16:colId xmlns:a16="http://schemas.microsoft.com/office/drawing/2014/main" val="1292289839"/>
                    </a:ext>
                  </a:extLst>
                </a:gridCol>
                <a:gridCol w="977451">
                  <a:extLst>
                    <a:ext uri="{9D8B030D-6E8A-4147-A177-3AD203B41FA5}">
                      <a16:colId xmlns:a16="http://schemas.microsoft.com/office/drawing/2014/main" val="117489643"/>
                    </a:ext>
                  </a:extLst>
                </a:gridCol>
              </a:tblGrid>
              <a:tr h="900937">
                <a:tc>
                  <a:txBody>
                    <a:bodyPr/>
                    <a:lstStyle/>
                    <a:p>
                      <a:pPr algn="ctr" fontAlgn="b"/>
                      <a:r>
                        <a:rPr lang="en-US" sz="1050" b="1" u="none" strike="noStrike" dirty="0">
                          <a:effectLst/>
                        </a:rPr>
                        <a:t>FCC Under 2</a:t>
                      </a:r>
                      <a:endParaRPr lang="en-US" sz="105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050" b="1" u="none" strike="noStrike" dirty="0">
                          <a:effectLst/>
                        </a:rPr>
                        <a:t>FY22 Rates (Post CBC Increase)</a:t>
                      </a:r>
                      <a:endParaRPr lang="en-US" sz="105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050" b="1" u="none" strike="noStrike" dirty="0">
                          <a:effectLst/>
                        </a:rPr>
                        <a:t>Increase (30th Percentile min +.68%)</a:t>
                      </a:r>
                      <a:endParaRPr lang="en-US" sz="105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966"/>
                    </a:solidFill>
                  </a:tcPr>
                </a:tc>
                <a:tc>
                  <a:txBody>
                    <a:bodyPr/>
                    <a:lstStyle/>
                    <a:p>
                      <a:pPr algn="ctr" fontAlgn="b"/>
                      <a:r>
                        <a:rPr lang="en-US" sz="1050" b="1" u="none" strike="noStrike" dirty="0">
                          <a:effectLst/>
                        </a:rPr>
                        <a:t>Rate After Regional Adjustments</a:t>
                      </a:r>
                      <a:endParaRPr lang="en-US" sz="105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966"/>
                    </a:solidFill>
                  </a:tcPr>
                </a:tc>
                <a:tc>
                  <a:txBody>
                    <a:bodyPr/>
                    <a:lstStyle/>
                    <a:p>
                      <a:pPr algn="ctr" fontAlgn="b"/>
                      <a:r>
                        <a:rPr lang="en-US" sz="1050" b="1" u="none" strike="noStrike" dirty="0">
                          <a:effectLst/>
                        </a:rPr>
                        <a:t>Across the Board Increase (8.5%)</a:t>
                      </a:r>
                      <a:endParaRPr lang="en-US" sz="105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4C6E7"/>
                    </a:solidFill>
                  </a:tcPr>
                </a:tc>
                <a:tc>
                  <a:txBody>
                    <a:bodyPr/>
                    <a:lstStyle/>
                    <a:p>
                      <a:pPr algn="ctr" fontAlgn="b"/>
                      <a:r>
                        <a:rPr lang="en-US" sz="1050" b="1" u="none" strike="noStrike" dirty="0">
                          <a:effectLst/>
                        </a:rPr>
                        <a:t>Total Increase</a:t>
                      </a:r>
                      <a:endParaRPr lang="en-US" sz="105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050" b="1" u="none" strike="noStrike" dirty="0">
                          <a:effectLst/>
                        </a:rPr>
                        <a:t>Total</a:t>
                      </a:r>
                      <a:endParaRPr lang="en-US" sz="105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2322348197"/>
                  </a:ext>
                </a:extLst>
              </a:tr>
              <a:tr h="154964">
                <a:tc>
                  <a:txBody>
                    <a:bodyPr/>
                    <a:lstStyle/>
                    <a:p>
                      <a:pPr algn="ctr" fontAlgn="t"/>
                      <a:r>
                        <a:rPr lang="en-US" sz="1050" b="1" u="none" strike="noStrike" dirty="0">
                          <a:effectLst/>
                        </a:rPr>
                        <a:t>REGION 1 - Western</a:t>
                      </a:r>
                      <a:endParaRPr lang="en-US" sz="1050" b="1" i="0" u="none" strike="noStrike" dirty="0">
                        <a:solidFill>
                          <a:srgbClr val="000000"/>
                        </a:solidFill>
                        <a:effectLst/>
                        <a:latin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$42.79</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$0.29</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a:txBody>
                    <a:bodyPr/>
                    <a:lstStyle/>
                    <a:p>
                      <a:pPr algn="ctr" fontAlgn="b"/>
                      <a:r>
                        <a:rPr lang="en-US" sz="1050" b="1" i="1" u="none" strike="noStrike">
                          <a:effectLst/>
                        </a:rPr>
                        <a:t>$43.08</a:t>
                      </a:r>
                      <a:endParaRPr lang="en-US" sz="1050" b="1" i="1"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$3.66</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050" u="none" strike="noStrike" dirty="0">
                          <a:effectLst/>
                        </a:rPr>
                        <a:t>$3.95</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A"/>
                    </a:solidFill>
                  </a:tcPr>
                </a:tc>
                <a:tc>
                  <a:txBody>
                    <a:bodyPr/>
                    <a:lstStyle/>
                    <a:p>
                      <a:pPr algn="ctr" fontAlgn="b"/>
                      <a:r>
                        <a:rPr lang="en-US" sz="1050" b="1" u="none" strike="noStrike" dirty="0">
                          <a:effectLst/>
                        </a:rPr>
                        <a:t>$46.74</a:t>
                      </a:r>
                      <a:endParaRPr lang="en-US" sz="105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83772646"/>
                  </a:ext>
                </a:extLst>
              </a:tr>
              <a:tr h="131727">
                <a:tc>
                  <a:txBody>
                    <a:bodyPr/>
                    <a:lstStyle/>
                    <a:p>
                      <a:pPr algn="ctr" fontAlgn="t"/>
                      <a:r>
                        <a:rPr lang="en-US" sz="1050" b="1" u="none" strike="noStrike">
                          <a:effectLst/>
                        </a:rPr>
                        <a:t>REGION 2 - Central</a:t>
                      </a:r>
                      <a:endParaRPr lang="en-US" sz="1050" b="1" i="0" u="none" strike="noStrike">
                        <a:solidFill>
                          <a:srgbClr val="000000"/>
                        </a:solidFill>
                        <a:effectLst/>
                        <a:latin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a:effectLst/>
                        </a:rPr>
                        <a:t>$48.90</a:t>
                      </a:r>
                      <a:endParaRPr lang="en-US" sz="1050" b="0"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$0.82</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a:txBody>
                    <a:bodyPr/>
                    <a:lstStyle/>
                    <a:p>
                      <a:pPr algn="ctr" fontAlgn="b"/>
                      <a:r>
                        <a:rPr lang="en-US" sz="1050" b="1" i="1" u="none" strike="noStrike" dirty="0">
                          <a:effectLst/>
                        </a:rPr>
                        <a:t>$49.72</a:t>
                      </a:r>
                      <a:endParaRPr lang="en-US" sz="1050" b="1" i="1"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$4.23</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050" u="none" strike="noStrike" dirty="0">
                          <a:effectLst/>
                        </a:rPr>
                        <a:t>$5.04</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A"/>
                    </a:solidFill>
                  </a:tcPr>
                </a:tc>
                <a:tc>
                  <a:txBody>
                    <a:bodyPr/>
                    <a:lstStyle/>
                    <a:p>
                      <a:pPr algn="ctr" fontAlgn="b"/>
                      <a:r>
                        <a:rPr lang="en-US" sz="1050" b="1" u="none" strike="noStrike" dirty="0">
                          <a:effectLst/>
                        </a:rPr>
                        <a:t>$53.94</a:t>
                      </a:r>
                      <a:endParaRPr lang="en-US" sz="105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120363"/>
                  </a:ext>
                </a:extLst>
              </a:tr>
              <a:tr h="250921">
                <a:tc>
                  <a:txBody>
                    <a:bodyPr/>
                    <a:lstStyle/>
                    <a:p>
                      <a:pPr algn="ctr" fontAlgn="t"/>
                      <a:r>
                        <a:rPr lang="en-US" sz="1050" b="1" u="none" strike="noStrike" dirty="0">
                          <a:effectLst/>
                        </a:rPr>
                        <a:t>REGION 3 - Northeast</a:t>
                      </a:r>
                      <a:endParaRPr lang="en-US" sz="1050" b="1" i="0" u="none" strike="noStrike" dirty="0">
                        <a:solidFill>
                          <a:srgbClr val="000000"/>
                        </a:solidFill>
                        <a:effectLst/>
                        <a:latin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$48.90</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$0.33</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a:txBody>
                    <a:bodyPr/>
                    <a:lstStyle/>
                    <a:p>
                      <a:pPr algn="ctr" fontAlgn="b"/>
                      <a:r>
                        <a:rPr lang="en-US" sz="1050" b="1" i="1" u="none" strike="noStrike" dirty="0">
                          <a:effectLst/>
                        </a:rPr>
                        <a:t>$49.23</a:t>
                      </a:r>
                      <a:endParaRPr lang="en-US" sz="1050" b="1" i="1"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$4.18</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050" u="none" strike="noStrike" dirty="0">
                          <a:effectLst/>
                        </a:rPr>
                        <a:t>$4.52</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A"/>
                    </a:solidFill>
                  </a:tcPr>
                </a:tc>
                <a:tc>
                  <a:txBody>
                    <a:bodyPr/>
                    <a:lstStyle/>
                    <a:p>
                      <a:pPr algn="ctr" fontAlgn="b"/>
                      <a:r>
                        <a:rPr lang="en-US" sz="1050" b="1" u="none" strike="noStrike" dirty="0">
                          <a:effectLst/>
                        </a:rPr>
                        <a:t>$53.42</a:t>
                      </a:r>
                      <a:endParaRPr lang="en-US" sz="105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21611"/>
                  </a:ext>
                </a:extLst>
              </a:tr>
              <a:tr h="131727">
                <a:tc>
                  <a:txBody>
                    <a:bodyPr/>
                    <a:lstStyle/>
                    <a:p>
                      <a:pPr algn="ctr" fontAlgn="t"/>
                      <a:r>
                        <a:rPr lang="en-US" sz="1050" b="1" u="none" strike="noStrike" dirty="0">
                          <a:effectLst/>
                        </a:rPr>
                        <a:t>REGION 4 - Metro</a:t>
                      </a:r>
                      <a:endParaRPr lang="en-US" sz="1050" b="1" i="0" u="none" strike="noStrike" dirty="0">
                        <a:solidFill>
                          <a:srgbClr val="000000"/>
                        </a:solidFill>
                        <a:effectLst/>
                        <a:latin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a:effectLst/>
                        </a:rPr>
                        <a:t>$73.34</a:t>
                      </a:r>
                      <a:endParaRPr lang="en-US" sz="1050" b="0"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$0.50</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a:txBody>
                    <a:bodyPr/>
                    <a:lstStyle/>
                    <a:p>
                      <a:pPr algn="ctr" fontAlgn="b"/>
                      <a:r>
                        <a:rPr lang="en-US" sz="1050" b="1" i="1" u="none" strike="noStrike" dirty="0">
                          <a:effectLst/>
                        </a:rPr>
                        <a:t>$73.84</a:t>
                      </a:r>
                      <a:endParaRPr lang="en-US" sz="1050" b="1" i="1"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$6.28</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050" u="none" strike="noStrike" dirty="0">
                          <a:effectLst/>
                        </a:rPr>
                        <a:t>$6.78</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A"/>
                    </a:solidFill>
                  </a:tcPr>
                </a:tc>
                <a:tc>
                  <a:txBody>
                    <a:bodyPr/>
                    <a:lstStyle/>
                    <a:p>
                      <a:pPr algn="ctr" fontAlgn="b"/>
                      <a:r>
                        <a:rPr lang="en-US" sz="1050" b="1" u="none" strike="noStrike" dirty="0">
                          <a:effectLst/>
                        </a:rPr>
                        <a:t>$80.12</a:t>
                      </a:r>
                      <a:endParaRPr lang="en-US" sz="105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59816971"/>
                  </a:ext>
                </a:extLst>
              </a:tr>
              <a:tr h="289732">
                <a:tc>
                  <a:txBody>
                    <a:bodyPr/>
                    <a:lstStyle/>
                    <a:p>
                      <a:pPr algn="ctr" fontAlgn="t"/>
                      <a:r>
                        <a:rPr lang="en-US" sz="1050" b="1" u="none" strike="noStrike" dirty="0">
                          <a:effectLst/>
                        </a:rPr>
                        <a:t>REGION 5 - Southeast &amp; Cape</a:t>
                      </a:r>
                      <a:endParaRPr lang="en-US" sz="1050" b="1" i="0" u="none" strike="noStrike" dirty="0">
                        <a:solidFill>
                          <a:srgbClr val="000000"/>
                        </a:solidFill>
                        <a:effectLst/>
                        <a:latin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a:effectLst/>
                        </a:rPr>
                        <a:t>$48.90</a:t>
                      </a:r>
                      <a:endParaRPr lang="en-US" sz="1050" b="0"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$1.44</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a:txBody>
                    <a:bodyPr/>
                    <a:lstStyle/>
                    <a:p>
                      <a:pPr algn="ctr" fontAlgn="b"/>
                      <a:r>
                        <a:rPr lang="en-US" sz="1050" b="1" i="1" u="none" strike="noStrike" dirty="0">
                          <a:effectLst/>
                        </a:rPr>
                        <a:t>$50.34</a:t>
                      </a:r>
                      <a:endParaRPr lang="en-US" sz="1050" b="1" i="1"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$4.28</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050" u="none" strike="noStrike" dirty="0">
                          <a:effectLst/>
                        </a:rPr>
                        <a:t>$5.72</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A"/>
                    </a:solidFill>
                  </a:tcPr>
                </a:tc>
                <a:tc>
                  <a:txBody>
                    <a:bodyPr/>
                    <a:lstStyle/>
                    <a:p>
                      <a:pPr algn="ctr" fontAlgn="b"/>
                      <a:r>
                        <a:rPr lang="en-US" sz="1050" b="1" u="none" strike="noStrike" dirty="0">
                          <a:effectLst/>
                        </a:rPr>
                        <a:t>$54.62</a:t>
                      </a:r>
                      <a:endParaRPr lang="en-US" sz="105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3397173"/>
                  </a:ext>
                </a:extLst>
              </a:tr>
              <a:tr h="263455">
                <a:tc>
                  <a:txBody>
                    <a:bodyPr/>
                    <a:lstStyle/>
                    <a:p>
                      <a:pPr algn="ctr" fontAlgn="t"/>
                      <a:r>
                        <a:rPr lang="en-US" sz="1050" b="1" u="none" strike="noStrike" dirty="0">
                          <a:effectLst/>
                        </a:rPr>
                        <a:t>REGION 6 - Metro Boston</a:t>
                      </a:r>
                      <a:endParaRPr lang="en-US" sz="1050" b="1" i="0" u="none" strike="noStrike" dirty="0">
                        <a:solidFill>
                          <a:srgbClr val="000000"/>
                        </a:solidFill>
                        <a:effectLst/>
                        <a:latin typeface="Calibri" panose="020F050202020403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a:effectLst/>
                        </a:rPr>
                        <a:t>$55.00</a:t>
                      </a:r>
                      <a:endParaRPr lang="en-US" sz="1050" b="0"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$1.38</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a:txBody>
                    <a:bodyPr/>
                    <a:lstStyle/>
                    <a:p>
                      <a:pPr algn="ctr" fontAlgn="b"/>
                      <a:r>
                        <a:rPr lang="en-US" sz="1050" b="1" i="1" u="none" strike="noStrike" dirty="0">
                          <a:effectLst/>
                        </a:rPr>
                        <a:t>$56.38</a:t>
                      </a:r>
                      <a:endParaRPr lang="en-US" sz="1050" b="1" i="1"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050" u="none" strike="noStrike" dirty="0">
                          <a:effectLst/>
                        </a:rPr>
                        <a:t>$4.79</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050" u="none" strike="noStrike" dirty="0">
                          <a:effectLst/>
                        </a:rPr>
                        <a:t>$6.17</a:t>
                      </a:r>
                      <a:endParaRPr lang="en-US" sz="105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A"/>
                    </a:solidFill>
                  </a:tcPr>
                </a:tc>
                <a:tc>
                  <a:txBody>
                    <a:bodyPr/>
                    <a:lstStyle/>
                    <a:p>
                      <a:pPr algn="ctr" fontAlgn="b"/>
                      <a:r>
                        <a:rPr lang="en-US" sz="1050" b="1" u="none" strike="noStrike" dirty="0">
                          <a:effectLst/>
                        </a:rPr>
                        <a:t>$61.17</a:t>
                      </a:r>
                      <a:endParaRPr lang="en-US" sz="105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93455"/>
                  </a:ext>
                </a:extLst>
              </a:tr>
            </a:tbl>
          </a:graphicData>
        </a:graphic>
      </p:graphicFrame>
      <p:graphicFrame>
        <p:nvGraphicFramePr>
          <p:cNvPr id="5" name="Table 4">
            <a:extLst>
              <a:ext uri="{FF2B5EF4-FFF2-40B4-BE49-F238E27FC236}">
                <a16:creationId xmlns:a16="http://schemas.microsoft.com/office/drawing/2014/main" id="{6FC92894-8B77-D8B5-3730-37351681DB06}"/>
              </a:ext>
            </a:extLst>
          </p:cNvPr>
          <p:cNvGraphicFramePr>
            <a:graphicFrameLocks noGrp="1"/>
          </p:cNvGraphicFramePr>
          <p:nvPr>
            <p:extLst>
              <p:ext uri="{D42A27DB-BD31-4B8C-83A1-F6EECF244321}">
                <p14:modId xmlns:p14="http://schemas.microsoft.com/office/powerpoint/2010/main" val="3861537598"/>
              </p:ext>
            </p:extLst>
          </p:nvPr>
        </p:nvGraphicFramePr>
        <p:xfrm>
          <a:off x="280045" y="3717660"/>
          <a:ext cx="8002880" cy="2278518"/>
        </p:xfrm>
        <a:graphic>
          <a:graphicData uri="http://schemas.openxmlformats.org/drawingml/2006/table">
            <a:tbl>
              <a:tblPr>
                <a:tableStyleId>{5C22544A-7EE6-4342-B048-85BDC9FD1C3A}</a:tableStyleId>
              </a:tblPr>
              <a:tblGrid>
                <a:gridCol w="1995629">
                  <a:extLst>
                    <a:ext uri="{9D8B030D-6E8A-4147-A177-3AD203B41FA5}">
                      <a16:colId xmlns:a16="http://schemas.microsoft.com/office/drawing/2014/main" val="1919839470"/>
                    </a:ext>
                  </a:extLst>
                </a:gridCol>
                <a:gridCol w="977451">
                  <a:extLst>
                    <a:ext uri="{9D8B030D-6E8A-4147-A177-3AD203B41FA5}">
                      <a16:colId xmlns:a16="http://schemas.microsoft.com/office/drawing/2014/main" val="3227731913"/>
                    </a:ext>
                  </a:extLst>
                </a:gridCol>
                <a:gridCol w="1119996">
                  <a:extLst>
                    <a:ext uri="{9D8B030D-6E8A-4147-A177-3AD203B41FA5}">
                      <a16:colId xmlns:a16="http://schemas.microsoft.com/office/drawing/2014/main" val="637174498"/>
                    </a:ext>
                  </a:extLst>
                </a:gridCol>
                <a:gridCol w="977451">
                  <a:extLst>
                    <a:ext uri="{9D8B030D-6E8A-4147-A177-3AD203B41FA5}">
                      <a16:colId xmlns:a16="http://schemas.microsoft.com/office/drawing/2014/main" val="3847724503"/>
                    </a:ext>
                  </a:extLst>
                </a:gridCol>
                <a:gridCol w="977451">
                  <a:extLst>
                    <a:ext uri="{9D8B030D-6E8A-4147-A177-3AD203B41FA5}">
                      <a16:colId xmlns:a16="http://schemas.microsoft.com/office/drawing/2014/main" val="1358380867"/>
                    </a:ext>
                  </a:extLst>
                </a:gridCol>
                <a:gridCol w="977451">
                  <a:extLst>
                    <a:ext uri="{9D8B030D-6E8A-4147-A177-3AD203B41FA5}">
                      <a16:colId xmlns:a16="http://schemas.microsoft.com/office/drawing/2014/main" val="761233090"/>
                    </a:ext>
                  </a:extLst>
                </a:gridCol>
                <a:gridCol w="977451">
                  <a:extLst>
                    <a:ext uri="{9D8B030D-6E8A-4147-A177-3AD203B41FA5}">
                      <a16:colId xmlns:a16="http://schemas.microsoft.com/office/drawing/2014/main" val="2781555345"/>
                    </a:ext>
                  </a:extLst>
                </a:gridCol>
              </a:tblGrid>
              <a:tr h="697198">
                <a:tc>
                  <a:txBody>
                    <a:bodyPr/>
                    <a:lstStyle/>
                    <a:p>
                      <a:pPr algn="ctr" fontAlgn="b"/>
                      <a:r>
                        <a:rPr lang="en-US" sz="1100" b="1" u="none" strike="noStrike" dirty="0">
                          <a:effectLst/>
                        </a:rPr>
                        <a:t>FCC Over 2</a:t>
                      </a:r>
                      <a:endParaRPr lang="en-US" sz="110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100" b="1" u="none" strike="noStrike" dirty="0">
                          <a:effectLst/>
                        </a:rPr>
                        <a:t>FY22 Rates (Post CBC Increase)</a:t>
                      </a:r>
                      <a:endParaRPr lang="en-US" sz="110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100" b="1" u="none" strike="noStrike" dirty="0">
                          <a:effectLst/>
                        </a:rPr>
                        <a:t>Increase (30th Percentile min +.68%)</a:t>
                      </a:r>
                      <a:endParaRPr lang="en-US" sz="110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966"/>
                    </a:solidFill>
                  </a:tcPr>
                </a:tc>
                <a:tc>
                  <a:txBody>
                    <a:bodyPr/>
                    <a:lstStyle/>
                    <a:p>
                      <a:pPr algn="ctr" fontAlgn="b"/>
                      <a:r>
                        <a:rPr lang="en-US" sz="1100" b="1" u="none" strike="noStrike" dirty="0">
                          <a:effectLst/>
                        </a:rPr>
                        <a:t>Rate After Regional Adjustments</a:t>
                      </a:r>
                      <a:endParaRPr lang="en-US" sz="110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966"/>
                    </a:solidFill>
                  </a:tcPr>
                </a:tc>
                <a:tc>
                  <a:txBody>
                    <a:bodyPr/>
                    <a:lstStyle/>
                    <a:p>
                      <a:pPr algn="ctr" fontAlgn="b"/>
                      <a:r>
                        <a:rPr lang="en-US" sz="1100" b="1" u="none" strike="noStrike" dirty="0">
                          <a:effectLst/>
                        </a:rPr>
                        <a:t>Across the Board Increase (8.5%)</a:t>
                      </a:r>
                      <a:endParaRPr lang="en-US" sz="110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4C6E7"/>
                    </a:solidFill>
                  </a:tcPr>
                </a:tc>
                <a:tc>
                  <a:txBody>
                    <a:bodyPr/>
                    <a:lstStyle/>
                    <a:p>
                      <a:pPr algn="ctr" fontAlgn="b"/>
                      <a:r>
                        <a:rPr lang="en-US" sz="1100" b="1" u="none" strike="noStrike" dirty="0">
                          <a:effectLst/>
                        </a:rPr>
                        <a:t>Total Increase</a:t>
                      </a:r>
                      <a:endParaRPr lang="en-US" sz="110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b"/>
                      <a:r>
                        <a:rPr lang="en-US" sz="1100" b="1" u="none" strike="noStrike" dirty="0">
                          <a:effectLst/>
                        </a:rPr>
                        <a:t>Total</a:t>
                      </a:r>
                      <a:endParaRPr lang="en-US" sz="1100" b="1"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554249613"/>
                  </a:ext>
                </a:extLst>
              </a:tr>
              <a:tr h="311510">
                <a:tc>
                  <a:txBody>
                    <a:bodyPr/>
                    <a:lstStyle/>
                    <a:p>
                      <a:pPr algn="ctr" fontAlgn="b"/>
                      <a:r>
                        <a:rPr lang="en-US" sz="1100" b="1" u="none" strike="noStrike" dirty="0">
                          <a:effectLst/>
                        </a:rPr>
                        <a:t>REGION 1 - Western</a:t>
                      </a:r>
                      <a:endParaRPr lang="en-US" sz="110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$36.89</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$0.36</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a:txBody>
                    <a:bodyPr/>
                    <a:lstStyle/>
                    <a:p>
                      <a:pPr algn="ctr" fontAlgn="b"/>
                      <a:r>
                        <a:rPr lang="en-US" sz="1100" b="1" i="1" u="none" strike="noStrike" dirty="0">
                          <a:effectLst/>
                        </a:rPr>
                        <a:t>$37.25</a:t>
                      </a:r>
                      <a:endParaRPr lang="en-US" sz="1100" b="1" i="1"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$3.17</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100" u="none" strike="noStrike" dirty="0">
                          <a:effectLst/>
                        </a:rPr>
                        <a:t>$3.53</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A"/>
                    </a:solidFill>
                  </a:tcPr>
                </a:tc>
                <a:tc>
                  <a:txBody>
                    <a:bodyPr/>
                    <a:lstStyle/>
                    <a:p>
                      <a:pPr algn="ctr" fontAlgn="b"/>
                      <a:r>
                        <a:rPr lang="en-US" sz="1100" b="1" u="none" strike="noStrike" dirty="0">
                          <a:effectLst/>
                        </a:rPr>
                        <a:t>$40.42</a:t>
                      </a:r>
                      <a:endParaRPr lang="en-US" sz="110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7349107"/>
                  </a:ext>
                </a:extLst>
              </a:tr>
              <a:tr h="155755">
                <a:tc>
                  <a:txBody>
                    <a:bodyPr/>
                    <a:lstStyle/>
                    <a:p>
                      <a:pPr algn="ctr" fontAlgn="b"/>
                      <a:r>
                        <a:rPr lang="en-US" sz="1100" b="1" u="none" strike="noStrike">
                          <a:effectLst/>
                        </a:rPr>
                        <a:t>REGION 2 - Central</a:t>
                      </a:r>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a:effectLst/>
                        </a:rPr>
                        <a:t>$38.83</a:t>
                      </a:r>
                      <a:endParaRPr lang="en-US" sz="1100" b="0"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$1.44</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a:txBody>
                    <a:bodyPr/>
                    <a:lstStyle/>
                    <a:p>
                      <a:pPr algn="ctr" fontAlgn="b"/>
                      <a:r>
                        <a:rPr lang="en-US" sz="1100" b="1" i="1" u="none" strike="noStrike">
                          <a:effectLst/>
                        </a:rPr>
                        <a:t>$40.27</a:t>
                      </a:r>
                      <a:endParaRPr lang="en-US" sz="1100" b="1" i="1"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a:effectLst/>
                        </a:rPr>
                        <a:t>$3.42</a:t>
                      </a:r>
                      <a:endParaRPr lang="en-US" sz="1100" b="0"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100" u="none" strike="noStrike" dirty="0">
                          <a:effectLst/>
                        </a:rPr>
                        <a:t>$4.86</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A"/>
                    </a:solidFill>
                  </a:tcPr>
                </a:tc>
                <a:tc>
                  <a:txBody>
                    <a:bodyPr/>
                    <a:lstStyle/>
                    <a:p>
                      <a:pPr algn="ctr" fontAlgn="b"/>
                      <a:r>
                        <a:rPr lang="en-US" sz="1100" b="1" u="none" strike="noStrike">
                          <a:effectLst/>
                        </a:rPr>
                        <a:t>$43.69</a:t>
                      </a:r>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5540098"/>
                  </a:ext>
                </a:extLst>
              </a:tr>
              <a:tr h="311510">
                <a:tc>
                  <a:txBody>
                    <a:bodyPr/>
                    <a:lstStyle/>
                    <a:p>
                      <a:pPr algn="ctr" fontAlgn="b"/>
                      <a:r>
                        <a:rPr lang="en-US" sz="1100" b="1" u="none" strike="noStrike">
                          <a:effectLst/>
                        </a:rPr>
                        <a:t>REGION 3 - Northeast</a:t>
                      </a:r>
                      <a:endParaRPr lang="en-US" sz="1100" b="1"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a:effectLst/>
                        </a:rPr>
                        <a:t>$38.90</a:t>
                      </a:r>
                      <a:endParaRPr lang="en-US" sz="1100" b="0"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$0.26</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a:txBody>
                    <a:bodyPr/>
                    <a:lstStyle/>
                    <a:p>
                      <a:pPr algn="ctr" fontAlgn="b"/>
                      <a:r>
                        <a:rPr lang="en-US" sz="1100" b="1" i="1" u="none" strike="noStrike" dirty="0">
                          <a:effectLst/>
                        </a:rPr>
                        <a:t>$39.16</a:t>
                      </a:r>
                      <a:endParaRPr lang="en-US" sz="1100" b="1" i="1"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$3.33</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100" u="none" strike="noStrike">
                          <a:effectLst/>
                        </a:rPr>
                        <a:t>$3.59</a:t>
                      </a:r>
                      <a:endParaRPr lang="en-US" sz="1100" b="0"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A"/>
                    </a:solidFill>
                  </a:tcPr>
                </a:tc>
                <a:tc>
                  <a:txBody>
                    <a:bodyPr/>
                    <a:lstStyle/>
                    <a:p>
                      <a:pPr algn="ctr" fontAlgn="b"/>
                      <a:r>
                        <a:rPr lang="en-US" sz="1100" b="1" u="none" strike="noStrike" dirty="0">
                          <a:effectLst/>
                        </a:rPr>
                        <a:t>$42.49</a:t>
                      </a:r>
                      <a:endParaRPr lang="en-US" sz="110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6090345"/>
                  </a:ext>
                </a:extLst>
              </a:tr>
              <a:tr h="155755">
                <a:tc>
                  <a:txBody>
                    <a:bodyPr/>
                    <a:lstStyle/>
                    <a:p>
                      <a:pPr algn="ctr" fontAlgn="b"/>
                      <a:r>
                        <a:rPr lang="en-US" sz="1100" b="1" u="none" strike="noStrike" dirty="0">
                          <a:effectLst/>
                        </a:rPr>
                        <a:t>REGION 4 - Metro</a:t>
                      </a:r>
                      <a:endParaRPr lang="en-US" sz="110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$44.38</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$5.96</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a:txBody>
                    <a:bodyPr/>
                    <a:lstStyle/>
                    <a:p>
                      <a:pPr algn="ctr" fontAlgn="b"/>
                      <a:r>
                        <a:rPr lang="en-US" sz="1100" b="1" i="1" u="none" strike="noStrike" dirty="0">
                          <a:effectLst/>
                        </a:rPr>
                        <a:t>$50.34</a:t>
                      </a:r>
                      <a:endParaRPr lang="en-US" sz="1100" b="1" i="1"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$4.28</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100" u="none" strike="noStrike">
                          <a:effectLst/>
                        </a:rPr>
                        <a:t>$10.24</a:t>
                      </a:r>
                      <a:endParaRPr lang="en-US" sz="1100" b="0"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A"/>
                    </a:solidFill>
                  </a:tcPr>
                </a:tc>
                <a:tc>
                  <a:txBody>
                    <a:bodyPr/>
                    <a:lstStyle/>
                    <a:p>
                      <a:pPr algn="ctr" fontAlgn="b"/>
                      <a:r>
                        <a:rPr lang="en-US" sz="1100" b="1" u="none" strike="noStrike" dirty="0">
                          <a:effectLst/>
                        </a:rPr>
                        <a:t>$54.62</a:t>
                      </a:r>
                      <a:endParaRPr lang="en-US" sz="110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79467666"/>
                  </a:ext>
                </a:extLst>
              </a:tr>
              <a:tr h="311510">
                <a:tc>
                  <a:txBody>
                    <a:bodyPr/>
                    <a:lstStyle/>
                    <a:p>
                      <a:pPr algn="ctr" fontAlgn="b"/>
                      <a:r>
                        <a:rPr lang="en-US" sz="1100" b="1" u="none" strike="noStrike" dirty="0">
                          <a:effectLst/>
                        </a:rPr>
                        <a:t>REGION 5 - Southeast &amp; Cape</a:t>
                      </a:r>
                      <a:endParaRPr lang="en-US" sz="110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$38.83</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$6.48</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a:txBody>
                    <a:bodyPr/>
                    <a:lstStyle/>
                    <a:p>
                      <a:pPr algn="ctr" fontAlgn="b"/>
                      <a:r>
                        <a:rPr lang="en-US" sz="1100" b="1" i="1" u="none" strike="noStrike" dirty="0">
                          <a:effectLst/>
                        </a:rPr>
                        <a:t>$45.31</a:t>
                      </a:r>
                      <a:endParaRPr lang="en-US" sz="1100" b="1" i="1"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$3.85</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100" u="none" strike="noStrike" dirty="0">
                          <a:effectLst/>
                        </a:rPr>
                        <a:t>$10.33</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A"/>
                    </a:solidFill>
                  </a:tcPr>
                </a:tc>
                <a:tc>
                  <a:txBody>
                    <a:bodyPr/>
                    <a:lstStyle/>
                    <a:p>
                      <a:pPr algn="ctr" fontAlgn="b"/>
                      <a:r>
                        <a:rPr lang="en-US" sz="1100" b="1" u="none" strike="noStrike" dirty="0">
                          <a:effectLst/>
                        </a:rPr>
                        <a:t>$49.16</a:t>
                      </a:r>
                      <a:endParaRPr lang="en-US" sz="110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3150624"/>
                  </a:ext>
                </a:extLst>
              </a:tr>
              <a:tr h="311510">
                <a:tc>
                  <a:txBody>
                    <a:bodyPr/>
                    <a:lstStyle/>
                    <a:p>
                      <a:pPr algn="ctr" fontAlgn="b"/>
                      <a:r>
                        <a:rPr lang="en-US" sz="1100" b="1" u="none" strike="noStrike" dirty="0">
                          <a:effectLst/>
                        </a:rPr>
                        <a:t>REGION 6 - Metro Boston</a:t>
                      </a:r>
                      <a:endParaRPr lang="en-US" sz="110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a:effectLst/>
                        </a:rPr>
                        <a:t>$39.94</a:t>
                      </a:r>
                      <a:endParaRPr lang="en-US" sz="1100" b="0" i="0" u="none" strike="noStrike">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$0.33</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CC"/>
                    </a:solidFill>
                  </a:tcPr>
                </a:tc>
                <a:tc>
                  <a:txBody>
                    <a:bodyPr/>
                    <a:lstStyle/>
                    <a:p>
                      <a:pPr algn="ctr" fontAlgn="b"/>
                      <a:r>
                        <a:rPr lang="en-US" sz="1100" b="1" i="1" u="none" strike="noStrike" dirty="0">
                          <a:effectLst/>
                        </a:rPr>
                        <a:t>$40.27</a:t>
                      </a:r>
                      <a:endParaRPr lang="en-US" sz="1100" b="1" i="1"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$3.42</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n-US" sz="1100" u="none" strike="noStrike" dirty="0">
                          <a:effectLst/>
                        </a:rPr>
                        <a:t>$3.75</a:t>
                      </a:r>
                      <a:endParaRPr lang="en-US" sz="11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FDA"/>
                    </a:solidFill>
                  </a:tcPr>
                </a:tc>
                <a:tc>
                  <a:txBody>
                    <a:bodyPr/>
                    <a:lstStyle/>
                    <a:p>
                      <a:pPr algn="ctr" fontAlgn="b"/>
                      <a:r>
                        <a:rPr lang="en-US" sz="1100" b="1" u="none" strike="noStrike" dirty="0">
                          <a:effectLst/>
                        </a:rPr>
                        <a:t>$43.69</a:t>
                      </a:r>
                      <a:endParaRPr lang="en-US" sz="1100" b="1"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9770193"/>
                  </a:ext>
                </a:extLst>
              </a:tr>
            </a:tbl>
          </a:graphicData>
        </a:graphic>
      </p:graphicFrame>
    </p:spTree>
    <p:extLst>
      <p:ext uri="{BB962C8B-B14F-4D97-AF65-F5344CB8AC3E}">
        <p14:creationId xmlns:p14="http://schemas.microsoft.com/office/powerpoint/2010/main" val="4040261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8229600" cy="541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Slide Number Placeholder 5"/>
          <p:cNvSpPr>
            <a:spLocks noGrp="1"/>
          </p:cNvSpPr>
          <p:nvPr>
            <p:ph type="sldNum" sz="quarter" idx="12"/>
          </p:nvPr>
        </p:nvSpPr>
        <p:spPr/>
        <p:txBody>
          <a:bodyPr/>
          <a:lstStyle/>
          <a:p>
            <a:pPr>
              <a:defRPr/>
            </a:pPr>
            <a:fld id="{F6A09A6D-D253-4A92-98E9-FACB6629A463}" type="slidenum">
              <a:rPr lang="en-US" smtClean="0"/>
              <a:pPr>
                <a:defRPr/>
              </a:pPr>
              <a:t>17</a:t>
            </a:fld>
            <a:endParaRPr lang="en-US"/>
          </a:p>
        </p:txBody>
      </p:sp>
      <p:sp>
        <p:nvSpPr>
          <p:cNvPr id="9" name="Text Placeholder 6">
            <a:extLst>
              <a:ext uri="{FF2B5EF4-FFF2-40B4-BE49-F238E27FC236}">
                <a16:creationId xmlns:a16="http://schemas.microsoft.com/office/drawing/2014/main" id="{6CDA4FBC-F6D0-4D62-A000-D81BD6BA069E}"/>
              </a:ext>
            </a:extLst>
          </p:cNvPr>
          <p:cNvSpPr>
            <a:spLocks noGrp="1"/>
          </p:cNvSpPr>
          <p:nvPr>
            <p:ph type="title"/>
          </p:nvPr>
        </p:nvSpPr>
        <p:spPr>
          <a:xfrm>
            <a:off x="414338" y="152400"/>
            <a:ext cx="7734300" cy="801688"/>
          </a:xfrm>
        </p:spPr>
        <p:txBody>
          <a:bodyPr/>
          <a:lstStyle/>
          <a:p>
            <a:r>
              <a:rPr lang="en-US" sz="2000">
                <a:solidFill>
                  <a:schemeClr val="accent2">
                    <a:lumMod val="50000"/>
                  </a:schemeClr>
                </a:solidFill>
              </a:rPr>
              <a:t>Funding a High-Quality Child Care System: </a:t>
            </a:r>
            <a:br>
              <a:rPr lang="en-US" sz="2000">
                <a:solidFill>
                  <a:schemeClr val="accent2">
                    <a:lumMod val="50000"/>
                  </a:schemeClr>
                </a:solidFill>
              </a:rPr>
            </a:br>
            <a:r>
              <a:rPr lang="en-US" sz="2000">
                <a:solidFill>
                  <a:schemeClr val="accent2">
                    <a:lumMod val="50000"/>
                  </a:schemeClr>
                </a:solidFill>
              </a:rPr>
              <a:t>A Multi-Year Planning Effort</a:t>
            </a:r>
          </a:p>
        </p:txBody>
      </p:sp>
      <p:sp>
        <p:nvSpPr>
          <p:cNvPr id="8" name="TextBox 7">
            <a:extLst>
              <a:ext uri="{FF2B5EF4-FFF2-40B4-BE49-F238E27FC236}">
                <a16:creationId xmlns:a16="http://schemas.microsoft.com/office/drawing/2014/main" id="{5CCC0B03-24D4-438D-80D3-FAECADDB4FEB}"/>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graphicFrame>
        <p:nvGraphicFramePr>
          <p:cNvPr id="10" name="Table 9">
            <a:extLst>
              <a:ext uri="{FF2B5EF4-FFF2-40B4-BE49-F238E27FC236}">
                <a16:creationId xmlns:a16="http://schemas.microsoft.com/office/drawing/2014/main" id="{DB8AFA1A-73FD-46A1-96D8-B955A2125E1E}"/>
              </a:ext>
            </a:extLst>
          </p:cNvPr>
          <p:cNvGraphicFramePr>
            <a:graphicFrameLocks noGrp="1"/>
          </p:cNvGraphicFramePr>
          <p:nvPr>
            <p:extLst>
              <p:ext uri="{D42A27DB-BD31-4B8C-83A1-F6EECF244321}">
                <p14:modId xmlns:p14="http://schemas.microsoft.com/office/powerpoint/2010/main" val="2666218426"/>
              </p:ext>
            </p:extLst>
          </p:nvPr>
        </p:nvGraphicFramePr>
        <p:xfrm>
          <a:off x="638460" y="2150008"/>
          <a:ext cx="3572448" cy="3248559"/>
        </p:xfrm>
        <a:graphic>
          <a:graphicData uri="http://schemas.openxmlformats.org/drawingml/2006/table">
            <a:tbl>
              <a:tblPr firstRow="1" bandRow="1">
                <a:tableStyleId>{5C22544A-7EE6-4342-B048-85BDC9FD1C3A}</a:tableStyleId>
              </a:tblPr>
              <a:tblGrid>
                <a:gridCol w="3572448">
                  <a:extLst>
                    <a:ext uri="{9D8B030D-6E8A-4147-A177-3AD203B41FA5}">
                      <a16:colId xmlns:a16="http://schemas.microsoft.com/office/drawing/2014/main" val="2136636245"/>
                    </a:ext>
                  </a:extLst>
                </a:gridCol>
              </a:tblGrid>
              <a:tr h="642519">
                <a:tc>
                  <a:txBody>
                    <a:bodyPr/>
                    <a:lstStyle/>
                    <a:p>
                      <a:pPr algn="ctr"/>
                      <a:r>
                        <a:rPr lang="en-US" sz="1400">
                          <a:solidFill>
                            <a:schemeClr val="tx1"/>
                          </a:solidFill>
                        </a:rPr>
                        <a:t>Current Strategy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DCFF"/>
                    </a:solidFill>
                  </a:tcPr>
                </a:tc>
                <a:extLst>
                  <a:ext uri="{0D108BD9-81ED-4DB2-BD59-A6C34878D82A}">
                    <a16:rowId xmlns:a16="http://schemas.microsoft.com/office/drawing/2014/main" val="2585898181"/>
                  </a:ext>
                </a:extLst>
              </a:tr>
              <a:tr h="2581947">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Subsidy rates, set by region and age group, must be informed by the state’s most recent Market Rate Survey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Today’s proposal and vote: Per federal mandate, EEC will be using the Market Rate Survey, along with the requirements included in the FY23 budget line-item language, to implement the rate increase in the current fiscal year</a:t>
                      </a:r>
                    </a:p>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EFFF"/>
                    </a:solidFill>
                  </a:tcPr>
                </a:tc>
                <a:extLst>
                  <a:ext uri="{0D108BD9-81ED-4DB2-BD59-A6C34878D82A}">
                    <a16:rowId xmlns:a16="http://schemas.microsoft.com/office/drawing/2014/main" val="3341578795"/>
                  </a:ext>
                </a:extLst>
              </a:tr>
            </a:tbl>
          </a:graphicData>
        </a:graphic>
      </p:graphicFrame>
      <p:graphicFrame>
        <p:nvGraphicFramePr>
          <p:cNvPr id="11" name="Table 10">
            <a:extLst>
              <a:ext uri="{FF2B5EF4-FFF2-40B4-BE49-F238E27FC236}">
                <a16:creationId xmlns:a16="http://schemas.microsoft.com/office/drawing/2014/main" id="{7B80F7C4-BF95-495B-AC11-78337BDF818E}"/>
              </a:ext>
            </a:extLst>
          </p:cNvPr>
          <p:cNvGraphicFramePr>
            <a:graphicFrameLocks noGrp="1"/>
          </p:cNvGraphicFramePr>
          <p:nvPr>
            <p:extLst>
              <p:ext uri="{D42A27DB-BD31-4B8C-83A1-F6EECF244321}">
                <p14:modId xmlns:p14="http://schemas.microsoft.com/office/powerpoint/2010/main" val="1495058506"/>
              </p:ext>
            </p:extLst>
          </p:nvPr>
        </p:nvGraphicFramePr>
        <p:xfrm>
          <a:off x="4830796" y="1143000"/>
          <a:ext cx="3856004" cy="5220515"/>
        </p:xfrm>
        <a:graphic>
          <a:graphicData uri="http://schemas.openxmlformats.org/drawingml/2006/table">
            <a:tbl>
              <a:tblPr firstRow="1" bandRow="1">
                <a:tableStyleId>{5C22544A-7EE6-4342-B048-85BDC9FD1C3A}</a:tableStyleId>
              </a:tblPr>
              <a:tblGrid>
                <a:gridCol w="3856004">
                  <a:extLst>
                    <a:ext uri="{9D8B030D-6E8A-4147-A177-3AD203B41FA5}">
                      <a16:colId xmlns:a16="http://schemas.microsoft.com/office/drawing/2014/main" val="2136636245"/>
                    </a:ext>
                  </a:extLst>
                </a:gridCol>
              </a:tblGrid>
              <a:tr h="648515">
                <a:tc>
                  <a:txBody>
                    <a:bodyPr/>
                    <a:lstStyle/>
                    <a:p>
                      <a:pPr algn="ctr"/>
                      <a:r>
                        <a:rPr lang="en-US" sz="1400">
                          <a:solidFill>
                            <a:schemeClr val="tx1"/>
                          </a:solidFill>
                        </a:rPr>
                        <a:t>Future State Planning Effort </a:t>
                      </a:r>
                    </a:p>
                    <a:p>
                      <a:pPr algn="ctr"/>
                      <a:r>
                        <a:rPr lang="en-US" sz="1400">
                          <a:solidFill>
                            <a:schemeClr val="tx1"/>
                          </a:solidFill>
                        </a:rPr>
                        <a:t>(2022 Launch)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DCFF"/>
                    </a:solidFill>
                  </a:tcPr>
                </a:tc>
                <a:extLst>
                  <a:ext uri="{0D108BD9-81ED-4DB2-BD59-A6C34878D82A}">
                    <a16:rowId xmlns:a16="http://schemas.microsoft.com/office/drawing/2014/main" val="2585898181"/>
                  </a:ext>
                </a:extLst>
              </a:tr>
              <a:tr h="2246508">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Evaluate new methodologies for funding a high-quality system, including rates and rate setting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Building from first, preliminary cost study (Sept, 2022 EEC Board meeting), continue to next phase of the cost study analysis</a:t>
                      </a:r>
                    </a:p>
                    <a:p>
                      <a:pPr marL="628642"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Cost of operating models, quality strategies, cost of adequate compensation, etc.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Assess subsidy rates as only one element of a child care funding strategy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Continue to study and assess the fiscal impact of the state’s Commonwealth Cares for Children (C3) grants on program operations, financial stability and ability to recruit and retain staff.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Target for new methodology: FY24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EFFF"/>
                    </a:solidFill>
                  </a:tcPr>
                </a:tc>
                <a:extLst>
                  <a:ext uri="{0D108BD9-81ED-4DB2-BD59-A6C34878D82A}">
                    <a16:rowId xmlns:a16="http://schemas.microsoft.com/office/drawing/2014/main" val="3341578795"/>
                  </a:ext>
                </a:extLst>
              </a:tr>
            </a:tbl>
          </a:graphicData>
        </a:graphic>
      </p:graphicFrame>
      <p:sp>
        <p:nvSpPr>
          <p:cNvPr id="4" name="Trapezoid 3">
            <a:extLst>
              <a:ext uri="{FF2B5EF4-FFF2-40B4-BE49-F238E27FC236}">
                <a16:creationId xmlns:a16="http://schemas.microsoft.com/office/drawing/2014/main" id="{1B46C850-623B-4703-9EB5-0AD81A6BCA22}"/>
              </a:ext>
            </a:extLst>
          </p:cNvPr>
          <p:cNvSpPr/>
          <p:nvPr/>
        </p:nvSpPr>
        <p:spPr bwMode="auto">
          <a:xfrm rot="16200000">
            <a:off x="1900498" y="3416825"/>
            <a:ext cx="5220515" cy="640080"/>
          </a:xfrm>
          <a:prstGeom prst="trapezoid">
            <a:avLst>
              <a:gd name="adj" fmla="val 154599"/>
            </a:avLst>
          </a:prstGeom>
          <a:solidFill>
            <a:srgbClr val="00B050">
              <a:alpha val="36078"/>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41824666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8" y="265814"/>
            <a:ext cx="7734300" cy="648586"/>
          </a:xfrm>
        </p:spPr>
        <p:txBody>
          <a:bodyPr/>
          <a:lstStyle/>
          <a:p>
            <a:r>
              <a:rPr lang="en-US" sz="2000"/>
              <a:t>Child Care Financial Assistance (Subsidy) </a:t>
            </a:r>
            <a:br>
              <a:rPr lang="en-US" sz="2000"/>
            </a:br>
            <a:r>
              <a:rPr lang="en-US" sz="2000"/>
              <a:t>Rate Increase Proposal - VOTE</a:t>
            </a:r>
          </a:p>
        </p:txBody>
      </p:sp>
      <p:sp>
        <p:nvSpPr>
          <p:cNvPr id="3" name="Content Placeholder 2"/>
          <p:cNvSpPr>
            <a:spLocks noGrp="1"/>
          </p:cNvSpPr>
          <p:nvPr>
            <p:ph idx="1"/>
          </p:nvPr>
        </p:nvSpPr>
        <p:spPr>
          <a:xfrm>
            <a:off x="438589" y="1004116"/>
            <a:ext cx="8455263" cy="3470230"/>
          </a:xfrm>
          <a:solidFill>
            <a:schemeClr val="bg1">
              <a:lumMod val="95000"/>
            </a:schemeClr>
          </a:solidFill>
          <a:ln>
            <a:solidFill>
              <a:schemeClr val="accent3">
                <a:lumMod val="65000"/>
              </a:schemeClr>
            </a:solidFill>
          </a:ln>
        </p:spPr>
        <p:txBody>
          <a:bodyPr/>
          <a:lstStyle/>
          <a:p>
            <a:pPr marL="0" indent="0" algn="ctr">
              <a:buNone/>
            </a:pPr>
            <a:r>
              <a:rPr lang="en-US" sz="1200">
                <a:cs typeface="Arial"/>
              </a:rPr>
              <a:t>FY23 Reimbursement Rate Increase</a:t>
            </a:r>
            <a:endParaRPr lang="en-US" sz="1600">
              <a:ea typeface="+mn-lt"/>
              <a:cs typeface="+mn-lt"/>
            </a:endParaRPr>
          </a:p>
          <a:p>
            <a:pPr marL="0" indent="0">
              <a:buNone/>
            </a:pPr>
            <a:r>
              <a:rPr lang="en-US" sz="1200" b="0">
                <a:solidFill>
                  <a:srgbClr val="000000"/>
                </a:solidFill>
                <a:latin typeface="Arial"/>
                <a:ea typeface="+mn-lt"/>
                <a:cs typeface="+mn-lt"/>
              </a:rPr>
              <a:t>To comply with FY23 line-item language, federal rate reimbursement and family access requirements, and provide much needed support and financial stability to early education and care providers across the state, the Department is making the following recommendations:</a:t>
            </a:r>
          </a:p>
          <a:p>
            <a:pPr marL="170815" indent="-170815"/>
            <a:r>
              <a:rPr lang="en-US" sz="1200" b="0">
                <a:latin typeface="Arial"/>
                <a:ea typeface="+mn-lt"/>
                <a:cs typeface="+mn-lt"/>
              </a:rPr>
              <a:t>Implement targeted rate increases for </a:t>
            </a:r>
            <a:r>
              <a:rPr lang="en-US" sz="1200" b="0"/>
              <a:t>all program types and age groups to meet or exceed 30</a:t>
            </a:r>
            <a:r>
              <a:rPr lang="en-US" sz="1200" b="0" baseline="30000"/>
              <a:t>th</a:t>
            </a:r>
            <a:r>
              <a:rPr lang="en-US" sz="1200" b="0"/>
              <a:t> percentile and provide a .68% “across the board” increase with remaining available funds.</a:t>
            </a:r>
          </a:p>
          <a:p>
            <a:pPr marL="170815" indent="-170815"/>
            <a:r>
              <a:rPr lang="en-US" sz="1200" b="0" kern="1200">
                <a:latin typeface="+mn-lt"/>
                <a:ea typeface="+mn-ea"/>
                <a:cs typeface="+mn-cs"/>
              </a:rPr>
              <a:t>Implement increases for all age groups, program types + FCC systems equivalent to an 8.5% “across the board“ rate increase above the </a:t>
            </a:r>
            <a:r>
              <a:rPr lang="en-US" sz="1200" b="0" kern="1200" noProof="0">
                <a:latin typeface="+mn-lt"/>
                <a:ea typeface="+mn-ea"/>
                <a:cs typeface="+mn-cs"/>
              </a:rPr>
              <a:t>new base rate (following the targeted rate increase adjustments)</a:t>
            </a:r>
            <a:r>
              <a:rPr lang="en-US" sz="1200" b="0" kern="1200">
                <a:latin typeface="+mn-lt"/>
                <a:ea typeface="+mn-ea"/>
                <a:cs typeface="+mn-cs"/>
              </a:rPr>
              <a:t>. Pursuant to line-item language, center-based increases will be allocated as a “quality add on” and will not result in an actual increase to the base rate.</a:t>
            </a:r>
            <a:r>
              <a:rPr lang="en-US" sz="1200" b="0" kern="1200"/>
              <a:t>  </a:t>
            </a:r>
            <a:endParaRPr lang="en-US" sz="1200" b="0" kern="1200">
              <a:latin typeface="+mn-lt"/>
              <a:cs typeface="Arial"/>
            </a:endParaRPr>
          </a:p>
          <a:p>
            <a:pPr marL="170815" indent="-170815"/>
            <a:r>
              <a:rPr lang="en-US" sz="1200" b="0" kern="1200">
                <a:latin typeface="+mn-lt"/>
                <a:ea typeface="+mn-ea"/>
                <a:cs typeface="+mn-cs"/>
              </a:rPr>
              <a:t>Increase daily add-on rate for </a:t>
            </a:r>
            <a:r>
              <a:rPr lang="en-US" sz="1200" b="0" kern="1200" noProof="0">
                <a:latin typeface="+mn-lt"/>
                <a:ea typeface="+mn-ea"/>
                <a:cs typeface="+mn-cs"/>
              </a:rPr>
              <a:t>supportive, teen and homeless contracts</a:t>
            </a:r>
            <a:r>
              <a:rPr lang="en-US" sz="1200" b="0" kern="1200">
                <a:latin typeface="+mn-lt"/>
                <a:ea typeface="+mn-ea"/>
                <a:cs typeface="+mn-cs"/>
              </a:rPr>
              <a:t> by $1, from $22 to $23.</a:t>
            </a:r>
            <a:endParaRPr lang="en-US" sz="1200" b="0">
              <a:highlight>
                <a:srgbClr val="FFFF00"/>
              </a:highlight>
              <a:latin typeface="Arial"/>
              <a:ea typeface="+mn-lt"/>
              <a:cs typeface="+mn-lt"/>
            </a:endParaRPr>
          </a:p>
          <a:p>
            <a:pPr marL="0" indent="0">
              <a:buNone/>
            </a:pPr>
            <a:r>
              <a:rPr lang="en-US" sz="1200" b="0">
                <a:latin typeface="Arial"/>
                <a:ea typeface="+mn-lt"/>
                <a:cs typeface="+mn-lt"/>
              </a:rPr>
              <a:t>The target implementation date for making these rate increases available to subsidized child care providers is December for November billing, with all rate increases retroactive to July 1, 2022.</a:t>
            </a:r>
            <a:endParaRPr lang="en-US" sz="1200" b="0">
              <a:latin typeface="Arial"/>
              <a:cs typeface="Arial" pitchFamily="34" charset="0"/>
            </a:endParaRPr>
          </a:p>
        </p:txBody>
      </p:sp>
      <p:sp>
        <p:nvSpPr>
          <p:cNvPr id="4" name="Slide Number Placeholder 3"/>
          <p:cNvSpPr>
            <a:spLocks noGrp="1"/>
          </p:cNvSpPr>
          <p:nvPr>
            <p:ph type="sldNum" sz="quarter" idx="12"/>
          </p:nvPr>
        </p:nvSpPr>
        <p:spPr/>
        <p:txBody>
          <a:bodyPr/>
          <a:lstStyle/>
          <a:p>
            <a:fld id="{8D7F8852-6724-41B0-A86E-72CDA7A1E014}" type="slidenum">
              <a:rPr lang="en-US" smtClean="0"/>
              <a:pPr/>
              <a:t>18</a:t>
            </a:fld>
            <a:endParaRPr lang="en-US"/>
          </a:p>
        </p:txBody>
      </p:sp>
      <p:sp>
        <p:nvSpPr>
          <p:cNvPr id="6" name="Isosceles Triangle 5">
            <a:extLst>
              <a:ext uri="{FF2B5EF4-FFF2-40B4-BE49-F238E27FC236}">
                <a16:creationId xmlns:a16="http://schemas.microsoft.com/office/drawing/2014/main" id="{74C54E56-BDF4-42ED-AFA8-89F3D73383C8}"/>
              </a:ext>
            </a:extLst>
          </p:cNvPr>
          <p:cNvSpPr/>
          <p:nvPr/>
        </p:nvSpPr>
        <p:spPr bwMode="auto">
          <a:xfrm rot="10800000">
            <a:off x="2002335" y="4632529"/>
            <a:ext cx="5303520" cy="457200"/>
          </a:xfrm>
          <a:prstGeom prst="triangle">
            <a:avLst>
              <a:gd name="adj" fmla="val 53436"/>
            </a:avLst>
          </a:prstGeom>
          <a:solidFill>
            <a:schemeClr val="accent5">
              <a:lumMod val="25000"/>
            </a:schemeClr>
          </a:solidFill>
          <a:ln w="9525" cap="flat" cmpd="sng" algn="ctr">
            <a:solidFill>
              <a:schemeClr val="accent5">
                <a:lumMod val="2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9" name="TextBox 8">
            <a:extLst>
              <a:ext uri="{FF2B5EF4-FFF2-40B4-BE49-F238E27FC236}">
                <a16:creationId xmlns:a16="http://schemas.microsoft.com/office/drawing/2014/main" id="{923F65B0-779D-4D87-8B5C-4F33AA9FB2E7}"/>
              </a:ext>
            </a:extLst>
          </p:cNvPr>
          <p:cNvSpPr txBox="1"/>
          <p:nvPr/>
        </p:nvSpPr>
        <p:spPr>
          <a:xfrm>
            <a:off x="426463" y="5296039"/>
            <a:ext cx="8479514" cy="684803"/>
          </a:xfrm>
          <a:prstGeom prst="rect">
            <a:avLst/>
          </a:prstGeom>
          <a:solidFill>
            <a:schemeClr val="bg2">
              <a:lumMod val="20000"/>
              <a:lumOff val="80000"/>
            </a:schemeClr>
          </a:solidFill>
          <a:ln w="38100">
            <a:solidFill>
              <a:srgbClr val="0000E5"/>
            </a:solidFill>
          </a:ln>
        </p:spPr>
        <p:txBody>
          <a:bodyPr wrap="square" lIns="68580" tIns="34290" rIns="68580" bIns="34290" anchor="t">
            <a:spAutoFit/>
          </a:bodyPr>
          <a:lstStyle/>
          <a:p>
            <a:pPr marL="213995" indent="-213995" defTabSz="685783">
              <a:buFont typeface="Arial"/>
              <a:buChar char="•"/>
              <a:defRPr/>
            </a:pPr>
            <a:r>
              <a:rPr lang="en-US" sz="1400" b="1">
                <a:solidFill>
                  <a:srgbClr val="000000"/>
                </a:solidFill>
                <a:latin typeface="+mj-lt"/>
                <a:ea typeface="Times New Roman" panose="02020603050405020304" pitchFamily="18" charset="0"/>
                <a:cs typeface="Calibri"/>
              </a:rPr>
              <a:t>Vote</a:t>
            </a:r>
            <a:r>
              <a:rPr lang="en-US" sz="1400">
                <a:solidFill>
                  <a:srgbClr val="000000"/>
                </a:solidFill>
                <a:ea typeface="Times New Roman" panose="02020603050405020304" pitchFamily="18" charset="0"/>
                <a:cs typeface="Calibri"/>
              </a:rPr>
              <a:t>: </a:t>
            </a:r>
            <a:r>
              <a:rPr lang="en-US" sz="1400">
                <a:ea typeface="+mn-lt"/>
                <a:cs typeface="+mn-lt"/>
              </a:rPr>
              <a:t>that the Board of Early Education and Care hereby approves the Department’s recommendations regarding a FY23 rate increase for providers of subsidized early education and care services. </a:t>
            </a:r>
            <a:endParaRPr lang="en-US" sz="1400">
              <a:cs typeface="Arial" panose="020B0604020202020204"/>
            </a:endParaRPr>
          </a:p>
          <a:p>
            <a:pPr defTabSz="685783">
              <a:defRPr/>
            </a:pPr>
            <a:endParaRPr lang="en-US" sz="1200">
              <a:ea typeface="Times New Roman" panose="02020603050405020304" pitchFamily="18" charset="0"/>
              <a:cs typeface="Calibri"/>
            </a:endParaRPr>
          </a:p>
        </p:txBody>
      </p:sp>
      <p:sp>
        <p:nvSpPr>
          <p:cNvPr id="10" name="TextBox 9">
            <a:extLst>
              <a:ext uri="{FF2B5EF4-FFF2-40B4-BE49-F238E27FC236}">
                <a16:creationId xmlns:a16="http://schemas.microsoft.com/office/drawing/2014/main" id="{A5D97F42-66E8-48FE-B9B9-FE7762B27FF9}"/>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Tree>
    <p:extLst>
      <p:ext uri="{BB962C8B-B14F-4D97-AF65-F5344CB8AC3E}">
        <p14:creationId xmlns:p14="http://schemas.microsoft.com/office/powerpoint/2010/main" val="2714820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EFF690-BCC9-4999-9DBD-066FC5C9D353}"/>
              </a:ext>
            </a:extLst>
          </p:cNvPr>
          <p:cNvSpPr txBox="1"/>
          <p:nvPr/>
        </p:nvSpPr>
        <p:spPr>
          <a:xfrm>
            <a:off x="658669" y="3086598"/>
            <a:ext cx="7826662" cy="684803"/>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stStyle>
          <a:p>
            <a:r>
              <a:rPr lang="en-US"/>
              <a:t>Early Education and Out of School Time Capital Grant Program Proposed Regulation Revisions</a:t>
            </a:r>
          </a:p>
        </p:txBody>
      </p:sp>
      <p:sp>
        <p:nvSpPr>
          <p:cNvPr id="5" name="TextBox 4">
            <a:extLst>
              <a:ext uri="{FF2B5EF4-FFF2-40B4-BE49-F238E27FC236}">
                <a16:creationId xmlns:a16="http://schemas.microsoft.com/office/drawing/2014/main" id="{E7E04620-5F21-4AA8-A32A-C9100215D19B}"/>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
        <p:nvSpPr>
          <p:cNvPr id="7" name="Slide Number Placeholder 3">
            <a:extLst>
              <a:ext uri="{FF2B5EF4-FFF2-40B4-BE49-F238E27FC236}">
                <a16:creationId xmlns:a16="http://schemas.microsoft.com/office/drawing/2014/main" id="{CA7B5E4E-6F12-4334-818D-A9132DA6B2AF}"/>
              </a:ext>
            </a:extLst>
          </p:cNvPr>
          <p:cNvSpPr txBox="1">
            <a:spLocks/>
          </p:cNvSpPr>
          <p:nvPr/>
        </p:nvSpPr>
        <p:spPr>
          <a:xfrm>
            <a:off x="7210425" y="6635961"/>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19</a:t>
            </a:fld>
            <a:endParaRPr lang="en-US" sz="800">
              <a:solidFill>
                <a:srgbClr val="000000"/>
              </a:solidFill>
              <a:latin typeface="Arial" panose="020B0604020202020204"/>
            </a:endParaRPr>
          </a:p>
        </p:txBody>
      </p:sp>
    </p:spTree>
    <p:extLst>
      <p:ext uri="{BB962C8B-B14F-4D97-AF65-F5344CB8AC3E}">
        <p14:creationId xmlns:p14="http://schemas.microsoft.com/office/powerpoint/2010/main" val="2839703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3CA3DCB-D49D-41B1-96AF-DEC19F859B15}"/>
              </a:ext>
            </a:extLst>
          </p:cNvPr>
          <p:cNvSpPr txBox="1"/>
          <p:nvPr/>
        </p:nvSpPr>
        <p:spPr>
          <a:xfrm>
            <a:off x="598261" y="1185347"/>
            <a:ext cx="8111629" cy="3116238"/>
          </a:xfrm>
          <a:prstGeom prst="rect">
            <a:avLst/>
          </a:prstGeom>
          <a:solidFill>
            <a:srgbClr val="EFF3FF"/>
          </a:solidFill>
          <a:ln w="19050">
            <a:solidFill>
              <a:schemeClr val="accent5">
                <a:lumMod val="25000"/>
              </a:schemeClr>
            </a:solidFill>
          </a:ln>
        </p:spPr>
        <p:txBody>
          <a:bodyPr wrap="square" lIns="68580" tIns="34290" rIns="68580" bIns="34290" rtlCol="0" anchor="t">
            <a:spAutoFit/>
          </a:bodyPr>
          <a:lstStyle/>
          <a:p>
            <a:pPr defTabSz="685783">
              <a:buClr>
                <a:srgbClr val="0033CC"/>
              </a:buClr>
              <a:defRPr/>
            </a:pPr>
            <a:r>
              <a:rPr lang="en-US" b="1">
                <a:solidFill>
                  <a:srgbClr val="000000"/>
                </a:solidFill>
                <a:latin typeface="Arial" panose="020B0604020202020204"/>
                <a:cs typeface="Calibri"/>
              </a:rPr>
              <a:t>Routine Business</a:t>
            </a:r>
          </a:p>
          <a:p>
            <a:pPr marL="285750" indent="-285750"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Nomination and Election of a Vice-Chairperson – VOTE</a:t>
            </a:r>
          </a:p>
          <a:p>
            <a:pPr marL="257168" indent="-257168"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Board Working Group: Workforce Recruitment &amp; Retention – UPDATE</a:t>
            </a:r>
          </a:p>
          <a:p>
            <a:pPr defTabSz="685783">
              <a:buClr>
                <a:srgbClr val="0033CC"/>
              </a:buClr>
              <a:defRPr/>
            </a:pPr>
            <a:endParaRPr lang="en-US">
              <a:solidFill>
                <a:srgbClr val="000000"/>
              </a:solidFill>
              <a:latin typeface="Arial" panose="020B0604020202020204"/>
              <a:cs typeface="Calibri"/>
            </a:endParaRPr>
          </a:p>
          <a:p>
            <a:pPr defTabSz="685783">
              <a:buClr>
                <a:srgbClr val="0033CC"/>
              </a:buClr>
              <a:defRPr/>
            </a:pPr>
            <a:r>
              <a:rPr lang="en-US" b="1">
                <a:solidFill>
                  <a:srgbClr val="000000"/>
                </a:solidFill>
                <a:latin typeface="Arial" panose="020B0604020202020204"/>
                <a:cs typeface="Calibri"/>
              </a:rPr>
              <a:t>Items for Discussion and Action </a:t>
            </a:r>
          </a:p>
          <a:p>
            <a:pPr marL="257168" indent="-257168"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2022 Market Rate Survey and Preliminary Cost Analysis</a:t>
            </a:r>
          </a:p>
          <a:p>
            <a:pPr marL="714368" lvl="1" indent="-257168"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Reflections and Takeaways from September Presentation and Panel</a:t>
            </a:r>
          </a:p>
          <a:p>
            <a:pPr marL="714368" lvl="1" indent="-257168"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Report Acceptance and Approval – VOTE</a:t>
            </a:r>
          </a:p>
          <a:p>
            <a:pPr marL="257168" indent="-257168"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Child Care Financial Assistance (Subsidy) Rate Increase Proposal – VOTE</a:t>
            </a:r>
          </a:p>
          <a:p>
            <a:pPr marL="257168" indent="-257168"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EEOST Proposed Regulation Revisions – VOTE</a:t>
            </a:r>
          </a:p>
          <a:p>
            <a:pPr marL="257168" indent="-257168" defTabSz="685783">
              <a:buClr>
                <a:srgbClr val="0033CC"/>
              </a:buClr>
              <a:buFont typeface="Arial" panose="020B0604020202020204" pitchFamily="34" charset="0"/>
              <a:buChar char="•"/>
              <a:defRPr/>
            </a:pPr>
            <a:endParaRPr lang="en-US">
              <a:solidFill>
                <a:srgbClr val="000000"/>
              </a:solidFill>
              <a:latin typeface="Arial" panose="020B0604020202020204"/>
              <a:cs typeface="Calibri"/>
            </a:endParaRPr>
          </a:p>
        </p:txBody>
      </p:sp>
      <p:sp>
        <p:nvSpPr>
          <p:cNvPr id="5" name="TextBox 4">
            <a:extLst>
              <a:ext uri="{FF2B5EF4-FFF2-40B4-BE49-F238E27FC236}">
                <a16:creationId xmlns:a16="http://schemas.microsoft.com/office/drawing/2014/main" id="{ABE71A40-E800-4579-8266-EDCF4EBC3AAF}"/>
              </a:ext>
            </a:extLst>
          </p:cNvPr>
          <p:cNvSpPr txBox="1"/>
          <p:nvPr/>
        </p:nvSpPr>
        <p:spPr>
          <a:xfrm>
            <a:off x="598262" y="539448"/>
            <a:ext cx="4353194" cy="377026"/>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defTabSz="685783">
              <a:defRPr/>
            </a:pPr>
            <a:r>
              <a:rPr lang="en-US" sz="2000" b="1">
                <a:solidFill>
                  <a:srgbClr val="0000E5"/>
                </a:solidFill>
                <a:latin typeface="Arial" panose="020B0604020202020204"/>
              </a:rPr>
              <a:t>Agenda</a:t>
            </a:r>
            <a:endParaRPr lang="en-US" sz="1500" b="1">
              <a:solidFill>
                <a:srgbClr val="0000E5"/>
              </a:solidFill>
              <a:latin typeface="Arial" panose="020B0604020202020204"/>
            </a:endParaRPr>
          </a:p>
        </p:txBody>
      </p:sp>
      <p:sp>
        <p:nvSpPr>
          <p:cNvPr id="8" name="TextBox 7">
            <a:extLst>
              <a:ext uri="{FF2B5EF4-FFF2-40B4-BE49-F238E27FC236}">
                <a16:creationId xmlns:a16="http://schemas.microsoft.com/office/drawing/2014/main" id="{01B191F8-0C96-490D-A9E6-609D7829ABF4}"/>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
        <p:nvSpPr>
          <p:cNvPr id="6" name="Slide Number Placeholder 3">
            <a:extLst>
              <a:ext uri="{FF2B5EF4-FFF2-40B4-BE49-F238E27FC236}">
                <a16:creationId xmlns:a16="http://schemas.microsoft.com/office/drawing/2014/main" id="{47A07E70-EB30-4CFD-99A5-8C2E7BB4FA83}"/>
              </a:ext>
            </a:extLst>
          </p:cNvPr>
          <p:cNvSpPr txBox="1">
            <a:spLocks/>
          </p:cNvSpPr>
          <p:nvPr/>
        </p:nvSpPr>
        <p:spPr>
          <a:xfrm>
            <a:off x="7210427" y="6594487"/>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2</a:t>
            </a:fld>
            <a:endParaRPr lang="en-US" sz="800">
              <a:solidFill>
                <a:srgbClr val="000000"/>
              </a:solidFill>
              <a:latin typeface="Arial" panose="020B0604020202020204"/>
            </a:endParaRPr>
          </a:p>
        </p:txBody>
      </p:sp>
    </p:spTree>
    <p:extLst>
      <p:ext uri="{BB962C8B-B14F-4D97-AF65-F5344CB8AC3E}">
        <p14:creationId xmlns:p14="http://schemas.microsoft.com/office/powerpoint/2010/main" val="1538697270"/>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8229600" cy="541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24" name="Content Placeholder 2"/>
          <p:cNvSpPr>
            <a:spLocks noGrp="1"/>
          </p:cNvSpPr>
          <p:nvPr>
            <p:ph idx="1"/>
          </p:nvPr>
        </p:nvSpPr>
        <p:spPr>
          <a:xfrm>
            <a:off x="525294" y="1106487"/>
            <a:ext cx="7700662" cy="5501141"/>
          </a:xfrm>
        </p:spPr>
        <p:txBody>
          <a:bodyPr/>
          <a:lstStyle/>
          <a:p>
            <a:pPr marL="0" indent="0">
              <a:buFont typeface="Arial" charset="0"/>
              <a:buNone/>
              <a:defRPr/>
            </a:pPr>
            <a:r>
              <a:rPr lang="en-US" sz="1600" b="0">
                <a:latin typeface="Arial"/>
                <a:cs typeface="Arial"/>
              </a:rPr>
              <a:t>The Early Education and Out of School Time (EEOST) Capital Fund was created by </a:t>
            </a:r>
            <a:r>
              <a:rPr lang="en-US" sz="1600" b="0" i="1">
                <a:latin typeface="Arial"/>
                <a:cs typeface="Arial"/>
              </a:rPr>
              <a:t>An Act Financing the Production and Preservation of Housing for Low and Moderate Income Residents </a:t>
            </a:r>
            <a:r>
              <a:rPr lang="en-US" altLang="en-US" sz="1600" b="0">
                <a:latin typeface="Arial"/>
                <a:cs typeface="Arial"/>
              </a:rPr>
              <a:t>in November 2013 and reauthorized in May 2018.</a:t>
            </a:r>
          </a:p>
          <a:p>
            <a:pPr>
              <a:defRPr/>
            </a:pPr>
            <a:r>
              <a:rPr lang="en-US" sz="1600" b="0">
                <a:latin typeface="Arial"/>
                <a:cs typeface="Arial"/>
              </a:rPr>
              <a:t>EEC is authorized to administer up to $45 million in funds for grants to develop eligible facilities for use as licensed Large Group and School Age Child Care Programs.</a:t>
            </a:r>
          </a:p>
          <a:p>
            <a:pPr marL="170815" indent="-170815">
              <a:spcBef>
                <a:spcPts val="1200"/>
              </a:spcBef>
              <a:buSzPct val="125000"/>
              <a:defRPr/>
            </a:pPr>
            <a:r>
              <a:rPr lang="en-US" sz="1600" b="0">
                <a:latin typeface="Arial"/>
                <a:cs typeface="Arial"/>
              </a:rPr>
              <a:t>The EEOST Capital Fund provides grants to develop and/or rehabilitate eligible facilities in which at least 50% of the slots in the facility shall serve low-income families who are eligible for public subsidy. </a:t>
            </a:r>
          </a:p>
          <a:p>
            <a:pPr marL="170815" indent="-170815">
              <a:spcBef>
                <a:spcPts val="1200"/>
              </a:spcBef>
              <a:buSzPct val="125000"/>
              <a:defRPr/>
            </a:pPr>
            <a:r>
              <a:rPr lang="en-US" sz="1600" b="0">
                <a:latin typeface="Arial"/>
                <a:cs typeface="Arial"/>
              </a:rPr>
              <a:t>$6.2 million in grant funding has been allocated for the FY23 EEOST Capital Fund Grant Program</a:t>
            </a:r>
          </a:p>
          <a:p>
            <a:pPr marL="170815" indent="-170815">
              <a:spcBef>
                <a:spcPts val="1200"/>
              </a:spcBef>
              <a:buSzPct val="125000"/>
              <a:defRPr/>
            </a:pPr>
            <a:r>
              <a:rPr lang="en-US" altLang="en-US" sz="1600" b="0">
                <a:latin typeface="Arial"/>
                <a:cs typeface="Arial"/>
              </a:rPr>
              <a:t>Since 2013, the EEOST grant program has awarded $43.1M to help fund 91 projects in total. </a:t>
            </a:r>
          </a:p>
        </p:txBody>
      </p:sp>
      <p:sp>
        <p:nvSpPr>
          <p:cNvPr id="6" name="Slide Number Placeholder 5"/>
          <p:cNvSpPr>
            <a:spLocks noGrp="1"/>
          </p:cNvSpPr>
          <p:nvPr>
            <p:ph type="sldNum" sz="quarter" idx="12"/>
          </p:nvPr>
        </p:nvSpPr>
        <p:spPr/>
        <p:txBody>
          <a:bodyPr/>
          <a:lstStyle/>
          <a:p>
            <a:pPr>
              <a:defRPr/>
            </a:pPr>
            <a:fld id="{F6A09A6D-D253-4A92-98E9-FACB6629A463}" type="slidenum">
              <a:rPr lang="en-US" smtClean="0"/>
              <a:pPr>
                <a:defRPr/>
              </a:pPr>
              <a:t>20</a:t>
            </a:fld>
            <a:endParaRPr lang="en-US"/>
          </a:p>
        </p:txBody>
      </p:sp>
      <p:sp>
        <p:nvSpPr>
          <p:cNvPr id="9" name="Text Placeholder 6">
            <a:extLst>
              <a:ext uri="{FF2B5EF4-FFF2-40B4-BE49-F238E27FC236}">
                <a16:creationId xmlns:a16="http://schemas.microsoft.com/office/drawing/2014/main" id="{6CDA4FBC-F6D0-4D62-A000-D81BD6BA069E}"/>
              </a:ext>
            </a:extLst>
          </p:cNvPr>
          <p:cNvSpPr>
            <a:spLocks noGrp="1"/>
          </p:cNvSpPr>
          <p:nvPr>
            <p:ph type="title"/>
          </p:nvPr>
        </p:nvSpPr>
        <p:spPr>
          <a:xfrm>
            <a:off x="414338" y="152400"/>
            <a:ext cx="7734300" cy="801688"/>
          </a:xfrm>
        </p:spPr>
        <p:txBody>
          <a:bodyPr/>
          <a:lstStyle/>
          <a:p>
            <a:r>
              <a:rPr lang="en-US" sz="2000">
                <a:solidFill>
                  <a:schemeClr val="accent2">
                    <a:lumMod val="50000"/>
                  </a:schemeClr>
                </a:solidFill>
              </a:rPr>
              <a:t>EEOST Program Background and Overview</a:t>
            </a:r>
          </a:p>
        </p:txBody>
      </p:sp>
      <p:sp>
        <p:nvSpPr>
          <p:cNvPr id="8" name="TextBox 7">
            <a:extLst>
              <a:ext uri="{FF2B5EF4-FFF2-40B4-BE49-F238E27FC236}">
                <a16:creationId xmlns:a16="http://schemas.microsoft.com/office/drawing/2014/main" id="{5CCC0B03-24D4-438D-80D3-FAECADDB4FEB}"/>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Tree>
    <p:extLst>
      <p:ext uri="{BB962C8B-B14F-4D97-AF65-F5344CB8AC3E}">
        <p14:creationId xmlns:p14="http://schemas.microsoft.com/office/powerpoint/2010/main" val="541913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8229600" cy="541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24" name="Content Placeholder 2"/>
          <p:cNvSpPr>
            <a:spLocks noGrp="1"/>
          </p:cNvSpPr>
          <p:nvPr>
            <p:ph idx="1"/>
          </p:nvPr>
        </p:nvSpPr>
        <p:spPr>
          <a:xfrm>
            <a:off x="457200" y="1106488"/>
            <a:ext cx="8360088" cy="5410200"/>
          </a:xfrm>
        </p:spPr>
        <p:txBody>
          <a:bodyPr/>
          <a:lstStyle/>
          <a:p>
            <a:pPr marL="170815" indent="-170815">
              <a:defRPr/>
            </a:pPr>
            <a:r>
              <a:rPr lang="en-US" sz="1600" b="0">
                <a:latin typeface="Arial"/>
                <a:cs typeface="Arial"/>
              </a:rPr>
              <a:t>In FY21 and FY22, EEC amended our regulations to allow for smaller EEOST grants in the $100,000-$250,000 range to allow more programs to receive funding to make health and safety improvements.</a:t>
            </a:r>
          </a:p>
          <a:p>
            <a:pPr marL="431800" lvl="1" indent="-174625">
              <a:defRPr/>
            </a:pPr>
            <a:r>
              <a:rPr lang="en-US" sz="1300">
                <a:latin typeface="Arial"/>
                <a:cs typeface="Arial"/>
              </a:rPr>
              <a:t>This included outdoor play</a:t>
            </a:r>
            <a:r>
              <a:rPr lang="en-US" sz="1400" b="0">
                <a:latin typeface="Arial"/>
                <a:cs typeface="Arial"/>
              </a:rPr>
              <a:t> spaces and HVAC systems, roof replacement, new windows, touch-free sinks, and indoor space reconfiguration. All were particularly critical during COVID-19 pandemic recovery efforts.</a:t>
            </a:r>
          </a:p>
          <a:p>
            <a:pPr marL="170815" indent="-170815">
              <a:defRPr/>
            </a:pPr>
            <a:r>
              <a:rPr lang="en-US" sz="1600" b="0">
                <a:latin typeface="Arial"/>
                <a:cs typeface="Arial"/>
              </a:rPr>
              <a:t>In FY21, 36 programs received a total of $7,500,000 in grant awards and, in FY 22, 17 programs received a total of $3,900,000 in grant awards.</a:t>
            </a:r>
          </a:p>
          <a:p>
            <a:pPr marL="170815" indent="-170815">
              <a:defRPr/>
            </a:pPr>
            <a:r>
              <a:rPr lang="en-US" sz="1600" b="0">
                <a:latin typeface="Arial"/>
                <a:cs typeface="Arial"/>
              </a:rPr>
              <a:t>EEC plans to keep these smaller-sized grants, this year in amounts ranging from $200,000 to $500,000 because the continued need for these health and safety improvements is still high.</a:t>
            </a:r>
          </a:p>
          <a:p>
            <a:pPr marL="170815" indent="-170815">
              <a:defRPr/>
            </a:pPr>
            <a:r>
              <a:rPr lang="en-US" sz="1600" b="0">
                <a:latin typeface="Arial"/>
                <a:cs typeface="Arial"/>
              </a:rPr>
              <a:t>To allow for this, EEC must amend our regulations again for FY23 as we did in FY21 and FY22</a:t>
            </a:r>
          </a:p>
          <a:p>
            <a:pPr marL="431800" lvl="1" indent="-174625">
              <a:defRPr/>
            </a:pPr>
            <a:r>
              <a:rPr lang="en-US" sz="1300">
                <a:latin typeface="Arial"/>
                <a:cs typeface="Arial"/>
              </a:rPr>
              <a:t>This is a continuation of the amendments done in previous years</a:t>
            </a:r>
            <a:endParaRPr lang="en-US" sz="1300" b="0">
              <a:latin typeface="Arial"/>
              <a:cs typeface="Arial"/>
            </a:endParaRPr>
          </a:p>
        </p:txBody>
      </p:sp>
      <p:sp>
        <p:nvSpPr>
          <p:cNvPr id="6" name="Slide Number Placeholder 5"/>
          <p:cNvSpPr>
            <a:spLocks noGrp="1"/>
          </p:cNvSpPr>
          <p:nvPr>
            <p:ph type="sldNum" sz="quarter" idx="12"/>
          </p:nvPr>
        </p:nvSpPr>
        <p:spPr/>
        <p:txBody>
          <a:bodyPr/>
          <a:lstStyle/>
          <a:p>
            <a:pPr>
              <a:defRPr/>
            </a:pPr>
            <a:fld id="{F6A09A6D-D253-4A92-98E9-FACB6629A463}" type="slidenum">
              <a:rPr lang="en-US" smtClean="0"/>
              <a:pPr>
                <a:defRPr/>
              </a:pPr>
              <a:t>21</a:t>
            </a:fld>
            <a:endParaRPr lang="en-US"/>
          </a:p>
        </p:txBody>
      </p:sp>
      <p:sp>
        <p:nvSpPr>
          <p:cNvPr id="9" name="Text Placeholder 6">
            <a:extLst>
              <a:ext uri="{FF2B5EF4-FFF2-40B4-BE49-F238E27FC236}">
                <a16:creationId xmlns:a16="http://schemas.microsoft.com/office/drawing/2014/main" id="{6CDA4FBC-F6D0-4D62-A000-D81BD6BA069E}"/>
              </a:ext>
            </a:extLst>
          </p:cNvPr>
          <p:cNvSpPr>
            <a:spLocks noGrp="1"/>
          </p:cNvSpPr>
          <p:nvPr>
            <p:ph type="title"/>
          </p:nvPr>
        </p:nvSpPr>
        <p:spPr>
          <a:xfrm>
            <a:off x="414338" y="152400"/>
            <a:ext cx="7734300" cy="801688"/>
          </a:xfrm>
        </p:spPr>
        <p:txBody>
          <a:bodyPr/>
          <a:lstStyle/>
          <a:p>
            <a:r>
              <a:rPr lang="en-US" sz="2000"/>
              <a:t>EEOST Program Changes to Promote Health and Safety During COVID-19 Recovery Efforts</a:t>
            </a:r>
            <a:endParaRPr lang="en-US" sz="2000">
              <a:solidFill>
                <a:schemeClr val="accent2">
                  <a:lumMod val="50000"/>
                </a:schemeClr>
              </a:solidFill>
            </a:endParaRPr>
          </a:p>
        </p:txBody>
      </p:sp>
      <p:sp>
        <p:nvSpPr>
          <p:cNvPr id="8" name="TextBox 7">
            <a:extLst>
              <a:ext uri="{FF2B5EF4-FFF2-40B4-BE49-F238E27FC236}">
                <a16:creationId xmlns:a16="http://schemas.microsoft.com/office/drawing/2014/main" id="{5CCC0B03-24D4-438D-80D3-FAECADDB4FEB}"/>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Tree>
    <p:extLst>
      <p:ext uri="{BB962C8B-B14F-4D97-AF65-F5344CB8AC3E}">
        <p14:creationId xmlns:p14="http://schemas.microsoft.com/office/powerpoint/2010/main" val="37210483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8" y="265814"/>
            <a:ext cx="7734300" cy="648586"/>
          </a:xfrm>
        </p:spPr>
        <p:txBody>
          <a:bodyPr/>
          <a:lstStyle/>
          <a:p>
            <a:r>
              <a:rPr lang="en-US" sz="2000"/>
              <a:t>EEOST Proposed Regulations Revision - VOTE</a:t>
            </a:r>
          </a:p>
        </p:txBody>
      </p:sp>
      <p:sp>
        <p:nvSpPr>
          <p:cNvPr id="3" name="Content Placeholder 2"/>
          <p:cNvSpPr>
            <a:spLocks noGrp="1"/>
          </p:cNvSpPr>
          <p:nvPr>
            <p:ph idx="1"/>
          </p:nvPr>
        </p:nvSpPr>
        <p:spPr>
          <a:xfrm>
            <a:off x="414338" y="1096823"/>
            <a:ext cx="8443912" cy="2288355"/>
          </a:xfrm>
          <a:solidFill>
            <a:schemeClr val="bg1">
              <a:lumMod val="95000"/>
            </a:schemeClr>
          </a:solidFill>
          <a:ln>
            <a:solidFill>
              <a:schemeClr val="accent3">
                <a:lumMod val="65000"/>
              </a:schemeClr>
            </a:solidFill>
          </a:ln>
        </p:spPr>
        <p:txBody>
          <a:bodyPr/>
          <a:lstStyle/>
          <a:p>
            <a:pPr marL="0" indent="0" algn="ctr">
              <a:buNone/>
            </a:pPr>
            <a:r>
              <a:rPr lang="en-US" sz="1400">
                <a:latin typeface="Arial"/>
                <a:cs typeface="Arial"/>
              </a:rPr>
              <a:t>Regulatory Adjustments to Support Programmatic Change</a:t>
            </a:r>
          </a:p>
          <a:p>
            <a:pPr marL="0" indent="0">
              <a:spcBef>
                <a:spcPts val="0"/>
              </a:spcBef>
              <a:buNone/>
            </a:pPr>
            <a:endParaRPr lang="en-US" sz="1400">
              <a:latin typeface="Arial" panose="020B0604020202020204" pitchFamily="34" charset="0"/>
              <a:cs typeface="Arial" panose="020B0604020202020204" pitchFamily="34" charset="0"/>
            </a:endParaRPr>
          </a:p>
          <a:p>
            <a:pPr marL="0" indent="0">
              <a:spcBef>
                <a:spcPts val="0"/>
              </a:spcBef>
              <a:buNone/>
            </a:pPr>
            <a:r>
              <a:rPr lang="en-US" sz="1400" b="0">
                <a:latin typeface="Arial"/>
                <a:cs typeface="Arial"/>
              </a:rPr>
              <a:t>Continue to allow the Commissioner to...</a:t>
            </a:r>
          </a:p>
          <a:p>
            <a:pPr>
              <a:spcBef>
                <a:spcPts val="0"/>
              </a:spcBef>
            </a:pPr>
            <a:r>
              <a:rPr lang="en-US" sz="1400" b="0">
                <a:latin typeface="Arial"/>
                <a:cs typeface="Arial"/>
              </a:rPr>
              <a:t>change the length of the grant period.  606 CMR 15.04(2)(c)</a:t>
            </a:r>
          </a:p>
          <a:p>
            <a:pPr>
              <a:spcBef>
                <a:spcPts val="0"/>
              </a:spcBef>
            </a:pPr>
            <a:r>
              <a:rPr lang="en-US" sz="1400" b="0">
                <a:latin typeface="Arial"/>
                <a:cs typeface="Arial"/>
              </a:rPr>
              <a:t>change the timetable for grant recapture in case of default to reflect the shorter grant periods. 606 CMR 15.04(2)(d)</a:t>
            </a:r>
          </a:p>
          <a:p>
            <a:pPr>
              <a:spcBef>
                <a:spcPts val="0"/>
              </a:spcBef>
            </a:pPr>
            <a:r>
              <a:rPr lang="en-US" sz="1400" b="0">
                <a:latin typeface="Arial"/>
                <a:cs typeface="Arial"/>
              </a:rPr>
              <a:t>waive the requirement for a recorded Land Use Restriction against the property received the EEOST grant. 606 CMR 15.04(2)(e)</a:t>
            </a:r>
          </a:p>
          <a:p>
            <a:pPr>
              <a:spcBef>
                <a:spcPts val="0"/>
              </a:spcBef>
            </a:pPr>
            <a:r>
              <a:rPr lang="en-US" sz="1400" b="0">
                <a:latin typeface="Arial"/>
                <a:cs typeface="Arial"/>
              </a:rPr>
              <a:t>waive the requirement for a recorded Mortgage Lien against the property receiving the EEOST grant. 606 CMR 15.04(2)(f)</a:t>
            </a:r>
          </a:p>
          <a:p>
            <a:pPr>
              <a:spcBef>
                <a:spcPts val="0"/>
              </a:spcBef>
            </a:pPr>
            <a:endParaRPr lang="en-US" sz="1600" b="0">
              <a:solidFill>
                <a:srgbClr val="000000"/>
              </a:solidFill>
              <a:latin typeface="Arial" pitchFamily="34" charset="0"/>
              <a:cs typeface="Arial" pitchFamily="34" charset="0"/>
            </a:endParaRPr>
          </a:p>
          <a:p>
            <a:endParaRPr lang="en-US" sz="2000"/>
          </a:p>
        </p:txBody>
      </p:sp>
      <p:sp>
        <p:nvSpPr>
          <p:cNvPr id="4" name="Slide Number Placeholder 3"/>
          <p:cNvSpPr>
            <a:spLocks noGrp="1"/>
          </p:cNvSpPr>
          <p:nvPr>
            <p:ph type="sldNum" sz="quarter" idx="12"/>
          </p:nvPr>
        </p:nvSpPr>
        <p:spPr/>
        <p:txBody>
          <a:bodyPr/>
          <a:lstStyle/>
          <a:p>
            <a:fld id="{8D7F8852-6724-41B0-A86E-72CDA7A1E014}" type="slidenum">
              <a:rPr lang="en-US" smtClean="0"/>
              <a:pPr/>
              <a:t>22</a:t>
            </a:fld>
            <a:endParaRPr lang="en-US"/>
          </a:p>
        </p:txBody>
      </p:sp>
      <p:sp>
        <p:nvSpPr>
          <p:cNvPr id="6" name="Isosceles Triangle 5">
            <a:extLst>
              <a:ext uri="{FF2B5EF4-FFF2-40B4-BE49-F238E27FC236}">
                <a16:creationId xmlns:a16="http://schemas.microsoft.com/office/drawing/2014/main" id="{74C54E56-BDF4-42ED-AFA8-89F3D73383C8}"/>
              </a:ext>
            </a:extLst>
          </p:cNvPr>
          <p:cNvSpPr/>
          <p:nvPr/>
        </p:nvSpPr>
        <p:spPr bwMode="auto">
          <a:xfrm rot="10800000">
            <a:off x="1629728" y="3567601"/>
            <a:ext cx="5303520" cy="457200"/>
          </a:xfrm>
          <a:prstGeom prst="triangle">
            <a:avLst>
              <a:gd name="adj" fmla="val 49953"/>
            </a:avLst>
          </a:prstGeom>
          <a:solidFill>
            <a:schemeClr val="accent5">
              <a:lumMod val="25000"/>
            </a:schemeClr>
          </a:solidFill>
          <a:ln w="9525" cap="flat" cmpd="sng" algn="ctr">
            <a:solidFill>
              <a:schemeClr val="accent5">
                <a:lumMod val="2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9" name="TextBox 8">
            <a:extLst>
              <a:ext uri="{FF2B5EF4-FFF2-40B4-BE49-F238E27FC236}">
                <a16:creationId xmlns:a16="http://schemas.microsoft.com/office/drawing/2014/main" id="{77FAF09D-9E72-460E-B62E-516E5193DA93}"/>
              </a:ext>
            </a:extLst>
          </p:cNvPr>
          <p:cNvSpPr txBox="1"/>
          <p:nvPr/>
        </p:nvSpPr>
        <p:spPr>
          <a:xfrm>
            <a:off x="414338" y="4253856"/>
            <a:ext cx="8443911" cy="1977464"/>
          </a:xfrm>
          <a:prstGeom prst="rect">
            <a:avLst/>
          </a:prstGeom>
          <a:solidFill>
            <a:schemeClr val="bg2">
              <a:lumMod val="20000"/>
              <a:lumOff val="80000"/>
            </a:schemeClr>
          </a:solidFill>
          <a:ln w="38100">
            <a:solidFill>
              <a:srgbClr val="0000E5"/>
            </a:solidFill>
          </a:ln>
        </p:spPr>
        <p:txBody>
          <a:bodyPr wrap="square" lIns="68580" tIns="34290" rIns="68580" bIns="34290" anchor="t">
            <a:spAutoFit/>
          </a:bodyPr>
          <a:lstStyle/>
          <a:p>
            <a:pPr marL="213995" indent="-213995" defTabSz="685783">
              <a:buFont typeface="Arial"/>
              <a:buChar char="•"/>
              <a:defRPr/>
            </a:pPr>
            <a:r>
              <a:rPr lang="en-US" sz="1600" b="1">
                <a:solidFill>
                  <a:srgbClr val="000000"/>
                </a:solidFill>
                <a:latin typeface="+mj-lt"/>
                <a:ea typeface="Times New Roman" panose="02020603050405020304" pitchFamily="18" charset="0"/>
                <a:cs typeface="Calibri"/>
              </a:rPr>
              <a:t>Vote</a:t>
            </a:r>
            <a:r>
              <a:rPr lang="en-US" sz="1600">
                <a:solidFill>
                  <a:srgbClr val="000000"/>
                </a:solidFill>
                <a:ea typeface="Times New Roman" panose="02020603050405020304" pitchFamily="18" charset="0"/>
                <a:cs typeface="Calibri"/>
              </a:rPr>
              <a:t>: </a:t>
            </a:r>
            <a:r>
              <a:rPr lang="en-US" sz="1600">
                <a:ea typeface="+mn-lt"/>
                <a:cs typeface="+mn-lt"/>
              </a:rPr>
              <a:t>that the Board of Early Education and Care, in accordance with G.L. c.15D, §§3 and 18, hereby approves the draft amended regulations governing the Early Education and Out of School Time Capital Fund Grant Program and authorizes the Acting Commissioner of Early Education and Care to file the amended regulations with the Secretary of the Commonwealth for publication of a Notice of Public Comment in the Massachusetts Register consistent with the Department’s proposed policy directions and subject to the approval of the final regulations, after a Public Comment period, by the Board.</a:t>
            </a:r>
            <a:endParaRPr lang="en-US" sz="1600">
              <a:cs typeface="Arial" panose="020B0604020202020204"/>
            </a:endParaRPr>
          </a:p>
          <a:p>
            <a:pPr defTabSz="685783">
              <a:defRPr/>
            </a:pPr>
            <a:endParaRPr lang="en-US" sz="1200">
              <a:ea typeface="Times New Roman" panose="02020603050405020304" pitchFamily="18" charset="0"/>
              <a:cs typeface="Calibri"/>
            </a:endParaRPr>
          </a:p>
        </p:txBody>
      </p:sp>
      <p:sp>
        <p:nvSpPr>
          <p:cNvPr id="10" name="TextBox 9">
            <a:extLst>
              <a:ext uri="{FF2B5EF4-FFF2-40B4-BE49-F238E27FC236}">
                <a16:creationId xmlns:a16="http://schemas.microsoft.com/office/drawing/2014/main" id="{D43EB649-8A7F-4339-9A8F-5479855B6E71}"/>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Tree>
    <p:extLst>
      <p:ext uri="{BB962C8B-B14F-4D97-AF65-F5344CB8AC3E}">
        <p14:creationId xmlns:p14="http://schemas.microsoft.com/office/powerpoint/2010/main" val="157405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8" y="265814"/>
            <a:ext cx="7734300" cy="648586"/>
          </a:xfrm>
        </p:spPr>
        <p:txBody>
          <a:bodyPr/>
          <a:lstStyle/>
          <a:p>
            <a:r>
              <a:rPr lang="en-US" sz="2000"/>
              <a:t>Nomination and election of a Vice-Chairperson</a:t>
            </a:r>
          </a:p>
        </p:txBody>
      </p:sp>
      <p:sp>
        <p:nvSpPr>
          <p:cNvPr id="3" name="Content Placeholder 2"/>
          <p:cNvSpPr>
            <a:spLocks noGrp="1"/>
          </p:cNvSpPr>
          <p:nvPr>
            <p:ph idx="1"/>
          </p:nvPr>
        </p:nvSpPr>
        <p:spPr>
          <a:xfrm>
            <a:off x="448153" y="1482295"/>
            <a:ext cx="8445699" cy="2098959"/>
          </a:xfrm>
          <a:solidFill>
            <a:schemeClr val="bg1">
              <a:lumMod val="95000"/>
            </a:schemeClr>
          </a:solidFill>
          <a:ln>
            <a:solidFill>
              <a:schemeClr val="accent3">
                <a:lumMod val="65000"/>
              </a:schemeClr>
            </a:solidFill>
          </a:ln>
        </p:spPr>
        <p:txBody>
          <a:bodyPr/>
          <a:lstStyle/>
          <a:p>
            <a:pPr marL="0" indent="0" algn="ctr">
              <a:buNone/>
            </a:pPr>
            <a:r>
              <a:rPr lang="en-US" sz="1400">
                <a:cs typeface="Arial"/>
              </a:rPr>
              <a:t>Election of a Vice-Chairperson</a:t>
            </a:r>
          </a:p>
          <a:p>
            <a:pPr marL="0" marR="0" indent="0" algn="just">
              <a:spcBef>
                <a:spcPts val="0"/>
              </a:spcBef>
              <a:spcAft>
                <a:spcPts val="0"/>
              </a:spcAft>
              <a:buNone/>
            </a:pPr>
            <a:endParaRPr lang="en-US" sz="1200" b="0">
              <a:effectLst/>
              <a:latin typeface="+mj-lt"/>
              <a:ea typeface="Times New Roman" panose="02020603050405020304" pitchFamily="18" charset="0"/>
              <a:cs typeface="Times New Roman" panose="02020603050405020304" pitchFamily="18" charset="0"/>
            </a:endParaRPr>
          </a:p>
          <a:p>
            <a:pPr marL="0" indent="0" algn="just">
              <a:lnSpc>
                <a:spcPct val="107000"/>
              </a:lnSpc>
              <a:spcBef>
                <a:spcPts val="0"/>
              </a:spcBef>
              <a:spcAft>
                <a:spcPts val="600"/>
              </a:spcAft>
              <a:buNone/>
            </a:pPr>
            <a:r>
              <a:rPr lang="en-US" sz="1600" b="0">
                <a:latin typeface="+mj-lt"/>
                <a:ea typeface="Calibri" panose="020F0502020204030204" pitchFamily="34" charset="0"/>
                <a:cs typeface="Times New Roman"/>
              </a:rPr>
              <a:t>The Board of Early Education and Care (“Board”) is permitted to appoint a Vice-Chairperson of the Board. The Vice-Chairperson is responsible for performing the duties of the Chairperson at the Chairperson’s request or in case of their absence. The Vice-Chairperson is elected by the Board from persons nominated by the Board at one of its regular meetings. The Vice-Chairperson position is currently vacant.</a:t>
            </a:r>
            <a:endParaRPr lang="en-US" sz="1600">
              <a:latin typeface="+mj-lt"/>
              <a:cs typeface="Times New Roman"/>
            </a:endParaRPr>
          </a:p>
          <a:p>
            <a:pPr marL="0" indent="0" algn="ctr">
              <a:buNone/>
            </a:pPr>
            <a:endParaRPr lang="en-US" sz="1050" b="0">
              <a:latin typeface="+mj-lt"/>
              <a:cs typeface="Arial"/>
            </a:endParaRPr>
          </a:p>
        </p:txBody>
      </p:sp>
      <p:sp>
        <p:nvSpPr>
          <p:cNvPr id="4" name="Slide Number Placeholder 3"/>
          <p:cNvSpPr>
            <a:spLocks noGrp="1"/>
          </p:cNvSpPr>
          <p:nvPr>
            <p:ph type="sldNum" sz="quarter" idx="12"/>
          </p:nvPr>
        </p:nvSpPr>
        <p:spPr/>
        <p:txBody>
          <a:bodyPr/>
          <a:lstStyle/>
          <a:p>
            <a:fld id="{8D7F8852-6724-41B0-A86E-72CDA7A1E014}" type="slidenum">
              <a:rPr lang="en-US" smtClean="0"/>
              <a:pPr/>
              <a:t>3</a:t>
            </a:fld>
            <a:endParaRPr lang="en-US"/>
          </a:p>
        </p:txBody>
      </p:sp>
      <p:sp>
        <p:nvSpPr>
          <p:cNvPr id="6" name="Isosceles Triangle 5">
            <a:extLst>
              <a:ext uri="{FF2B5EF4-FFF2-40B4-BE49-F238E27FC236}">
                <a16:creationId xmlns:a16="http://schemas.microsoft.com/office/drawing/2014/main" id="{74C54E56-BDF4-42ED-AFA8-89F3D73383C8}"/>
              </a:ext>
            </a:extLst>
          </p:cNvPr>
          <p:cNvSpPr/>
          <p:nvPr/>
        </p:nvSpPr>
        <p:spPr bwMode="auto">
          <a:xfrm rot="10800000">
            <a:off x="1920240" y="3848068"/>
            <a:ext cx="5303520" cy="457200"/>
          </a:xfrm>
          <a:prstGeom prst="triangle">
            <a:avLst>
              <a:gd name="adj" fmla="val 53436"/>
            </a:avLst>
          </a:prstGeom>
          <a:solidFill>
            <a:schemeClr val="accent5">
              <a:lumMod val="25000"/>
            </a:schemeClr>
          </a:solidFill>
          <a:ln w="9525" cap="flat" cmpd="sng" algn="ctr">
            <a:solidFill>
              <a:schemeClr val="accent5">
                <a:lumMod val="2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9" name="TextBox 8">
            <a:extLst>
              <a:ext uri="{FF2B5EF4-FFF2-40B4-BE49-F238E27FC236}">
                <a16:creationId xmlns:a16="http://schemas.microsoft.com/office/drawing/2014/main" id="{923F65B0-779D-4D87-8B5C-4F33AA9FB2E7}"/>
              </a:ext>
            </a:extLst>
          </p:cNvPr>
          <p:cNvSpPr txBox="1"/>
          <p:nvPr/>
        </p:nvSpPr>
        <p:spPr>
          <a:xfrm>
            <a:off x="414338" y="4584766"/>
            <a:ext cx="8479514" cy="561692"/>
          </a:xfrm>
          <a:prstGeom prst="rect">
            <a:avLst/>
          </a:prstGeom>
          <a:solidFill>
            <a:schemeClr val="bg2">
              <a:lumMod val="20000"/>
              <a:lumOff val="80000"/>
            </a:schemeClr>
          </a:solidFill>
          <a:ln w="38100">
            <a:solidFill>
              <a:srgbClr val="0000E5"/>
            </a:solidFill>
          </a:ln>
        </p:spPr>
        <p:txBody>
          <a:bodyPr wrap="square" lIns="68580" tIns="34290" rIns="68580" bIns="34290" anchor="t">
            <a:spAutoFit/>
          </a:bodyPr>
          <a:lstStyle/>
          <a:p>
            <a:pPr marL="213995" indent="-213995" defTabSz="685783">
              <a:buFont typeface="Arial"/>
              <a:buChar char="•"/>
              <a:defRPr/>
            </a:pPr>
            <a:r>
              <a:rPr lang="en-US" sz="1600" b="1">
                <a:solidFill>
                  <a:srgbClr val="000000"/>
                </a:solidFill>
                <a:latin typeface="+mj-lt"/>
                <a:ea typeface="Times New Roman" panose="02020603050405020304" pitchFamily="18" charset="0"/>
                <a:cs typeface="Calibri"/>
              </a:rPr>
              <a:t>Vote</a:t>
            </a:r>
            <a:r>
              <a:rPr lang="en-US" sz="1600">
                <a:solidFill>
                  <a:srgbClr val="000000"/>
                </a:solidFill>
                <a:ea typeface="Times New Roman" panose="02020603050405020304" pitchFamily="18" charset="0"/>
                <a:cs typeface="Calibri"/>
              </a:rPr>
              <a:t>: </a:t>
            </a:r>
            <a:r>
              <a:rPr lang="en-US" sz="1600">
                <a:ea typeface="+mn-lt"/>
                <a:cs typeface="+mn-lt"/>
              </a:rPr>
              <a:t>that the Board of Early Education and Care hereby elects the nominated individual as determined at the October 11, 2022 Meeting as Vice-Chairperson of the Board.</a:t>
            </a:r>
            <a:endParaRPr lang="en-US" sz="1600">
              <a:cs typeface="Arial" panose="020B0604020202020204"/>
            </a:endParaRPr>
          </a:p>
        </p:txBody>
      </p:sp>
      <p:sp>
        <p:nvSpPr>
          <p:cNvPr id="7" name="TextBox 6">
            <a:extLst>
              <a:ext uri="{FF2B5EF4-FFF2-40B4-BE49-F238E27FC236}">
                <a16:creationId xmlns:a16="http://schemas.microsoft.com/office/drawing/2014/main" id="{84EC2309-8BE1-42A4-9AD4-21BAC950B0E3}"/>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Tree>
    <p:extLst>
      <p:ext uri="{BB962C8B-B14F-4D97-AF65-F5344CB8AC3E}">
        <p14:creationId xmlns:p14="http://schemas.microsoft.com/office/powerpoint/2010/main" val="3819772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EFF690-BCC9-4999-9DBD-066FC5C9D353}"/>
              </a:ext>
            </a:extLst>
          </p:cNvPr>
          <p:cNvSpPr txBox="1"/>
          <p:nvPr/>
        </p:nvSpPr>
        <p:spPr>
          <a:xfrm>
            <a:off x="1939636" y="3086598"/>
            <a:ext cx="5264727" cy="684803"/>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stStyle>
          <a:p>
            <a:r>
              <a:rPr lang="en-US"/>
              <a:t>Board Working Group: </a:t>
            </a:r>
          </a:p>
          <a:p>
            <a:r>
              <a:rPr lang="en-US"/>
              <a:t>Workforce Recruitment &amp; Retention</a:t>
            </a:r>
          </a:p>
        </p:txBody>
      </p:sp>
      <p:sp>
        <p:nvSpPr>
          <p:cNvPr id="5" name="TextBox 4">
            <a:extLst>
              <a:ext uri="{FF2B5EF4-FFF2-40B4-BE49-F238E27FC236}">
                <a16:creationId xmlns:a16="http://schemas.microsoft.com/office/drawing/2014/main" id="{E7E04620-5F21-4AA8-A32A-C9100215D19B}"/>
              </a:ext>
            </a:extLst>
          </p:cNvPr>
          <p:cNvSpPr txBox="1"/>
          <p:nvPr/>
        </p:nvSpPr>
        <p:spPr>
          <a:xfrm>
            <a:off x="0" y="6510805"/>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
        <p:nvSpPr>
          <p:cNvPr id="7" name="Slide Number Placeholder 3">
            <a:extLst>
              <a:ext uri="{FF2B5EF4-FFF2-40B4-BE49-F238E27FC236}">
                <a16:creationId xmlns:a16="http://schemas.microsoft.com/office/drawing/2014/main" id="{C449F427-4C90-4587-8092-BF2D5939A1A0}"/>
              </a:ext>
            </a:extLst>
          </p:cNvPr>
          <p:cNvSpPr txBox="1">
            <a:spLocks/>
          </p:cNvSpPr>
          <p:nvPr/>
        </p:nvSpPr>
        <p:spPr>
          <a:xfrm>
            <a:off x="7210427" y="6594487"/>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4</a:t>
            </a:fld>
            <a:endParaRPr lang="en-US" sz="800">
              <a:solidFill>
                <a:srgbClr val="000000"/>
              </a:solidFill>
              <a:latin typeface="Arial" panose="020B0604020202020204"/>
            </a:endParaRPr>
          </a:p>
        </p:txBody>
      </p:sp>
    </p:spTree>
    <p:extLst>
      <p:ext uri="{BB962C8B-B14F-4D97-AF65-F5344CB8AC3E}">
        <p14:creationId xmlns:p14="http://schemas.microsoft.com/office/powerpoint/2010/main" val="3521909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EFF690-BCC9-4999-9DBD-066FC5C9D353}"/>
              </a:ext>
            </a:extLst>
          </p:cNvPr>
          <p:cNvSpPr txBox="1"/>
          <p:nvPr/>
        </p:nvSpPr>
        <p:spPr>
          <a:xfrm>
            <a:off x="1282124" y="3086598"/>
            <a:ext cx="6579751" cy="684803"/>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stStyle>
          <a:p>
            <a:r>
              <a:rPr lang="en-US"/>
              <a:t>2022 Market Rate Survey and Preliminary Cost Analysis</a:t>
            </a:r>
          </a:p>
        </p:txBody>
      </p:sp>
      <p:sp>
        <p:nvSpPr>
          <p:cNvPr id="5" name="TextBox 4">
            <a:extLst>
              <a:ext uri="{FF2B5EF4-FFF2-40B4-BE49-F238E27FC236}">
                <a16:creationId xmlns:a16="http://schemas.microsoft.com/office/drawing/2014/main" id="{E7E04620-5F21-4AA8-A32A-C9100215D19B}"/>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
        <p:nvSpPr>
          <p:cNvPr id="7" name="Slide Number Placeholder 3">
            <a:extLst>
              <a:ext uri="{FF2B5EF4-FFF2-40B4-BE49-F238E27FC236}">
                <a16:creationId xmlns:a16="http://schemas.microsoft.com/office/drawing/2014/main" id="{1D463674-C424-4A99-8F8A-D4C81770680C}"/>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5</a:t>
            </a:fld>
            <a:endParaRPr lang="en-US" sz="800">
              <a:solidFill>
                <a:srgbClr val="000000"/>
              </a:solidFill>
              <a:latin typeface="Arial" panose="020B0604020202020204"/>
            </a:endParaRPr>
          </a:p>
        </p:txBody>
      </p:sp>
    </p:spTree>
    <p:extLst>
      <p:ext uri="{BB962C8B-B14F-4D97-AF65-F5344CB8AC3E}">
        <p14:creationId xmlns:p14="http://schemas.microsoft.com/office/powerpoint/2010/main" val="1927433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8229600" cy="541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24" name="Content Placeholder 2"/>
          <p:cNvSpPr>
            <a:spLocks noGrp="1"/>
          </p:cNvSpPr>
          <p:nvPr>
            <p:ph idx="1"/>
          </p:nvPr>
        </p:nvSpPr>
        <p:spPr>
          <a:xfrm>
            <a:off x="457201" y="1106487"/>
            <a:ext cx="8418944" cy="5501141"/>
          </a:xfrm>
        </p:spPr>
        <p:txBody>
          <a:bodyPr/>
          <a:lstStyle/>
          <a:p>
            <a:pPr marL="170815" indent="-170815">
              <a:defRPr/>
            </a:pPr>
            <a:r>
              <a:rPr lang="en-US" sz="1400" b="0">
                <a:effectLst/>
                <a:ea typeface="Times New Roman" panose="02020603050405020304" pitchFamily="18" charset="0"/>
                <a:cs typeface="Times New Roman" panose="02020603050405020304" pitchFamily="18" charset="0"/>
              </a:rPr>
              <a:t>Federal law mandates that the Department set provider payment rates based on a statistically valid and reliable market rate survey or alternative methodology. </a:t>
            </a:r>
          </a:p>
          <a:p>
            <a:pPr marL="170815" indent="-170815">
              <a:defRPr/>
            </a:pPr>
            <a:r>
              <a:rPr lang="en-US" sz="1400" b="0">
                <a:effectLst/>
                <a:ea typeface="Times New Roman" panose="02020603050405020304" pitchFamily="18" charset="0"/>
                <a:cs typeface="Times New Roman" panose="02020603050405020304" pitchFamily="18" charset="0"/>
              </a:rPr>
              <a:t>In order to be statistically valid and reliable, the MRS must represent the child care market, provide complete and current data, use rigorous data collection procedures, and reflect geographic variations. </a:t>
            </a:r>
          </a:p>
          <a:p>
            <a:pPr marL="170815" indent="-170815">
              <a:defRPr/>
            </a:pPr>
            <a:r>
              <a:rPr lang="en-US" sz="1400" b="0">
                <a:effectLst/>
                <a:ea typeface="Times New Roman" panose="02020603050405020304" pitchFamily="18" charset="0"/>
                <a:cs typeface="Times New Roman" panose="02020603050405020304" pitchFamily="18" charset="0"/>
              </a:rPr>
              <a:t>The MRS must also reflect variations in the price to parents of child care services by geographic area, type of provider, and age of child. </a:t>
            </a:r>
          </a:p>
          <a:p>
            <a:pPr marL="170815" indent="-170815">
              <a:defRPr/>
            </a:pPr>
            <a:r>
              <a:rPr lang="en-US" sz="1400" b="0">
                <a:effectLst/>
                <a:ea typeface="Times New Roman" panose="02020603050405020304" pitchFamily="18" charset="0"/>
                <a:cs typeface="Times New Roman" panose="02020603050405020304" pitchFamily="18" charset="0"/>
              </a:rPr>
              <a:t>Following completion of the MRS, the Lead Agency must prepare a detailed report containing the results of the MRS or alternative methodology. </a:t>
            </a:r>
          </a:p>
          <a:p>
            <a:pPr marL="170815" indent="-170815">
              <a:defRPr/>
            </a:pPr>
            <a:r>
              <a:rPr lang="en-US" sz="1400" b="0">
                <a:effectLst/>
                <a:ea typeface="Times New Roman" panose="02020603050405020304" pitchFamily="18" charset="0"/>
                <a:cs typeface="Times New Roman" panose="02020603050405020304" pitchFamily="18" charset="0"/>
              </a:rPr>
              <a:t>The detailed report must also include the estimated cost of care necessary to support child care providers’ implementation of the health, safety, quality, and staffing requirements and higher quality care as defined by the Lead Agency using a quality rating and improvement system or other system of quality indicators, at each level of quality.</a:t>
            </a:r>
            <a:r>
              <a:rPr lang="en-US" sz="1400" b="0" i="1">
                <a:effectLst/>
                <a:ea typeface="Times New Roman" panose="02020603050405020304" pitchFamily="18" charset="0"/>
                <a:cs typeface="Times New Roman" panose="02020603050405020304" pitchFamily="18" charset="0"/>
              </a:rPr>
              <a:t> See</a:t>
            </a:r>
            <a:r>
              <a:rPr lang="en-US" sz="1400" b="0">
                <a:effectLst/>
                <a:ea typeface="Times New Roman" panose="02020603050405020304" pitchFamily="18" charset="0"/>
                <a:cs typeface="Times New Roman" panose="02020603050405020304" pitchFamily="18" charset="0"/>
              </a:rPr>
              <a:t> 45 C.F.R. § 98.45(c).</a:t>
            </a:r>
            <a:endParaRPr lang="en-US" sz="1400" b="0">
              <a:latin typeface="Arial"/>
              <a:cs typeface="Arial"/>
            </a:endParaRPr>
          </a:p>
          <a:p>
            <a:pPr marL="170815" indent="-170815">
              <a:defRPr/>
            </a:pPr>
            <a:r>
              <a:rPr lang="en-US" sz="1500" b="0">
                <a:latin typeface="Arial"/>
                <a:cs typeface="Arial"/>
              </a:rPr>
              <a:t>The Administration for Children and Families (ACF) requires states to base payment rates on the results of the most recent market rate survey.</a:t>
            </a:r>
          </a:p>
        </p:txBody>
      </p:sp>
      <p:sp>
        <p:nvSpPr>
          <p:cNvPr id="6" name="Slide Number Placeholder 5"/>
          <p:cNvSpPr>
            <a:spLocks noGrp="1"/>
          </p:cNvSpPr>
          <p:nvPr>
            <p:ph type="sldNum" sz="quarter" idx="12"/>
          </p:nvPr>
        </p:nvSpPr>
        <p:spPr/>
        <p:txBody>
          <a:bodyPr/>
          <a:lstStyle/>
          <a:p>
            <a:pPr>
              <a:defRPr/>
            </a:pPr>
            <a:fld id="{F6A09A6D-D253-4A92-98E9-FACB6629A463}" type="slidenum">
              <a:rPr lang="en-US" smtClean="0"/>
              <a:pPr>
                <a:defRPr/>
              </a:pPr>
              <a:t>6</a:t>
            </a:fld>
            <a:endParaRPr lang="en-US"/>
          </a:p>
        </p:txBody>
      </p:sp>
      <p:sp>
        <p:nvSpPr>
          <p:cNvPr id="9" name="Text Placeholder 6">
            <a:extLst>
              <a:ext uri="{FF2B5EF4-FFF2-40B4-BE49-F238E27FC236}">
                <a16:creationId xmlns:a16="http://schemas.microsoft.com/office/drawing/2014/main" id="{6CDA4FBC-F6D0-4D62-A000-D81BD6BA069E}"/>
              </a:ext>
            </a:extLst>
          </p:cNvPr>
          <p:cNvSpPr>
            <a:spLocks noGrp="1"/>
          </p:cNvSpPr>
          <p:nvPr>
            <p:ph type="title"/>
          </p:nvPr>
        </p:nvSpPr>
        <p:spPr>
          <a:xfrm>
            <a:off x="414338" y="152400"/>
            <a:ext cx="7734300" cy="801688"/>
          </a:xfrm>
        </p:spPr>
        <p:txBody>
          <a:bodyPr/>
          <a:lstStyle/>
          <a:p>
            <a:r>
              <a:rPr lang="en-US" sz="2000">
                <a:solidFill>
                  <a:schemeClr val="accent2">
                    <a:lumMod val="50000"/>
                  </a:schemeClr>
                </a:solidFill>
              </a:rPr>
              <a:t>Background &amp; Context</a:t>
            </a:r>
          </a:p>
        </p:txBody>
      </p:sp>
      <p:sp>
        <p:nvSpPr>
          <p:cNvPr id="8" name="TextBox 7">
            <a:extLst>
              <a:ext uri="{FF2B5EF4-FFF2-40B4-BE49-F238E27FC236}">
                <a16:creationId xmlns:a16="http://schemas.microsoft.com/office/drawing/2014/main" id="{5CCC0B03-24D4-438D-80D3-FAECADDB4FEB}"/>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Tree>
    <p:extLst>
      <p:ext uri="{BB962C8B-B14F-4D97-AF65-F5344CB8AC3E}">
        <p14:creationId xmlns:p14="http://schemas.microsoft.com/office/powerpoint/2010/main" val="1994582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8" y="265814"/>
            <a:ext cx="7734300" cy="648586"/>
          </a:xfrm>
        </p:spPr>
        <p:txBody>
          <a:bodyPr/>
          <a:lstStyle/>
          <a:p>
            <a:r>
              <a:rPr lang="en-US" sz="2000"/>
              <a:t>Market Rate Survey and Preliminary Cost Analysis - VOTE</a:t>
            </a:r>
          </a:p>
        </p:txBody>
      </p:sp>
      <p:sp>
        <p:nvSpPr>
          <p:cNvPr id="3" name="Content Placeholder 2"/>
          <p:cNvSpPr>
            <a:spLocks noGrp="1"/>
          </p:cNvSpPr>
          <p:nvPr>
            <p:ph idx="1"/>
          </p:nvPr>
        </p:nvSpPr>
        <p:spPr>
          <a:xfrm>
            <a:off x="448153" y="1096823"/>
            <a:ext cx="8445699" cy="3578311"/>
          </a:xfrm>
          <a:solidFill>
            <a:schemeClr val="bg1">
              <a:lumMod val="95000"/>
            </a:schemeClr>
          </a:solidFill>
          <a:ln>
            <a:solidFill>
              <a:schemeClr val="accent3">
                <a:lumMod val="65000"/>
              </a:schemeClr>
            </a:solidFill>
          </a:ln>
        </p:spPr>
        <p:txBody>
          <a:bodyPr/>
          <a:lstStyle/>
          <a:p>
            <a:pPr marL="0" indent="0" algn="ctr">
              <a:buNone/>
            </a:pPr>
            <a:r>
              <a:rPr lang="en-US" sz="1400">
                <a:cs typeface="Arial"/>
              </a:rPr>
              <a:t>Market Rate Survey and Preliminary Cost Analysis</a:t>
            </a:r>
          </a:p>
          <a:p>
            <a:pPr marL="0" marR="0" indent="0" algn="just">
              <a:spcBef>
                <a:spcPts val="0"/>
              </a:spcBef>
              <a:spcAft>
                <a:spcPts val="0"/>
              </a:spcAft>
              <a:buNone/>
            </a:pPr>
            <a:endParaRPr lang="en-US" sz="1200" b="0">
              <a:effectLst/>
              <a:latin typeface="+mj-lt"/>
              <a:ea typeface="Times New Roman" panose="02020603050405020304" pitchFamily="18" charset="0"/>
              <a:cs typeface="Times New Roman" panose="02020603050405020304" pitchFamily="18" charset="0"/>
            </a:endParaRPr>
          </a:p>
          <a:p>
            <a:pPr marL="0" marR="0" indent="0" algn="just">
              <a:spcBef>
                <a:spcPts val="0"/>
              </a:spcBef>
              <a:spcAft>
                <a:spcPts val="0"/>
              </a:spcAft>
              <a:buNone/>
            </a:pPr>
            <a:r>
              <a:rPr lang="en-US" sz="1200" b="0">
                <a:effectLst/>
                <a:ea typeface="Times New Roman" panose="02020603050405020304" pitchFamily="18" charset="0"/>
                <a:cs typeface="Times New Roman" panose="02020603050405020304" pitchFamily="18" charset="0"/>
              </a:rPr>
              <a:t> </a:t>
            </a:r>
          </a:p>
          <a:p>
            <a:pPr algn="just">
              <a:spcBef>
                <a:spcPts val="0"/>
              </a:spcBef>
              <a:spcAft>
                <a:spcPts val="0"/>
              </a:spcAft>
            </a:pPr>
            <a:r>
              <a:rPr lang="en-US" sz="1600" b="0">
                <a:effectLst/>
                <a:ea typeface="Times New Roman" panose="02020603050405020304" pitchFamily="18" charset="0"/>
                <a:cs typeface="Times New Roman" panose="02020603050405020304" pitchFamily="18" charset="0"/>
              </a:rPr>
              <a:t>In June 2022, the Department contracted with the Center for Early Learning Funding Equity, Northern Illinois University to </a:t>
            </a:r>
            <a:r>
              <a:rPr lang="en-US" sz="1600" b="0" u="none" strike="noStrike">
                <a:effectLst/>
                <a:ea typeface="Times New Roman" panose="02020603050405020304" pitchFamily="18" charset="0"/>
                <a:cs typeface="Times New Roman" panose="02020603050405020304" pitchFamily="18" charset="0"/>
              </a:rPr>
              <a:t>conduct the 2022 Market Rate Survey (MRS) and Preliminary Cost Analysis (CA) to assist the Department in evaluating its child care financial assistance (subsidy) rates for purposes of demonstrating equal access to the full range of child care options for low-income families in Massachusetts. </a:t>
            </a:r>
          </a:p>
          <a:p>
            <a:pPr algn="just">
              <a:spcBef>
                <a:spcPts val="0"/>
              </a:spcBef>
              <a:spcAft>
                <a:spcPts val="0"/>
              </a:spcAft>
            </a:pPr>
            <a:r>
              <a:rPr lang="en-US" sz="1600" b="0" u="none" strike="noStrike">
                <a:effectLst/>
                <a:ea typeface="Times New Roman" panose="02020603050405020304" pitchFamily="18" charset="0"/>
                <a:cs typeface="Times New Roman" panose="02020603050405020304" pitchFamily="18" charset="0"/>
              </a:rPr>
              <a:t>The report has been completed, and the preliminary findings were presented to the Board on September 13, 2022.  </a:t>
            </a:r>
          </a:p>
          <a:p>
            <a:pPr algn="just">
              <a:spcBef>
                <a:spcPts val="0"/>
              </a:spcBef>
              <a:spcAft>
                <a:spcPts val="0"/>
              </a:spcAft>
            </a:pPr>
            <a:r>
              <a:rPr lang="en-US" sz="1600" b="0" u="none" strike="noStrike">
                <a:effectLst/>
                <a:ea typeface="Times New Roman" panose="02020603050405020304" pitchFamily="18" charset="0"/>
                <a:cs typeface="Times New Roman" panose="02020603050405020304" pitchFamily="18" charset="0"/>
              </a:rPr>
              <a:t>Accordingly, th</a:t>
            </a:r>
            <a:r>
              <a:rPr lang="en-US" sz="1600" b="0">
                <a:effectLst/>
                <a:ea typeface="Times New Roman" panose="02020603050405020304" pitchFamily="18" charset="0"/>
                <a:cs typeface="Times New Roman" panose="02020603050405020304" pitchFamily="18" charset="0"/>
              </a:rPr>
              <a:t>e Department recommends that the Board approve the 2022 MRS and CA report to allow the Department to include the results as an amendment to its existing CCDF Plan for submission to ACF. </a:t>
            </a:r>
          </a:p>
          <a:p>
            <a:pPr marL="0" indent="0" algn="ctr">
              <a:buNone/>
            </a:pPr>
            <a:endParaRPr lang="en-US" sz="1050" b="0">
              <a:latin typeface="+mj-lt"/>
              <a:cs typeface="Arial"/>
            </a:endParaRPr>
          </a:p>
        </p:txBody>
      </p:sp>
      <p:sp>
        <p:nvSpPr>
          <p:cNvPr id="4" name="Slide Number Placeholder 3"/>
          <p:cNvSpPr>
            <a:spLocks noGrp="1"/>
          </p:cNvSpPr>
          <p:nvPr>
            <p:ph type="sldNum" sz="quarter" idx="12"/>
          </p:nvPr>
        </p:nvSpPr>
        <p:spPr/>
        <p:txBody>
          <a:bodyPr/>
          <a:lstStyle/>
          <a:p>
            <a:fld id="{8D7F8852-6724-41B0-A86E-72CDA7A1E014}" type="slidenum">
              <a:rPr lang="en-US" smtClean="0"/>
              <a:pPr/>
              <a:t>7</a:t>
            </a:fld>
            <a:endParaRPr lang="en-US"/>
          </a:p>
        </p:txBody>
      </p:sp>
      <p:sp>
        <p:nvSpPr>
          <p:cNvPr id="6" name="Isosceles Triangle 5">
            <a:extLst>
              <a:ext uri="{FF2B5EF4-FFF2-40B4-BE49-F238E27FC236}">
                <a16:creationId xmlns:a16="http://schemas.microsoft.com/office/drawing/2014/main" id="{74C54E56-BDF4-42ED-AFA8-89F3D73383C8}"/>
              </a:ext>
            </a:extLst>
          </p:cNvPr>
          <p:cNvSpPr/>
          <p:nvPr/>
        </p:nvSpPr>
        <p:spPr bwMode="auto">
          <a:xfrm rot="10800000">
            <a:off x="1920240" y="4757160"/>
            <a:ext cx="5303520" cy="457200"/>
          </a:xfrm>
          <a:prstGeom prst="triangle">
            <a:avLst>
              <a:gd name="adj" fmla="val 53436"/>
            </a:avLst>
          </a:prstGeom>
          <a:solidFill>
            <a:schemeClr val="accent5">
              <a:lumMod val="25000"/>
            </a:schemeClr>
          </a:solidFill>
          <a:ln w="9525" cap="flat" cmpd="sng" algn="ctr">
            <a:solidFill>
              <a:schemeClr val="accent5">
                <a:lumMod val="2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9" name="TextBox 8">
            <a:extLst>
              <a:ext uri="{FF2B5EF4-FFF2-40B4-BE49-F238E27FC236}">
                <a16:creationId xmlns:a16="http://schemas.microsoft.com/office/drawing/2014/main" id="{923F65B0-779D-4D87-8B5C-4F33AA9FB2E7}"/>
              </a:ext>
            </a:extLst>
          </p:cNvPr>
          <p:cNvSpPr txBox="1"/>
          <p:nvPr/>
        </p:nvSpPr>
        <p:spPr>
          <a:xfrm>
            <a:off x="414338" y="5371818"/>
            <a:ext cx="8479514" cy="1054135"/>
          </a:xfrm>
          <a:prstGeom prst="rect">
            <a:avLst/>
          </a:prstGeom>
          <a:solidFill>
            <a:schemeClr val="bg2">
              <a:lumMod val="20000"/>
              <a:lumOff val="80000"/>
            </a:schemeClr>
          </a:solidFill>
          <a:ln w="38100">
            <a:solidFill>
              <a:srgbClr val="0000E5"/>
            </a:solidFill>
          </a:ln>
        </p:spPr>
        <p:txBody>
          <a:bodyPr wrap="square" lIns="68580" tIns="34290" rIns="68580" bIns="34290" anchor="t">
            <a:spAutoFit/>
          </a:bodyPr>
          <a:lstStyle/>
          <a:p>
            <a:pPr marL="214308" indent="-214308" defTabSz="685783">
              <a:buFont typeface="Arial"/>
              <a:buChar char="•"/>
              <a:defRPr/>
            </a:pPr>
            <a:r>
              <a:rPr lang="en-US" sz="1600" b="1">
                <a:solidFill>
                  <a:srgbClr val="000000"/>
                </a:solidFill>
                <a:latin typeface="+mj-lt"/>
                <a:ea typeface="Times New Roman" panose="02020603050405020304" pitchFamily="18" charset="0"/>
                <a:cs typeface="Calibri"/>
              </a:rPr>
              <a:t>Vote</a:t>
            </a:r>
            <a:r>
              <a:rPr lang="en-US" sz="1600">
                <a:solidFill>
                  <a:srgbClr val="000000"/>
                </a:solidFill>
                <a:ea typeface="Times New Roman" panose="02020603050405020304" pitchFamily="18" charset="0"/>
                <a:cs typeface="Calibri"/>
              </a:rPr>
              <a:t>: </a:t>
            </a:r>
            <a:r>
              <a:rPr lang="en-US" sz="1600">
                <a:ea typeface="+mn-lt"/>
                <a:cs typeface="+mn-lt"/>
              </a:rPr>
              <a:t>that the Board of Early Education and Care hereby approves the Department’s 2022 Market Rate Survey and Preliminary Cost Analysis, and authorizes the Department to include the results as an amendment to its existing CCDF State Plan for submission to the Administration for Children and Families.</a:t>
            </a:r>
            <a:endParaRPr lang="en-US" sz="1200">
              <a:ea typeface="Times New Roman" panose="02020603050405020304" pitchFamily="18" charset="0"/>
              <a:cs typeface="Calibri"/>
            </a:endParaRPr>
          </a:p>
        </p:txBody>
      </p:sp>
      <p:sp>
        <p:nvSpPr>
          <p:cNvPr id="7" name="TextBox 6">
            <a:extLst>
              <a:ext uri="{FF2B5EF4-FFF2-40B4-BE49-F238E27FC236}">
                <a16:creationId xmlns:a16="http://schemas.microsoft.com/office/drawing/2014/main" id="{84EC2309-8BE1-42A4-9AD4-21BAC950B0E3}"/>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Tree>
    <p:extLst>
      <p:ext uri="{BB962C8B-B14F-4D97-AF65-F5344CB8AC3E}">
        <p14:creationId xmlns:p14="http://schemas.microsoft.com/office/powerpoint/2010/main" val="2829393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EFF690-BCC9-4999-9DBD-066FC5C9D353}"/>
              </a:ext>
            </a:extLst>
          </p:cNvPr>
          <p:cNvSpPr txBox="1"/>
          <p:nvPr/>
        </p:nvSpPr>
        <p:spPr>
          <a:xfrm>
            <a:off x="1943967" y="3086598"/>
            <a:ext cx="5266458" cy="684803"/>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stStyle>
          <a:p>
            <a:r>
              <a:rPr lang="en-US"/>
              <a:t>Child Care Financial Assistance (Subsidy) </a:t>
            </a:r>
          </a:p>
          <a:p>
            <a:r>
              <a:rPr lang="en-US"/>
              <a:t>Rate Increase Proposal</a:t>
            </a:r>
          </a:p>
        </p:txBody>
      </p:sp>
      <p:sp>
        <p:nvSpPr>
          <p:cNvPr id="5" name="TextBox 4">
            <a:extLst>
              <a:ext uri="{FF2B5EF4-FFF2-40B4-BE49-F238E27FC236}">
                <a16:creationId xmlns:a16="http://schemas.microsoft.com/office/drawing/2014/main" id="{E7E04620-5F21-4AA8-A32A-C9100215D19B}"/>
              </a:ext>
            </a:extLst>
          </p:cNvPr>
          <p:cNvSpPr txBox="1"/>
          <p:nvPr/>
        </p:nvSpPr>
        <p:spPr>
          <a:xfrm>
            <a:off x="0" y="6565947"/>
            <a:ext cx="1286158"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
        <p:nvSpPr>
          <p:cNvPr id="7" name="Slide Number Placeholder 3">
            <a:extLst>
              <a:ext uri="{FF2B5EF4-FFF2-40B4-BE49-F238E27FC236}">
                <a16:creationId xmlns:a16="http://schemas.microsoft.com/office/drawing/2014/main" id="{B4C1462D-47D4-4C99-A268-E1CA29D0F1A1}"/>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8</a:t>
            </a:fld>
            <a:endParaRPr lang="en-US" sz="800">
              <a:solidFill>
                <a:srgbClr val="000000"/>
              </a:solidFill>
              <a:latin typeface="Arial" panose="020B0604020202020204"/>
            </a:endParaRPr>
          </a:p>
        </p:txBody>
      </p:sp>
    </p:spTree>
    <p:extLst>
      <p:ext uri="{BB962C8B-B14F-4D97-AF65-F5344CB8AC3E}">
        <p14:creationId xmlns:p14="http://schemas.microsoft.com/office/powerpoint/2010/main" val="3226749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8229600" cy="541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24" name="Content Placeholder 2"/>
          <p:cNvSpPr>
            <a:spLocks noGrp="1"/>
          </p:cNvSpPr>
          <p:nvPr>
            <p:ph idx="1"/>
          </p:nvPr>
        </p:nvSpPr>
        <p:spPr>
          <a:xfrm>
            <a:off x="457200" y="1023717"/>
            <a:ext cx="8418944" cy="5501141"/>
          </a:xfrm>
        </p:spPr>
        <p:txBody>
          <a:bodyPr/>
          <a:lstStyle/>
          <a:p>
            <a:pPr marL="170815" indent="-170815">
              <a:defRPr/>
            </a:pPr>
            <a:r>
              <a:rPr lang="en-US" sz="1400" b="0">
                <a:latin typeface="Arial"/>
                <a:cs typeface="Arial"/>
              </a:rPr>
              <a:t>The 2022 Market Rate Survey and Preliminary Cost Analysis found that current child care financial assistance (subsidy) rates </a:t>
            </a:r>
            <a:r>
              <a:rPr lang="en-US" sz="1400"/>
              <a:t>mostly fall below the 50</a:t>
            </a:r>
            <a:r>
              <a:rPr lang="en-US" sz="1400" baseline="30000"/>
              <a:t>th</a:t>
            </a:r>
            <a:r>
              <a:rPr lang="en-US" sz="1400"/>
              <a:t> percentile of the current MRS.</a:t>
            </a:r>
            <a:r>
              <a:rPr lang="en-US" sz="1400">
                <a:cs typeface="Calibri"/>
              </a:rPr>
              <a:t> </a:t>
            </a:r>
            <a:r>
              <a:rPr lang="en-US" sz="1400"/>
              <a:t>In many cases, rates are below the 25</a:t>
            </a:r>
            <a:r>
              <a:rPr lang="en-US" sz="1400" baseline="30000"/>
              <a:t>th</a:t>
            </a:r>
            <a:r>
              <a:rPr lang="en-US" sz="1400"/>
              <a:t> percentile.</a:t>
            </a:r>
          </a:p>
          <a:p>
            <a:pPr marL="431555" lvl="1" indent="-170815">
              <a:defRPr/>
            </a:pPr>
            <a:r>
              <a:rPr lang="en-US" sz="1350"/>
              <a:t> </a:t>
            </a:r>
            <a:r>
              <a:rPr lang="en-US" sz="1350">
                <a:cs typeface="Arial"/>
              </a:rPr>
              <a:t>ACF requires states to base payment rates on the results of the most recent market rate survey.</a:t>
            </a:r>
          </a:p>
          <a:p>
            <a:pPr>
              <a:defRPr/>
            </a:pPr>
            <a:r>
              <a:rPr lang="en-US" sz="1400" b="0">
                <a:latin typeface="Arial"/>
                <a:cs typeface="Arial"/>
              </a:rPr>
              <a:t>ACF’s aspirational goal is that the subsidy rate is greater than or equal to the private rate charged by 75% of providers. </a:t>
            </a:r>
          </a:p>
          <a:p>
            <a:pPr marL="170815" indent="-170815">
              <a:defRPr/>
            </a:pPr>
            <a:r>
              <a:rPr lang="en-US" sz="1400" b="0">
                <a:latin typeface="Arial"/>
                <a:cs typeface="Arial"/>
              </a:rPr>
              <a:t>Following the 2018 MRS, ACF set a threshold that all rates must be at or above the 25th percentile to address the need for expanded family access. In order to get into compliance, Massachusetts spent $10.7M to increase rates in regions where, at the time, the rate was below the 25th percentile.</a:t>
            </a:r>
          </a:p>
          <a:p>
            <a:pPr marL="431800" lvl="1" indent="-174625">
              <a:defRPr/>
            </a:pPr>
            <a:r>
              <a:rPr lang="en-US" sz="1350" b="0">
                <a:latin typeface="Arial"/>
                <a:cs typeface="Arial"/>
              </a:rPr>
              <a:t>An adverse compliance finding can be associated with financial penalties. In 2019, OCC notified EEC that non-compliance would result in a financial penalty of a 4% reduction in the state’s CCDF Discretionary award. </a:t>
            </a:r>
          </a:p>
          <a:p>
            <a:pPr marL="170815" indent="-170815">
              <a:defRPr/>
            </a:pPr>
            <a:r>
              <a:rPr lang="en-US" sz="1400" b="0">
                <a:latin typeface="Arial"/>
                <a:cs typeface="Arial"/>
              </a:rPr>
              <a:t>ACF has indicated they will likely increase the threshold above the 25th percentile this year; however, we do not have insight into the magnitude of the increase in scope and may not know for several months. The 30</a:t>
            </a:r>
            <a:r>
              <a:rPr lang="en-US" sz="1400" b="0" baseline="30000">
                <a:latin typeface="Arial"/>
                <a:cs typeface="Arial"/>
              </a:rPr>
              <a:t>th</a:t>
            </a:r>
            <a:r>
              <a:rPr lang="en-US" sz="1400" b="0">
                <a:latin typeface="Arial"/>
                <a:cs typeface="Arial"/>
              </a:rPr>
              <a:t> percentile is an estimate. </a:t>
            </a:r>
          </a:p>
          <a:p>
            <a:pPr marL="170815" indent="-170815">
              <a:defRPr/>
            </a:pPr>
            <a:r>
              <a:rPr lang="en-US" sz="1400">
                <a:latin typeface="Arial"/>
                <a:cs typeface="Arial"/>
              </a:rPr>
              <a:t>Funding provided in the final FY23 budget provides an opportunity to adjust both the “base” rate for regions, age groups and provider types at the lowest levels and to provide an increase “across the board” for all rates/providers</a:t>
            </a:r>
            <a:r>
              <a:rPr lang="en-US" sz="1350">
                <a:latin typeface="Arial"/>
                <a:cs typeface="Arial"/>
              </a:rPr>
              <a:t>. </a:t>
            </a:r>
          </a:p>
        </p:txBody>
      </p:sp>
      <p:sp>
        <p:nvSpPr>
          <p:cNvPr id="6" name="Slide Number Placeholder 5"/>
          <p:cNvSpPr>
            <a:spLocks noGrp="1"/>
          </p:cNvSpPr>
          <p:nvPr>
            <p:ph type="sldNum" sz="quarter" idx="12"/>
          </p:nvPr>
        </p:nvSpPr>
        <p:spPr/>
        <p:txBody>
          <a:bodyPr/>
          <a:lstStyle/>
          <a:p>
            <a:pPr>
              <a:defRPr/>
            </a:pPr>
            <a:fld id="{F6A09A6D-D253-4A92-98E9-FACB6629A463}" type="slidenum">
              <a:rPr lang="en-US" smtClean="0"/>
              <a:pPr>
                <a:defRPr/>
              </a:pPr>
              <a:t>9</a:t>
            </a:fld>
            <a:endParaRPr lang="en-US"/>
          </a:p>
        </p:txBody>
      </p:sp>
      <p:sp>
        <p:nvSpPr>
          <p:cNvPr id="9" name="Text Placeholder 6">
            <a:extLst>
              <a:ext uri="{FF2B5EF4-FFF2-40B4-BE49-F238E27FC236}">
                <a16:creationId xmlns:a16="http://schemas.microsoft.com/office/drawing/2014/main" id="{6CDA4FBC-F6D0-4D62-A000-D81BD6BA069E}"/>
              </a:ext>
            </a:extLst>
          </p:cNvPr>
          <p:cNvSpPr>
            <a:spLocks noGrp="1"/>
          </p:cNvSpPr>
          <p:nvPr>
            <p:ph type="title"/>
          </p:nvPr>
        </p:nvSpPr>
        <p:spPr>
          <a:xfrm>
            <a:off x="414338" y="152400"/>
            <a:ext cx="7734300" cy="801688"/>
          </a:xfrm>
        </p:spPr>
        <p:txBody>
          <a:bodyPr/>
          <a:lstStyle/>
          <a:p>
            <a:r>
              <a:rPr lang="en-US" sz="2000">
                <a:solidFill>
                  <a:schemeClr val="accent2">
                    <a:lumMod val="50000"/>
                  </a:schemeClr>
                </a:solidFill>
              </a:rPr>
              <a:t>Background &amp; Summary</a:t>
            </a:r>
          </a:p>
        </p:txBody>
      </p:sp>
      <p:sp>
        <p:nvSpPr>
          <p:cNvPr id="8" name="TextBox 7">
            <a:extLst>
              <a:ext uri="{FF2B5EF4-FFF2-40B4-BE49-F238E27FC236}">
                <a16:creationId xmlns:a16="http://schemas.microsoft.com/office/drawing/2014/main" id="{5CCC0B03-24D4-438D-80D3-FAECADDB4FEB}"/>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October 11, 2022</a:t>
            </a:r>
          </a:p>
        </p:txBody>
      </p:sp>
    </p:spTree>
    <p:extLst>
      <p:ext uri="{BB962C8B-B14F-4D97-AF65-F5344CB8AC3E}">
        <p14:creationId xmlns:p14="http://schemas.microsoft.com/office/powerpoint/2010/main" val="3542543872"/>
      </p:ext>
    </p:extLst>
  </p:cSld>
  <p:clrMapOvr>
    <a:masterClrMapping/>
  </p:clrMapOvr>
</p:sld>
</file>

<file path=ppt/theme/theme1.xml><?xml version="1.0" encoding="utf-8"?>
<a:theme xmlns:a="http://schemas.openxmlformats.org/drawingml/2006/main" name="itdpowerpoint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95000"/>
          </a:schemeClr>
        </a:solidFill>
        <a:ln>
          <a:noFill/>
        </a:ln>
      </a:spPr>
      <a:bodyPr rtlCol="0" anchor="ctr"/>
      <a:lstStyle>
        <a:defPPr algn="ctr">
          <a:defRPr sz="1400" dirty="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EC4">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EC4" id="{DE7B5B6C-056D-4145-9F4D-23CABBE71A4C}" vid="{C02CD98F-6402-44A0-9AE3-AA498544253B}"/>
    </a:ext>
  </a:extLst>
</a:theme>
</file>

<file path=ppt/theme/theme3.xml><?xml version="1.0" encoding="utf-8"?>
<a:theme xmlns:a="http://schemas.openxmlformats.org/drawingml/2006/main" name="2_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trategic Action Planning 10.3.19" id="{B472F08C-1A83-3743-B2EC-5FFD56BC7832}" vid="{EB87D4FC-D3CA-C44E-9F99-C9B03A456EC8}"/>
    </a:ext>
  </a:extLst>
</a:theme>
</file>

<file path=ppt/theme/theme4.xml><?xml version="1.0" encoding="utf-8"?>
<a:theme xmlns:a="http://schemas.openxmlformats.org/drawingml/2006/main" name="3_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trategic Action Planning 10.3.19" id="{B472F08C-1A83-3743-B2EC-5FFD56BC7832}" vid="{EB87D4FC-D3CA-C44E-9F99-C9B03A456EC8}"/>
    </a:ext>
  </a:extLst>
</a:theme>
</file>

<file path=ppt/theme/theme5.xml><?xml version="1.0" encoding="utf-8"?>
<a:theme xmlns:a="http://schemas.openxmlformats.org/drawingml/2006/main" name="1_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trategic Action Planning 10.3.19" id="{B472F08C-1A83-3743-B2EC-5FFD56BC7832}" vid="{EB87D4FC-D3CA-C44E-9F99-C9B03A456EC8}"/>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5D5CA54D086040AD9588318807D12A" ma:contentTypeVersion="14" ma:contentTypeDescription="Create a new document." ma:contentTypeScope="" ma:versionID="a7506c6e6bb771b2d8190ba56337bf39">
  <xsd:schema xmlns:xsd="http://www.w3.org/2001/XMLSchema" xmlns:xs="http://www.w3.org/2001/XMLSchema" xmlns:p="http://schemas.microsoft.com/office/2006/metadata/properties" xmlns:ns2="f0dadd96-bb02-43ff-b721-c5b7f234f31a" xmlns:ns3="baeaa786-ebd5-4f52-8cee-8fa081d737a1" targetNamespace="http://schemas.microsoft.com/office/2006/metadata/properties" ma:root="true" ma:fieldsID="9ed6f684648d9c8a5b429774f55190aa" ns2:_="" ns3:_="">
    <xsd:import namespace="f0dadd96-bb02-43ff-b721-c5b7f234f31a"/>
    <xsd:import namespace="baeaa786-ebd5-4f52-8cee-8fa081d737a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dadd96-bb02-43ff-b721-c5b7f234f3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aeaa786-ebd5-4f52-8cee-8fa081d737a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ec8390a-f1c3-40b7-b7b1-bd6814995954}" ma:internalName="TaxCatchAll" ma:showField="CatchAllData" ma:web="baeaa786-ebd5-4f52-8cee-8fa081d737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baeaa786-ebd5-4f52-8cee-8fa081d737a1">
      <UserInfo>
        <DisplayName>zzPremont, Catherine (EEC)</DisplayName>
        <AccountId>18</AccountId>
        <AccountType/>
      </UserInfo>
      <UserInfo>
        <DisplayName>Kershaw, Amy (EEC)</DisplayName>
        <AccountId>137</AccountId>
        <AccountType/>
      </UserInfo>
      <UserInfo>
        <DisplayName>Power, Chris (EEC)</DisplayName>
        <AccountId>135</AccountId>
        <AccountType/>
      </UserInfo>
      <UserInfo>
        <DisplayName>zzNorfleet, Greg T. (DFML)</DisplayName>
        <AccountId>186</AccountId>
        <AccountType/>
      </UserInfo>
      <UserInfo>
        <DisplayName>Murphy, Adrienne L. (EEC)</DisplayName>
        <AccountId>128</AccountId>
        <AccountType/>
      </UserInfo>
      <UserInfo>
        <DisplayName>Checkoway, Amy (EEC)</DisplayName>
        <AccountId>252</AccountId>
        <AccountType/>
      </UserInfo>
      <UserInfo>
        <DisplayName>Kelly, Christian (EEC)</DisplayName>
        <AccountId>117</AccountId>
        <AccountType/>
      </UserInfo>
      <UserInfo>
        <DisplayName>Brown, Blair (EOE)</DisplayName>
        <AccountId>53</AccountId>
        <AccountType/>
      </UserInfo>
      <UserInfo>
        <DisplayName>Waldron, Martha A. (EEC)</DisplayName>
        <AccountId>58</AccountId>
        <AccountType/>
      </UserInfo>
      <UserInfo>
        <DisplayName>Norfleet, Greg (EEC)</DisplayName>
        <AccountId>266</AccountId>
        <AccountType/>
      </UserInfo>
    </SharedWithUsers>
    <lcf76f155ced4ddcb4097134ff3c332f xmlns="f0dadd96-bb02-43ff-b721-c5b7f234f31a">
      <Terms xmlns="http://schemas.microsoft.com/office/infopath/2007/PartnerControls"/>
    </lcf76f155ced4ddcb4097134ff3c332f>
    <TaxCatchAll xmlns="baeaa786-ebd5-4f52-8cee-8fa081d737a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D8B56D-E93A-43E1-94C9-7223D7B97BAF}">
  <ds:schemaRefs>
    <ds:schemaRef ds:uri="baeaa786-ebd5-4f52-8cee-8fa081d737a1"/>
    <ds:schemaRef ds:uri="f0dadd96-bb02-43ff-b721-c5b7f234f31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77C560D-3195-4A21-85A6-7414CD7BF3D6}">
  <ds:schemaRefs>
    <ds:schemaRef ds:uri="baeaa786-ebd5-4f52-8cee-8fa081d737a1"/>
    <ds:schemaRef ds:uri="f0dadd96-bb02-43ff-b721-c5b7f234f31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4162491-3913-4A66-BE40-DC7CD5348BF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TotalTime>
  <Words>3190</Words>
  <Application>Microsoft Office PowerPoint</Application>
  <PresentationFormat>On-screen Show (4:3)</PresentationFormat>
  <Paragraphs>432</Paragraphs>
  <Slides>22</Slides>
  <Notes>16</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22</vt:i4>
      </vt:variant>
    </vt:vector>
  </HeadingPairs>
  <TitlesOfParts>
    <vt:vector size="32" baseType="lpstr">
      <vt:lpstr>Arial</vt:lpstr>
      <vt:lpstr>Calibri</vt:lpstr>
      <vt:lpstr>Nunito</vt:lpstr>
      <vt:lpstr>Segoe UI</vt:lpstr>
      <vt:lpstr>Verdana</vt:lpstr>
      <vt:lpstr>itdpowerpointtemplate</vt:lpstr>
      <vt:lpstr>EEC4</vt:lpstr>
      <vt:lpstr>2_Blank EEC Template</vt:lpstr>
      <vt:lpstr>3_Blank EEC Template</vt:lpstr>
      <vt:lpstr>1_Blank EEC Template</vt:lpstr>
      <vt:lpstr>Commonwealth of Massachusetts Department of Early Education and Care  </vt:lpstr>
      <vt:lpstr>PowerPoint Presentation</vt:lpstr>
      <vt:lpstr>Nomination and election of a Vice-Chairperson</vt:lpstr>
      <vt:lpstr>PowerPoint Presentation</vt:lpstr>
      <vt:lpstr>PowerPoint Presentation</vt:lpstr>
      <vt:lpstr>Background &amp; Context</vt:lpstr>
      <vt:lpstr>Market Rate Survey and Preliminary Cost Analysis - VOTE</vt:lpstr>
      <vt:lpstr>PowerPoint Presentation</vt:lpstr>
      <vt:lpstr>Background &amp; Summary</vt:lpstr>
      <vt:lpstr>FY23 Center-Based Child Care Financial Assistance Rate Increase</vt:lpstr>
      <vt:lpstr>EEC Recommendations</vt:lpstr>
      <vt:lpstr>Relevant Market Rate Survey Findings</vt:lpstr>
      <vt:lpstr>Market Rate Percentage Estimations After Implementation of Rate Increase Recommendations</vt:lpstr>
      <vt:lpstr>Center-Based Daily Rate Comparison by Region, Age Group, and FY</vt:lpstr>
      <vt:lpstr>Center-Based Daily Rate Comparison by Region, Age Group, and FY</vt:lpstr>
      <vt:lpstr>Family Child Care Daily Rate Comparison by Region, Age Group, and FY</vt:lpstr>
      <vt:lpstr>Funding a High-Quality Child Care System:  A Multi-Year Planning Effort</vt:lpstr>
      <vt:lpstr>Child Care Financial Assistance (Subsidy)  Rate Increase Proposal - VOTE</vt:lpstr>
      <vt:lpstr>PowerPoint Presentation</vt:lpstr>
      <vt:lpstr>EEOST Program Background and Overview</vt:lpstr>
      <vt:lpstr>EEOST Program Changes to Promote Health and Safety During COVID-19 Recovery Efforts</vt:lpstr>
      <vt:lpstr>EEOST Proposed Regulations Revision - VOTE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Margaret A Mason</dc:creator>
  <cp:lastModifiedBy>Norfleet, Greg (EEC)</cp:lastModifiedBy>
  <cp:revision>2</cp:revision>
  <cp:lastPrinted>2020-02-12T21:16:21Z</cp:lastPrinted>
  <dcterms:created xsi:type="dcterms:W3CDTF">2020-01-03T20:31:24Z</dcterms:created>
  <dcterms:modified xsi:type="dcterms:W3CDTF">2022-10-11T17:02:39Z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0x010100405D5CA54D086040AD9588318807D12A</vt:lpwstr>
  </property>
  <property fmtid="{D5CDD505-2E9C-101B-9397-08002B2CF9AE}" pid="3" name="MediaServiceImageTags">
    <vt:lpwstr/>
  </property>
</Properties>
</file>